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63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9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93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28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85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92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33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83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5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1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6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7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7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10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B25985-D3F4-4CC3-954E-DE5BB4C716B3}" type="datetimeFigureOut">
              <a:rPr lang="ru-RU" smtClean="0"/>
              <a:t>сб 11.12.21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655F01-2D5E-4F1E-9181-14E1F40B8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124-20#n64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krlogos.in.ua/ua_monograph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CF4DA-C35E-4555-BD0D-4ABA99D48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 7.</a:t>
            </a:r>
            <a:br>
              <a:rPr lang="ru-RU" dirty="0"/>
            </a:b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/>
              <a:t>публікації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A4DC6-9E21-4F4C-B959-7CF32D4D23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Види</a:t>
            </a:r>
            <a:r>
              <a:rPr lang="ru-RU" dirty="0"/>
              <a:t> й </a:t>
            </a:r>
            <a:r>
              <a:rPr lang="ru-RU" dirty="0" err="1"/>
              <a:t>формати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r>
              <a:rPr lang="ru-RU" dirty="0"/>
              <a:t>. </a:t>
            </a:r>
            <a:r>
              <a:rPr lang="ru-RU" dirty="0" err="1"/>
              <a:t>Співавторство</a:t>
            </a:r>
            <a:r>
              <a:rPr lang="ru-RU" dirty="0"/>
              <a:t>, роль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. </a:t>
            </a:r>
            <a:r>
              <a:rPr lang="ru-RU" dirty="0" err="1"/>
              <a:t>Тези</a:t>
            </a:r>
            <a:r>
              <a:rPr lang="ru-RU" dirty="0"/>
              <a:t>, </a:t>
            </a:r>
            <a:r>
              <a:rPr lang="ru-RU" dirty="0" err="1"/>
              <a:t>стаття</a:t>
            </a:r>
            <a:r>
              <a:rPr lang="ru-RU" dirty="0"/>
              <a:t>, </a:t>
            </a:r>
            <a:r>
              <a:rPr lang="ru-RU" dirty="0" err="1"/>
              <a:t>есе</a:t>
            </a:r>
            <a:r>
              <a:rPr lang="ru-RU" dirty="0"/>
              <a:t>.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кваліфікаційних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Процедура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кваліфікаційних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. </a:t>
            </a:r>
            <a:r>
              <a:rPr lang="ru-RU" dirty="0" err="1"/>
              <a:t>Доступність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для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.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індексації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. Онлайн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27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481DCB-0E21-48A9-B54C-40E63343363B}"/>
              </a:ext>
            </a:extLst>
          </p:cNvPr>
          <p:cNvSpPr/>
          <p:nvPr/>
        </p:nvSpPr>
        <p:spPr>
          <a:xfrm>
            <a:off x="2759611" y="0"/>
            <a:ext cx="70385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prstClr val="black"/>
                </a:solidFill>
              </a:rPr>
              <a:t>Форма – </a:t>
            </a:r>
            <a:r>
              <a:rPr lang="ru-RU" sz="2100" b="1" dirty="0" err="1">
                <a:solidFill>
                  <a:prstClr val="black"/>
                </a:solidFill>
              </a:rPr>
              <a:t>зміст</a:t>
            </a:r>
            <a:r>
              <a:rPr lang="ru-RU" sz="2100" b="1" dirty="0">
                <a:solidFill>
                  <a:prstClr val="black"/>
                </a:solidFill>
              </a:rPr>
              <a:t>: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85A949-2FCC-47DF-BFDD-735D2558B978}"/>
              </a:ext>
            </a:extLst>
          </p:cNvPr>
          <p:cNvSpPr/>
          <p:nvPr/>
        </p:nvSpPr>
        <p:spPr>
          <a:xfrm>
            <a:off x="225084" y="659011"/>
            <a:ext cx="42906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узагальнююча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наукова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праця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монографія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збірник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наукових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праць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збірник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документів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матеріалів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тези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матеріали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наукових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конференцій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автореферат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дисертації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препринт,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словник,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енциклопедія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науковий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довідник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покажчик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наукове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періодичне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видання</a:t>
            </a:r>
            <a:r>
              <a:rPr lang="ru-RU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тощо</a:t>
            </a:r>
            <a:endParaRPr lang="ru-RU" sz="2400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5A9454-E12E-4666-9FFE-664646B7B8F2}"/>
              </a:ext>
            </a:extLst>
          </p:cNvPr>
          <p:cNvSpPr/>
          <p:nvPr/>
        </p:nvSpPr>
        <p:spPr>
          <a:xfrm>
            <a:off x="4928040" y="659011"/>
            <a:ext cx="70385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...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пройшов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процедуру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рецензування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затвердження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до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друку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вченою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науковою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науково-технічною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технічною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) радою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установи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вищого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навчального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закладу,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редакційно-видавниче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опрацювання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виготовлений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шляхом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друкування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тиснення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інший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спосіб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містить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інформацію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про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результати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науково-технічної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науково-педагогічної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науково-організаційної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діяльності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теоретичних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чи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експериментальних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науково-дослідне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видання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підготовлені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науковцями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до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публікації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тексти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пам’яток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культури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історичних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документів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чи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літературних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текстів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археографічне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джерелознавче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видання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систематизовані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дані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чи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матеріали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відображають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історію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науки та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сучасний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стан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знання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науково-довідкове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науково-інформаційне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видання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),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призначені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поширення</a:t>
            </a:r>
            <a:endParaRPr lang="ru-RU" sz="2000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AC0D20-09A2-496A-B991-894507AF6033}"/>
              </a:ext>
            </a:extLst>
          </p:cNvPr>
          <p:cNvSpPr/>
          <p:nvPr/>
        </p:nvSpPr>
        <p:spPr>
          <a:xfrm>
            <a:off x="439615" y="6441602"/>
            <a:ext cx="1122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{Пункт 18 </a:t>
            </a:r>
            <a:r>
              <a:rPr lang="ru-RU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статті</a:t>
            </a:r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 1 </a:t>
            </a:r>
            <a:r>
              <a:rPr lang="ru-RU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із</a:t>
            </a:r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змінами</a:t>
            </a:r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внесеними</a:t>
            </a:r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згідно</a:t>
            </a:r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із</a:t>
            </a:r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 Законом </a:t>
            </a:r>
            <a:r>
              <a:rPr lang="ru-RU" i="1" u="sng" dirty="0">
                <a:solidFill>
                  <a:srgbClr val="000099"/>
                </a:solidFill>
                <a:latin typeface="Arial Narrow" panose="020B0606020202030204" pitchFamily="34" charset="0"/>
                <a:hlinkClick r:id="rId2"/>
              </a:rPr>
              <a:t>№ 124-</a:t>
            </a:r>
            <a:r>
              <a:rPr lang="en-GB" i="1" u="sng" dirty="0">
                <a:solidFill>
                  <a:srgbClr val="000099"/>
                </a:solidFill>
                <a:latin typeface="Arial Narrow" panose="020B0606020202030204" pitchFamily="34" charset="0"/>
                <a:hlinkClick r:id="rId2"/>
              </a:rPr>
              <a:t>IX </a:t>
            </a:r>
            <a:r>
              <a:rPr lang="ru-RU" i="1" u="sng" dirty="0" err="1">
                <a:solidFill>
                  <a:srgbClr val="000099"/>
                </a:solidFill>
                <a:latin typeface="Arial Narrow" panose="020B0606020202030204" pitchFamily="34" charset="0"/>
                <a:hlinkClick r:id="rId2"/>
              </a:rPr>
              <a:t>від</a:t>
            </a:r>
            <a:r>
              <a:rPr lang="ru-RU" i="1" u="sng" dirty="0">
                <a:solidFill>
                  <a:srgbClr val="000099"/>
                </a:solidFill>
                <a:latin typeface="Arial Narrow" panose="020B0606020202030204" pitchFamily="34" charset="0"/>
                <a:hlinkClick r:id="rId2"/>
              </a:rPr>
              <a:t> 20.09.2019</a:t>
            </a:r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}</a:t>
            </a:r>
            <a:endParaRPr lang="ru-RU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A8E0D2-0A12-4342-B3ED-64EA6E3C693A}"/>
              </a:ext>
            </a:extLst>
          </p:cNvPr>
          <p:cNvSpPr/>
          <p:nvPr/>
        </p:nvSpPr>
        <p:spPr>
          <a:xfrm>
            <a:off x="5779552" y="65997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наукове</a:t>
            </a:r>
            <a:r>
              <a:rPr lang="ru-RU" b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видання</a:t>
            </a:r>
            <a:r>
              <a:rPr lang="ru-RU" b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 Narrow" panose="020B0606020202030204" pitchFamily="34" charset="0"/>
              </a:rPr>
              <a:t>- </a:t>
            </a:r>
            <a:r>
              <a:rPr lang="ru-RU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твір</a:t>
            </a:r>
            <a:r>
              <a:rPr lang="ru-RU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solidFill>
                  <a:srgbClr val="333333"/>
                </a:solidFill>
                <a:latin typeface="Arial Narrow" panose="020B0606020202030204" pitchFamily="34" charset="0"/>
              </a:rPr>
              <a:t> характеру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39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052DBE-8680-4555-B55B-483807A614BF}"/>
              </a:ext>
            </a:extLst>
          </p:cNvPr>
          <p:cNvSpPr/>
          <p:nvPr/>
        </p:nvSpPr>
        <p:spPr>
          <a:xfrm>
            <a:off x="2897945" y="101880"/>
            <a:ext cx="7427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</a:rPr>
              <a:t>Співавторство, роль наукового керівника</a:t>
            </a:r>
            <a:r>
              <a:rPr lang="uk-UA" dirty="0">
                <a:solidFill>
                  <a:prstClr val="black"/>
                </a:solidFill>
              </a:rPr>
              <a:t>. </a:t>
            </a:r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4B2C57-6036-4465-A1B9-3AAF954C8E3D}"/>
              </a:ext>
            </a:extLst>
          </p:cNvPr>
          <p:cNvSpPr/>
          <p:nvPr/>
        </p:nvSpPr>
        <p:spPr>
          <a:xfrm>
            <a:off x="811237" y="905525"/>
            <a:ext cx="3915508" cy="452431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Arial Narrow" panose="020B0606020202030204" pitchFamily="34" charset="0"/>
              </a:rPr>
              <a:t>Співавторство</a:t>
            </a:r>
            <a:r>
              <a:rPr lang="ru-RU" sz="2400" dirty="0">
                <a:latin typeface="Arial Narrow" panose="020B0606020202030204" pitchFamily="34" charset="0"/>
              </a:rPr>
              <a:t> — </a:t>
            </a:r>
            <a:r>
              <a:rPr lang="ru-RU" sz="2400" dirty="0" err="1">
                <a:latin typeface="Arial Narrow" panose="020B0606020202030204" pitchFamily="34" charset="0"/>
              </a:rPr>
              <a:t>це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спільна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творча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діяльність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щодо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створення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твору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en-US" sz="2400" dirty="0">
                <a:latin typeface="Arial Narrow" panose="020B0606020202030204" pitchFamily="34" charset="0"/>
              </a:rPr>
              <a:t>&lt;…&gt;</a:t>
            </a:r>
            <a:r>
              <a:rPr lang="ru-RU" sz="2400" b="1" dirty="0">
                <a:latin typeface="Arial Narrow" panose="020B0606020202030204" pitchFamily="34" charset="0"/>
              </a:rPr>
              <a:t>Не є </a:t>
            </a:r>
            <a:r>
              <a:rPr lang="ru-RU" sz="2400" b="1" dirty="0" err="1">
                <a:latin typeface="Arial Narrow" panose="020B0606020202030204" pitchFamily="34" charset="0"/>
              </a:rPr>
              <a:t>співавторством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надання</a:t>
            </a:r>
            <a:r>
              <a:rPr lang="ru-RU" sz="2400" dirty="0">
                <a:latin typeface="Arial Narrow" panose="020B0606020202030204" pitchFamily="34" charset="0"/>
              </a:rPr>
              <a:t> автору </a:t>
            </a:r>
            <a:r>
              <a:rPr lang="ru-RU" sz="2400" dirty="0" err="1">
                <a:latin typeface="Arial Narrow" panose="020B0606020202030204" pitchFamily="34" charset="0"/>
              </a:rPr>
              <a:t>твору</a:t>
            </a:r>
            <a:r>
              <a:rPr lang="ru-RU" sz="2400" dirty="0">
                <a:latin typeface="Arial Narrow" panose="020B0606020202030204" pitchFamily="34" charset="0"/>
              </a:rPr>
              <a:t> будь-</a:t>
            </a:r>
            <a:r>
              <a:rPr lang="ru-RU" sz="2400" dirty="0" err="1">
                <a:latin typeface="Arial Narrow" panose="020B0606020202030204" pitchFamily="34" charset="0"/>
              </a:rPr>
              <a:t>якої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технічної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допомоги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dirty="0" err="1">
                <a:latin typeface="Arial Narrow" panose="020B0606020202030204" pitchFamily="34" charset="0"/>
              </a:rPr>
              <a:t>Також</a:t>
            </a:r>
            <a:r>
              <a:rPr lang="ru-RU" sz="2400" dirty="0">
                <a:latin typeface="Arial Narrow" panose="020B0606020202030204" pitchFamily="34" charset="0"/>
              </a:rPr>
              <a:t> не є </a:t>
            </a:r>
            <a:r>
              <a:rPr lang="ru-RU" sz="2400" dirty="0" err="1">
                <a:latin typeface="Arial Narrow" panose="020B0606020202030204" pitchFamily="34" charset="0"/>
              </a:rPr>
              <a:t>співавтором</a:t>
            </a:r>
            <a:r>
              <a:rPr lang="ru-RU" sz="2400" dirty="0">
                <a:latin typeface="Arial Narrow" panose="020B0606020202030204" pitchFamily="34" charset="0"/>
              </a:rPr>
              <a:t> особа,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брала участь, </a:t>
            </a:r>
            <a:r>
              <a:rPr lang="ru-RU" sz="2400" dirty="0" err="1">
                <a:latin typeface="Arial Narrow" panose="020B0606020202030204" pitchFamily="34" charset="0"/>
              </a:rPr>
              <a:t>навіть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творчу</a:t>
            </a:r>
            <a:r>
              <a:rPr lang="ru-RU" sz="2400" dirty="0">
                <a:latin typeface="Arial Narrow" panose="020B0606020202030204" pitchFamily="34" charset="0"/>
              </a:rPr>
              <a:t>, у </a:t>
            </a:r>
            <a:r>
              <a:rPr lang="ru-RU" sz="2400" dirty="0" err="1">
                <a:latin typeface="Arial Narrow" panose="020B0606020202030204" pitchFamily="34" charset="0"/>
              </a:rPr>
              <a:t>створенні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ідеї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концепції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твору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оскільки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ідеї</a:t>
            </a:r>
            <a:r>
              <a:rPr lang="ru-RU" sz="2400" b="1" dirty="0">
                <a:latin typeface="Arial Narrow" panose="020B0606020202030204" pitchFamily="34" charset="0"/>
              </a:rPr>
              <a:t> є </a:t>
            </a:r>
            <a:r>
              <a:rPr lang="ru-RU" sz="2400" b="1" dirty="0" err="1">
                <a:latin typeface="Arial Narrow" panose="020B0606020202030204" pitchFamily="34" charset="0"/>
              </a:rPr>
              <a:t>змістом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твору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й </a:t>
            </a:r>
            <a:r>
              <a:rPr lang="ru-RU" sz="2400" dirty="0" err="1">
                <a:latin typeface="Arial Narrow" panose="020B0606020202030204" pitchFamily="34" charset="0"/>
              </a:rPr>
              <a:t>авторським</a:t>
            </a:r>
            <a:r>
              <a:rPr lang="ru-RU" sz="2400" dirty="0">
                <a:latin typeface="Arial Narrow" panose="020B0606020202030204" pitchFamily="34" charset="0"/>
              </a:rPr>
              <a:t> правом не </a:t>
            </a:r>
            <a:r>
              <a:rPr lang="ru-RU" sz="2400" dirty="0" err="1">
                <a:latin typeface="Arial Narrow" panose="020B0606020202030204" pitchFamily="34" charset="0"/>
              </a:rPr>
              <a:t>охороняються</a:t>
            </a:r>
            <a:r>
              <a:rPr lang="ru-RU" sz="2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070521-36FE-4235-9737-7BD9A32C55E6}"/>
              </a:ext>
            </a:extLst>
          </p:cNvPr>
          <p:cNvSpPr/>
          <p:nvPr/>
        </p:nvSpPr>
        <p:spPr>
          <a:xfrm>
            <a:off x="5523914" y="471212"/>
            <a:ext cx="6096000" cy="594008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ІІ. 2.1. </a:t>
            </a:r>
            <a:r>
              <a:rPr lang="ru-RU" sz="2000" dirty="0" err="1">
                <a:latin typeface="Arial Narrow" panose="020B0606020202030204" pitchFamily="34" charset="0"/>
              </a:rPr>
              <a:t>Науковий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керівник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зобов’язаний</a:t>
            </a:r>
            <a:r>
              <a:rPr lang="ru-RU" sz="2000" dirty="0">
                <a:latin typeface="Arial Narrow" panose="020B060602020203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</a:rPr>
              <a:t>здійснювати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керівництво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роботою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аспіранта</a:t>
            </a:r>
            <a:r>
              <a:rPr lang="ru-RU" sz="2000" dirty="0">
                <a:latin typeface="Arial Narrow" panose="020B0606020202030204" pitchFamily="34" charset="0"/>
              </a:rPr>
              <a:t> над </a:t>
            </a:r>
            <a:r>
              <a:rPr lang="ru-RU" sz="2000" dirty="0" err="1">
                <a:latin typeface="Arial Narrow" panose="020B0606020202030204" pitchFamily="34" charset="0"/>
              </a:rPr>
              <a:t>дисертацією</a:t>
            </a:r>
            <a:r>
              <a:rPr lang="ru-RU" sz="2000" dirty="0"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</a:rPr>
              <a:t>надавати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аспіранту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консультації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щодо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змісту</a:t>
            </a:r>
            <a:r>
              <a:rPr lang="ru-RU" sz="2000" dirty="0">
                <a:latin typeface="Arial Narrow" panose="020B0606020202030204" pitchFamily="34" charset="0"/>
              </a:rPr>
              <a:t> і </a:t>
            </a:r>
            <a:r>
              <a:rPr lang="ru-RU" sz="2000" dirty="0" err="1">
                <a:latin typeface="Arial Narrow" panose="020B0606020202030204" pitchFamily="34" charset="0"/>
              </a:rPr>
              <a:t>методології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наукових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uk-UA" sz="2000" dirty="0">
                <a:latin typeface="Arial Narrow" panose="020B0606020202030204" pitchFamily="34" charset="0"/>
              </a:rPr>
              <a:t>д</a:t>
            </a:r>
            <a:r>
              <a:rPr lang="ru-RU" sz="2000" dirty="0" err="1">
                <a:latin typeface="Arial Narrow" panose="020B0606020202030204" pitchFamily="34" charset="0"/>
              </a:rPr>
              <a:t>осліджень</a:t>
            </a:r>
            <a:r>
              <a:rPr lang="ru-RU" sz="2000" dirty="0"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</a:rPr>
              <a:t>сприяти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публікації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latin typeface="Arial Narrow" panose="020B0606020202030204" pitchFamily="34" charset="0"/>
              </a:rPr>
              <a:t> статей </a:t>
            </a:r>
            <a:r>
              <a:rPr lang="ru-RU" sz="2000" dirty="0" err="1">
                <a:latin typeface="Arial Narrow" panose="020B0606020202030204" pitchFamily="34" charset="0"/>
              </a:rPr>
              <a:t>аспірантами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наукового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напряму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підготовки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дисертації</a:t>
            </a:r>
            <a:r>
              <a:rPr lang="ru-RU" sz="2000" dirty="0">
                <a:latin typeface="Arial Narrow" panose="020B060602020203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</a:rPr>
              <a:t>контролювати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виконання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аспірантом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індивідуального</a:t>
            </a:r>
            <a:r>
              <a:rPr lang="ru-RU" sz="2000" dirty="0">
                <a:latin typeface="Arial Narrow" panose="020B0606020202030204" pitchFamily="34" charset="0"/>
              </a:rPr>
              <a:t> плану </a:t>
            </a:r>
            <a:r>
              <a:rPr lang="ru-RU" sz="2000" dirty="0" err="1">
                <a:latin typeface="Arial Narrow" panose="020B0606020202030204" pitchFamily="34" charset="0"/>
              </a:rPr>
              <a:t>наукової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</a:rPr>
              <a:t>роботи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індивідуального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навчального</a:t>
            </a:r>
            <a:r>
              <a:rPr lang="ru-RU" sz="2000" dirty="0">
                <a:latin typeface="Arial Narrow" panose="020B0606020202030204" pitchFamily="34" charset="0"/>
              </a:rPr>
              <a:t> плану;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</a:rPr>
              <a:t>забезпечувати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контролювати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проходження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педагогічної</a:t>
            </a:r>
            <a:r>
              <a:rPr lang="ru-RU" sz="2000" dirty="0">
                <a:latin typeface="Arial Narrow" panose="020B0606020202030204" pitchFamily="34" charset="0"/>
              </a:rPr>
              <a:t> практики </a:t>
            </a:r>
            <a:r>
              <a:rPr lang="ru-RU" sz="2000" dirty="0" err="1">
                <a:latin typeface="Arial Narrow" panose="020B0606020202030204" pitchFamily="34" charset="0"/>
              </a:rPr>
              <a:t>аспірантом</a:t>
            </a:r>
            <a:r>
              <a:rPr lang="ru-RU" sz="2000" dirty="0"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</a:rPr>
              <a:t>сприяти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проходженню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захисту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дисертації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здобувача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вищої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освіти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ступеня</a:t>
            </a:r>
            <a:r>
              <a:rPr lang="ru-RU" sz="2000" dirty="0">
                <a:latin typeface="Arial Narrow" panose="020B0606020202030204" pitchFamily="34" charset="0"/>
              </a:rPr>
              <a:t> доктора </a:t>
            </a:r>
            <a:r>
              <a:rPr lang="ru-RU" sz="2000" dirty="0" err="1">
                <a:latin typeface="Arial Narrow" panose="020B0606020202030204" pitchFamily="34" charset="0"/>
              </a:rPr>
              <a:t>філософії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згідно</a:t>
            </a:r>
            <a:r>
              <a:rPr lang="ru-RU" sz="2000" dirty="0">
                <a:latin typeface="Arial Narrow" panose="020B0606020202030204" pitchFamily="34" charset="0"/>
              </a:rPr>
              <a:t> календарного плану </a:t>
            </a:r>
            <a:r>
              <a:rPr lang="ru-RU" sz="2000" dirty="0" err="1">
                <a:latin typeface="Arial Narrow" panose="020B0606020202030204" pitchFamily="34" charset="0"/>
              </a:rPr>
              <a:t>його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роботи</a:t>
            </a:r>
            <a:r>
              <a:rPr lang="ru-RU" sz="2000" dirty="0">
                <a:latin typeface="Arial Narrow" panose="020B0606020202030204" pitchFamily="34" charset="0"/>
              </a:rPr>
              <a:t> до </a:t>
            </a:r>
            <a:r>
              <a:rPr lang="ru-RU" sz="2000" dirty="0" err="1">
                <a:latin typeface="Arial Narrow" panose="020B0606020202030204" pitchFamily="34" charset="0"/>
              </a:rPr>
              <a:t>завершення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навчання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аспірантурі</a:t>
            </a:r>
            <a:r>
              <a:rPr lang="ru-RU" sz="2000" dirty="0"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</a:rPr>
              <a:t>відповідати</a:t>
            </a:r>
            <a:r>
              <a:rPr lang="ru-RU" sz="2000" dirty="0">
                <a:latin typeface="Arial Narrow" panose="020B0606020202030204" pitchFamily="34" charset="0"/>
              </a:rPr>
              <a:t> перед </a:t>
            </a:r>
            <a:r>
              <a:rPr lang="ru-RU" sz="2000" dirty="0" err="1">
                <a:latin typeface="Arial Narrow" panose="020B0606020202030204" pitchFamily="34" charset="0"/>
              </a:rPr>
              <a:t>вченою</a:t>
            </a:r>
            <a:r>
              <a:rPr lang="ru-RU" sz="2000" dirty="0">
                <a:latin typeface="Arial Narrow" panose="020B0606020202030204" pitchFamily="34" charset="0"/>
              </a:rPr>
              <a:t> радою </a:t>
            </a:r>
            <a:r>
              <a:rPr lang="ru-RU" sz="2000" dirty="0" err="1">
                <a:latin typeface="Arial Narrow" panose="020B0606020202030204" pitchFamily="34" charset="0"/>
              </a:rPr>
              <a:t>Університету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належне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своєчасне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виконання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обов’язків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керівника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08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F9AD4C-6A34-4D1C-B4D2-C1B27268BF0B}"/>
              </a:ext>
            </a:extLst>
          </p:cNvPr>
          <p:cNvSpPr/>
          <p:nvPr/>
        </p:nvSpPr>
        <p:spPr>
          <a:xfrm>
            <a:off x="1631852" y="59514"/>
            <a:ext cx="8693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prstClr val="black"/>
                </a:solidFill>
              </a:rPr>
              <a:t>Вимоги до кваліфікаційних робіт. Процедура захисту кваліфікаційних робіт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  <a:hlinkClick r:id="rId2"/>
              </a:rPr>
              <a:t>https://ukrlogos.in.ua/ua_monographs.html</a:t>
            </a:r>
            <a:r>
              <a:rPr lang="uk-UA" dirty="0">
                <a:solidFill>
                  <a:prstClr val="black"/>
                </a:solidFill>
              </a:rPr>
              <a:t> 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81487E-D4D5-4C0C-9D5A-DEEDE785EB2A}"/>
              </a:ext>
            </a:extLst>
          </p:cNvPr>
          <p:cNvSpPr/>
          <p:nvPr/>
        </p:nvSpPr>
        <p:spPr>
          <a:xfrm>
            <a:off x="661182" y="705845"/>
            <a:ext cx="107477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Arial Narrow" panose="020B0606020202030204" pitchFamily="34" charset="0"/>
              </a:rPr>
              <a:t>В </a:t>
            </a:r>
            <a:r>
              <a:rPr lang="ru-RU" sz="2000" dirty="0" err="1">
                <a:latin typeface="Arial Narrow" panose="020B0606020202030204" pitchFamily="34" charset="0"/>
              </a:rPr>
              <a:t>Україні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спеціалізовані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вчені</a:t>
            </a:r>
            <a:r>
              <a:rPr lang="ru-RU" sz="2000" b="1" dirty="0">
                <a:latin typeface="Arial Narrow" panose="020B0606020202030204" pitchFamily="34" charset="0"/>
              </a:rPr>
              <a:t> ради </a:t>
            </a:r>
            <a:r>
              <a:rPr lang="ru-RU" sz="2000" dirty="0" err="1">
                <a:latin typeface="Arial Narrow" panose="020B0606020202030204" pitchFamily="34" charset="0"/>
              </a:rPr>
              <a:t>зобов'язані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приймати</a:t>
            </a:r>
            <a:r>
              <a:rPr lang="ru-RU" sz="2000" dirty="0">
                <a:latin typeface="Arial Narrow" panose="020B0606020202030204" pitchFamily="34" charset="0"/>
              </a:rPr>
              <a:t> до </a:t>
            </a:r>
            <a:r>
              <a:rPr lang="ru-RU" sz="2000" dirty="0" err="1">
                <a:latin typeface="Arial Narrow" panose="020B0606020202030204" pitchFamily="34" charset="0"/>
              </a:rPr>
              <a:t>захисту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дисертації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здобуття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ступеня</a:t>
            </a:r>
            <a:r>
              <a:rPr lang="ru-RU" sz="2000" dirty="0">
                <a:latin typeface="Arial Narrow" panose="020B0606020202030204" pitchFamily="34" charset="0"/>
              </a:rPr>
              <a:t> доктора наук у </a:t>
            </a:r>
            <a:r>
              <a:rPr lang="ru-RU" sz="2000" dirty="0" err="1">
                <a:latin typeface="Arial Narrow" panose="020B0606020202030204" pitchFamily="34" charset="0"/>
              </a:rPr>
              <a:t>вигляді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опублікованої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монографії</a:t>
            </a:r>
            <a:r>
              <a:rPr lang="ru-RU" sz="2000" dirty="0">
                <a:latin typeface="Arial Narrow" panose="020B0606020202030204" pitchFamily="34" charset="0"/>
              </a:rPr>
              <a:t> за таких умов:[2]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 Narrow" panose="020B0606020202030204" pitchFamily="34" charset="0"/>
              </a:rPr>
              <a:t>Монографія</a:t>
            </a:r>
            <a:r>
              <a:rPr lang="ru-RU" sz="2000" dirty="0">
                <a:latin typeface="Arial Narrow" panose="020B0606020202030204" pitchFamily="34" charset="0"/>
              </a:rPr>
              <a:t> повинна бути </a:t>
            </a:r>
            <a:r>
              <a:rPr lang="ru-RU" sz="2000" dirty="0" err="1">
                <a:latin typeface="Arial Narrow" panose="020B0606020202030204" pitchFamily="34" charset="0"/>
              </a:rPr>
              <a:t>опублікована</a:t>
            </a:r>
            <a:r>
              <a:rPr lang="ru-RU" sz="2000" dirty="0">
                <a:latin typeface="Arial Narrow" panose="020B0606020202030204" pitchFamily="34" charset="0"/>
              </a:rPr>
              <a:t> без </a:t>
            </a:r>
            <a:r>
              <a:rPr lang="ru-RU" sz="2000" dirty="0" err="1">
                <a:latin typeface="Arial Narrow" panose="020B0606020202030204" pitchFamily="34" charset="0"/>
              </a:rPr>
              <a:t>співавторів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 Narrow" panose="020B0606020202030204" pitchFamily="34" charset="0"/>
              </a:rPr>
              <a:t>Монографія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має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обов'язково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містити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результати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досліджень</a:t>
            </a:r>
            <a:r>
              <a:rPr lang="ru-RU" sz="2000" dirty="0">
                <a:latin typeface="Arial Narrow" panose="020B0606020202030204" pitchFamily="34" charset="0"/>
              </a:rPr>
              <a:t> автора, </a:t>
            </a:r>
            <a:r>
              <a:rPr lang="ru-RU" sz="2000" dirty="0" err="1">
                <a:latin typeface="Arial Narrow" panose="020B0606020202030204" pitchFamily="34" charset="0"/>
              </a:rPr>
              <a:t>опубліковані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раніше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фахових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виданнях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або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інших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країн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 Narrow" panose="020B0606020202030204" pitchFamily="34" charset="0"/>
              </a:rPr>
              <a:t>Обсяг</a:t>
            </a:r>
            <a:r>
              <a:rPr lang="ru-RU" sz="2000" dirty="0">
                <a:latin typeface="Arial Narrow" panose="020B0606020202030204" pitchFamily="34" charset="0"/>
              </a:rPr>
              <a:t> основного </a:t>
            </a:r>
            <a:r>
              <a:rPr lang="ru-RU" sz="2000" dirty="0" err="1">
                <a:latin typeface="Arial Narrow" panose="020B0606020202030204" pitchFamily="34" charset="0"/>
              </a:rPr>
              <a:t>змісту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монографії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здобуття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ступеня</a:t>
            </a:r>
            <a:r>
              <a:rPr lang="ru-RU" sz="2000" dirty="0">
                <a:latin typeface="Arial Narrow" panose="020B0606020202030204" pitchFamily="34" charset="0"/>
              </a:rPr>
              <a:t> доктора наук у </a:t>
            </a:r>
            <a:r>
              <a:rPr lang="ru-RU" sz="2000" dirty="0" err="1">
                <a:latin typeface="Arial Narrow" panose="020B0606020202030204" pitchFamily="34" charset="0"/>
              </a:rPr>
              <a:t>галузі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гуманітарних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суспільних</a:t>
            </a:r>
            <a:r>
              <a:rPr lang="ru-RU" sz="2000" dirty="0">
                <a:latin typeface="Arial Narrow" panose="020B0606020202030204" pitchFamily="34" charset="0"/>
              </a:rPr>
              <a:t> наук становить не </a:t>
            </a:r>
            <a:r>
              <a:rPr lang="ru-RU" sz="2000" dirty="0" err="1">
                <a:latin typeface="Arial Narrow" panose="020B0606020202030204" pitchFamily="34" charset="0"/>
              </a:rPr>
              <a:t>менше</a:t>
            </a:r>
            <a:r>
              <a:rPr lang="ru-RU" sz="2000" dirty="0">
                <a:latin typeface="Arial Narrow" panose="020B0606020202030204" pitchFamily="34" charset="0"/>
              </a:rPr>
              <a:t> 15 </a:t>
            </a:r>
            <a:r>
              <a:rPr lang="ru-RU" sz="2000" dirty="0" err="1">
                <a:latin typeface="Arial Narrow" panose="020B0606020202030204" pitchFamily="34" charset="0"/>
              </a:rPr>
              <a:t>обліково-видавничих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аркушів</a:t>
            </a:r>
            <a:r>
              <a:rPr lang="ru-RU" sz="2000" dirty="0">
                <a:latin typeface="Arial Narrow" panose="020B0606020202030204" pitchFamily="34" charset="0"/>
              </a:rPr>
              <a:t>; у </a:t>
            </a:r>
            <a:r>
              <a:rPr lang="ru-RU" sz="2000" dirty="0" err="1">
                <a:latin typeface="Arial Narrow" panose="020B0606020202030204" pitchFamily="34" charset="0"/>
              </a:rPr>
              <a:t>галузі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природничих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технічних</a:t>
            </a:r>
            <a:r>
              <a:rPr lang="ru-RU" sz="2000" dirty="0">
                <a:latin typeface="Arial Narrow" panose="020B0606020202030204" pitchFamily="34" charset="0"/>
              </a:rPr>
              <a:t> наук — не </a:t>
            </a:r>
            <a:r>
              <a:rPr lang="ru-RU" sz="2000" dirty="0" err="1">
                <a:latin typeface="Arial Narrow" panose="020B0606020202030204" pitchFamily="34" charset="0"/>
              </a:rPr>
              <a:t>менше</a:t>
            </a:r>
            <a:r>
              <a:rPr lang="ru-RU" sz="2000" dirty="0">
                <a:latin typeface="Arial Narrow" panose="020B0606020202030204" pitchFamily="34" charset="0"/>
              </a:rPr>
              <a:t> 10 </a:t>
            </a:r>
            <a:r>
              <a:rPr lang="ru-RU" sz="2000" dirty="0" err="1">
                <a:latin typeface="Arial Narrow" panose="020B0606020202030204" pitchFamily="34" charset="0"/>
              </a:rPr>
              <a:t>обліково-видавничих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аркушів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 Narrow" panose="020B0606020202030204" pitchFamily="34" charset="0"/>
              </a:rPr>
              <a:t>Наявність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рецензій</a:t>
            </a:r>
            <a:r>
              <a:rPr lang="ru-RU" sz="2000" dirty="0">
                <a:latin typeface="Arial Narrow" panose="020B0606020202030204" pitchFamily="34" charset="0"/>
              </a:rPr>
              <a:t> не </a:t>
            </a:r>
            <a:r>
              <a:rPr lang="ru-RU" sz="2000" dirty="0" err="1">
                <a:latin typeface="Arial Narrow" panose="020B0606020202030204" pitchFamily="34" charset="0"/>
              </a:rPr>
              <a:t>менше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двох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докторів</a:t>
            </a:r>
            <a:r>
              <a:rPr lang="ru-RU" sz="2000" dirty="0">
                <a:latin typeface="Arial Narrow" panose="020B0606020202030204" pitchFamily="34" charset="0"/>
              </a:rPr>
              <a:t> наук, </a:t>
            </a:r>
            <a:r>
              <a:rPr lang="ru-RU" sz="2000" dirty="0" err="1">
                <a:latin typeface="Arial Narrow" panose="020B0606020202030204" pitchFamily="34" charset="0"/>
              </a:rPr>
              <a:t>фахівців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спеціальністю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дисертації</a:t>
            </a:r>
            <a:r>
              <a:rPr lang="ru-RU" sz="2000" dirty="0">
                <a:latin typeface="Arial Narrow" panose="020B0606020202030204" pitchFamily="34" charset="0"/>
              </a:rPr>
              <a:t>, про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має</a:t>
            </a:r>
            <a:r>
              <a:rPr lang="ru-RU" sz="2000" dirty="0">
                <a:latin typeface="Arial Narrow" panose="020B0606020202030204" pitchFamily="34" charset="0"/>
              </a:rPr>
              <a:t> бути </a:t>
            </a:r>
            <a:r>
              <a:rPr lang="ru-RU" sz="2000" dirty="0" err="1">
                <a:latin typeface="Arial Narrow" panose="020B0606020202030204" pitchFamily="34" charset="0"/>
              </a:rPr>
              <a:t>зазначено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вихідних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даних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монографії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 Narrow" panose="020B0606020202030204" pitchFamily="34" charset="0"/>
              </a:rPr>
              <a:t>Наявність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рекомендації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вченої</a:t>
            </a:r>
            <a:r>
              <a:rPr lang="ru-RU" sz="2000" dirty="0">
                <a:latin typeface="Arial Narrow" panose="020B0606020202030204" pitchFamily="34" charset="0"/>
              </a:rPr>
              <a:t> ради </a:t>
            </a:r>
            <a:r>
              <a:rPr lang="ru-RU" sz="2000" dirty="0" err="1">
                <a:latin typeface="Arial Narrow" panose="020B0606020202030204" pitchFamily="34" charset="0"/>
              </a:rPr>
              <a:t>наукової</a:t>
            </a:r>
            <a:r>
              <a:rPr lang="ru-RU" sz="2000" dirty="0">
                <a:latin typeface="Arial Narrow" panose="020B0606020202030204" pitchFamily="34" charset="0"/>
              </a:rPr>
              <a:t> установи, </a:t>
            </a:r>
            <a:r>
              <a:rPr lang="ru-RU" sz="2000" dirty="0" err="1">
                <a:latin typeface="Arial Narrow" panose="020B0606020202030204" pitchFamily="34" charset="0"/>
              </a:rPr>
              <a:t>організації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або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вищого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навчального</a:t>
            </a:r>
            <a:r>
              <a:rPr lang="ru-RU" sz="2000" dirty="0">
                <a:latin typeface="Arial Narrow" panose="020B0606020202030204" pitchFamily="34" charset="0"/>
              </a:rPr>
              <a:t> закладу про </a:t>
            </a:r>
            <a:r>
              <a:rPr lang="ru-RU" sz="2000" dirty="0" err="1">
                <a:latin typeface="Arial Narrow" panose="020B0606020202030204" pitchFamily="34" charset="0"/>
              </a:rPr>
              <a:t>опублікування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монографії</a:t>
            </a:r>
            <a:r>
              <a:rPr lang="ru-RU" sz="2000" dirty="0">
                <a:latin typeface="Arial Narrow" panose="020B0606020202030204" pitchFamily="34" charset="0"/>
              </a:rPr>
              <a:t>, про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має</a:t>
            </a:r>
            <a:r>
              <a:rPr lang="ru-RU" sz="2000" dirty="0">
                <a:latin typeface="Arial Narrow" panose="020B0606020202030204" pitchFamily="34" charset="0"/>
              </a:rPr>
              <a:t> бути </a:t>
            </a:r>
            <a:r>
              <a:rPr lang="ru-RU" sz="2000" dirty="0" err="1">
                <a:latin typeface="Arial Narrow" panose="020B0606020202030204" pitchFamily="34" charset="0"/>
              </a:rPr>
              <a:t>зазначено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її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вихідних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даних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Arial Narrow" panose="020B0606020202030204" pitchFamily="34" charset="0"/>
              </a:rPr>
              <a:t>Наклад не </a:t>
            </a:r>
            <a:r>
              <a:rPr lang="ru-RU" sz="2000" dirty="0" err="1">
                <a:latin typeface="Arial Narrow" panose="020B0606020202030204" pitchFamily="34" charset="0"/>
              </a:rPr>
              <a:t>менше</a:t>
            </a:r>
            <a:r>
              <a:rPr lang="ru-RU" sz="2000" dirty="0">
                <a:latin typeface="Arial Narrow" panose="020B0606020202030204" pitchFamily="34" charset="0"/>
              </a:rPr>
              <a:t> 300 </a:t>
            </a:r>
            <a:r>
              <a:rPr lang="ru-RU" sz="2000" dirty="0" err="1">
                <a:latin typeface="Arial Narrow" panose="020B0606020202030204" pitchFamily="34" charset="0"/>
              </a:rPr>
              <a:t>примірників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 Narrow" panose="020B0606020202030204" pitchFamily="34" charset="0"/>
              </a:rPr>
              <a:t>Наявність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міжнародного</a:t>
            </a:r>
            <a:r>
              <a:rPr lang="ru-RU" sz="2000" dirty="0">
                <a:latin typeface="Arial Narrow" panose="020B0606020202030204" pitchFamily="34" charset="0"/>
              </a:rPr>
              <a:t> стандартного номера книги </a:t>
            </a:r>
            <a:r>
              <a:rPr lang="en-GB" sz="2000" dirty="0">
                <a:latin typeface="Arial Narrow" panose="020B0606020202030204" pitchFamily="34" charset="0"/>
              </a:rPr>
              <a:t>ISBN.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 Narrow" panose="020B0606020202030204" pitchFamily="34" charset="0"/>
              </a:rPr>
              <a:t>Повне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дотримання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вимог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щодо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редакційного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оформлення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монографії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згідно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державними</a:t>
            </a:r>
            <a:r>
              <a:rPr lang="ru-RU" sz="2000" dirty="0">
                <a:latin typeface="Arial Narrow" panose="020B0606020202030204" pitchFamily="34" charset="0"/>
              </a:rPr>
              <a:t> стандартами </a:t>
            </a:r>
            <a:r>
              <a:rPr lang="ru-RU" sz="2000" dirty="0" err="1">
                <a:latin typeface="Arial Narrow" panose="020B0606020202030204" pitchFamily="34" charset="0"/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 Narrow" panose="020B0606020202030204" pitchFamily="34" charset="0"/>
              </a:rPr>
              <a:t>Наявність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монографії</a:t>
            </a:r>
            <a:r>
              <a:rPr lang="ru-RU" sz="2000" dirty="0">
                <a:latin typeface="Arial Narrow" panose="020B0606020202030204" pitchFamily="34" charset="0"/>
              </a:rPr>
              <a:t> у фондах </a:t>
            </a:r>
            <a:r>
              <a:rPr lang="ru-RU" sz="2000" dirty="0" err="1">
                <a:latin typeface="Arial Narrow" panose="020B0606020202030204" pitchFamily="34" charset="0"/>
              </a:rPr>
              <a:t>бібліотек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перелік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яких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затверджено</a:t>
            </a:r>
            <a:r>
              <a:rPr lang="ru-RU" sz="2000" dirty="0">
                <a:latin typeface="Arial Narrow" panose="020B0606020202030204" pitchFamily="34" charset="0"/>
              </a:rPr>
              <a:t> наказом </a:t>
            </a:r>
            <a:r>
              <a:rPr lang="ru-RU" sz="2000" dirty="0" err="1">
                <a:latin typeface="Arial Narrow" panose="020B0606020202030204" pitchFamily="34" charset="0"/>
              </a:rPr>
              <a:t>голови</a:t>
            </a:r>
            <a:r>
              <a:rPr lang="ru-RU" sz="2000" dirty="0">
                <a:latin typeface="Arial Narrow" panose="020B0606020202030204" pitchFamily="34" charset="0"/>
              </a:rPr>
              <a:t> ВАК </a:t>
            </a:r>
            <a:r>
              <a:rPr lang="ru-RU" sz="2000" dirty="0" err="1">
                <a:latin typeface="Arial Narrow" panose="020B0606020202030204" pitchFamily="34" charset="0"/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4 </a:t>
            </a:r>
            <a:r>
              <a:rPr lang="ru-RU" sz="2000" dirty="0" err="1">
                <a:latin typeface="Arial Narrow" panose="020B0606020202030204" pitchFamily="34" charset="0"/>
              </a:rPr>
              <a:t>квітня</a:t>
            </a:r>
            <a:r>
              <a:rPr lang="ru-RU" sz="2000" dirty="0">
                <a:latin typeface="Arial Narrow" panose="020B0606020202030204" pitchFamily="34" charset="0"/>
              </a:rPr>
              <a:t> 2000 року № 176 та </a:t>
            </a:r>
            <a:r>
              <a:rPr lang="ru-RU" sz="2000" dirty="0" err="1">
                <a:latin typeface="Arial Narrow" panose="020B0606020202030204" pitchFamily="34" charset="0"/>
              </a:rPr>
              <a:t>зареєстровано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Міністерстві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юстиції</a:t>
            </a:r>
            <a:r>
              <a:rPr lang="ru-RU" sz="2000" dirty="0">
                <a:latin typeface="Arial Narrow" panose="020B0606020202030204" pitchFamily="34" charset="0"/>
              </a:rPr>
              <a:t> 14.06.2000 за № 353/4574.</a:t>
            </a:r>
          </a:p>
        </p:txBody>
      </p:sp>
    </p:spTree>
    <p:extLst>
      <p:ext uri="{BB962C8B-B14F-4D97-AF65-F5344CB8AC3E}">
        <p14:creationId xmlns:p14="http://schemas.microsoft.com/office/powerpoint/2010/main" val="37062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1C935F-DD76-4902-9B60-64F9EDA00845}"/>
              </a:ext>
            </a:extLst>
          </p:cNvPr>
          <p:cNvSpPr/>
          <p:nvPr/>
        </p:nvSpPr>
        <p:spPr>
          <a:xfrm>
            <a:off x="4621077" y="5889"/>
            <a:ext cx="322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prstClr val="black"/>
                </a:solidFill>
              </a:rPr>
              <a:t>Поняття індексації журналів 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8D0065-8206-4FD4-A696-71FC2A4FF77E}"/>
              </a:ext>
            </a:extLst>
          </p:cNvPr>
          <p:cNvSpPr/>
          <p:nvPr/>
        </p:nvSpPr>
        <p:spPr>
          <a:xfrm>
            <a:off x="647502" y="5780034"/>
            <a:ext cx="447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https://uk.wikipedia.org/wiki/Web_of_Science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AC93EA-8DA4-4AC9-B9B3-C23A07D715C9}"/>
              </a:ext>
            </a:extLst>
          </p:cNvPr>
          <p:cNvSpPr/>
          <p:nvPr/>
        </p:nvSpPr>
        <p:spPr>
          <a:xfrm>
            <a:off x="647502" y="5335044"/>
            <a:ext cx="36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https://uk.wikipedia.org/wiki/Scopus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5A0DCF-9588-43D2-A583-5CC2B8D42295}"/>
              </a:ext>
            </a:extLst>
          </p:cNvPr>
          <p:cNvSpPr/>
          <p:nvPr/>
        </p:nvSpPr>
        <p:spPr>
          <a:xfrm>
            <a:off x="647502" y="6347936"/>
            <a:ext cx="463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https://uk.wikipedia.org/wiki/Index_Copernicus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149025-40AE-4BB6-BF1B-DB0685E2BF6A}"/>
              </a:ext>
            </a:extLst>
          </p:cNvPr>
          <p:cNvSpPr/>
          <p:nvPr/>
        </p:nvSpPr>
        <p:spPr>
          <a:xfrm>
            <a:off x="5716172" y="55946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https://www.perspektyva.in.ua/naukovyj-prostir/porady-naukovtsyu/indeksy-tsytuvannya-naukovyh-prats-ins/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DDE5D-4EA9-451A-B584-9D559F5C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02" y="623814"/>
            <a:ext cx="2571750" cy="12858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2BB37E-71FD-4A6F-825A-35054EA10EE4}"/>
              </a:ext>
            </a:extLst>
          </p:cNvPr>
          <p:cNvSpPr/>
          <p:nvPr/>
        </p:nvSpPr>
        <p:spPr>
          <a:xfrm>
            <a:off x="3530991" y="623814"/>
            <a:ext cx="80467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платформа, на </a:t>
            </a:r>
            <a:r>
              <a:rPr lang="ru-RU" dirty="0" err="1">
                <a:latin typeface="Arial Narrow" panose="020B0606020202030204" pitchFamily="34" charset="0"/>
              </a:rPr>
              <a:t>якій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розміщено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бази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літератури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патентів</a:t>
            </a:r>
            <a:r>
              <a:rPr lang="ru-RU" dirty="0">
                <a:latin typeface="Arial Narrow" panose="020B0606020202030204" pitchFamily="34" charset="0"/>
              </a:rPr>
              <a:t>, до 2016 року належала </a:t>
            </a:r>
            <a:r>
              <a:rPr lang="en-GB" dirty="0">
                <a:latin typeface="Arial Narrow" panose="020B0606020202030204" pitchFamily="34" charset="0"/>
              </a:rPr>
              <a:t>Thomson Reuters. </a:t>
            </a:r>
            <a:r>
              <a:rPr lang="ru-RU" dirty="0">
                <a:latin typeface="Arial Narrow" panose="020B0606020202030204" pitchFamily="34" charset="0"/>
              </a:rPr>
              <a:t>В </a:t>
            </a:r>
            <a:r>
              <a:rPr lang="ru-RU" dirty="0" err="1">
                <a:latin typeface="Arial Narrow" panose="020B0606020202030204" pitchFamily="34" charset="0"/>
              </a:rPr>
              <a:t>листопаді</a:t>
            </a:r>
            <a:r>
              <a:rPr lang="ru-RU" dirty="0">
                <a:latin typeface="Arial Narrow" panose="020B0606020202030204" pitchFamily="34" charset="0"/>
              </a:rPr>
              <a:t> 2016 року </a:t>
            </a:r>
            <a:r>
              <a:rPr lang="ru-RU" dirty="0" err="1">
                <a:latin typeface="Arial Narrow" panose="020B0606020202030204" pitchFamily="34" charset="0"/>
              </a:rPr>
              <a:t>відділення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IP &amp; Science </a:t>
            </a:r>
            <a:r>
              <a:rPr lang="ru-RU" dirty="0" err="1">
                <a:latin typeface="Arial Narrow" panose="020B0606020202030204" pitchFamily="34" charset="0"/>
              </a:rPr>
              <a:t>придбано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інвестиційними</a:t>
            </a:r>
            <a:r>
              <a:rPr lang="ru-RU" dirty="0">
                <a:latin typeface="Arial Narrow" panose="020B0606020202030204" pitchFamily="34" charset="0"/>
              </a:rPr>
              <a:t> фондами і </a:t>
            </a:r>
            <a:r>
              <a:rPr lang="ru-RU" dirty="0" err="1">
                <a:latin typeface="Arial Narrow" panose="020B0606020202030204" pitchFamily="34" charset="0"/>
              </a:rPr>
              <a:t>функціонує</a:t>
            </a:r>
            <a:r>
              <a:rPr lang="ru-RU" dirty="0">
                <a:latin typeface="Arial Narrow" panose="020B0606020202030204" pitchFamily="34" charset="0"/>
              </a:rPr>
              <a:t> як </a:t>
            </a:r>
            <a:r>
              <a:rPr lang="en-GB" dirty="0">
                <a:latin typeface="Arial Narrow" panose="020B0606020202030204" pitchFamily="34" charset="0"/>
              </a:rPr>
              <a:t>Clarivate Analytics. Web of Science </a:t>
            </a:r>
            <a:r>
              <a:rPr lang="ru-RU" dirty="0" err="1">
                <a:latin typeface="Arial Narrow" panose="020B0606020202030204" pitchFamily="34" charset="0"/>
              </a:rPr>
              <a:t>охоплює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матеріали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природничих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біологічних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суспільних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гуманітарних</a:t>
            </a:r>
            <a:r>
              <a:rPr lang="ru-RU" dirty="0">
                <a:latin typeface="Arial Narrow" panose="020B0606020202030204" pitchFamily="34" charset="0"/>
              </a:rPr>
              <a:t> наук і </a:t>
            </a:r>
            <a:r>
              <a:rPr lang="ru-RU" dirty="0" err="1">
                <a:latin typeface="Arial Narrow" panose="020B0606020202030204" pitchFamily="34" charset="0"/>
              </a:rPr>
              <a:t>мистецтва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D71B5A-9E03-4F09-8DF4-BB8B7333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1" y="2278620"/>
            <a:ext cx="3281362" cy="11049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4F6338-3795-4A42-9774-A96CF7829A22}"/>
              </a:ext>
            </a:extLst>
          </p:cNvPr>
          <p:cNvSpPr/>
          <p:nvPr/>
        </p:nvSpPr>
        <p:spPr>
          <a:xfrm>
            <a:off x="3530991" y="2143812"/>
            <a:ext cx="8007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err="1">
                <a:latin typeface="Arial Narrow" panose="020B0606020202030204" pitchFamily="34" charset="0"/>
              </a:rPr>
              <a:t>бібліографічна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реферативна</a:t>
            </a:r>
            <a:r>
              <a:rPr lang="ru-RU" dirty="0">
                <a:latin typeface="Arial Narrow" panose="020B0606020202030204" pitchFamily="34" charset="0"/>
              </a:rPr>
              <a:t> база </a:t>
            </a:r>
            <a:r>
              <a:rPr lang="ru-RU" dirty="0" err="1">
                <a:latin typeface="Arial Narrow" panose="020B0606020202030204" pitchFamily="34" charset="0"/>
              </a:rPr>
              <a:t>даних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інструмент</a:t>
            </a:r>
            <a:r>
              <a:rPr lang="ru-RU" dirty="0">
                <a:latin typeface="Arial Narrow" panose="020B0606020202030204" pitchFamily="34" charset="0"/>
              </a:rPr>
              <a:t> для </a:t>
            </a:r>
            <a:r>
              <a:rPr lang="ru-RU" dirty="0" err="1">
                <a:latin typeface="Arial Narrow" panose="020B0606020202030204" pitchFamily="34" charset="0"/>
              </a:rPr>
              <a:t>відстеження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цитованості</a:t>
            </a:r>
            <a:r>
              <a:rPr lang="ru-RU" dirty="0">
                <a:latin typeface="Arial Narrow" panose="020B0606020202030204" pitchFamily="34" charset="0"/>
              </a:rPr>
              <a:t> статей, </a:t>
            </a:r>
            <a:r>
              <a:rPr lang="ru-RU" dirty="0" err="1">
                <a:latin typeface="Arial Narrow" panose="020B0606020202030204" pitchFamily="34" charset="0"/>
              </a:rPr>
              <a:t>опублікованих</a:t>
            </a:r>
            <a:r>
              <a:rPr lang="ru-RU" dirty="0">
                <a:latin typeface="Arial Narrow" panose="020B0606020202030204" pitchFamily="34" charset="0"/>
              </a:rPr>
              <a:t> у </a:t>
            </a:r>
            <a:r>
              <a:rPr lang="ru-RU" dirty="0" err="1">
                <a:latin typeface="Arial Narrow" panose="020B0606020202030204" pitchFamily="34" charset="0"/>
              </a:rPr>
              <a:t>наукових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виданнях</a:t>
            </a:r>
            <a:r>
              <a:rPr lang="ru-RU" dirty="0">
                <a:latin typeface="Arial Narrow" panose="020B0606020202030204" pitchFamily="34" charset="0"/>
              </a:rPr>
              <a:t>. Є </a:t>
            </a:r>
            <a:r>
              <a:rPr lang="ru-RU" dirty="0" err="1">
                <a:latin typeface="Arial Narrow" panose="020B0606020202030204" pitchFamily="34" charset="0"/>
              </a:rPr>
              <a:t>однією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складових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інтегрованого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науково-інформаційного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середовища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SciVerse</a:t>
            </a:r>
            <a:r>
              <a:rPr lang="en-GB" dirty="0">
                <a:latin typeface="Arial Narrow" panose="020B0606020202030204" pitchFamily="34" charset="0"/>
              </a:rPr>
              <a:t>. </a:t>
            </a:r>
            <a:r>
              <a:rPr lang="ru-RU" dirty="0" err="1">
                <a:latin typeface="Arial Narrow" panose="020B0606020202030204" pitchFamily="34" charset="0"/>
              </a:rPr>
              <a:t>Розробником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власником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SciVerse</a:t>
            </a:r>
            <a:r>
              <a:rPr lang="en-GB" dirty="0">
                <a:latin typeface="Arial Narrow" panose="020B0606020202030204" pitchFamily="34" charset="0"/>
              </a:rPr>
              <a:t> Scopus </a:t>
            </a:r>
            <a:r>
              <a:rPr lang="ru-RU" dirty="0">
                <a:latin typeface="Arial Narrow" panose="020B0606020202030204" pitchFamily="34" charset="0"/>
              </a:rPr>
              <a:t>є </a:t>
            </a:r>
            <a:r>
              <a:rPr lang="ru-RU" dirty="0" err="1">
                <a:latin typeface="Arial Narrow" panose="020B0606020202030204" pitchFamily="34" charset="0"/>
              </a:rPr>
              <a:t>видавнича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корпорація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Elsevier. </a:t>
            </a:r>
            <a:r>
              <a:rPr lang="ru-RU" dirty="0">
                <a:latin typeface="Arial Narrow" panose="020B0606020202030204" pitchFamily="34" charset="0"/>
              </a:rPr>
              <a:t>База </a:t>
            </a:r>
            <a:r>
              <a:rPr lang="ru-RU" dirty="0" err="1">
                <a:latin typeface="Arial Narrow" panose="020B0606020202030204" pitchFamily="34" charset="0"/>
              </a:rPr>
              <a:t>даних</a:t>
            </a:r>
            <a:r>
              <a:rPr lang="ru-RU" dirty="0">
                <a:latin typeface="Arial Narrow" panose="020B0606020202030204" pitchFamily="34" charset="0"/>
              </a:rPr>
              <a:t> доступна на </a:t>
            </a:r>
            <a:r>
              <a:rPr lang="ru-RU" dirty="0" err="1">
                <a:latin typeface="Arial Narrow" panose="020B0606020202030204" pitchFamily="34" charset="0"/>
              </a:rPr>
              <a:t>умовах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передплати</a:t>
            </a:r>
            <a:r>
              <a:rPr lang="ru-RU" dirty="0">
                <a:latin typeface="Arial Narrow" panose="020B0606020202030204" pitchFamily="34" charset="0"/>
              </a:rPr>
              <a:t> через веб-</a:t>
            </a:r>
            <a:r>
              <a:rPr lang="ru-RU" dirty="0" err="1">
                <a:latin typeface="Arial Narrow" panose="020B0606020202030204" pitchFamily="34" charset="0"/>
              </a:rPr>
              <a:t>інтерфейс</a:t>
            </a:r>
            <a:r>
              <a:rPr lang="ru-RU" dirty="0">
                <a:latin typeface="Arial Narrow" panose="020B0606020202030204" pitchFamily="34" charset="0"/>
              </a:rPr>
              <a:t>. </a:t>
            </a:r>
            <a:r>
              <a:rPr lang="ru-RU" dirty="0" err="1">
                <a:latin typeface="Arial Narrow" panose="020B0606020202030204" pitchFamily="34" charset="0"/>
              </a:rPr>
              <a:t>Пошуковий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апарат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Scopus </a:t>
            </a:r>
            <a:r>
              <a:rPr lang="ru-RU" dirty="0" err="1">
                <a:latin typeface="Arial Narrow" panose="020B0606020202030204" pitchFamily="34" charset="0"/>
              </a:rPr>
              <a:t>інтегрований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пошуковою</a:t>
            </a:r>
            <a:r>
              <a:rPr lang="ru-RU" dirty="0">
                <a:latin typeface="Arial Narrow" panose="020B0606020202030204" pitchFamily="34" charset="0"/>
              </a:rPr>
              <a:t> системою </a:t>
            </a:r>
            <a:r>
              <a:rPr lang="en-GB" dirty="0" err="1">
                <a:latin typeface="Arial Narrow" panose="020B0606020202030204" pitchFamily="34" charset="0"/>
              </a:rPr>
              <a:t>Scirus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для </a:t>
            </a:r>
            <a:r>
              <a:rPr lang="ru-RU" dirty="0" err="1">
                <a:latin typeface="Arial Narrow" panose="020B0606020202030204" pitchFamily="34" charset="0"/>
              </a:rPr>
              <a:t>пошуку</a:t>
            </a:r>
            <a:r>
              <a:rPr lang="ru-RU" dirty="0">
                <a:latin typeface="Arial Narrow" panose="020B0606020202030204" pitchFamily="34" charset="0"/>
              </a:rPr>
              <a:t> веб-</a:t>
            </a:r>
            <a:r>
              <a:rPr lang="ru-RU" dirty="0" err="1">
                <a:latin typeface="Arial Narrow" panose="020B0606020202030204" pitchFamily="34" charset="0"/>
              </a:rPr>
              <a:t>сторінок</a:t>
            </a:r>
            <a:r>
              <a:rPr lang="ru-RU" dirty="0">
                <a:latin typeface="Arial Narrow" panose="020B0606020202030204" pitchFamily="34" charset="0"/>
              </a:rPr>
              <a:t> та патентною базою </a:t>
            </a:r>
            <a:r>
              <a:rPr lang="ru-RU" dirty="0" err="1">
                <a:latin typeface="Arial Narrow" panose="020B0606020202030204" pitchFamily="34" charset="0"/>
              </a:rPr>
              <a:t>даних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D03663-ED17-46F1-BA3E-7F067B7E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02" y="3960538"/>
            <a:ext cx="2895600" cy="123044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2630B7-29D1-4676-8DE1-43DD5E66831C}"/>
              </a:ext>
            </a:extLst>
          </p:cNvPr>
          <p:cNvSpPr/>
          <p:nvPr/>
        </p:nvSpPr>
        <p:spPr>
          <a:xfrm>
            <a:off x="3416691" y="4120811"/>
            <a:ext cx="8161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anose="020B0606020202030204" pitchFamily="34" charset="0"/>
              </a:rPr>
              <a:t>онлайнова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наукометрична</a:t>
            </a:r>
            <a:r>
              <a:rPr lang="ru-RU" dirty="0">
                <a:latin typeface="Arial Narrow" panose="020B0606020202030204" pitchFamily="34" charset="0"/>
              </a:rPr>
              <a:t> база </a:t>
            </a:r>
            <a:r>
              <a:rPr lang="ru-RU" dirty="0" err="1">
                <a:latin typeface="Arial Narrow" panose="020B0606020202030204" pitchFamily="34" charset="0"/>
              </a:rPr>
              <a:t>даних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внесеної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користувачем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інформації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зокрема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наукових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установ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друкованих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видань</a:t>
            </a:r>
            <a:r>
              <a:rPr lang="ru-RU" dirty="0">
                <a:latin typeface="Arial Narrow" panose="020B0606020202030204" pitchFamily="34" charset="0"/>
              </a:rPr>
              <a:t> і проєктів, створена в 1999 </a:t>
            </a:r>
            <a:r>
              <a:rPr lang="ru-RU" dirty="0" err="1">
                <a:latin typeface="Arial Narrow" panose="020B0606020202030204" pitchFamily="34" charset="0"/>
              </a:rPr>
              <a:t>році</a:t>
            </a:r>
            <a:r>
              <a:rPr lang="ru-RU" dirty="0">
                <a:latin typeface="Arial Narrow" panose="020B0606020202030204" pitchFamily="34" charset="0"/>
              </a:rPr>
              <a:t> в </a:t>
            </a:r>
            <a:r>
              <a:rPr lang="ru-RU" dirty="0" err="1">
                <a:latin typeface="Arial Narrow" panose="020B0606020202030204" pitchFamily="34" charset="0"/>
              </a:rPr>
              <a:t>Польщі</a:t>
            </a:r>
            <a:r>
              <a:rPr lang="ru-RU" dirty="0">
                <a:latin typeface="Arial Narrow" panose="020B0606020202030204" pitchFamily="34" charset="0"/>
              </a:rPr>
              <a:t>. База </a:t>
            </a:r>
            <a:r>
              <a:rPr lang="ru-RU" dirty="0" err="1">
                <a:latin typeface="Arial Narrow" panose="020B0606020202030204" pitchFamily="34" charset="0"/>
              </a:rPr>
              <a:t>даних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перебуває</a:t>
            </a:r>
            <a:r>
              <a:rPr lang="ru-RU" dirty="0">
                <a:latin typeface="Arial Narrow" panose="020B0606020202030204" pitchFamily="34" charset="0"/>
              </a:rPr>
              <a:t> у </a:t>
            </a:r>
            <a:r>
              <a:rPr lang="ru-RU" dirty="0" err="1">
                <a:latin typeface="Arial Narrow" panose="020B0606020202030204" pitchFamily="34" charset="0"/>
              </a:rPr>
              <a:t>веденні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Index Copernicus International. </a:t>
            </a:r>
            <a:r>
              <a:rPr lang="ru-RU" dirty="0" err="1">
                <a:latin typeface="Arial Narrow" panose="020B0606020202030204" pitchFamily="34" charset="0"/>
              </a:rPr>
              <a:t>Її</a:t>
            </a:r>
            <a:r>
              <a:rPr lang="ru-RU" dirty="0">
                <a:latin typeface="Arial Narrow" panose="020B0606020202030204" pitchFamily="34" charset="0"/>
              </a:rPr>
              <a:t> названо на честь </a:t>
            </a:r>
            <a:r>
              <a:rPr lang="ru-RU" dirty="0" err="1">
                <a:latin typeface="Arial Narrow" panose="020B0606020202030204" pitchFamily="34" charset="0"/>
              </a:rPr>
              <a:t>Миколи</a:t>
            </a:r>
            <a:r>
              <a:rPr lang="ru-RU" dirty="0">
                <a:latin typeface="Arial Narrow" panose="020B0606020202030204" pitchFamily="34" charset="0"/>
              </a:rPr>
              <a:t> Коперника.</a:t>
            </a:r>
          </a:p>
        </p:txBody>
      </p:sp>
    </p:spTree>
    <p:extLst>
      <p:ext uri="{BB962C8B-B14F-4D97-AF65-F5344CB8AC3E}">
        <p14:creationId xmlns:p14="http://schemas.microsoft.com/office/powerpoint/2010/main" val="180901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5FF195-D6EB-4FF9-80C7-1E4309CC12F5}"/>
              </a:ext>
            </a:extLst>
          </p:cNvPr>
          <p:cNvSpPr/>
          <p:nvPr/>
        </p:nvSpPr>
        <p:spPr>
          <a:xfrm>
            <a:off x="1153550" y="123485"/>
            <a:ext cx="10255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prstClr val="black"/>
                </a:solidFill>
              </a:rPr>
              <a:t>Види наукових журналів. Доступність результатів дослідження для світової наукової спільноти</a:t>
            </a:r>
            <a:r>
              <a:rPr lang="uk-UA" dirty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0F54B8-C9FA-4AC7-9EA4-DEB642557702}"/>
              </a:ext>
            </a:extLst>
          </p:cNvPr>
          <p:cNvSpPr/>
          <p:nvPr/>
        </p:nvSpPr>
        <p:spPr>
          <a:xfrm>
            <a:off x="1406769" y="686192"/>
            <a:ext cx="10353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https://mon.gov.ua/ua/nauka/nauka/atestaciya-kadriv-vishoyi-kvalifikaciyi/naukovi-fahovi-vidannya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939637-2A3F-4998-BF2D-A710DCA85460}"/>
              </a:ext>
            </a:extLst>
          </p:cNvPr>
          <p:cNvSpPr/>
          <p:nvPr/>
        </p:nvSpPr>
        <p:spPr>
          <a:xfrm>
            <a:off x="445475" y="1248899"/>
            <a:ext cx="5251939" cy="440120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err="1">
                <a:latin typeface="Arial Narrow" panose="020B0606020202030204" pitchFamily="34" charset="0"/>
              </a:rPr>
              <a:t>категорія</a:t>
            </a:r>
            <a:r>
              <a:rPr lang="ru-RU" sz="2000" b="1" dirty="0">
                <a:latin typeface="Arial Narrow" panose="020B0606020202030204" pitchFamily="34" charset="0"/>
              </a:rPr>
              <a:t> «А»</a:t>
            </a:r>
            <a:r>
              <a:rPr lang="ru-RU" sz="2000" dirty="0">
                <a:latin typeface="Arial Narrow" panose="020B0606020202030204" pitchFamily="34" charset="0"/>
              </a:rPr>
              <a:t>: </a:t>
            </a:r>
            <a:r>
              <a:rPr lang="ru-RU" sz="2000" dirty="0" err="1">
                <a:latin typeface="Arial Narrow" panose="020B0606020202030204" pitchFamily="34" charset="0"/>
              </a:rPr>
              <a:t>наукові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видання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які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включені</a:t>
            </a:r>
            <a:r>
              <a:rPr lang="ru-RU" sz="2000" dirty="0">
                <a:latin typeface="Arial Narrow" panose="020B0606020202030204" pitchFamily="34" charset="0"/>
              </a:rPr>
              <a:t> до </a:t>
            </a:r>
            <a:r>
              <a:rPr lang="ru-RU" sz="2000" dirty="0" err="1">
                <a:latin typeface="Arial Narrow" panose="020B0606020202030204" pitchFamily="34" charset="0"/>
              </a:rPr>
              <a:t>міжнародних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наукометричних</a:t>
            </a:r>
            <a:r>
              <a:rPr lang="ru-RU" sz="2000" dirty="0">
                <a:latin typeface="Arial Narrow" panose="020B0606020202030204" pitchFamily="34" charset="0"/>
              </a:rPr>
              <a:t> баз </a:t>
            </a:r>
            <a:r>
              <a:rPr lang="ru-RU" sz="2000" dirty="0" err="1">
                <a:latin typeface="Arial Narrow" panose="020B0606020202030204" pitchFamily="34" charset="0"/>
              </a:rPr>
              <a:t>даних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en-GB" sz="2000" dirty="0">
                <a:latin typeface="Arial Narrow" panose="020B0606020202030204" pitchFamily="34" charset="0"/>
              </a:rPr>
              <a:t>Web of Science </a:t>
            </a:r>
            <a:r>
              <a:rPr lang="ru-RU" sz="2000" dirty="0">
                <a:latin typeface="Arial Narrow" panose="020B0606020202030204" pitchFamily="34" charset="0"/>
              </a:rPr>
              <a:t>та </a:t>
            </a:r>
            <a:r>
              <a:rPr lang="en-GB" sz="2000" dirty="0">
                <a:latin typeface="Arial Narrow" panose="020B0606020202030204" pitchFamily="34" charset="0"/>
              </a:rPr>
              <a:t>Scopus;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err="1">
                <a:latin typeface="Arial Narrow" panose="020B0606020202030204" pitchFamily="34" charset="0"/>
              </a:rPr>
              <a:t>категорія</a:t>
            </a:r>
            <a:r>
              <a:rPr lang="ru-RU" sz="2000" b="1" dirty="0">
                <a:latin typeface="Arial Narrow" panose="020B0606020202030204" pitchFamily="34" charset="0"/>
              </a:rPr>
              <a:t> «Б»</a:t>
            </a:r>
            <a:r>
              <a:rPr lang="ru-RU" sz="2000" dirty="0">
                <a:latin typeface="Arial Narrow" panose="020B0606020202030204" pitchFamily="34" charset="0"/>
              </a:rPr>
              <a:t>: </a:t>
            </a:r>
            <a:r>
              <a:rPr lang="ru-RU" sz="2000" dirty="0" err="1">
                <a:latin typeface="Arial Narrow" panose="020B0606020202030204" pitchFamily="34" charset="0"/>
              </a:rPr>
              <a:t>наукові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видання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які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включені</a:t>
            </a:r>
            <a:r>
              <a:rPr lang="ru-RU" sz="2000" dirty="0">
                <a:latin typeface="Arial Narrow" panose="020B0606020202030204" pitchFamily="34" charset="0"/>
              </a:rPr>
              <a:t> до </a:t>
            </a:r>
            <a:r>
              <a:rPr lang="ru-RU" sz="2000" dirty="0" err="1">
                <a:latin typeface="Arial Narrow" panose="020B0606020202030204" pitchFamily="34" charset="0"/>
              </a:rPr>
              <a:t>інших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міжнародних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наукометричних</a:t>
            </a:r>
            <a:r>
              <a:rPr lang="ru-RU" sz="2000" dirty="0">
                <a:latin typeface="Arial Narrow" panose="020B0606020202030204" pitchFamily="34" charset="0"/>
              </a:rPr>
              <a:t> баз </a:t>
            </a:r>
            <a:r>
              <a:rPr lang="ru-RU" sz="2000" dirty="0" err="1">
                <a:latin typeface="Arial Narrow" panose="020B0606020202030204" pitchFamily="34" charset="0"/>
              </a:rPr>
              <a:t>даних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статті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підлягають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незалежному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рецензуванню</a:t>
            </a:r>
            <a:r>
              <a:rPr lang="ru-RU" sz="2000" dirty="0">
                <a:latin typeface="Arial Narrow" panose="020B0606020202030204" pitchFamily="34" charset="0"/>
              </a:rPr>
              <a:t>; у </a:t>
            </a:r>
            <a:r>
              <a:rPr lang="ru-RU" sz="2000" dirty="0" err="1">
                <a:latin typeface="Arial Narrow" panose="020B0606020202030204" pitchFamily="34" charset="0"/>
              </a:rPr>
              <a:t>редколегії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наявні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іноземні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фахівці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відповідної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галузі</a:t>
            </a:r>
            <a:r>
              <a:rPr lang="ru-RU" sz="2000" dirty="0">
                <a:latin typeface="Arial Narrow" panose="020B0606020202030204" pitchFamily="34" charset="0"/>
              </a:rPr>
              <a:t> науки (</a:t>
            </a:r>
            <a:r>
              <a:rPr lang="ru-RU" sz="2000" dirty="0" err="1">
                <a:latin typeface="Arial Narrow" panose="020B0606020202030204" pitchFamily="34" charset="0"/>
              </a:rPr>
              <a:t>знань</a:t>
            </a:r>
            <a:r>
              <a:rPr lang="ru-RU" sz="2000" dirty="0">
                <a:latin typeface="Arial Narrow" panose="020B0606020202030204" pitchFamily="34" charset="0"/>
              </a:rPr>
              <a:t>); </a:t>
            </a:r>
            <a:r>
              <a:rPr lang="ru-RU" sz="2000" dirty="0" err="1">
                <a:latin typeface="Arial Narrow" panose="020B0606020202030204" pitchFamily="34" charset="0"/>
              </a:rPr>
              <a:t>статті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цифровий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ідентифікатор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en-GB" sz="2000" dirty="0">
                <a:latin typeface="Arial Narrow" panose="020B0606020202030204" pitchFamily="34" charset="0"/>
              </a:rPr>
              <a:t>DOI; </a:t>
            </a:r>
            <a:r>
              <a:rPr lang="ru-RU" sz="2000" dirty="0" err="1">
                <a:latin typeface="Arial Narrow" panose="020B0606020202030204" pitchFamily="34" charset="0"/>
              </a:rPr>
              <a:t>анотації</a:t>
            </a:r>
            <a:r>
              <a:rPr lang="ru-RU" sz="2000" dirty="0">
                <a:latin typeface="Arial Narrow" panose="020B0606020202030204" pitchFamily="34" charset="0"/>
              </a:rPr>
              <a:t> до статей </a:t>
            </a:r>
            <a:r>
              <a:rPr lang="ru-RU" sz="2000" dirty="0" err="1">
                <a:latin typeface="Arial Narrow" panose="020B0606020202030204" pitchFamily="34" charset="0"/>
              </a:rPr>
              <a:t>англійською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мовою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містять</a:t>
            </a:r>
            <a:r>
              <a:rPr lang="ru-RU" sz="2000" dirty="0">
                <a:latin typeface="Arial Narrow" panose="020B0606020202030204" pitchFamily="34" charset="0"/>
              </a:rPr>
              <a:t> не </a:t>
            </a:r>
            <a:r>
              <a:rPr lang="ru-RU" sz="2000" dirty="0" err="1">
                <a:latin typeface="Arial Narrow" panose="020B0606020202030204" pitchFamily="34" charset="0"/>
              </a:rPr>
              <a:t>менш</a:t>
            </a:r>
            <a:r>
              <a:rPr lang="ru-RU" sz="2000" dirty="0">
                <a:latin typeface="Arial Narrow" panose="020B0606020202030204" pitchFamily="34" charset="0"/>
              </a:rPr>
              <a:t> як 1800 </a:t>
            </a:r>
            <a:r>
              <a:rPr lang="ru-RU" sz="2000" dirty="0" err="1">
                <a:latin typeface="Arial Narrow" panose="020B0606020202030204" pitchFamily="34" charset="0"/>
              </a:rPr>
              <a:t>знаків</a:t>
            </a:r>
            <a:r>
              <a:rPr lang="ru-RU" sz="2000" dirty="0">
                <a:latin typeface="Arial Narrow" panose="020B0606020202030204" pitchFamily="34" charset="0"/>
              </a:rPr>
              <a:t>);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err="1">
                <a:latin typeface="Arial Narrow" panose="020B0606020202030204" pitchFamily="34" charset="0"/>
              </a:rPr>
              <a:t>категорія</a:t>
            </a:r>
            <a:r>
              <a:rPr lang="ru-RU" sz="2000" b="1" dirty="0">
                <a:latin typeface="Arial Narrow" panose="020B0606020202030204" pitchFamily="34" charset="0"/>
              </a:rPr>
              <a:t> «В»</a:t>
            </a:r>
            <a:r>
              <a:rPr lang="ru-RU" sz="2000" dirty="0">
                <a:latin typeface="Arial Narrow" panose="020B0606020202030204" pitchFamily="34" charset="0"/>
              </a:rPr>
              <a:t>: </a:t>
            </a:r>
            <a:r>
              <a:rPr lang="ru-RU" sz="2000" dirty="0" err="1">
                <a:latin typeface="Arial Narrow" panose="020B0606020202030204" pitchFamily="34" charset="0"/>
              </a:rPr>
              <a:t>видання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призначені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визнання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якості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опублікування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інформації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D81EA8-E3C2-4CB3-90AD-712FC0D1483E}"/>
              </a:ext>
            </a:extLst>
          </p:cNvPr>
          <p:cNvSpPr/>
          <p:nvPr/>
        </p:nvSpPr>
        <p:spPr>
          <a:xfrm>
            <a:off x="5931877" y="1015903"/>
            <a:ext cx="5477021" cy="590931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обов’язкові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вимоги</a:t>
            </a:r>
            <a:r>
              <a:rPr lang="ru-RU" dirty="0">
                <a:latin typeface="Arial Narrow" panose="020B060602020203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Наявність</a:t>
            </a:r>
            <a:r>
              <a:rPr lang="ru-RU" dirty="0">
                <a:latin typeface="Arial Narrow" panose="020B0606020202030204" pitchFamily="34" charset="0"/>
              </a:rPr>
              <a:t> у </a:t>
            </a:r>
            <a:r>
              <a:rPr lang="ru-RU" dirty="0" err="1">
                <a:latin typeface="Arial Narrow" panose="020B0606020202030204" pitchFamily="34" charset="0"/>
              </a:rPr>
              <a:t>періодичного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фахового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видання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свідоцтва</a:t>
            </a:r>
            <a:r>
              <a:rPr lang="ru-RU" dirty="0">
                <a:latin typeface="Arial Narrow" panose="020B0606020202030204" pitchFamily="34" charset="0"/>
              </a:rPr>
              <a:t> про </a:t>
            </a:r>
            <a:r>
              <a:rPr lang="ru-RU" dirty="0" err="1">
                <a:latin typeface="Arial Narrow" panose="020B0606020202030204" pitchFamily="34" charset="0"/>
              </a:rPr>
              <a:t>держреєстрацію</a:t>
            </a:r>
            <a:r>
              <a:rPr lang="ru-RU" dirty="0">
                <a:latin typeface="Arial Narrow" panose="020B0606020202030204" pitchFamily="34" charset="0"/>
              </a:rPr>
              <a:t> ЗМІ </a:t>
            </a:r>
            <a:r>
              <a:rPr lang="ru-RU" dirty="0" err="1">
                <a:latin typeface="Arial Narrow" panose="020B0606020202030204" pitchFamily="34" charset="0"/>
              </a:rPr>
              <a:t>із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загальнодержавною</a:t>
            </a:r>
            <a:r>
              <a:rPr lang="ru-RU" dirty="0">
                <a:latin typeface="Arial Narrow" panose="020B0606020202030204" pitchFamily="34" charset="0"/>
              </a:rPr>
              <a:t> та (</a:t>
            </a:r>
            <a:r>
              <a:rPr lang="ru-RU" dirty="0" err="1">
                <a:latin typeface="Arial Narrow" panose="020B0606020202030204" pitchFamily="34" charset="0"/>
              </a:rPr>
              <a:t>або</a:t>
            </a:r>
            <a:r>
              <a:rPr lang="ru-RU" dirty="0">
                <a:latin typeface="Arial Narrow" panose="020B0606020202030204" pitchFamily="34" charset="0"/>
              </a:rPr>
              <a:t>) </a:t>
            </a:r>
            <a:r>
              <a:rPr lang="ru-RU" dirty="0" err="1">
                <a:latin typeface="Arial Narrow" panose="020B0606020202030204" pitchFamily="34" charset="0"/>
              </a:rPr>
              <a:t>зарубіжною</a:t>
            </a:r>
            <a:r>
              <a:rPr lang="ru-RU" dirty="0">
                <a:latin typeface="Arial Narrow" panose="020B0606020202030204" pitchFamily="34" charset="0"/>
              </a:rPr>
              <a:t> сферою </a:t>
            </a:r>
            <a:r>
              <a:rPr lang="ru-RU" dirty="0" err="1">
                <a:latin typeface="Arial Narrow" panose="020B0606020202030204" pitchFamily="34" charset="0"/>
              </a:rPr>
              <a:t>його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розповсюдження</a:t>
            </a:r>
            <a:r>
              <a:rPr lang="ru-RU" dirty="0"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Засновником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фахового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видання</a:t>
            </a:r>
            <a:r>
              <a:rPr lang="ru-RU" dirty="0">
                <a:latin typeface="Arial Narrow" panose="020B0606020202030204" pitchFamily="34" charset="0"/>
              </a:rPr>
              <a:t> є </a:t>
            </a:r>
            <a:r>
              <a:rPr lang="ru-RU" dirty="0" err="1">
                <a:latin typeface="Arial Narrow" panose="020B0606020202030204" pitchFamily="34" charset="0"/>
              </a:rPr>
              <a:t>наукова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установа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вищий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навчальний</a:t>
            </a:r>
            <a:r>
              <a:rPr lang="ru-RU" dirty="0">
                <a:latin typeface="Arial Narrow" panose="020B0606020202030204" pitchFamily="34" charset="0"/>
              </a:rPr>
              <a:t> заклад, </a:t>
            </a:r>
            <a:r>
              <a:rPr lang="ru-RU" dirty="0" err="1">
                <a:latin typeface="Arial Narrow" panose="020B0606020202030204" pitchFamily="34" charset="0"/>
              </a:rPr>
              <a:t>наукова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організація</a:t>
            </a:r>
            <a:r>
              <a:rPr lang="ru-RU" dirty="0">
                <a:latin typeface="Arial Narrow" panose="020B0606020202030204" pitchFamily="34" charset="0"/>
              </a:rPr>
              <a:t>, яка </a:t>
            </a:r>
            <a:r>
              <a:rPr lang="ru-RU" dirty="0" err="1">
                <a:latin typeface="Arial Narrow" panose="020B0606020202030204" pitchFamily="34" charset="0"/>
              </a:rPr>
              <a:t>діє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відповідно</a:t>
            </a:r>
            <a:r>
              <a:rPr lang="ru-RU" dirty="0">
                <a:latin typeface="Arial Narrow" panose="020B0606020202030204" pitchFamily="34" charset="0"/>
              </a:rPr>
              <a:t> до Закону </a:t>
            </a:r>
            <a:r>
              <a:rPr lang="ru-RU" dirty="0" err="1">
                <a:latin typeface="Arial Narrow" panose="020B0606020202030204" pitchFamily="34" charset="0"/>
              </a:rPr>
              <a:t>України</a:t>
            </a:r>
            <a:r>
              <a:rPr lang="ru-RU" dirty="0">
                <a:latin typeface="Arial Narrow" panose="020B0606020202030204" pitchFamily="34" charset="0"/>
              </a:rPr>
              <a:t> «Про </a:t>
            </a:r>
            <a:r>
              <a:rPr lang="ru-RU" dirty="0" err="1">
                <a:latin typeface="Arial Narrow" panose="020B0606020202030204" pitchFamily="34" charset="0"/>
              </a:rPr>
              <a:t>наукову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науково-технічну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діяльність</a:t>
            </a:r>
            <a:r>
              <a:rPr lang="ru-RU" dirty="0">
                <a:latin typeface="Arial Narrow" panose="020B0606020202030204" pitchFamily="34" charset="0"/>
              </a:rPr>
              <a:t>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Наявність</a:t>
            </a:r>
            <a:r>
              <a:rPr lang="ru-RU" dirty="0">
                <a:latin typeface="Arial Narrow" panose="020B0606020202030204" pitchFamily="34" charset="0"/>
              </a:rPr>
              <a:t> у </a:t>
            </a:r>
            <a:r>
              <a:rPr lang="ru-RU" dirty="0" err="1">
                <a:latin typeface="Arial Narrow" panose="020B0606020202030204" pitchFamily="34" charset="0"/>
              </a:rPr>
              <a:t>складі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редколегії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періодичного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видання</a:t>
            </a:r>
            <a:r>
              <a:rPr lang="ru-RU" dirty="0">
                <a:latin typeface="Arial Narrow" panose="020B0606020202030204" pitchFamily="34" charset="0"/>
              </a:rPr>
              <a:t> не </a:t>
            </a:r>
            <a:r>
              <a:rPr lang="ru-RU" dirty="0" err="1">
                <a:latin typeface="Arial Narrow" panose="020B0606020202030204" pitchFamily="34" charset="0"/>
              </a:rPr>
              <a:t>менше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трьох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фахівців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які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мають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ступінь</a:t>
            </a:r>
            <a:r>
              <a:rPr lang="ru-RU" dirty="0">
                <a:latin typeface="Arial Narrow" panose="020B0606020202030204" pitchFamily="34" charset="0"/>
              </a:rPr>
              <a:t> доктора (кандидата (доктора </a:t>
            </a:r>
            <a:r>
              <a:rPr lang="ru-RU" dirty="0" err="1">
                <a:latin typeface="Arial Narrow" panose="020B0606020202030204" pitchFamily="34" charset="0"/>
              </a:rPr>
              <a:t>філософії</a:t>
            </a:r>
            <a:r>
              <a:rPr lang="ru-RU" dirty="0">
                <a:latin typeface="Arial Narrow" panose="020B0606020202030204" pitchFamily="34" charset="0"/>
              </a:rPr>
              <a:t>)) наук з </a:t>
            </a:r>
            <a:r>
              <a:rPr lang="ru-RU" dirty="0" err="1">
                <a:latin typeface="Arial Narrow" panose="020B0606020202030204" pitchFamily="34" charset="0"/>
              </a:rPr>
              <a:t>відповідної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галузі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знань</a:t>
            </a:r>
            <a:r>
              <a:rPr lang="ru-RU" dirty="0">
                <a:latin typeface="Arial Narrow" panose="020B060602020203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 Narrow" panose="020B0606020202030204" pitchFamily="34" charset="0"/>
              </a:rPr>
              <a:t>ISSN-</a:t>
            </a:r>
            <a:r>
              <a:rPr lang="ru-RU" dirty="0">
                <a:latin typeface="Arial Narrow" panose="020B0606020202030204" pitchFamily="34" charset="0"/>
              </a:rPr>
              <a:t>номер, </a:t>
            </a:r>
            <a:r>
              <a:rPr lang="ru-RU" dirty="0" err="1">
                <a:latin typeface="Arial Narrow" panose="020B0606020202030204" pitchFamily="34" charset="0"/>
              </a:rPr>
              <a:t>який</a:t>
            </a:r>
            <a:r>
              <a:rPr lang="ru-RU" dirty="0">
                <a:latin typeface="Arial Narrow" panose="020B0606020202030204" pitchFamily="34" charset="0"/>
              </a:rPr>
              <a:t> занесений у </a:t>
            </a:r>
            <a:r>
              <a:rPr lang="ru-RU" dirty="0" err="1">
                <a:latin typeface="Arial Narrow" panose="020B0606020202030204" pitchFamily="34" charset="0"/>
              </a:rPr>
              <a:t>світову</a:t>
            </a:r>
            <a:r>
              <a:rPr lang="ru-RU" dirty="0">
                <a:latin typeface="Arial Narrow" panose="020B0606020202030204" pitchFamily="34" charset="0"/>
              </a:rPr>
              <a:t> базу </a:t>
            </a:r>
            <a:r>
              <a:rPr lang="ru-RU" dirty="0" err="1">
                <a:latin typeface="Arial Narrow" panose="020B0606020202030204" pitchFamily="34" charset="0"/>
              </a:rPr>
              <a:t>даних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періодичних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видань</a:t>
            </a:r>
            <a:r>
              <a:rPr lang="ru-RU" dirty="0"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Наявність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web-</a:t>
            </a:r>
            <a:r>
              <a:rPr lang="ru-RU" dirty="0" err="1">
                <a:latin typeface="Arial Narrow" panose="020B0606020202030204" pitchFamily="34" charset="0"/>
              </a:rPr>
              <a:t>сторінки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видання</a:t>
            </a:r>
            <a:r>
              <a:rPr lang="ru-RU" dirty="0"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Дотримання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вимог</a:t>
            </a:r>
            <a:r>
              <a:rPr lang="ru-RU" dirty="0">
                <a:latin typeface="Arial Narrow" panose="020B0606020202030204" pitchFamily="34" charset="0"/>
              </a:rPr>
              <a:t> до </a:t>
            </a:r>
            <a:r>
              <a:rPr lang="ru-RU" dirty="0" err="1">
                <a:latin typeface="Arial Narrow" panose="020B0606020202030204" pitchFamily="34" charset="0"/>
              </a:rPr>
              <a:t>редакційного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оформлення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фахового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видання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згідно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вимогами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видання</a:t>
            </a:r>
            <a:r>
              <a:rPr lang="ru-RU" dirty="0"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Процедура </a:t>
            </a:r>
            <a:r>
              <a:rPr lang="ru-RU" dirty="0" err="1">
                <a:latin typeface="Arial Narrow" panose="020B0606020202030204" pitchFamily="34" charset="0"/>
              </a:rPr>
              <a:t>експертної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оцінки</a:t>
            </a:r>
            <a:r>
              <a:rPr lang="ru-RU" dirty="0">
                <a:latin typeface="Arial Narrow" panose="020B0606020202030204" pitchFamily="34" charset="0"/>
              </a:rPr>
              <a:t> статей і </a:t>
            </a:r>
            <a:r>
              <a:rPr lang="ru-RU" dirty="0" err="1">
                <a:latin typeface="Arial Narrow" panose="020B0606020202030204" pitchFamily="34" charset="0"/>
              </a:rPr>
              <a:t>зберігання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рецензій</a:t>
            </a:r>
            <a:r>
              <a:rPr lang="ru-RU" dirty="0">
                <a:latin typeface="Arial Narrow" panose="020B0606020202030204" pitchFamily="34" charset="0"/>
              </a:rPr>
              <a:t> не </a:t>
            </a:r>
            <a:r>
              <a:rPr lang="ru-RU" dirty="0" err="1">
                <a:latin typeface="Arial Narrow" panose="020B0606020202030204" pitchFamily="34" charset="0"/>
              </a:rPr>
              <a:t>менше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трьох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років</a:t>
            </a:r>
            <a:r>
              <a:rPr lang="ru-RU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692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1036</Words>
  <Application>Microsoft Office PowerPoint</Application>
  <PresentationFormat>Широкоэкранный</PresentationFormat>
  <Paragraphs>69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Garamond</vt:lpstr>
      <vt:lpstr>Wingdings</vt:lpstr>
      <vt:lpstr>Натуральные материалы</vt:lpstr>
      <vt:lpstr>Тема 7. Види наукових публікації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Види наукових публікації</dc:title>
  <dc:creator>Probook</dc:creator>
  <cp:lastModifiedBy>Probook</cp:lastModifiedBy>
  <cp:revision>9</cp:revision>
  <dcterms:created xsi:type="dcterms:W3CDTF">2021-12-10T09:29:31Z</dcterms:created>
  <dcterms:modified xsi:type="dcterms:W3CDTF">2021-12-11T11:11:37Z</dcterms:modified>
</cp:coreProperties>
</file>