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0DC4E-1502-4148-8705-0775416D0861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F5D0-A3B3-4451-8060-42A172B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DF5D0-A3B3-4451-8060-42A172BC36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1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0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7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8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9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7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66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8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2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3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1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8DCEE-E098-496A-AA86-1AC06DDEC607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9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conlinefree.net/the-sandman-1989/issue-1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fferencebetween.net/object/difference-between-journal-and-magazin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hyperlink" Target="http://litdepartment.blogspot.com/p/blog-page_29.html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hyperlink" Target="https://il-journal.com/index.php/journal/for-author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pratchettproject.glideapp.io/" TargetMode="External"/><Relationship Id="rId10" Type="http://schemas.openxmlformats.org/officeDocument/2006/relationships/image" Target="../media/image12.svg"/><Relationship Id="rId4" Type="http://schemas.openxmlformats.org/officeDocument/2006/relationships/hyperlink" Target="http://litdepartment.blogspot.com/2016/09/blog-post_12.html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" TargetMode="External"/><Relationship Id="rId2" Type="http://schemas.openxmlformats.org/officeDocument/2006/relationships/hyperlink" Target="https://uk.wikipedia.org/wiki/%D0%A3%D0%BD%D1%96%D0%B2%D0%B5%D1%80%D1%81%D0%B0%D0%BB%D1%8C%D0%BD%D0%B0_%D0%B4%D0%B5%D1%81%D1%8F%D1%82%D0%BA%D0%BE%D0%B2%D0%B0_%D0%BA%D0%BB%D0%B0%D1%81%D0%B8%D1%84%D1%96%D0%BA%D0%B0%D1%86%D1%96%D1%8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2_Literature_Studies/1_&#1042;&#1110;&#1089;&#1085;&#1080;&#1082;_&#1088;&#1077;&#1076;&#1082;&#1086;&#1083;&#1077;&#1075;&#1110;&#1103;/&#1084;&#1086;&#1111;%20&#1090;&#1077;&#1082;&#1089;&#1090;&#1080;%20%20&#1079;%20&#1088;&#1077;&#1094;&#1077;&#1085;&#1079;&#1110;&#1103;&#1084;&#1080;/&#1050;&#1072;&#1085;&#1095;&#1091;&#1088;&#1072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6%D0%B8%D1%84%D1%80%D0%BE%D0%B2%D0%B8%D0%B9_%D1%96%D0%B4%D0%B5%D0%BD%D1%82%D0%B8%D1%84%D1%96%D0%BA%D0%B0%D1%82%D0%BE%D1%80_%D0%BE%D0%B1'%D1%94%D0%BA%D1%82%D0%B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CE6D4-D2FE-401A-AD01-3959A8E54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Тема 5.</a:t>
            </a:r>
            <a:br>
              <a:rPr lang="ru-RU" sz="3600" dirty="0"/>
            </a:br>
            <a:r>
              <a:rPr lang="ru-RU" sz="3600" dirty="0"/>
              <a:t>Структура </a:t>
            </a:r>
            <a:r>
              <a:rPr lang="ru-RU" sz="3600" dirty="0" err="1"/>
              <a:t>наукової</a:t>
            </a:r>
            <a:r>
              <a:rPr lang="ru-RU" sz="3600" dirty="0"/>
              <a:t> </a:t>
            </a:r>
            <a:r>
              <a:rPr lang="ru-RU" sz="3600" dirty="0" err="1"/>
              <a:t>статті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9F3B2-C5CC-45E0-A4BF-1BA074487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70000" lnSpcReduction="20000"/>
          </a:bodyPr>
          <a:lstStyle/>
          <a:p>
            <a:r>
              <a:rPr lang="uk-UA" sz="2600" dirty="0"/>
              <a:t>Логічне обґрунтування елементів наукової статті. </a:t>
            </a:r>
          </a:p>
          <a:p>
            <a:r>
              <a:rPr lang="uk-UA" sz="2600" dirty="0"/>
              <a:t>Постановка проблеми, тема, мета й задачі розвідки, предмет і об’єкт розвідки, огляд літератури з теми, наукова новизна та практичне застосування результатів дослідження, висновки й перспективи подальшого дослідження</a:t>
            </a:r>
            <a:r>
              <a:rPr lang="uk-UA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C5105-EB7F-46E3-8BA8-29309F587FE7}"/>
              </a:ext>
            </a:extLst>
          </p:cNvPr>
          <p:cNvSpPr txBox="1"/>
          <p:nvPr/>
        </p:nvSpPr>
        <p:spPr>
          <a:xfrm>
            <a:off x="594359" y="243512"/>
            <a:ext cx="110032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ORCID 				Open Researcher and Contributor ID </a:t>
            </a:r>
          </a:p>
          <a:p>
            <a:r>
              <a:rPr lang="uk-UA" dirty="0">
                <a:latin typeface="Arial Narrow" panose="020B0606020202030204" pitchFamily="34" charset="0"/>
              </a:rPr>
              <a:t>кожному учаснику присвоюється унікальний 16-значний номер, </a:t>
            </a:r>
            <a:r>
              <a:rPr lang="uk-UA" dirty="0">
                <a:highlight>
                  <a:srgbClr val="FFFF00"/>
                </a:highlight>
                <a:latin typeface="Arial Narrow" panose="020B0606020202030204" pitchFamily="34" charset="0"/>
              </a:rPr>
              <a:t>відкритий ідентифікатор дослідника </a:t>
            </a:r>
            <a:r>
              <a:rPr lang="uk-UA" dirty="0">
                <a:latin typeface="Arial Narrow" panose="020B0606020202030204" pitchFamily="34" charset="0"/>
              </a:rPr>
              <a:t>і автора досліджень. Букви прізвища та імені замінюються цифрами, що вирішує проблему розпізнання внеску конкретного автора. Така ідентифікація є відкритим некомерційним проєктом, мета якого створення єдиного, міжнародного реєстру вчених.</a:t>
            </a:r>
          </a:p>
          <a:p>
            <a:r>
              <a:rPr lang="ru-RU" sz="2000" b="1" dirty="0" err="1">
                <a:latin typeface="Arial Narrow" panose="020B0606020202030204" pitchFamily="34" charset="0"/>
              </a:rPr>
              <a:t>Індекс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Гірша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— </a:t>
            </a:r>
            <a:r>
              <a:rPr lang="ru-RU" dirty="0" err="1">
                <a:highlight>
                  <a:srgbClr val="FFFF00"/>
                </a:highlight>
                <a:latin typeface="Arial Narrow" panose="020B0606020202030204" pitchFamily="34" charset="0"/>
              </a:rPr>
              <a:t>показник</a:t>
            </a:r>
            <a:r>
              <a:rPr lang="ru-RU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Arial Narrow" panose="020B0606020202030204" pitchFamily="34" charset="0"/>
              </a:rPr>
              <a:t>впливовості</a:t>
            </a:r>
            <a:r>
              <a:rPr lang="ru-RU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Arial Narrow" panose="020B0606020202030204" pitchFamily="34" charset="0"/>
              </a:rPr>
              <a:t>науковця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колективу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науковців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закладу </a:t>
            </a:r>
            <a:r>
              <a:rPr lang="ru-RU" dirty="0" err="1">
                <a:latin typeface="Arial Narrow" panose="020B0606020202030204" pitchFamily="34" charset="0"/>
              </a:rPr>
              <a:t>або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журналу, </a:t>
            </a:r>
            <a:r>
              <a:rPr lang="ru-RU" dirty="0" err="1">
                <a:latin typeface="Arial Narrow" panose="020B0606020202030204" pitchFamily="34" charset="0"/>
              </a:rPr>
              <a:t>заснований</a:t>
            </a:r>
            <a:r>
              <a:rPr lang="ru-RU" dirty="0">
                <a:latin typeface="Arial Narrow" panose="020B0606020202030204" pitchFamily="34" charset="0"/>
              </a:rPr>
              <a:t> на </a:t>
            </a:r>
            <a:r>
              <a:rPr lang="ru-RU" dirty="0" err="1">
                <a:latin typeface="Arial Narrow" panose="020B0606020202030204" pitchFamily="34" charset="0"/>
              </a:rPr>
              <a:t>кількості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публікацій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їх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цитуваннях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en-GB" sz="2800" b="1" dirty="0">
                <a:latin typeface="Arial Narrow" panose="020B0606020202030204" pitchFamily="34" charset="0"/>
              </a:rPr>
              <a:t>DOI</a:t>
            </a:r>
            <a:r>
              <a:rPr lang="uk-UA" sz="2800" b="1" dirty="0">
                <a:latin typeface="Arial Narrow" panose="020B0606020202030204" pitchFamily="34" charset="0"/>
              </a:rPr>
              <a:t>				</a:t>
            </a:r>
            <a:r>
              <a:rPr lang="en-GB" sz="2800" b="1" dirty="0">
                <a:latin typeface="Arial Narrow" panose="020B0606020202030204" pitchFamily="34" charset="0"/>
              </a:rPr>
              <a:t>digital object identifier</a:t>
            </a:r>
            <a:r>
              <a:rPr lang="en-GB" sz="2800" dirty="0">
                <a:latin typeface="Arial Narrow" panose="020B0606020202030204" pitchFamily="34" charset="0"/>
              </a:rPr>
              <a:t> </a:t>
            </a:r>
            <a:endParaRPr lang="uk-UA" sz="2800" dirty="0">
              <a:latin typeface="Arial Narrow" panose="020B0606020202030204" pitchFamily="34" charset="0"/>
            </a:endParaRPr>
          </a:p>
          <a:p>
            <a:r>
              <a:rPr lang="uk-UA" b="1" dirty="0">
                <a:latin typeface="Arial Narrow" panose="020B0606020202030204" pitchFamily="34" charset="0"/>
              </a:rPr>
              <a:t>цифровий ідентифікатор об'єкта  </a:t>
            </a:r>
            <a:r>
              <a:rPr lang="uk-UA" dirty="0">
                <a:latin typeface="Arial Narrow" panose="020B0606020202030204" pitchFamily="34" charset="0"/>
              </a:rPr>
              <a:t>– серійний номер, який використовують для постійної та унікальної ідентифікації </a:t>
            </a:r>
            <a:r>
              <a:rPr lang="uk-UA" b="1" dirty="0">
                <a:highlight>
                  <a:srgbClr val="00FF00"/>
                </a:highlight>
                <a:latin typeface="Arial Narrow" panose="020B0606020202030204" pitchFamily="34" charset="0"/>
              </a:rPr>
              <a:t>об'єктів</a:t>
            </a:r>
            <a:r>
              <a:rPr lang="uk-UA" dirty="0">
                <a:highlight>
                  <a:srgbClr val="00FF00"/>
                </a:highlight>
                <a:latin typeface="Arial Narrow" panose="020B0606020202030204" pitchFamily="34" charset="0"/>
              </a:rPr>
              <a:t> інтелектуальної власності </a:t>
            </a:r>
            <a:r>
              <a:rPr lang="uk-UA" dirty="0">
                <a:latin typeface="Arial Narrow" panose="020B0606020202030204" pitchFamily="34" charset="0"/>
              </a:rPr>
              <a:t>будь-якого типу</a:t>
            </a:r>
            <a:r>
              <a:rPr lang="en-US" dirty="0">
                <a:latin typeface="Arial Narrow" panose="020B0606020202030204" pitchFamily="34" charset="0"/>
              </a:rPr>
              <a:t>.</a:t>
            </a:r>
            <a:endParaRPr lang="uk-UA" dirty="0">
              <a:latin typeface="Arial Narrow" panose="020B0606020202030204" pitchFamily="34" charset="0"/>
            </a:endParaRPr>
          </a:p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УДК 				</a:t>
            </a:r>
            <a:r>
              <a:rPr lang="ru-RU" sz="2400" b="1" dirty="0" err="1">
                <a:latin typeface="Arial Narrow" panose="020B0606020202030204" pitchFamily="34" charset="0"/>
              </a:rPr>
              <a:t>Універса́льна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десятко́ва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класифіка́ція</a:t>
            </a:r>
            <a:r>
              <a:rPr lang="ru-RU" dirty="0">
                <a:latin typeface="Arial Narrow" panose="020B0606020202030204" pitchFamily="34" charset="0"/>
              </a:rPr>
              <a:t>  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uk-UA" dirty="0">
                <a:highlight>
                  <a:srgbClr val="00FF00"/>
                </a:highlight>
                <a:latin typeface="Arial Narrow" panose="020B0606020202030204" pitchFamily="34" charset="0"/>
              </a:rPr>
              <a:t>бібліотечна класифікація </a:t>
            </a:r>
            <a:r>
              <a:rPr lang="uk-UA" b="1" dirty="0">
                <a:highlight>
                  <a:srgbClr val="00FF00"/>
                </a:highlight>
                <a:latin typeface="Arial Narrow" panose="020B0606020202030204" pitchFamily="34" charset="0"/>
              </a:rPr>
              <a:t>документів</a:t>
            </a:r>
            <a:r>
              <a:rPr lang="uk-UA" dirty="0">
                <a:latin typeface="Arial Narrow" panose="020B0606020202030204" pitchFamily="34" charset="0"/>
              </a:rPr>
              <a:t>, широко використовується у всьому світі для систематизації творів науки, літератури і мистецтва, періодичного друку, різних видів документів і організації </a:t>
            </a:r>
            <a:r>
              <a:rPr lang="uk-UA" dirty="0" err="1">
                <a:latin typeface="Arial Narrow" panose="020B0606020202030204" pitchFamily="34" charset="0"/>
              </a:rPr>
              <a:t>картотек</a:t>
            </a:r>
            <a:r>
              <a:rPr lang="uk-UA" dirty="0">
                <a:latin typeface="Arial Narrow" panose="020B0606020202030204" pitchFamily="34" charset="0"/>
              </a:rPr>
              <a:t>. Розроблена на основі «Десяткової класифікації» Дьюї</a:t>
            </a:r>
            <a:endParaRPr lang="en-US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ISSN 					</a:t>
            </a:r>
            <a:r>
              <a:rPr lang="en-GB" sz="2400" b="1" dirty="0">
                <a:latin typeface="Arial Narrow" panose="020B0606020202030204" pitchFamily="34" charset="0"/>
              </a:rPr>
              <a:t>International Standard Serial Number </a:t>
            </a:r>
          </a:p>
          <a:p>
            <a:r>
              <a:rPr lang="uk-UA" dirty="0">
                <a:latin typeface="Arial Narrow" panose="020B0606020202030204" pitchFamily="34" charset="0"/>
              </a:rPr>
              <a:t>унікальний номер, що використовується для </a:t>
            </a:r>
            <a:r>
              <a:rPr lang="uk-UA" dirty="0">
                <a:highlight>
                  <a:srgbClr val="00FF00"/>
                </a:highlight>
                <a:latin typeface="Arial Narrow" panose="020B0606020202030204" pitchFamily="34" charset="0"/>
              </a:rPr>
              <a:t>ідентифікації друкованого або електронного періодичного </a:t>
            </a:r>
            <a:r>
              <a:rPr lang="uk-UA" b="1" dirty="0">
                <a:highlight>
                  <a:srgbClr val="00FF00"/>
                </a:highlight>
                <a:latin typeface="Arial Narrow" panose="020B0606020202030204" pitchFamily="34" charset="0"/>
              </a:rPr>
              <a:t>видання</a:t>
            </a:r>
            <a:r>
              <a:rPr lang="uk-UA" dirty="0">
                <a:latin typeface="Arial Narrow" panose="020B0606020202030204" pitchFamily="34" charset="0"/>
              </a:rPr>
              <a:t>. Складається з 8 цифр. 8 цифра — контрольне число, розраховується за попередніми 7 і модулю 11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157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5931B0-460B-4398-95B7-476F17C4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55" y="1041008"/>
            <a:ext cx="5810430" cy="49377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14A8C2-0127-424A-BA54-A1F34B4A110C}"/>
              </a:ext>
            </a:extLst>
          </p:cNvPr>
          <p:cNvSpPr/>
          <p:nvPr/>
        </p:nvSpPr>
        <p:spPr>
          <a:xfrm>
            <a:off x="3443671" y="6381430"/>
            <a:ext cx="535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https://comiconlinefree.net/the-sandman-1989/issue-19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77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5D08AA-1E30-4EE4-9934-A6A040F599C6}"/>
              </a:ext>
            </a:extLst>
          </p:cNvPr>
          <p:cNvSpPr/>
          <p:nvPr/>
        </p:nvSpPr>
        <p:spPr>
          <a:xfrm>
            <a:off x="998806" y="640808"/>
            <a:ext cx="10705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chemeClr val="accent5">
                    <a:lumMod val="75000"/>
                  </a:schemeClr>
                </a:solidFill>
              </a:rPr>
              <a:t>Наукова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5">
                    <a:lumMod val="75000"/>
                  </a:schemeClr>
                </a:solidFill>
              </a:rPr>
              <a:t>стаття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/>
              <a:t>— </a:t>
            </a:r>
            <a:r>
              <a:rPr lang="uk-UA" sz="2400" b="1" dirty="0"/>
              <a:t>вид</a:t>
            </a:r>
            <a:r>
              <a:rPr lang="uk-UA" sz="2400" dirty="0"/>
              <a:t> наукової </a:t>
            </a:r>
            <a:r>
              <a:rPr lang="uk-UA" sz="2400" b="1" dirty="0"/>
              <a:t>публікації</a:t>
            </a:r>
            <a:r>
              <a:rPr lang="uk-UA" sz="2400" dirty="0"/>
              <a:t>, який описує дослідження чи групу досліджень, пов'язаних однією </a:t>
            </a:r>
            <a:r>
              <a:rPr lang="uk-UA" sz="2400" b="1" dirty="0"/>
              <a:t>темою</a:t>
            </a:r>
            <a:r>
              <a:rPr lang="uk-UA" sz="2400" dirty="0"/>
              <a:t>, та виконана її науковими авторами. </a:t>
            </a:r>
          </a:p>
          <a:p>
            <a:r>
              <a:rPr lang="uk-UA" sz="2400" dirty="0"/>
              <a:t>Наукові статті публікуються в періодичних наукових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журналах</a:t>
            </a:r>
            <a:r>
              <a:rPr lang="uk-UA" sz="2400" dirty="0"/>
              <a:t> або в неперіодичних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збірниках</a:t>
            </a:r>
            <a:r>
              <a:rPr lang="uk-UA" sz="2400" dirty="0"/>
              <a:t> наукових робіт. Наукова стаття є одним з найбільш поширених способів публікації наукових результатів</a:t>
            </a:r>
            <a:r>
              <a:rPr lang="ru-RU" sz="2400" dirty="0"/>
              <a:t>. (</a:t>
            </a:r>
            <a:r>
              <a:rPr lang="ru-RU" sz="2400" dirty="0" err="1"/>
              <a:t>Вікіпедія</a:t>
            </a:r>
            <a:r>
              <a:rPr lang="ru-RU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74C01-FF58-49AB-9A98-79EE2F8B6BCF}"/>
              </a:ext>
            </a:extLst>
          </p:cNvPr>
          <p:cNvSpPr txBox="1"/>
          <p:nvPr/>
        </p:nvSpPr>
        <p:spPr>
          <a:xfrm>
            <a:off x="487680" y="2579800"/>
            <a:ext cx="4890749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3429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 шукати тему наукової статті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її тексті? А проблему де?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Magazine vs Journal 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було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започатковано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науков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і журнали?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Чому журнали а не монографії/книги?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 може ознайомитися з матеріалами дослідження до того, як статті опублікована?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дізнатися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куди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йти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Форма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Зміст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AB4BAA-43A9-42B5-9EB8-A9D7A99F6171}"/>
              </a:ext>
            </a:extLst>
          </p:cNvPr>
          <p:cNvSpPr/>
          <p:nvPr/>
        </p:nvSpPr>
        <p:spPr>
          <a:xfrm>
            <a:off x="5608320" y="34664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Philosophical Transactions of the Royal Society is a scientific journal published by the Royal Society. In its earliest days, it was a private venture of the Royal Society's secretary.[1][2] It was established in 1665,[3] making it the first journal in the world exclusively devoted to science,[2] and therefore also the world's longest-running scientific journal. 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Oldenburg, H. (1665). "Epistle Dedicatory". Philosophical Transactions of the Royal Society of London. 1: 0. doi:10.1098/rstl.1665.0001. S2CID 186211404.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B4A56A-6E77-4821-AD1F-7DF8C1213A1A}"/>
              </a:ext>
            </a:extLst>
          </p:cNvPr>
          <p:cNvSpPr/>
          <p:nvPr/>
        </p:nvSpPr>
        <p:spPr>
          <a:xfrm>
            <a:off x="5950633" y="2894723"/>
            <a:ext cx="396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Difference Between Journal and Magazine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3257190D-EF0C-44FE-98D4-991898614E98}"/>
              </a:ext>
            </a:extLst>
          </p:cNvPr>
          <p:cNvSpPr/>
          <p:nvPr/>
        </p:nvSpPr>
        <p:spPr>
          <a:xfrm>
            <a:off x="858129" y="745587"/>
            <a:ext cx="4318782" cy="149117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Журнал, </a:t>
            </a:r>
          </a:p>
          <a:p>
            <a:pPr algn="ctr"/>
            <a:r>
              <a:rPr lang="uk-UA" sz="2400" dirty="0">
                <a:latin typeface="Arial Narrow" panose="020B0606020202030204" pitchFamily="34" charset="0"/>
                <a:hlinkClick r:id="rId2"/>
              </a:rPr>
              <a:t>сайт журналу</a:t>
            </a:r>
            <a:r>
              <a:rPr lang="uk-UA" sz="2400" dirty="0">
                <a:latin typeface="Arial Narrow" panose="020B0606020202030204" pitchFamily="34" charset="0"/>
              </a:rPr>
              <a:t>, </a:t>
            </a:r>
          </a:p>
          <a:p>
            <a:pPr algn="ctr"/>
            <a:r>
              <a:rPr lang="uk-UA" sz="2400" dirty="0">
                <a:latin typeface="Arial Narrow" panose="020B0606020202030204" pitchFamily="34" charset="0"/>
              </a:rPr>
              <a:t>вкладка «для авторів»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9B25F32C-8B70-44CF-BBDD-5319BB4F89A8}"/>
              </a:ext>
            </a:extLst>
          </p:cNvPr>
          <p:cNvSpPr/>
          <p:nvPr/>
        </p:nvSpPr>
        <p:spPr>
          <a:xfrm>
            <a:off x="7507460" y="745588"/>
            <a:ext cx="3305908" cy="133643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Narrow" panose="020B0606020202030204" pitchFamily="34" charset="0"/>
                <a:hlinkClick r:id="rId3"/>
              </a:rPr>
              <a:t>Конференція</a:t>
            </a:r>
            <a:r>
              <a:rPr lang="ru-RU" sz="2800" dirty="0"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uk-UA" sz="2800" dirty="0">
                <a:latin typeface="Arial Narrow" panose="020B0606020202030204" pitchFamily="34" charset="0"/>
                <a:hlinkClick r:id="rId4"/>
              </a:rPr>
              <a:t>З</a:t>
            </a:r>
            <a:r>
              <a:rPr lang="ru-RU" sz="2800" dirty="0" err="1">
                <a:latin typeface="Arial Narrow" panose="020B0606020202030204" pitchFamily="34" charset="0"/>
                <a:hlinkClick r:id="rId4"/>
              </a:rPr>
              <a:t>бірник</a:t>
            </a:r>
            <a:r>
              <a:rPr lang="ru-RU" sz="2800" dirty="0">
                <a:latin typeface="Arial Narrow" panose="020B0606020202030204" pitchFamily="34" charset="0"/>
                <a:hlinkClick r:id="rId4"/>
              </a:rPr>
              <a:t> </a:t>
            </a:r>
            <a:r>
              <a:rPr lang="ru-RU" sz="2800" dirty="0" err="1">
                <a:latin typeface="Arial Narrow" panose="020B0606020202030204" pitchFamily="34" charset="0"/>
                <a:hlinkClick r:id="rId4"/>
              </a:rPr>
              <a:t>конференції</a:t>
            </a:r>
            <a:endParaRPr lang="uk-UA" sz="2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DF8E6D3-7FC8-45AF-A1B1-105EE9DEB5D7}"/>
              </a:ext>
            </a:extLst>
          </p:cNvPr>
          <p:cNvSpPr/>
          <p:nvPr/>
        </p:nvSpPr>
        <p:spPr>
          <a:xfrm>
            <a:off x="3376246" y="2236765"/>
            <a:ext cx="4881489" cy="1730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Інформаційний лист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Call for papers</a:t>
            </a:r>
            <a:endParaRPr lang="uk-UA" sz="2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Arial Narrow" panose="020B0606020202030204" pitchFamily="34" charset="0"/>
              </a:rPr>
              <a:t>Вимоги до змісту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Arial Narrow" panose="020B0606020202030204" pitchFamily="34" charset="0"/>
              </a:rPr>
              <a:t>Вимоги до оформлення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 descr="Лупа">
            <a:extLst>
              <a:ext uri="{FF2B5EF4-FFF2-40B4-BE49-F238E27FC236}">
                <a16:creationId xmlns:a16="http://schemas.microsoft.com/office/drawing/2014/main" id="{68E2ADE6-B86E-421C-8462-DED57A829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675" y="4045530"/>
            <a:ext cx="914400" cy="914400"/>
          </a:xfrm>
          <a:prstGeom prst="rect">
            <a:avLst/>
          </a:prstGeom>
        </p:spPr>
      </p:pic>
      <p:pic>
        <p:nvPicPr>
          <p:cNvPr id="13" name="Рисунок 12" descr="Солнце">
            <a:extLst>
              <a:ext uri="{FF2B5EF4-FFF2-40B4-BE49-F238E27FC236}">
                <a16:creationId xmlns:a16="http://schemas.microsoft.com/office/drawing/2014/main" id="{C0F181E8-CEA4-4DBD-8813-5D6135861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0475" y="5294707"/>
            <a:ext cx="914400" cy="914400"/>
          </a:xfrm>
          <a:prstGeom prst="rect">
            <a:avLst/>
          </a:prstGeom>
        </p:spPr>
      </p:pic>
      <p:pic>
        <p:nvPicPr>
          <p:cNvPr id="15" name="Рисунок 14" descr="Облачно с прояснениями">
            <a:extLst>
              <a:ext uri="{FF2B5EF4-FFF2-40B4-BE49-F238E27FC236}">
                <a16:creationId xmlns:a16="http://schemas.microsoft.com/office/drawing/2014/main" id="{A773CFDC-F050-4737-9E9B-7A6AB8B59C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2075" y="5246360"/>
            <a:ext cx="914400" cy="914400"/>
          </a:xfrm>
          <a:prstGeom prst="rect">
            <a:avLst/>
          </a:prstGeom>
        </p:spPr>
      </p:pic>
      <p:pic>
        <p:nvPicPr>
          <p:cNvPr id="17" name="Рисунок 16" descr="Молния">
            <a:extLst>
              <a:ext uri="{FF2B5EF4-FFF2-40B4-BE49-F238E27FC236}">
                <a16:creationId xmlns:a16="http://schemas.microsoft.com/office/drawing/2014/main" id="{FEA03489-5AB3-4B33-8CF1-C6AE7E775D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85075" y="5294707"/>
            <a:ext cx="914400" cy="914400"/>
          </a:xfrm>
          <a:prstGeom prst="rect">
            <a:avLst/>
          </a:prstGeom>
        </p:spPr>
      </p:pic>
      <p:pic>
        <p:nvPicPr>
          <p:cNvPr id="19" name="Рисунок 18" descr="Очки">
            <a:extLst>
              <a:ext uri="{FF2B5EF4-FFF2-40B4-BE49-F238E27FC236}">
                <a16:creationId xmlns:a16="http://schemas.microsoft.com/office/drawing/2014/main" id="{FB65EF64-2010-4160-9320-64418A1D7B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31920" y="4009562"/>
            <a:ext cx="914400" cy="9144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60F0D2A-5A78-440E-B9E2-F7C52D57F632}"/>
              </a:ext>
            </a:extLst>
          </p:cNvPr>
          <p:cNvSpPr/>
          <p:nvPr/>
        </p:nvSpPr>
        <p:spPr>
          <a:xfrm>
            <a:off x="5006926" y="4134835"/>
            <a:ext cx="2406749" cy="1159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400" dirty="0">
                <a:latin typeface="Arial Narrow" panose="020B0606020202030204" pitchFamily="34" charset="0"/>
                <a:cs typeface="Arial" panose="020B0604020202020204" pitchFamily="34" charset="0"/>
              </a:rPr>
              <a:t>Рецензування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400" dirty="0">
                <a:latin typeface="Arial Narrow" panose="020B0606020202030204" pitchFamily="34" charset="0"/>
                <a:cs typeface="Arial" panose="020B0604020202020204" pitchFamily="34" charset="0"/>
              </a:rPr>
              <a:t>Редагування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F6B9CC-FA83-4F7A-9E81-5527D981A6F0}"/>
              </a:ext>
            </a:extLst>
          </p:cNvPr>
          <p:cNvSpPr/>
          <p:nvPr/>
        </p:nvSpPr>
        <p:spPr>
          <a:xfrm>
            <a:off x="464432" y="6367362"/>
            <a:ext cx="35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5"/>
              </a:rPr>
              <a:t>https://pratchettproject.glideapp.io/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7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3C21F8-8102-44E3-A50D-713B30D759D7}"/>
              </a:ext>
            </a:extLst>
          </p:cNvPr>
          <p:cNvSpPr/>
          <p:nvPr/>
        </p:nvSpPr>
        <p:spPr>
          <a:xfrm>
            <a:off x="975360" y="111693"/>
            <a:ext cx="102412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Технічні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параметри</a:t>
            </a:r>
            <a:r>
              <a:rPr lang="ru-RU" sz="2800" dirty="0">
                <a:latin typeface="Arial Narrow" panose="020B0606020202030204" pitchFamily="34" charset="0"/>
              </a:rPr>
              <a:t>: </a:t>
            </a:r>
          </a:p>
          <a:p>
            <a:pPr algn="just"/>
            <a:r>
              <a:rPr lang="ru-RU" sz="2800" dirty="0">
                <a:latin typeface="Arial Narrow" panose="020B0606020202030204" pitchFamily="34" charset="0"/>
              </a:rPr>
              <a:t>формат А4, </a:t>
            </a:r>
            <a:r>
              <a:rPr lang="ru-RU" sz="2800" b="1" dirty="0">
                <a:latin typeface="Arial Narrow" panose="020B0606020202030204" pitchFamily="34" charset="0"/>
              </a:rPr>
              <a:t>поля</a:t>
            </a:r>
            <a:r>
              <a:rPr lang="ru-RU" sz="2800" dirty="0">
                <a:latin typeface="Arial Narrow" panose="020B0606020202030204" pitchFamily="34" charset="0"/>
              </a:rPr>
              <a:t> — 3 см з </a:t>
            </a:r>
            <a:r>
              <a:rPr lang="ru-RU" sz="2800" dirty="0" err="1">
                <a:latin typeface="Arial Narrow" panose="020B0606020202030204" pitchFamily="34" charset="0"/>
              </a:rPr>
              <a:t>усіх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боків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Відступ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абзацу</a:t>
            </a:r>
            <a:r>
              <a:rPr lang="ru-RU" sz="2800" dirty="0">
                <a:latin typeface="Arial Narrow" panose="020B0606020202030204" pitchFamily="34" charset="0"/>
              </a:rPr>
              <a:t> — 0,5 см, </a:t>
            </a:r>
            <a:r>
              <a:rPr lang="ru-RU" sz="2800" b="1" dirty="0" err="1">
                <a:latin typeface="Arial Narrow" panose="020B0606020202030204" pitchFamily="34" charset="0"/>
              </a:rPr>
              <a:t>інтервал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між</a:t>
            </a:r>
            <a:r>
              <a:rPr lang="ru-RU" sz="2800" dirty="0">
                <a:latin typeface="Arial Narrow" panose="020B0606020202030204" pitchFamily="34" charset="0"/>
              </a:rPr>
              <a:t> абзацами — 0 см. </a:t>
            </a: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Гарнітура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en-GB" sz="2800" dirty="0">
                <a:latin typeface="Arial Narrow" panose="020B0606020202030204" pitchFamily="34" charset="0"/>
              </a:rPr>
              <a:t>Times New Roman Cyr </a:t>
            </a:r>
            <a:r>
              <a:rPr lang="en-GB" sz="2800" b="1" dirty="0">
                <a:latin typeface="Arial Narrow" panose="020B0606020202030204" pitchFamily="34" charset="0"/>
              </a:rPr>
              <a:t>14 </a:t>
            </a:r>
            <a:r>
              <a:rPr lang="ru-RU" sz="2800" b="1" dirty="0">
                <a:latin typeface="Arial Narrow" panose="020B0606020202030204" pitchFamily="34" charset="0"/>
              </a:rPr>
              <a:t>кеглем</a:t>
            </a:r>
            <a:r>
              <a:rPr lang="ru-RU" sz="2800" dirty="0">
                <a:latin typeface="Arial Narrow" panose="020B0606020202030204" pitchFamily="34" charset="0"/>
              </a:rPr>
              <a:t>, без </a:t>
            </a:r>
            <a:r>
              <a:rPr lang="ru-RU" sz="2800" dirty="0" err="1">
                <a:latin typeface="Arial Narrow" panose="020B0606020202030204" pitchFamily="34" charset="0"/>
              </a:rPr>
              <a:t>переносів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b="1" dirty="0" err="1">
                <a:latin typeface="Arial Narrow" panose="020B0606020202030204" pitchFamily="34" charset="0"/>
              </a:rPr>
              <a:t>інтервал</a:t>
            </a:r>
            <a:r>
              <a:rPr lang="ru-RU" sz="2800" b="1" dirty="0">
                <a:latin typeface="Arial Narrow" panose="020B0606020202030204" pitchFamily="34" charset="0"/>
              </a:rPr>
              <a:t> 1,5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Обсяг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статті</a:t>
            </a:r>
            <a:r>
              <a:rPr lang="ru-RU" sz="2800" dirty="0">
                <a:latin typeface="Arial Narrow" panose="020B0606020202030204" pitchFamily="34" charset="0"/>
              </a:rPr>
              <a:t> – </a:t>
            </a:r>
            <a:r>
              <a:rPr lang="ru-RU" sz="2800" dirty="0" err="1">
                <a:latin typeface="Arial Narrow" panose="020B0606020202030204" pitchFamily="34" charset="0"/>
              </a:rPr>
              <a:t>від</a:t>
            </a:r>
            <a:r>
              <a:rPr lang="ru-RU" sz="2800" dirty="0">
                <a:latin typeface="Arial Narrow" panose="020B0606020202030204" pitchFamily="34" charset="0"/>
              </a:rPr>
              <a:t> 0,5 до 0,8 др. </a:t>
            </a:r>
            <a:r>
              <a:rPr lang="ru-RU" sz="2800" dirty="0" err="1">
                <a:latin typeface="Arial Narrow" panose="020B0606020202030204" pitchFamily="34" charset="0"/>
              </a:rPr>
              <a:t>арк</a:t>
            </a:r>
            <a:r>
              <a:rPr lang="ru-RU" sz="2800" dirty="0">
                <a:latin typeface="Arial Narrow" panose="020B0606020202030204" pitchFamily="34" charset="0"/>
              </a:rPr>
              <a:t>. (не </a:t>
            </a:r>
            <a:r>
              <a:rPr lang="ru-RU" sz="2800" dirty="0" err="1">
                <a:latin typeface="Arial Narrow" panose="020B0606020202030204" pitchFamily="34" charset="0"/>
              </a:rPr>
              <a:t>менше</a:t>
            </a:r>
            <a:r>
              <a:rPr lang="ru-RU" sz="2800" dirty="0">
                <a:latin typeface="Arial Narrow" panose="020B0606020202030204" pitchFamily="34" charset="0"/>
              </a:rPr>
              <a:t> 15 </a:t>
            </a:r>
            <a:r>
              <a:rPr lang="ru-RU" sz="2800" dirty="0" err="1">
                <a:latin typeface="Arial Narrow" panose="020B0606020202030204" pitchFamily="34" charset="0"/>
              </a:rPr>
              <a:t>сторінок</a:t>
            </a:r>
            <a:r>
              <a:rPr lang="ru-RU" sz="2800" dirty="0">
                <a:latin typeface="Arial Narrow" panose="020B0606020202030204" pitchFamily="34" charset="0"/>
              </a:rPr>
              <a:t>).</a:t>
            </a:r>
          </a:p>
          <a:p>
            <a:pPr algn="r"/>
            <a:r>
              <a:rPr lang="uk-UA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(Що таке «друкований аркуш»?)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напівжирним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тексту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тексту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пронумерувати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Editor,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уставляти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/>
              <a:t>''Вісник Житомирського державного університету імені Івана Франка''. Серія Філологічні науки.</a:t>
            </a:r>
            <a:endParaRPr lang="ru-RU" dirty="0"/>
          </a:p>
          <a:p>
            <a:pPr algn="ctr"/>
            <a:r>
              <a:rPr lang="uk-UA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endParaRPr lang="ru-RU" sz="28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B2ADCE-B115-47E5-8889-89C37A47194B}"/>
              </a:ext>
            </a:extLst>
          </p:cNvPr>
          <p:cNvSpPr/>
          <p:nvPr/>
        </p:nvSpPr>
        <p:spPr>
          <a:xfrm>
            <a:off x="975360" y="110762"/>
            <a:ext cx="1055077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 розташовувати в такій послідовності (див. зразок):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</a:rPr>
              <a:t>1.індекс </a:t>
            </a: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УДК</a:t>
            </a: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</a:rPr>
              <a:t> 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(абзац із вирівнюванням за лівим краєм жирним шрифтом);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2.1 ініціали та прізвище </a:t>
            </a:r>
            <a:r>
              <a:rPr lang="uk-UA" sz="2000" dirty="0">
                <a:highlight>
                  <a:srgbClr val="00FF00"/>
                </a:highlight>
                <a:latin typeface="Arial Narrow" panose="020B0606020202030204" pitchFamily="34" charset="0"/>
                <a:ea typeface="Courier"/>
                <a:cs typeface="Courier"/>
              </a:rPr>
              <a:t>автора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 / авторів (абзац із вирівнюванням за правим краєм жирним шрифтом);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2.2 науковий ступінь, вчене звання, посада (абзац із вирівнюванням за правим краєм);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Courier"/>
              <a:buChar char="–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місце роботи: назва установи, населеного пункту, якщо його назва не входить до назви установи, назва країни для іноземних авторів (абзац у дужках із вирівнюванням за правим краєм);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2.3 персональна e-</a:t>
            </a:r>
            <a:r>
              <a:rPr lang="uk-UA" sz="2000" dirty="0" err="1">
                <a:latin typeface="Arial Narrow" panose="020B0606020202030204" pitchFamily="34" charset="0"/>
                <a:ea typeface="Courier"/>
                <a:cs typeface="Courier"/>
              </a:rPr>
              <a:t>mail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 адреса (окремий абзац із вирівнюванням за правим краєм);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3. ідентифікатор </a:t>
            </a: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</a:rPr>
              <a:t>ORCID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 (єдиний міжнародний реєстр вчених) – </a:t>
            </a:r>
            <a:r>
              <a:rPr lang="uk-UA" sz="2000" u="sng" dirty="0">
                <a:solidFill>
                  <a:srgbClr val="0000FF"/>
                </a:solidFill>
                <a:latin typeface="Arial Narrow" panose="020B0606020202030204" pitchFamily="34" charset="0"/>
                <a:ea typeface="Courier"/>
                <a:cs typeface="Couri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http://orcid.org/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;</a:t>
            </a: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00FFFF"/>
                </a:highlight>
                <a:latin typeface="Arial Narrow" panose="020B0606020202030204" pitchFamily="34" charset="0"/>
                <a:ea typeface="Courier"/>
                <a:cs typeface="Courier"/>
              </a:rPr>
              <a:t>4. назва статті </a:t>
            </a:r>
            <a:r>
              <a:rPr lang="uk-UA" sz="2200" dirty="0">
                <a:latin typeface="Arial Narrow" panose="020B0606020202030204" pitchFamily="34" charset="0"/>
                <a:ea typeface="Courier"/>
                <a:cs typeface="Courier"/>
              </a:rPr>
              <a:t>(жирний шрифт, абзац без відступу першого рядка, вирівнювання за центром);</a:t>
            </a: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endParaRPr lang="ru-RU" sz="22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FF00FF"/>
                </a:highlight>
                <a:latin typeface="Arial Narrow" panose="020B0606020202030204" pitchFamily="34" charset="0"/>
                <a:ea typeface="Courier"/>
                <a:cs typeface="Courier"/>
              </a:rPr>
              <a:t>4.1.анотації</a:t>
            </a:r>
            <a:r>
              <a:rPr lang="uk-UA" sz="2200" dirty="0">
                <a:latin typeface="Arial Narrow" panose="020B0606020202030204" pitchFamily="34" charset="0"/>
                <a:ea typeface="Courier"/>
                <a:cs typeface="Courier"/>
              </a:rPr>
              <a:t> українською та англійською мовами подають за таким планом: постановка проблеми, матеріал дослідження та його методи, виклад результатів, висновки</a:t>
            </a:r>
            <a:r>
              <a:rPr lang="uk-UA" sz="2200" b="1" dirty="0">
                <a:latin typeface="Arial Narrow" panose="020B0606020202030204" pitchFamily="34" charset="0"/>
                <a:ea typeface="Courier"/>
                <a:cs typeface="Courier"/>
              </a:rPr>
              <a:t> (1800 знаків разом із </a:t>
            </a:r>
            <a:r>
              <a:rPr lang="uk-UA" sz="2200" b="1" dirty="0">
                <a:highlight>
                  <a:srgbClr val="FF00FF"/>
                </a:highlight>
                <a:latin typeface="Arial Narrow" panose="020B0606020202030204" pitchFamily="34" charset="0"/>
                <a:ea typeface="Courier"/>
                <a:cs typeface="Courier"/>
              </a:rPr>
              <a:t>ключовими словами</a:t>
            </a:r>
            <a:r>
              <a:rPr lang="uk-UA" sz="2200" b="1" dirty="0">
                <a:latin typeface="Arial Narrow" panose="020B0606020202030204" pitchFamily="34" charset="0"/>
                <a:ea typeface="Courier"/>
                <a:cs typeface="Courier"/>
              </a:rPr>
              <a:t>)</a:t>
            </a:r>
            <a:r>
              <a:rPr lang="uk-UA" sz="2200" dirty="0">
                <a:latin typeface="Arial Narrow" panose="020B0606020202030204" pitchFamily="34" charset="0"/>
                <a:ea typeface="Courier"/>
                <a:cs typeface="Courier"/>
              </a:rPr>
              <a:t> (курсив, абзац із вирівнюванням за центром) та ключові слова з абзацу після анотацій;</a:t>
            </a:r>
            <a:endParaRPr lang="ru-RU" sz="22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00FFFF"/>
                </a:highlight>
                <a:latin typeface="Arial Narrow" panose="020B0606020202030204" pitchFamily="34" charset="0"/>
                <a:ea typeface="Courier"/>
                <a:cs typeface="Courier"/>
              </a:rPr>
              <a:t>4.2 текст статті;</a:t>
            </a: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endParaRPr lang="uk-UA" sz="2200" dirty="0">
              <a:highlight>
                <a:srgbClr val="00FFFF"/>
              </a:highlight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0000FF"/>
                </a:highlight>
                <a:latin typeface="Arial Narrow" panose="020B0606020202030204" pitchFamily="34" charset="0"/>
                <a:ea typeface="Times New Roman" panose="02020603050405020304" pitchFamily="18" charset="0"/>
              </a:rPr>
              <a:t>4.3 список використаних джерел та літератури </a:t>
            </a:r>
            <a:r>
              <a:rPr lang="uk-UA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(назва списку жирним шрифтом), розміщених під відповідною назвою в </a:t>
            </a:r>
            <a:r>
              <a:rPr lang="uk-UA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алфавітному порядку</a:t>
            </a:r>
            <a:r>
              <a:rPr lang="uk-UA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1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8DC8CF-62CB-4F17-B726-E0119CE4551D}"/>
              </a:ext>
            </a:extLst>
          </p:cNvPr>
          <p:cNvSpPr/>
          <p:nvPr/>
        </p:nvSpPr>
        <p:spPr>
          <a:xfrm>
            <a:off x="919089" y="567289"/>
            <a:ext cx="107477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 планом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постановка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проблеми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в </a:t>
            </a:r>
            <a:r>
              <a:rPr lang="ru-RU" sz="2400" dirty="0" err="1">
                <a:latin typeface="Arial Narrow" panose="020B0606020202030204" pitchFamily="34" charset="0"/>
              </a:rPr>
              <a:t>загальному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вигляді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Arial Narrow" panose="020B0606020202030204" pitchFamily="34" charset="0"/>
              </a:rPr>
              <a:t>її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зв'язок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із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важливими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науковими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чи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практичними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завданнями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аналіз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останніх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публікацій</a:t>
            </a:r>
            <a:r>
              <a:rPr lang="ru-RU" sz="2400" dirty="0">
                <a:latin typeface="Arial Narrow" panose="020B0606020202030204" pitchFamily="34" charset="0"/>
              </a:rPr>
              <a:t>, у </a:t>
            </a:r>
            <a:r>
              <a:rPr lang="ru-RU" sz="2400" dirty="0" err="1">
                <a:latin typeface="Arial Narrow" panose="020B0606020202030204" pitchFamily="34" charset="0"/>
              </a:rPr>
              <a:t>яких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започатковано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розв'язання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цієї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проблеми</a:t>
            </a:r>
            <a:r>
              <a:rPr lang="ru-RU" sz="2400" dirty="0">
                <a:latin typeface="Arial Narrow" panose="020B0606020202030204" pitchFamily="34" charset="0"/>
              </a:rPr>
              <a:t> та на </a:t>
            </a:r>
            <a:r>
              <a:rPr lang="ru-RU" sz="2400" dirty="0" err="1">
                <a:latin typeface="Arial Narrow" panose="020B0606020202030204" pitchFamily="34" charset="0"/>
              </a:rPr>
              <a:t>які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спирається</a:t>
            </a:r>
            <a:r>
              <a:rPr lang="ru-RU" sz="2400" dirty="0">
                <a:latin typeface="Arial Narrow" panose="020B0606020202030204" pitchFamily="34" charset="0"/>
              </a:rPr>
              <a:t> автор;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виділення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не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вирішених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раніше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частин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загальної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проблеми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яким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присвячено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статтю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Arial Narrow" panose="020B0606020202030204" pitchFamily="34" charset="0"/>
              </a:rPr>
              <a:t>формулювання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мети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завдань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статті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виклад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основного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матеріалу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дослідження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певним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обґрунтуванням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отриманих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результатів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висновки</a:t>
            </a:r>
            <a:r>
              <a:rPr lang="ru-RU" sz="2400" dirty="0">
                <a:latin typeface="Arial Narrow" panose="020B0606020202030204" pitchFamily="34" charset="0"/>
              </a:rPr>
              <a:t> з </a:t>
            </a:r>
            <a:r>
              <a:rPr lang="ru-RU" sz="2400" dirty="0" err="1">
                <a:latin typeface="Arial Narrow" panose="020B0606020202030204" pitchFamily="34" charset="0"/>
              </a:rPr>
              <a:t>цього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дослідження</a:t>
            </a:r>
            <a:r>
              <a:rPr lang="ru-RU" sz="2400" dirty="0">
                <a:latin typeface="Arial Narrow" panose="020B0606020202030204" pitchFamily="34" charset="0"/>
              </a:rPr>
              <a:t> й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перспективи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розвідок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цьому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напрямку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BB071D-01EE-42D2-93AF-A4720269D0C2}"/>
              </a:ext>
            </a:extLst>
          </p:cNvPr>
          <p:cNvSpPr/>
          <p:nvPr/>
        </p:nvSpPr>
        <p:spPr>
          <a:xfrm>
            <a:off x="919089" y="6470348"/>
            <a:ext cx="1056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Відтворення</a:t>
            </a:r>
            <a:r>
              <a:rPr lang="ru-RU" b="1" dirty="0"/>
              <a:t> </a:t>
            </a:r>
            <a:r>
              <a:rPr lang="ru-RU" b="1" dirty="0" err="1"/>
              <a:t>класичного</a:t>
            </a:r>
            <a:r>
              <a:rPr lang="ru-RU" b="1" dirty="0"/>
              <a:t> сюжету </a:t>
            </a:r>
            <a:r>
              <a:rPr lang="ru-RU" b="1" dirty="0" err="1"/>
              <a:t>засобами</a:t>
            </a:r>
            <a:r>
              <a:rPr lang="ru-RU" b="1" dirty="0"/>
              <a:t> </a:t>
            </a:r>
            <a:r>
              <a:rPr lang="ru-RU" b="1" dirty="0" err="1"/>
              <a:t>фентезі</a:t>
            </a:r>
            <a:r>
              <a:rPr lang="ru-RU" b="1" dirty="0"/>
              <a:t> </a:t>
            </a:r>
            <a:r>
              <a:rPr lang="ru-RU" b="1" dirty="0" err="1"/>
              <a:t>доби</a:t>
            </a:r>
            <a:r>
              <a:rPr lang="ru-RU" b="1" dirty="0"/>
              <a:t> </a:t>
            </a:r>
            <a:r>
              <a:rPr lang="ru-RU" b="1" dirty="0" err="1"/>
              <a:t>постмодернізму</a:t>
            </a:r>
            <a:r>
              <a:rPr lang="ru-RU" b="1" dirty="0"/>
              <a:t>: </a:t>
            </a:r>
            <a:r>
              <a:rPr lang="ru-RU" b="1" dirty="0" err="1"/>
              <a:t>інтермедіальний</a:t>
            </a:r>
            <a:r>
              <a:rPr lang="ru-RU" b="1" dirty="0"/>
              <a:t> контекст</a:t>
            </a:r>
          </a:p>
        </p:txBody>
      </p:sp>
    </p:spTree>
    <p:extLst>
      <p:ext uri="{BB962C8B-B14F-4D97-AF65-F5344CB8AC3E}">
        <p14:creationId xmlns:p14="http://schemas.microsoft.com/office/powerpoint/2010/main" val="246499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5C3A95-65E0-4B16-A4A4-FF0C62641283}"/>
              </a:ext>
            </a:extLst>
          </p:cNvPr>
          <p:cNvSpPr/>
          <p:nvPr/>
        </p:nvSpPr>
        <p:spPr>
          <a:xfrm>
            <a:off x="956603" y="587277"/>
            <a:ext cx="95800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Список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джерел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літератури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Narrow" panose="020B0606020202030204" pitchFamily="34" charset="0"/>
              </a:rPr>
              <a:t>(</a:t>
            </a:r>
            <a:r>
              <a:rPr lang="ru-RU" sz="2000" dirty="0" err="1">
                <a:latin typeface="Arial Narrow" panose="020B0606020202030204" pitchFamily="34" charset="0"/>
              </a:rPr>
              <a:t>назва</a:t>
            </a:r>
            <a:r>
              <a:rPr lang="ru-RU" sz="2000" dirty="0">
                <a:latin typeface="Arial Narrow" panose="020B0606020202030204" pitchFamily="34" charset="0"/>
              </a:rPr>
              <a:t> списку </a:t>
            </a:r>
            <a:r>
              <a:rPr lang="ru-RU" sz="2000" dirty="0" err="1">
                <a:latin typeface="Arial Narrow" panose="020B0606020202030204" pitchFamily="34" charset="0"/>
              </a:rPr>
              <a:t>жирним</a:t>
            </a:r>
            <a:r>
              <a:rPr lang="ru-RU" sz="2000" dirty="0">
                <a:latin typeface="Arial Narrow" panose="020B0606020202030204" pitchFamily="34" charset="0"/>
              </a:rPr>
              <a:t> шрифтом),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Arial Narrow" panose="020B0606020202030204" pitchFamily="34" charset="0"/>
              </a:rPr>
              <a:t>розміщених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під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відповідною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назвою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в </a:t>
            </a:r>
            <a:r>
              <a:rPr lang="ru-RU" sz="2800" b="1" dirty="0" err="1">
                <a:latin typeface="Arial Narrow" panose="020B0606020202030204" pitchFamily="34" charset="0"/>
              </a:rPr>
              <a:t>алфавітному</a:t>
            </a:r>
            <a:r>
              <a:rPr lang="ru-RU" sz="2800" b="1" dirty="0">
                <a:latin typeface="Arial Narrow" panose="020B0606020202030204" pitchFamily="34" charset="0"/>
              </a:rPr>
              <a:t> порядку </a:t>
            </a:r>
            <a:r>
              <a:rPr lang="ru-RU" sz="2800" dirty="0">
                <a:latin typeface="Arial Narrow" panose="020B0606020202030204" pitchFamily="34" charset="0"/>
              </a:rPr>
              <a:t>та </a:t>
            </a:r>
            <a:r>
              <a:rPr lang="ru-RU" sz="2800" dirty="0" err="1">
                <a:latin typeface="Arial Narrow" panose="020B0606020202030204" pitchFamily="34" charset="0"/>
              </a:rPr>
              <a:t>оформлених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відповідно</a:t>
            </a:r>
            <a:r>
              <a:rPr lang="ru-RU" sz="2800" dirty="0">
                <a:latin typeface="Arial Narrow" panose="020B0606020202030204" pitchFamily="34" charset="0"/>
              </a:rPr>
              <a:t> до правил </a:t>
            </a:r>
            <a:r>
              <a:rPr lang="ru-RU" sz="2800" dirty="0" err="1">
                <a:latin typeface="Arial Narrow" panose="020B0606020202030204" pitchFamily="34" charset="0"/>
              </a:rPr>
              <a:t>укладання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бібліографічного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опису</a:t>
            </a:r>
            <a:r>
              <a:rPr lang="ru-RU" sz="2800" dirty="0">
                <a:latin typeface="Arial Narrow" panose="020B0606020202030204" pitchFamily="34" charset="0"/>
              </a:rPr>
              <a:t> для Списку </a:t>
            </a:r>
            <a:r>
              <a:rPr lang="ru-RU" sz="2800" dirty="0" err="1">
                <a:latin typeface="Arial Narrow" panose="020B0606020202030204" pitchFamily="34" charset="0"/>
              </a:rPr>
              <a:t>використаних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джерел</a:t>
            </a:r>
            <a:r>
              <a:rPr lang="ru-RU" sz="2800" dirty="0">
                <a:latin typeface="Arial Narrow" panose="020B0606020202030204" pitchFamily="34" charset="0"/>
              </a:rPr>
              <a:t> у </a:t>
            </a:r>
            <a:r>
              <a:rPr lang="ru-RU" sz="2800" dirty="0" err="1">
                <a:latin typeface="Arial Narrow" panose="020B0606020202030204" pitchFamily="34" charset="0"/>
              </a:rPr>
              <a:t>дисертаціях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ru-RU" sz="2800" dirty="0" err="1">
                <a:latin typeface="Arial Narrow" panose="020B0606020202030204" pitchFamily="34" charset="0"/>
              </a:rPr>
              <a:t>урахуванням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нормативних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положень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ДСТУ 8302:2015 </a:t>
            </a:r>
            <a:r>
              <a:rPr lang="ru-RU" sz="2800" dirty="0">
                <a:latin typeface="Arial Narrow" panose="020B0606020202030204" pitchFamily="34" charset="0"/>
              </a:rPr>
              <a:t>(</a:t>
            </a:r>
            <a:r>
              <a:rPr lang="ru-RU" sz="2400" dirty="0" err="1">
                <a:latin typeface="Arial Narrow" panose="020B0606020202030204" pitchFamily="34" charset="0"/>
              </a:rPr>
              <a:t>Додаток</a:t>
            </a:r>
            <a:r>
              <a:rPr lang="ru-RU" sz="2400" dirty="0">
                <a:latin typeface="Arial Narrow" panose="020B0606020202030204" pitchFamily="34" charset="0"/>
              </a:rPr>
              <a:t> 1) 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Arial Narrow" panose="020B0606020202030204" pitchFamily="34" charset="0"/>
              </a:rPr>
              <a:t>транслітерований</a:t>
            </a:r>
            <a:r>
              <a:rPr lang="ru-RU" sz="2800" b="1" dirty="0">
                <a:latin typeface="Arial Narrow" panose="020B0606020202030204" pitchFamily="34" charset="0"/>
              </a:rPr>
              <a:t> список </a:t>
            </a:r>
            <a:r>
              <a:rPr lang="ru-RU" sz="2800" b="1" dirty="0" err="1">
                <a:latin typeface="Arial Narrow" panose="020B0606020202030204" pitchFamily="34" charset="0"/>
              </a:rPr>
              <a:t>джерел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та </a:t>
            </a:r>
            <a:r>
              <a:rPr lang="ru-RU" sz="2800" dirty="0" err="1">
                <a:latin typeface="Arial Narrow" panose="020B0606020202030204" pitchFamily="34" charset="0"/>
              </a:rPr>
              <a:t>літератури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en-GB" sz="2800" b="1" dirty="0">
                <a:latin typeface="Arial Narrow" panose="020B0606020202030204" pitchFamily="34" charset="0"/>
              </a:rPr>
              <a:t>REFERENCES (TRANSLATED &amp; TRANSLITERATED</a:t>
            </a:r>
            <a:r>
              <a:rPr lang="en-GB" sz="2800" dirty="0">
                <a:latin typeface="Arial Narrow" panose="020B0606020202030204" pitchFamily="34" charset="0"/>
              </a:rPr>
              <a:t>) (</a:t>
            </a:r>
            <a:r>
              <a:rPr lang="ru-RU" sz="2800" dirty="0">
                <a:latin typeface="Arial Narrow" panose="020B0606020202030204" pitchFamily="34" charset="0"/>
              </a:rPr>
              <a:t>до десяти </a:t>
            </a:r>
            <a:r>
              <a:rPr lang="ru-RU" sz="2800" dirty="0" err="1">
                <a:latin typeface="Arial Narrow" panose="020B0606020202030204" pitchFamily="34" charset="0"/>
              </a:rPr>
              <a:t>джерел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окрім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публікацій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історично-педагогічного</a:t>
            </a:r>
            <a:r>
              <a:rPr lang="ru-RU" sz="2800" dirty="0">
                <a:latin typeface="Arial Narrow" panose="020B0606020202030204" pitchFamily="34" charset="0"/>
              </a:rPr>
              <a:t> характеру); </a:t>
            </a: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C</a:t>
            </a:r>
            <a:r>
              <a:rPr lang="ru-RU" sz="2000" dirty="0">
                <a:latin typeface="Arial Narrow" panose="020B0606020202030204" pitchFamily="34" charset="0"/>
              </a:rPr>
              <a:t>писок </a:t>
            </a:r>
            <a:r>
              <a:rPr lang="ru-RU" sz="2000" dirty="0" err="1">
                <a:latin typeface="Arial Narrow" panose="020B0606020202030204" pitchFamily="34" charset="0"/>
              </a:rPr>
              <a:t>використаних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джерел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літератури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лише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оригіналу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latin typeface="Arial Narrow" panose="020B0606020202030204" pitchFamily="34" charset="0"/>
              </a:rPr>
              <a:t>подавати</a:t>
            </a:r>
            <a:r>
              <a:rPr lang="ru-RU" sz="2000" dirty="0">
                <a:latin typeface="Arial Narrow" panose="020B0606020202030204" pitchFamily="34" charset="0"/>
              </a:rPr>
              <a:t> з абзацу.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 Narrow" panose="020B0606020202030204" pitchFamily="34" charset="0"/>
              </a:rPr>
              <a:t>Бажано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джерела</a:t>
            </a:r>
            <a:r>
              <a:rPr lang="ru-RU" sz="2000" dirty="0">
                <a:latin typeface="Arial Narrow" panose="020B0606020202030204" pitchFamily="34" charset="0"/>
              </a:rPr>
              <a:t> в Списку </a:t>
            </a:r>
            <a:r>
              <a:rPr lang="ru-RU" sz="2000" dirty="0" err="1">
                <a:latin typeface="Arial Narrow" panose="020B0606020202030204" pitchFamily="34" charset="0"/>
              </a:rPr>
              <a:t>використаних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джерел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містили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ідентифікатор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en-GB" sz="2000" dirty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5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F113D-B173-488E-8D98-C7EEA1E6B11B}"/>
              </a:ext>
            </a:extLst>
          </p:cNvPr>
          <p:cNvSpPr txBox="1"/>
          <p:nvPr/>
        </p:nvSpPr>
        <p:spPr>
          <a:xfrm>
            <a:off x="1153550" y="801858"/>
            <a:ext cx="9298745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Терміни лекції</a:t>
            </a:r>
          </a:p>
          <a:p>
            <a:r>
              <a:rPr lang="uk-UA" sz="4800" b="1" dirty="0">
                <a:solidFill>
                  <a:srgbClr val="C00000"/>
                </a:solidFill>
              </a:rPr>
              <a:t>Тема</a:t>
            </a:r>
          </a:p>
          <a:p>
            <a:r>
              <a:rPr lang="uk-UA" sz="4800" b="1" dirty="0">
                <a:solidFill>
                  <a:srgbClr val="FFC000"/>
                </a:solidFill>
              </a:rPr>
              <a:t>Мета</a:t>
            </a:r>
          </a:p>
          <a:p>
            <a:r>
              <a:rPr lang="uk-UA" sz="4800" b="1" dirty="0">
                <a:solidFill>
                  <a:srgbClr val="FFC000"/>
                </a:solidFill>
              </a:rPr>
              <a:t>Задачі</a:t>
            </a:r>
          </a:p>
          <a:p>
            <a:r>
              <a:rPr lang="uk-UA" sz="4800" b="1" dirty="0">
                <a:solidFill>
                  <a:srgbClr val="00B050"/>
                </a:solidFill>
              </a:rPr>
              <a:t>Предмет</a:t>
            </a:r>
          </a:p>
          <a:p>
            <a:r>
              <a:rPr lang="uk-UA" sz="4800" b="1" dirty="0">
                <a:solidFill>
                  <a:srgbClr val="00B050"/>
                </a:solidFill>
              </a:rPr>
              <a:t>Об’єкт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uk-UA" sz="4800" dirty="0">
                <a:solidFill>
                  <a:srgbClr val="002060"/>
                </a:solidFill>
              </a:rPr>
              <a:t>УДК</a:t>
            </a:r>
          </a:p>
          <a:p>
            <a:r>
              <a:rPr lang="en-US" sz="4800" dirty="0">
                <a:solidFill>
                  <a:srgbClr val="002060"/>
                </a:solidFill>
              </a:rPr>
              <a:t>ORCID</a:t>
            </a:r>
          </a:p>
          <a:p>
            <a:r>
              <a:rPr lang="en-US" sz="4800" dirty="0">
                <a:solidFill>
                  <a:srgbClr val="002060"/>
                </a:solidFill>
              </a:rPr>
              <a:t>DOI</a:t>
            </a:r>
          </a:p>
          <a:p>
            <a:r>
              <a:rPr lang="en-US" sz="4800" dirty="0">
                <a:solidFill>
                  <a:srgbClr val="002060"/>
                </a:solidFill>
              </a:rPr>
              <a:t>ISSN</a:t>
            </a:r>
            <a:r>
              <a:rPr lang="uk-UA" sz="4800" dirty="0">
                <a:solidFill>
                  <a:srgbClr val="002060"/>
                </a:solidFill>
              </a:rPr>
              <a:t> </a:t>
            </a:r>
            <a:r>
              <a:rPr lang="uk-UA" sz="4800" dirty="0"/>
              <a:t> 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599025-42F2-4788-A674-3D63E448CA85}"/>
              </a:ext>
            </a:extLst>
          </p:cNvPr>
          <p:cNvSpPr txBox="1"/>
          <p:nvPr/>
        </p:nvSpPr>
        <p:spPr>
          <a:xfrm>
            <a:off x="1369255" y="675249"/>
            <a:ext cx="9453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/>
              <a:t>Про що, власне, я збиралася розповісти людям.</a:t>
            </a:r>
          </a:p>
          <a:p>
            <a:pPr marL="342900" indent="-342900">
              <a:buAutoNum type="arabicPeriod"/>
            </a:pPr>
            <a:r>
              <a:rPr lang="uk-UA" sz="2400" dirty="0"/>
              <a:t>Для чого я пишу цю статтю, що я тут збираюся зробити взагалі (дослідити, проаналізувати, вивчити).</a:t>
            </a:r>
          </a:p>
          <a:p>
            <a:pPr marL="342900" indent="-342900">
              <a:buAutoNum type="arabicPeriod"/>
            </a:pPr>
            <a:r>
              <a:rPr lang="uk-UA" sz="2400" dirty="0"/>
              <a:t>Як я збираюся досліджувати (порівняти, виявити, зіставити).</a:t>
            </a:r>
          </a:p>
          <a:p>
            <a:pPr marL="342900" indent="-342900">
              <a:buAutoNum type="arabicPeriod"/>
            </a:pPr>
            <a:r>
              <a:rPr lang="uk-UA" sz="2400" dirty="0"/>
              <a:t>Що саме я досліджую (що за явище).</a:t>
            </a:r>
          </a:p>
          <a:p>
            <a:pPr marL="342900" indent="-342900">
              <a:buAutoNum type="arabicPeriod"/>
            </a:pPr>
            <a:r>
              <a:rPr lang="uk-UA" sz="2400" dirty="0"/>
              <a:t>Що саме в цьому явищі мене цікавить (фрагменти, які я вивчаю).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12E4B-5267-41A8-961A-BC4FC4119771}"/>
              </a:ext>
            </a:extLst>
          </p:cNvPr>
          <p:cNvSpPr txBox="1"/>
          <p:nvPr/>
        </p:nvSpPr>
        <p:spPr>
          <a:xfrm>
            <a:off x="1097280" y="3242987"/>
            <a:ext cx="103960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сюжету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фентезі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постмодернізму</a:t>
            </a:r>
            <a:r>
              <a:rPr lang="ru-RU" dirty="0"/>
              <a:t>: </a:t>
            </a:r>
            <a:r>
              <a:rPr lang="ru-RU" dirty="0" err="1"/>
              <a:t>інтермедіальний</a:t>
            </a:r>
            <a:r>
              <a:rPr lang="ru-RU" dirty="0"/>
              <a:t> контекст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uk-UA" dirty="0"/>
              <a:t>Аналізу дистанційного діалогу Пратчетта й </a:t>
            </a:r>
            <a:r>
              <a:rPr lang="uk-UA" dirty="0" err="1"/>
              <a:t>Ґеймана</a:t>
            </a:r>
            <a:r>
              <a:rPr lang="uk-UA" dirty="0"/>
              <a:t> щодо "Сну літньої ночі" досі здійснено не було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uk-UA" dirty="0"/>
              <a:t>У праці ставиться завдання </a:t>
            </a:r>
            <a:r>
              <a:rPr lang="uk-UA" b="1" dirty="0"/>
              <a:t>порівняти</a:t>
            </a:r>
            <a:r>
              <a:rPr lang="uk-UA" dirty="0"/>
              <a:t> реалізацію сюжету комедії в романі та в коміксі, </a:t>
            </a:r>
            <a:r>
              <a:rPr lang="uk-UA" b="1" dirty="0"/>
              <a:t>простежити</a:t>
            </a:r>
            <a:r>
              <a:rPr lang="uk-UA" dirty="0"/>
              <a:t> засоби, за допомогою яких здійснюється ця реалізація, </a:t>
            </a:r>
            <a:r>
              <a:rPr lang="uk-UA" b="1" dirty="0"/>
              <a:t>виявити елементи </a:t>
            </a:r>
            <a:r>
              <a:rPr lang="uk-UA" dirty="0"/>
              <a:t>наступності ідей та образів і, нарешті, </a:t>
            </a:r>
            <a:r>
              <a:rPr lang="uk-UA" b="1" dirty="0"/>
              <a:t>визначити зв’язок </a:t>
            </a:r>
            <a:r>
              <a:rPr lang="uk-UA" dirty="0"/>
              <a:t>використання інтертекстуальних прийомів з ідейними домінантами названих творів. </a:t>
            </a:r>
            <a:endParaRPr lang="ru-RU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dirty="0"/>
              <a:t>Роман Террі Пратчетта «Пані та панове» та графічний роман Ніла </a:t>
            </a:r>
            <a:r>
              <a:rPr lang="uk-UA" dirty="0" err="1"/>
              <a:t>Ґеймана</a:t>
            </a:r>
            <a:r>
              <a:rPr lang="uk-UA" dirty="0"/>
              <a:t> «</a:t>
            </a:r>
            <a:r>
              <a:rPr lang="uk-UA" dirty="0" err="1"/>
              <a:t>Сендмен</a:t>
            </a:r>
            <a:r>
              <a:rPr lang="uk-UA" dirty="0"/>
              <a:t>» (№19, Сон літньої ночі.)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dirty="0"/>
              <a:t>Інтертекстуальні перегуки з комедією Вільяма Шекспіра «Сон літньої ночі» (фрагменти тексту).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826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837</Words>
  <Application>Microsoft Office PowerPoint</Application>
  <PresentationFormat>Широкоэкранный</PresentationFormat>
  <Paragraphs>116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Courier</vt:lpstr>
      <vt:lpstr>Garamond</vt:lpstr>
      <vt:lpstr>Times New Roman</vt:lpstr>
      <vt:lpstr>Wingdings</vt:lpstr>
      <vt:lpstr>Натуральные материалы</vt:lpstr>
      <vt:lpstr>Тема 5. Структура наукової статті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Структура наукової статті</dc:title>
  <dc:creator>Probook</dc:creator>
  <cp:lastModifiedBy>Probook</cp:lastModifiedBy>
  <cp:revision>25</cp:revision>
  <dcterms:created xsi:type="dcterms:W3CDTF">2021-11-11T16:42:30Z</dcterms:created>
  <dcterms:modified xsi:type="dcterms:W3CDTF">2021-12-02T20:23:14Z</dcterms:modified>
</cp:coreProperties>
</file>