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59" r:id="rId5"/>
    <p:sldId id="261" r:id="rId6"/>
    <p:sldId id="264" r:id="rId7"/>
    <p:sldId id="265" r:id="rId8"/>
    <p:sldId id="258" r:id="rId9"/>
    <p:sldId id="260" r:id="rId10"/>
    <p:sldId id="266" r:id="rId11"/>
    <p:sldId id="267" r:id="rId12"/>
    <p:sldId id="268" r:id="rId13"/>
    <p:sldId id="270"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2D075F2-FE42-4BFA-91D5-34B7D0DC34C6}" type="datetimeFigureOut">
              <a:rPr lang="ru-RU" smtClean="0"/>
              <a:t>22.09.2025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3EAD711-21C4-4E0C-AE0E-04967F2671E4}"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91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2D075F2-FE42-4BFA-91D5-34B7D0DC34C6}" type="datetimeFigureOut">
              <a:rPr lang="ru-RU" smtClean="0"/>
              <a:t>22.09.2025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183137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22.09.2025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09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22.09.2025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43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22.09.2025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58746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22.09.2025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481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22.09.2025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4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075F2-FE42-4BFA-91D5-34B7D0DC34C6}" type="datetimeFigureOut">
              <a:rPr lang="ru-RU" smtClean="0"/>
              <a:t>22.09.2025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167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075F2-FE42-4BFA-91D5-34B7D0DC34C6}" type="datetimeFigureOut">
              <a:rPr lang="ru-RU" smtClean="0"/>
              <a:t>22.09.2025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19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075F2-FE42-4BFA-91D5-34B7D0DC34C6}" type="datetimeFigureOut">
              <a:rPr lang="ru-RU" smtClean="0"/>
              <a:t>22.09.2025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128188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075F2-FE42-4BFA-91D5-34B7D0DC34C6}" type="datetimeFigureOut">
              <a:rPr lang="ru-RU" smtClean="0"/>
              <a:t>22.09.2025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EAD711-21C4-4E0C-AE0E-04967F2671E4}"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36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D075F2-FE42-4BFA-91D5-34B7D0DC34C6}" type="datetimeFigureOut">
              <a:rPr lang="ru-RU" smtClean="0"/>
              <a:t>22.09.2025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216603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D075F2-FE42-4BFA-91D5-34B7D0DC34C6}" type="datetimeFigureOut">
              <a:rPr lang="ru-RU" smtClean="0"/>
              <a:t>22.09.2025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3EAD711-21C4-4E0C-AE0E-04967F2671E4}"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72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2D075F2-FE42-4BFA-91D5-34B7D0DC34C6}" type="datetimeFigureOut">
              <a:rPr lang="ru-RU" smtClean="0"/>
              <a:t>22.09.2025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3EAD711-21C4-4E0C-AE0E-04967F2671E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798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075F2-FE42-4BFA-91D5-34B7D0DC34C6}" type="datetimeFigureOut">
              <a:rPr lang="ru-RU" smtClean="0"/>
              <a:t>22.09.2025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151111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2D075F2-FE42-4BFA-91D5-34B7D0DC34C6}" type="datetimeFigureOut">
              <a:rPr lang="ru-RU" smtClean="0"/>
              <a:t>22.09.2025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EAD711-21C4-4E0C-AE0E-04967F2671E4}"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78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2D075F2-FE42-4BFA-91D5-34B7D0DC34C6}" type="datetimeFigureOut">
              <a:rPr lang="ru-RU" smtClean="0"/>
              <a:t>22.09.2025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EAD711-21C4-4E0C-AE0E-04967F2671E4}" type="slidenum">
              <a:rPr lang="ru-RU" smtClean="0"/>
              <a:t>‹№›</a:t>
            </a:fld>
            <a:endParaRPr lang="ru-RU"/>
          </a:p>
        </p:txBody>
      </p:sp>
    </p:spTree>
    <p:extLst>
      <p:ext uri="{BB962C8B-B14F-4D97-AF65-F5344CB8AC3E}">
        <p14:creationId xmlns:p14="http://schemas.microsoft.com/office/powerpoint/2010/main" val="92562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D075F2-FE42-4BFA-91D5-34B7D0DC34C6}" type="datetimeFigureOut">
              <a:rPr lang="ru-RU" smtClean="0"/>
              <a:t>22.09.2025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EAD711-21C4-4E0C-AE0E-04967F2671E4}" type="slidenum">
              <a:rPr lang="ru-RU" smtClean="0"/>
              <a:t>‹№›</a:t>
            </a:fld>
            <a:endParaRPr lang="ru-RU"/>
          </a:p>
        </p:txBody>
      </p:sp>
    </p:spTree>
    <p:extLst>
      <p:ext uri="{BB962C8B-B14F-4D97-AF65-F5344CB8AC3E}">
        <p14:creationId xmlns:p14="http://schemas.microsoft.com/office/powerpoint/2010/main" val="3465513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en.wikipedia.org/wiki/Zhytomyr" TargetMode="External"/><Relationship Id="rId4" Type="http://schemas.openxmlformats.org/officeDocument/2006/relationships/hyperlink" Target="https://uk.wikipedia.org/wiki/%D0%96%D0%B8%D1%82%D0%BE%D0%BC%D0%B8%D1%8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differencebetween.com/difference-between-encyclopedia-and-vs-dictionary/"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um.in.ua/" TargetMode="External"/><Relationship Id="rId7" Type="http://schemas.openxmlformats.org/officeDocument/2006/relationships/hyperlink" Target="https://www.urbandictionary.com/" TargetMode="External"/><Relationship Id="rId2" Type="http://schemas.openxmlformats.org/officeDocument/2006/relationships/hyperlink" Target="https://lcorp.ulif.org.ua/dictua/" TargetMode="External"/><Relationship Id="rId1" Type="http://schemas.openxmlformats.org/officeDocument/2006/relationships/slideLayout" Target="../slideLayouts/slideLayout7.xml"/><Relationship Id="rId6" Type="http://schemas.openxmlformats.org/officeDocument/2006/relationships/hyperlink" Target="https://academic.ru/" TargetMode="External"/><Relationship Id="rId5" Type="http://schemas.openxmlformats.org/officeDocument/2006/relationships/hyperlink" Target="https://ukr-mova.in.ua/perevirka-tekstu" TargetMode="External"/><Relationship Id="rId4" Type="http://schemas.openxmlformats.org/officeDocument/2006/relationships/hyperlink" Target="https://uk.worldwidedictionary.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A1%D0%BF%D0%B8%D1%81%D0%BE%D0%BA_%D0%BE%D0%BD%D0%BB%D0%B0%D0%B9%D0%BD-%D0%B5%D0%BD%D1%86%D0%B8%D0%BA%D0%BB%D0%BE%D0%BF%D0%B5%D0%B4%D1%96%D0%B9" TargetMode="External"/><Relationship Id="rId2" Type="http://schemas.openxmlformats.org/officeDocument/2006/relationships/hyperlink" Target="https://tvtropes.org/"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youtube.com/watch?v=HuCiJ1V0wTA&amp;t=76s"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E4CC5-832D-4618-9BC8-C8DD10B20C7D}"/>
              </a:ext>
            </a:extLst>
          </p:cNvPr>
          <p:cNvSpPr>
            <a:spLocks noGrp="1"/>
          </p:cNvSpPr>
          <p:nvPr>
            <p:ph type="ctrTitle"/>
          </p:nvPr>
        </p:nvSpPr>
        <p:spPr/>
        <p:txBody>
          <a:bodyPr/>
          <a:lstStyle/>
          <a:p>
            <a:r>
              <a:rPr lang="uk-UA" dirty="0"/>
              <a:t>№ 3. </a:t>
            </a:r>
            <a:br>
              <a:rPr lang="uk-UA" dirty="0"/>
            </a:br>
            <a:r>
              <a:rPr lang="uk-UA" dirty="0"/>
              <a:t>Довідкова література </a:t>
            </a:r>
          </a:p>
        </p:txBody>
      </p:sp>
      <p:sp>
        <p:nvSpPr>
          <p:cNvPr id="3" name="Подзаголовок 2">
            <a:extLst>
              <a:ext uri="{FF2B5EF4-FFF2-40B4-BE49-F238E27FC236}">
                <a16:creationId xmlns:a16="http://schemas.microsoft.com/office/drawing/2014/main" id="{406B905A-992E-427F-9BEE-3E969B6B22A9}"/>
              </a:ext>
            </a:extLst>
          </p:cNvPr>
          <p:cNvSpPr>
            <a:spLocks noGrp="1"/>
          </p:cNvSpPr>
          <p:nvPr>
            <p:ph type="subTitle" idx="1"/>
          </p:nvPr>
        </p:nvSpPr>
        <p:spPr/>
        <p:txBody>
          <a:bodyPr>
            <a:normAutofit fontScale="85000" lnSpcReduction="20000"/>
          </a:bodyPr>
          <a:lstStyle/>
          <a:p>
            <a:r>
              <a:rPr lang="uk-UA" dirty="0"/>
              <a:t>Словники та енциклопедії. Види словників. Структура словникової статті. Засади створення енциклопедичних видань. Історія енциклопедії як жанру.  Інші довідкові джерела. Довідкові джерела онлайн, принципи верифікації та ступінь довіри. «Народні» словники та енциклопедії: підходи до використання даних.</a:t>
            </a:r>
          </a:p>
          <a:p>
            <a:endParaRPr lang="ru-RU" dirty="0"/>
          </a:p>
        </p:txBody>
      </p:sp>
    </p:spTree>
    <p:extLst>
      <p:ext uri="{BB962C8B-B14F-4D97-AF65-F5344CB8AC3E}">
        <p14:creationId xmlns:p14="http://schemas.microsoft.com/office/powerpoint/2010/main" val="309206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02215B-09CA-4C5F-B126-1EED0773F035}"/>
              </a:ext>
            </a:extLst>
          </p:cNvPr>
          <p:cNvPicPr>
            <a:picLocks noChangeAspect="1"/>
          </p:cNvPicPr>
          <p:nvPr/>
        </p:nvPicPr>
        <p:blipFill>
          <a:blip r:embed="rId2"/>
          <a:stretch>
            <a:fillRect/>
          </a:stretch>
        </p:blipFill>
        <p:spPr>
          <a:xfrm>
            <a:off x="141702" y="129759"/>
            <a:ext cx="3524250" cy="4010025"/>
          </a:xfrm>
          <a:prstGeom prst="rect">
            <a:avLst/>
          </a:prstGeom>
          <a:ln w="79375">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5" name="Рисунок 4">
            <a:extLst>
              <a:ext uri="{FF2B5EF4-FFF2-40B4-BE49-F238E27FC236}">
                <a16:creationId xmlns:a16="http://schemas.microsoft.com/office/drawing/2014/main" id="{2DB36DD0-3A82-4BD2-AF28-915C878A351F}"/>
              </a:ext>
            </a:extLst>
          </p:cNvPr>
          <p:cNvPicPr>
            <a:picLocks noChangeAspect="1"/>
          </p:cNvPicPr>
          <p:nvPr/>
        </p:nvPicPr>
        <p:blipFill>
          <a:blip r:embed="rId3"/>
          <a:stretch>
            <a:fillRect/>
          </a:stretch>
        </p:blipFill>
        <p:spPr>
          <a:xfrm>
            <a:off x="3878589" y="3690654"/>
            <a:ext cx="7934325" cy="2314575"/>
          </a:xfrm>
          <a:prstGeom prst="rect">
            <a:avLst/>
          </a:prstGeom>
          <a:ln w="130175">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6" name="TextBox 5">
            <a:extLst>
              <a:ext uri="{FF2B5EF4-FFF2-40B4-BE49-F238E27FC236}">
                <a16:creationId xmlns:a16="http://schemas.microsoft.com/office/drawing/2014/main" id="{2640E873-B480-46F6-B827-3C0F924BE710}"/>
              </a:ext>
            </a:extLst>
          </p:cNvPr>
          <p:cNvSpPr txBox="1"/>
          <p:nvPr/>
        </p:nvSpPr>
        <p:spPr>
          <a:xfrm>
            <a:off x="4180115" y="703610"/>
            <a:ext cx="7074040" cy="2616101"/>
          </a:xfrm>
          <a:prstGeom prst="rect">
            <a:avLst/>
          </a:prstGeom>
          <a:noFill/>
        </p:spPr>
        <p:txBody>
          <a:bodyPr wrap="square" rtlCol="0">
            <a:spAutoFit/>
          </a:bodyPr>
          <a:lstStyle/>
          <a:p>
            <a:r>
              <a:rPr lang="uk-UA" sz="3600" dirty="0"/>
              <a:t>Порівняймо підходи до укладання статті в </a:t>
            </a:r>
            <a:r>
              <a:rPr lang="uk-UA" sz="3600" dirty="0">
                <a:solidFill>
                  <a:srgbClr val="7030A0"/>
                </a:solidFill>
                <a:hlinkClick r:id="rId4">
                  <a:extLst>
                    <a:ext uri="{A12FA001-AC4F-418D-AE19-62706E023703}">
                      <ahyp:hlinkClr xmlns:ahyp="http://schemas.microsoft.com/office/drawing/2018/hyperlinkcolor" xmlns="" val="tx"/>
                    </a:ext>
                  </a:extLst>
                </a:hlinkClick>
              </a:rPr>
              <a:t>українській</a:t>
            </a:r>
            <a:r>
              <a:rPr lang="uk-UA" sz="3600" dirty="0"/>
              <a:t> та </a:t>
            </a:r>
            <a:r>
              <a:rPr lang="uk-UA" sz="3600" dirty="0">
                <a:solidFill>
                  <a:srgbClr val="7030A0"/>
                </a:solidFill>
                <a:hlinkClick r:id="rId5">
                  <a:extLst>
                    <a:ext uri="{A12FA001-AC4F-418D-AE19-62706E023703}">
                      <ahyp:hlinkClr xmlns:ahyp="http://schemas.microsoft.com/office/drawing/2018/hyperlinkcolor" xmlns="" val="tx"/>
                    </a:ext>
                  </a:extLst>
                </a:hlinkClick>
              </a:rPr>
              <a:t>англійській</a:t>
            </a:r>
            <a:r>
              <a:rPr lang="uk-UA" sz="3600" dirty="0"/>
              <a:t> Вікіпедії</a:t>
            </a:r>
          </a:p>
          <a:p>
            <a:r>
              <a:rPr lang="uk-UA" sz="2800" b="1" dirty="0">
                <a:solidFill>
                  <a:srgbClr val="0070C0"/>
                </a:solidFill>
              </a:rPr>
              <a:t>Які висновки про користування джерелами можна зробити з порівняння?</a:t>
            </a:r>
            <a:endParaRPr lang="ru-RU" sz="2800" b="1" dirty="0">
              <a:solidFill>
                <a:srgbClr val="0070C0"/>
              </a:solidFill>
            </a:endParaRPr>
          </a:p>
        </p:txBody>
      </p:sp>
    </p:spTree>
    <p:extLst>
      <p:ext uri="{BB962C8B-B14F-4D97-AF65-F5344CB8AC3E}">
        <p14:creationId xmlns:p14="http://schemas.microsoft.com/office/powerpoint/2010/main" val="79151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87D388-1400-4304-87CD-BFBD1C72EF08}"/>
              </a:ext>
            </a:extLst>
          </p:cNvPr>
          <p:cNvSpPr txBox="1"/>
          <p:nvPr/>
        </p:nvSpPr>
        <p:spPr>
          <a:xfrm>
            <a:off x="246743" y="214156"/>
            <a:ext cx="8998858" cy="2062103"/>
          </a:xfrm>
          <a:prstGeom prst="rect">
            <a:avLst/>
          </a:prstGeom>
          <a:noFill/>
        </p:spPr>
        <p:txBody>
          <a:bodyPr wrap="square" rtlCol="0">
            <a:spAutoFit/>
          </a:bodyPr>
          <a:lstStyle/>
          <a:p>
            <a:r>
              <a:rPr lang="uk-UA" sz="3200" b="1" dirty="0"/>
              <a:t>Участь в українській Вікіпедії: </a:t>
            </a:r>
          </a:p>
          <a:p>
            <a:r>
              <a:rPr lang="uk-UA" sz="3200" b="1" dirty="0" err="1"/>
              <a:t>волонтерство</a:t>
            </a:r>
            <a:r>
              <a:rPr lang="uk-UA" sz="3200" b="1" dirty="0"/>
              <a:t>, формування українського простору власноруч, </a:t>
            </a:r>
            <a:r>
              <a:rPr lang="uk-UA" sz="3200" b="1" dirty="0" err="1"/>
              <a:t>віківишкіл</a:t>
            </a:r>
            <a:r>
              <a:rPr lang="uk-UA" sz="3200" b="1" dirty="0"/>
              <a:t>, ґранти.</a:t>
            </a:r>
          </a:p>
          <a:p>
            <a:r>
              <a:rPr lang="uk-UA" sz="3200" b="1" dirty="0"/>
              <a:t>Приклад редагування статті. </a:t>
            </a:r>
            <a:endParaRPr lang="ru-RU" sz="3200" b="1" dirty="0"/>
          </a:p>
        </p:txBody>
      </p:sp>
      <p:pic>
        <p:nvPicPr>
          <p:cNvPr id="3" name="Рисунок 2">
            <a:extLst>
              <a:ext uri="{FF2B5EF4-FFF2-40B4-BE49-F238E27FC236}">
                <a16:creationId xmlns:a16="http://schemas.microsoft.com/office/drawing/2014/main" id="{74A16504-F247-4B30-B63F-6B6D2992827B}"/>
              </a:ext>
            </a:extLst>
          </p:cNvPr>
          <p:cNvPicPr>
            <a:picLocks noChangeAspect="1"/>
          </p:cNvPicPr>
          <p:nvPr/>
        </p:nvPicPr>
        <p:blipFill>
          <a:blip r:embed="rId2"/>
          <a:stretch>
            <a:fillRect/>
          </a:stretch>
        </p:blipFill>
        <p:spPr>
          <a:xfrm>
            <a:off x="8325529" y="928844"/>
            <a:ext cx="2943225" cy="5715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71450">
            <a:gradFill>
              <a:gsLst>
                <a:gs pos="0">
                  <a:schemeClr val="accent1">
                    <a:lumMod val="5000"/>
                    <a:lumOff val="95000"/>
                  </a:schemeClr>
                </a:gs>
                <a:gs pos="74000">
                  <a:schemeClr val="accent1">
                    <a:lumMod val="45000"/>
                    <a:lumOff val="55000"/>
                  </a:schemeClr>
                </a:gs>
                <a:gs pos="83000">
                  <a:srgbClr val="7030A0"/>
                </a:gs>
                <a:gs pos="100000">
                  <a:schemeClr val="accent1">
                    <a:lumMod val="30000"/>
                    <a:lumOff val="70000"/>
                  </a:schemeClr>
                </a:gs>
              </a:gsLst>
              <a:lin ang="5400000" scaled="1"/>
            </a:gradFill>
          </a:ln>
        </p:spPr>
      </p:pic>
      <p:pic>
        <p:nvPicPr>
          <p:cNvPr id="4" name="Рисунок 3">
            <a:extLst>
              <a:ext uri="{FF2B5EF4-FFF2-40B4-BE49-F238E27FC236}">
                <a16:creationId xmlns:a16="http://schemas.microsoft.com/office/drawing/2014/main" id="{DCF2C45F-E388-4A8F-AFB5-72C77983CE2E}"/>
              </a:ext>
            </a:extLst>
          </p:cNvPr>
          <p:cNvPicPr>
            <a:picLocks noChangeAspect="1"/>
          </p:cNvPicPr>
          <p:nvPr/>
        </p:nvPicPr>
        <p:blipFill>
          <a:blip r:embed="rId3"/>
          <a:stretch>
            <a:fillRect/>
          </a:stretch>
        </p:blipFill>
        <p:spPr>
          <a:xfrm>
            <a:off x="1222149" y="2609850"/>
            <a:ext cx="6467475" cy="3467100"/>
          </a:xfrm>
          <a:prstGeom prst="rect">
            <a:avLst/>
          </a:prstGeom>
          <a:ln w="127000">
            <a:gradFill>
              <a:gsLst>
                <a:gs pos="0">
                  <a:schemeClr val="accent1">
                    <a:lumMod val="5000"/>
                    <a:lumOff val="95000"/>
                  </a:schemeClr>
                </a:gs>
                <a:gs pos="74000">
                  <a:schemeClr val="accent1">
                    <a:lumMod val="45000"/>
                    <a:lumOff val="55000"/>
                  </a:schemeClr>
                </a:gs>
                <a:gs pos="88000">
                  <a:srgbClr val="0070C0"/>
                </a:gs>
                <a:gs pos="100000">
                  <a:schemeClr val="accent1">
                    <a:lumMod val="30000"/>
                    <a:lumOff val="70000"/>
                  </a:schemeClr>
                </a:gs>
              </a:gsLst>
              <a:lin ang="5400000" scaled="1"/>
            </a:gradFill>
          </a:ln>
        </p:spPr>
      </p:pic>
    </p:spTree>
    <p:extLst>
      <p:ext uri="{BB962C8B-B14F-4D97-AF65-F5344CB8AC3E}">
        <p14:creationId xmlns:p14="http://schemas.microsoft.com/office/powerpoint/2010/main" val="366079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985F4-B710-4393-98D1-0C24E6E52710}"/>
              </a:ext>
            </a:extLst>
          </p:cNvPr>
          <p:cNvSpPr txBox="1"/>
          <p:nvPr/>
        </p:nvSpPr>
        <p:spPr>
          <a:xfrm>
            <a:off x="1393371" y="0"/>
            <a:ext cx="8853715" cy="523220"/>
          </a:xfrm>
          <a:prstGeom prst="rect">
            <a:avLst/>
          </a:prstGeom>
          <a:noFill/>
        </p:spPr>
        <p:txBody>
          <a:bodyPr wrap="square" rtlCol="0">
            <a:spAutoFit/>
          </a:bodyPr>
          <a:lstStyle/>
          <a:p>
            <a:r>
              <a:rPr lang="uk-UA" sz="2800" b="1" dirty="0">
                <a:solidFill>
                  <a:srgbClr val="0070C0"/>
                </a:solidFill>
              </a:rPr>
              <a:t>Вікі як відправна точка для пошуку матеріалу з теми</a:t>
            </a:r>
            <a:endParaRPr lang="ru-RU" sz="2800" b="1" dirty="0">
              <a:solidFill>
                <a:srgbClr val="0070C0"/>
              </a:solidFill>
            </a:endParaRPr>
          </a:p>
        </p:txBody>
      </p:sp>
      <p:pic>
        <p:nvPicPr>
          <p:cNvPr id="3" name="Рисунок 2">
            <a:extLst>
              <a:ext uri="{FF2B5EF4-FFF2-40B4-BE49-F238E27FC236}">
                <a16:creationId xmlns:a16="http://schemas.microsoft.com/office/drawing/2014/main" id="{F2978111-C139-4832-81D3-BEE8457B3ABC}"/>
              </a:ext>
            </a:extLst>
          </p:cNvPr>
          <p:cNvPicPr>
            <a:picLocks noChangeAspect="1"/>
          </p:cNvPicPr>
          <p:nvPr/>
        </p:nvPicPr>
        <p:blipFill>
          <a:blip r:embed="rId2"/>
          <a:stretch>
            <a:fillRect/>
          </a:stretch>
        </p:blipFill>
        <p:spPr>
          <a:xfrm>
            <a:off x="280987" y="523220"/>
            <a:ext cx="4924425" cy="2009775"/>
          </a:xfrm>
          <a:prstGeom prst="rect">
            <a:avLst/>
          </a:prstGeom>
          <a:ln w="38100">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4" name="Рисунок 3">
            <a:extLst>
              <a:ext uri="{FF2B5EF4-FFF2-40B4-BE49-F238E27FC236}">
                <a16:creationId xmlns:a16="http://schemas.microsoft.com/office/drawing/2014/main" id="{5BBCABFF-D92E-45A5-B7B6-028D6020060E}"/>
              </a:ext>
            </a:extLst>
          </p:cNvPr>
          <p:cNvPicPr>
            <a:picLocks noChangeAspect="1"/>
          </p:cNvPicPr>
          <p:nvPr/>
        </p:nvPicPr>
        <p:blipFill>
          <a:blip r:embed="rId3"/>
          <a:stretch>
            <a:fillRect/>
          </a:stretch>
        </p:blipFill>
        <p:spPr>
          <a:xfrm>
            <a:off x="1268186" y="2786718"/>
            <a:ext cx="6781800" cy="3076575"/>
          </a:xfrm>
          <a:prstGeom prst="rect">
            <a:avLst/>
          </a:prstGeom>
          <a:ln w="168275">
            <a:gradFill>
              <a:gsLst>
                <a:gs pos="0">
                  <a:srgbClr val="FFC000">
                    <a:lumMod val="99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5" name="Рисунок 4">
            <a:extLst>
              <a:ext uri="{FF2B5EF4-FFF2-40B4-BE49-F238E27FC236}">
                <a16:creationId xmlns:a16="http://schemas.microsoft.com/office/drawing/2014/main" id="{DBE0AB42-A5AE-4949-BAB4-42E45E567969}"/>
              </a:ext>
            </a:extLst>
          </p:cNvPr>
          <p:cNvPicPr>
            <a:picLocks noChangeAspect="1"/>
          </p:cNvPicPr>
          <p:nvPr/>
        </p:nvPicPr>
        <p:blipFill>
          <a:blip r:embed="rId4"/>
          <a:stretch>
            <a:fillRect/>
          </a:stretch>
        </p:blipFill>
        <p:spPr>
          <a:xfrm>
            <a:off x="5407028" y="879702"/>
            <a:ext cx="6581775" cy="3095625"/>
          </a:xfrm>
          <a:prstGeom prst="rect">
            <a:avLst/>
          </a:prstGeom>
          <a:ln w="120650">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424049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A8C13C-EF3C-4B39-88DC-FAD98141269A}"/>
              </a:ext>
            </a:extLst>
          </p:cNvPr>
          <p:cNvSpPr txBox="1"/>
          <p:nvPr/>
        </p:nvSpPr>
        <p:spPr>
          <a:xfrm>
            <a:off x="1078524" y="562708"/>
            <a:ext cx="11113476" cy="1508105"/>
          </a:xfrm>
          <a:prstGeom prst="rect">
            <a:avLst/>
          </a:prstGeom>
          <a:noFill/>
        </p:spPr>
        <p:txBody>
          <a:bodyPr wrap="square" rtlCol="0">
            <a:spAutoFit/>
          </a:bodyPr>
          <a:lstStyle/>
          <a:p>
            <a:r>
              <a:rPr lang="en-US" sz="3600" b="1" dirty="0"/>
              <a:t>My </a:t>
            </a:r>
            <a:r>
              <a:rPr lang="en-US" sz="3600" b="1" dirty="0" err="1"/>
              <a:t>favourtite</a:t>
            </a:r>
            <a:r>
              <a:rPr lang="en-US" sz="3600" b="1" dirty="0"/>
              <a:t> way of dealing with words:  </a:t>
            </a:r>
          </a:p>
          <a:p>
            <a:r>
              <a:rPr lang="en-US" sz="3600" b="1" dirty="0"/>
              <a:t>“</a:t>
            </a:r>
            <a:r>
              <a:rPr lang="en-US" sz="3600" b="1" i="1" dirty="0">
                <a:solidFill>
                  <a:srgbClr val="C00000"/>
                </a:solidFill>
              </a:rPr>
              <a:t>word-A</a:t>
            </a:r>
            <a:r>
              <a:rPr lang="en-US" sz="3600" b="1" dirty="0">
                <a:solidFill>
                  <a:srgbClr val="C00000"/>
                </a:solidFill>
              </a:rPr>
              <a:t> VS </a:t>
            </a:r>
            <a:r>
              <a:rPr lang="en-US" sz="3600" b="1" i="1" dirty="0">
                <a:solidFill>
                  <a:srgbClr val="C00000"/>
                </a:solidFill>
              </a:rPr>
              <a:t>word-B</a:t>
            </a:r>
            <a:r>
              <a:rPr lang="en-US" sz="3600" b="1" i="1" dirty="0"/>
              <a:t>” </a:t>
            </a:r>
            <a:r>
              <a:rPr lang="en-US" sz="3600" b="1" dirty="0"/>
              <a:t>or “</a:t>
            </a:r>
            <a:r>
              <a:rPr lang="en-US" sz="3600" b="1" dirty="0">
                <a:solidFill>
                  <a:srgbClr val="C00000"/>
                </a:solidFill>
              </a:rPr>
              <a:t>difference between</a:t>
            </a:r>
            <a:r>
              <a:rPr lang="en-US" sz="3600" b="1" dirty="0"/>
              <a:t>” </a:t>
            </a:r>
          </a:p>
          <a:p>
            <a:pPr algn="r"/>
            <a:r>
              <a:rPr lang="en-US" sz="2000" b="1" dirty="0"/>
              <a:t>There are plenty of sites with such kind of information</a:t>
            </a:r>
            <a:endParaRPr lang="ru-RU" sz="2000" b="1" dirty="0"/>
          </a:p>
        </p:txBody>
      </p:sp>
      <p:sp>
        <p:nvSpPr>
          <p:cNvPr id="3" name="TextBox 2">
            <a:extLst>
              <a:ext uri="{FF2B5EF4-FFF2-40B4-BE49-F238E27FC236}">
                <a16:creationId xmlns:a16="http://schemas.microsoft.com/office/drawing/2014/main" id="{5AAE1800-8379-4498-95B1-56A7BA8595DE}"/>
              </a:ext>
            </a:extLst>
          </p:cNvPr>
          <p:cNvSpPr txBox="1"/>
          <p:nvPr/>
        </p:nvSpPr>
        <p:spPr>
          <a:xfrm>
            <a:off x="1547446" y="2039815"/>
            <a:ext cx="8468751" cy="523220"/>
          </a:xfrm>
          <a:prstGeom prst="rect">
            <a:avLst/>
          </a:prstGeom>
          <a:noFill/>
        </p:spPr>
        <p:txBody>
          <a:bodyPr wrap="square" rtlCol="0">
            <a:spAutoFit/>
          </a:bodyPr>
          <a:lstStyle/>
          <a:p>
            <a:r>
              <a:rPr lang="en-US" sz="2800" b="1" dirty="0">
                <a:solidFill>
                  <a:srgbClr val="7030A0"/>
                </a:solidFill>
                <a:hlinkClick r:id="rId2">
                  <a:extLst>
                    <a:ext uri="{A12FA001-AC4F-418D-AE19-62706E023703}">
                      <ahyp:hlinkClr xmlns:ahyp="http://schemas.microsoft.com/office/drawing/2018/hyperlinkcolor" xmlns="" val="tx"/>
                    </a:ext>
                  </a:extLst>
                </a:hlinkClick>
              </a:rPr>
              <a:t>Difference between </a:t>
            </a:r>
            <a:r>
              <a:rPr lang="en-US" sz="2800" b="1" dirty="0">
                <a:solidFill>
                  <a:srgbClr val="00B050"/>
                </a:solidFill>
                <a:hlinkClick r:id="rId2">
                  <a:extLst>
                    <a:ext uri="{A12FA001-AC4F-418D-AE19-62706E023703}">
                      <ahyp:hlinkClr xmlns:ahyp="http://schemas.microsoft.com/office/drawing/2018/hyperlinkcolor" xmlns="" val="tx"/>
                    </a:ext>
                  </a:extLst>
                </a:hlinkClick>
              </a:rPr>
              <a:t>Dictionary</a:t>
            </a:r>
            <a:r>
              <a:rPr lang="en-US" sz="2800" b="1" dirty="0">
                <a:solidFill>
                  <a:srgbClr val="7030A0"/>
                </a:solidFill>
                <a:hlinkClick r:id="rId2">
                  <a:extLst>
                    <a:ext uri="{A12FA001-AC4F-418D-AE19-62706E023703}">
                      <ahyp:hlinkClr xmlns:ahyp="http://schemas.microsoft.com/office/drawing/2018/hyperlinkcolor" xmlns="" val="tx"/>
                    </a:ext>
                  </a:extLst>
                </a:hlinkClick>
              </a:rPr>
              <a:t> and </a:t>
            </a:r>
            <a:r>
              <a:rPr lang="en-US" sz="2800" b="1" dirty="0">
                <a:solidFill>
                  <a:srgbClr val="00B050"/>
                </a:solidFill>
                <a:hlinkClick r:id="rId2">
                  <a:extLst>
                    <a:ext uri="{A12FA001-AC4F-418D-AE19-62706E023703}">
                      <ahyp:hlinkClr xmlns:ahyp="http://schemas.microsoft.com/office/drawing/2018/hyperlinkcolor" xmlns="" val="tx"/>
                    </a:ext>
                  </a:extLst>
                </a:hlinkClick>
              </a:rPr>
              <a:t>Encyclopedia</a:t>
            </a:r>
            <a:endParaRPr lang="ru-RU" sz="2800" b="1" dirty="0">
              <a:solidFill>
                <a:srgbClr val="00B050"/>
              </a:solidFill>
            </a:endParaRPr>
          </a:p>
        </p:txBody>
      </p:sp>
      <p:pic>
        <p:nvPicPr>
          <p:cNvPr id="4" name="Рисунок 3">
            <a:extLst>
              <a:ext uri="{FF2B5EF4-FFF2-40B4-BE49-F238E27FC236}">
                <a16:creationId xmlns:a16="http://schemas.microsoft.com/office/drawing/2014/main" id="{EF22F104-CAD9-4431-906F-11661E6E7CF0}"/>
              </a:ext>
            </a:extLst>
          </p:cNvPr>
          <p:cNvPicPr>
            <a:picLocks noChangeAspect="1"/>
          </p:cNvPicPr>
          <p:nvPr/>
        </p:nvPicPr>
        <p:blipFill>
          <a:blip r:embed="rId3"/>
          <a:stretch>
            <a:fillRect/>
          </a:stretch>
        </p:blipFill>
        <p:spPr>
          <a:xfrm>
            <a:off x="2088716" y="2839813"/>
            <a:ext cx="7724775" cy="3819525"/>
          </a:xfrm>
          <a:prstGeom prst="rect">
            <a:avLst/>
          </a:prstGeom>
          <a:ln w="206375">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116561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52B1F60-19F6-4F73-9569-DA8815DBC447}"/>
              </a:ext>
            </a:extLst>
          </p:cNvPr>
          <p:cNvPicPr>
            <a:picLocks noChangeAspect="1"/>
          </p:cNvPicPr>
          <p:nvPr/>
        </p:nvPicPr>
        <p:blipFill>
          <a:blip r:embed="rId2"/>
          <a:stretch>
            <a:fillRect/>
          </a:stretch>
        </p:blipFill>
        <p:spPr>
          <a:xfrm>
            <a:off x="3555999" y="801916"/>
            <a:ext cx="4876800" cy="4876800"/>
          </a:xfrm>
          <a:prstGeom prst="rect">
            <a:avLst/>
          </a:prstGeom>
        </p:spPr>
      </p:pic>
    </p:spTree>
    <p:extLst>
      <p:ext uri="{BB962C8B-B14F-4D97-AF65-F5344CB8AC3E}">
        <p14:creationId xmlns:p14="http://schemas.microsoft.com/office/powerpoint/2010/main" val="193237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CF8FF84-CFB2-4CFE-A633-CD6A1DEEDDE3}"/>
              </a:ext>
            </a:extLst>
          </p:cNvPr>
          <p:cNvPicPr>
            <a:picLocks noChangeAspect="1"/>
          </p:cNvPicPr>
          <p:nvPr/>
        </p:nvPicPr>
        <p:blipFill>
          <a:blip r:embed="rId2"/>
          <a:stretch>
            <a:fillRect/>
          </a:stretch>
        </p:blipFill>
        <p:spPr>
          <a:xfrm>
            <a:off x="2488973" y="620353"/>
            <a:ext cx="6981825" cy="5924550"/>
          </a:xfrm>
          <a:prstGeom prst="rect">
            <a:avLst/>
          </a:prstGeom>
          <a:ln w="200025">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283308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D64E607-B130-4102-81EC-BA91FE89C9AC}"/>
              </a:ext>
            </a:extLst>
          </p:cNvPr>
          <p:cNvPicPr>
            <a:picLocks noChangeAspect="1"/>
          </p:cNvPicPr>
          <p:nvPr/>
        </p:nvPicPr>
        <p:blipFill>
          <a:blip r:embed="rId2"/>
          <a:stretch>
            <a:fillRect/>
          </a:stretch>
        </p:blipFill>
        <p:spPr>
          <a:xfrm>
            <a:off x="343925" y="206619"/>
            <a:ext cx="7467600" cy="3028950"/>
          </a:xfrm>
          <a:prstGeom prst="rect">
            <a:avLst/>
          </a:prstGeom>
          <a:ln w="101600">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3" name="Рисунок 2">
            <a:extLst>
              <a:ext uri="{FF2B5EF4-FFF2-40B4-BE49-F238E27FC236}">
                <a16:creationId xmlns:a16="http://schemas.microsoft.com/office/drawing/2014/main" id="{1F22D5FE-4E3F-43C6-863A-5C594217E5F5}"/>
              </a:ext>
            </a:extLst>
          </p:cNvPr>
          <p:cNvPicPr>
            <a:picLocks noChangeAspect="1"/>
          </p:cNvPicPr>
          <p:nvPr/>
        </p:nvPicPr>
        <p:blipFill>
          <a:blip r:embed="rId3"/>
          <a:stretch>
            <a:fillRect/>
          </a:stretch>
        </p:blipFill>
        <p:spPr>
          <a:xfrm>
            <a:off x="6766560" y="2070746"/>
            <a:ext cx="5081515" cy="4580635"/>
          </a:xfrm>
          <a:prstGeom prst="rect">
            <a:avLst/>
          </a:prstGeom>
          <a:ln w="53975">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325184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DEED769-5CE0-4AFB-8628-F9F499525898}"/>
              </a:ext>
            </a:extLst>
          </p:cNvPr>
          <p:cNvSpPr/>
          <p:nvPr/>
        </p:nvSpPr>
        <p:spPr>
          <a:xfrm>
            <a:off x="3387929" y="0"/>
            <a:ext cx="5101076" cy="523220"/>
          </a:xfrm>
          <a:prstGeom prst="rect">
            <a:avLst/>
          </a:prstGeom>
        </p:spPr>
        <p:txBody>
          <a:bodyPr wrap="none">
            <a:spAutoFit/>
          </a:bodyPr>
          <a:lstStyle/>
          <a:p>
            <a:r>
              <a:rPr lang="ru-RU" sz="2800" b="1" dirty="0">
                <a:solidFill>
                  <a:srgbClr val="0070C0"/>
                </a:solidFill>
              </a:rPr>
              <a:t>Структура </a:t>
            </a:r>
            <a:r>
              <a:rPr lang="uk-UA" sz="2800" b="1" dirty="0">
                <a:solidFill>
                  <a:srgbClr val="0070C0"/>
                </a:solidFill>
              </a:rPr>
              <a:t>словникової</a:t>
            </a:r>
            <a:r>
              <a:rPr lang="ru-RU" sz="2800" b="1" dirty="0">
                <a:solidFill>
                  <a:srgbClr val="0070C0"/>
                </a:solidFill>
              </a:rPr>
              <a:t> </a:t>
            </a:r>
            <a:r>
              <a:rPr lang="uk-UA" sz="2800" b="1" dirty="0">
                <a:solidFill>
                  <a:srgbClr val="0070C0"/>
                </a:solidFill>
              </a:rPr>
              <a:t>статті</a:t>
            </a:r>
            <a:r>
              <a:rPr lang="ru-RU" sz="2800" b="1" dirty="0">
                <a:solidFill>
                  <a:srgbClr val="0070C0"/>
                </a:solidFill>
              </a:rPr>
              <a:t>  </a:t>
            </a:r>
          </a:p>
        </p:txBody>
      </p:sp>
      <p:sp>
        <p:nvSpPr>
          <p:cNvPr id="3" name="Прямоугольник 2">
            <a:extLst>
              <a:ext uri="{FF2B5EF4-FFF2-40B4-BE49-F238E27FC236}">
                <a16:creationId xmlns:a16="http://schemas.microsoft.com/office/drawing/2014/main" id="{3E739D67-E738-49E5-89FA-520FC17BB9AB}"/>
              </a:ext>
            </a:extLst>
          </p:cNvPr>
          <p:cNvSpPr/>
          <p:nvPr/>
        </p:nvSpPr>
        <p:spPr>
          <a:xfrm>
            <a:off x="2757268" y="523220"/>
            <a:ext cx="10550769" cy="369332"/>
          </a:xfrm>
          <a:prstGeom prst="rect">
            <a:avLst/>
          </a:prstGeom>
        </p:spPr>
        <p:txBody>
          <a:bodyPr wrap="square">
            <a:spAutoFit/>
          </a:bodyPr>
          <a:lstStyle/>
          <a:p>
            <a:r>
              <a:rPr lang="ru-RU" b="1" dirty="0" err="1"/>
              <a:t>Загнітко</a:t>
            </a:r>
            <a:r>
              <a:rPr lang="ru-RU" b="1" dirty="0"/>
              <a:t> А. (2012). </a:t>
            </a:r>
            <a:r>
              <a:rPr lang="ru-RU" b="1" i="1" dirty="0"/>
              <a:t>Словник </a:t>
            </a:r>
            <a:r>
              <a:rPr lang="ru-RU" b="1" i="1" dirty="0" err="1"/>
              <a:t>сучасної</a:t>
            </a:r>
            <a:r>
              <a:rPr lang="ru-RU" b="1" i="1" dirty="0"/>
              <a:t> </a:t>
            </a:r>
            <a:r>
              <a:rPr lang="ru-RU" b="1" i="1" dirty="0" err="1"/>
              <a:t>лінгвістики</a:t>
            </a:r>
            <a:r>
              <a:rPr lang="ru-RU" b="1" i="1" dirty="0"/>
              <a:t>: </a:t>
            </a:r>
            <a:r>
              <a:rPr lang="ru-RU" b="1" i="1" dirty="0" err="1"/>
              <a:t>поняття</a:t>
            </a:r>
            <a:r>
              <a:rPr lang="ru-RU" b="1" i="1" dirty="0"/>
              <a:t> і </a:t>
            </a:r>
            <a:r>
              <a:rPr lang="ru-RU" b="1" i="1" dirty="0" err="1"/>
              <a:t>терміни</a:t>
            </a:r>
            <a:r>
              <a:rPr lang="ru-RU" b="1" dirty="0"/>
              <a:t>. </a:t>
            </a:r>
            <a:r>
              <a:rPr lang="ru-RU" b="1" dirty="0" err="1"/>
              <a:t>Донецьк</a:t>
            </a:r>
            <a:r>
              <a:rPr lang="ru-RU" b="1" dirty="0"/>
              <a:t>: </a:t>
            </a:r>
            <a:r>
              <a:rPr lang="ru-RU" b="1" dirty="0" err="1"/>
              <a:t>ДонНУ</a:t>
            </a:r>
            <a:r>
              <a:rPr lang="ru-RU" dirty="0"/>
              <a:t>.</a:t>
            </a:r>
          </a:p>
        </p:txBody>
      </p:sp>
      <p:sp>
        <p:nvSpPr>
          <p:cNvPr id="4" name="Прямоугольник 3">
            <a:extLst>
              <a:ext uri="{FF2B5EF4-FFF2-40B4-BE49-F238E27FC236}">
                <a16:creationId xmlns:a16="http://schemas.microsoft.com/office/drawing/2014/main" id="{BE33A6E7-3991-4B8D-B37B-AA7435FF954A}"/>
              </a:ext>
            </a:extLst>
          </p:cNvPr>
          <p:cNvSpPr/>
          <p:nvPr/>
        </p:nvSpPr>
        <p:spPr>
          <a:xfrm>
            <a:off x="740898" y="892552"/>
            <a:ext cx="10696135" cy="5632311"/>
          </a:xfrm>
          <a:prstGeom prst="rect">
            <a:avLst/>
          </a:prstGeom>
        </p:spPr>
        <p:txBody>
          <a:bodyPr wrap="square">
            <a:spAutoFit/>
          </a:bodyPr>
          <a:lstStyle/>
          <a:p>
            <a:r>
              <a:rPr lang="ru-RU" sz="2400" b="1" dirty="0"/>
              <a:t>Структура </a:t>
            </a:r>
            <a:r>
              <a:rPr lang="ru-RU" sz="2400" b="1" dirty="0" err="1"/>
              <a:t>словникової</a:t>
            </a:r>
            <a:r>
              <a:rPr lang="ru-RU" sz="2400" b="1" dirty="0"/>
              <a:t> </a:t>
            </a:r>
            <a:r>
              <a:rPr lang="ru-RU" sz="2400" b="1" dirty="0" err="1"/>
              <a:t>статті</a:t>
            </a:r>
            <a:r>
              <a:rPr lang="ru-RU" sz="2400" dirty="0"/>
              <a:t>. </a:t>
            </a:r>
          </a:p>
          <a:p>
            <a:r>
              <a:rPr lang="ru-RU" sz="2400" dirty="0"/>
              <a:t>1. </a:t>
            </a:r>
            <a:r>
              <a:rPr lang="ru-RU" sz="2400" b="1" dirty="0" err="1">
                <a:highlight>
                  <a:srgbClr val="FF0000"/>
                </a:highlight>
              </a:rPr>
              <a:t>основне</a:t>
            </a:r>
            <a:r>
              <a:rPr lang="ru-RU" sz="2400" dirty="0">
                <a:highlight>
                  <a:srgbClr val="FF0000"/>
                </a:highlight>
              </a:rPr>
              <a:t> слово</a:t>
            </a:r>
            <a:r>
              <a:rPr lang="ru-RU" sz="2400" dirty="0"/>
              <a:t>; </a:t>
            </a:r>
          </a:p>
          <a:p>
            <a:r>
              <a:rPr lang="ru-RU" sz="2400" dirty="0"/>
              <a:t>2. 1. </a:t>
            </a:r>
            <a:r>
              <a:rPr lang="ru-RU" sz="2400" dirty="0" err="1">
                <a:highlight>
                  <a:srgbClr val="FFFF00"/>
                </a:highlight>
              </a:rPr>
              <a:t>кваліфікація</a:t>
            </a:r>
            <a:r>
              <a:rPr lang="ru-RU" sz="2400" dirty="0">
                <a:highlight>
                  <a:srgbClr val="FFFF00"/>
                </a:highlight>
              </a:rPr>
              <a:t> </a:t>
            </a:r>
            <a:r>
              <a:rPr lang="ru-RU" sz="2400" b="1" dirty="0" err="1">
                <a:highlight>
                  <a:srgbClr val="FFFF00"/>
                </a:highlight>
              </a:rPr>
              <a:t>походження</a:t>
            </a:r>
            <a:r>
              <a:rPr lang="ru-RU" sz="2400" dirty="0">
                <a:highlight>
                  <a:srgbClr val="FFFF00"/>
                </a:highlight>
              </a:rPr>
              <a:t> </a:t>
            </a:r>
            <a:r>
              <a:rPr lang="ru-RU" sz="2400" dirty="0" err="1">
                <a:highlight>
                  <a:srgbClr val="FFFF00"/>
                </a:highlight>
              </a:rPr>
              <a:t>терміна</a:t>
            </a:r>
            <a:r>
              <a:rPr lang="ru-RU" sz="2400" dirty="0">
                <a:highlight>
                  <a:srgbClr val="FFFF00"/>
                </a:highlight>
              </a:rPr>
              <a:t> </a:t>
            </a:r>
            <a:r>
              <a:rPr lang="ru-RU" sz="2400" dirty="0"/>
              <a:t>(</a:t>
            </a:r>
            <a:r>
              <a:rPr lang="ru-RU" sz="2400" dirty="0" err="1"/>
              <a:t>вказівка</a:t>
            </a:r>
            <a:r>
              <a:rPr lang="ru-RU" sz="2400" dirty="0"/>
              <a:t> на </a:t>
            </a:r>
            <a:r>
              <a:rPr lang="ru-RU" sz="2400" dirty="0" err="1"/>
              <a:t>мову</a:t>
            </a:r>
            <a:r>
              <a:rPr lang="ru-RU" sz="2400" dirty="0"/>
              <a:t>, з </a:t>
            </a:r>
            <a:r>
              <a:rPr lang="ru-RU" sz="2400" dirty="0" err="1"/>
              <a:t>якої</a:t>
            </a:r>
            <a:r>
              <a:rPr lang="ru-RU" sz="2400" dirty="0"/>
              <a:t> </a:t>
            </a:r>
            <a:r>
              <a:rPr lang="ru-RU" sz="2400" dirty="0" err="1"/>
              <a:t>його</a:t>
            </a:r>
            <a:r>
              <a:rPr lang="ru-RU" sz="2400" dirty="0"/>
              <a:t> </a:t>
            </a:r>
            <a:r>
              <a:rPr lang="ru-RU" sz="2400" dirty="0" err="1"/>
              <a:t>запозичено</a:t>
            </a:r>
            <a:r>
              <a:rPr lang="ru-RU" sz="2400" dirty="0"/>
              <a:t>, та </a:t>
            </a:r>
            <a:r>
              <a:rPr lang="ru-RU" sz="2400" dirty="0" err="1"/>
              <a:t>можливий</a:t>
            </a:r>
            <a:r>
              <a:rPr lang="ru-RU" sz="2400" dirty="0"/>
              <a:t> </a:t>
            </a:r>
            <a:r>
              <a:rPr lang="ru-RU" sz="2400" dirty="0" err="1"/>
              <a:t>сучасний</a:t>
            </a:r>
            <a:r>
              <a:rPr lang="ru-RU" sz="2400" dirty="0"/>
              <a:t> переклад такого </a:t>
            </a:r>
            <a:r>
              <a:rPr lang="ru-RU" sz="2400" dirty="0" err="1"/>
              <a:t>терміна</a:t>
            </a:r>
            <a:r>
              <a:rPr lang="ru-RU" sz="2400" dirty="0"/>
              <a:t>);</a:t>
            </a:r>
          </a:p>
          <a:p>
            <a:r>
              <a:rPr lang="ru-RU" sz="2400" dirty="0"/>
              <a:t>2.2.якщо ж </a:t>
            </a:r>
            <a:r>
              <a:rPr lang="ru-RU" sz="2400" dirty="0" err="1"/>
              <a:t>термін</a:t>
            </a:r>
            <a:r>
              <a:rPr lang="ru-RU" sz="2400" dirty="0"/>
              <a:t> є </a:t>
            </a:r>
            <a:r>
              <a:rPr lang="ru-RU" sz="2400" dirty="0" err="1"/>
              <a:t>похідним</a:t>
            </a:r>
            <a:r>
              <a:rPr lang="ru-RU" sz="2400" dirty="0"/>
              <a:t>, то в дужках наведено </a:t>
            </a:r>
            <a:r>
              <a:rPr lang="ru-RU" sz="2400" dirty="0" err="1"/>
              <a:t>можливе</a:t>
            </a:r>
            <a:r>
              <a:rPr lang="ru-RU" sz="2400" dirty="0"/>
              <a:t> </a:t>
            </a:r>
            <a:r>
              <a:rPr lang="ru-RU" sz="2400" dirty="0" err="1"/>
              <a:t>твірне</a:t>
            </a:r>
            <a:r>
              <a:rPr lang="ru-RU" sz="2400" dirty="0"/>
              <a:t> слово та </a:t>
            </a:r>
            <a:r>
              <a:rPr lang="ru-RU" sz="2400" dirty="0" err="1"/>
              <a:t>вказано</a:t>
            </a:r>
            <a:r>
              <a:rPr lang="ru-RU" sz="2400" dirty="0"/>
              <a:t> </a:t>
            </a:r>
            <a:r>
              <a:rPr lang="ru-RU" sz="2400" dirty="0" err="1"/>
              <a:t>афікс</a:t>
            </a:r>
            <a:r>
              <a:rPr lang="ru-RU" sz="2400" dirty="0"/>
              <a:t>, за </a:t>
            </a:r>
            <a:r>
              <a:rPr lang="ru-RU" sz="2400" dirty="0" err="1"/>
              <a:t>допомогою</a:t>
            </a:r>
            <a:r>
              <a:rPr lang="ru-RU" sz="2400" dirty="0"/>
              <a:t> </a:t>
            </a:r>
            <a:r>
              <a:rPr lang="ru-RU" sz="2400" dirty="0" err="1"/>
              <a:t>якого</a:t>
            </a:r>
            <a:r>
              <a:rPr lang="ru-RU" sz="2400" dirty="0"/>
              <a:t> </a:t>
            </a:r>
            <a:r>
              <a:rPr lang="ru-RU" sz="2400" dirty="0" err="1"/>
              <a:t>утворено</a:t>
            </a:r>
            <a:r>
              <a:rPr lang="ru-RU" sz="2400" dirty="0"/>
              <a:t> </a:t>
            </a:r>
            <a:r>
              <a:rPr lang="ru-RU" sz="2400" dirty="0" err="1"/>
              <a:t>похідне</a:t>
            </a:r>
            <a:r>
              <a:rPr lang="ru-RU" sz="2400" dirty="0"/>
              <a:t>; </a:t>
            </a:r>
          </a:p>
          <a:p>
            <a:r>
              <a:rPr lang="ru-RU" sz="2400" dirty="0"/>
              <a:t>3. </a:t>
            </a:r>
            <a:r>
              <a:rPr lang="ru-RU" sz="2400" dirty="0" err="1"/>
              <a:t>визначення</a:t>
            </a:r>
            <a:r>
              <a:rPr lang="ru-RU" sz="2400" dirty="0"/>
              <a:t> нормативного </a:t>
            </a:r>
            <a:r>
              <a:rPr lang="ru-RU" sz="2400" b="1" dirty="0" err="1">
                <a:solidFill>
                  <a:schemeClr val="bg1"/>
                </a:solidFill>
                <a:highlight>
                  <a:srgbClr val="FF0000"/>
                </a:highlight>
              </a:rPr>
              <a:t>наголосу</a:t>
            </a:r>
            <a:r>
              <a:rPr lang="ru-RU" sz="2400" dirty="0"/>
              <a:t>; </a:t>
            </a:r>
            <a:endParaRPr lang="uk-UA" sz="2400" dirty="0"/>
          </a:p>
          <a:p>
            <a:r>
              <a:rPr lang="ru-RU" sz="2400" dirty="0"/>
              <a:t>4. </a:t>
            </a:r>
            <a:r>
              <a:rPr lang="ru-RU" sz="2400" dirty="0" err="1">
                <a:highlight>
                  <a:srgbClr val="00FF00"/>
                </a:highlight>
              </a:rPr>
              <a:t>кваліфікація</a:t>
            </a:r>
            <a:r>
              <a:rPr lang="ru-RU" sz="2400" dirty="0">
                <a:highlight>
                  <a:srgbClr val="00FF00"/>
                </a:highlight>
              </a:rPr>
              <a:t> тих </a:t>
            </a:r>
            <a:r>
              <a:rPr lang="ru-RU" sz="2400" b="1" dirty="0" err="1">
                <a:highlight>
                  <a:srgbClr val="00FF00"/>
                </a:highlight>
              </a:rPr>
              <a:t>термінів</a:t>
            </a:r>
            <a:r>
              <a:rPr lang="ru-RU" sz="2400" b="1" dirty="0">
                <a:highlight>
                  <a:srgbClr val="00FF00"/>
                </a:highlight>
              </a:rPr>
              <a:t> і понять, до </a:t>
            </a:r>
            <a:r>
              <a:rPr lang="ru-RU" sz="2400" b="1" dirty="0" err="1">
                <a:highlight>
                  <a:srgbClr val="00FF00"/>
                </a:highlight>
              </a:rPr>
              <a:t>яких</a:t>
            </a:r>
            <a:r>
              <a:rPr lang="ru-RU" sz="2400" b="1" dirty="0">
                <a:highlight>
                  <a:srgbClr val="00FF00"/>
                </a:highlight>
              </a:rPr>
              <a:t> </a:t>
            </a:r>
            <a:r>
              <a:rPr lang="ru-RU" sz="2400" b="1" dirty="0" err="1">
                <a:highlight>
                  <a:srgbClr val="00FF00"/>
                </a:highlight>
              </a:rPr>
              <a:t>варто</a:t>
            </a:r>
            <a:r>
              <a:rPr lang="ru-RU" sz="2400" b="1" dirty="0">
                <a:highlight>
                  <a:srgbClr val="00FF00"/>
                </a:highlight>
              </a:rPr>
              <a:t> </a:t>
            </a:r>
            <a:r>
              <a:rPr lang="ru-RU" sz="2400" b="1" dirty="0" err="1">
                <a:highlight>
                  <a:srgbClr val="00FF00"/>
                </a:highlight>
              </a:rPr>
              <a:t>звернутися</a:t>
            </a:r>
            <a:r>
              <a:rPr lang="ru-RU" sz="2400" dirty="0">
                <a:highlight>
                  <a:srgbClr val="00FF00"/>
                </a:highlight>
              </a:rPr>
              <a:t> </a:t>
            </a:r>
            <a:r>
              <a:rPr lang="ru-RU" sz="2400" dirty="0"/>
              <a:t>для </a:t>
            </a:r>
            <a:r>
              <a:rPr lang="ru-RU" sz="2400" dirty="0" err="1"/>
              <a:t>вичерпного</a:t>
            </a:r>
            <a:r>
              <a:rPr lang="ru-RU" sz="2400" dirty="0"/>
              <a:t> </a:t>
            </a:r>
            <a:r>
              <a:rPr lang="ru-RU" sz="2400" dirty="0" err="1"/>
              <a:t>їхнього</a:t>
            </a:r>
            <a:r>
              <a:rPr lang="ru-RU" sz="2400" dirty="0"/>
              <a:t> </a:t>
            </a:r>
            <a:r>
              <a:rPr lang="ru-RU" sz="2400" dirty="0" err="1"/>
              <a:t>розуміння</a:t>
            </a:r>
            <a:r>
              <a:rPr lang="ru-RU" sz="2400" dirty="0"/>
              <a:t> й </a:t>
            </a:r>
            <a:r>
              <a:rPr lang="ru-RU" sz="2400" dirty="0" err="1"/>
              <a:t>вияву</a:t>
            </a:r>
            <a:r>
              <a:rPr lang="ru-RU" sz="2400" dirty="0"/>
              <a:t> статусу в </a:t>
            </a:r>
            <a:r>
              <a:rPr lang="ru-RU" sz="2400" dirty="0" err="1"/>
              <a:t>лінгвістичних</a:t>
            </a:r>
            <a:r>
              <a:rPr lang="ru-RU" sz="2400" dirty="0"/>
              <a:t> </a:t>
            </a:r>
            <a:r>
              <a:rPr lang="ru-RU" sz="2400" dirty="0" err="1"/>
              <a:t>студіюваннях</a:t>
            </a:r>
            <a:r>
              <a:rPr lang="ru-RU" sz="2400" dirty="0"/>
              <a:t>; («див.»)</a:t>
            </a:r>
          </a:p>
          <a:p>
            <a:r>
              <a:rPr lang="ru-RU" sz="2400" dirty="0"/>
              <a:t>5. </a:t>
            </a:r>
            <a:r>
              <a:rPr lang="ru-RU" sz="2400" b="1" dirty="0" err="1"/>
              <a:t>кілька</a:t>
            </a:r>
            <a:r>
              <a:rPr lang="ru-RU" sz="2400" b="1" dirty="0"/>
              <a:t> </a:t>
            </a:r>
            <a:r>
              <a:rPr lang="ru-RU" sz="2400" b="1" dirty="0" err="1"/>
              <a:t>термінів</a:t>
            </a:r>
            <a:r>
              <a:rPr lang="ru-RU" sz="2400" b="1" dirty="0"/>
              <a:t> за </a:t>
            </a:r>
            <a:r>
              <a:rPr lang="ru-RU" sz="2400" b="1" dirty="0" err="1"/>
              <a:t>наявності</a:t>
            </a:r>
            <a:r>
              <a:rPr lang="ru-RU" sz="2400" b="1" dirty="0"/>
              <a:t> </a:t>
            </a:r>
            <a:r>
              <a:rPr lang="ru-RU" sz="2400" b="1" dirty="0" err="1"/>
              <a:t>різних</a:t>
            </a:r>
            <a:r>
              <a:rPr lang="ru-RU" sz="2400" b="1" dirty="0"/>
              <a:t> </a:t>
            </a:r>
            <a:r>
              <a:rPr lang="ru-RU" sz="2400" b="1" dirty="0" err="1"/>
              <a:t>найменувань</a:t>
            </a:r>
            <a:r>
              <a:rPr lang="ru-RU" sz="2400" b="1" dirty="0"/>
              <a:t> </a:t>
            </a:r>
            <a:r>
              <a:rPr lang="ru-RU" sz="2400" dirty="0"/>
              <a:t>того самого </a:t>
            </a:r>
            <a:r>
              <a:rPr lang="ru-RU" sz="2400" dirty="0" err="1"/>
              <a:t>лінгвістичного</a:t>
            </a:r>
            <a:r>
              <a:rPr lang="ru-RU" sz="2400" dirty="0"/>
              <a:t> </a:t>
            </a:r>
            <a:r>
              <a:rPr lang="ru-RU" sz="2400" dirty="0" err="1"/>
              <a:t>поняття</a:t>
            </a:r>
            <a:r>
              <a:rPr lang="ru-RU" sz="2400" dirty="0"/>
              <a:t>, </a:t>
            </a:r>
            <a:r>
              <a:rPr lang="ru-RU" sz="2400" dirty="0" err="1"/>
              <a:t>їх</a:t>
            </a:r>
            <a:r>
              <a:rPr lang="ru-RU" sz="2400" dirty="0"/>
              <a:t> подано як </a:t>
            </a:r>
            <a:r>
              <a:rPr lang="ru-RU" sz="2400" dirty="0" err="1"/>
              <a:t>заголовні</a:t>
            </a:r>
            <a:r>
              <a:rPr lang="ru-RU" sz="2400" dirty="0"/>
              <a:t>. </a:t>
            </a:r>
            <a:endParaRPr lang="uk-UA" sz="2400" dirty="0"/>
          </a:p>
          <a:p>
            <a:r>
              <a:rPr lang="ru-RU" sz="2400" dirty="0"/>
              <a:t>6. </a:t>
            </a:r>
            <a:r>
              <a:rPr lang="ru-RU" sz="2400" b="1" dirty="0" err="1"/>
              <a:t>транскрипція</a:t>
            </a:r>
            <a:r>
              <a:rPr lang="ru-RU" sz="2400" dirty="0"/>
              <a:t> з </a:t>
            </a:r>
            <a:r>
              <a:rPr lang="ru-RU" sz="2400" dirty="0" err="1"/>
              <a:t>виявом</a:t>
            </a:r>
            <a:r>
              <a:rPr lang="ru-RU" sz="2400" dirty="0"/>
              <a:t> тих </a:t>
            </a:r>
            <a:r>
              <a:rPr lang="ru-RU" sz="2400" dirty="0" err="1"/>
              <a:t>чи</a:t>
            </a:r>
            <a:r>
              <a:rPr lang="ru-RU" sz="2400" dirty="0"/>
              <a:t> тих </a:t>
            </a:r>
            <a:r>
              <a:rPr lang="ru-RU" sz="2400" dirty="0" err="1"/>
              <a:t>асимілятивних</a:t>
            </a:r>
            <a:r>
              <a:rPr lang="ru-RU" sz="2400" dirty="0"/>
              <a:t>, </a:t>
            </a:r>
            <a:r>
              <a:rPr lang="ru-RU" sz="2400" dirty="0" err="1"/>
              <a:t>дисимілятивних</a:t>
            </a:r>
            <a:r>
              <a:rPr lang="ru-RU" sz="2400" dirty="0"/>
              <a:t> та </a:t>
            </a:r>
            <a:r>
              <a:rPr lang="ru-RU" sz="2400" dirty="0" err="1"/>
              <a:t>інших</a:t>
            </a:r>
            <a:r>
              <a:rPr lang="ru-RU" sz="2400" dirty="0"/>
              <a:t> </a:t>
            </a:r>
            <a:r>
              <a:rPr lang="ru-RU" sz="2400" dirty="0" err="1"/>
              <a:t>процесів</a:t>
            </a:r>
            <a:r>
              <a:rPr lang="ru-RU" sz="2400" dirty="0"/>
              <a:t> в </a:t>
            </a:r>
            <a:r>
              <a:rPr lang="ru-RU" sz="2400" dirty="0" err="1"/>
              <a:t>аналізі</a:t>
            </a:r>
            <a:r>
              <a:rPr lang="ru-RU" sz="2400" dirty="0"/>
              <a:t> фонем, </a:t>
            </a:r>
            <a:r>
              <a:rPr lang="ru-RU" sz="2400" dirty="0" err="1"/>
              <a:t>звуків</a:t>
            </a:r>
            <a:r>
              <a:rPr lang="ru-RU" sz="2400" dirty="0"/>
              <a:t>; </a:t>
            </a:r>
          </a:p>
          <a:p>
            <a:r>
              <a:rPr lang="ru-RU" sz="2400" dirty="0"/>
              <a:t>7. </a:t>
            </a:r>
            <a:r>
              <a:rPr lang="ru-RU" sz="2400" b="1" dirty="0" err="1">
                <a:highlight>
                  <a:srgbClr val="00FFFF"/>
                </a:highlight>
              </a:rPr>
              <a:t>ілюстративний</a:t>
            </a:r>
            <a:r>
              <a:rPr lang="ru-RU" sz="2400" b="1" dirty="0">
                <a:highlight>
                  <a:srgbClr val="00FFFF"/>
                </a:highlight>
              </a:rPr>
              <a:t> </a:t>
            </a:r>
            <a:r>
              <a:rPr lang="ru-RU" sz="2400" b="1" dirty="0" err="1">
                <a:highlight>
                  <a:srgbClr val="00FFFF"/>
                </a:highlight>
              </a:rPr>
              <a:t>матеріал</a:t>
            </a:r>
            <a:r>
              <a:rPr lang="ru-RU" sz="2400" dirty="0"/>
              <a:t>, </a:t>
            </a:r>
            <a:r>
              <a:rPr lang="ru-RU" sz="2400" dirty="0" err="1"/>
              <a:t>що</a:t>
            </a:r>
            <a:r>
              <a:rPr lang="ru-RU" sz="2400" dirty="0"/>
              <a:t> </a:t>
            </a:r>
            <a:r>
              <a:rPr lang="ru-RU" sz="2400" dirty="0" err="1"/>
              <a:t>підтверджує</a:t>
            </a:r>
            <a:r>
              <a:rPr lang="ru-RU" sz="2400" dirty="0"/>
              <a:t> </a:t>
            </a:r>
            <a:r>
              <a:rPr lang="ru-RU" sz="2400" dirty="0" err="1"/>
              <a:t>вияв</a:t>
            </a:r>
            <a:r>
              <a:rPr lang="ru-RU" sz="2400" dirty="0"/>
              <a:t> </a:t>
            </a:r>
            <a:r>
              <a:rPr lang="ru-RU" sz="2400" dirty="0" err="1"/>
              <a:t>певного</a:t>
            </a:r>
            <a:r>
              <a:rPr lang="ru-RU" sz="2400" dirty="0"/>
              <a:t> </a:t>
            </a:r>
            <a:r>
              <a:rPr lang="ru-RU" sz="2400" dirty="0" err="1"/>
              <a:t>аналізованого</a:t>
            </a:r>
            <a:r>
              <a:rPr lang="ru-RU" sz="2400" dirty="0"/>
              <a:t> мовного </a:t>
            </a:r>
            <a:r>
              <a:rPr lang="ru-RU" sz="2400" dirty="0" err="1"/>
              <a:t>явища</a:t>
            </a:r>
            <a:r>
              <a:rPr lang="ru-RU" sz="2400" dirty="0"/>
              <a:t>. (</a:t>
            </a:r>
            <a:r>
              <a:rPr lang="ru-RU" sz="2400" b="1" dirty="0" err="1"/>
              <a:t>Загнітко</a:t>
            </a:r>
            <a:r>
              <a:rPr lang="ru-RU" sz="2400" b="1" dirty="0"/>
              <a:t>, с. 7</a:t>
            </a:r>
            <a:r>
              <a:rPr lang="ru-RU" sz="2400" dirty="0"/>
              <a:t>)  </a:t>
            </a:r>
            <a:endParaRPr lang="ru-RU" dirty="0"/>
          </a:p>
        </p:txBody>
      </p:sp>
    </p:spTree>
    <p:extLst>
      <p:ext uri="{BB962C8B-B14F-4D97-AF65-F5344CB8AC3E}">
        <p14:creationId xmlns:p14="http://schemas.microsoft.com/office/powerpoint/2010/main" val="76727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A7C5D0A-2ECF-46E3-900E-2A9869BF5178}"/>
              </a:ext>
            </a:extLst>
          </p:cNvPr>
          <p:cNvSpPr/>
          <p:nvPr/>
        </p:nvSpPr>
        <p:spPr>
          <a:xfrm>
            <a:off x="778412" y="366623"/>
            <a:ext cx="10635175" cy="5693866"/>
          </a:xfrm>
          <a:prstGeom prst="rect">
            <a:avLst/>
          </a:prstGeom>
        </p:spPr>
        <p:txBody>
          <a:bodyPr wrap="square">
            <a:spAutoFit/>
          </a:bodyPr>
          <a:lstStyle/>
          <a:p>
            <a:r>
              <a:rPr lang="ru-RU" sz="2800" b="1" dirty="0" err="1">
                <a:highlight>
                  <a:srgbClr val="FF0000"/>
                </a:highlight>
              </a:rPr>
              <a:t>Каламб</a:t>
            </a:r>
            <a:r>
              <a:rPr lang="ru-RU" sz="2800" b="1" dirty="0" err="1">
                <a:solidFill>
                  <a:schemeClr val="bg1"/>
                </a:solidFill>
                <a:highlight>
                  <a:srgbClr val="FF0000"/>
                </a:highlight>
              </a:rPr>
              <a:t>у</a:t>
            </a:r>
            <a:r>
              <a:rPr lang="ru-RU" sz="2800" b="1" dirty="0" err="1">
                <a:highlight>
                  <a:srgbClr val="FF0000"/>
                </a:highlight>
              </a:rPr>
              <a:t>́р</a:t>
            </a:r>
            <a:r>
              <a:rPr lang="ru-RU" sz="2800" dirty="0"/>
              <a:t> (</a:t>
            </a:r>
            <a:r>
              <a:rPr lang="ru-RU" sz="2800" dirty="0">
                <a:highlight>
                  <a:srgbClr val="FFFF00"/>
                </a:highlight>
              </a:rPr>
              <a:t>франц. </a:t>
            </a:r>
            <a:r>
              <a:rPr lang="en-GB" sz="2800" i="1" dirty="0">
                <a:highlight>
                  <a:srgbClr val="FFFF00"/>
                </a:highlight>
              </a:rPr>
              <a:t>calembour</a:t>
            </a:r>
            <a:r>
              <a:rPr lang="en-GB" sz="2800" dirty="0">
                <a:highlight>
                  <a:srgbClr val="FFFF00"/>
                </a:highlight>
              </a:rPr>
              <a:t> – </a:t>
            </a:r>
            <a:r>
              <a:rPr lang="ru-RU" sz="2800" dirty="0" err="1">
                <a:highlight>
                  <a:srgbClr val="FFFF00"/>
                </a:highlight>
              </a:rPr>
              <a:t>гра</a:t>
            </a:r>
            <a:r>
              <a:rPr lang="ru-RU" sz="2800" dirty="0">
                <a:highlight>
                  <a:srgbClr val="FFFF00"/>
                </a:highlight>
              </a:rPr>
              <a:t> </a:t>
            </a:r>
            <a:r>
              <a:rPr lang="ru-RU" sz="2800" dirty="0" err="1">
                <a:highlight>
                  <a:srgbClr val="FFFF00"/>
                </a:highlight>
              </a:rPr>
              <a:t>слів</a:t>
            </a:r>
            <a:r>
              <a:rPr lang="ru-RU" sz="2800" dirty="0"/>
              <a:t>) – </a:t>
            </a:r>
            <a:r>
              <a:rPr lang="ru-RU" sz="2800" dirty="0" err="1"/>
              <a:t>стилістичний</a:t>
            </a:r>
            <a:r>
              <a:rPr lang="ru-RU" sz="2800" dirty="0"/>
              <a:t> </a:t>
            </a:r>
            <a:r>
              <a:rPr lang="ru-RU" sz="2800" dirty="0" err="1"/>
              <a:t>прийом</a:t>
            </a:r>
            <a:r>
              <a:rPr lang="ru-RU" sz="2800" dirty="0"/>
              <a:t> / </a:t>
            </a:r>
            <a:r>
              <a:rPr lang="ru-RU" sz="2800" dirty="0" err="1"/>
              <a:t>стилістична</a:t>
            </a:r>
            <a:r>
              <a:rPr lang="ru-RU" sz="2800" dirty="0"/>
              <a:t> </a:t>
            </a:r>
            <a:r>
              <a:rPr lang="ru-RU" sz="2800" dirty="0" err="1"/>
              <a:t>фігура</a:t>
            </a:r>
            <a:r>
              <a:rPr lang="ru-RU" sz="2800" dirty="0"/>
              <a:t> </a:t>
            </a:r>
            <a:r>
              <a:rPr lang="ru-RU" sz="2800" dirty="0" err="1"/>
              <a:t>зближення</a:t>
            </a:r>
            <a:r>
              <a:rPr lang="ru-RU" sz="2800" dirty="0"/>
              <a:t> </a:t>
            </a:r>
            <a:r>
              <a:rPr lang="ru-RU" sz="2800" dirty="0" err="1"/>
              <a:t>різних</a:t>
            </a:r>
            <a:r>
              <a:rPr lang="ru-RU" sz="2800" dirty="0"/>
              <a:t> за </a:t>
            </a:r>
            <a:r>
              <a:rPr lang="ru-RU" sz="2800" dirty="0" err="1"/>
              <a:t>значенням</a:t>
            </a:r>
            <a:r>
              <a:rPr lang="ru-RU" sz="2800" dirty="0"/>
              <a:t> </a:t>
            </a:r>
            <a:r>
              <a:rPr lang="ru-RU" sz="2800" dirty="0" err="1"/>
              <a:t>слів</a:t>
            </a:r>
            <a:r>
              <a:rPr lang="ru-RU" sz="2800" dirty="0"/>
              <a:t>, </a:t>
            </a:r>
            <a:r>
              <a:rPr lang="ru-RU" sz="2800" dirty="0" err="1"/>
              <a:t>іноді</a:t>
            </a:r>
            <a:r>
              <a:rPr lang="ru-RU" sz="2800" dirty="0"/>
              <a:t> схожих за </a:t>
            </a:r>
            <a:r>
              <a:rPr lang="ru-RU" sz="2800" dirty="0" err="1"/>
              <a:t>звучанням</a:t>
            </a:r>
            <a:r>
              <a:rPr lang="ru-RU" sz="2800" dirty="0"/>
              <a:t>, </a:t>
            </a:r>
            <a:r>
              <a:rPr lang="ru-RU" sz="2800" dirty="0" err="1"/>
              <a:t>що</a:t>
            </a:r>
            <a:r>
              <a:rPr lang="ru-RU" sz="2800" dirty="0"/>
              <a:t> </a:t>
            </a:r>
            <a:r>
              <a:rPr lang="ru-RU" sz="2800" dirty="0" err="1"/>
              <a:t>створює</a:t>
            </a:r>
            <a:r>
              <a:rPr lang="ru-RU" sz="2800" dirty="0"/>
              <a:t> </a:t>
            </a:r>
            <a:r>
              <a:rPr lang="ru-RU" sz="2800" dirty="0" err="1"/>
              <a:t>комічний</a:t>
            </a:r>
            <a:r>
              <a:rPr lang="ru-RU" sz="2800" dirty="0"/>
              <a:t> </a:t>
            </a:r>
            <a:r>
              <a:rPr lang="ru-RU" sz="2800" dirty="0" err="1"/>
              <a:t>ефект</a:t>
            </a:r>
            <a:r>
              <a:rPr lang="ru-RU" sz="2800" dirty="0"/>
              <a:t>; </a:t>
            </a:r>
            <a:r>
              <a:rPr lang="ru-RU" sz="2800" dirty="0" err="1"/>
              <a:t>різновид</a:t>
            </a:r>
            <a:r>
              <a:rPr lang="ru-RU" sz="2800" dirty="0"/>
              <a:t> </a:t>
            </a:r>
            <a:r>
              <a:rPr lang="ru-RU" sz="2800" dirty="0" err="1"/>
              <a:t>гри</a:t>
            </a:r>
            <a:r>
              <a:rPr lang="ru-RU" sz="2800" dirty="0"/>
              <a:t> </a:t>
            </a:r>
            <a:r>
              <a:rPr lang="ru-RU" sz="2800" dirty="0" err="1"/>
              <a:t>слів</a:t>
            </a:r>
            <a:r>
              <a:rPr lang="ru-RU" sz="2800" dirty="0"/>
              <a:t>, </a:t>
            </a:r>
            <a:r>
              <a:rPr lang="ru-RU" sz="2800" dirty="0" err="1"/>
              <a:t>що</a:t>
            </a:r>
            <a:r>
              <a:rPr lang="ru-RU" sz="2800" dirty="0"/>
              <a:t> </a:t>
            </a:r>
            <a:r>
              <a:rPr lang="ru-RU" sz="2800" dirty="0" err="1"/>
              <a:t>полягає</a:t>
            </a:r>
            <a:r>
              <a:rPr lang="ru-RU" sz="2800" dirty="0"/>
              <a:t> у </a:t>
            </a:r>
            <a:r>
              <a:rPr lang="ru-RU" sz="2800" dirty="0" err="1"/>
              <a:t>створенні</a:t>
            </a:r>
            <a:r>
              <a:rPr lang="ru-RU" sz="2800" dirty="0"/>
              <a:t> </a:t>
            </a:r>
            <a:r>
              <a:rPr lang="ru-RU" sz="2800" dirty="0" err="1"/>
              <a:t>комічно</a:t>
            </a:r>
            <a:r>
              <a:rPr lang="ru-RU" sz="2800" dirty="0"/>
              <a:t>-сатиричного </a:t>
            </a:r>
            <a:r>
              <a:rPr lang="ru-RU" sz="2800" dirty="0" err="1"/>
              <a:t>ефекту</a:t>
            </a:r>
            <a:r>
              <a:rPr lang="ru-RU" sz="2800" dirty="0"/>
              <a:t> шляхом </a:t>
            </a:r>
            <a:r>
              <a:rPr lang="ru-RU" sz="2800" dirty="0" err="1"/>
              <a:t>обігравання</a:t>
            </a:r>
            <a:r>
              <a:rPr lang="ru-RU" sz="2800" dirty="0"/>
              <a:t> </a:t>
            </a:r>
            <a:r>
              <a:rPr lang="ru-RU" sz="2800" dirty="0" err="1"/>
              <a:t>близьких</a:t>
            </a:r>
            <a:r>
              <a:rPr lang="ru-RU" sz="2800" dirty="0"/>
              <a:t> за </a:t>
            </a:r>
            <a:r>
              <a:rPr lang="ru-RU" sz="2800" dirty="0" err="1"/>
              <a:t>звучанням</a:t>
            </a:r>
            <a:r>
              <a:rPr lang="ru-RU" sz="2800" dirty="0"/>
              <a:t> </a:t>
            </a:r>
            <a:r>
              <a:rPr lang="ru-RU" sz="2800" dirty="0" err="1"/>
              <a:t>чи</a:t>
            </a:r>
            <a:r>
              <a:rPr lang="ru-RU" sz="2800" dirty="0"/>
              <a:t> </a:t>
            </a:r>
            <a:r>
              <a:rPr lang="ru-RU" sz="2800" dirty="0" err="1"/>
              <a:t>однозвучних</a:t>
            </a:r>
            <a:r>
              <a:rPr lang="ru-RU" sz="2800" dirty="0"/>
              <a:t> </a:t>
            </a:r>
            <a:r>
              <a:rPr lang="ru-RU" sz="2800" dirty="0" err="1"/>
              <a:t>одиниць</a:t>
            </a:r>
            <a:r>
              <a:rPr lang="ru-RU" sz="2800" dirty="0"/>
              <a:t> з </a:t>
            </a:r>
            <a:r>
              <a:rPr lang="ru-RU" sz="2800" dirty="0" err="1"/>
              <a:t>різними</a:t>
            </a:r>
            <a:r>
              <a:rPr lang="ru-RU" sz="2800" dirty="0"/>
              <a:t> </a:t>
            </a:r>
            <a:r>
              <a:rPr lang="ru-RU" sz="2800" dirty="0" err="1"/>
              <a:t>значеннями</a:t>
            </a:r>
            <a:r>
              <a:rPr lang="ru-RU" sz="2800" dirty="0"/>
              <a:t>, </a:t>
            </a:r>
            <a:r>
              <a:rPr lang="ru-RU" sz="2800" dirty="0" err="1"/>
              <a:t>або</a:t>
            </a:r>
            <a:r>
              <a:rPr lang="ru-RU" sz="2800" dirty="0"/>
              <a:t> ж слово </a:t>
            </a:r>
            <a:r>
              <a:rPr lang="ru-RU" sz="2800" dirty="0" err="1"/>
              <a:t>вживається</a:t>
            </a:r>
            <a:r>
              <a:rPr lang="ru-RU" sz="2800" dirty="0"/>
              <a:t> в такому </a:t>
            </a:r>
            <a:r>
              <a:rPr lang="ru-RU" sz="2800" dirty="0" err="1"/>
              <a:t>лексичному</a:t>
            </a:r>
            <a:r>
              <a:rPr lang="ru-RU" sz="2800" dirty="0"/>
              <a:t> </a:t>
            </a:r>
            <a:r>
              <a:rPr lang="ru-RU" sz="2800" dirty="0" err="1"/>
              <a:t>оточенні</a:t>
            </a:r>
            <a:r>
              <a:rPr lang="ru-RU" sz="2800" dirty="0"/>
              <a:t>, яке </a:t>
            </a:r>
            <a:r>
              <a:rPr lang="ru-RU" sz="2800" dirty="0" err="1"/>
              <a:t>примушує</a:t>
            </a:r>
            <a:r>
              <a:rPr lang="ru-RU" sz="2800" dirty="0"/>
              <a:t> </a:t>
            </a:r>
            <a:r>
              <a:rPr lang="ru-RU" sz="2800" dirty="0" err="1"/>
              <a:t>сприймати</a:t>
            </a:r>
            <a:r>
              <a:rPr lang="ru-RU" sz="2800" dirty="0"/>
              <a:t> </a:t>
            </a:r>
            <a:r>
              <a:rPr lang="ru-RU" sz="2800" dirty="0" err="1"/>
              <a:t>його</a:t>
            </a:r>
            <a:r>
              <a:rPr lang="ru-RU" sz="2800" dirty="0"/>
              <a:t> у </a:t>
            </a:r>
            <a:r>
              <a:rPr lang="ru-RU" sz="2800" dirty="0" err="1"/>
              <a:t>двох</a:t>
            </a:r>
            <a:r>
              <a:rPr lang="ru-RU" sz="2800" dirty="0"/>
              <a:t> планах, з </a:t>
            </a:r>
            <a:r>
              <a:rPr lang="ru-RU" sz="2800" dirty="0" err="1"/>
              <a:t>двома</a:t>
            </a:r>
            <a:r>
              <a:rPr lang="ru-RU" sz="2800" dirty="0"/>
              <a:t> </a:t>
            </a:r>
            <a:r>
              <a:rPr lang="ru-RU" sz="2800" dirty="0" err="1"/>
              <a:t>значеннями</a:t>
            </a:r>
            <a:r>
              <a:rPr lang="ru-RU" sz="2800" dirty="0"/>
              <a:t>: </a:t>
            </a:r>
            <a:r>
              <a:rPr lang="ru-RU" sz="2800" i="1" dirty="0" err="1">
                <a:highlight>
                  <a:srgbClr val="00FFFF"/>
                </a:highlight>
              </a:rPr>
              <a:t>Нічого</a:t>
            </a:r>
            <a:r>
              <a:rPr lang="ru-RU" sz="2800" i="1" dirty="0">
                <a:highlight>
                  <a:srgbClr val="00FFFF"/>
                </a:highlight>
              </a:rPr>
              <a:t>, </a:t>
            </a:r>
            <a:r>
              <a:rPr lang="ru-RU" sz="2800" i="1" dirty="0" err="1">
                <a:highlight>
                  <a:srgbClr val="00FFFF"/>
                </a:highlight>
              </a:rPr>
              <a:t>що</a:t>
            </a:r>
            <a:r>
              <a:rPr lang="ru-RU" sz="2800" i="1" dirty="0">
                <a:highlight>
                  <a:srgbClr val="00FFFF"/>
                </a:highlight>
              </a:rPr>
              <a:t> </a:t>
            </a:r>
            <a:r>
              <a:rPr lang="ru-RU" sz="2800" i="1" dirty="0" err="1">
                <a:highlight>
                  <a:srgbClr val="00FFFF"/>
                </a:highlight>
              </a:rPr>
              <a:t>ікра</a:t>
            </a:r>
            <a:r>
              <a:rPr lang="ru-RU" sz="2800" i="1" dirty="0">
                <a:highlight>
                  <a:srgbClr val="00FFFF"/>
                </a:highlight>
              </a:rPr>
              <a:t> </a:t>
            </a:r>
            <a:r>
              <a:rPr lang="ru-RU" sz="2800" i="1" dirty="0" err="1">
                <a:highlight>
                  <a:srgbClr val="00FFFF"/>
                </a:highlight>
              </a:rPr>
              <a:t>чорна</a:t>
            </a:r>
            <a:r>
              <a:rPr lang="ru-RU" sz="2800" i="1" dirty="0">
                <a:highlight>
                  <a:srgbClr val="00FFFF"/>
                </a:highlight>
              </a:rPr>
              <a:t> – </a:t>
            </a:r>
            <a:r>
              <a:rPr lang="ru-RU" sz="2800" i="1" dirty="0" err="1">
                <a:highlight>
                  <a:srgbClr val="00FFFF"/>
                </a:highlight>
              </a:rPr>
              <a:t>лиш</a:t>
            </a:r>
            <a:r>
              <a:rPr lang="ru-RU" sz="2800" i="1" dirty="0">
                <a:highlight>
                  <a:srgbClr val="00FFFF"/>
                </a:highlight>
              </a:rPr>
              <a:t> би </a:t>
            </a:r>
            <a:r>
              <a:rPr lang="ru-RU" sz="2800" i="1" dirty="0" err="1">
                <a:highlight>
                  <a:srgbClr val="00FFFF"/>
                </a:highlight>
              </a:rPr>
              <a:t>хліб</a:t>
            </a:r>
            <a:r>
              <a:rPr lang="ru-RU" sz="2800" i="1" dirty="0">
                <a:highlight>
                  <a:srgbClr val="00FFFF"/>
                </a:highlight>
              </a:rPr>
              <a:t> </a:t>
            </a:r>
            <a:r>
              <a:rPr lang="ru-RU" sz="2800" i="1" dirty="0" err="1">
                <a:highlight>
                  <a:srgbClr val="00FFFF"/>
                </a:highlight>
              </a:rPr>
              <a:t>був</a:t>
            </a:r>
            <a:r>
              <a:rPr lang="ru-RU" sz="2800" i="1" dirty="0">
                <a:highlight>
                  <a:srgbClr val="00FFFF"/>
                </a:highlight>
              </a:rPr>
              <a:t> </a:t>
            </a:r>
            <a:r>
              <a:rPr lang="ru-RU" sz="2800" i="1" dirty="0" err="1">
                <a:highlight>
                  <a:srgbClr val="00FFFF"/>
                </a:highlight>
              </a:rPr>
              <a:t>білий</a:t>
            </a:r>
            <a:r>
              <a:rPr lang="ru-RU" sz="2800" i="1" dirty="0">
                <a:highlight>
                  <a:srgbClr val="00FFFF"/>
                </a:highlight>
              </a:rPr>
              <a:t>!, </a:t>
            </a:r>
            <a:r>
              <a:rPr lang="ru-RU" sz="2800" dirty="0">
                <a:highlight>
                  <a:srgbClr val="00FFFF"/>
                </a:highlight>
              </a:rPr>
              <a:t>пор. </a:t>
            </a:r>
            <a:r>
              <a:rPr lang="ru-RU" sz="2800" dirty="0" err="1">
                <a:highlight>
                  <a:srgbClr val="00FFFF"/>
                </a:highlight>
              </a:rPr>
              <a:t>також</a:t>
            </a:r>
            <a:r>
              <a:rPr lang="ru-RU" sz="2800" dirty="0">
                <a:highlight>
                  <a:srgbClr val="00FFFF"/>
                </a:highlight>
              </a:rPr>
              <a:t>: </a:t>
            </a:r>
            <a:r>
              <a:rPr lang="ru-RU" sz="2800" i="1" dirty="0">
                <a:highlight>
                  <a:srgbClr val="00FFFF"/>
                </a:highlight>
              </a:rPr>
              <a:t>З коси </a:t>
            </a:r>
            <a:r>
              <a:rPr lang="ru-RU" sz="2800" i="1" dirty="0" err="1">
                <a:highlight>
                  <a:srgbClr val="00FFFF"/>
                </a:highlight>
              </a:rPr>
              <a:t>бузько</a:t>
            </a:r>
            <a:r>
              <a:rPr lang="ru-RU" sz="2800" i="1" dirty="0">
                <a:highlight>
                  <a:srgbClr val="00FFFF"/>
                </a:highlight>
              </a:rPr>
              <a:t> </a:t>
            </a:r>
            <a:r>
              <a:rPr lang="ru-RU" sz="2800" i="1" dirty="0" err="1">
                <a:highlight>
                  <a:srgbClr val="00FFFF"/>
                </a:highlight>
              </a:rPr>
              <a:t>летів</a:t>
            </a:r>
            <a:r>
              <a:rPr lang="ru-RU" sz="2800" i="1" dirty="0">
                <a:highlight>
                  <a:srgbClr val="00FFFF"/>
                </a:highlight>
              </a:rPr>
              <a:t> </a:t>
            </a:r>
            <a:r>
              <a:rPr lang="ru-RU" sz="2800" b="1" i="1" dirty="0">
                <a:highlight>
                  <a:srgbClr val="00FFFF"/>
                </a:highlight>
              </a:rPr>
              <a:t>на балку </a:t>
            </a:r>
            <a:r>
              <a:rPr lang="ru-RU" sz="2800" dirty="0">
                <a:highlight>
                  <a:srgbClr val="00FFFF"/>
                </a:highlight>
              </a:rPr>
              <a:t>/ (</a:t>
            </a:r>
            <a:r>
              <a:rPr lang="ru-RU" sz="2800" i="1" dirty="0" err="1">
                <a:highlight>
                  <a:srgbClr val="00FFFF"/>
                </a:highlight>
              </a:rPr>
              <a:t>Косар</a:t>
            </a:r>
            <a:r>
              <a:rPr lang="ru-RU" sz="2800" i="1" dirty="0">
                <a:highlight>
                  <a:srgbClr val="00FFFF"/>
                </a:highlight>
              </a:rPr>
              <a:t> косу там брав на брус</a:t>
            </a:r>
            <a:r>
              <a:rPr lang="ru-RU" sz="2800" dirty="0">
                <a:highlight>
                  <a:srgbClr val="00FFFF"/>
                </a:highlight>
              </a:rPr>
              <a:t>), / </a:t>
            </a:r>
            <a:r>
              <a:rPr lang="ru-RU" sz="2800" i="1" dirty="0">
                <a:highlight>
                  <a:srgbClr val="00FFFF"/>
                </a:highlight>
              </a:rPr>
              <a:t>І </a:t>
            </a:r>
            <a:r>
              <a:rPr lang="ru-RU" sz="2800" i="1" dirty="0" err="1">
                <a:highlight>
                  <a:srgbClr val="00FFFF"/>
                </a:highlight>
              </a:rPr>
              <a:t>сів</a:t>
            </a:r>
            <a:r>
              <a:rPr lang="ru-RU" sz="2800" i="1" dirty="0">
                <a:highlight>
                  <a:srgbClr val="00FFFF"/>
                </a:highlight>
              </a:rPr>
              <a:t> </a:t>
            </a:r>
            <a:r>
              <a:rPr lang="ru-RU" sz="2800" i="1" dirty="0" err="1">
                <a:highlight>
                  <a:srgbClr val="00FFFF"/>
                </a:highlight>
              </a:rPr>
              <a:t>бузько</a:t>
            </a:r>
            <a:r>
              <a:rPr lang="ru-RU" sz="2800" i="1" dirty="0">
                <a:highlight>
                  <a:srgbClr val="00FFFF"/>
                </a:highlight>
              </a:rPr>
              <a:t> в </a:t>
            </a:r>
            <a:r>
              <a:rPr lang="ru-RU" sz="2800" i="1" dirty="0" err="1">
                <a:highlight>
                  <a:srgbClr val="00FFFF"/>
                </a:highlight>
              </a:rPr>
              <a:t>дворі</a:t>
            </a:r>
            <a:r>
              <a:rPr lang="ru-RU" sz="2800" i="1" dirty="0">
                <a:highlight>
                  <a:srgbClr val="00FFFF"/>
                </a:highlight>
              </a:rPr>
              <a:t> </a:t>
            </a:r>
            <a:r>
              <a:rPr lang="ru-RU" sz="2800" b="1" i="1" dirty="0">
                <a:highlight>
                  <a:srgbClr val="00FFFF"/>
                </a:highlight>
              </a:rPr>
              <a:t>на балку,</a:t>
            </a:r>
            <a:r>
              <a:rPr lang="ru-RU" sz="2800" b="1" dirty="0">
                <a:highlight>
                  <a:srgbClr val="00FFFF"/>
                </a:highlight>
              </a:rPr>
              <a:t> </a:t>
            </a:r>
            <a:r>
              <a:rPr lang="ru-RU" sz="2800" dirty="0">
                <a:highlight>
                  <a:srgbClr val="00FFFF"/>
                </a:highlight>
              </a:rPr>
              <a:t>/ </a:t>
            </a:r>
            <a:r>
              <a:rPr lang="ru-RU" sz="2800" i="1" dirty="0">
                <a:highlight>
                  <a:srgbClr val="00FFFF"/>
                </a:highlight>
              </a:rPr>
              <a:t>На </a:t>
            </a:r>
            <a:r>
              <a:rPr lang="ru-RU" sz="2800" i="1" dirty="0" err="1">
                <a:highlight>
                  <a:srgbClr val="00FFFF"/>
                </a:highlight>
              </a:rPr>
              <a:t>довгий</a:t>
            </a:r>
            <a:r>
              <a:rPr lang="ru-RU" sz="2800" i="1" dirty="0">
                <a:highlight>
                  <a:srgbClr val="00FFFF"/>
                </a:highlight>
              </a:rPr>
              <a:t> </a:t>
            </a:r>
            <a:r>
              <a:rPr lang="ru-RU" sz="2800" i="1" dirty="0" err="1">
                <a:highlight>
                  <a:srgbClr val="00FFFF"/>
                </a:highlight>
              </a:rPr>
              <a:t>дерев’яний</a:t>
            </a:r>
            <a:r>
              <a:rPr lang="ru-RU" sz="2800" i="1" dirty="0">
                <a:highlight>
                  <a:srgbClr val="00FFFF"/>
                </a:highlight>
              </a:rPr>
              <a:t> брус </a:t>
            </a:r>
            <a:r>
              <a:rPr lang="ru-RU" sz="2800" dirty="0">
                <a:highlight>
                  <a:srgbClr val="00FFFF"/>
                </a:highlight>
              </a:rPr>
              <a:t>(</a:t>
            </a:r>
            <a:r>
              <a:rPr lang="ru-RU" sz="2800" dirty="0" err="1">
                <a:highlight>
                  <a:srgbClr val="00FFFF"/>
                </a:highlight>
              </a:rPr>
              <a:t>Дмитро</a:t>
            </a:r>
            <a:r>
              <a:rPr lang="ru-RU" sz="2800" dirty="0">
                <a:highlight>
                  <a:srgbClr val="00FFFF"/>
                </a:highlight>
              </a:rPr>
              <a:t> </a:t>
            </a:r>
            <a:r>
              <a:rPr lang="ru-RU" sz="2800" dirty="0" err="1">
                <a:highlight>
                  <a:srgbClr val="00FFFF"/>
                </a:highlight>
              </a:rPr>
              <a:t>Білоус</a:t>
            </a:r>
            <a:r>
              <a:rPr lang="ru-RU" sz="2800" dirty="0">
                <a:highlight>
                  <a:srgbClr val="00FFFF"/>
                </a:highlight>
              </a:rPr>
              <a:t>). </a:t>
            </a:r>
            <a:r>
              <a:rPr lang="ru-RU" sz="2800" dirty="0"/>
              <a:t>Каламбур </a:t>
            </a:r>
            <a:r>
              <a:rPr lang="ru-RU" sz="2800" dirty="0" err="1"/>
              <a:t>може</a:t>
            </a:r>
            <a:r>
              <a:rPr lang="ru-RU" sz="2800" dirty="0"/>
              <a:t> </a:t>
            </a:r>
            <a:r>
              <a:rPr lang="ru-RU" sz="2800" dirty="0" err="1"/>
              <a:t>ґрунтуватися</a:t>
            </a:r>
            <a:r>
              <a:rPr lang="ru-RU" sz="2800" dirty="0"/>
              <a:t> на </a:t>
            </a:r>
            <a:r>
              <a:rPr lang="ru-RU" sz="2800" dirty="0" err="1"/>
              <a:t>омонімії</a:t>
            </a:r>
            <a:r>
              <a:rPr lang="ru-RU" sz="2800" dirty="0"/>
              <a:t>, </a:t>
            </a:r>
            <a:r>
              <a:rPr lang="ru-RU" sz="2800" dirty="0" err="1"/>
              <a:t>паронімії</a:t>
            </a:r>
            <a:r>
              <a:rPr lang="ru-RU" sz="2800" dirty="0"/>
              <a:t> </a:t>
            </a:r>
            <a:r>
              <a:rPr lang="ru-RU" sz="2800" dirty="0" err="1"/>
              <a:t>або</a:t>
            </a:r>
            <a:r>
              <a:rPr lang="ru-RU" sz="2800" dirty="0"/>
              <a:t> </a:t>
            </a:r>
            <a:r>
              <a:rPr lang="ru-RU" sz="2800" dirty="0" err="1"/>
              <a:t>вживанні</a:t>
            </a:r>
            <a:r>
              <a:rPr lang="ru-RU" sz="2800" dirty="0"/>
              <a:t> </a:t>
            </a:r>
            <a:r>
              <a:rPr lang="ru-RU" sz="2800" dirty="0" err="1"/>
              <a:t>різних</a:t>
            </a:r>
            <a:r>
              <a:rPr lang="ru-RU" sz="2800" dirty="0"/>
              <a:t> </a:t>
            </a:r>
            <a:r>
              <a:rPr lang="ru-RU" sz="2800" dirty="0" err="1"/>
              <a:t>значень</a:t>
            </a:r>
            <a:r>
              <a:rPr lang="ru-RU" sz="2800" dirty="0"/>
              <a:t> того самого слова: </a:t>
            </a:r>
            <a:r>
              <a:rPr lang="ru-RU" sz="2800" i="1" dirty="0">
                <a:highlight>
                  <a:srgbClr val="00FFFF"/>
                </a:highlight>
              </a:rPr>
              <a:t>У мене є брат </a:t>
            </a:r>
            <a:r>
              <a:rPr lang="ru-RU" sz="2800" i="1" dirty="0" err="1">
                <a:highlight>
                  <a:srgbClr val="00FFFF"/>
                </a:highlight>
              </a:rPr>
              <a:t>Ігор</a:t>
            </a:r>
            <a:r>
              <a:rPr lang="ru-RU" sz="2800" i="1" dirty="0">
                <a:highlight>
                  <a:srgbClr val="00FFFF"/>
                </a:highlight>
              </a:rPr>
              <a:t>, </a:t>
            </a:r>
            <a:r>
              <a:rPr lang="ru-RU" sz="2800" i="1" dirty="0" err="1">
                <a:highlight>
                  <a:srgbClr val="00FFFF"/>
                </a:highlight>
              </a:rPr>
              <a:t>він</a:t>
            </a:r>
            <a:r>
              <a:rPr lang="ru-RU" sz="2800" i="1" dirty="0">
                <a:highlight>
                  <a:srgbClr val="00FFFF"/>
                </a:highlight>
              </a:rPr>
              <a:t> </a:t>
            </a:r>
            <a:r>
              <a:rPr lang="ru-RU" sz="2800" i="1" dirty="0" err="1">
                <a:highlight>
                  <a:srgbClr val="00FFFF"/>
                </a:highlight>
              </a:rPr>
              <a:t>має</a:t>
            </a:r>
            <a:r>
              <a:rPr lang="ru-RU" sz="2800" i="1" dirty="0">
                <a:highlight>
                  <a:srgbClr val="00FFFF"/>
                </a:highlight>
              </a:rPr>
              <a:t> </a:t>
            </a:r>
            <a:r>
              <a:rPr lang="ru-RU" sz="2800" i="1" dirty="0" err="1">
                <a:highlight>
                  <a:srgbClr val="00FFFF"/>
                </a:highlight>
              </a:rPr>
              <a:t>багато</a:t>
            </a:r>
            <a:r>
              <a:rPr lang="ru-RU" sz="2800" i="1" dirty="0">
                <a:highlight>
                  <a:srgbClr val="00FFFF"/>
                </a:highlight>
              </a:rPr>
              <a:t> </a:t>
            </a:r>
            <a:r>
              <a:rPr lang="ru-RU" sz="2800" i="1" dirty="0" err="1">
                <a:highlight>
                  <a:srgbClr val="00FFFF"/>
                </a:highlight>
              </a:rPr>
              <a:t>ігор</a:t>
            </a:r>
            <a:r>
              <a:rPr lang="ru-RU" sz="2800" dirty="0">
                <a:highlight>
                  <a:srgbClr val="00FFFF"/>
                </a:highlight>
              </a:rPr>
              <a:t>… </a:t>
            </a:r>
            <a:r>
              <a:rPr lang="ru-RU" sz="2800" dirty="0"/>
              <a:t>та </a:t>
            </a:r>
            <a:r>
              <a:rPr lang="ru-RU" sz="2800" dirty="0" err="1"/>
              <a:t>ін</a:t>
            </a:r>
            <a:r>
              <a:rPr lang="ru-RU" sz="2800" dirty="0"/>
              <a:t>. </a:t>
            </a:r>
            <a:r>
              <a:rPr lang="ru-RU" sz="2800" dirty="0">
                <a:highlight>
                  <a:srgbClr val="00FF00"/>
                </a:highlight>
              </a:rPr>
              <a:t>Див.: </a:t>
            </a:r>
            <a:r>
              <a:rPr lang="ru-RU" sz="2800" b="1" i="1" dirty="0" err="1">
                <a:highlight>
                  <a:srgbClr val="00FF00"/>
                </a:highlight>
              </a:rPr>
              <a:t>Гра</a:t>
            </a:r>
            <a:r>
              <a:rPr lang="ru-RU" sz="2800" b="1" i="1" dirty="0">
                <a:highlight>
                  <a:srgbClr val="00FF00"/>
                </a:highlight>
              </a:rPr>
              <a:t> </a:t>
            </a:r>
            <a:r>
              <a:rPr lang="ru-RU" sz="2800" b="1" i="1" dirty="0" err="1">
                <a:highlight>
                  <a:srgbClr val="00FF00"/>
                </a:highlight>
              </a:rPr>
              <a:t>слів</a:t>
            </a:r>
            <a:r>
              <a:rPr lang="ru-RU" sz="2800" b="1" i="1" dirty="0">
                <a:highlight>
                  <a:srgbClr val="00FF00"/>
                </a:highlight>
              </a:rPr>
              <a:t>; </a:t>
            </a:r>
            <a:r>
              <a:rPr lang="ru-RU" sz="2800" b="1" i="1" dirty="0" err="1">
                <a:highlight>
                  <a:srgbClr val="00FF00"/>
                </a:highlight>
              </a:rPr>
              <a:t>Парономазія</a:t>
            </a:r>
            <a:r>
              <a:rPr lang="ru-RU" sz="2800" dirty="0"/>
              <a:t>. </a:t>
            </a:r>
            <a:r>
              <a:rPr lang="ru-RU" sz="2800" b="1" dirty="0"/>
              <a:t>(</a:t>
            </a:r>
            <a:r>
              <a:rPr lang="ru-RU" sz="2800" b="1" dirty="0" err="1"/>
              <a:t>Загнітко</a:t>
            </a:r>
            <a:r>
              <a:rPr lang="ru-RU" sz="2800" b="1" dirty="0"/>
              <a:t>, т.2. с. 9) (+Калька: с. 9-11)</a:t>
            </a:r>
          </a:p>
        </p:txBody>
      </p:sp>
    </p:spTree>
    <p:extLst>
      <p:ext uri="{BB962C8B-B14F-4D97-AF65-F5344CB8AC3E}">
        <p14:creationId xmlns:p14="http://schemas.microsoft.com/office/powerpoint/2010/main" val="418572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7C84CDD-469D-431F-9409-F55B70A5EF84}"/>
              </a:ext>
            </a:extLst>
          </p:cNvPr>
          <p:cNvPicPr>
            <a:picLocks noChangeAspect="1"/>
          </p:cNvPicPr>
          <p:nvPr/>
        </p:nvPicPr>
        <p:blipFill>
          <a:blip r:embed="rId2"/>
          <a:stretch>
            <a:fillRect/>
          </a:stretch>
        </p:blipFill>
        <p:spPr>
          <a:xfrm>
            <a:off x="900333" y="615148"/>
            <a:ext cx="9172136" cy="5258371"/>
          </a:xfrm>
          <a:prstGeom prst="rect">
            <a:avLst/>
          </a:prstGeom>
        </p:spPr>
      </p:pic>
      <p:sp>
        <p:nvSpPr>
          <p:cNvPr id="3" name="TextBox 2">
            <a:extLst>
              <a:ext uri="{FF2B5EF4-FFF2-40B4-BE49-F238E27FC236}">
                <a16:creationId xmlns:a16="http://schemas.microsoft.com/office/drawing/2014/main" id="{3B655194-53E2-414A-AB75-251CBBA0F274}"/>
              </a:ext>
            </a:extLst>
          </p:cNvPr>
          <p:cNvSpPr txBox="1"/>
          <p:nvPr/>
        </p:nvSpPr>
        <p:spPr>
          <a:xfrm>
            <a:off x="1941342" y="5735781"/>
            <a:ext cx="9748910" cy="461665"/>
          </a:xfrm>
          <a:prstGeom prst="rect">
            <a:avLst/>
          </a:prstGeom>
          <a:noFill/>
        </p:spPr>
        <p:txBody>
          <a:bodyPr wrap="square" rtlCol="0">
            <a:spAutoFit/>
          </a:bodyPr>
          <a:lstStyle/>
          <a:p>
            <a:pPr algn="r"/>
            <a:r>
              <a:rPr lang="uk-UA" sz="2400" b="1" dirty="0">
                <a:solidFill>
                  <a:srgbClr val="7030A0"/>
                </a:solidFill>
              </a:rPr>
              <a:t>В чому, на вашу думку полягає функція словника?</a:t>
            </a:r>
            <a:endParaRPr lang="ru-RU" sz="2400" b="1" dirty="0">
              <a:solidFill>
                <a:srgbClr val="7030A0"/>
              </a:solidFill>
            </a:endParaRPr>
          </a:p>
        </p:txBody>
      </p:sp>
      <p:sp>
        <p:nvSpPr>
          <p:cNvPr id="4" name="Прямоугольник 3">
            <a:extLst>
              <a:ext uri="{FF2B5EF4-FFF2-40B4-BE49-F238E27FC236}">
                <a16:creationId xmlns:a16="http://schemas.microsoft.com/office/drawing/2014/main" id="{87BDBCF3-9A5A-4BD9-B609-7FEC5CB030FF}"/>
              </a:ext>
            </a:extLst>
          </p:cNvPr>
          <p:cNvSpPr/>
          <p:nvPr/>
        </p:nvSpPr>
        <p:spPr>
          <a:xfrm>
            <a:off x="268998" y="6361534"/>
            <a:ext cx="5051255" cy="369332"/>
          </a:xfrm>
          <a:prstGeom prst="rect">
            <a:avLst/>
          </a:prstGeom>
        </p:spPr>
        <p:txBody>
          <a:bodyPr wrap="none">
            <a:spAutoFit/>
          </a:bodyPr>
          <a:lstStyle/>
          <a:p>
            <a:pPr marL="285750" indent="-285750">
              <a:buFont typeface="Wingdings" panose="05000000000000000000" pitchFamily="2" charset="2"/>
              <a:buChar char="Ø"/>
            </a:pPr>
            <a:r>
              <a:rPr lang="en-GB" b="1" dirty="0">
                <a:solidFill>
                  <a:srgbClr val="7030A0"/>
                </a:solidFill>
              </a:rPr>
              <a:t>https://www.britannica.com/topic/dictionary</a:t>
            </a:r>
            <a:endParaRPr lang="ru-RU" b="1" dirty="0">
              <a:solidFill>
                <a:srgbClr val="7030A0"/>
              </a:solidFill>
            </a:endParaRPr>
          </a:p>
        </p:txBody>
      </p:sp>
    </p:spTree>
    <p:extLst>
      <p:ext uri="{BB962C8B-B14F-4D97-AF65-F5344CB8AC3E}">
        <p14:creationId xmlns:p14="http://schemas.microsoft.com/office/powerpoint/2010/main" val="429259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07852E-D476-4C5A-97ED-7E70A14E243B}"/>
              </a:ext>
            </a:extLst>
          </p:cNvPr>
          <p:cNvPicPr>
            <a:picLocks noChangeAspect="1"/>
          </p:cNvPicPr>
          <p:nvPr/>
        </p:nvPicPr>
        <p:blipFill>
          <a:blip r:embed="rId2"/>
          <a:stretch>
            <a:fillRect/>
          </a:stretch>
        </p:blipFill>
        <p:spPr>
          <a:xfrm>
            <a:off x="1126294" y="95250"/>
            <a:ext cx="10001250" cy="6667500"/>
          </a:xfrm>
          <a:prstGeom prst="rect">
            <a:avLst/>
          </a:prstGeom>
        </p:spPr>
      </p:pic>
      <p:sp>
        <p:nvSpPr>
          <p:cNvPr id="2" name="TextBox 1">
            <a:extLst>
              <a:ext uri="{FF2B5EF4-FFF2-40B4-BE49-F238E27FC236}">
                <a16:creationId xmlns:a16="http://schemas.microsoft.com/office/drawing/2014/main" id="{F65EC528-69A8-4CC1-BAAF-31B082911A3B}"/>
              </a:ext>
            </a:extLst>
          </p:cNvPr>
          <p:cNvSpPr txBox="1"/>
          <p:nvPr/>
        </p:nvSpPr>
        <p:spPr>
          <a:xfrm>
            <a:off x="588611" y="2823210"/>
            <a:ext cx="6935372" cy="3939540"/>
          </a:xfrm>
          <a:prstGeom prst="rect">
            <a:avLst/>
          </a:prstGeom>
          <a:noFill/>
        </p:spPr>
        <p:txBody>
          <a:bodyPr wrap="square" rtlCol="0">
            <a:spAutoFit/>
          </a:bodyPr>
          <a:lstStyle/>
          <a:p>
            <a:r>
              <a:rPr lang="uk-UA" sz="4000" b="1" dirty="0">
                <a:solidFill>
                  <a:srgbClr val="FF0000"/>
                </a:solidFill>
              </a:rPr>
              <a:t>Терміни лекції:</a:t>
            </a:r>
          </a:p>
          <a:p>
            <a:r>
              <a:rPr lang="uk-UA" sz="3200" b="1" dirty="0">
                <a:solidFill>
                  <a:srgbClr val="002060"/>
                </a:solidFill>
              </a:rPr>
              <a:t>Глоси (маргіналії)</a:t>
            </a:r>
          </a:p>
          <a:p>
            <a:r>
              <a:rPr lang="uk-UA" sz="3200" b="1" dirty="0">
                <a:solidFill>
                  <a:srgbClr val="002060"/>
                </a:solidFill>
              </a:rPr>
              <a:t>Глосарій</a:t>
            </a:r>
          </a:p>
          <a:p>
            <a:r>
              <a:rPr lang="uk-UA" sz="3200" b="1" dirty="0">
                <a:solidFill>
                  <a:srgbClr val="002060"/>
                </a:solidFill>
              </a:rPr>
              <a:t>Словник (</a:t>
            </a:r>
            <a:r>
              <a:rPr lang="uk-UA" sz="3200" b="1" dirty="0"/>
              <a:t>тлумачний, </a:t>
            </a:r>
            <a:r>
              <a:rPr lang="uk-UA" sz="3200" b="1" dirty="0" err="1"/>
              <a:t>дво</a:t>
            </a:r>
            <a:r>
              <a:rPr lang="uk-UA" sz="3200" b="1" dirty="0"/>
              <a:t>/багатомовний, спеціальний)</a:t>
            </a:r>
          </a:p>
          <a:p>
            <a:r>
              <a:rPr lang="uk-UA" sz="3200" b="1" dirty="0"/>
              <a:t>Тезаурус</a:t>
            </a:r>
          </a:p>
          <a:p>
            <a:r>
              <a:rPr lang="uk-UA" sz="3200" b="1" dirty="0">
                <a:solidFill>
                  <a:srgbClr val="002060"/>
                </a:solidFill>
              </a:rPr>
              <a:t>Енциклопедія</a:t>
            </a:r>
          </a:p>
          <a:p>
            <a:endParaRPr lang="uk-UA" dirty="0"/>
          </a:p>
        </p:txBody>
      </p:sp>
      <p:sp>
        <p:nvSpPr>
          <p:cNvPr id="3" name="Прямоугольник 2">
            <a:extLst>
              <a:ext uri="{FF2B5EF4-FFF2-40B4-BE49-F238E27FC236}">
                <a16:creationId xmlns:a16="http://schemas.microsoft.com/office/drawing/2014/main" id="{F1C2C0BC-632E-4330-9F66-FB46852AB617}"/>
              </a:ext>
            </a:extLst>
          </p:cNvPr>
          <p:cNvSpPr/>
          <p:nvPr/>
        </p:nvSpPr>
        <p:spPr>
          <a:xfrm>
            <a:off x="11127544" y="5934670"/>
            <a:ext cx="1330985" cy="923330"/>
          </a:xfrm>
          <a:prstGeom prst="rect">
            <a:avLst/>
          </a:prstGeom>
        </p:spPr>
        <p:txBody>
          <a:bodyPr wrap="square">
            <a:spAutoFit/>
          </a:bodyPr>
          <a:lstStyle/>
          <a:p>
            <a:r>
              <a:rPr lang="uk-UA" dirty="0"/>
              <a:t>7-8 </a:t>
            </a:r>
            <a:r>
              <a:rPr lang="uk-UA" dirty="0" err="1"/>
              <a:t>ст</a:t>
            </a:r>
            <a:endParaRPr lang="uk-UA" dirty="0"/>
          </a:p>
          <a:p>
            <a:r>
              <a:rPr lang="uk-UA" dirty="0"/>
              <a:t>16-17 </a:t>
            </a:r>
            <a:r>
              <a:rPr lang="uk-UA" dirty="0" err="1"/>
              <a:t>ст</a:t>
            </a:r>
            <a:endParaRPr lang="uk-UA" dirty="0"/>
          </a:p>
          <a:p>
            <a:r>
              <a:rPr lang="uk-UA" dirty="0"/>
              <a:t>18 </a:t>
            </a:r>
            <a:r>
              <a:rPr lang="uk-UA" dirty="0" err="1"/>
              <a:t>ст</a:t>
            </a:r>
            <a:endParaRPr lang="ru-RU" dirty="0"/>
          </a:p>
        </p:txBody>
      </p:sp>
    </p:spTree>
    <p:extLst>
      <p:ext uri="{BB962C8B-B14F-4D97-AF65-F5344CB8AC3E}">
        <p14:creationId xmlns:p14="http://schemas.microsoft.com/office/powerpoint/2010/main" val="26872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F18E38A-52AB-4411-854C-9298C7B3326D}"/>
              </a:ext>
            </a:extLst>
          </p:cNvPr>
          <p:cNvSpPr/>
          <p:nvPr/>
        </p:nvSpPr>
        <p:spPr>
          <a:xfrm>
            <a:off x="4730961" y="0"/>
            <a:ext cx="2730077" cy="769441"/>
          </a:xfrm>
          <a:prstGeom prst="rect">
            <a:avLst/>
          </a:prstGeom>
        </p:spPr>
        <p:txBody>
          <a:bodyPr wrap="square">
            <a:spAutoFit/>
          </a:bodyPr>
          <a:lstStyle/>
          <a:p>
            <a:r>
              <a:rPr lang="ru-RU" sz="4400" b="1" dirty="0">
                <a:solidFill>
                  <a:srgbClr val="0070C0"/>
                </a:solidFill>
              </a:rPr>
              <a:t>Словники</a:t>
            </a:r>
            <a:r>
              <a:rPr lang="ru-RU" dirty="0"/>
              <a:t> </a:t>
            </a:r>
          </a:p>
        </p:txBody>
      </p:sp>
      <p:sp>
        <p:nvSpPr>
          <p:cNvPr id="3" name="Прямоугольник 2">
            <a:extLst>
              <a:ext uri="{FF2B5EF4-FFF2-40B4-BE49-F238E27FC236}">
                <a16:creationId xmlns:a16="http://schemas.microsoft.com/office/drawing/2014/main" id="{DD288367-85BE-44D0-B304-FAAE4AD07B3D}"/>
              </a:ext>
            </a:extLst>
          </p:cNvPr>
          <p:cNvSpPr/>
          <p:nvPr/>
        </p:nvSpPr>
        <p:spPr>
          <a:xfrm>
            <a:off x="895643" y="800217"/>
            <a:ext cx="8121748" cy="369332"/>
          </a:xfrm>
          <a:prstGeom prst="rect">
            <a:avLst/>
          </a:prstGeom>
        </p:spPr>
        <p:txBody>
          <a:bodyPr wrap="square">
            <a:spAutoFit/>
          </a:bodyPr>
          <a:lstStyle/>
          <a:p>
            <a:r>
              <a:rPr lang="uk-UA" b="1" dirty="0">
                <a:solidFill>
                  <a:srgbClr val="002060"/>
                </a:solidFill>
              </a:rPr>
              <a:t>Український лінгвістичний портал</a:t>
            </a:r>
            <a:r>
              <a:rPr lang="uk-UA" dirty="0">
                <a:solidFill>
                  <a:srgbClr val="002060"/>
                </a:solidFill>
              </a:rPr>
              <a:t> </a:t>
            </a:r>
            <a:r>
              <a:rPr lang="en-GB" dirty="0">
                <a:hlinkClick r:id="rId2"/>
              </a:rPr>
              <a:t>https://lcorp.ulif.org.ua/dictua/</a:t>
            </a:r>
            <a:r>
              <a:rPr lang="uk-UA" dirty="0"/>
              <a:t> </a:t>
            </a:r>
            <a:endParaRPr lang="ru-RU" dirty="0"/>
          </a:p>
        </p:txBody>
      </p:sp>
      <p:sp>
        <p:nvSpPr>
          <p:cNvPr id="4" name="Прямоугольник 3">
            <a:extLst>
              <a:ext uri="{FF2B5EF4-FFF2-40B4-BE49-F238E27FC236}">
                <a16:creationId xmlns:a16="http://schemas.microsoft.com/office/drawing/2014/main" id="{1B1EC868-EE2E-4392-AE06-4054841D560C}"/>
              </a:ext>
            </a:extLst>
          </p:cNvPr>
          <p:cNvSpPr/>
          <p:nvPr/>
        </p:nvSpPr>
        <p:spPr>
          <a:xfrm>
            <a:off x="895643" y="1354216"/>
            <a:ext cx="9669194" cy="369332"/>
          </a:xfrm>
          <a:prstGeom prst="rect">
            <a:avLst/>
          </a:prstGeom>
        </p:spPr>
        <p:txBody>
          <a:bodyPr wrap="square">
            <a:spAutoFit/>
          </a:bodyPr>
          <a:lstStyle/>
          <a:p>
            <a:r>
              <a:rPr lang="ru-RU" b="1" dirty="0">
                <a:solidFill>
                  <a:srgbClr val="002060"/>
                </a:solidFill>
              </a:rPr>
              <a:t>Словник </a:t>
            </a:r>
            <a:r>
              <a:rPr lang="ru-RU" b="1" dirty="0" err="1">
                <a:solidFill>
                  <a:srgbClr val="002060"/>
                </a:solidFill>
              </a:rPr>
              <a:t>української</a:t>
            </a:r>
            <a:r>
              <a:rPr lang="ru-RU" b="1" dirty="0">
                <a:solidFill>
                  <a:srgbClr val="002060"/>
                </a:solidFill>
              </a:rPr>
              <a:t> </a:t>
            </a:r>
            <a:r>
              <a:rPr lang="ru-RU" b="1" dirty="0" err="1">
                <a:solidFill>
                  <a:srgbClr val="002060"/>
                </a:solidFill>
              </a:rPr>
              <a:t>мови</a:t>
            </a:r>
            <a:r>
              <a:rPr lang="ru-RU" b="1" dirty="0">
                <a:solidFill>
                  <a:srgbClr val="002060"/>
                </a:solidFill>
              </a:rPr>
              <a:t>. </a:t>
            </a:r>
            <a:r>
              <a:rPr lang="ru-RU" b="1" dirty="0" err="1">
                <a:solidFill>
                  <a:srgbClr val="002060"/>
                </a:solidFill>
              </a:rPr>
              <a:t>Академічний</a:t>
            </a:r>
            <a:r>
              <a:rPr lang="ru-RU" b="1" dirty="0">
                <a:solidFill>
                  <a:srgbClr val="002060"/>
                </a:solidFill>
              </a:rPr>
              <a:t> </a:t>
            </a:r>
            <a:r>
              <a:rPr lang="ru-RU" b="1" dirty="0" err="1">
                <a:solidFill>
                  <a:srgbClr val="002060"/>
                </a:solidFill>
              </a:rPr>
              <a:t>тлумачний</a:t>
            </a:r>
            <a:r>
              <a:rPr lang="ru-RU" b="1" dirty="0">
                <a:solidFill>
                  <a:srgbClr val="002060"/>
                </a:solidFill>
              </a:rPr>
              <a:t> словник (1970—1980</a:t>
            </a:r>
            <a:r>
              <a:rPr lang="ru-RU" dirty="0"/>
              <a:t>) </a:t>
            </a:r>
            <a:r>
              <a:rPr lang="en-GB" dirty="0">
                <a:hlinkClick r:id="rId3"/>
              </a:rPr>
              <a:t>http://sum.in.ua/</a:t>
            </a:r>
            <a:r>
              <a:rPr lang="uk-UA" dirty="0"/>
              <a:t> </a:t>
            </a:r>
            <a:endParaRPr lang="ru-RU" dirty="0"/>
          </a:p>
        </p:txBody>
      </p:sp>
      <p:sp>
        <p:nvSpPr>
          <p:cNvPr id="5" name="Прямоугольник 4">
            <a:extLst>
              <a:ext uri="{FF2B5EF4-FFF2-40B4-BE49-F238E27FC236}">
                <a16:creationId xmlns:a16="http://schemas.microsoft.com/office/drawing/2014/main" id="{CCD43351-793F-482B-96BE-001E37AE661F}"/>
              </a:ext>
            </a:extLst>
          </p:cNvPr>
          <p:cNvSpPr/>
          <p:nvPr/>
        </p:nvSpPr>
        <p:spPr>
          <a:xfrm>
            <a:off x="849933" y="1754325"/>
            <a:ext cx="7096430" cy="369332"/>
          </a:xfrm>
          <a:prstGeom prst="rect">
            <a:avLst/>
          </a:prstGeom>
        </p:spPr>
        <p:txBody>
          <a:bodyPr wrap="none">
            <a:spAutoFit/>
          </a:bodyPr>
          <a:lstStyle/>
          <a:p>
            <a:r>
              <a:rPr lang="uk-UA" b="1" dirty="0">
                <a:solidFill>
                  <a:srgbClr val="002060"/>
                </a:solidFill>
              </a:rPr>
              <a:t>Словник української мови онлайн </a:t>
            </a:r>
            <a:r>
              <a:rPr lang="en-GB" dirty="0">
                <a:hlinkClick r:id="rId4"/>
              </a:rPr>
              <a:t>https://uk.worldwidedictionary.org/</a:t>
            </a:r>
            <a:r>
              <a:rPr lang="uk-UA" dirty="0"/>
              <a:t> </a:t>
            </a:r>
            <a:r>
              <a:rPr lang="en-GB" dirty="0"/>
              <a:t> </a:t>
            </a:r>
            <a:endParaRPr lang="ru-RU" dirty="0"/>
          </a:p>
        </p:txBody>
      </p:sp>
      <p:sp>
        <p:nvSpPr>
          <p:cNvPr id="6" name="Прямоугольник 5">
            <a:extLst>
              <a:ext uri="{FF2B5EF4-FFF2-40B4-BE49-F238E27FC236}">
                <a16:creationId xmlns:a16="http://schemas.microsoft.com/office/drawing/2014/main" id="{92C5E176-3F99-4774-8C24-5B82C0F9DB3A}"/>
              </a:ext>
            </a:extLst>
          </p:cNvPr>
          <p:cNvSpPr/>
          <p:nvPr/>
        </p:nvSpPr>
        <p:spPr>
          <a:xfrm>
            <a:off x="895643" y="2166971"/>
            <a:ext cx="8345048" cy="369333"/>
          </a:xfrm>
          <a:prstGeom prst="rect">
            <a:avLst/>
          </a:prstGeom>
        </p:spPr>
        <p:txBody>
          <a:bodyPr wrap="square">
            <a:spAutoFit/>
          </a:bodyPr>
          <a:lstStyle/>
          <a:p>
            <a:r>
              <a:rPr lang="uk-UA" b="1" dirty="0">
                <a:solidFill>
                  <a:srgbClr val="002060"/>
                </a:solidFill>
              </a:rPr>
              <a:t>Перевірка тексту </a:t>
            </a:r>
            <a:r>
              <a:rPr lang="uk-UA" dirty="0"/>
              <a:t>(стиль + новий правопис) </a:t>
            </a:r>
            <a:r>
              <a:rPr lang="en-GB" dirty="0">
                <a:hlinkClick r:id="rId5"/>
              </a:rPr>
              <a:t>https://ukr-mova.in.ua/perevirka-tekstu</a:t>
            </a:r>
            <a:r>
              <a:rPr lang="uk-UA" dirty="0"/>
              <a:t> </a:t>
            </a:r>
            <a:endParaRPr lang="ru-RU" dirty="0"/>
          </a:p>
        </p:txBody>
      </p:sp>
      <p:sp>
        <p:nvSpPr>
          <p:cNvPr id="7" name="Прямоугольник 6">
            <a:extLst>
              <a:ext uri="{FF2B5EF4-FFF2-40B4-BE49-F238E27FC236}">
                <a16:creationId xmlns:a16="http://schemas.microsoft.com/office/drawing/2014/main" id="{77BC68F5-16B9-4F18-9EEC-3A4FA914E5EC}"/>
              </a:ext>
            </a:extLst>
          </p:cNvPr>
          <p:cNvSpPr/>
          <p:nvPr/>
        </p:nvSpPr>
        <p:spPr>
          <a:xfrm>
            <a:off x="895643" y="2565969"/>
            <a:ext cx="6292241" cy="369332"/>
          </a:xfrm>
          <a:prstGeom prst="rect">
            <a:avLst/>
          </a:prstGeom>
        </p:spPr>
        <p:txBody>
          <a:bodyPr wrap="square">
            <a:spAutoFit/>
          </a:bodyPr>
          <a:lstStyle/>
          <a:p>
            <a:r>
              <a:rPr lang="ru-RU" b="1" dirty="0">
                <a:solidFill>
                  <a:srgbClr val="002060"/>
                </a:solidFill>
              </a:rPr>
              <a:t>Словари и энциклопедии на Академике</a:t>
            </a:r>
            <a:r>
              <a:rPr lang="en-US" b="1" dirty="0">
                <a:solidFill>
                  <a:srgbClr val="002060"/>
                </a:solidFill>
              </a:rPr>
              <a:t> </a:t>
            </a:r>
            <a:r>
              <a:rPr lang="en-US" dirty="0">
                <a:hlinkClick r:id="rId6"/>
              </a:rPr>
              <a:t>https://academic.ru/</a:t>
            </a:r>
            <a:r>
              <a:rPr lang="uk-UA" dirty="0"/>
              <a:t> </a:t>
            </a:r>
            <a:endParaRPr lang="ru-RU" dirty="0"/>
          </a:p>
        </p:txBody>
      </p:sp>
      <p:sp>
        <p:nvSpPr>
          <p:cNvPr id="8" name="Прямоугольник 7">
            <a:extLst>
              <a:ext uri="{FF2B5EF4-FFF2-40B4-BE49-F238E27FC236}">
                <a16:creationId xmlns:a16="http://schemas.microsoft.com/office/drawing/2014/main" id="{B81B4388-13C1-45B2-9A87-9603D09877FD}"/>
              </a:ext>
            </a:extLst>
          </p:cNvPr>
          <p:cNvSpPr/>
          <p:nvPr/>
        </p:nvSpPr>
        <p:spPr>
          <a:xfrm>
            <a:off x="7187884" y="3015260"/>
            <a:ext cx="3960381" cy="369332"/>
          </a:xfrm>
          <a:prstGeom prst="rect">
            <a:avLst/>
          </a:prstGeom>
        </p:spPr>
        <p:txBody>
          <a:bodyPr wrap="square">
            <a:spAutoFit/>
          </a:bodyPr>
          <a:lstStyle/>
          <a:p>
            <a:r>
              <a:rPr lang="en-GB" dirty="0"/>
              <a:t>https://www.merriam-webster.com/</a:t>
            </a:r>
            <a:endParaRPr lang="ru-RU" dirty="0"/>
          </a:p>
        </p:txBody>
      </p:sp>
      <p:sp>
        <p:nvSpPr>
          <p:cNvPr id="9" name="Прямоугольник 8">
            <a:extLst>
              <a:ext uri="{FF2B5EF4-FFF2-40B4-BE49-F238E27FC236}">
                <a16:creationId xmlns:a16="http://schemas.microsoft.com/office/drawing/2014/main" id="{9E96D021-B69E-4795-96C9-6B456E7FFE6A}"/>
              </a:ext>
            </a:extLst>
          </p:cNvPr>
          <p:cNvSpPr/>
          <p:nvPr/>
        </p:nvSpPr>
        <p:spPr>
          <a:xfrm>
            <a:off x="7187884" y="3303353"/>
            <a:ext cx="3732531" cy="369333"/>
          </a:xfrm>
          <a:prstGeom prst="rect">
            <a:avLst/>
          </a:prstGeom>
        </p:spPr>
        <p:txBody>
          <a:bodyPr wrap="square">
            <a:spAutoFit/>
          </a:bodyPr>
          <a:lstStyle/>
          <a:p>
            <a:r>
              <a:rPr lang="en-GB" dirty="0"/>
              <a:t>https://dictionary.cambridge.org/</a:t>
            </a:r>
            <a:endParaRPr lang="ru-RU" dirty="0"/>
          </a:p>
        </p:txBody>
      </p:sp>
      <p:sp>
        <p:nvSpPr>
          <p:cNvPr id="10" name="Прямоугольник 9">
            <a:extLst>
              <a:ext uri="{FF2B5EF4-FFF2-40B4-BE49-F238E27FC236}">
                <a16:creationId xmlns:a16="http://schemas.microsoft.com/office/drawing/2014/main" id="{B5EB5698-BFD7-40E3-A458-5A292C531485}"/>
              </a:ext>
            </a:extLst>
          </p:cNvPr>
          <p:cNvSpPr/>
          <p:nvPr/>
        </p:nvSpPr>
        <p:spPr>
          <a:xfrm>
            <a:off x="7082087" y="3714890"/>
            <a:ext cx="4317207" cy="369332"/>
          </a:xfrm>
          <a:prstGeom prst="rect">
            <a:avLst/>
          </a:prstGeom>
        </p:spPr>
        <p:txBody>
          <a:bodyPr wrap="none">
            <a:spAutoFit/>
          </a:bodyPr>
          <a:lstStyle/>
          <a:p>
            <a:r>
              <a:rPr lang="en-GB" dirty="0"/>
              <a:t>https://www.oxfordlearnersdictionaries.com/</a:t>
            </a:r>
            <a:endParaRPr lang="ru-RU" dirty="0"/>
          </a:p>
        </p:txBody>
      </p:sp>
      <p:sp>
        <p:nvSpPr>
          <p:cNvPr id="11" name="Прямоугольник 10">
            <a:extLst>
              <a:ext uri="{FF2B5EF4-FFF2-40B4-BE49-F238E27FC236}">
                <a16:creationId xmlns:a16="http://schemas.microsoft.com/office/drawing/2014/main" id="{C3B29CB0-2011-412A-AA08-0063616333B6}"/>
              </a:ext>
            </a:extLst>
          </p:cNvPr>
          <p:cNvSpPr/>
          <p:nvPr/>
        </p:nvSpPr>
        <p:spPr>
          <a:xfrm>
            <a:off x="7187884" y="4143552"/>
            <a:ext cx="3960381" cy="369332"/>
          </a:xfrm>
          <a:prstGeom prst="rect">
            <a:avLst/>
          </a:prstGeom>
        </p:spPr>
        <p:txBody>
          <a:bodyPr wrap="square">
            <a:spAutoFit/>
          </a:bodyPr>
          <a:lstStyle/>
          <a:p>
            <a:r>
              <a:rPr lang="en-GB" dirty="0">
                <a:hlinkClick r:id="rId7"/>
              </a:rPr>
              <a:t>https://www.urbandictionary.com/</a:t>
            </a:r>
            <a:r>
              <a:rPr lang="uk-UA" dirty="0"/>
              <a:t> </a:t>
            </a:r>
            <a:endParaRPr lang="ru-RU" dirty="0"/>
          </a:p>
        </p:txBody>
      </p:sp>
      <p:sp>
        <p:nvSpPr>
          <p:cNvPr id="12" name="Прямоугольник 11">
            <a:extLst>
              <a:ext uri="{FF2B5EF4-FFF2-40B4-BE49-F238E27FC236}">
                <a16:creationId xmlns:a16="http://schemas.microsoft.com/office/drawing/2014/main" id="{E05B685D-CA72-4D8A-A233-9D8243E6BE13}"/>
              </a:ext>
            </a:extLst>
          </p:cNvPr>
          <p:cNvSpPr/>
          <p:nvPr/>
        </p:nvSpPr>
        <p:spPr>
          <a:xfrm>
            <a:off x="7287066" y="4572214"/>
            <a:ext cx="3315858" cy="369332"/>
          </a:xfrm>
          <a:prstGeom prst="rect">
            <a:avLst/>
          </a:prstGeom>
        </p:spPr>
        <p:txBody>
          <a:bodyPr wrap="square">
            <a:spAutoFit/>
          </a:bodyPr>
          <a:lstStyle/>
          <a:p>
            <a:r>
              <a:rPr lang="en-GB" dirty="0"/>
              <a:t>https://www.thesaurus.com/</a:t>
            </a:r>
            <a:endParaRPr lang="ru-RU" dirty="0"/>
          </a:p>
        </p:txBody>
      </p:sp>
      <p:sp>
        <p:nvSpPr>
          <p:cNvPr id="13" name="Прямоугольник 12">
            <a:extLst>
              <a:ext uri="{FF2B5EF4-FFF2-40B4-BE49-F238E27FC236}">
                <a16:creationId xmlns:a16="http://schemas.microsoft.com/office/drawing/2014/main" id="{A6EED791-7E79-474D-912E-93EB75DD6AA3}"/>
              </a:ext>
            </a:extLst>
          </p:cNvPr>
          <p:cNvSpPr/>
          <p:nvPr/>
        </p:nvSpPr>
        <p:spPr>
          <a:xfrm>
            <a:off x="7287066" y="5000876"/>
            <a:ext cx="3277771" cy="369332"/>
          </a:xfrm>
          <a:prstGeom prst="rect">
            <a:avLst/>
          </a:prstGeom>
        </p:spPr>
        <p:txBody>
          <a:bodyPr wrap="square">
            <a:spAutoFit/>
          </a:bodyPr>
          <a:lstStyle/>
          <a:p>
            <a:r>
              <a:rPr lang="en-GB" dirty="0"/>
              <a:t>https://www.oed.com/</a:t>
            </a:r>
            <a:endParaRPr lang="ru-RU" dirty="0"/>
          </a:p>
        </p:txBody>
      </p:sp>
      <p:pic>
        <p:nvPicPr>
          <p:cNvPr id="14" name="Рисунок 13">
            <a:extLst>
              <a:ext uri="{FF2B5EF4-FFF2-40B4-BE49-F238E27FC236}">
                <a16:creationId xmlns:a16="http://schemas.microsoft.com/office/drawing/2014/main" id="{50C30DF5-E98C-4612-A1A2-35039488C456}"/>
              </a:ext>
            </a:extLst>
          </p:cNvPr>
          <p:cNvPicPr>
            <a:picLocks noChangeAspect="1"/>
          </p:cNvPicPr>
          <p:nvPr/>
        </p:nvPicPr>
        <p:blipFill>
          <a:blip r:embed="rId8"/>
          <a:stretch>
            <a:fillRect/>
          </a:stretch>
        </p:blipFill>
        <p:spPr>
          <a:xfrm>
            <a:off x="148637" y="3015260"/>
            <a:ext cx="6705600" cy="3771900"/>
          </a:xfrm>
          <a:prstGeom prst="rect">
            <a:avLst/>
          </a:prstGeom>
        </p:spPr>
      </p:pic>
    </p:spTree>
    <p:extLst>
      <p:ext uri="{BB962C8B-B14F-4D97-AF65-F5344CB8AC3E}">
        <p14:creationId xmlns:p14="http://schemas.microsoft.com/office/powerpoint/2010/main" val="224544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E548D38-E848-426E-A36E-33EE2D96293A}"/>
              </a:ext>
            </a:extLst>
          </p:cNvPr>
          <p:cNvSpPr/>
          <p:nvPr/>
        </p:nvSpPr>
        <p:spPr>
          <a:xfrm>
            <a:off x="8232299" y="2377936"/>
            <a:ext cx="2351926" cy="369332"/>
          </a:xfrm>
          <a:prstGeom prst="rect">
            <a:avLst/>
          </a:prstGeom>
        </p:spPr>
        <p:txBody>
          <a:bodyPr wrap="none">
            <a:spAutoFit/>
          </a:bodyPr>
          <a:lstStyle/>
          <a:p>
            <a:r>
              <a:rPr lang="en-GB" b="1" dirty="0">
                <a:solidFill>
                  <a:srgbClr val="FF0000"/>
                </a:solidFill>
                <a:hlinkClick r:id="rId2"/>
              </a:rPr>
              <a:t>https://tvtropes.org/</a:t>
            </a:r>
            <a:r>
              <a:rPr lang="en-GB" b="1" dirty="0">
                <a:solidFill>
                  <a:srgbClr val="FF0000"/>
                </a:solidFill>
              </a:rPr>
              <a:t> </a:t>
            </a:r>
            <a:endParaRPr lang="ru-RU" b="1" dirty="0">
              <a:solidFill>
                <a:srgbClr val="FF0000"/>
              </a:solidFill>
            </a:endParaRPr>
          </a:p>
        </p:txBody>
      </p:sp>
      <p:sp>
        <p:nvSpPr>
          <p:cNvPr id="4" name="TextBox 3">
            <a:extLst>
              <a:ext uri="{FF2B5EF4-FFF2-40B4-BE49-F238E27FC236}">
                <a16:creationId xmlns:a16="http://schemas.microsoft.com/office/drawing/2014/main" id="{5E243198-3C82-4AF0-A3E2-0E53956CC8BD}"/>
              </a:ext>
            </a:extLst>
          </p:cNvPr>
          <p:cNvSpPr txBox="1"/>
          <p:nvPr/>
        </p:nvSpPr>
        <p:spPr>
          <a:xfrm>
            <a:off x="4142580" y="0"/>
            <a:ext cx="3906839" cy="830997"/>
          </a:xfrm>
          <a:prstGeom prst="rect">
            <a:avLst/>
          </a:prstGeom>
          <a:noFill/>
        </p:spPr>
        <p:txBody>
          <a:bodyPr wrap="none" rtlCol="0">
            <a:spAutoFit/>
          </a:bodyPr>
          <a:lstStyle/>
          <a:p>
            <a:r>
              <a:rPr lang="uk-UA" sz="4800" b="1" dirty="0">
                <a:solidFill>
                  <a:srgbClr val="0070C0"/>
                </a:solidFill>
              </a:rPr>
              <a:t>Енциклопедії</a:t>
            </a:r>
            <a:endParaRPr lang="ru-RU" sz="4800" b="1" dirty="0">
              <a:solidFill>
                <a:srgbClr val="0070C0"/>
              </a:solidFill>
            </a:endParaRPr>
          </a:p>
        </p:txBody>
      </p:sp>
      <p:sp>
        <p:nvSpPr>
          <p:cNvPr id="5" name="Прямоугольник 4">
            <a:extLst>
              <a:ext uri="{FF2B5EF4-FFF2-40B4-BE49-F238E27FC236}">
                <a16:creationId xmlns:a16="http://schemas.microsoft.com/office/drawing/2014/main" id="{94D838BC-C7AC-4EA4-A7C9-14D0C37D86DA}"/>
              </a:ext>
            </a:extLst>
          </p:cNvPr>
          <p:cNvSpPr/>
          <p:nvPr/>
        </p:nvSpPr>
        <p:spPr>
          <a:xfrm>
            <a:off x="8049419" y="1661994"/>
            <a:ext cx="2851678" cy="369332"/>
          </a:xfrm>
          <a:prstGeom prst="rect">
            <a:avLst/>
          </a:prstGeom>
        </p:spPr>
        <p:txBody>
          <a:bodyPr wrap="none">
            <a:spAutoFit/>
          </a:bodyPr>
          <a:lstStyle/>
          <a:p>
            <a:r>
              <a:rPr lang="ru-RU" dirty="0"/>
              <a:t>https://www.britannica.com/</a:t>
            </a:r>
          </a:p>
        </p:txBody>
      </p:sp>
      <p:sp>
        <p:nvSpPr>
          <p:cNvPr id="6" name="Прямоугольник 5">
            <a:extLst>
              <a:ext uri="{FF2B5EF4-FFF2-40B4-BE49-F238E27FC236}">
                <a16:creationId xmlns:a16="http://schemas.microsoft.com/office/drawing/2014/main" id="{9B180131-3092-4F5B-800F-522CA9EDA6F2}"/>
              </a:ext>
            </a:extLst>
          </p:cNvPr>
          <p:cNvSpPr/>
          <p:nvPr/>
        </p:nvSpPr>
        <p:spPr>
          <a:xfrm>
            <a:off x="8049419" y="946052"/>
            <a:ext cx="3142207" cy="369332"/>
          </a:xfrm>
          <a:prstGeom prst="rect">
            <a:avLst/>
          </a:prstGeom>
        </p:spPr>
        <p:txBody>
          <a:bodyPr wrap="none">
            <a:spAutoFit/>
          </a:bodyPr>
          <a:lstStyle/>
          <a:p>
            <a:r>
              <a:rPr lang="en-GB" dirty="0"/>
              <a:t>https://sf-encyclopedia.com/fe/</a:t>
            </a:r>
            <a:endParaRPr lang="ru-RU" dirty="0"/>
          </a:p>
        </p:txBody>
      </p:sp>
      <p:sp>
        <p:nvSpPr>
          <p:cNvPr id="7" name="Прямоугольник 6">
            <a:extLst>
              <a:ext uri="{FF2B5EF4-FFF2-40B4-BE49-F238E27FC236}">
                <a16:creationId xmlns:a16="http://schemas.microsoft.com/office/drawing/2014/main" id="{ABE73479-F4C5-4A12-88BF-C0CACABCD148}"/>
              </a:ext>
            </a:extLst>
          </p:cNvPr>
          <p:cNvSpPr/>
          <p:nvPr/>
        </p:nvSpPr>
        <p:spPr>
          <a:xfrm>
            <a:off x="7629496" y="3059668"/>
            <a:ext cx="3691523" cy="369332"/>
          </a:xfrm>
          <a:prstGeom prst="rect">
            <a:avLst/>
          </a:prstGeom>
        </p:spPr>
        <p:txBody>
          <a:bodyPr wrap="none">
            <a:spAutoFit/>
          </a:bodyPr>
          <a:lstStyle/>
          <a:p>
            <a:r>
              <a:rPr lang="en-GB" dirty="0"/>
              <a:t>http://litmisto.org.ua/?page_id=16128</a:t>
            </a:r>
            <a:endParaRPr lang="ru-RU" dirty="0"/>
          </a:p>
        </p:txBody>
      </p:sp>
      <p:sp>
        <p:nvSpPr>
          <p:cNvPr id="8" name="Прямоугольник 7">
            <a:extLst>
              <a:ext uri="{FF2B5EF4-FFF2-40B4-BE49-F238E27FC236}">
                <a16:creationId xmlns:a16="http://schemas.microsoft.com/office/drawing/2014/main" id="{61045A91-4607-498A-B74A-6C98FA96973E}"/>
              </a:ext>
            </a:extLst>
          </p:cNvPr>
          <p:cNvSpPr/>
          <p:nvPr/>
        </p:nvSpPr>
        <p:spPr>
          <a:xfrm>
            <a:off x="450716" y="538609"/>
            <a:ext cx="6529352" cy="707886"/>
          </a:xfrm>
          <a:prstGeom prst="rect">
            <a:avLst/>
          </a:prstGeom>
        </p:spPr>
        <p:txBody>
          <a:bodyPr wrap="none">
            <a:spAutoFit/>
          </a:bodyPr>
          <a:lstStyle/>
          <a:p>
            <a:r>
              <a:rPr lang="ru-RU" sz="4000" dirty="0">
                <a:solidFill>
                  <a:srgbClr val="0070C0"/>
                </a:solidFill>
                <a:hlinkClick r:id="rId3">
                  <a:extLst>
                    <a:ext uri="{A12FA001-AC4F-418D-AE19-62706E023703}">
                      <ahyp:hlinkClr xmlns:ahyp="http://schemas.microsoft.com/office/drawing/2018/hyperlinkcolor" xmlns="" val="tx"/>
                    </a:ext>
                  </a:extLst>
                </a:hlinkClick>
              </a:rPr>
              <a:t>Список онлайн-</a:t>
            </a:r>
            <a:r>
              <a:rPr lang="ru-RU" sz="4000" dirty="0" err="1">
                <a:solidFill>
                  <a:srgbClr val="0070C0"/>
                </a:solidFill>
                <a:hlinkClick r:id="rId3">
                  <a:extLst>
                    <a:ext uri="{A12FA001-AC4F-418D-AE19-62706E023703}">
                      <ahyp:hlinkClr xmlns:ahyp="http://schemas.microsoft.com/office/drawing/2018/hyperlinkcolor" xmlns="" val="tx"/>
                    </a:ext>
                  </a:extLst>
                </a:hlinkClick>
              </a:rPr>
              <a:t>енциклопедій</a:t>
            </a:r>
            <a:endParaRPr lang="ru-RU" sz="4000" dirty="0">
              <a:solidFill>
                <a:srgbClr val="0070C0"/>
              </a:solidFill>
            </a:endParaRPr>
          </a:p>
        </p:txBody>
      </p:sp>
      <p:pic>
        <p:nvPicPr>
          <p:cNvPr id="9" name="Рисунок 8">
            <a:extLst>
              <a:ext uri="{FF2B5EF4-FFF2-40B4-BE49-F238E27FC236}">
                <a16:creationId xmlns:a16="http://schemas.microsoft.com/office/drawing/2014/main" id="{03E31BD4-A614-41CF-8F22-7131F7663811}"/>
              </a:ext>
            </a:extLst>
          </p:cNvPr>
          <p:cNvPicPr>
            <a:picLocks noChangeAspect="1"/>
          </p:cNvPicPr>
          <p:nvPr/>
        </p:nvPicPr>
        <p:blipFill>
          <a:blip r:embed="rId4"/>
          <a:stretch>
            <a:fillRect/>
          </a:stretch>
        </p:blipFill>
        <p:spPr>
          <a:xfrm>
            <a:off x="707808" y="1232209"/>
            <a:ext cx="4062976" cy="2816381"/>
          </a:xfrm>
          <a:prstGeom prst="rect">
            <a:avLst/>
          </a:prstGeom>
        </p:spPr>
      </p:pic>
      <p:sp>
        <p:nvSpPr>
          <p:cNvPr id="10" name="Прямоугольник 9">
            <a:extLst>
              <a:ext uri="{FF2B5EF4-FFF2-40B4-BE49-F238E27FC236}">
                <a16:creationId xmlns:a16="http://schemas.microsoft.com/office/drawing/2014/main" id="{3D752B22-3180-428A-83F2-C591E6486D80}"/>
              </a:ext>
            </a:extLst>
          </p:cNvPr>
          <p:cNvSpPr/>
          <p:nvPr/>
        </p:nvSpPr>
        <p:spPr>
          <a:xfrm>
            <a:off x="450716" y="3705999"/>
            <a:ext cx="1778051" cy="369332"/>
          </a:xfrm>
          <a:prstGeom prst="rect">
            <a:avLst/>
          </a:prstGeom>
        </p:spPr>
        <p:txBody>
          <a:bodyPr wrap="none">
            <a:spAutoFit/>
          </a:bodyPr>
          <a:lstStyle/>
          <a:p>
            <a:r>
              <a:rPr lang="uk-UA" dirty="0"/>
              <a:t>(с) </a:t>
            </a:r>
            <a:r>
              <a:rPr lang="en-GB" dirty="0"/>
              <a:t>Monika </a:t>
            </a:r>
            <a:r>
              <a:rPr lang="en-GB" dirty="0" err="1"/>
              <a:t>Małek</a:t>
            </a:r>
            <a:endParaRPr lang="ru-RU" dirty="0"/>
          </a:p>
        </p:txBody>
      </p:sp>
      <p:sp>
        <p:nvSpPr>
          <p:cNvPr id="2" name="Прямокутник 1"/>
          <p:cNvSpPr/>
          <p:nvPr/>
        </p:nvSpPr>
        <p:spPr>
          <a:xfrm>
            <a:off x="7911548" y="4075331"/>
            <a:ext cx="3135592" cy="646331"/>
          </a:xfrm>
          <a:prstGeom prst="rect">
            <a:avLst/>
          </a:prstGeom>
        </p:spPr>
        <p:txBody>
          <a:bodyPr wrap="square">
            <a:spAutoFit/>
          </a:bodyPr>
          <a:lstStyle/>
          <a:p>
            <a:r>
              <a:rPr lang="en-GB" dirty="0">
                <a:hlinkClick r:id="rId5"/>
              </a:rPr>
              <a:t>https://</a:t>
            </a:r>
            <a:r>
              <a:rPr lang="en-GB" dirty="0" smtClean="0">
                <a:hlinkClick r:id="rId5"/>
              </a:rPr>
              <a:t>www.youtube.com/watch?v=HuCiJ1V0wTA&amp;t=76s</a:t>
            </a:r>
            <a:r>
              <a:rPr lang="uk-UA" dirty="0" smtClean="0"/>
              <a:t> </a:t>
            </a:r>
            <a:endParaRPr lang="uk-UA" dirty="0"/>
          </a:p>
        </p:txBody>
      </p:sp>
      <p:pic>
        <p:nvPicPr>
          <p:cNvPr id="11" name="Рисунок 10"/>
          <p:cNvPicPr>
            <a:picLocks noChangeAspect="1"/>
          </p:cNvPicPr>
          <p:nvPr/>
        </p:nvPicPr>
        <p:blipFill>
          <a:blip r:embed="rId6"/>
          <a:stretch>
            <a:fillRect/>
          </a:stretch>
        </p:blipFill>
        <p:spPr>
          <a:xfrm>
            <a:off x="3404790" y="3031579"/>
            <a:ext cx="4283017" cy="3093964"/>
          </a:xfrm>
          <a:prstGeom prst="rect">
            <a:avLst/>
          </a:prstGeom>
        </p:spPr>
      </p:pic>
    </p:spTree>
    <p:extLst>
      <p:ext uri="{BB962C8B-B14F-4D97-AF65-F5344CB8AC3E}">
        <p14:creationId xmlns:p14="http://schemas.microsoft.com/office/powerpoint/2010/main" val="6093363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338</TotalTime>
  <Words>613</Words>
  <Application>Microsoft Office PowerPoint</Application>
  <PresentationFormat>Широкий екран</PresentationFormat>
  <Paragraphs>55</Paragraphs>
  <Slides>14</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14</vt:i4>
      </vt:variant>
    </vt:vector>
  </HeadingPairs>
  <TitlesOfParts>
    <vt:vector size="18" baseType="lpstr">
      <vt:lpstr>Arial</vt:lpstr>
      <vt:lpstr>Garamond</vt:lpstr>
      <vt:lpstr>Wingdings</vt:lpstr>
      <vt:lpstr>Натуральные материалы</vt:lpstr>
      <vt:lpstr>№ 3.  Довідкова література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3.  Довідкова література  </dc:title>
  <dc:creator>Probook</dc:creator>
  <cp:lastModifiedBy>Канчура Євгенія Орестівна</cp:lastModifiedBy>
  <cp:revision>42</cp:revision>
  <dcterms:created xsi:type="dcterms:W3CDTF">2021-10-15T09:18:56Z</dcterms:created>
  <dcterms:modified xsi:type="dcterms:W3CDTF">2025-09-22T08:30:47Z</dcterms:modified>
</cp:coreProperties>
</file>