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61" r:id="rId6"/>
    <p:sldId id="260" r:id="rId7"/>
    <p:sldId id="262" r:id="rId8"/>
    <p:sldId id="265" r:id="rId9"/>
    <p:sldId id="259" r:id="rId10"/>
    <p:sldId id="263" r:id="rId11"/>
    <p:sldId id="264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BAC6C10-EF5A-47A4-B981-886FE78E4FB7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5770D05-96A5-4571-92E2-2FE89DEC8CC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3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C10-EF5A-47A4-B981-886FE78E4FB7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D05-96A5-4571-92E2-2FE89DEC8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78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C10-EF5A-47A4-B981-886FE78E4FB7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D05-96A5-4571-92E2-2FE89DEC8CC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064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C10-EF5A-47A4-B981-886FE78E4FB7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D05-96A5-4571-92E2-2FE89DEC8CC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9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C10-EF5A-47A4-B981-886FE78E4FB7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D05-96A5-4571-92E2-2FE89DEC8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447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C10-EF5A-47A4-B981-886FE78E4FB7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D05-96A5-4571-92E2-2FE89DEC8CC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865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C10-EF5A-47A4-B981-886FE78E4FB7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D05-96A5-4571-92E2-2FE89DEC8CC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422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C10-EF5A-47A4-B981-886FE78E4FB7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D05-96A5-4571-92E2-2FE89DEC8CC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294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C10-EF5A-47A4-B981-886FE78E4FB7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D05-96A5-4571-92E2-2FE89DEC8CC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96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C10-EF5A-47A4-B981-886FE78E4FB7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D05-96A5-4571-92E2-2FE89DEC8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76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C10-EF5A-47A4-B981-886FE78E4FB7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D05-96A5-4571-92E2-2FE89DEC8CC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89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C10-EF5A-47A4-B981-886FE78E4FB7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D05-96A5-4571-92E2-2FE89DEC8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04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C10-EF5A-47A4-B981-886FE78E4FB7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D05-96A5-4571-92E2-2FE89DEC8CC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96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C10-EF5A-47A4-B981-886FE78E4FB7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D05-96A5-4571-92E2-2FE89DEC8CC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09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C10-EF5A-47A4-B981-886FE78E4FB7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D05-96A5-4571-92E2-2FE89DEC8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63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C10-EF5A-47A4-B981-886FE78E4FB7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D05-96A5-4571-92E2-2FE89DEC8CC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93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C10-EF5A-47A4-B981-886FE78E4FB7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D05-96A5-4571-92E2-2FE89DEC8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96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AC6C10-EF5A-47A4-B981-886FE78E4FB7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770D05-96A5-4571-92E2-2FE89DEC8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68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../../2_Literature_Studies/1_&#1042;&#1110;&#1089;&#1085;&#1080;&#1082;_&#1088;&#1077;&#1076;&#1082;&#1086;&#1083;&#1077;&#1075;&#1110;&#1103;/&#1084;&#1086;&#1111;%20&#1090;&#1077;&#1082;&#1089;&#1090;&#1080;%20%20&#1079;%20&#1088;&#1077;&#1094;&#1077;&#1085;&#1079;&#1110;&#1103;&#1084;&#1080;/&#1050;&#1072;&#1085;&#1095;&#1091;&#1088;&#1072;.doc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igbro.com.ua/naukova-novizna-doslidzhennya-prikladi-osoblivosti-ta-vimogi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A0%D0%B5%D1%84%D0%B5%D1%80%D1%83%D0%B2%D0%B0%D0%BD%D0%BD%D1%8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016953B-DDD2-4832-9977-993E66B436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№2</a:t>
            </a:r>
            <a:br>
              <a:rPr lang="uk-UA" dirty="0"/>
            </a:br>
            <a:r>
              <a:rPr lang="uk-UA" dirty="0"/>
              <a:t>Структура наукового дослідження</a:t>
            </a: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B4DDE134-A1BF-4218-AE6A-45EBDE5A5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659991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uk-UA" sz="2000" dirty="0"/>
              <a:t>Визначення етапів наукового проєкту;</a:t>
            </a:r>
          </a:p>
          <a:p>
            <a:pPr marL="457200" indent="-457200">
              <a:buAutoNum type="arabicPeriod"/>
            </a:pPr>
            <a:r>
              <a:rPr lang="uk-UA" sz="2000" dirty="0"/>
              <a:t>Опрацювання джерел, прийоми читання, збереження інформації:</a:t>
            </a:r>
          </a:p>
          <a:p>
            <a:r>
              <a:rPr lang="uk-UA" sz="2000" dirty="0"/>
              <a:t>2.1 Реферування</a:t>
            </a:r>
          </a:p>
          <a:p>
            <a:r>
              <a:rPr lang="uk-UA" sz="2000" dirty="0"/>
              <a:t>2.2 Анотування </a:t>
            </a:r>
          </a:p>
        </p:txBody>
      </p:sp>
    </p:spTree>
    <p:extLst>
      <p:ext uri="{BB962C8B-B14F-4D97-AF65-F5344CB8AC3E}">
        <p14:creationId xmlns:p14="http://schemas.microsoft.com/office/powerpoint/2010/main" val="3679880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82B2FA1-2A8A-47E6-B15F-9919AB94F686}"/>
              </a:ext>
            </a:extLst>
          </p:cNvPr>
          <p:cNvSpPr/>
          <p:nvPr/>
        </p:nvSpPr>
        <p:spPr>
          <a:xfrm>
            <a:off x="815927" y="534572"/>
            <a:ext cx="110150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Анотація це «ЩО БУЛО ЗРОБЛЕНО» і «ЧОМУ ВАРТО ЧИТАТИ ЦЮ СТАТТЮ»</a:t>
            </a:r>
          </a:p>
          <a:p>
            <a:r>
              <a:rPr lang="uk-UA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Обов’язкові елементи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постановка проблеми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(предмет, тема, мета роботи)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 дослідження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та його методи, наукова новизна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виклад результатів, область застосування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>
                <a:highlight>
                  <a:srgbClr val="80008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висновки</a:t>
            </a:r>
            <a:r>
              <a:rPr lang="uk-UA" sz="2400" b="1" dirty="0">
                <a:highlight>
                  <a:srgbClr val="80008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E82D0E-18C4-4C23-A15E-1CEF1DCDD991}"/>
              </a:ext>
            </a:extLst>
          </p:cNvPr>
          <p:cNvSpPr/>
          <p:nvPr/>
        </p:nvSpPr>
        <p:spPr>
          <a:xfrm>
            <a:off x="1031631" y="4323575"/>
            <a:ext cx="10128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/</a:t>
            </a:r>
            <a:r>
              <a:rPr lang="ru-RU" b="1" dirty="0" err="1">
                <a:solidFill>
                  <a:srgbClr val="7030A0"/>
                </a:solidFill>
              </a:rPr>
              <a:t>розглядяємо</a:t>
            </a:r>
            <a:r>
              <a:rPr lang="ru-RU" b="1" dirty="0">
                <a:solidFill>
                  <a:srgbClr val="7030A0"/>
                </a:solidFill>
              </a:rPr>
              <a:t> приклад</a:t>
            </a:r>
            <a:r>
              <a:rPr lang="uk-UA" b="1" dirty="0">
                <a:solidFill>
                  <a:srgbClr val="7030A0"/>
                </a:solidFill>
              </a:rPr>
              <a:t>и</a:t>
            </a:r>
            <a:r>
              <a:rPr lang="ru-RU" b="1" dirty="0">
                <a:solidFill>
                  <a:srgbClr val="7030A0"/>
                </a:solidFill>
              </a:rPr>
              <a:t>/</a:t>
            </a:r>
            <a:endParaRPr lang="en-US" b="1" dirty="0">
              <a:solidFill>
                <a:srgbClr val="7030A0"/>
              </a:solidFill>
            </a:endParaRPr>
          </a:p>
          <a:p>
            <a:r>
              <a:rPr lang="ru-RU" b="1" dirty="0" err="1"/>
              <a:t>Відтворення</a:t>
            </a:r>
            <a:r>
              <a:rPr lang="ru-RU" b="1" dirty="0"/>
              <a:t> </a:t>
            </a:r>
            <a:r>
              <a:rPr lang="ru-RU" b="1" dirty="0" err="1"/>
              <a:t>класичного</a:t>
            </a:r>
            <a:r>
              <a:rPr lang="ru-RU" b="1" dirty="0"/>
              <a:t> сюжету </a:t>
            </a:r>
            <a:r>
              <a:rPr lang="ru-RU" b="1" dirty="0" err="1"/>
              <a:t>засобами</a:t>
            </a:r>
            <a:r>
              <a:rPr lang="ru-RU" b="1" dirty="0"/>
              <a:t> </a:t>
            </a:r>
            <a:r>
              <a:rPr lang="ru-RU" b="1" dirty="0" err="1"/>
              <a:t>фентезі</a:t>
            </a:r>
            <a:r>
              <a:rPr lang="ru-RU" b="1" dirty="0"/>
              <a:t> </a:t>
            </a:r>
            <a:r>
              <a:rPr lang="ru-RU" b="1" dirty="0" err="1"/>
              <a:t>доби</a:t>
            </a:r>
            <a:r>
              <a:rPr lang="ru-RU" b="1" dirty="0"/>
              <a:t> </a:t>
            </a:r>
            <a:r>
              <a:rPr lang="ru-RU" b="1" dirty="0" err="1"/>
              <a:t>постмодернізму</a:t>
            </a:r>
            <a:r>
              <a:rPr lang="ru-RU" b="1" dirty="0"/>
              <a:t>: </a:t>
            </a:r>
            <a:r>
              <a:rPr lang="ru-RU" b="1" dirty="0" err="1"/>
              <a:t>інтермедіальний</a:t>
            </a:r>
            <a:r>
              <a:rPr lang="ru-RU" b="1" dirty="0"/>
              <a:t> </a:t>
            </a:r>
            <a:r>
              <a:rPr lang="ru-RU" b="1" dirty="0">
                <a:solidFill>
                  <a:srgbClr val="7030A0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контекст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98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857741A-FB2B-4BEA-A91E-0B927E537A19}"/>
              </a:ext>
            </a:extLst>
          </p:cNvPr>
          <p:cNvSpPr/>
          <p:nvPr/>
        </p:nvSpPr>
        <p:spPr>
          <a:xfrm>
            <a:off x="504094" y="539167"/>
            <a:ext cx="5284763" cy="540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“ПУТІВНИК МІСІС БРЕДШОУ” ТЕРРІ ПРАТЧЕТТА ЯК МУЛЬТИМОДАЛЬНИЙ ТВІР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Олена ТИХОМИРОВА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Київський національний лінгвістичний університет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Сучасні </a:t>
            </a:r>
            <a:r>
              <a:rPr lang="uk-UA" sz="1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фентезійні</a:t>
            </a:r>
            <a:r>
              <a:rPr lang="uk-UA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 цикли виходять за межі класичного романного формату, дедалі ширше використовуючи мультимодальні компоненти. “Путівник місіс </a:t>
            </a:r>
            <a:r>
              <a:rPr lang="uk-UA" sz="1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Бредшоу</a:t>
            </a:r>
            <a:r>
              <a:rPr lang="uk-UA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”, що входить до циклу “Дискосвіт” Террі Пратчетта, органічно поєднує текст із зображеннями, використовуючи нехудожній жанр путівника і перетворюючись на артефакт, що належить до вигаданого світу. </a:t>
            </a:r>
            <a:r>
              <a:rPr lang="uk-UA" sz="1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Розвідка пропонує</a:t>
            </a:r>
            <a:r>
              <a:rPr lang="uk-UA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 аналіз цього мультимодального твору з опертям на соціально-семіотичні праці Г.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uk-UA" sz="1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Кресса</a:t>
            </a:r>
            <a:r>
              <a:rPr lang="uk-UA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 та Т.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uk-UA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Ван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uk-UA" sz="1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Ліувена</a:t>
            </a:r>
            <a:r>
              <a:rPr lang="uk-UA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1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Ключові слова:</a:t>
            </a:r>
            <a:r>
              <a:rPr lang="uk-UA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мультимодальність</a:t>
            </a:r>
            <a:r>
              <a:rPr lang="uk-UA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, фентезі, артефакт, наратив, текст, зображення.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Contemporary fantasy series transgress the boundaries of a classical novel and tend to incorporate multimodal components. 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Mrs. Bradshaw’s Handbook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that belongs to Terry Pratchett’s Discworld universe effectively blends textual and visual codes within the non-fictional format of a travelogue and turns into an artifact from the secondary world. 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The article focuses on the analysis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of this multimodal text within the social-semiotic paradigm of Gunther Kress and Theo van Leeuwen.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Key words: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multimodality, fantasy, artifact, narrative, text, image.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B0FB7EA-45E9-40B3-99E9-98A0EF1BFCEF}"/>
              </a:ext>
            </a:extLst>
          </p:cNvPr>
          <p:cNvSpPr/>
          <p:nvPr/>
        </p:nvSpPr>
        <p:spPr>
          <a:xfrm>
            <a:off x="6121789" y="556864"/>
            <a:ext cx="5566117" cy="5209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BRITISHNESS IN FANTASY FICTION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Olena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TYKHOMYROVA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Kyiv National Linguistic University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200" b="1" dirty="0"/>
              <a:t>У розвідці розглядаються</a:t>
            </a:r>
            <a:r>
              <a:rPr lang="uk-UA" sz="1200" dirty="0"/>
              <a:t> особливості застосування стратегії доместикації і форенізації в перекладі літератури жанру фентезі. Присутність «британського коду» у </a:t>
            </a:r>
            <a:r>
              <a:rPr lang="uk-UA" sz="1200" dirty="0" err="1"/>
              <a:t>фентезійному</a:t>
            </a:r>
            <a:r>
              <a:rPr lang="uk-UA" sz="1200" dirty="0"/>
              <a:t> світі аналізується з огляду на ефекти доместикації чи одивнення, обидва з яких ускладнюють вибір стратегії перекладу. Для унаочнення проблеми розглядається роман «</a:t>
            </a:r>
            <a:r>
              <a:rPr lang="uk-UA" sz="1200" dirty="0" err="1"/>
              <a:t>Good</a:t>
            </a:r>
            <a:r>
              <a:rPr lang="uk-UA" sz="1200" dirty="0"/>
              <a:t> </a:t>
            </a:r>
            <a:r>
              <a:rPr lang="uk-UA" sz="1200" dirty="0" err="1"/>
              <a:t>Omens</a:t>
            </a:r>
            <a:r>
              <a:rPr lang="uk-UA" sz="1200" dirty="0"/>
              <a:t>» Террі Пратчетта та Ніла </a:t>
            </a:r>
            <a:r>
              <a:rPr lang="uk-UA" sz="1200" dirty="0" err="1"/>
              <a:t>Ґеймана</a:t>
            </a:r>
            <a:r>
              <a:rPr lang="uk-UA" sz="1200" dirty="0"/>
              <a:t> та його переклад українською 2018 року.</a:t>
            </a:r>
            <a:endParaRPr lang="ru-RU" sz="1200" dirty="0"/>
          </a:p>
          <a:p>
            <a:r>
              <a:rPr lang="uk-UA" sz="1200" b="1" dirty="0"/>
              <a:t>Ключові слова</a:t>
            </a:r>
            <a:r>
              <a:rPr lang="uk-UA" sz="1200" dirty="0"/>
              <a:t>: </a:t>
            </a:r>
            <a:r>
              <a:rPr lang="uk-UA" sz="1200" dirty="0" err="1"/>
              <a:t>британськість</a:t>
            </a:r>
            <a:r>
              <a:rPr lang="uk-UA" sz="1200" dirty="0"/>
              <a:t>, доместикація, </a:t>
            </a:r>
            <a:r>
              <a:rPr lang="uk-UA" sz="1200" dirty="0" err="1"/>
              <a:t>форенізація</a:t>
            </a:r>
            <a:r>
              <a:rPr lang="uk-UA" sz="1200" dirty="0"/>
              <a:t>, переклад, фентезі.</a:t>
            </a:r>
            <a:endParaRPr lang="ru-RU" sz="1200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article explores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possibilities of identifying Britishness in the metagenre of fantasy. The notion of Britishness itself is discussed, and the ways it is manifested in fantasy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storyworlds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elicited with regard to its connection to textual world-building. 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article considers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character of the ideological link to Britain highlighting the level of defamiliarization achieved by authors and questioning the presence of Britishness in heroic quests.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 words: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Britishness, defamiliarization, fantasy fiction, hero,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quest,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storyworld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6EE798A-D962-43A3-B97C-C03597AE1CB6}"/>
              </a:ext>
            </a:extLst>
          </p:cNvPr>
          <p:cNvSpPr/>
          <p:nvPr/>
        </p:nvSpPr>
        <p:spPr>
          <a:xfrm>
            <a:off x="98476" y="6280919"/>
            <a:ext cx="6096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dirty="0" err="1"/>
              <a:t>Інтермедіальні</a:t>
            </a:r>
            <a:r>
              <a:rPr lang="ru-RU" sz="1050" dirty="0"/>
              <a:t> </a:t>
            </a:r>
            <a:r>
              <a:rPr lang="ru-RU" sz="1050" dirty="0" err="1"/>
              <a:t>виміри</a:t>
            </a:r>
            <a:r>
              <a:rPr lang="ru-RU" sz="1050" dirty="0"/>
              <a:t> </a:t>
            </a:r>
            <a:r>
              <a:rPr lang="ru-RU" sz="1050" dirty="0" err="1"/>
              <a:t>літератури</a:t>
            </a:r>
            <a:r>
              <a:rPr lang="ru-RU" sz="1050" dirty="0"/>
              <a:t> </a:t>
            </a:r>
            <a:r>
              <a:rPr lang="ru-RU" sz="1050" dirty="0" err="1"/>
              <a:t>фентезі</a:t>
            </a:r>
            <a:r>
              <a:rPr lang="ru-RU" sz="1050" dirty="0"/>
              <a:t>. </a:t>
            </a:r>
            <a:r>
              <a:rPr lang="ru-RU" sz="1050" dirty="0" err="1"/>
              <a:t>Збірка</a:t>
            </a:r>
            <a:r>
              <a:rPr lang="ru-RU" sz="1050" dirty="0"/>
              <a:t> </a:t>
            </a:r>
            <a:r>
              <a:rPr lang="ru-RU" sz="1050" dirty="0" err="1"/>
              <a:t>матеріалів</a:t>
            </a:r>
            <a:r>
              <a:rPr lang="ru-RU" sz="1050" dirty="0"/>
              <a:t> </a:t>
            </a:r>
            <a:r>
              <a:rPr lang="ru-RU" sz="1050" dirty="0" err="1"/>
              <a:t>наукового</a:t>
            </a:r>
            <a:r>
              <a:rPr lang="ru-RU" sz="1050" dirty="0"/>
              <a:t> </a:t>
            </a:r>
            <a:r>
              <a:rPr lang="ru-RU" sz="1050" dirty="0" err="1"/>
              <a:t>семінару</a:t>
            </a:r>
            <a:r>
              <a:rPr lang="ru-RU" sz="1050" dirty="0"/>
              <a:t> Центру з </a:t>
            </a:r>
            <a:r>
              <a:rPr lang="ru-RU" sz="1050" dirty="0" err="1"/>
              <a:t>Дослідження</a:t>
            </a:r>
            <a:r>
              <a:rPr lang="ru-RU" sz="1050" dirty="0"/>
              <a:t> </a:t>
            </a:r>
            <a:r>
              <a:rPr lang="ru-RU" sz="1050" dirty="0" err="1"/>
              <a:t>Літератури</a:t>
            </a:r>
            <a:r>
              <a:rPr lang="ru-RU" sz="1050" dirty="0"/>
              <a:t> </a:t>
            </a:r>
            <a:r>
              <a:rPr lang="ru-RU" sz="1050" dirty="0" err="1"/>
              <a:t>Фентезі</a:t>
            </a:r>
            <a:r>
              <a:rPr lang="ru-RU" sz="1050" dirty="0"/>
              <a:t> при </a:t>
            </a:r>
            <a:r>
              <a:rPr lang="ru-RU" sz="1050" dirty="0" err="1"/>
              <a:t>Інституті</a:t>
            </a:r>
            <a:r>
              <a:rPr lang="ru-RU" sz="1050" dirty="0"/>
              <a:t> </a:t>
            </a:r>
            <a:r>
              <a:rPr lang="ru-RU" sz="1050" dirty="0" err="1"/>
              <a:t>літератури</a:t>
            </a:r>
            <a:r>
              <a:rPr lang="ru-RU" sz="1050" dirty="0"/>
              <a:t> </a:t>
            </a:r>
            <a:r>
              <a:rPr lang="ru-RU" sz="1050" dirty="0" err="1"/>
              <a:t>ім</a:t>
            </a:r>
            <a:r>
              <a:rPr lang="ru-RU" sz="1050" dirty="0"/>
              <a:t>. Т. Г. Шевченка НАН </a:t>
            </a:r>
            <a:r>
              <a:rPr lang="ru-RU" sz="1050" dirty="0" err="1"/>
              <a:t>України</a:t>
            </a:r>
            <a:r>
              <a:rPr lang="ru-RU" sz="1050" dirty="0"/>
              <a:t> (20 </a:t>
            </a:r>
            <a:r>
              <a:rPr lang="ru-RU" sz="1050" dirty="0" err="1"/>
              <a:t>квітня</a:t>
            </a:r>
            <a:r>
              <a:rPr lang="ru-RU" sz="1050" dirty="0"/>
              <a:t> 2016р.) / Ред. Рязанцева Т. М., Канчура Є. О. — </a:t>
            </a:r>
            <a:r>
              <a:rPr lang="ru-RU" sz="1050" dirty="0" err="1"/>
              <a:t>Київ</a:t>
            </a:r>
            <a:r>
              <a:rPr lang="ru-RU" sz="1050" dirty="0"/>
              <a:t>, 2016. — 72 с.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AD44C87-3443-4530-B71D-CC5923955FD0}"/>
              </a:ext>
            </a:extLst>
          </p:cNvPr>
          <p:cNvSpPr/>
          <p:nvPr/>
        </p:nvSpPr>
        <p:spPr>
          <a:xfrm>
            <a:off x="5997524" y="6159565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 err="1"/>
              <a:t>Національна</a:t>
            </a:r>
            <a:r>
              <a:rPr lang="ru-RU" sz="1100" dirty="0"/>
              <a:t> </a:t>
            </a:r>
            <a:r>
              <a:rPr lang="ru-RU" sz="1100" dirty="0" err="1"/>
              <a:t>своєрідність</a:t>
            </a:r>
            <a:r>
              <a:rPr lang="ru-RU" sz="1100" dirty="0"/>
              <a:t> </a:t>
            </a:r>
            <a:r>
              <a:rPr lang="ru-RU" sz="1100" dirty="0" err="1"/>
              <a:t>літератури</a:t>
            </a:r>
            <a:r>
              <a:rPr lang="ru-RU" sz="1100" dirty="0"/>
              <a:t> </a:t>
            </a:r>
            <a:r>
              <a:rPr lang="ru-RU" sz="1100" dirty="0" err="1"/>
              <a:t>фентезі</a:t>
            </a:r>
            <a:r>
              <a:rPr lang="ru-RU" sz="1100" dirty="0"/>
              <a:t>: </a:t>
            </a:r>
            <a:r>
              <a:rPr lang="ru-RU" sz="1100" dirty="0" err="1"/>
              <a:t>європейська</a:t>
            </a:r>
            <a:r>
              <a:rPr lang="ru-RU" sz="1100" dirty="0"/>
              <a:t> </a:t>
            </a:r>
            <a:r>
              <a:rPr lang="ru-RU" sz="1100" dirty="0" err="1"/>
              <a:t>палітра</a:t>
            </a:r>
            <a:r>
              <a:rPr lang="ru-RU" sz="1100" dirty="0"/>
              <a:t>. </a:t>
            </a:r>
            <a:r>
              <a:rPr lang="ru-RU" sz="1100" dirty="0" err="1"/>
              <a:t>Збірник</a:t>
            </a:r>
            <a:r>
              <a:rPr lang="ru-RU" sz="1100" dirty="0"/>
              <a:t> </a:t>
            </a:r>
            <a:r>
              <a:rPr lang="ru-RU" sz="1100" dirty="0" err="1"/>
              <a:t>матеріалів</a:t>
            </a:r>
            <a:r>
              <a:rPr lang="ru-RU" sz="1100" dirty="0"/>
              <a:t> </a:t>
            </a:r>
            <a:r>
              <a:rPr lang="ru-RU" sz="1100" dirty="0" err="1"/>
              <a:t>наукових</a:t>
            </a:r>
            <a:r>
              <a:rPr lang="ru-RU" sz="1100" dirty="0"/>
              <a:t> </a:t>
            </a:r>
            <a:r>
              <a:rPr lang="ru-RU" sz="1100" dirty="0" err="1"/>
              <a:t>семінарів</a:t>
            </a:r>
            <a:r>
              <a:rPr lang="ru-RU" sz="1100" dirty="0"/>
              <a:t> Центру з </a:t>
            </a:r>
            <a:r>
              <a:rPr lang="ru-RU" sz="1100" dirty="0" err="1"/>
              <a:t>Дослідження</a:t>
            </a:r>
            <a:r>
              <a:rPr lang="ru-RU" sz="1100" dirty="0"/>
              <a:t> </a:t>
            </a:r>
            <a:r>
              <a:rPr lang="ru-RU" sz="1100" dirty="0" err="1"/>
              <a:t>Літератури</a:t>
            </a:r>
            <a:r>
              <a:rPr lang="ru-RU" sz="1100" dirty="0"/>
              <a:t> </a:t>
            </a:r>
            <a:r>
              <a:rPr lang="ru-RU" sz="1100" dirty="0" err="1"/>
              <a:t>Фентезі</a:t>
            </a:r>
            <a:r>
              <a:rPr lang="ru-RU" sz="1100" dirty="0"/>
              <a:t> при </a:t>
            </a:r>
            <a:r>
              <a:rPr lang="ru-RU" sz="1100" dirty="0" err="1"/>
              <a:t>Інституті</a:t>
            </a:r>
            <a:r>
              <a:rPr lang="ru-RU" sz="1100" dirty="0"/>
              <a:t> </a:t>
            </a:r>
            <a:r>
              <a:rPr lang="ru-RU" sz="1100" dirty="0" err="1"/>
              <a:t>літератури</a:t>
            </a:r>
            <a:r>
              <a:rPr lang="ru-RU" sz="1100" dirty="0"/>
              <a:t> </a:t>
            </a:r>
            <a:r>
              <a:rPr lang="ru-RU" sz="1100" dirty="0" err="1"/>
              <a:t>ім</a:t>
            </a:r>
            <a:r>
              <a:rPr lang="ru-RU" sz="1100" dirty="0"/>
              <a:t>. Т. Г. Шевченка НАН </a:t>
            </a:r>
            <a:r>
              <a:rPr lang="ru-RU" sz="1100" dirty="0" err="1"/>
              <a:t>України</a:t>
            </a:r>
            <a:r>
              <a:rPr lang="ru-RU" sz="1100" dirty="0"/>
              <a:t> (22 листопада 2018, 19 </a:t>
            </a:r>
            <a:r>
              <a:rPr lang="ru-RU" sz="1100" dirty="0" err="1"/>
              <a:t>квітня</a:t>
            </a:r>
            <a:r>
              <a:rPr lang="ru-RU" sz="1100" dirty="0"/>
              <a:t> 2019) / Ред. Рязанцева Т. М., Канчура Є. О. – </a:t>
            </a:r>
            <a:r>
              <a:rPr lang="ru-RU" sz="1100" dirty="0" err="1"/>
              <a:t>Київ</a:t>
            </a:r>
            <a:r>
              <a:rPr lang="ru-RU" sz="1100" dirty="0"/>
              <a:t>, 2020. – 72 с.</a:t>
            </a:r>
          </a:p>
        </p:txBody>
      </p:sp>
    </p:spTree>
    <p:extLst>
      <p:ext uri="{BB962C8B-B14F-4D97-AF65-F5344CB8AC3E}">
        <p14:creationId xmlns:p14="http://schemas.microsoft.com/office/powerpoint/2010/main" val="243754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05142A1-E607-4AA3-8D7F-57A04FDB238D}"/>
              </a:ext>
            </a:extLst>
          </p:cNvPr>
          <p:cNvSpPr/>
          <p:nvPr/>
        </p:nvSpPr>
        <p:spPr>
          <a:xfrm>
            <a:off x="873489" y="714792"/>
            <a:ext cx="35719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Корисні шаблони</a:t>
            </a:r>
            <a:r>
              <a:rPr lang="uk-UA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r>
              <a:rPr lang="en-US" sz="2000" dirty="0">
                <a:solidFill>
                  <a:prstClr val="black"/>
                </a:solidFill>
                <a:ea typeface="Calibri" panose="020F0502020204030204" pitchFamily="34" charset="0"/>
              </a:rPr>
              <a:t>The article focuses on</a:t>
            </a:r>
            <a:endParaRPr lang="uk-UA" sz="20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The article explores</a:t>
            </a:r>
            <a:endParaRPr lang="uk-UA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The article considers</a:t>
            </a:r>
            <a:endParaRPr lang="uk-UA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000" dirty="0">
                <a:ea typeface="Calibri" panose="020F0502020204030204" pitchFamily="34" charset="0"/>
              </a:rPr>
              <a:t>Розвідка пропонує</a:t>
            </a:r>
          </a:p>
          <a:p>
            <a:r>
              <a:rPr lang="uk-UA" sz="2000" dirty="0"/>
              <a:t>У розвідці розглядаються</a:t>
            </a:r>
          </a:p>
          <a:p>
            <a:r>
              <a:rPr lang="uk-UA" sz="2000" dirty="0"/>
              <a:t>У статті представлено </a:t>
            </a:r>
            <a:r>
              <a:rPr lang="en-US" sz="2000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endParaRPr lang="uk-UA" sz="20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r>
              <a:rPr lang="ru-RU" sz="2000" dirty="0">
                <a:solidFill>
                  <a:prstClr val="black"/>
                </a:solidFill>
                <a:ea typeface="Calibri" panose="020F0502020204030204" pitchFamily="34" charset="0"/>
              </a:rPr>
              <a:t>У </a:t>
            </a:r>
            <a:r>
              <a:rPr lang="ru-RU" sz="2000" dirty="0" err="1">
                <a:solidFill>
                  <a:prstClr val="black"/>
                </a:solidFill>
                <a:ea typeface="Calibri" panose="020F0502020204030204" pitchFamily="34" charset="0"/>
              </a:rPr>
              <a:t>процесі</a:t>
            </a:r>
            <a:r>
              <a:rPr lang="ru-RU" sz="2000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ea typeface="Calibri" panose="020F0502020204030204" pitchFamily="34" charset="0"/>
              </a:rPr>
              <a:t>розвідки</a:t>
            </a:r>
            <a:r>
              <a:rPr lang="ru-RU" sz="2000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ea typeface="Calibri" panose="020F0502020204030204" pitchFamily="34" charset="0"/>
              </a:rPr>
              <a:t>виявлено</a:t>
            </a:r>
            <a:r>
              <a:rPr lang="ru-RU" sz="2000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endParaRPr lang="ru-RU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EB05B6-21C7-4EC4-852D-A48C526F08F8}"/>
              </a:ext>
            </a:extLst>
          </p:cNvPr>
          <p:cNvSpPr txBox="1"/>
          <p:nvPr/>
        </p:nvSpPr>
        <p:spPr>
          <a:xfrm>
            <a:off x="6639952" y="607070"/>
            <a:ext cx="424844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u="sng" dirty="0">
                <a:solidFill>
                  <a:srgbClr val="C00000"/>
                </a:solidFill>
              </a:rPr>
              <a:t>Терміни лекції №2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Анотація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Реферат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Постановка проблеми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Предмет дослідження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Об’єкт дослідження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Мета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Завдання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Наукова новизна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Особистий внесок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Актуальність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Практичне застосування</a:t>
            </a:r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097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58B455-164B-486D-A7C8-DF0159865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80" y="786642"/>
            <a:ext cx="7061980" cy="528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24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2A2989-B536-48D0-8D6A-8BE786A05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Шаблон оформлення бібліографічного посилання при написанні письмової роботи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64E1D3-421D-4962-B65F-713C74BB6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/>
              <a:t>ВАК</a:t>
            </a:r>
            <a:br>
              <a:rPr lang="uk-UA" dirty="0"/>
            </a:br>
            <a:r>
              <a:rPr lang="ru-RU" dirty="0"/>
              <a:t>Гришко О. </a:t>
            </a:r>
            <a:r>
              <a:rPr lang="ru-RU" dirty="0" err="1"/>
              <a:t>Наукова</a:t>
            </a:r>
            <a:r>
              <a:rPr lang="ru-RU" dirty="0"/>
              <a:t> новизна </a:t>
            </a:r>
            <a:r>
              <a:rPr lang="ru-RU" dirty="0" err="1"/>
              <a:t>дослідження</a:t>
            </a:r>
            <a:r>
              <a:rPr lang="ru-RU" dirty="0"/>
              <a:t>: </a:t>
            </a:r>
            <a:r>
              <a:rPr lang="ru-RU" dirty="0" err="1"/>
              <a:t>приклади</a:t>
            </a:r>
            <a:r>
              <a:rPr lang="ru-RU" dirty="0"/>
              <a:t>, </a:t>
            </a:r>
            <a:r>
              <a:rPr lang="ru-RU" dirty="0" err="1"/>
              <a:t>особливості</a:t>
            </a:r>
            <a:r>
              <a:rPr lang="ru-RU" dirty="0"/>
              <a:t> та </a:t>
            </a:r>
            <a:r>
              <a:rPr lang="ru-RU" dirty="0" err="1"/>
              <a:t>вимоги</a:t>
            </a:r>
            <a:r>
              <a:rPr lang="ru-RU" dirty="0"/>
              <a:t> [</a:t>
            </a:r>
            <a:r>
              <a:rPr lang="ru-RU" dirty="0" err="1"/>
              <a:t>Електронний</a:t>
            </a:r>
            <a:r>
              <a:rPr lang="ru-RU" dirty="0"/>
              <a:t> ресурс] / Оксана Гришко // </a:t>
            </a:r>
            <a:r>
              <a:rPr lang="ru-RU" dirty="0" err="1"/>
              <a:t>BigBro</a:t>
            </a:r>
            <a:r>
              <a:rPr lang="ru-RU" dirty="0"/>
              <a:t>. – 2022. – Режим доступу до ресурсу: </a:t>
            </a:r>
            <a:r>
              <a:rPr lang="ru-RU" dirty="0">
                <a:hlinkClick r:id="rId2"/>
              </a:rPr>
              <a:t>https://bigbro.com.ua/</a:t>
            </a:r>
            <a:r>
              <a:rPr lang="ru-RU">
                <a:hlinkClick r:id="rId2"/>
              </a:rPr>
              <a:t>naukova-novizna-doslidzhennya-prikladi-osoblivosti-ta-vimogi/</a:t>
            </a:r>
            <a:r>
              <a:rPr lang="ru-RU"/>
              <a:t>.</a:t>
            </a:r>
          </a:p>
          <a:p>
            <a:r>
              <a:rPr lang="ru-RU" b="1"/>
              <a:t>АРА</a:t>
            </a:r>
            <a:br>
              <a:rPr lang="ru-RU" dirty="0"/>
            </a:br>
            <a:r>
              <a:rPr lang="ru-RU" dirty="0"/>
              <a:t>Гришко, О. (2022). </a:t>
            </a:r>
            <a:r>
              <a:rPr lang="ru-RU" i="1" dirty="0" err="1"/>
              <a:t>Наукова</a:t>
            </a:r>
            <a:r>
              <a:rPr lang="ru-RU" i="1" dirty="0"/>
              <a:t> новизна </a:t>
            </a:r>
            <a:r>
              <a:rPr lang="ru-RU" i="1" dirty="0" err="1"/>
              <a:t>дослідження</a:t>
            </a:r>
            <a:r>
              <a:rPr lang="ru-RU" i="1" dirty="0"/>
              <a:t>: </a:t>
            </a:r>
            <a:r>
              <a:rPr lang="ru-RU" i="1" dirty="0" err="1"/>
              <a:t>приклади</a:t>
            </a:r>
            <a:r>
              <a:rPr lang="ru-RU" i="1" dirty="0"/>
              <a:t>, </a:t>
            </a:r>
            <a:r>
              <a:rPr lang="ru-RU" i="1" dirty="0" err="1"/>
              <a:t>особливості</a:t>
            </a:r>
            <a:r>
              <a:rPr lang="ru-RU" i="1" dirty="0"/>
              <a:t> та </a:t>
            </a:r>
            <a:r>
              <a:rPr lang="ru-RU" i="1" dirty="0" err="1"/>
              <a:t>вимоги</a:t>
            </a:r>
            <a:r>
              <a:rPr lang="ru-RU" i="1" dirty="0"/>
              <a:t>. </a:t>
            </a:r>
            <a:r>
              <a:rPr lang="ru-RU" dirty="0"/>
              <a:t> </a:t>
            </a:r>
            <a:r>
              <a:rPr lang="ru-RU" dirty="0" err="1"/>
              <a:t>BigBro</a:t>
            </a:r>
            <a:r>
              <a:rPr lang="ru-RU" dirty="0"/>
              <a:t>. </a:t>
            </a:r>
            <a:r>
              <a:rPr lang="ru-RU" dirty="0" err="1"/>
              <a:t>Відновлено</a:t>
            </a:r>
            <a:r>
              <a:rPr lang="ru-RU" dirty="0"/>
              <a:t> з https://bigbro.com.ua/naukova-novizna-doslidzhennya-prikladi-osoblivosti-ta-vimogi/.</a:t>
            </a:r>
          </a:p>
        </p:txBody>
      </p:sp>
    </p:spTree>
    <p:extLst>
      <p:ext uri="{BB962C8B-B14F-4D97-AF65-F5344CB8AC3E}">
        <p14:creationId xmlns:p14="http://schemas.microsoft.com/office/powerpoint/2010/main" val="13052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97B6E5-9C60-4CED-AB15-BA616DB73320}"/>
              </a:ext>
            </a:extLst>
          </p:cNvPr>
          <p:cNvSpPr txBox="1"/>
          <p:nvPr/>
        </p:nvSpPr>
        <p:spPr>
          <a:xfrm>
            <a:off x="0" y="-28135"/>
            <a:ext cx="3596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План дослідження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312BE99-163E-44D0-AD22-C3505EBB56BA}"/>
              </a:ext>
            </a:extLst>
          </p:cNvPr>
          <p:cNvSpPr/>
          <p:nvPr/>
        </p:nvSpPr>
        <p:spPr>
          <a:xfrm>
            <a:off x="5120638" y="138954"/>
            <a:ext cx="1927274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1. ВСТУП</a:t>
            </a:r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CAFCC1F-56C5-4DDB-A5AC-06AAFFD53B62}"/>
              </a:ext>
            </a:extLst>
          </p:cNvPr>
          <p:cNvSpPr/>
          <p:nvPr/>
        </p:nvSpPr>
        <p:spPr>
          <a:xfrm>
            <a:off x="2827606" y="635762"/>
            <a:ext cx="1139483" cy="4193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Що?</a:t>
            </a:r>
            <a:endParaRPr lang="ru-RU" b="1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347030D-9D3F-4032-A83D-BBA8B6D9E3D0}"/>
              </a:ext>
            </a:extLst>
          </p:cNvPr>
          <p:cNvSpPr/>
          <p:nvPr/>
        </p:nvSpPr>
        <p:spPr>
          <a:xfrm>
            <a:off x="7875566" y="651559"/>
            <a:ext cx="1392701" cy="4193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Чому?</a:t>
            </a:r>
            <a:endParaRPr lang="ru-RU" b="1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B5CD14F-1308-4BD7-8E6B-9E8ED66223CC}"/>
              </a:ext>
            </a:extLst>
          </p:cNvPr>
          <p:cNvSpPr/>
          <p:nvPr/>
        </p:nvSpPr>
        <p:spPr>
          <a:xfrm>
            <a:off x="5654041" y="832338"/>
            <a:ext cx="1139483" cy="44547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Як?</a:t>
            </a:r>
            <a:endParaRPr lang="ru-RU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504680-4C1E-43A8-8CED-F31851DC466A}"/>
              </a:ext>
            </a:extLst>
          </p:cNvPr>
          <p:cNvSpPr txBox="1"/>
          <p:nvPr/>
        </p:nvSpPr>
        <p:spPr>
          <a:xfrm>
            <a:off x="745588" y="815069"/>
            <a:ext cx="241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dirty="0"/>
              <a:t>Питання дослідження</a:t>
            </a:r>
            <a:endParaRPr lang="ru-RU" b="1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56B8F7-7546-4037-B04C-37951A6B2E31}"/>
              </a:ext>
            </a:extLst>
          </p:cNvPr>
          <p:cNvSpPr txBox="1"/>
          <p:nvPr/>
        </p:nvSpPr>
        <p:spPr>
          <a:xfrm>
            <a:off x="9268267" y="635761"/>
            <a:ext cx="206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dirty="0"/>
              <a:t>Анотація проєкту</a:t>
            </a:r>
            <a:endParaRPr lang="ru-RU" b="1" u="sng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F83AC04-E5BA-4F0A-9E15-C6ADB59289E5}"/>
              </a:ext>
            </a:extLst>
          </p:cNvPr>
          <p:cNvSpPr/>
          <p:nvPr/>
        </p:nvSpPr>
        <p:spPr>
          <a:xfrm>
            <a:off x="5106572" y="1533378"/>
            <a:ext cx="2447778" cy="661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2. ОГЛЯД ДЖЕРЕЛ</a:t>
            </a:r>
            <a:endParaRPr lang="ru-RU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90BE0D8-0055-4C2D-8B8C-68E7ABD453B1}"/>
              </a:ext>
            </a:extLst>
          </p:cNvPr>
          <p:cNvSpPr/>
          <p:nvPr/>
        </p:nvSpPr>
        <p:spPr>
          <a:xfrm>
            <a:off x="7875566" y="1533378"/>
            <a:ext cx="1139483" cy="44547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Як?</a:t>
            </a:r>
            <a:endParaRPr lang="ru-RU" sz="2400" b="1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025DFDB-15C3-42C6-8CAF-433250F62733}"/>
              </a:ext>
            </a:extLst>
          </p:cNvPr>
          <p:cNvSpPr/>
          <p:nvPr/>
        </p:nvSpPr>
        <p:spPr>
          <a:xfrm>
            <a:off x="3270738" y="1654311"/>
            <a:ext cx="1392701" cy="4193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Чому?</a:t>
            </a:r>
            <a:endParaRPr lang="ru-RU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5FB6A1-5D6D-4898-8FDB-09DB3DB57EA2}"/>
              </a:ext>
            </a:extLst>
          </p:cNvPr>
          <p:cNvSpPr txBox="1"/>
          <p:nvPr/>
        </p:nvSpPr>
        <p:spPr>
          <a:xfrm>
            <a:off x="717454" y="1533378"/>
            <a:ext cx="2447778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Література з теми;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Л. з методів;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Теоретичний підхід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5E2FDF-1B40-4A78-9DE8-8F192E951F4A}"/>
              </a:ext>
            </a:extLst>
          </p:cNvPr>
          <p:cNvSpPr txBox="1"/>
          <p:nvPr/>
        </p:nvSpPr>
        <p:spPr>
          <a:xfrm>
            <a:off x="9129932" y="1533378"/>
            <a:ext cx="2658794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Знаходимо прогалини;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Шукаємо обговорення дискусійних моментів.</a:t>
            </a:r>
            <a:endParaRPr lang="ru-RU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BF27007-9981-41AE-B056-76E60D71B971}"/>
              </a:ext>
            </a:extLst>
          </p:cNvPr>
          <p:cNvSpPr/>
          <p:nvPr/>
        </p:nvSpPr>
        <p:spPr>
          <a:xfrm>
            <a:off x="5106572" y="2509470"/>
            <a:ext cx="2447778" cy="661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3. МЕТОДИ</a:t>
            </a:r>
            <a:endParaRPr lang="ru-RU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9D1F417-0F11-4767-BAD7-128AAC107FF1}"/>
              </a:ext>
            </a:extLst>
          </p:cNvPr>
          <p:cNvSpPr/>
          <p:nvPr/>
        </p:nvSpPr>
        <p:spPr>
          <a:xfrm>
            <a:off x="5106572" y="3414087"/>
            <a:ext cx="2447778" cy="661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4.</a:t>
            </a:r>
            <a:r>
              <a:rPr lang="en-US" dirty="0"/>
              <a:t> </a:t>
            </a:r>
            <a:r>
              <a:rPr lang="uk-UA" dirty="0"/>
              <a:t>ПОПЕРЕДНІ ДАНІ</a:t>
            </a:r>
            <a:endParaRPr lang="ru-RU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0FBC4800-8B4A-478A-B628-D53CDC314706}"/>
              </a:ext>
            </a:extLst>
          </p:cNvPr>
          <p:cNvSpPr/>
          <p:nvPr/>
        </p:nvSpPr>
        <p:spPr>
          <a:xfrm>
            <a:off x="5134706" y="4379550"/>
            <a:ext cx="2447778" cy="661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5. ВИЗНАЧЕННЯ ОБМЕЖЕНЬ</a:t>
            </a:r>
            <a:endParaRPr lang="ru-RU" dirty="0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3C0931FE-35D7-4366-96C0-212E2B6134C3}"/>
              </a:ext>
            </a:extLst>
          </p:cNvPr>
          <p:cNvSpPr/>
          <p:nvPr/>
        </p:nvSpPr>
        <p:spPr>
          <a:xfrm>
            <a:off x="5134706" y="5345013"/>
            <a:ext cx="2447778" cy="661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6. ВИСНОВКИ</a:t>
            </a:r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F6C97B18-A348-451E-93D2-53279EA0346C}"/>
              </a:ext>
            </a:extLst>
          </p:cNvPr>
          <p:cNvSpPr/>
          <p:nvPr/>
        </p:nvSpPr>
        <p:spPr>
          <a:xfrm>
            <a:off x="5760719" y="2123962"/>
            <a:ext cx="1139483" cy="44547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Як?</a:t>
            </a:r>
            <a:endParaRPr lang="ru-RU" sz="2400" b="1" dirty="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36B523E2-BC15-4ACE-984A-0348B94FC46D}"/>
              </a:ext>
            </a:extLst>
          </p:cNvPr>
          <p:cNvSpPr/>
          <p:nvPr/>
        </p:nvSpPr>
        <p:spPr>
          <a:xfrm>
            <a:off x="5788853" y="3066247"/>
            <a:ext cx="1139483" cy="4193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Що?</a:t>
            </a:r>
            <a:endParaRPr lang="ru-RU" b="1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C55A283D-B88D-4484-87CB-28449FC5AEEF}"/>
              </a:ext>
            </a:extLst>
          </p:cNvPr>
          <p:cNvSpPr/>
          <p:nvPr/>
        </p:nvSpPr>
        <p:spPr>
          <a:xfrm>
            <a:off x="3575538" y="5465946"/>
            <a:ext cx="1139483" cy="4193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Що?</a:t>
            </a:r>
            <a:endParaRPr lang="ru-RU" b="1" dirty="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A4853B4A-543F-42AC-A750-3BC4BF32212A}"/>
              </a:ext>
            </a:extLst>
          </p:cNvPr>
          <p:cNvSpPr/>
          <p:nvPr/>
        </p:nvSpPr>
        <p:spPr>
          <a:xfrm>
            <a:off x="7974031" y="5468176"/>
            <a:ext cx="1392701" cy="4193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Чому?</a:t>
            </a:r>
            <a:endParaRPr lang="ru-RU" b="1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A7D94B2C-9021-4DB0-A299-006115DA4C59}"/>
              </a:ext>
            </a:extLst>
          </p:cNvPr>
          <p:cNvSpPr/>
          <p:nvPr/>
        </p:nvSpPr>
        <p:spPr>
          <a:xfrm>
            <a:off x="5901395" y="5994423"/>
            <a:ext cx="1139483" cy="44547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Як?</a:t>
            </a:r>
            <a:endParaRPr lang="ru-RU" sz="24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CEF9BD-14F2-4F6B-BB5B-E8D1F19ABA85}"/>
              </a:ext>
            </a:extLst>
          </p:cNvPr>
          <p:cNvSpPr txBox="1"/>
          <p:nvPr/>
        </p:nvSpPr>
        <p:spPr>
          <a:xfrm>
            <a:off x="1907345" y="2569440"/>
            <a:ext cx="2872153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Процедура дослідження;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Види даних;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Процедура збору даних.</a:t>
            </a:r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0015B9-1B41-4260-A12C-7D5A7AF950B6}"/>
              </a:ext>
            </a:extLst>
          </p:cNvPr>
          <p:cNvSpPr txBox="1"/>
          <p:nvPr/>
        </p:nvSpPr>
        <p:spPr>
          <a:xfrm>
            <a:off x="7875567" y="2569440"/>
            <a:ext cx="2028088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uk-UA" dirty="0"/>
              <a:t>Відбір та доступ; </a:t>
            </a:r>
          </a:p>
          <a:p>
            <a:r>
              <a:rPr lang="uk-UA" dirty="0"/>
              <a:t>Людські ресурси; </a:t>
            </a:r>
          </a:p>
          <a:p>
            <a:r>
              <a:rPr lang="uk-UA" dirty="0"/>
              <a:t>Етична основа; </a:t>
            </a:r>
          </a:p>
          <a:p>
            <a:r>
              <a:rPr lang="uk-UA" dirty="0"/>
              <a:t>Витрати.</a:t>
            </a:r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6C5191-D00E-4243-BF97-D8C32B6F7E6C}"/>
              </a:ext>
            </a:extLst>
          </p:cNvPr>
          <p:cNvSpPr txBox="1"/>
          <p:nvPr/>
        </p:nvSpPr>
        <p:spPr>
          <a:xfrm>
            <a:off x="897990" y="3742006"/>
            <a:ext cx="3983499" cy="92333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Обґрунтування доцільності;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Прогнозовані результати;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Зв’язок з іншими дослідженнями. 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6ED4DE-3B2D-433D-9D94-8E935B8CB73E}"/>
              </a:ext>
            </a:extLst>
          </p:cNvPr>
          <p:cNvSpPr txBox="1"/>
          <p:nvPr/>
        </p:nvSpPr>
        <p:spPr>
          <a:xfrm>
            <a:off x="7875566" y="4234375"/>
            <a:ext cx="3631806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Можливі альтернативні рішення;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Слабкі місця;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Застосування дослідження.</a:t>
            </a:r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6DA463-108C-4EF2-AB2D-A4A655FD9CDE}"/>
              </a:ext>
            </a:extLst>
          </p:cNvPr>
          <p:cNvSpPr txBox="1"/>
          <p:nvPr/>
        </p:nvSpPr>
        <p:spPr>
          <a:xfrm>
            <a:off x="745588" y="5345013"/>
            <a:ext cx="252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dirty="0"/>
              <a:t>Особистий внесок</a:t>
            </a:r>
            <a:endParaRPr lang="ru-RU" b="1" u="sng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6EDAFE-65FE-49CB-B947-F5C96EB78423}"/>
              </a:ext>
            </a:extLst>
          </p:cNvPr>
          <p:cNvSpPr txBox="1"/>
          <p:nvPr/>
        </p:nvSpPr>
        <p:spPr>
          <a:xfrm>
            <a:off x="9446452" y="5465946"/>
            <a:ext cx="199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dirty="0"/>
              <a:t>Важливість</a:t>
            </a:r>
            <a:endParaRPr lang="ru-RU" b="1" u="sng" dirty="0"/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67D88B95-436C-4738-BE3E-32970AC9E1FA}"/>
              </a:ext>
            </a:extLst>
          </p:cNvPr>
          <p:cNvCxnSpPr>
            <a:stCxn id="8" idx="6"/>
          </p:cNvCxnSpPr>
          <p:nvPr/>
        </p:nvCxnSpPr>
        <p:spPr>
          <a:xfrm flipV="1">
            <a:off x="3967089" y="635761"/>
            <a:ext cx="1167617" cy="20965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C7E47BEA-6854-495E-9043-6FF0A475C781}"/>
              </a:ext>
            </a:extLst>
          </p:cNvPr>
          <p:cNvCxnSpPr>
            <a:endCxn id="9" idx="2"/>
          </p:cNvCxnSpPr>
          <p:nvPr/>
        </p:nvCxnSpPr>
        <p:spPr>
          <a:xfrm>
            <a:off x="7040878" y="651559"/>
            <a:ext cx="834688" cy="209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6C397715-732C-413E-A0FB-6E564DD58C51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6084275" y="662174"/>
            <a:ext cx="11725" cy="243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A12B003F-9336-4F24-962F-4B9C9C8E9477}"/>
              </a:ext>
            </a:extLst>
          </p:cNvPr>
          <p:cNvCxnSpPr>
            <a:stCxn id="10" idx="4"/>
          </p:cNvCxnSpPr>
          <p:nvPr/>
        </p:nvCxnSpPr>
        <p:spPr>
          <a:xfrm>
            <a:off x="6223783" y="1277816"/>
            <a:ext cx="15238" cy="314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79D23C32-E7E7-440E-9FFB-3B4940199034}"/>
              </a:ext>
            </a:extLst>
          </p:cNvPr>
          <p:cNvCxnSpPr>
            <a:stCxn id="13" idx="3"/>
            <a:endCxn id="14" idx="2"/>
          </p:cNvCxnSpPr>
          <p:nvPr/>
        </p:nvCxnSpPr>
        <p:spPr>
          <a:xfrm flipV="1">
            <a:off x="7554350" y="1756117"/>
            <a:ext cx="321216" cy="107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C737F8B1-86B9-4CC3-A206-4F6F60C7CC43}"/>
              </a:ext>
            </a:extLst>
          </p:cNvPr>
          <p:cNvCxnSpPr>
            <a:stCxn id="13" idx="1"/>
            <a:endCxn id="15" idx="6"/>
          </p:cNvCxnSpPr>
          <p:nvPr/>
        </p:nvCxnSpPr>
        <p:spPr>
          <a:xfrm flipH="1">
            <a:off x="4663439" y="1863969"/>
            <a:ext cx="4431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CD975B77-D6BB-4B02-BD84-5D71B866BAFF}"/>
              </a:ext>
            </a:extLst>
          </p:cNvPr>
          <p:cNvCxnSpPr>
            <a:stCxn id="29" idx="3"/>
            <a:endCxn id="18" idx="1"/>
          </p:cNvCxnSpPr>
          <p:nvPr/>
        </p:nvCxnSpPr>
        <p:spPr>
          <a:xfrm flipV="1">
            <a:off x="4779498" y="2840061"/>
            <a:ext cx="327074" cy="191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A5E0352B-6713-4FE9-A7C4-B7E3DC9A59A8}"/>
              </a:ext>
            </a:extLst>
          </p:cNvPr>
          <p:cNvCxnSpPr>
            <a:stCxn id="18" idx="3"/>
          </p:cNvCxnSpPr>
          <p:nvPr/>
        </p:nvCxnSpPr>
        <p:spPr>
          <a:xfrm>
            <a:off x="7554350" y="2840061"/>
            <a:ext cx="321216" cy="101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0C7D9663-B7F7-451F-BF2A-463E36FF4DF8}"/>
              </a:ext>
            </a:extLst>
          </p:cNvPr>
          <p:cNvCxnSpPr>
            <a:endCxn id="20" idx="1"/>
          </p:cNvCxnSpPr>
          <p:nvPr/>
        </p:nvCxnSpPr>
        <p:spPr>
          <a:xfrm flipV="1">
            <a:off x="4779498" y="3744678"/>
            <a:ext cx="327074" cy="137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CE296452-8B9F-4596-B260-9E111A05854E}"/>
              </a:ext>
            </a:extLst>
          </p:cNvPr>
          <p:cNvCxnSpPr>
            <a:cxnSpLocks/>
            <a:stCxn id="21" idx="3"/>
            <a:endCxn id="32" idx="1"/>
          </p:cNvCxnSpPr>
          <p:nvPr/>
        </p:nvCxnSpPr>
        <p:spPr>
          <a:xfrm flipV="1">
            <a:off x="7582484" y="4696040"/>
            <a:ext cx="293082" cy="141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FC47A794-8CAB-43E1-BF27-5E8F1132E0F5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>
            <a:off x="6330461" y="4075269"/>
            <a:ext cx="28134" cy="304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93B9577C-4B2E-48A3-B733-9829BA706FE2}"/>
              </a:ext>
            </a:extLst>
          </p:cNvPr>
          <p:cNvCxnSpPr>
            <a:stCxn id="21" idx="2"/>
            <a:endCxn id="22" idx="0"/>
          </p:cNvCxnSpPr>
          <p:nvPr/>
        </p:nvCxnSpPr>
        <p:spPr>
          <a:xfrm>
            <a:off x="6358595" y="5040732"/>
            <a:ext cx="0" cy="304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AB8F0101-5B2D-402D-BA8F-A541F50F1895}"/>
              </a:ext>
            </a:extLst>
          </p:cNvPr>
          <p:cNvCxnSpPr>
            <a:stCxn id="26" idx="6"/>
            <a:endCxn id="22" idx="1"/>
          </p:cNvCxnSpPr>
          <p:nvPr/>
        </p:nvCxnSpPr>
        <p:spPr>
          <a:xfrm>
            <a:off x="4715021" y="5675604"/>
            <a:ext cx="4196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47545A59-EF82-4312-923F-91F43D83B384}"/>
              </a:ext>
            </a:extLst>
          </p:cNvPr>
          <p:cNvCxnSpPr>
            <a:stCxn id="22" idx="3"/>
            <a:endCxn id="27" idx="2"/>
          </p:cNvCxnSpPr>
          <p:nvPr/>
        </p:nvCxnSpPr>
        <p:spPr>
          <a:xfrm>
            <a:off x="7582484" y="5675604"/>
            <a:ext cx="391547" cy="2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326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FAAEBE-3A44-4DF2-903F-98F605EEC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989" y="61899"/>
            <a:ext cx="5444196" cy="671659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7038548-515B-4B5F-B44A-A8D20D12C09A}"/>
              </a:ext>
            </a:extLst>
          </p:cNvPr>
          <p:cNvSpPr/>
          <p:nvPr/>
        </p:nvSpPr>
        <p:spPr>
          <a:xfrm>
            <a:off x="670560" y="665596"/>
            <a:ext cx="556142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постановка проблеми в загальному вигляді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її зв'язок із важливими науковими чи практичними завданнями;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аналіз останніх досліджень і публікацій, у яких започатковано розв'язання цієї проблеми та на які спирається автор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виділення не вирішених раніше частин загальної проблеми, яким присвячено статтю;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формулювання мети та завдань статті;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виклад основного матеріалу дослідження з певним обґрунтуванням отриманих наукових результатів;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висновки з цього дослідження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перспективи розвідок у цьому напрямку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952793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3AF47E-479E-4DF1-979B-485CBAB0D58D}"/>
              </a:ext>
            </a:extLst>
          </p:cNvPr>
          <p:cNvSpPr txBox="1"/>
          <p:nvPr/>
        </p:nvSpPr>
        <p:spPr>
          <a:xfrm>
            <a:off x="4839285" y="126609"/>
            <a:ext cx="701977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b="1" u="sng" dirty="0">
                <a:solidFill>
                  <a:srgbClr val="C00000"/>
                </a:solidFill>
              </a:rPr>
              <a:t>Швидке й повільне читання </a:t>
            </a:r>
          </a:p>
          <a:p>
            <a:pPr algn="r"/>
            <a:r>
              <a:rPr lang="uk-UA" dirty="0"/>
              <a:t>1</a:t>
            </a:r>
            <a:r>
              <a:rPr lang="uk-UA" sz="1400" dirty="0"/>
              <a:t>. </a:t>
            </a:r>
            <a:r>
              <a:rPr lang="uk-UA" dirty="0"/>
              <a:t>Визначення, чи варто читати обране джерело, поверхневий перегляд тексту (</a:t>
            </a:r>
            <a:r>
              <a:rPr lang="en-US" b="1" dirty="0"/>
              <a:t>skimming</a:t>
            </a:r>
            <a:r>
              <a:rPr lang="en-US" dirty="0"/>
              <a:t>)</a:t>
            </a:r>
            <a:r>
              <a:rPr lang="uk-UA" dirty="0"/>
              <a:t>;</a:t>
            </a:r>
          </a:p>
          <a:p>
            <a:pPr algn="r"/>
            <a:r>
              <a:rPr lang="uk-UA" dirty="0"/>
              <a:t>2. Швидкий пошук інформації в тексті, націлений перегляд (</a:t>
            </a:r>
            <a:r>
              <a:rPr lang="en-US" b="1" dirty="0"/>
              <a:t>scanning</a:t>
            </a:r>
            <a:r>
              <a:rPr lang="en-US" dirty="0"/>
              <a:t>)</a:t>
            </a:r>
            <a:r>
              <a:rPr lang="uk-UA" dirty="0"/>
              <a:t>;</a:t>
            </a:r>
          </a:p>
          <a:p>
            <a:pPr marL="342900" indent="-342900" algn="r">
              <a:buAutoNum type="arabicPeriod" startAt="3"/>
            </a:pPr>
            <a:r>
              <a:rPr lang="uk-UA" dirty="0"/>
              <a:t>Аналітичне/ уважне читання </a:t>
            </a:r>
            <a:r>
              <a:rPr lang="en-US" dirty="0"/>
              <a:t>(</a:t>
            </a:r>
            <a:r>
              <a:rPr lang="en-US" b="1" dirty="0"/>
              <a:t>close reading</a:t>
            </a:r>
            <a:r>
              <a:rPr lang="en-US" dirty="0"/>
              <a:t>)</a:t>
            </a:r>
            <a:r>
              <a:rPr lang="uk-UA" dirty="0"/>
              <a:t>.</a:t>
            </a:r>
          </a:p>
          <a:p>
            <a:pPr marL="342900" indent="-342900" algn="r">
              <a:buAutoNum type="arabicPeriod" startAt="3"/>
            </a:pPr>
            <a:r>
              <a:rPr lang="uk-UA" dirty="0"/>
              <a:t>Читання для задоволення </a:t>
            </a:r>
            <a:r>
              <a:rPr lang="uk-UA" dirty="0">
                <a:sym typeface="Wingdings" panose="05000000000000000000" pitchFamily="2" charset="2"/>
              </a:rPr>
              <a:t> </a:t>
            </a:r>
            <a:endParaRPr lang="uk-UA" dirty="0"/>
          </a:p>
          <a:p>
            <a:pPr algn="r"/>
            <a:r>
              <a:rPr lang="uk-UA" dirty="0"/>
              <a:t> 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F1EE27A-42DA-4A78-95B5-CE173B347059}"/>
              </a:ext>
            </a:extLst>
          </p:cNvPr>
          <p:cNvSpPr/>
          <p:nvPr/>
        </p:nvSpPr>
        <p:spPr>
          <a:xfrm>
            <a:off x="5514535" y="5519447"/>
            <a:ext cx="61053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>
                <a:latin typeface="Gadugi" panose="020B0502040204020203" pitchFamily="34" charset="0"/>
                <a:ea typeface="Gadugi" panose="020B0502040204020203" pitchFamily="34" charset="0"/>
              </a:rPr>
              <a:t>TIP sheet</a:t>
            </a:r>
            <a:r>
              <a:rPr lang="uk-UA" sz="1600" i="1" dirty="0">
                <a:ea typeface="Gadugi" panose="020B0502040204020203" pitchFamily="34" charset="0"/>
              </a:rPr>
              <a:t> </a:t>
            </a:r>
            <a:r>
              <a:rPr lang="en-GB" sz="1600" i="1" dirty="0">
                <a:latin typeface="Gadugi" panose="020B0502040204020203" pitchFamily="34" charset="0"/>
                <a:ea typeface="Gadugi" panose="020B0502040204020203" pitchFamily="34" charset="0"/>
              </a:rPr>
              <a:t>Skimming &amp;</a:t>
            </a:r>
            <a:r>
              <a:rPr lang="uk-UA" sz="1600" i="1" dirty="0">
                <a:ea typeface="Gadugi" panose="020B0502040204020203" pitchFamily="34" charset="0"/>
              </a:rPr>
              <a:t> </a:t>
            </a:r>
            <a:r>
              <a:rPr lang="en-GB" sz="1600" i="1" dirty="0">
                <a:latin typeface="Gadugi" panose="020B0502040204020203" pitchFamily="34" charset="0"/>
                <a:ea typeface="Gadugi" panose="020B0502040204020203" pitchFamily="34" charset="0"/>
              </a:rPr>
              <a:t>Scanning</a:t>
            </a:r>
            <a:r>
              <a:rPr lang="en-GB" sz="1600" dirty="0">
                <a:latin typeface="Gadugi" panose="020B0502040204020203" pitchFamily="34" charset="0"/>
                <a:ea typeface="Gadugi" panose="020B0502040204020203" pitchFamily="34" charset="0"/>
              </a:rPr>
              <a:t>. Retrieved from </a:t>
            </a:r>
            <a:r>
              <a:rPr lang="uk-UA" sz="1600" dirty="0">
                <a:ea typeface="Gadugi" panose="020B0502040204020203" pitchFamily="34" charset="0"/>
              </a:rPr>
              <a:t> </a:t>
            </a:r>
            <a:r>
              <a:rPr lang="en-GB" sz="1600" dirty="0">
                <a:latin typeface="Gadugi" panose="020B0502040204020203" pitchFamily="34" charset="0"/>
                <a:ea typeface="Gadugi" panose="020B0502040204020203" pitchFamily="34" charset="0"/>
              </a:rPr>
              <a:t>http://www.butte.edu/departments/cas/tipsheets/readingstrategies/skimming_scanning.html</a:t>
            </a:r>
            <a:endParaRPr lang="ru-RU" sz="1600" dirty="0">
              <a:ea typeface="Gadugi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C539DF-F441-461F-826D-43BDEA7EC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38" y="578448"/>
            <a:ext cx="4459460" cy="57719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EBF697-3338-467B-9CEB-9C57B20D9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479" y="2142392"/>
            <a:ext cx="3524250" cy="3276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F7BD1A-72DF-4CC2-9CA5-C873A98F0F40}"/>
              </a:ext>
            </a:extLst>
          </p:cNvPr>
          <p:cNvSpPr txBox="1"/>
          <p:nvPr/>
        </p:nvSpPr>
        <p:spPr>
          <a:xfrm>
            <a:off x="9720775" y="3899847"/>
            <a:ext cx="1519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Good Omens </a:t>
            </a:r>
          </a:p>
          <a:p>
            <a:r>
              <a:rPr lang="en-US" b="1" dirty="0">
                <a:solidFill>
                  <a:srgbClr val="7030A0"/>
                </a:solidFill>
              </a:rPr>
              <a:t>(ep. 3, 53 m.)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9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3AD5CC-686D-42FC-8988-CFF3A81CCBDF}"/>
              </a:ext>
            </a:extLst>
          </p:cNvPr>
          <p:cNvSpPr txBox="1"/>
          <p:nvPr/>
        </p:nvSpPr>
        <p:spPr>
          <a:xfrm>
            <a:off x="2888566" y="0"/>
            <a:ext cx="6414867" cy="8925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Реферування</a:t>
            </a:r>
            <a:r>
              <a:rPr lang="uk-UA" dirty="0"/>
              <a:t> </a:t>
            </a:r>
          </a:p>
          <a:p>
            <a:pPr algn="ctr"/>
            <a:r>
              <a:rPr lang="uk-UA" sz="2000" b="1" dirty="0">
                <a:solidFill>
                  <a:srgbClr val="C00000"/>
                </a:solidFill>
              </a:rPr>
              <a:t>засіб опрацювання здобутої в джерелах інформації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E9408-8B3D-40FF-AA51-6B28E3615CAA}"/>
              </a:ext>
            </a:extLst>
          </p:cNvPr>
          <p:cNvSpPr txBox="1"/>
          <p:nvPr/>
        </p:nvSpPr>
        <p:spPr>
          <a:xfrm>
            <a:off x="572014" y="898839"/>
            <a:ext cx="4682197" cy="73866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Репродуктивні</a:t>
            </a:r>
            <a:r>
              <a:rPr lang="ru-RU" sz="2400" b="1" dirty="0">
                <a:solidFill>
                  <a:srgbClr val="002060"/>
                </a:solidFill>
              </a:rPr>
              <a:t>: 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dirty="0" err="1"/>
              <a:t>відтворення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первинного</a:t>
            </a:r>
            <a:r>
              <a:rPr lang="ru-RU" dirty="0"/>
              <a:t> тексту.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D6D31C-DEE4-4148-B0B4-FF457E5F8BCA}"/>
              </a:ext>
            </a:extLst>
          </p:cNvPr>
          <p:cNvSpPr txBox="1"/>
          <p:nvPr/>
        </p:nvSpPr>
        <p:spPr>
          <a:xfrm>
            <a:off x="6159377" y="926975"/>
            <a:ext cx="5460609" cy="73866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err="1">
                <a:solidFill>
                  <a:srgbClr val="002060"/>
                </a:solidFill>
              </a:rPr>
              <a:t>Продуктивні</a:t>
            </a:r>
            <a:r>
              <a:rPr lang="ru-RU" b="1" dirty="0">
                <a:solidFill>
                  <a:srgbClr val="002060"/>
                </a:solidFill>
              </a:rPr>
              <a:t>: </a:t>
            </a:r>
          </a:p>
          <a:p>
            <a:pPr algn="r"/>
            <a:r>
              <a:rPr lang="ru-RU" dirty="0" err="1"/>
              <a:t>творче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критичне</a:t>
            </a:r>
            <a:r>
              <a:rPr lang="ru-RU" dirty="0"/>
              <a:t> </a:t>
            </a:r>
            <a:r>
              <a:rPr lang="ru-RU" dirty="0" err="1"/>
              <a:t>осмислення</a:t>
            </a:r>
            <a:r>
              <a:rPr lang="ru-RU" dirty="0"/>
              <a:t> </a:t>
            </a:r>
            <a:r>
              <a:rPr lang="ru-RU" dirty="0" err="1"/>
              <a:t>реферованих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B9B1E22-A1D1-493C-82BB-4BFF67852CB2}"/>
              </a:ext>
            </a:extLst>
          </p:cNvPr>
          <p:cNvSpPr/>
          <p:nvPr/>
        </p:nvSpPr>
        <p:spPr>
          <a:xfrm>
            <a:off x="773723" y="1793740"/>
            <a:ext cx="5472973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Реферат-конспект: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фактична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 в </a:t>
            </a:r>
            <a:r>
              <a:rPr lang="ru-RU" dirty="0" err="1"/>
              <a:t>узагальненому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ілюстрований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Реферат-резюме</a:t>
            </a:r>
            <a:r>
              <a:rPr lang="ru-RU" dirty="0"/>
              <a:t>: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заданої</a:t>
            </a:r>
            <a:r>
              <a:rPr lang="ru-RU" dirty="0"/>
              <a:t> теми.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CCBACD-E679-4883-9580-16B69C570897}"/>
              </a:ext>
            </a:extLst>
          </p:cNvPr>
          <p:cNvSpPr/>
          <p:nvPr/>
        </p:nvSpPr>
        <p:spPr>
          <a:xfrm>
            <a:off x="7057364" y="1973815"/>
            <a:ext cx="43000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Реферат-</a:t>
            </a:r>
            <a:r>
              <a:rPr lang="ru-RU" b="1" u="sng" dirty="0" err="1">
                <a:solidFill>
                  <a:schemeClr val="accent6">
                    <a:lumMod val="75000"/>
                  </a:schemeClr>
                </a:solidFill>
              </a:rPr>
              <a:t>огляд</a:t>
            </a:r>
            <a:r>
              <a:rPr lang="ru-R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різні</a:t>
            </a:r>
            <a:r>
              <a:rPr lang="ru-RU" dirty="0"/>
              <a:t> погляди з </a:t>
            </a:r>
            <a:r>
              <a:rPr lang="ru-RU" dirty="0" err="1"/>
              <a:t>досліджуваного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.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Реферат-</a:t>
            </a:r>
            <a:r>
              <a:rPr lang="ru-RU" b="1" u="sng" dirty="0" err="1">
                <a:solidFill>
                  <a:schemeClr val="accent6">
                    <a:lumMod val="75000"/>
                  </a:schemeClr>
                </a:solidFill>
              </a:rPr>
              <a:t>доповідь</a:t>
            </a:r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b="1" u="sng" dirty="0" err="1">
                <a:solidFill>
                  <a:schemeClr val="accent6">
                    <a:lumMod val="75000"/>
                  </a:schemeClr>
                </a:solidFill>
              </a:rPr>
              <a:t>розгорнутий</a:t>
            </a:r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ru-RU" dirty="0"/>
              <a:t>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аналіз</a:t>
            </a:r>
            <a:r>
              <a:rPr lang="ru-RU" dirty="0"/>
              <a:t> 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  <a:r>
              <a:rPr lang="ru-RU" dirty="0" err="1"/>
              <a:t>першоджерела</a:t>
            </a:r>
            <a:r>
              <a:rPr lang="ru-RU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об'єктивна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. 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27E635D-D51F-4FFE-AFD1-38DD9FD51F13}"/>
              </a:ext>
            </a:extLst>
          </p:cNvPr>
          <p:cNvSpPr/>
          <p:nvPr/>
        </p:nvSpPr>
        <p:spPr>
          <a:xfrm>
            <a:off x="1031703" y="4089291"/>
            <a:ext cx="102553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err="1">
                <a:solidFill>
                  <a:srgbClr val="7030A0"/>
                </a:solidFill>
              </a:rPr>
              <a:t>Інформаційний</a:t>
            </a:r>
            <a:r>
              <a:rPr lang="ru-RU" sz="2000" dirty="0"/>
              <a:t> реферат </a:t>
            </a:r>
            <a:r>
              <a:rPr lang="ru-RU" sz="2000" dirty="0" err="1"/>
              <a:t>містить</a:t>
            </a:r>
            <a:r>
              <a:rPr lang="ru-RU" sz="2000" dirty="0"/>
              <a:t> </a:t>
            </a:r>
            <a:r>
              <a:rPr lang="ru-RU" sz="2000" dirty="0" err="1"/>
              <a:t>аргументи</a:t>
            </a:r>
            <a:r>
              <a:rPr lang="ru-RU" sz="2000" dirty="0"/>
              <a:t> й наводить </a:t>
            </a:r>
            <a:r>
              <a:rPr lang="ru-RU" sz="2000" b="1" dirty="0" err="1"/>
              <a:t>основні</a:t>
            </a:r>
            <a:r>
              <a:rPr lang="ru-RU" sz="2000" b="1" dirty="0"/>
              <a:t> </a:t>
            </a:r>
            <a:r>
              <a:rPr lang="ru-RU" sz="2000" b="1" dirty="0" err="1"/>
              <a:t>дані</a:t>
            </a:r>
            <a:r>
              <a:rPr lang="ru-RU" sz="2000" b="1" dirty="0"/>
              <a:t> та </a:t>
            </a:r>
            <a:r>
              <a:rPr lang="ru-RU" sz="2000" b="1" dirty="0" err="1"/>
              <a:t>висновки</a:t>
            </a:r>
            <a:r>
              <a:rPr lang="ru-RU" sz="2000" b="1" dirty="0"/>
              <a:t> </a:t>
            </a:r>
            <a:r>
              <a:rPr lang="ru-RU" sz="2000" dirty="0" err="1"/>
              <a:t>оригінальних</a:t>
            </a:r>
            <a:r>
              <a:rPr lang="ru-RU" sz="2000" dirty="0"/>
              <a:t> </a:t>
            </a:r>
            <a:r>
              <a:rPr lang="ru-RU" sz="2000" dirty="0" err="1"/>
              <a:t>документів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роблять</a:t>
            </a:r>
            <a:r>
              <a:rPr lang="ru-RU" sz="2000" dirty="0"/>
              <a:t> </a:t>
            </a:r>
            <a:r>
              <a:rPr lang="ru-RU" sz="2000" dirty="0" err="1"/>
              <a:t>цінний</a:t>
            </a:r>
            <a:r>
              <a:rPr lang="ru-RU" sz="2000" dirty="0"/>
              <a:t> </a:t>
            </a:r>
            <a:r>
              <a:rPr lang="ru-RU" sz="2000" b="1" dirty="0" err="1"/>
              <a:t>внесок</a:t>
            </a:r>
            <a:r>
              <a:rPr lang="ru-RU" sz="2000" b="1" dirty="0"/>
              <a:t> у </a:t>
            </a:r>
            <a:r>
              <a:rPr lang="ru-RU" sz="2000" b="1" dirty="0" err="1"/>
              <a:t>загальну</a:t>
            </a:r>
            <a:r>
              <a:rPr lang="ru-RU" sz="2000" b="1" dirty="0"/>
              <a:t> систему </a:t>
            </a:r>
            <a:r>
              <a:rPr lang="ru-RU" sz="2000" b="1" dirty="0" err="1"/>
              <a:t>знань</a:t>
            </a:r>
            <a:r>
              <a:rPr lang="ru-RU" sz="2000" b="1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b="1" dirty="0" err="1"/>
              <a:t>корисні</a:t>
            </a:r>
            <a:r>
              <a:rPr lang="ru-RU" sz="2000" dirty="0"/>
              <a:t> для </a:t>
            </a:r>
            <a:r>
              <a:rPr lang="ru-RU" sz="2000" dirty="0" err="1"/>
              <a:t>певного</a:t>
            </a:r>
            <a:r>
              <a:rPr lang="ru-RU" sz="2000" dirty="0"/>
              <a:t> кола </a:t>
            </a:r>
            <a:r>
              <a:rPr lang="ru-RU" sz="2000" dirty="0" err="1"/>
              <a:t>читачів</a:t>
            </a:r>
            <a:r>
              <a:rPr lang="ru-RU" sz="2000" dirty="0"/>
              <a:t>, </a:t>
            </a:r>
          </a:p>
          <a:p>
            <a:r>
              <a:rPr lang="ru-RU" sz="2000" b="1" u="sng" dirty="0" err="1">
                <a:solidFill>
                  <a:srgbClr val="7030A0"/>
                </a:solidFill>
              </a:rPr>
              <a:t>Індикативний</a:t>
            </a:r>
            <a:r>
              <a:rPr lang="ru-RU" sz="2000" dirty="0"/>
              <a:t> —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стислий</a:t>
            </a:r>
            <a:r>
              <a:rPr lang="ru-RU" sz="2000" dirty="0"/>
              <a:t> реферат, </a:t>
            </a:r>
            <a:r>
              <a:rPr lang="ru-RU" sz="2000" dirty="0" err="1"/>
              <a:t>створений</a:t>
            </a:r>
            <a:r>
              <a:rPr lang="ru-RU" sz="2000" dirty="0"/>
              <a:t> з </a:t>
            </a:r>
            <a:r>
              <a:rPr lang="ru-RU" sz="2000" b="1" dirty="0"/>
              <a:t>метою </a:t>
            </a:r>
            <a:r>
              <a:rPr lang="ru-RU" sz="2000" b="1" dirty="0" err="1"/>
              <a:t>допомогти</a:t>
            </a:r>
            <a:r>
              <a:rPr lang="ru-RU" sz="2000" b="1" dirty="0"/>
              <a:t> </a:t>
            </a:r>
            <a:r>
              <a:rPr lang="ru-RU" sz="2000" b="1" dirty="0" err="1"/>
              <a:t>читачеві</a:t>
            </a:r>
            <a:r>
              <a:rPr lang="ru-RU" sz="2000" b="1" dirty="0"/>
              <a:t> </a:t>
            </a:r>
            <a:r>
              <a:rPr lang="ru-RU" sz="2000" b="1" dirty="0" err="1"/>
              <a:t>вирішити</a:t>
            </a:r>
            <a:r>
              <a:rPr lang="ru-RU" sz="2000" dirty="0"/>
              <a:t>,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йому</a:t>
            </a:r>
            <a:r>
              <a:rPr lang="ru-RU" sz="2000" dirty="0"/>
              <a:t> </a:t>
            </a:r>
            <a:r>
              <a:rPr lang="ru-RU" sz="2000" dirty="0" err="1"/>
              <a:t>звертатися</a:t>
            </a:r>
            <a:r>
              <a:rPr lang="ru-RU" sz="2000" dirty="0"/>
              <a:t> до </a:t>
            </a:r>
            <a:r>
              <a:rPr lang="ru-RU" sz="2000" dirty="0" err="1"/>
              <a:t>оригінального</a:t>
            </a:r>
            <a:r>
              <a:rPr lang="ru-RU" sz="2000" dirty="0"/>
              <a:t> документа.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1AB96E-47FA-4CF2-A74B-F2C2D728DBB5}"/>
              </a:ext>
            </a:extLst>
          </p:cNvPr>
          <p:cNvSpPr txBox="1"/>
          <p:nvPr/>
        </p:nvSpPr>
        <p:spPr>
          <a:xfrm>
            <a:off x="6794695" y="5459537"/>
            <a:ext cx="4365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Цей слайд створено методом реферування. (ДЖЕРЕЛО</a:t>
            </a:r>
            <a:r>
              <a:rPr lang="uk-UA" b="1" dirty="0">
                <a:solidFill>
                  <a:srgbClr val="0070C0"/>
                </a:solidFill>
              </a:rPr>
              <a:t>) </a:t>
            </a:r>
            <a:r>
              <a:rPr lang="uk-UA" b="1" dirty="0">
                <a:solidFill>
                  <a:srgbClr val="00B050"/>
                </a:solidFill>
              </a:rPr>
              <a:t>Якого типу повідомлення ви готуватиме на практичне заняття №3?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73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29C8B4-0423-4D68-A424-1D60DDDAA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692760"/>
            <a:ext cx="10782300" cy="519112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E33561F-87F0-4917-9FA1-2F605ABC9B13}"/>
              </a:ext>
            </a:extLst>
          </p:cNvPr>
          <p:cNvSpPr/>
          <p:nvPr/>
        </p:nvSpPr>
        <p:spPr>
          <a:xfrm>
            <a:off x="187569" y="5883885"/>
            <a:ext cx="11816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/>
              <a:t>Klimova</a:t>
            </a:r>
            <a:r>
              <a:rPr lang="en-US" b="1" dirty="0"/>
              <a:t>, </a:t>
            </a:r>
            <a:r>
              <a:rPr lang="en-GB" b="1" dirty="0"/>
              <a:t>B. F. (2013) </a:t>
            </a:r>
            <a:r>
              <a:rPr lang="en-US" b="1" dirty="0"/>
              <a:t>Common mistakes in writing abstracts in English. </a:t>
            </a:r>
            <a:r>
              <a:rPr lang="en-US" b="1" i="1" dirty="0"/>
              <a:t>Procedia - Social and Behavioral Sciences #</a:t>
            </a:r>
            <a:r>
              <a:rPr lang="en-US" b="1" dirty="0"/>
              <a:t>93. 512 – 516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160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B10272-096A-4D68-81FB-21F35EFF92DD}"/>
              </a:ext>
            </a:extLst>
          </p:cNvPr>
          <p:cNvSpPr/>
          <p:nvPr/>
        </p:nvSpPr>
        <p:spPr>
          <a:xfrm>
            <a:off x="1026942" y="1024991"/>
            <a:ext cx="97067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Example</a:t>
            </a:r>
            <a:r>
              <a:rPr lang="en-US" sz="3200" dirty="0"/>
              <a:t>:</a:t>
            </a:r>
          </a:p>
          <a:p>
            <a:r>
              <a:rPr lang="en-US" sz="3200" dirty="0"/>
              <a:t>After collecting enough responses, </a:t>
            </a:r>
            <a:r>
              <a:rPr lang="en-US" sz="3200" dirty="0">
                <a:solidFill>
                  <a:srgbClr val="FF0000"/>
                </a:solidFill>
              </a:rPr>
              <a:t>I will evaluate </a:t>
            </a:r>
            <a:r>
              <a:rPr lang="en-US" sz="3200" dirty="0"/>
              <a:t>the results separately. (</a:t>
            </a:r>
            <a:r>
              <a:rPr lang="en-US" sz="3200" dirty="0">
                <a:solidFill>
                  <a:srgbClr val="FF0000"/>
                </a:solidFill>
              </a:rPr>
              <a:t>wrong</a:t>
            </a:r>
            <a:r>
              <a:rPr lang="en-US" sz="3200" dirty="0"/>
              <a:t>)</a:t>
            </a:r>
          </a:p>
          <a:p>
            <a:r>
              <a:rPr lang="en-US" sz="3200" dirty="0"/>
              <a:t>After collecting enough responses, </a:t>
            </a:r>
            <a:r>
              <a:rPr lang="en-US" sz="3200" dirty="0">
                <a:solidFill>
                  <a:srgbClr val="00B050"/>
                </a:solidFill>
              </a:rPr>
              <a:t>the results will be evaluated</a:t>
            </a:r>
            <a:r>
              <a:rPr lang="en-US" sz="3200" dirty="0"/>
              <a:t> separately.(</a:t>
            </a:r>
            <a:r>
              <a:rPr lang="en-US" sz="3200" dirty="0">
                <a:solidFill>
                  <a:srgbClr val="00B050"/>
                </a:solidFill>
              </a:rPr>
              <a:t>right</a:t>
            </a:r>
            <a:r>
              <a:rPr lang="en-US" sz="3200" dirty="0"/>
              <a:t>)</a:t>
            </a:r>
          </a:p>
          <a:p>
            <a:r>
              <a:rPr lang="en-US" sz="3200" dirty="0"/>
              <a:t>In the practical part of </a:t>
            </a:r>
            <a:r>
              <a:rPr lang="en-US" sz="3200" dirty="0">
                <a:solidFill>
                  <a:srgbClr val="FF0000"/>
                </a:solidFill>
              </a:rPr>
              <a:t>my</a:t>
            </a:r>
            <a:r>
              <a:rPr lang="en-US" sz="3200" dirty="0"/>
              <a:t> paper </a:t>
            </a:r>
            <a:r>
              <a:rPr lang="en-US" sz="3200" dirty="0">
                <a:solidFill>
                  <a:srgbClr val="FF0000"/>
                </a:solidFill>
              </a:rPr>
              <a:t>I concentrated on </a:t>
            </a:r>
            <a:r>
              <a:rPr lang="en-US" sz="3200" dirty="0"/>
              <a:t>threatened monuments in </a:t>
            </a:r>
            <a:r>
              <a:rPr lang="en-US" sz="3200" dirty="0" err="1"/>
              <a:t>Jaromer</a:t>
            </a:r>
            <a:r>
              <a:rPr lang="en-US" sz="3200" dirty="0"/>
              <a:t>.(</a:t>
            </a:r>
            <a:r>
              <a:rPr lang="en-US" sz="3200" dirty="0">
                <a:solidFill>
                  <a:srgbClr val="FF0000"/>
                </a:solidFill>
              </a:rPr>
              <a:t>wrong</a:t>
            </a:r>
            <a:r>
              <a:rPr lang="en-US" sz="3200" dirty="0"/>
              <a:t>)</a:t>
            </a:r>
          </a:p>
          <a:p>
            <a:r>
              <a:rPr lang="en-US" sz="3200" dirty="0"/>
              <a:t>In the practical part of </a:t>
            </a:r>
            <a:r>
              <a:rPr lang="en-US" sz="3200" dirty="0">
                <a:solidFill>
                  <a:srgbClr val="00B050"/>
                </a:solidFill>
              </a:rPr>
              <a:t>the</a:t>
            </a:r>
            <a:r>
              <a:rPr lang="en-US" sz="3200" dirty="0"/>
              <a:t> paper, </a:t>
            </a:r>
            <a:r>
              <a:rPr lang="en-US" sz="3200" dirty="0">
                <a:solidFill>
                  <a:srgbClr val="00B050"/>
                </a:solidFill>
              </a:rPr>
              <a:t>threatened monuments in </a:t>
            </a:r>
            <a:r>
              <a:rPr lang="en-US" sz="3200" dirty="0" err="1">
                <a:solidFill>
                  <a:srgbClr val="00B050"/>
                </a:solidFill>
              </a:rPr>
              <a:t>Jaromer</a:t>
            </a:r>
            <a:r>
              <a:rPr lang="en-US" sz="3200" dirty="0">
                <a:solidFill>
                  <a:srgbClr val="00B050"/>
                </a:solidFill>
              </a:rPr>
              <a:t> were discussed</a:t>
            </a:r>
            <a:r>
              <a:rPr lang="en-US" sz="3200" dirty="0"/>
              <a:t>. (</a:t>
            </a:r>
            <a:r>
              <a:rPr lang="en-US" sz="3200" dirty="0">
                <a:solidFill>
                  <a:srgbClr val="00B050"/>
                </a:solidFill>
              </a:rPr>
              <a:t>right</a:t>
            </a:r>
            <a:r>
              <a:rPr lang="en-US" sz="3200" dirty="0"/>
              <a:t>)</a:t>
            </a:r>
            <a:r>
              <a:rPr lang="uk-UA" sz="3200" dirty="0"/>
              <a:t>  </a:t>
            </a:r>
            <a:r>
              <a:rPr lang="uk-UA" sz="2400" dirty="0"/>
              <a:t>(</a:t>
            </a:r>
            <a:r>
              <a:rPr lang="en-GB" sz="2400" dirty="0" err="1"/>
              <a:t>Klimova</a:t>
            </a:r>
            <a:r>
              <a:rPr lang="uk-UA" sz="2400" dirty="0"/>
              <a:t>, 514)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90437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F9E61A4-562B-4B6B-8A84-688A576EA095}"/>
              </a:ext>
            </a:extLst>
          </p:cNvPr>
          <p:cNvSpPr/>
          <p:nvPr/>
        </p:nvSpPr>
        <p:spPr>
          <a:xfrm>
            <a:off x="642425" y="661527"/>
            <a:ext cx="6096000" cy="129266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Анотації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українською та англійською мовами подають за таким планом: постановка проблеми, матеріал дослідження та його методи, виклад результатів, висновки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(1800 знаків разом із ключовими словами)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(Вісник ЖДУ)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6E102E2-A9F9-47CD-8C9E-09FF121E065D}"/>
              </a:ext>
            </a:extLst>
          </p:cNvPr>
          <p:cNvSpPr/>
          <p:nvPr/>
        </p:nvSpPr>
        <p:spPr>
          <a:xfrm>
            <a:off x="5411372" y="1975140"/>
            <a:ext cx="6096000" cy="107721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uk-UA" sz="1000" b="1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До статті додати </a:t>
            </a:r>
            <a:r>
              <a:rPr lang="uk-UA" sz="1400" b="1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анотацію</a:t>
            </a:r>
            <a:r>
              <a:rPr lang="uk-UA" sz="1000" b="1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із ключовими словами, ім’я та прізвище автора, заголовок українською й англійською мовами, шифр УДК. </a:t>
            </a:r>
            <a:r>
              <a:rPr lang="uk-UA" sz="1000" b="1" u="sng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Обсяг англійської анотації – 1800 знаків із пропусками (ураховуючи й ключові слова; переклад англійською мовою повинен бути якомога достовірнішим [не машинним]), української – 600-800 знаків. Розширену англомовну анотацію обов’язково продублювати українською (в окремому файлі).</a:t>
            </a:r>
            <a:r>
              <a:rPr lang="uk-UA" sz="1000" b="1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 (Слово і Час. Київ)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8A623D0-629B-4A06-9573-BBE35B34CD00}"/>
              </a:ext>
            </a:extLst>
          </p:cNvPr>
          <p:cNvSpPr/>
          <p:nvPr/>
        </p:nvSpPr>
        <p:spPr>
          <a:xfrm>
            <a:off x="881576" y="2990803"/>
            <a:ext cx="6096000" cy="128413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lnSpc>
                <a:spcPts val="1875"/>
              </a:lnSpc>
              <a:spcBef>
                <a:spcPts val="1500"/>
              </a:spcBef>
              <a:spcAft>
                <a:spcPts val="1500"/>
              </a:spcAft>
            </a:pPr>
            <a:r>
              <a:rPr lang="uk-UA" sz="105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Після назви статті через один інтервал з абзацним відступом подається </a:t>
            </a:r>
            <a:r>
              <a:rPr lang="uk-UA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анотація</a:t>
            </a:r>
            <a:r>
              <a:rPr lang="uk-UA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05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мовою рукопису (</a:t>
            </a:r>
            <a:r>
              <a:rPr lang="uk-UA" sz="1050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наукової статті – </a:t>
            </a:r>
            <a:r>
              <a:rPr lang="uk-UA" sz="1050" b="1" dirty="0"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обсяг 1800 знаків</a:t>
            </a:r>
            <a:r>
              <a:rPr lang="uk-UA" sz="1050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для методичної розробки, рецензії або огляду – обсяг 200-300 знаків</a:t>
            </a:r>
            <a:r>
              <a:rPr lang="uk-UA" sz="105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курсив. Ключові слова (кегль 12, курсив, </a:t>
            </a:r>
            <a:r>
              <a:rPr lang="uk-UA" sz="1050" dirty="0"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словосполучення </a:t>
            </a:r>
            <a:r>
              <a:rPr lang="uk-UA" sz="1050" dirty="0" err="1"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відмарковується</a:t>
            </a:r>
            <a:r>
              <a:rPr lang="uk-UA" sz="1050" dirty="0"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напівжирним шрифтом</a:t>
            </a:r>
            <a:r>
              <a:rPr lang="uk-UA" sz="105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подаються після анотації з нового рядка з абзацним відступом і розділяються </a:t>
            </a:r>
            <a:r>
              <a:rPr lang="uk-UA" sz="1050" dirty="0"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крапкою з комою</a:t>
            </a:r>
            <a:r>
              <a:rPr lang="uk-UA" sz="105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(Літературознавчі студії, Київ)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2293BF4-E181-4B9F-B6AF-6E728C67101E}"/>
              </a:ext>
            </a:extLst>
          </p:cNvPr>
          <p:cNvSpPr/>
          <p:nvPr/>
        </p:nvSpPr>
        <p:spPr>
          <a:xfrm>
            <a:off x="4890866" y="4321104"/>
            <a:ext cx="6096000" cy="221599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Анотація</a:t>
            </a:r>
            <a:r>
              <a: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англійською мовою повинна мати обсяг від 200 до 250 слів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одним 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абзацем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не копіюючи скорочену анотацію, подану українською мовою. Анотація надається згідно з вимогами 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SCOPUS’а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як структурований реферат, і повинна обов’язково містити такі елементи: предмет, тема, мета роботи, методологія, наукова новизна, область застосування результатів, висновки. Анотація англійською мовою фактично має являти собою стислий виклад статті. </a:t>
            </a:r>
          </a:p>
          <a:p>
            <a:pPr indent="180340" algn="just">
              <a:spcAft>
                <a:spcPts val="0"/>
              </a:spcAft>
            </a:pPr>
            <a:r>
              <a:rPr lang="uk-UA" b="1" dirty="0"/>
              <a:t>«Наукові праці: Науково-методичний журнал. – Філологія. Літературознавство» (Миколаїв)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F04A1D-E81E-4903-AC45-48F7CA6C1317}"/>
              </a:ext>
            </a:extLst>
          </p:cNvPr>
          <p:cNvSpPr txBox="1"/>
          <p:nvPr/>
        </p:nvSpPr>
        <p:spPr>
          <a:xfrm rot="20838213">
            <a:off x="686759" y="4875102"/>
            <a:ext cx="3843194" cy="830997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Editorial guidelines / </a:t>
            </a:r>
            <a:r>
              <a:rPr lang="uk-UA" sz="2400" b="1" dirty="0">
                <a:solidFill>
                  <a:srgbClr val="7030A0"/>
                </a:solidFill>
              </a:rPr>
              <a:t>Вимоги до оформлення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25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201</TotalTime>
  <Words>897</Words>
  <Application>Microsoft Office PowerPoint</Application>
  <PresentationFormat>Широкоэкранный</PresentationFormat>
  <Paragraphs>150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Gadugi</vt:lpstr>
      <vt:lpstr>Garamond</vt:lpstr>
      <vt:lpstr>Segoe UI</vt:lpstr>
      <vt:lpstr>Times New Roman</vt:lpstr>
      <vt:lpstr>Verdana</vt:lpstr>
      <vt:lpstr>Wingdings</vt:lpstr>
      <vt:lpstr>Натуральные материалы</vt:lpstr>
      <vt:lpstr>№2 Структура наукового дослідження</vt:lpstr>
      <vt:lpstr>Шаблон оформлення бібліографічного посилання при написанні письмової роботи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№2 Структура наукового дослідження</dc:title>
  <dc:creator>Probook</dc:creator>
  <cp:lastModifiedBy>Probook</cp:lastModifiedBy>
  <cp:revision>36</cp:revision>
  <dcterms:created xsi:type="dcterms:W3CDTF">2021-10-01T16:24:17Z</dcterms:created>
  <dcterms:modified xsi:type="dcterms:W3CDTF">2022-10-05T09:00:36Z</dcterms:modified>
</cp:coreProperties>
</file>