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61" r:id="rId5"/>
    <p:sldId id="262" r:id="rId6"/>
    <p:sldId id="263" r:id="rId7"/>
    <p:sldId id="264" r:id="rId8"/>
    <p:sldId id="256" r:id="rId9"/>
    <p:sldId id="265" r:id="rId10"/>
    <p:sldId id="266" r:id="rId11"/>
    <p:sldId id="267" r:id="rId12"/>
    <p:sldId id="268" r:id="rId13"/>
    <p:sldId id="269" r:id="rId14"/>
    <p:sldId id="270" r:id="rId15"/>
    <p:sldId id="271" r:id="rId16"/>
    <p:sldId id="272" r:id="rId17"/>
    <p:sldId id="274" r:id="rId18"/>
    <p:sldId id="275" r:id="rId19"/>
    <p:sldId id="276" r:id="rId20"/>
    <p:sldId id="277" r:id="rId21"/>
    <p:sldId id="273" r:id="rId22"/>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522"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uk-UA"/>
          </a:p>
        </p:txBody>
      </p:sp>
      <p:sp>
        <p:nvSpPr>
          <p:cNvPr id="4" name="Дата 3"/>
          <p:cNvSpPr>
            <a:spLocks noGrp="1"/>
          </p:cNvSpPr>
          <p:nvPr>
            <p:ph type="dt" sz="half" idx="10"/>
          </p:nvPr>
        </p:nvSpPr>
        <p:spPr/>
        <p:txBody>
          <a:bodyPr/>
          <a:lstStyle/>
          <a:p>
            <a:fld id="{DB1C81F1-E75F-4285-A169-E91998E45B28}" type="datetimeFigureOut">
              <a:rPr lang="uk-UA" smtClean="0"/>
              <a:t>18.05.2025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F9390F47-41AC-4C7F-8EB7-77E6700B9E7C}" type="slidenum">
              <a:rPr lang="uk-UA" smtClean="0"/>
              <a:t>‹№›</a:t>
            </a:fld>
            <a:endParaRPr lang="uk-UA"/>
          </a:p>
        </p:txBody>
      </p:sp>
    </p:spTree>
    <p:extLst>
      <p:ext uri="{BB962C8B-B14F-4D97-AF65-F5344CB8AC3E}">
        <p14:creationId xmlns:p14="http://schemas.microsoft.com/office/powerpoint/2010/main" val="1123173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p:cNvSpPr>
            <a:spLocks noGrp="1"/>
          </p:cNvSpPr>
          <p:nvPr>
            <p:ph type="dt" sz="half" idx="10"/>
          </p:nvPr>
        </p:nvSpPr>
        <p:spPr/>
        <p:txBody>
          <a:bodyPr/>
          <a:lstStyle/>
          <a:p>
            <a:fld id="{DB1C81F1-E75F-4285-A169-E91998E45B28}" type="datetimeFigureOut">
              <a:rPr lang="uk-UA" smtClean="0"/>
              <a:t>18.05.2025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F9390F47-41AC-4C7F-8EB7-77E6700B9E7C}" type="slidenum">
              <a:rPr lang="uk-UA" smtClean="0"/>
              <a:t>‹№›</a:t>
            </a:fld>
            <a:endParaRPr lang="uk-UA"/>
          </a:p>
        </p:txBody>
      </p:sp>
    </p:spTree>
    <p:extLst>
      <p:ext uri="{BB962C8B-B14F-4D97-AF65-F5344CB8AC3E}">
        <p14:creationId xmlns:p14="http://schemas.microsoft.com/office/powerpoint/2010/main" val="4113025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p:cNvSpPr>
            <a:spLocks noGrp="1"/>
          </p:cNvSpPr>
          <p:nvPr>
            <p:ph type="dt" sz="half" idx="10"/>
          </p:nvPr>
        </p:nvSpPr>
        <p:spPr/>
        <p:txBody>
          <a:bodyPr/>
          <a:lstStyle/>
          <a:p>
            <a:fld id="{DB1C81F1-E75F-4285-A169-E91998E45B28}" type="datetimeFigureOut">
              <a:rPr lang="uk-UA" smtClean="0"/>
              <a:t>18.05.2025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F9390F47-41AC-4C7F-8EB7-77E6700B9E7C}" type="slidenum">
              <a:rPr lang="uk-UA" smtClean="0"/>
              <a:t>‹№›</a:t>
            </a:fld>
            <a:endParaRPr lang="uk-UA"/>
          </a:p>
        </p:txBody>
      </p:sp>
    </p:spTree>
    <p:extLst>
      <p:ext uri="{BB962C8B-B14F-4D97-AF65-F5344CB8AC3E}">
        <p14:creationId xmlns:p14="http://schemas.microsoft.com/office/powerpoint/2010/main" val="1189170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p:cNvSpPr>
            <a:spLocks noGrp="1"/>
          </p:cNvSpPr>
          <p:nvPr>
            <p:ph type="dt" sz="half" idx="10"/>
          </p:nvPr>
        </p:nvSpPr>
        <p:spPr/>
        <p:txBody>
          <a:bodyPr/>
          <a:lstStyle/>
          <a:p>
            <a:fld id="{DB1C81F1-E75F-4285-A169-E91998E45B28}" type="datetimeFigureOut">
              <a:rPr lang="uk-UA" smtClean="0"/>
              <a:t>18.05.2025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F9390F47-41AC-4C7F-8EB7-77E6700B9E7C}" type="slidenum">
              <a:rPr lang="uk-UA" smtClean="0"/>
              <a:t>‹№›</a:t>
            </a:fld>
            <a:endParaRPr lang="uk-UA"/>
          </a:p>
        </p:txBody>
      </p:sp>
    </p:spTree>
    <p:extLst>
      <p:ext uri="{BB962C8B-B14F-4D97-AF65-F5344CB8AC3E}">
        <p14:creationId xmlns:p14="http://schemas.microsoft.com/office/powerpoint/2010/main" val="182380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DB1C81F1-E75F-4285-A169-E91998E45B28}" type="datetimeFigureOut">
              <a:rPr lang="uk-UA" smtClean="0"/>
              <a:t>18.05.2025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F9390F47-41AC-4C7F-8EB7-77E6700B9E7C}" type="slidenum">
              <a:rPr lang="uk-UA" smtClean="0"/>
              <a:t>‹№›</a:t>
            </a:fld>
            <a:endParaRPr lang="uk-UA"/>
          </a:p>
        </p:txBody>
      </p:sp>
    </p:spTree>
    <p:extLst>
      <p:ext uri="{BB962C8B-B14F-4D97-AF65-F5344CB8AC3E}">
        <p14:creationId xmlns:p14="http://schemas.microsoft.com/office/powerpoint/2010/main" val="1462108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Дата 4"/>
          <p:cNvSpPr>
            <a:spLocks noGrp="1"/>
          </p:cNvSpPr>
          <p:nvPr>
            <p:ph type="dt" sz="half" idx="10"/>
          </p:nvPr>
        </p:nvSpPr>
        <p:spPr/>
        <p:txBody>
          <a:bodyPr/>
          <a:lstStyle/>
          <a:p>
            <a:fld id="{DB1C81F1-E75F-4285-A169-E91998E45B28}" type="datetimeFigureOut">
              <a:rPr lang="uk-UA" smtClean="0"/>
              <a:t>18.05.2025</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F9390F47-41AC-4C7F-8EB7-77E6700B9E7C}" type="slidenum">
              <a:rPr lang="uk-UA" smtClean="0"/>
              <a:t>‹№›</a:t>
            </a:fld>
            <a:endParaRPr lang="uk-UA"/>
          </a:p>
        </p:txBody>
      </p:sp>
    </p:spTree>
    <p:extLst>
      <p:ext uri="{BB962C8B-B14F-4D97-AF65-F5344CB8AC3E}">
        <p14:creationId xmlns:p14="http://schemas.microsoft.com/office/powerpoint/2010/main" val="3528309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7" name="Дата 6"/>
          <p:cNvSpPr>
            <a:spLocks noGrp="1"/>
          </p:cNvSpPr>
          <p:nvPr>
            <p:ph type="dt" sz="half" idx="10"/>
          </p:nvPr>
        </p:nvSpPr>
        <p:spPr/>
        <p:txBody>
          <a:bodyPr/>
          <a:lstStyle/>
          <a:p>
            <a:fld id="{DB1C81F1-E75F-4285-A169-E91998E45B28}" type="datetimeFigureOut">
              <a:rPr lang="uk-UA" smtClean="0"/>
              <a:t>18.05.2025</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F9390F47-41AC-4C7F-8EB7-77E6700B9E7C}" type="slidenum">
              <a:rPr lang="uk-UA" smtClean="0"/>
              <a:t>‹№›</a:t>
            </a:fld>
            <a:endParaRPr lang="uk-UA"/>
          </a:p>
        </p:txBody>
      </p:sp>
    </p:spTree>
    <p:extLst>
      <p:ext uri="{BB962C8B-B14F-4D97-AF65-F5344CB8AC3E}">
        <p14:creationId xmlns:p14="http://schemas.microsoft.com/office/powerpoint/2010/main" val="4278490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Дата 2"/>
          <p:cNvSpPr>
            <a:spLocks noGrp="1"/>
          </p:cNvSpPr>
          <p:nvPr>
            <p:ph type="dt" sz="half" idx="10"/>
          </p:nvPr>
        </p:nvSpPr>
        <p:spPr/>
        <p:txBody>
          <a:bodyPr/>
          <a:lstStyle/>
          <a:p>
            <a:fld id="{DB1C81F1-E75F-4285-A169-E91998E45B28}" type="datetimeFigureOut">
              <a:rPr lang="uk-UA" smtClean="0"/>
              <a:t>18.05.2025</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F9390F47-41AC-4C7F-8EB7-77E6700B9E7C}" type="slidenum">
              <a:rPr lang="uk-UA" smtClean="0"/>
              <a:t>‹№›</a:t>
            </a:fld>
            <a:endParaRPr lang="uk-UA"/>
          </a:p>
        </p:txBody>
      </p:sp>
    </p:spTree>
    <p:extLst>
      <p:ext uri="{BB962C8B-B14F-4D97-AF65-F5344CB8AC3E}">
        <p14:creationId xmlns:p14="http://schemas.microsoft.com/office/powerpoint/2010/main" val="506179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B1C81F1-E75F-4285-A169-E91998E45B28}" type="datetimeFigureOut">
              <a:rPr lang="uk-UA" smtClean="0"/>
              <a:t>18.05.2025</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F9390F47-41AC-4C7F-8EB7-77E6700B9E7C}" type="slidenum">
              <a:rPr lang="uk-UA" smtClean="0"/>
              <a:t>‹№›</a:t>
            </a:fld>
            <a:endParaRPr lang="uk-UA"/>
          </a:p>
        </p:txBody>
      </p:sp>
    </p:spTree>
    <p:extLst>
      <p:ext uri="{BB962C8B-B14F-4D97-AF65-F5344CB8AC3E}">
        <p14:creationId xmlns:p14="http://schemas.microsoft.com/office/powerpoint/2010/main" val="643082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endParaRPr lang="uk-UA"/>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DB1C81F1-E75F-4285-A169-E91998E45B28}" type="datetimeFigureOut">
              <a:rPr lang="uk-UA" smtClean="0"/>
              <a:t>18.05.2025</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F9390F47-41AC-4C7F-8EB7-77E6700B9E7C}" type="slidenum">
              <a:rPr lang="uk-UA" smtClean="0"/>
              <a:t>‹№›</a:t>
            </a:fld>
            <a:endParaRPr lang="uk-UA"/>
          </a:p>
        </p:txBody>
      </p:sp>
    </p:spTree>
    <p:extLst>
      <p:ext uri="{BB962C8B-B14F-4D97-AF65-F5344CB8AC3E}">
        <p14:creationId xmlns:p14="http://schemas.microsoft.com/office/powerpoint/2010/main" val="848818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DB1C81F1-E75F-4285-A169-E91998E45B28}" type="datetimeFigureOut">
              <a:rPr lang="uk-UA" smtClean="0"/>
              <a:t>18.05.2025</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F9390F47-41AC-4C7F-8EB7-77E6700B9E7C}" type="slidenum">
              <a:rPr lang="uk-UA" smtClean="0"/>
              <a:t>‹№›</a:t>
            </a:fld>
            <a:endParaRPr lang="uk-UA"/>
          </a:p>
        </p:txBody>
      </p:sp>
    </p:spTree>
    <p:extLst>
      <p:ext uri="{BB962C8B-B14F-4D97-AF65-F5344CB8AC3E}">
        <p14:creationId xmlns:p14="http://schemas.microsoft.com/office/powerpoint/2010/main" val="2962853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endParaRPr lang="uk-UA"/>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1C81F1-E75F-4285-A169-E91998E45B28}" type="datetimeFigureOut">
              <a:rPr lang="uk-UA" smtClean="0"/>
              <a:t>18.05.2025</a:t>
            </a:fld>
            <a:endParaRPr lang="uk-UA"/>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390F47-41AC-4C7F-8EB7-77E6700B9E7C}" type="slidenum">
              <a:rPr lang="uk-UA" smtClean="0"/>
              <a:t>‹№›</a:t>
            </a:fld>
            <a:endParaRPr lang="uk-UA"/>
          </a:p>
        </p:txBody>
      </p:sp>
    </p:spTree>
    <p:extLst>
      <p:ext uri="{BB962C8B-B14F-4D97-AF65-F5344CB8AC3E}">
        <p14:creationId xmlns:p14="http://schemas.microsoft.com/office/powerpoint/2010/main" val="23527721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endParaRPr lang="uk-UA"/>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8" y="141288"/>
            <a:ext cx="9250363" cy="6573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8861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endParaRPr lang="uk-UA"/>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 y="-47625"/>
            <a:ext cx="9259888" cy="6954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6918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endParaRPr lang="uk-UA"/>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 y="88900"/>
            <a:ext cx="9240838" cy="667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4010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endParaRPr lang="uk-UA"/>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5" y="-23813"/>
            <a:ext cx="9278938" cy="690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4496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endParaRPr lang="uk-UA"/>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 y="-38100"/>
            <a:ext cx="9259888" cy="693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9100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endParaRPr lang="uk-UA"/>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 y="-42863"/>
            <a:ext cx="9259888" cy="694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490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endParaRPr lang="uk-UA"/>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42863"/>
            <a:ext cx="9221788" cy="694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16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endParaRPr lang="uk-UA"/>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3" y="-80963"/>
            <a:ext cx="9231313" cy="702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27007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F14D2305-4BDF-4475-A6C2-D93E2BC1472D}"/>
              </a:ext>
            </a:extLst>
          </p:cNvPr>
          <p:cNvSpPr>
            <a:spLocks noGrp="1"/>
          </p:cNvSpPr>
          <p:nvPr>
            <p:ph idx="1"/>
          </p:nvPr>
        </p:nvSpPr>
        <p:spPr>
          <a:xfrm>
            <a:off x="251520" y="44624"/>
            <a:ext cx="8784976" cy="6624736"/>
          </a:xfrm>
        </p:spPr>
        <p:txBody>
          <a:bodyPr>
            <a:noAutofit/>
          </a:bodyPr>
          <a:lstStyle/>
          <a:p>
            <a:pPr marL="0" indent="360000" algn="just">
              <a:spcBef>
                <a:spcPts val="0"/>
              </a:spcBef>
            </a:pPr>
            <a:r>
              <a:rPr lang="uk-UA" sz="2200" dirty="0">
                <a:latin typeface="Times New Roman" panose="02020603050405020304" pitchFamily="18" charset="0"/>
                <a:cs typeface="Times New Roman" panose="02020603050405020304" pitchFamily="18" charset="0"/>
              </a:rPr>
              <a:t>Управлінська модель митної системи України має </a:t>
            </a:r>
            <a:r>
              <a:rPr lang="uk-UA" sz="2200" dirty="0" err="1">
                <a:latin typeface="Times New Roman" panose="02020603050405020304" pitchFamily="18" charset="0"/>
                <a:cs typeface="Times New Roman" panose="02020603050405020304" pitchFamily="18" charset="0"/>
              </a:rPr>
              <a:t>трьохрівневу</a:t>
            </a:r>
            <a:r>
              <a:rPr lang="uk-UA" sz="2200" dirty="0">
                <a:latin typeface="Times New Roman" panose="02020603050405020304" pitchFamily="18" charset="0"/>
                <a:cs typeface="Times New Roman" panose="02020603050405020304" pitchFamily="18" charset="0"/>
              </a:rPr>
              <a:t> структуру, де на найвищому (третьому) рівні перебуває її головний офіс – центральний апарат, на другому рівні – територіальні органи Держмитслужби, на першому рівні – митні пости.</a:t>
            </a:r>
          </a:p>
          <a:p>
            <a:pPr marL="0" indent="360000" algn="just">
              <a:spcBef>
                <a:spcPts val="0"/>
              </a:spcBef>
            </a:pPr>
            <a:r>
              <a:rPr lang="uk-UA" sz="2200" dirty="0">
                <a:latin typeface="Times New Roman" panose="02020603050405020304" pitchFamily="18" charset="0"/>
                <a:cs typeface="Times New Roman" panose="02020603050405020304" pitchFamily="18" charset="0"/>
              </a:rPr>
              <a:t>В системі митних органів України управління ризиками для визначення форм та обсягів митного контролю здійснюється на стратегічному, тактичному та оперативному рівнях. </a:t>
            </a:r>
          </a:p>
          <a:p>
            <a:pPr marL="0" indent="360000" algn="just">
              <a:spcBef>
                <a:spcPts val="0"/>
              </a:spcBef>
            </a:pPr>
            <a:r>
              <a:rPr lang="uk-UA" sz="2200" i="1" dirty="0">
                <a:latin typeface="Times New Roman" panose="02020603050405020304" pitchFamily="18" charset="0"/>
                <a:cs typeface="Times New Roman" panose="02020603050405020304" pitchFamily="18" charset="0"/>
              </a:rPr>
              <a:t>На стратегічному рівні </a:t>
            </a:r>
            <a:r>
              <a:rPr lang="uk-UA" sz="2200" dirty="0">
                <a:latin typeface="Times New Roman" panose="02020603050405020304" pitchFamily="18" charset="0"/>
                <a:cs typeface="Times New Roman" panose="02020603050405020304" pitchFamily="18" charset="0"/>
              </a:rPr>
              <a:t>управління ризиками за результатами аналізу, виявлення та оцінки ризиків Держмитслужба визначає пріоритетні напрями розробки та реалізації заходів з управління ризиками та формує реєстр ризиків. Реєстр ризиків розглядається та схвалюється на засіданні Експертної комісії із застосування системи управління ризиками, до складу якої входять фахівці структурних підрозділів центрального апарату Держмитслужби. Центральним підрозділом з питань координації застосування системи управління ризиками є Департамент профілювання митних ризиків Держмитслужби, одне з основних завдань якого – вдосконалення та розвиток системи управління ризиками, у тому числі з урахуванням міжнародного досвіду.</a:t>
            </a:r>
          </a:p>
        </p:txBody>
      </p:sp>
    </p:spTree>
    <p:extLst>
      <p:ext uri="{BB962C8B-B14F-4D97-AF65-F5344CB8AC3E}">
        <p14:creationId xmlns:p14="http://schemas.microsoft.com/office/powerpoint/2010/main" val="8675862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1D85F170-9FD6-41FF-94D9-C541A4DEDB15}"/>
              </a:ext>
            </a:extLst>
          </p:cNvPr>
          <p:cNvSpPr>
            <a:spLocks noGrp="1"/>
          </p:cNvSpPr>
          <p:nvPr>
            <p:ph idx="1"/>
          </p:nvPr>
        </p:nvSpPr>
        <p:spPr>
          <a:xfrm>
            <a:off x="251520" y="116632"/>
            <a:ext cx="8712968" cy="6480720"/>
          </a:xfrm>
        </p:spPr>
        <p:txBody>
          <a:bodyPr>
            <a:normAutofit fontScale="47500" lnSpcReduction="20000"/>
          </a:bodyPr>
          <a:lstStyle/>
          <a:p>
            <a:pPr marL="0" indent="360000" algn="just">
              <a:lnSpc>
                <a:spcPct val="120000"/>
              </a:lnSpc>
              <a:spcBef>
                <a:spcPts val="0"/>
              </a:spcBef>
            </a:pPr>
            <a:r>
              <a:rPr lang="uk-UA" i="1" dirty="0">
                <a:latin typeface="Times New Roman" panose="02020603050405020304" pitchFamily="18" charset="0"/>
                <a:cs typeface="Times New Roman" panose="02020603050405020304" pitchFamily="18" charset="0"/>
              </a:rPr>
              <a:t>На тактичному рівні </a:t>
            </a:r>
            <a:r>
              <a:rPr lang="uk-UA" dirty="0">
                <a:latin typeface="Times New Roman" panose="02020603050405020304" pitchFamily="18" charset="0"/>
                <a:cs typeface="Times New Roman" panose="02020603050405020304" pitchFamily="18" charset="0"/>
              </a:rPr>
              <a:t>управління ризиками митними органами за результатами аналізу, виявлення та оцінки ризиків та відповідно до реєстру ризиків розробляються відповідні заходи з управління ризиками. В актуальній типовій структурі митниць відсутні профільні підрозділи з управління ризиками, тому відповідні функції розподілені серед інших підрозділів митниць, які здійснюють митний контроль. Одним з основних таких підрозділів є підрозділ з питань боротьби з контрабандою та порушеннями митних правил, який, зокрема, виконує функції щодо виявлення ризиків та механізмів ухилення від оподаткування, а також визначення додаткових митних формальностей за результатами аналізу та оцінки ризиків.</a:t>
            </a:r>
          </a:p>
          <a:p>
            <a:pPr marL="0" indent="360000" algn="just">
              <a:lnSpc>
                <a:spcPct val="120000"/>
              </a:lnSpc>
              <a:spcBef>
                <a:spcPts val="0"/>
              </a:spcBef>
            </a:pPr>
            <a:r>
              <a:rPr lang="uk-UA" dirty="0">
                <a:latin typeface="Times New Roman" panose="02020603050405020304" pitchFamily="18" charset="0"/>
                <a:cs typeface="Times New Roman" panose="02020603050405020304" pitchFamily="18" charset="0"/>
              </a:rPr>
              <a:t>Завдання щодо проведення у межах компетенції аналізу та оцінки ризиків, аналізу причин та умов, що призвели до виникнення ризику, підготовка пропозицій за результатами такого аналізу щодо розробки профілів ризику та інших заходів (інструментів) з управління ризиками, а також інші завдання з питань управління ризиками виконують, у тому числі, підрозділи митниць за такими основними напрямами, як: адміністрування митних платежів, організації митного контролю та оформлення, митного аудиту. При цьому кожен зі згаданих підрозділів митниць має свій профільний підрозділ на рівні центрального апарату Держмитслужби, який безпосередньо здійснює організаційне забезпечення діяльності відповідних підрозділів митниць. Враховуючи той факт, що структурні підрозділи центрального апарату Держмитслужби також мають свої завдання за напрямом управління ризиками, така ситуація на практиці досить часто провокує певні протиріччя та неузгодженість у координації діяльності як на одному управлінському рівні, так і в управлінській вертикалі. Крім цього, специфіка функцій та завдань центрального підрозділу Держмитслужби з питань координації застосування системи управління ризиками обумовлює його безпосередню взаємодіє з митними постами, тобто фактично оминаючи другий управлінський рівень. Зазначене стосується здійснення Департаментом профілювання митних ризиків он-лайн-моніторингу за дотриманням суб’єктами зовнішньоекономічної діяльності і громадянами установленого законодавством порядку переміщення товарів, транспортних засобів через митний кордон України, а також за правильністю застосування вимог законодавства у сфері державної митної справи, у тому числі із застосуванням систем відеоспостереження.</a:t>
            </a:r>
          </a:p>
        </p:txBody>
      </p:sp>
    </p:spTree>
    <p:extLst>
      <p:ext uri="{BB962C8B-B14F-4D97-AF65-F5344CB8AC3E}">
        <p14:creationId xmlns:p14="http://schemas.microsoft.com/office/powerpoint/2010/main" val="16971756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CF6AE6A9-2F2E-405E-A9D4-E812A1BD9E97}"/>
              </a:ext>
            </a:extLst>
          </p:cNvPr>
          <p:cNvSpPr>
            <a:spLocks noGrp="1"/>
          </p:cNvSpPr>
          <p:nvPr>
            <p:ph idx="1"/>
          </p:nvPr>
        </p:nvSpPr>
        <p:spPr>
          <a:xfrm>
            <a:off x="457200" y="188640"/>
            <a:ext cx="8229600" cy="5937523"/>
          </a:xfrm>
        </p:spPr>
        <p:txBody>
          <a:bodyPr>
            <a:normAutofit fontScale="85000" lnSpcReduction="20000"/>
          </a:bodyPr>
          <a:lstStyle/>
          <a:p>
            <a:pPr marL="0" indent="360000" algn="just">
              <a:lnSpc>
                <a:spcPct val="120000"/>
              </a:lnSpc>
              <a:spcBef>
                <a:spcPts val="0"/>
              </a:spcBef>
            </a:pPr>
            <a:r>
              <a:rPr lang="ru-RU" dirty="0" err="1">
                <a:latin typeface="Times New Roman" panose="02020603050405020304" pitchFamily="18" charset="0"/>
                <a:cs typeface="Times New Roman" panose="02020603050405020304" pitchFamily="18" charset="0"/>
              </a:rPr>
              <a:t>Управління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ризиками</a:t>
            </a:r>
            <a:r>
              <a:rPr lang="ru-RU" dirty="0">
                <a:latin typeface="Times New Roman" panose="02020603050405020304" pitchFamily="18" charset="0"/>
                <a:cs typeface="Times New Roman" panose="02020603050405020304" pitchFamily="18" charset="0"/>
              </a:rPr>
              <a:t> </a:t>
            </a:r>
            <a:r>
              <a:rPr lang="ru-RU" i="1" dirty="0">
                <a:latin typeface="Times New Roman" panose="02020603050405020304" pitchFamily="18" charset="0"/>
                <a:cs typeface="Times New Roman" panose="02020603050405020304" pitchFamily="18" charset="0"/>
              </a:rPr>
              <a:t>на оперативному </a:t>
            </a:r>
            <a:r>
              <a:rPr lang="ru-RU" i="1" dirty="0" err="1">
                <a:latin typeface="Times New Roman" panose="02020603050405020304" pitchFamily="18" charset="0"/>
                <a:cs typeface="Times New Roman" panose="02020603050405020304" pitchFamily="18" charset="0"/>
              </a:rPr>
              <a:t>рівні</a:t>
            </a:r>
            <a:r>
              <a:rPr lang="ru-RU" i="1"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фактично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покладається</a:t>
            </a:r>
            <a:r>
              <a:rPr lang="ru-RU" dirty="0">
                <a:latin typeface="Times New Roman" panose="02020603050405020304" pitchFamily="18" charset="0"/>
                <a:cs typeface="Times New Roman" panose="02020603050405020304" pitchFamily="18" charset="0"/>
              </a:rPr>
              <a:t> на </a:t>
            </a:r>
            <a:r>
              <a:rPr lang="ru-RU" dirty="0" err="1">
                <a:latin typeface="Times New Roman" panose="02020603050405020304" pitchFamily="18" charset="0"/>
                <a:cs typeface="Times New Roman" panose="02020603050405020304" pitchFamily="18" charset="0"/>
              </a:rPr>
              <a:t>посадових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осіб</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митних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постів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підрозділів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митного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оформлення</a:t>
            </a:r>
            <a:r>
              <a:rPr lang="ru-RU" dirty="0">
                <a:latin typeface="Times New Roman" panose="02020603050405020304" pitchFamily="18" charset="0"/>
                <a:cs typeface="Times New Roman" panose="02020603050405020304" pitchFamily="18" charset="0"/>
              </a:rPr>
              <a:t>), які </a:t>
            </a:r>
            <a:r>
              <a:rPr lang="ru-RU" dirty="0" err="1">
                <a:latin typeface="Times New Roman" panose="02020603050405020304" pitchFamily="18" charset="0"/>
                <a:cs typeface="Times New Roman" panose="02020603050405020304" pitchFamily="18" charset="0"/>
              </a:rPr>
              <a:t>використовують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визначені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законодавством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України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інструменти</a:t>
            </a:r>
            <a:r>
              <a:rPr lang="ru-RU" dirty="0">
                <a:latin typeface="Times New Roman" panose="02020603050405020304" pitchFamily="18" charset="0"/>
                <a:cs typeface="Times New Roman" panose="02020603050405020304" pitchFamily="18" charset="0"/>
              </a:rPr>
              <a:t> з </a:t>
            </a:r>
            <a:r>
              <a:rPr lang="ru-RU" dirty="0" err="1">
                <a:latin typeface="Times New Roman" panose="02020603050405020304" pitchFamily="18" charset="0"/>
                <a:cs typeface="Times New Roman" panose="02020603050405020304" pitchFamily="18" charset="0"/>
              </a:rPr>
              <a:t>управління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ризиками</a:t>
            </a:r>
            <a:r>
              <a:rPr lang="ru-RU" dirty="0">
                <a:latin typeface="Times New Roman" panose="02020603050405020304" pitchFamily="18" charset="0"/>
                <a:cs typeface="Times New Roman" panose="02020603050405020304" pitchFamily="18" charset="0"/>
              </a:rPr>
              <a:t> у </a:t>
            </a:r>
            <a:r>
              <a:rPr lang="ru-RU" dirty="0" err="1">
                <a:latin typeface="Times New Roman" panose="02020603050405020304" pitchFamily="18" charset="0"/>
                <a:cs typeface="Times New Roman" panose="02020603050405020304" pitchFamily="18" charset="0"/>
              </a:rPr>
              <a:t>конкретних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випадках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здійснення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митного</a:t>
            </a:r>
            <a:r>
              <a:rPr lang="ru-RU" dirty="0">
                <a:latin typeface="Times New Roman" panose="02020603050405020304" pitchFamily="18" charset="0"/>
                <a:cs typeface="Times New Roman" panose="02020603050405020304" pitchFamily="18" charset="0"/>
              </a:rPr>
              <a:t> контролю </a:t>
            </a:r>
            <a:r>
              <a:rPr lang="ru-RU" dirty="0" err="1">
                <a:latin typeface="Times New Roman" panose="02020603050405020304" pitchFamily="18" charset="0"/>
                <a:cs typeface="Times New Roman" panose="02020603050405020304" pitchFamily="18" charset="0"/>
              </a:rPr>
              <a:t>товарів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зокрема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під</a:t>
            </a:r>
            <a:r>
              <a:rPr lang="ru-RU" dirty="0">
                <a:latin typeface="Times New Roman" panose="02020603050405020304" pitchFamily="18" charset="0"/>
                <a:cs typeface="Times New Roman" panose="02020603050405020304" pitchFamily="18" charset="0"/>
              </a:rPr>
              <a:t> час </a:t>
            </a:r>
            <a:r>
              <a:rPr lang="ru-RU" dirty="0" err="1">
                <a:latin typeface="Times New Roman" panose="02020603050405020304" pitchFamily="18" charset="0"/>
                <a:cs typeface="Times New Roman" panose="02020603050405020304" pitchFamily="18" charset="0"/>
              </a:rPr>
              <a:t>здійснення</a:t>
            </a:r>
            <a:r>
              <a:rPr lang="ru-RU" dirty="0">
                <a:latin typeface="Times New Roman" panose="02020603050405020304" pitchFamily="18" charset="0"/>
                <a:cs typeface="Times New Roman" panose="02020603050405020304" pitchFamily="18" charset="0"/>
              </a:rPr>
              <a:t> контролю </a:t>
            </a:r>
            <a:r>
              <a:rPr lang="ru-RU" dirty="0" err="1">
                <a:latin typeface="Times New Roman" panose="02020603050405020304" pitchFamily="18" charset="0"/>
                <a:cs typeface="Times New Roman" panose="02020603050405020304" pitchFamily="18" charset="0"/>
              </a:rPr>
              <a:t>із</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застосуванням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системи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управління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ризиками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Визначені</a:t>
            </a:r>
            <a:r>
              <a:rPr lang="ru-RU" dirty="0">
                <a:latin typeface="Times New Roman" panose="02020603050405020304" pitchFamily="18" charset="0"/>
                <a:cs typeface="Times New Roman" panose="02020603050405020304" pitchFamily="18" charset="0"/>
              </a:rPr>
              <a:t> за </a:t>
            </a:r>
            <a:r>
              <a:rPr lang="ru-RU" dirty="0" err="1">
                <a:latin typeface="Times New Roman" panose="02020603050405020304" pitchFamily="18" charset="0"/>
                <a:cs typeface="Times New Roman" panose="02020603050405020304" pitchFamily="18" charset="0"/>
              </a:rPr>
              <a:t>допомогою</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системи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управління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ризиками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митні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формальності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безпосередньо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виконуються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посадовими</a:t>
            </a:r>
            <a:r>
              <a:rPr lang="ru-RU" dirty="0">
                <a:latin typeface="Times New Roman" panose="02020603050405020304" pitchFamily="18" charset="0"/>
                <a:cs typeface="Times New Roman" panose="02020603050405020304" pitchFamily="18" charset="0"/>
              </a:rPr>
              <a:t> особами </a:t>
            </a:r>
            <a:r>
              <a:rPr lang="ru-RU" dirty="0" err="1">
                <a:latin typeface="Times New Roman" panose="02020603050405020304" pitchFamily="18" charset="0"/>
                <a:cs typeface="Times New Roman" panose="02020603050405020304" pitchFamily="18" charset="0"/>
              </a:rPr>
              <a:t>митних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постів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під</a:t>
            </a:r>
            <a:r>
              <a:rPr lang="ru-RU" dirty="0">
                <a:latin typeface="Times New Roman" panose="02020603050405020304" pitchFamily="18" charset="0"/>
                <a:cs typeface="Times New Roman" panose="02020603050405020304" pitchFamily="18" charset="0"/>
              </a:rPr>
              <a:t> час </a:t>
            </a:r>
            <a:r>
              <a:rPr lang="ru-RU" dirty="0" err="1">
                <a:latin typeface="Times New Roman" panose="02020603050405020304" pitchFamily="18" charset="0"/>
                <a:cs typeface="Times New Roman" panose="02020603050405020304" pitchFamily="18" charset="0"/>
              </a:rPr>
              <a:t>митного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оформлення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товарів</a:t>
            </a:r>
            <a:r>
              <a:rPr lang="ru-RU" dirty="0">
                <a:latin typeface="Times New Roman" panose="02020603050405020304" pitchFamily="18" charset="0"/>
                <a:cs typeface="Times New Roman" panose="02020603050405020304" pitchFamily="18" charset="0"/>
              </a:rPr>
              <a:t> за </a:t>
            </a:r>
            <a:r>
              <a:rPr lang="ru-RU" dirty="0" err="1">
                <a:latin typeface="Times New Roman" panose="02020603050405020304" pitchFamily="18" charset="0"/>
                <a:cs typeface="Times New Roman" panose="02020603050405020304" pitchFamily="18" charset="0"/>
              </a:rPr>
              <a:t>митними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деклараціями</a:t>
            </a:r>
            <a:r>
              <a:rPr lang="ru-RU" dirty="0">
                <a:latin typeface="Times New Roman" panose="02020603050405020304" pitchFamily="18" charset="0"/>
                <a:cs typeface="Times New Roman" panose="02020603050405020304" pitchFamily="18" charset="0"/>
              </a:rPr>
              <a:t>.</a:t>
            </a:r>
          </a:p>
          <a:p>
            <a:pPr marL="0" indent="360000" algn="just">
              <a:lnSpc>
                <a:spcPct val="120000"/>
              </a:lnSpc>
              <a:spcBef>
                <a:spcPts val="0"/>
              </a:spcBef>
            </a:pPr>
            <a:r>
              <a:rPr lang="ru-RU" dirty="0" err="1">
                <a:latin typeface="Times New Roman" panose="02020603050405020304" pitchFamily="18" charset="0"/>
                <a:cs typeface="Times New Roman" panose="02020603050405020304" pitchFamily="18" charset="0"/>
              </a:rPr>
              <a:t>Загальна</a:t>
            </a:r>
            <a:r>
              <a:rPr lang="ru-RU" dirty="0">
                <a:latin typeface="Times New Roman" panose="02020603050405020304" pitchFamily="18" charset="0"/>
                <a:cs typeface="Times New Roman" panose="02020603050405020304" pitchFamily="18" charset="0"/>
              </a:rPr>
              <a:t> структурно-</a:t>
            </a:r>
            <a:r>
              <a:rPr lang="ru-RU" dirty="0" err="1">
                <a:latin typeface="Times New Roman" panose="02020603050405020304" pitchFamily="18" charset="0"/>
                <a:cs typeface="Times New Roman" panose="02020603050405020304" pitchFamily="18" charset="0"/>
              </a:rPr>
              <a:t>функціональна</a:t>
            </a:r>
            <a:r>
              <a:rPr lang="ru-RU" dirty="0">
                <a:latin typeface="Times New Roman" panose="02020603050405020304" pitchFamily="18" charset="0"/>
                <a:cs typeface="Times New Roman" panose="02020603050405020304" pitchFamily="18" charset="0"/>
              </a:rPr>
              <a:t> схема </a:t>
            </a:r>
            <a:r>
              <a:rPr lang="ru-RU" dirty="0" err="1">
                <a:latin typeface="Times New Roman" panose="02020603050405020304" pitchFamily="18" charset="0"/>
                <a:cs typeface="Times New Roman" panose="02020603050405020304" pitchFamily="18" charset="0"/>
              </a:rPr>
              <a:t>управління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ризиками</a:t>
            </a:r>
            <a:r>
              <a:rPr lang="ru-RU" dirty="0">
                <a:latin typeface="Times New Roman" panose="02020603050405020304" pitchFamily="18" charset="0"/>
                <a:cs typeface="Times New Roman" panose="02020603050405020304" pitchFamily="18" charset="0"/>
              </a:rPr>
              <a:t> представлена на рисунку </a:t>
            </a:r>
            <a:r>
              <a:rPr lang="ru-RU" dirty="0" err="1">
                <a:latin typeface="Times New Roman" panose="02020603050405020304" pitchFamily="18" charset="0"/>
                <a:cs typeface="Times New Roman" panose="02020603050405020304" pitchFamily="18" charset="0"/>
              </a:rPr>
              <a:t>нижче</a:t>
            </a:r>
            <a:r>
              <a:rPr lang="ru-RU" dirty="0">
                <a:latin typeface="Times New Roman" panose="02020603050405020304" pitchFamily="18" charset="0"/>
                <a:cs typeface="Times New Roman" panose="02020603050405020304" pitchFamily="18" charset="0"/>
              </a:rPr>
              <a:t>.</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2472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endParaRPr lang="uk-UA"/>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 y="122238"/>
            <a:ext cx="9259888" cy="661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9550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Місце для вмісту 3">
            <a:extLst>
              <a:ext uri="{FF2B5EF4-FFF2-40B4-BE49-F238E27FC236}">
                <a16:creationId xmlns:a16="http://schemas.microsoft.com/office/drawing/2014/main" id="{F1DEAB02-A73C-40CE-A6ED-87B1B8164926}"/>
              </a:ext>
            </a:extLst>
          </p:cNvPr>
          <p:cNvPicPr>
            <a:picLocks noGrp="1" noChangeAspect="1"/>
          </p:cNvPicPr>
          <p:nvPr>
            <p:ph idx="1"/>
          </p:nvPr>
        </p:nvPicPr>
        <p:blipFill>
          <a:blip r:embed="rId2"/>
          <a:stretch>
            <a:fillRect/>
          </a:stretch>
        </p:blipFill>
        <p:spPr>
          <a:xfrm>
            <a:off x="537599" y="548680"/>
            <a:ext cx="8210865" cy="5400600"/>
          </a:xfrm>
          <a:prstGeom prst="rect">
            <a:avLst/>
          </a:prstGeom>
        </p:spPr>
      </p:pic>
    </p:spTree>
    <p:extLst>
      <p:ext uri="{BB962C8B-B14F-4D97-AF65-F5344CB8AC3E}">
        <p14:creationId xmlns:p14="http://schemas.microsoft.com/office/powerpoint/2010/main" val="26731958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endParaRPr lang="uk-UA"/>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5" y="-38100"/>
            <a:ext cx="9278938" cy="693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6159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endParaRPr lang="uk-UA"/>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146050"/>
            <a:ext cx="9202738" cy="656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6517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endParaRPr lang="uk-UA"/>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 y="17463"/>
            <a:ext cx="9259888" cy="6821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9069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endParaRPr lang="uk-UA"/>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3" y="-47625"/>
            <a:ext cx="9231313" cy="6954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0394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endParaRPr lang="uk-UA"/>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 y="-42863"/>
            <a:ext cx="9259888" cy="694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5021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endParaRPr lang="uk-UA"/>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3" y="-52388"/>
            <a:ext cx="9269413" cy="696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4485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uk-UA"/>
          </a:p>
        </p:txBody>
      </p:sp>
      <p:sp>
        <p:nvSpPr>
          <p:cNvPr id="3" name="Подзаголовок 2"/>
          <p:cNvSpPr>
            <a:spLocks noGrp="1"/>
          </p:cNvSpPr>
          <p:nvPr>
            <p:ph type="subTitle" idx="1"/>
          </p:nvPr>
        </p:nvSpPr>
        <p:spPr/>
        <p:txBody>
          <a:bodyPr/>
          <a:lstStyle/>
          <a:p>
            <a:endParaRPr lang="uk-UA"/>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8" y="150813"/>
            <a:ext cx="9212263" cy="655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9665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endParaRPr lang="uk-UA"/>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8" y="0"/>
            <a:ext cx="9250363" cy="685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242981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TotalTime>
  <Words>561</Words>
  <Application>Microsoft Office PowerPoint</Application>
  <PresentationFormat>Екран (4:3)</PresentationFormat>
  <Paragraphs>7</Paragraphs>
  <Slides>21</Slides>
  <Notes>0</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21</vt:i4>
      </vt:variant>
    </vt:vector>
  </HeadingPairs>
  <TitlesOfParts>
    <vt:vector size="25" baseType="lpstr">
      <vt:lpstr>Arial</vt:lpstr>
      <vt:lpstr>Calibri</vt:lpstr>
      <vt:lpstr>Times New Roman</vt:lpstr>
      <vt:lpstr>Тема Office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Назаренко Тетяна Петрівна</dc:creator>
  <cp:lastModifiedBy>ASUS</cp:lastModifiedBy>
  <cp:revision>3</cp:revision>
  <dcterms:created xsi:type="dcterms:W3CDTF">2024-02-15T08:20:13Z</dcterms:created>
  <dcterms:modified xsi:type="dcterms:W3CDTF">2025-05-18T09:10:49Z</dcterms:modified>
</cp:coreProperties>
</file>