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13D66D0A-80A1-4E88-BCC7-F8AAC65EA433}" type="datetimeFigureOut">
              <a:rPr lang="uk-UA" smtClean="0"/>
              <a:t>24.04.2025</a:t>
            </a:fld>
            <a:endParaRPr lang="uk-UA"/>
          </a:p>
        </p:txBody>
      </p:sp>
      <p:sp>
        <p:nvSpPr>
          <p:cNvPr id="5" name="Footer Placeholder 4"/>
          <p:cNvSpPr>
            <a:spLocks noGrp="1"/>
          </p:cNvSpPr>
          <p:nvPr>
            <p:ph type="ftr" sz="quarter" idx="11"/>
          </p:nvPr>
        </p:nvSpPr>
        <p:spPr>
          <a:xfrm>
            <a:off x="2416500" y="329307"/>
            <a:ext cx="4973915" cy="309201"/>
          </a:xfrm>
        </p:spPr>
        <p:txBody>
          <a:bodyPr/>
          <a:lstStyle/>
          <a:p>
            <a:endParaRPr lang="uk-UA"/>
          </a:p>
        </p:txBody>
      </p:sp>
      <p:sp>
        <p:nvSpPr>
          <p:cNvPr id="6" name="Slide Number Placeholder 5"/>
          <p:cNvSpPr>
            <a:spLocks noGrp="1"/>
          </p:cNvSpPr>
          <p:nvPr>
            <p:ph type="sldNum" sz="quarter" idx="12"/>
          </p:nvPr>
        </p:nvSpPr>
        <p:spPr>
          <a:xfrm>
            <a:off x="1437664" y="798973"/>
            <a:ext cx="811019" cy="503578"/>
          </a:xfrm>
        </p:spPr>
        <p:txBody>
          <a:bodyPr/>
          <a:lstStyle/>
          <a:p>
            <a:fld id="{E9497C08-D131-471B-9449-DF5D1A4D0D6D}" type="slidenum">
              <a:rPr lang="uk-UA" smtClean="0"/>
              <a:t>‹№›</a:t>
            </a:fld>
            <a:endParaRPr lang="uk-UA"/>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8564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3D66D0A-80A1-4E88-BCC7-F8AAC65EA433}" type="datetimeFigureOut">
              <a:rPr lang="uk-UA" smtClean="0"/>
              <a:t>24.04.2025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9497C08-D131-471B-9449-DF5D1A4D0D6D}" type="slidenum">
              <a:rPr lang="uk-UA" smtClean="0"/>
              <a:t>‹№›</a:t>
            </a:fld>
            <a:endParaRPr lang="uk-UA"/>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14594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3D66D0A-80A1-4E88-BCC7-F8AAC65EA433}" type="datetimeFigureOut">
              <a:rPr lang="uk-UA" smtClean="0"/>
              <a:t>24.04.2025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9497C08-D131-471B-9449-DF5D1A4D0D6D}" type="slidenum">
              <a:rPr lang="uk-UA" smtClean="0"/>
              <a:t>‹№›</a:t>
            </a:fld>
            <a:endParaRPr lang="uk-UA"/>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73570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3D66D0A-80A1-4E88-BCC7-F8AAC65EA433}" type="datetimeFigureOut">
              <a:rPr lang="uk-UA" smtClean="0"/>
              <a:t>24.04.2025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9497C08-D131-471B-9449-DF5D1A4D0D6D}" type="slidenum">
              <a:rPr lang="uk-UA" smtClean="0"/>
              <a:t>‹№›</a:t>
            </a:fld>
            <a:endParaRPr lang="uk-UA"/>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55096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3D66D0A-80A1-4E88-BCC7-F8AAC65EA433}" type="datetimeFigureOut">
              <a:rPr lang="uk-UA" smtClean="0"/>
              <a:t>24.04.2025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9497C08-D131-471B-9449-DF5D1A4D0D6D}" type="slidenum">
              <a:rPr lang="uk-UA" smtClean="0"/>
              <a:t>‹№›</a:t>
            </a:fld>
            <a:endParaRPr lang="uk-UA"/>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7633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13D66D0A-80A1-4E88-BCC7-F8AAC65EA433}" type="datetimeFigureOut">
              <a:rPr lang="uk-UA" smtClean="0"/>
              <a:t>24.04.2025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E9497C08-D131-471B-9449-DF5D1A4D0D6D}" type="slidenum">
              <a:rPr lang="uk-UA" smtClean="0"/>
              <a:t>‹№›</a:t>
            </a:fld>
            <a:endParaRPr lang="uk-UA"/>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01178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447191" y="2824269"/>
            <a:ext cx="4645152" cy="2644457"/>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412362" y="2821491"/>
            <a:ext cx="4645152" cy="263737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13D66D0A-80A1-4E88-BCC7-F8AAC65EA433}" type="datetimeFigureOut">
              <a:rPr lang="uk-UA" smtClean="0"/>
              <a:t>24.04.2025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E9497C08-D131-471B-9449-DF5D1A4D0D6D}" type="slidenum">
              <a:rPr lang="uk-UA" smtClean="0"/>
              <a:t>‹№›</a:t>
            </a:fld>
            <a:endParaRPr lang="uk-UA"/>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0353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13D66D0A-80A1-4E88-BCC7-F8AAC65EA433}" type="datetimeFigureOut">
              <a:rPr lang="uk-UA" smtClean="0"/>
              <a:t>24.04.2025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E9497C08-D131-471B-9449-DF5D1A4D0D6D}" type="slidenum">
              <a:rPr lang="uk-UA" smtClean="0"/>
              <a:t>‹№›</a:t>
            </a:fld>
            <a:endParaRPr lang="uk-UA"/>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2465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D66D0A-80A1-4E88-BCC7-F8AAC65EA433}" type="datetimeFigureOut">
              <a:rPr lang="uk-UA" smtClean="0"/>
              <a:t>24.04.2025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E9497C08-D131-471B-9449-DF5D1A4D0D6D}" type="slidenum">
              <a:rPr lang="uk-UA" smtClean="0"/>
              <a:t>‹№›</a:t>
            </a:fld>
            <a:endParaRPr lang="uk-UA"/>
          </a:p>
        </p:txBody>
      </p:sp>
    </p:spTree>
    <p:extLst>
      <p:ext uri="{BB962C8B-B14F-4D97-AF65-F5344CB8AC3E}">
        <p14:creationId xmlns:p14="http://schemas.microsoft.com/office/powerpoint/2010/main" val="2943176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13D66D0A-80A1-4E88-BCC7-F8AAC65EA433}" type="datetimeFigureOut">
              <a:rPr lang="uk-UA" smtClean="0"/>
              <a:t>24.04.2025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E9497C08-D131-471B-9449-DF5D1A4D0D6D}" type="slidenum">
              <a:rPr lang="uk-UA" smtClean="0"/>
              <a:t>‹№›</a:t>
            </a:fld>
            <a:endParaRPr lang="uk-UA"/>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705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3D66D0A-80A1-4E88-BCC7-F8AAC65EA433}" type="datetimeFigureOut">
              <a:rPr lang="uk-UA" smtClean="0"/>
              <a:t>24.04.2025</a:t>
            </a:fld>
            <a:endParaRPr lang="uk-UA"/>
          </a:p>
        </p:txBody>
      </p:sp>
      <p:sp>
        <p:nvSpPr>
          <p:cNvPr id="6" name="Footer Placeholder 5"/>
          <p:cNvSpPr>
            <a:spLocks noGrp="1"/>
          </p:cNvSpPr>
          <p:nvPr>
            <p:ph type="ftr" sz="quarter" idx="11"/>
          </p:nvPr>
        </p:nvSpPr>
        <p:spPr>
          <a:xfrm>
            <a:off x="1447382" y="318640"/>
            <a:ext cx="5541004" cy="320931"/>
          </a:xfrm>
        </p:spPr>
        <p:txBody>
          <a:bodyPr/>
          <a:lstStyle/>
          <a:p>
            <a:endParaRPr lang="uk-UA"/>
          </a:p>
        </p:txBody>
      </p:sp>
      <p:sp>
        <p:nvSpPr>
          <p:cNvPr id="7" name="Slide Number Placeholder 6"/>
          <p:cNvSpPr>
            <a:spLocks noGrp="1"/>
          </p:cNvSpPr>
          <p:nvPr>
            <p:ph type="sldNum" sz="quarter" idx="12"/>
          </p:nvPr>
        </p:nvSpPr>
        <p:spPr/>
        <p:txBody>
          <a:bodyPr/>
          <a:lstStyle/>
          <a:p>
            <a:fld id="{E9497C08-D131-471B-9449-DF5D1A4D0D6D}" type="slidenum">
              <a:rPr lang="uk-UA" smtClean="0"/>
              <a:t>‹№›</a:t>
            </a:fld>
            <a:endParaRPr lang="uk-UA"/>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54135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3D66D0A-80A1-4E88-BCC7-F8AAC65EA433}" type="datetimeFigureOut">
              <a:rPr lang="uk-UA" smtClean="0"/>
              <a:t>24.04.2025</a:t>
            </a:fld>
            <a:endParaRPr lang="uk-UA"/>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9497C08-D131-471B-9449-DF5D1A4D0D6D}" type="slidenum">
              <a:rPr lang="uk-UA" smtClean="0"/>
              <a:t>‹№›</a:t>
            </a:fld>
            <a:endParaRPr lang="uk-UA"/>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91288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zakon.rada.gov.ua/laws/show/4495-17/conv#n359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zakon.rada.gov.ua/laws/show/4495-17/conv#n3549" TargetMode="External"/><Relationship Id="rId2" Type="http://schemas.openxmlformats.org/officeDocument/2006/relationships/hyperlink" Target="https://zakon.rada.gov.ua/laws/show/4495-17/conv#n875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zakon.rada.gov.ua/laws/show/2102-20" TargetMode="External"/><Relationship Id="rId2" Type="http://schemas.openxmlformats.org/officeDocument/2006/relationships/hyperlink" Target="https://zakon.rada.gov.ua/laws/show/64/202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zakon.rada.gov.ua/laws/show/4495-17/conv#n3801" TargetMode="External"/><Relationship Id="rId2" Type="http://schemas.openxmlformats.org/officeDocument/2006/relationships/hyperlink" Target="https://zakon.rada.gov.ua/laws/show/2697%D0%B0-20#n3"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zakon.rada.gov.ua/laws/show/2697%D0%B0-20#n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zakon.rada.gov.ua/laws/show/4495-17/conv#n2714"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zakon.rada.gov.ua/laws/show/4495-17/conv#n180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zakon.rada.gov.ua/laws/show/4495-17/conv#n3744" TargetMode="External"/><Relationship Id="rId2" Type="http://schemas.openxmlformats.org/officeDocument/2006/relationships/hyperlink" Target="https://zakon.rada.gov.ua/laws/show/4495-17/conv#n1813" TargetMode="External"/><Relationship Id="rId1" Type="http://schemas.openxmlformats.org/officeDocument/2006/relationships/slideLayout" Target="../slideLayouts/slideLayout2.xml"/><Relationship Id="rId6" Type="http://schemas.openxmlformats.org/officeDocument/2006/relationships/hyperlink" Target="https://zakon.rada.gov.ua/laws/show/4495-17/conv#n1802" TargetMode="External"/><Relationship Id="rId5" Type="http://schemas.openxmlformats.org/officeDocument/2006/relationships/hyperlink" Target="https://zakon.rada.gov.ua/laws/show/4495-17/conv#n8753" TargetMode="External"/><Relationship Id="rId4" Type="http://schemas.openxmlformats.org/officeDocument/2006/relationships/hyperlink" Target="https://zakon.rada.gov.ua/laws/show/4495-17/conv#n378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zakon.rada.gov.ua/laws/show/994_001-87" TargetMode="External"/><Relationship Id="rId2" Type="http://schemas.openxmlformats.org/officeDocument/2006/relationships/hyperlink" Target="https://zakon.rada.gov.ua/laws/show/4495-17/conv#n120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zakon.rada.gov.ua/laws/show/994_001-87" TargetMode="External"/><Relationship Id="rId2" Type="http://schemas.openxmlformats.org/officeDocument/2006/relationships/hyperlink" Target="https://zakon.rada.gov.ua/laws/show/4495-17/conv#n120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zakon.rada.gov.ua/laws/show/4495-17/conv#n6221" TargetMode="External"/><Relationship Id="rId2" Type="http://schemas.openxmlformats.org/officeDocument/2006/relationships/hyperlink" Target="https://zakon.rada.gov.ua/laws/show/4495-17/conv#n375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id="{A358B0AA-8C42-4516-ACA9-A8619716F572}"/>
              </a:ext>
            </a:extLst>
          </p:cNvPr>
          <p:cNvSpPr>
            <a:spLocks noGrp="1"/>
          </p:cNvSpPr>
          <p:nvPr>
            <p:ph type="subTitle" idx="1"/>
          </p:nvPr>
        </p:nvSpPr>
        <p:spPr>
          <a:xfrm>
            <a:off x="1028700" y="390524"/>
            <a:ext cx="10026152" cy="4118301"/>
          </a:xfrm>
        </p:spPr>
        <p:txBody>
          <a:bodyPr/>
          <a:lstStyle/>
          <a:p>
            <a:pPr algn="ctr">
              <a:lnSpc>
                <a:spcPct val="150000"/>
              </a:lnSpc>
              <a:spcBef>
                <a:spcPts val="0"/>
              </a:spcBef>
            </a:pPr>
            <a:r>
              <a:rPr lang="ru-RU" sz="2800" dirty="0">
                <a:solidFill>
                  <a:schemeClr val="accent1"/>
                </a:solidFill>
              </a:rPr>
              <a:t>Т-10. ВІДПОВІДАЛЬНІСТЬ ЗА ПОРУШЕННЯ МИТНИХ ПРАВИЛ</a:t>
            </a:r>
          </a:p>
          <a:p>
            <a:pPr algn="ctr">
              <a:lnSpc>
                <a:spcPct val="150000"/>
              </a:lnSpc>
              <a:spcBef>
                <a:spcPts val="0"/>
              </a:spcBef>
            </a:pPr>
            <a:endParaRPr lang="ru-RU" sz="2800" dirty="0">
              <a:solidFill>
                <a:schemeClr val="accent1"/>
              </a:solidFill>
            </a:endParaRPr>
          </a:p>
          <a:p>
            <a:pPr indent="360000" algn="just">
              <a:lnSpc>
                <a:spcPct val="150000"/>
              </a:lnSpc>
              <a:spcBef>
                <a:spcPts val="0"/>
              </a:spcBef>
            </a:pPr>
            <a:r>
              <a:rPr lang="ru-RU" dirty="0">
                <a:solidFill>
                  <a:schemeClr val="accent1"/>
                </a:solidFill>
              </a:rPr>
              <a:t>10.1. </a:t>
            </a:r>
            <a:r>
              <a:rPr lang="ru-RU" dirty="0" err="1">
                <a:solidFill>
                  <a:schemeClr val="accent1"/>
                </a:solidFill>
              </a:rPr>
              <a:t>Види</a:t>
            </a:r>
            <a:r>
              <a:rPr lang="ru-RU" dirty="0">
                <a:solidFill>
                  <a:schemeClr val="accent1"/>
                </a:solidFill>
              </a:rPr>
              <a:t> </a:t>
            </a:r>
            <a:r>
              <a:rPr lang="ru-RU" dirty="0" err="1">
                <a:solidFill>
                  <a:schemeClr val="accent1"/>
                </a:solidFill>
              </a:rPr>
              <a:t>порушень</a:t>
            </a:r>
            <a:r>
              <a:rPr lang="ru-RU" dirty="0">
                <a:solidFill>
                  <a:schemeClr val="accent1"/>
                </a:solidFill>
              </a:rPr>
              <a:t> </a:t>
            </a:r>
            <a:r>
              <a:rPr lang="ru-RU" dirty="0" err="1">
                <a:solidFill>
                  <a:schemeClr val="accent1"/>
                </a:solidFill>
              </a:rPr>
              <a:t>митних</a:t>
            </a:r>
            <a:r>
              <a:rPr lang="ru-RU" dirty="0">
                <a:solidFill>
                  <a:schemeClr val="accent1"/>
                </a:solidFill>
              </a:rPr>
              <a:t> правил та </a:t>
            </a:r>
            <a:r>
              <a:rPr lang="ru-RU" dirty="0" err="1">
                <a:solidFill>
                  <a:schemeClr val="accent1"/>
                </a:solidFill>
              </a:rPr>
              <a:t>відповідальність</a:t>
            </a:r>
            <a:r>
              <a:rPr lang="ru-RU" dirty="0">
                <a:solidFill>
                  <a:schemeClr val="accent1"/>
                </a:solidFill>
              </a:rPr>
              <a:t> за </a:t>
            </a:r>
            <a:r>
              <a:rPr lang="ru-RU" dirty="0" err="1">
                <a:solidFill>
                  <a:schemeClr val="accent1"/>
                </a:solidFill>
              </a:rPr>
              <a:t>такі</a:t>
            </a:r>
            <a:r>
              <a:rPr lang="ru-RU" dirty="0">
                <a:solidFill>
                  <a:schemeClr val="accent1"/>
                </a:solidFill>
              </a:rPr>
              <a:t> </a:t>
            </a:r>
            <a:r>
              <a:rPr lang="ru-RU" dirty="0" err="1">
                <a:solidFill>
                  <a:schemeClr val="accent1"/>
                </a:solidFill>
              </a:rPr>
              <a:t>правопорушення</a:t>
            </a:r>
            <a:endParaRPr lang="ru-RU" dirty="0">
              <a:solidFill>
                <a:schemeClr val="accent1"/>
              </a:solidFill>
            </a:endParaRPr>
          </a:p>
          <a:p>
            <a:pPr indent="360000" algn="just">
              <a:lnSpc>
                <a:spcPct val="150000"/>
              </a:lnSpc>
              <a:spcBef>
                <a:spcPts val="0"/>
              </a:spcBef>
            </a:pPr>
            <a:r>
              <a:rPr lang="ru-RU" dirty="0">
                <a:solidFill>
                  <a:schemeClr val="accent1"/>
                </a:solidFill>
              </a:rPr>
              <a:t>10.2. </a:t>
            </a:r>
            <a:r>
              <a:rPr lang="ru-RU" dirty="0" err="1">
                <a:solidFill>
                  <a:schemeClr val="accent1"/>
                </a:solidFill>
              </a:rPr>
              <a:t>Провадження</a:t>
            </a:r>
            <a:r>
              <a:rPr lang="ru-RU" dirty="0">
                <a:solidFill>
                  <a:schemeClr val="accent1"/>
                </a:solidFill>
              </a:rPr>
              <a:t> у справах про </a:t>
            </a:r>
            <a:r>
              <a:rPr lang="ru-RU" dirty="0" err="1">
                <a:solidFill>
                  <a:schemeClr val="accent1"/>
                </a:solidFill>
              </a:rPr>
              <a:t>порушення</a:t>
            </a:r>
            <a:r>
              <a:rPr lang="ru-RU" dirty="0">
                <a:solidFill>
                  <a:schemeClr val="accent1"/>
                </a:solidFill>
              </a:rPr>
              <a:t> </a:t>
            </a:r>
            <a:r>
              <a:rPr lang="ru-RU" dirty="0" err="1">
                <a:solidFill>
                  <a:schemeClr val="accent1"/>
                </a:solidFill>
              </a:rPr>
              <a:t>митних</a:t>
            </a:r>
            <a:r>
              <a:rPr lang="ru-RU" dirty="0">
                <a:solidFill>
                  <a:schemeClr val="accent1"/>
                </a:solidFill>
              </a:rPr>
              <a:t> правил</a:t>
            </a:r>
          </a:p>
          <a:p>
            <a:pPr indent="360000" algn="just">
              <a:lnSpc>
                <a:spcPct val="150000"/>
              </a:lnSpc>
              <a:spcBef>
                <a:spcPts val="0"/>
              </a:spcBef>
            </a:pPr>
            <a:endParaRPr lang="uk-UA" dirty="0">
              <a:solidFill>
                <a:schemeClr val="accent1"/>
              </a:solidFill>
            </a:endParaRPr>
          </a:p>
          <a:p>
            <a:endParaRPr lang="uk-UA" dirty="0"/>
          </a:p>
          <a:p>
            <a:endParaRPr lang="ru-RU" dirty="0"/>
          </a:p>
          <a:p>
            <a:endParaRPr lang="uk-UA" dirty="0"/>
          </a:p>
        </p:txBody>
      </p:sp>
    </p:spTree>
    <p:extLst>
      <p:ext uri="{BB962C8B-B14F-4D97-AF65-F5344CB8AC3E}">
        <p14:creationId xmlns:p14="http://schemas.microsoft.com/office/powerpoint/2010/main" val="4031070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C5265C28-167F-40AF-84EB-648DA6FADF22}"/>
              </a:ext>
            </a:extLst>
          </p:cNvPr>
          <p:cNvSpPr>
            <a:spLocks noGrp="1"/>
          </p:cNvSpPr>
          <p:nvPr>
            <p:ph idx="1"/>
          </p:nvPr>
        </p:nvSpPr>
        <p:spPr>
          <a:xfrm>
            <a:off x="295274" y="133350"/>
            <a:ext cx="11687175" cy="5505450"/>
          </a:xfrm>
        </p:spPr>
        <p:txBody>
          <a:bodyPr>
            <a:normAutofit fontScale="85000" lnSpcReduction="10000"/>
          </a:bodyPr>
          <a:lstStyle/>
          <a:p>
            <a:pPr algn="just"/>
            <a:br>
              <a:rPr lang="uk-UA" dirty="0"/>
            </a:br>
            <a:r>
              <a:rPr lang="uk-UA" dirty="0"/>
              <a:t>Стаття 476. Переміщення товарів через митний кордон України з порушенням прав інтелектуальної власності</a:t>
            </a:r>
          </a:p>
          <a:p>
            <a:pPr algn="just"/>
            <a:r>
              <a:rPr lang="uk-UA" dirty="0"/>
              <a:t>1. Ввезення на митну територію України або вивезення за межі цієї території товарів, призначених для виробничої або іншої підприємницької діяльності, з порушенням охоронюваних законом прав інтелектуальної власності -</a:t>
            </a:r>
          </a:p>
          <a:p>
            <a:pPr algn="just"/>
            <a:r>
              <a:rPr lang="uk-UA" dirty="0"/>
              <a:t>тягнуть за собою накладення штрафу в розмірі однієї тисячі неоподатковуваних мінімумів доходів громадян з конфіскацією товарів, що переміщуються з порушенням права інтелектуальної власності.</a:t>
            </a:r>
          </a:p>
          <a:p>
            <a:pPr algn="just"/>
            <a:r>
              <a:rPr lang="uk-UA" dirty="0"/>
              <a:t>Стаття 477. Порушення встановленого законодавством порядку ввезення товарів на територію вільної митної зони, вивезення товарів за межі цієї території та/або встановленого законодавством порядку проведення операцій з товарами, поміщеними в режим вільної митної зони</a:t>
            </a:r>
          </a:p>
          <a:p>
            <a:pPr algn="just"/>
            <a:r>
              <a:rPr lang="uk-UA" dirty="0"/>
              <a:t>1. Порушення встановленого законодавством порядку ввезення товарів на територію вільної митної зони, вивезення товарів з цієї території, проведення операцій з товарами, поміщеними в режим вільної митної зони, а так само порушення встановленого </a:t>
            </a:r>
            <a:r>
              <a:rPr lang="uk-UA" dirty="0">
                <a:hlinkClick r:id="rId2"/>
              </a:rPr>
              <a:t>частиною другою статті 436</a:t>
            </a:r>
            <a:r>
              <a:rPr lang="uk-UA" dirty="0"/>
              <a:t> цього Кодексу строку розпорядження товарами, розміщеними у вільній митній зоні, у разі скасування чи анулювання дозволу на відкриття та експлуатацію цієї зони -</a:t>
            </a:r>
          </a:p>
          <a:p>
            <a:pPr algn="just"/>
            <a:r>
              <a:rPr lang="uk-UA" dirty="0"/>
              <a:t>тягнуть за собою накладення штрафу в розмірі однієї тисячі неоподатковуваних мінімумів доходів громадян.</a:t>
            </a:r>
          </a:p>
          <a:p>
            <a:endParaRPr lang="uk-UA" dirty="0"/>
          </a:p>
        </p:txBody>
      </p:sp>
    </p:spTree>
    <p:extLst>
      <p:ext uri="{BB962C8B-B14F-4D97-AF65-F5344CB8AC3E}">
        <p14:creationId xmlns:p14="http://schemas.microsoft.com/office/powerpoint/2010/main" val="3526975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BA2D3A4-A6DB-4FC9-87C9-DD6E9CA95E32}"/>
              </a:ext>
            </a:extLst>
          </p:cNvPr>
          <p:cNvSpPr>
            <a:spLocks noGrp="1"/>
          </p:cNvSpPr>
          <p:nvPr>
            <p:ph idx="1"/>
          </p:nvPr>
        </p:nvSpPr>
        <p:spPr>
          <a:xfrm>
            <a:off x="238125" y="114300"/>
            <a:ext cx="11572875" cy="5848349"/>
          </a:xfrm>
        </p:spPr>
        <p:txBody>
          <a:bodyPr>
            <a:normAutofit fontScale="92500" lnSpcReduction="20000"/>
          </a:bodyPr>
          <a:lstStyle/>
          <a:p>
            <a:pPr algn="just"/>
            <a:r>
              <a:rPr lang="uk-UA" dirty="0"/>
              <a:t>Стаття 478. Порушення порядку зберігання товарів на митних складах та здійснення операцій із цими товарами</a:t>
            </a:r>
          </a:p>
          <a:p>
            <a:pPr algn="just"/>
            <a:r>
              <a:rPr lang="uk-UA" dirty="0"/>
              <a:t>1. Проведення з товарами, що зберігаються в режимі митного складу на митних складах, операцій з порушенням вимог </a:t>
            </a:r>
            <a:r>
              <a:rPr lang="uk-UA" dirty="0">
                <a:hlinkClick r:id="rId2"/>
              </a:rPr>
              <a:t>статті 73-6</a:t>
            </a:r>
            <a:r>
              <a:rPr lang="uk-UA" dirty="0"/>
              <a:t> цього Кодексу та/або умов, визначених в авторизації на експлуатацію митного складу, -</a:t>
            </a:r>
          </a:p>
          <a:p>
            <a:pPr algn="just"/>
            <a:r>
              <a:rPr lang="uk-UA" dirty="0"/>
              <a:t>тягне за собою накладення штрафу в розмірі двадцяти неоподатковуваних мінімумів доходів громадян.</a:t>
            </a:r>
          </a:p>
          <a:p>
            <a:pPr algn="just"/>
            <a:r>
              <a:rPr lang="uk-UA" dirty="0"/>
              <a:t>2. Зміна стану товарів, що зберігаються в режимі митного складу на митних складах, якщо це не передбачено умовами, визначеними в авторизації, невжиття передбачених частиною шостою статті 427 цього Кодексу заходів щодо товарів, строк зберігання яких в режимі митного складу закінчився, а так само порушення встановленого </a:t>
            </a:r>
            <a:r>
              <a:rPr lang="uk-UA" dirty="0">
                <a:hlinkClick r:id="rId3"/>
              </a:rPr>
              <a:t>частиною другою статті 429</a:t>
            </a:r>
            <a:r>
              <a:rPr lang="uk-UA" dirty="0"/>
              <a:t> цього Кодексу строку розпорядження товарами, які зберігаються на митному складі, у разі скасування чи анулювання авторизації на експлуатацію цього складу -</a:t>
            </a:r>
          </a:p>
          <a:p>
            <a:pPr algn="just"/>
            <a:r>
              <a:rPr lang="uk-UA" dirty="0"/>
              <a:t>тягнуть за собою накладення штрафу в розмірі п’ятисот неоподатковуваних мінімумів доходів громадян.</a:t>
            </a:r>
          </a:p>
          <a:p>
            <a:pPr algn="just"/>
            <a:r>
              <a:rPr lang="uk-UA" dirty="0"/>
              <a:t>3. Видача без дозволу митного органу або втрата товарів, що зберігаються в режимі митного складу на митних складах, </a:t>
            </a:r>
          </a:p>
          <a:p>
            <a:pPr algn="just"/>
            <a:r>
              <a:rPr lang="uk-UA" dirty="0"/>
              <a:t>тягнуть за собою накладення штрафу в розмірі однієї тисячі неоподатковуваних мінімумів доходів громадян.</a:t>
            </a:r>
          </a:p>
          <a:p>
            <a:endParaRPr lang="uk-UA" dirty="0"/>
          </a:p>
        </p:txBody>
      </p:sp>
    </p:spTree>
    <p:extLst>
      <p:ext uri="{BB962C8B-B14F-4D97-AF65-F5344CB8AC3E}">
        <p14:creationId xmlns:p14="http://schemas.microsoft.com/office/powerpoint/2010/main" val="2953562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641397D9-22F2-4C93-AB3D-6E0BC1B660DC}"/>
              </a:ext>
            </a:extLst>
          </p:cNvPr>
          <p:cNvSpPr>
            <a:spLocks noGrp="1"/>
          </p:cNvSpPr>
          <p:nvPr>
            <p:ph idx="1"/>
          </p:nvPr>
        </p:nvSpPr>
        <p:spPr>
          <a:xfrm>
            <a:off x="180975" y="180975"/>
            <a:ext cx="11772900" cy="5467349"/>
          </a:xfrm>
        </p:spPr>
        <p:txBody>
          <a:bodyPr>
            <a:normAutofit fontScale="62500" lnSpcReduction="20000"/>
          </a:bodyPr>
          <a:lstStyle/>
          <a:p>
            <a:pPr algn="just"/>
            <a:r>
              <a:rPr lang="uk-UA" dirty="0"/>
              <a:t>Стаття 479. Порушення порядку або строків розпорядження товарами, розміщеними у магазині безмитної торгівлі</a:t>
            </a:r>
          </a:p>
          <a:p>
            <a:pPr algn="just"/>
            <a:r>
              <a:rPr lang="uk-UA" dirty="0"/>
              <a:t>1. Порушення встановлених цим Кодексом порядку або строків розпорядження товарами, розміщеними у магазині безмитної торгівлі, у разі ліквідації магазину або зупинення, скасування чи анулювання дозволу на його експлуатацію -</a:t>
            </a:r>
          </a:p>
          <a:p>
            <a:pPr algn="just"/>
            <a:r>
              <a:rPr lang="uk-UA" dirty="0"/>
              <a:t>тягнуть за собою накладення штрафу в розмірі однієї тисячі неоподатковуваних мінімумів доходів громадян.</a:t>
            </a:r>
          </a:p>
          <a:p>
            <a:pPr algn="just"/>
            <a:r>
              <a:rPr lang="uk-UA" dirty="0"/>
              <a:t>Стаття 479-1. Перевищення магазином безмитної торгівлі встановлених законом обсягів реалізації тютюнових виробів та/або алкогольних напоїв одній особі протягом однієї доби</a:t>
            </a:r>
          </a:p>
          <a:p>
            <a:pPr algn="just"/>
            <a:r>
              <a:rPr lang="uk-UA" dirty="0"/>
              <a:t>1. Перевищення магазином безмитної торгівлі встановлених цим Кодексом обсягів реалізації тютюнових виробів та/або алкогольних напоїв одній особі протягом однієї доби, вчинене у період дії воєнного стану в Україні, введеного Указом Президента України "Про введення воєнного стану в Україні" від 24 лютого 2022 року </a:t>
            </a:r>
            <a:r>
              <a:rPr lang="uk-UA" dirty="0">
                <a:hlinkClick r:id="rId2"/>
              </a:rPr>
              <a:t>№ 64/2022</a:t>
            </a:r>
            <a:r>
              <a:rPr lang="uk-UA" dirty="0"/>
              <a:t>, затвердженим Законом України "Про затвердження Указу Президента України "Про введення воєнного стану в Україні" від 24 лютого 2022 року </a:t>
            </a:r>
            <a:r>
              <a:rPr lang="uk-UA" dirty="0">
                <a:hlinkClick r:id="rId3"/>
              </a:rPr>
              <a:t>№ 2102-</a:t>
            </a:r>
            <a:r>
              <a:rPr lang="en-US" dirty="0">
                <a:hlinkClick r:id="rId3"/>
              </a:rPr>
              <a:t>IX</a:t>
            </a:r>
            <a:r>
              <a:rPr lang="en-US" dirty="0"/>
              <a:t>, - </a:t>
            </a:r>
          </a:p>
          <a:p>
            <a:pPr algn="just"/>
            <a:r>
              <a:rPr lang="uk-UA" dirty="0"/>
              <a:t>тягне за собою накладення штрафу в розмірі від вісімсот до однієї тисячі неоподатковуваних мінімумів доходів громадян. </a:t>
            </a:r>
          </a:p>
          <a:p>
            <a:pPr algn="just"/>
            <a:r>
              <a:rPr lang="uk-UA" dirty="0"/>
              <a:t>Стаття 480. Порушення порядку здійснення операцій з переробки товарів</a:t>
            </a:r>
          </a:p>
          <a:p>
            <a:pPr algn="just"/>
            <a:r>
              <a:rPr lang="uk-UA" dirty="0"/>
              <a:t>1. Порушення встановленого цим Кодексом та іншими актами законодавства України порядку здійснення операцій з переробки товарів, у тому числі </a:t>
            </a:r>
            <a:r>
              <a:rPr lang="uk-UA" dirty="0" err="1"/>
              <a:t>невивезення</a:t>
            </a:r>
            <a:r>
              <a:rPr lang="uk-UA" dirty="0"/>
              <a:t> за межі митної території України (</a:t>
            </a:r>
            <a:r>
              <a:rPr lang="uk-UA" dirty="0" err="1"/>
              <a:t>неввезення</a:t>
            </a:r>
            <a:r>
              <a:rPr lang="uk-UA" dirty="0"/>
              <a:t> на митну територію України) товарів, що переміщувалися через митний кордон України з метою переробки, та/або продуктів їх переробки після закінчення строку переробки, -</a:t>
            </a:r>
          </a:p>
          <a:p>
            <a:pPr algn="just"/>
            <a:r>
              <a:rPr lang="uk-UA" dirty="0"/>
              <a:t>тягне за собою накладення штрафу в розмірі однієї тисячі неоподатковуваних мінімумів доходів громадян.</a:t>
            </a:r>
          </a:p>
          <a:p>
            <a:pPr algn="just"/>
            <a:r>
              <a:rPr lang="uk-UA" dirty="0"/>
              <a:t>Стаття 480-1. Порушення умов використання товарів за кінцевим (цільовим) призначенням</a:t>
            </a:r>
          </a:p>
          <a:p>
            <a:pPr algn="just"/>
            <a:r>
              <a:rPr lang="uk-UA" dirty="0"/>
              <a:t>1. Порушення встановленого цим Кодексом та іншими законами порядку проведення операцій з товарами, поміщеними у митний режим імпорту (у частині процедури кінцевого використання), або порушення строку використання товару за кінцевим (цільовим) призначенням -</a:t>
            </a:r>
          </a:p>
          <a:p>
            <a:pPr algn="just"/>
            <a:r>
              <a:rPr lang="uk-UA" dirty="0"/>
              <a:t>тягне за собою накладення штрафу в розмірі однієї тисячі неоподатковуваних мінімумів доходів громадян.</a:t>
            </a:r>
          </a:p>
          <a:p>
            <a:endParaRPr lang="uk-UA" dirty="0"/>
          </a:p>
        </p:txBody>
      </p:sp>
    </p:spTree>
    <p:extLst>
      <p:ext uri="{BB962C8B-B14F-4D97-AF65-F5344CB8AC3E}">
        <p14:creationId xmlns:p14="http://schemas.microsoft.com/office/powerpoint/2010/main" val="1111647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B704FACB-1F8B-4AB9-A487-37EBE494F415}"/>
              </a:ext>
            </a:extLst>
          </p:cNvPr>
          <p:cNvSpPr>
            <a:spLocks noGrp="1"/>
          </p:cNvSpPr>
          <p:nvPr>
            <p:ph idx="1"/>
          </p:nvPr>
        </p:nvSpPr>
        <p:spPr>
          <a:xfrm>
            <a:off x="195262" y="95250"/>
            <a:ext cx="11801475" cy="5762625"/>
          </a:xfrm>
        </p:spPr>
        <p:txBody>
          <a:bodyPr>
            <a:normAutofit fontScale="55000" lnSpcReduction="20000"/>
          </a:bodyPr>
          <a:lstStyle/>
          <a:p>
            <a:pPr algn="just"/>
            <a:r>
              <a:rPr lang="ru-RU" dirty="0" err="1"/>
              <a:t>Стаття</a:t>
            </a:r>
            <a:r>
              <a:rPr lang="ru-RU" dirty="0"/>
              <a:t> 481. </a:t>
            </a:r>
            <a:r>
              <a:rPr lang="ru-RU" dirty="0" err="1"/>
              <a:t>Перевищення</a:t>
            </a:r>
            <a:r>
              <a:rPr lang="ru-RU" dirty="0"/>
              <a:t> строку </a:t>
            </a:r>
            <a:r>
              <a:rPr lang="ru-RU" dirty="0" err="1"/>
              <a:t>тимчасового</a:t>
            </a:r>
            <a:r>
              <a:rPr lang="ru-RU" dirty="0"/>
              <a:t> </a:t>
            </a:r>
            <a:r>
              <a:rPr lang="ru-RU" dirty="0" err="1"/>
              <a:t>ввезення</a:t>
            </a:r>
            <a:r>
              <a:rPr lang="ru-RU" dirty="0"/>
              <a:t> </a:t>
            </a:r>
            <a:r>
              <a:rPr lang="ru-RU" dirty="0" err="1"/>
              <a:t>товарів</a:t>
            </a:r>
            <a:r>
              <a:rPr lang="ru-RU" dirty="0"/>
              <a:t>, у тому </a:t>
            </a:r>
            <a:r>
              <a:rPr lang="ru-RU" dirty="0" err="1"/>
              <a:t>числі</a:t>
            </a:r>
            <a:r>
              <a:rPr lang="ru-RU" dirty="0"/>
              <a:t>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або</a:t>
            </a:r>
            <a:r>
              <a:rPr lang="ru-RU" dirty="0"/>
              <a:t> строку </a:t>
            </a:r>
            <a:r>
              <a:rPr lang="ru-RU" dirty="0" err="1"/>
              <a:t>тимчасового</a:t>
            </a:r>
            <a:r>
              <a:rPr lang="ru-RU" dirty="0"/>
              <a:t> </a:t>
            </a:r>
            <a:r>
              <a:rPr lang="ru-RU" dirty="0" err="1"/>
              <a:t>вивезення</a:t>
            </a:r>
            <a:r>
              <a:rPr lang="ru-RU" dirty="0"/>
              <a:t> </a:t>
            </a:r>
            <a:r>
              <a:rPr lang="ru-RU" dirty="0" err="1"/>
              <a:t>товарів</a:t>
            </a:r>
            <a:r>
              <a:rPr lang="ru-RU" dirty="0"/>
              <a:t> </a:t>
            </a:r>
            <a:r>
              <a:rPr lang="ru-RU" dirty="0" err="1"/>
              <a:t>чи</a:t>
            </a:r>
            <a:r>
              <a:rPr lang="ru-RU" dirty="0"/>
              <a:t> </a:t>
            </a:r>
            <a:r>
              <a:rPr lang="ru-RU" dirty="0" err="1"/>
              <a:t>втрата</a:t>
            </a:r>
            <a:r>
              <a:rPr lang="ru-RU" dirty="0"/>
              <a:t> </a:t>
            </a:r>
            <a:r>
              <a:rPr lang="ru-RU" dirty="0" err="1"/>
              <a:t>транспортних</a:t>
            </a:r>
            <a:r>
              <a:rPr lang="ru-RU" dirty="0"/>
              <a:t> </a:t>
            </a:r>
            <a:r>
              <a:rPr lang="ru-RU" dirty="0" err="1"/>
              <a:t>засобів</a:t>
            </a:r>
            <a:endParaRPr lang="ru-RU" dirty="0"/>
          </a:p>
          <a:p>
            <a:pPr algn="just"/>
            <a:r>
              <a:rPr lang="ru-RU" dirty="0"/>
              <a:t>1. </a:t>
            </a:r>
            <a:r>
              <a:rPr lang="ru-RU" dirty="0" err="1"/>
              <a:t>Перевищення</a:t>
            </a:r>
            <a:r>
              <a:rPr lang="ru-RU" dirty="0"/>
              <a:t> </a:t>
            </a:r>
            <a:r>
              <a:rPr lang="ru-RU" dirty="0" err="1"/>
              <a:t>встановленого</a:t>
            </a:r>
            <a:r>
              <a:rPr lang="ru-RU" dirty="0"/>
              <a:t> </a:t>
            </a:r>
            <a:r>
              <a:rPr lang="ru-RU" dirty="0" err="1"/>
              <a:t>відповідно</a:t>
            </a:r>
            <a:r>
              <a:rPr lang="ru-RU" dirty="0"/>
              <a:t> до </a:t>
            </a:r>
            <a:r>
              <a:rPr lang="ru-RU" dirty="0" err="1"/>
              <a:t>цього</a:t>
            </a:r>
            <a:r>
              <a:rPr lang="ru-RU" dirty="0"/>
              <a:t> Кодексу строку </a:t>
            </a:r>
            <a:r>
              <a:rPr lang="ru-RU" dirty="0" err="1"/>
              <a:t>тимчасового</a:t>
            </a:r>
            <a:r>
              <a:rPr lang="ru-RU" dirty="0"/>
              <a:t> </a:t>
            </a:r>
            <a:r>
              <a:rPr lang="ru-RU" dirty="0" err="1"/>
              <a:t>ввезення</a:t>
            </a:r>
            <a:r>
              <a:rPr lang="ru-RU" dirty="0"/>
              <a:t> </a:t>
            </a:r>
            <a:r>
              <a:rPr lang="ru-RU" dirty="0" err="1"/>
              <a:t>товарів</a:t>
            </a:r>
            <a:r>
              <a:rPr lang="ru-RU" dirty="0"/>
              <a:t>, у тому </a:t>
            </a:r>
            <a:r>
              <a:rPr lang="ru-RU" dirty="0" err="1"/>
              <a:t>числі</a:t>
            </a:r>
            <a:r>
              <a:rPr lang="ru-RU" dirty="0"/>
              <a:t>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a:t>
            </a:r>
            <a:r>
              <a:rPr lang="ru-RU" dirty="0" err="1"/>
              <a:t>або</a:t>
            </a:r>
            <a:r>
              <a:rPr lang="ru-RU" dirty="0"/>
              <a:t> строку </a:t>
            </a:r>
            <a:r>
              <a:rPr lang="ru-RU" dirty="0" err="1"/>
              <a:t>тимчасового</a:t>
            </a:r>
            <a:r>
              <a:rPr lang="ru-RU" dirty="0"/>
              <a:t> </a:t>
            </a:r>
            <a:r>
              <a:rPr lang="ru-RU" dirty="0" err="1"/>
              <a:t>вивезення</a:t>
            </a:r>
            <a:r>
              <a:rPr lang="ru-RU" dirty="0"/>
              <a:t> </a:t>
            </a:r>
            <a:r>
              <a:rPr lang="ru-RU" dirty="0" err="1"/>
              <a:t>товарів</a:t>
            </a:r>
            <a:r>
              <a:rPr lang="ru-RU" dirty="0"/>
              <a:t>, </a:t>
            </a:r>
            <a:r>
              <a:rPr lang="ru-RU" dirty="0" err="1"/>
              <a:t>крім</a:t>
            </a:r>
            <a:r>
              <a:rPr lang="ru-RU" dirty="0"/>
              <a:t>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за </a:t>
            </a:r>
            <a:r>
              <a:rPr lang="ru-RU" dirty="0" err="1"/>
              <a:t>межі</a:t>
            </a:r>
            <a:r>
              <a:rPr lang="ru-RU" dirty="0"/>
              <a:t> </a:t>
            </a:r>
            <a:r>
              <a:rPr lang="ru-RU" dirty="0" err="1"/>
              <a:t>митної</a:t>
            </a:r>
            <a:r>
              <a:rPr lang="ru-RU" dirty="0"/>
              <a:t> </a:t>
            </a:r>
            <a:r>
              <a:rPr lang="ru-RU" dirty="0" err="1"/>
              <a:t>території</a:t>
            </a:r>
            <a:r>
              <a:rPr lang="ru-RU" dirty="0"/>
              <a:t> </a:t>
            </a:r>
            <a:r>
              <a:rPr lang="ru-RU" dirty="0" err="1"/>
              <a:t>України</a:t>
            </a:r>
            <a:r>
              <a:rPr lang="ru-RU" dirty="0"/>
              <a:t> не </a:t>
            </a:r>
            <a:r>
              <a:rPr lang="ru-RU" dirty="0" err="1"/>
              <a:t>більше</a:t>
            </a:r>
            <a:r>
              <a:rPr lang="ru-RU" dirty="0"/>
              <a:t> </a:t>
            </a:r>
            <a:r>
              <a:rPr lang="ru-RU" dirty="0" err="1"/>
              <a:t>ніж</a:t>
            </a:r>
            <a:r>
              <a:rPr lang="ru-RU" dirty="0"/>
              <a:t> на три </a:t>
            </a:r>
            <a:r>
              <a:rPr lang="ru-RU" dirty="0" err="1"/>
              <a:t>доби</a:t>
            </a:r>
            <a:r>
              <a:rPr lang="ru-RU" dirty="0"/>
              <a:t> -</a:t>
            </a:r>
          </a:p>
          <a:p>
            <a:pPr algn="just"/>
            <a:r>
              <a:rPr lang="ru-RU" dirty="0" err="1"/>
              <a:t>тягне</a:t>
            </a:r>
            <a:r>
              <a:rPr lang="ru-RU" dirty="0"/>
              <a:t> за собою </a:t>
            </a:r>
            <a:r>
              <a:rPr lang="ru-RU" dirty="0" err="1"/>
              <a:t>попередження</a:t>
            </a:r>
            <a:r>
              <a:rPr lang="ru-RU" dirty="0"/>
              <a:t> </a:t>
            </a:r>
            <a:r>
              <a:rPr lang="ru-RU" dirty="0" err="1"/>
              <a:t>або</a:t>
            </a:r>
            <a:r>
              <a:rPr lang="ru-RU" dirty="0"/>
              <a:t> </a:t>
            </a:r>
            <a:r>
              <a:rPr lang="ru-RU" dirty="0" err="1"/>
              <a:t>накладення</a:t>
            </a:r>
            <a:r>
              <a:rPr lang="ru-RU" dirty="0"/>
              <a:t> штрафу в </a:t>
            </a:r>
            <a:r>
              <a:rPr lang="ru-RU" dirty="0" err="1"/>
              <a:t>розмірі</a:t>
            </a:r>
            <a:r>
              <a:rPr lang="ru-RU" dirty="0"/>
              <a:t> </a:t>
            </a:r>
            <a:r>
              <a:rPr lang="ru-RU" dirty="0" err="1"/>
              <a:t>п’ятдесяти</a:t>
            </a:r>
            <a:r>
              <a:rPr lang="ru-RU" dirty="0"/>
              <a:t>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a:t>
            </a:r>
          </a:p>
          <a:p>
            <a:pPr algn="just"/>
            <a:r>
              <a:rPr lang="ru-RU" dirty="0"/>
              <a:t>2. </a:t>
            </a:r>
            <a:r>
              <a:rPr lang="ru-RU" dirty="0" err="1"/>
              <a:t>Вчинення</a:t>
            </a:r>
            <a:r>
              <a:rPr lang="ru-RU" dirty="0"/>
              <a:t> </a:t>
            </a:r>
            <a:r>
              <a:rPr lang="ru-RU" dirty="0" err="1"/>
              <a:t>правопорушення</a:t>
            </a:r>
            <a:r>
              <a:rPr lang="ru-RU" dirty="0"/>
              <a:t>, </a:t>
            </a:r>
            <a:r>
              <a:rPr lang="ru-RU" dirty="0" err="1"/>
              <a:t>передбаченого</a:t>
            </a:r>
            <a:r>
              <a:rPr lang="ru-RU" dirty="0"/>
              <a:t> </a:t>
            </a:r>
            <a:r>
              <a:rPr lang="ru-RU" dirty="0" err="1"/>
              <a:t>частиною</a:t>
            </a:r>
            <a:r>
              <a:rPr lang="ru-RU" dirty="0"/>
              <a:t> </a:t>
            </a:r>
            <a:r>
              <a:rPr lang="ru-RU" dirty="0" err="1"/>
              <a:t>першою</a:t>
            </a:r>
            <a:r>
              <a:rPr lang="ru-RU" dirty="0"/>
              <a:t> </a:t>
            </a:r>
            <a:r>
              <a:rPr lang="ru-RU" dirty="0" err="1"/>
              <a:t>цієї</a:t>
            </a:r>
            <a:r>
              <a:rPr lang="ru-RU" dirty="0"/>
              <a:t> </a:t>
            </a:r>
            <a:r>
              <a:rPr lang="ru-RU" dirty="0" err="1"/>
              <a:t>статті</a:t>
            </a:r>
            <a:r>
              <a:rPr lang="ru-RU" dirty="0"/>
              <a:t>, особою, яка </a:t>
            </a:r>
            <a:r>
              <a:rPr lang="ru-RU" dirty="0" err="1"/>
              <a:t>протягом</a:t>
            </a:r>
            <a:r>
              <a:rPr lang="ru-RU" dirty="0"/>
              <a:t> року </a:t>
            </a:r>
            <a:r>
              <a:rPr lang="ru-RU" dirty="0" err="1"/>
              <a:t>притягалася</a:t>
            </a:r>
            <a:r>
              <a:rPr lang="ru-RU" dirty="0"/>
              <a:t> до </a:t>
            </a:r>
            <a:r>
              <a:rPr lang="ru-RU" dirty="0" err="1"/>
              <a:t>відповідальності</a:t>
            </a:r>
            <a:r>
              <a:rPr lang="ru-RU" dirty="0"/>
              <a:t> за </a:t>
            </a:r>
            <a:r>
              <a:rPr lang="ru-RU" dirty="0" err="1"/>
              <a:t>вчинення</a:t>
            </a:r>
            <a:r>
              <a:rPr lang="ru-RU" dirty="0"/>
              <a:t> такого </a:t>
            </a:r>
            <a:r>
              <a:rPr lang="ru-RU" dirty="0" err="1"/>
              <a:t>правопорушення</a:t>
            </a:r>
            <a:r>
              <a:rPr lang="ru-RU" dirty="0"/>
              <a:t>, а так само </a:t>
            </a:r>
            <a:r>
              <a:rPr lang="ru-RU" dirty="0" err="1"/>
              <a:t>перевищення</a:t>
            </a:r>
            <a:r>
              <a:rPr lang="ru-RU" dirty="0"/>
              <a:t> строку </a:t>
            </a:r>
            <a:r>
              <a:rPr lang="ru-RU" dirty="0" err="1"/>
              <a:t>тимчасового</a:t>
            </a:r>
            <a:r>
              <a:rPr lang="ru-RU" dirty="0"/>
              <a:t> </a:t>
            </a:r>
            <a:r>
              <a:rPr lang="ru-RU" dirty="0" err="1"/>
              <a:t>ввезення</a:t>
            </a:r>
            <a:r>
              <a:rPr lang="ru-RU" dirty="0"/>
              <a:t> </a:t>
            </a:r>
            <a:r>
              <a:rPr lang="ru-RU" dirty="0" err="1"/>
              <a:t>товарів</a:t>
            </a:r>
            <a:r>
              <a:rPr lang="ru-RU" dirty="0"/>
              <a:t>, у тому </a:t>
            </a:r>
            <a:r>
              <a:rPr lang="ru-RU" dirty="0" err="1"/>
              <a:t>числі</a:t>
            </a:r>
            <a:r>
              <a:rPr lang="ru-RU" dirty="0"/>
              <a:t>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a:t>
            </a:r>
            <a:r>
              <a:rPr lang="ru-RU" dirty="0" err="1"/>
              <a:t>або</a:t>
            </a:r>
            <a:r>
              <a:rPr lang="ru-RU" dirty="0"/>
              <a:t> строку </a:t>
            </a:r>
            <a:r>
              <a:rPr lang="ru-RU" dirty="0" err="1"/>
              <a:t>тимчасового</a:t>
            </a:r>
            <a:r>
              <a:rPr lang="ru-RU" dirty="0"/>
              <a:t> </a:t>
            </a:r>
            <a:r>
              <a:rPr lang="ru-RU" dirty="0" err="1"/>
              <a:t>вивезення</a:t>
            </a:r>
            <a:r>
              <a:rPr lang="ru-RU" dirty="0"/>
              <a:t> </a:t>
            </a:r>
            <a:r>
              <a:rPr lang="ru-RU" dirty="0" err="1"/>
              <a:t>товарів</a:t>
            </a:r>
            <a:r>
              <a:rPr lang="ru-RU" dirty="0"/>
              <a:t>, </a:t>
            </a:r>
            <a:r>
              <a:rPr lang="ru-RU" dirty="0" err="1"/>
              <a:t>крім</a:t>
            </a:r>
            <a:r>
              <a:rPr lang="ru-RU" dirty="0"/>
              <a:t>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за </a:t>
            </a:r>
            <a:r>
              <a:rPr lang="ru-RU" dirty="0" err="1"/>
              <a:t>межі</a:t>
            </a:r>
            <a:r>
              <a:rPr lang="ru-RU" dirty="0"/>
              <a:t> </a:t>
            </a:r>
            <a:r>
              <a:rPr lang="ru-RU" dirty="0" err="1"/>
              <a:t>митної</a:t>
            </a:r>
            <a:r>
              <a:rPr lang="ru-RU" dirty="0"/>
              <a:t> </a:t>
            </a:r>
            <a:r>
              <a:rPr lang="ru-RU" dirty="0" err="1"/>
              <a:t>території</a:t>
            </a:r>
            <a:r>
              <a:rPr lang="ru-RU" dirty="0"/>
              <a:t> </a:t>
            </a:r>
            <a:r>
              <a:rPr lang="ru-RU" dirty="0" err="1"/>
              <a:t>України</a:t>
            </a:r>
            <a:r>
              <a:rPr lang="ru-RU" dirty="0"/>
              <a:t> </a:t>
            </a:r>
            <a:r>
              <a:rPr lang="ru-RU" dirty="0" err="1"/>
              <a:t>більше</a:t>
            </a:r>
            <a:r>
              <a:rPr lang="ru-RU" dirty="0"/>
              <a:t> </a:t>
            </a:r>
            <a:r>
              <a:rPr lang="ru-RU" dirty="0" err="1"/>
              <a:t>ніж</a:t>
            </a:r>
            <a:r>
              <a:rPr lang="ru-RU" dirty="0"/>
              <a:t> на три </a:t>
            </a:r>
            <a:r>
              <a:rPr lang="ru-RU" dirty="0" err="1"/>
              <a:t>доби</a:t>
            </a:r>
            <a:r>
              <a:rPr lang="ru-RU" dirty="0"/>
              <a:t>, але не </a:t>
            </a:r>
            <a:r>
              <a:rPr lang="ru-RU" dirty="0" err="1"/>
              <a:t>більше</a:t>
            </a:r>
            <a:r>
              <a:rPr lang="ru-RU" dirty="0"/>
              <a:t> </a:t>
            </a:r>
            <a:r>
              <a:rPr lang="ru-RU" dirty="0" err="1"/>
              <a:t>ніж</a:t>
            </a:r>
            <a:r>
              <a:rPr lang="ru-RU" dirty="0"/>
              <a:t> на десять </a:t>
            </a:r>
            <a:r>
              <a:rPr lang="ru-RU" dirty="0" err="1"/>
              <a:t>діб</a:t>
            </a:r>
            <a:r>
              <a:rPr lang="ru-RU" dirty="0"/>
              <a:t> -</a:t>
            </a:r>
          </a:p>
          <a:p>
            <a:pPr algn="just"/>
            <a:r>
              <a:rPr lang="ru-RU" dirty="0" err="1"/>
              <a:t>тягнуть</a:t>
            </a:r>
            <a:r>
              <a:rPr lang="ru-RU" dirty="0"/>
              <a:t> за собою </a:t>
            </a:r>
            <a:r>
              <a:rPr lang="ru-RU" dirty="0" err="1"/>
              <a:t>накладення</a:t>
            </a:r>
            <a:r>
              <a:rPr lang="ru-RU" dirty="0"/>
              <a:t> штрафу в </a:t>
            </a:r>
            <a:r>
              <a:rPr lang="ru-RU" dirty="0" err="1"/>
              <a:t>розмірі</a:t>
            </a:r>
            <a:r>
              <a:rPr lang="ru-RU" dirty="0"/>
              <a:t> </a:t>
            </a:r>
            <a:r>
              <a:rPr lang="ru-RU" dirty="0" err="1"/>
              <a:t>трьохсот</a:t>
            </a:r>
            <a:r>
              <a:rPr lang="ru-RU" dirty="0"/>
              <a:t>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a:t>
            </a:r>
          </a:p>
          <a:p>
            <a:pPr algn="just"/>
            <a:r>
              <a:rPr lang="ru-RU" dirty="0"/>
              <a:t>3. </a:t>
            </a:r>
            <a:r>
              <a:rPr lang="ru-RU" dirty="0" err="1"/>
              <a:t>Перевищення</a:t>
            </a:r>
            <a:r>
              <a:rPr lang="ru-RU" dirty="0"/>
              <a:t> строку </a:t>
            </a:r>
            <a:r>
              <a:rPr lang="ru-RU" dirty="0" err="1"/>
              <a:t>тимчасового</a:t>
            </a:r>
            <a:r>
              <a:rPr lang="ru-RU" dirty="0"/>
              <a:t> </a:t>
            </a:r>
            <a:r>
              <a:rPr lang="ru-RU" dirty="0" err="1"/>
              <a:t>ввезення</a:t>
            </a:r>
            <a:r>
              <a:rPr lang="ru-RU" dirty="0"/>
              <a:t> </a:t>
            </a:r>
            <a:r>
              <a:rPr lang="ru-RU" dirty="0" err="1"/>
              <a:t>товарів</a:t>
            </a:r>
            <a:r>
              <a:rPr lang="ru-RU" dirty="0"/>
              <a:t>, у тому </a:t>
            </a:r>
            <a:r>
              <a:rPr lang="ru-RU" dirty="0" err="1"/>
              <a:t>числі</a:t>
            </a:r>
            <a:r>
              <a:rPr lang="ru-RU" dirty="0"/>
              <a:t>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та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a:t>
            </a:r>
            <a:r>
              <a:rPr lang="ru-RU" dirty="0" err="1"/>
              <a:t>або</a:t>
            </a:r>
            <a:r>
              <a:rPr lang="ru-RU" dirty="0"/>
              <a:t> строку </a:t>
            </a:r>
            <a:r>
              <a:rPr lang="ru-RU" dirty="0" err="1"/>
              <a:t>тимчасового</a:t>
            </a:r>
            <a:r>
              <a:rPr lang="ru-RU" dirty="0"/>
              <a:t> </a:t>
            </a:r>
            <a:r>
              <a:rPr lang="ru-RU" dirty="0" err="1"/>
              <a:t>вивезення</a:t>
            </a:r>
            <a:r>
              <a:rPr lang="ru-RU" dirty="0"/>
              <a:t> </a:t>
            </a:r>
            <a:r>
              <a:rPr lang="ru-RU" dirty="0" err="1"/>
              <a:t>товарів</a:t>
            </a:r>
            <a:r>
              <a:rPr lang="ru-RU" dirty="0"/>
              <a:t>, </a:t>
            </a:r>
            <a:r>
              <a:rPr lang="ru-RU" dirty="0" err="1"/>
              <a:t>крім</a:t>
            </a:r>
            <a:r>
              <a:rPr lang="ru-RU" dirty="0"/>
              <a:t>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за </a:t>
            </a:r>
            <a:r>
              <a:rPr lang="ru-RU" dirty="0" err="1"/>
              <a:t>межі</a:t>
            </a:r>
            <a:r>
              <a:rPr lang="ru-RU" dirty="0"/>
              <a:t> </a:t>
            </a:r>
            <a:r>
              <a:rPr lang="ru-RU" dirty="0" err="1"/>
              <a:t>митної</a:t>
            </a:r>
            <a:r>
              <a:rPr lang="ru-RU" dirty="0"/>
              <a:t> </a:t>
            </a:r>
            <a:r>
              <a:rPr lang="ru-RU" dirty="0" err="1"/>
              <a:t>території</a:t>
            </a:r>
            <a:r>
              <a:rPr lang="ru-RU" dirty="0"/>
              <a:t> </a:t>
            </a:r>
            <a:r>
              <a:rPr lang="ru-RU" dirty="0" err="1"/>
              <a:t>України</a:t>
            </a:r>
            <a:r>
              <a:rPr lang="ru-RU" dirty="0"/>
              <a:t> </a:t>
            </a:r>
            <a:r>
              <a:rPr lang="ru-RU" dirty="0" err="1"/>
              <a:t>більше</a:t>
            </a:r>
            <a:r>
              <a:rPr lang="ru-RU" dirty="0"/>
              <a:t> </a:t>
            </a:r>
            <a:r>
              <a:rPr lang="ru-RU" dirty="0" err="1"/>
              <a:t>ніж</a:t>
            </a:r>
            <a:r>
              <a:rPr lang="ru-RU" dirty="0"/>
              <a:t> на десять </a:t>
            </a:r>
            <a:r>
              <a:rPr lang="ru-RU" dirty="0" err="1"/>
              <a:t>діб</a:t>
            </a:r>
            <a:r>
              <a:rPr lang="ru-RU" dirty="0"/>
              <a:t>, але не </a:t>
            </a:r>
            <a:r>
              <a:rPr lang="ru-RU" dirty="0" err="1"/>
              <a:t>більше</a:t>
            </a:r>
            <a:r>
              <a:rPr lang="ru-RU" dirty="0"/>
              <a:t> </a:t>
            </a:r>
            <a:r>
              <a:rPr lang="ru-RU" dirty="0" err="1"/>
              <a:t>ніж</a:t>
            </a:r>
            <a:r>
              <a:rPr lang="ru-RU" dirty="0"/>
              <a:t> на </a:t>
            </a:r>
            <a:r>
              <a:rPr lang="ru-RU" dirty="0" err="1"/>
              <a:t>двадцять</a:t>
            </a:r>
            <a:r>
              <a:rPr lang="ru-RU" dirty="0"/>
              <a:t> </a:t>
            </a:r>
            <a:r>
              <a:rPr lang="ru-RU" dirty="0" err="1"/>
              <a:t>діб</a:t>
            </a:r>
            <a:r>
              <a:rPr lang="ru-RU" dirty="0"/>
              <a:t> -</a:t>
            </a:r>
          </a:p>
          <a:p>
            <a:pPr algn="just"/>
            <a:r>
              <a:rPr lang="ru-RU" dirty="0" err="1"/>
              <a:t>тягне</a:t>
            </a:r>
            <a:r>
              <a:rPr lang="ru-RU" dirty="0"/>
              <a:t> за собою </a:t>
            </a:r>
            <a:r>
              <a:rPr lang="ru-RU" dirty="0" err="1"/>
              <a:t>накладення</a:t>
            </a:r>
            <a:r>
              <a:rPr lang="ru-RU" dirty="0"/>
              <a:t> штрафу в </a:t>
            </a:r>
            <a:r>
              <a:rPr lang="ru-RU" dirty="0" err="1"/>
              <a:t>розмірі</a:t>
            </a:r>
            <a:r>
              <a:rPr lang="ru-RU" dirty="0"/>
              <a:t> </a:t>
            </a:r>
            <a:r>
              <a:rPr lang="ru-RU" dirty="0" err="1"/>
              <a:t>однієї</a:t>
            </a:r>
            <a:r>
              <a:rPr lang="ru-RU" dirty="0"/>
              <a:t> </a:t>
            </a:r>
            <a:r>
              <a:rPr lang="ru-RU" dirty="0" err="1"/>
              <a:t>тисячі</a:t>
            </a:r>
            <a:r>
              <a:rPr lang="ru-RU" dirty="0"/>
              <a:t>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a:t>
            </a:r>
          </a:p>
          <a:p>
            <a:pPr algn="just"/>
            <a:r>
              <a:rPr lang="ru-RU" dirty="0"/>
              <a:t>4. </a:t>
            </a:r>
            <a:r>
              <a:rPr lang="ru-RU" dirty="0" err="1"/>
              <a:t>Перевищення</a:t>
            </a:r>
            <a:r>
              <a:rPr lang="ru-RU" dirty="0"/>
              <a:t> строку </a:t>
            </a:r>
            <a:r>
              <a:rPr lang="ru-RU" dirty="0" err="1"/>
              <a:t>тимчасового</a:t>
            </a:r>
            <a:r>
              <a:rPr lang="ru-RU" dirty="0"/>
              <a:t> </a:t>
            </a:r>
            <a:r>
              <a:rPr lang="ru-RU" dirty="0" err="1"/>
              <a:t>ввезення</a:t>
            </a:r>
            <a:r>
              <a:rPr lang="ru-RU" dirty="0"/>
              <a:t> </a:t>
            </a:r>
            <a:r>
              <a:rPr lang="ru-RU" dirty="0" err="1"/>
              <a:t>товарів</a:t>
            </a:r>
            <a:r>
              <a:rPr lang="ru-RU" dirty="0"/>
              <a:t>, </a:t>
            </a:r>
            <a:r>
              <a:rPr lang="ru-RU" dirty="0" err="1"/>
              <a:t>крім</a:t>
            </a:r>
            <a:r>
              <a:rPr lang="ru-RU" dirty="0"/>
              <a:t>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a:t>
            </a:r>
            <a:r>
              <a:rPr lang="ru-RU" dirty="0" err="1"/>
              <a:t>або</a:t>
            </a:r>
            <a:r>
              <a:rPr lang="ru-RU" dirty="0"/>
              <a:t> строку </a:t>
            </a:r>
            <a:r>
              <a:rPr lang="ru-RU" dirty="0" err="1"/>
              <a:t>тимчасового</a:t>
            </a:r>
            <a:r>
              <a:rPr lang="ru-RU" dirty="0"/>
              <a:t> </a:t>
            </a:r>
            <a:r>
              <a:rPr lang="ru-RU" dirty="0" err="1"/>
              <a:t>вивезення</a:t>
            </a:r>
            <a:r>
              <a:rPr lang="ru-RU" dirty="0"/>
              <a:t> </a:t>
            </a:r>
            <a:r>
              <a:rPr lang="ru-RU" dirty="0" err="1"/>
              <a:t>товарів</a:t>
            </a:r>
            <a:r>
              <a:rPr lang="ru-RU" dirty="0"/>
              <a:t>, </a:t>
            </a:r>
            <a:r>
              <a:rPr lang="ru-RU" dirty="0" err="1"/>
              <a:t>крім</a:t>
            </a:r>
            <a:r>
              <a:rPr lang="ru-RU" dirty="0"/>
              <a:t>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за </a:t>
            </a:r>
            <a:r>
              <a:rPr lang="ru-RU" dirty="0" err="1"/>
              <a:t>межі</a:t>
            </a:r>
            <a:r>
              <a:rPr lang="ru-RU" dirty="0"/>
              <a:t> </a:t>
            </a:r>
            <a:r>
              <a:rPr lang="ru-RU" dirty="0" err="1"/>
              <a:t>митної</a:t>
            </a:r>
            <a:r>
              <a:rPr lang="ru-RU" dirty="0"/>
              <a:t> </a:t>
            </a:r>
            <a:r>
              <a:rPr lang="ru-RU" dirty="0" err="1"/>
              <a:t>території</a:t>
            </a:r>
            <a:r>
              <a:rPr lang="ru-RU" dirty="0"/>
              <a:t> </a:t>
            </a:r>
            <a:r>
              <a:rPr lang="ru-RU" dirty="0" err="1"/>
              <a:t>України</a:t>
            </a:r>
            <a:r>
              <a:rPr lang="ru-RU" dirty="0"/>
              <a:t> </a:t>
            </a:r>
            <a:r>
              <a:rPr lang="ru-RU" dirty="0" err="1"/>
              <a:t>більше</a:t>
            </a:r>
            <a:r>
              <a:rPr lang="ru-RU" dirty="0"/>
              <a:t> </a:t>
            </a:r>
            <a:r>
              <a:rPr lang="ru-RU" dirty="0" err="1"/>
              <a:t>ніж</a:t>
            </a:r>
            <a:r>
              <a:rPr lang="ru-RU" dirty="0"/>
              <a:t> на </a:t>
            </a:r>
            <a:r>
              <a:rPr lang="ru-RU" dirty="0" err="1"/>
              <a:t>двадцять</a:t>
            </a:r>
            <a:r>
              <a:rPr lang="ru-RU" dirty="0"/>
              <a:t> </a:t>
            </a:r>
            <a:r>
              <a:rPr lang="ru-RU" dirty="0" err="1"/>
              <a:t>діб</a:t>
            </a:r>
            <a:r>
              <a:rPr lang="ru-RU" dirty="0"/>
              <a:t> -</a:t>
            </a:r>
          </a:p>
          <a:p>
            <a:pPr algn="just"/>
            <a:r>
              <a:rPr lang="ru-RU" dirty="0" err="1"/>
              <a:t>тягне</a:t>
            </a:r>
            <a:r>
              <a:rPr lang="ru-RU" dirty="0"/>
              <a:t> за собою </a:t>
            </a:r>
            <a:r>
              <a:rPr lang="ru-RU" dirty="0" err="1"/>
              <a:t>накладення</a:t>
            </a:r>
            <a:r>
              <a:rPr lang="ru-RU" dirty="0"/>
              <a:t> штрафу в </a:t>
            </a:r>
            <a:r>
              <a:rPr lang="ru-RU" dirty="0" err="1"/>
              <a:t>розмірі</a:t>
            </a:r>
            <a:r>
              <a:rPr lang="ru-RU" dirty="0"/>
              <a:t> </a:t>
            </a:r>
            <a:r>
              <a:rPr lang="ru-RU" dirty="0" err="1"/>
              <a:t>двох</a:t>
            </a:r>
            <a:r>
              <a:rPr lang="ru-RU" dirty="0"/>
              <a:t> </a:t>
            </a:r>
            <a:r>
              <a:rPr lang="ru-RU" dirty="0" err="1"/>
              <a:t>тисяч</a:t>
            </a:r>
            <a:r>
              <a:rPr lang="ru-RU" dirty="0"/>
              <a:t>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a:t>
            </a:r>
          </a:p>
          <a:p>
            <a:pPr algn="just"/>
            <a:r>
              <a:rPr lang="ru-RU" dirty="0"/>
              <a:t>5. </a:t>
            </a:r>
            <a:r>
              <a:rPr lang="ru-RU" dirty="0" err="1"/>
              <a:t>Перевищення</a:t>
            </a:r>
            <a:r>
              <a:rPr lang="ru-RU" dirty="0"/>
              <a:t> строку </a:t>
            </a:r>
            <a:r>
              <a:rPr lang="ru-RU" dirty="0" err="1"/>
              <a:t>тимчасового</a:t>
            </a:r>
            <a:r>
              <a:rPr lang="ru-RU" dirty="0"/>
              <a:t> </a:t>
            </a:r>
            <a:r>
              <a:rPr lang="ru-RU" dirty="0" err="1"/>
              <a:t>ввезення</a:t>
            </a:r>
            <a:r>
              <a:rPr lang="ru-RU" dirty="0"/>
              <a:t>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та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a:t>
            </a:r>
            <a:r>
              <a:rPr lang="ru-RU" dirty="0" err="1"/>
              <a:t>більше</a:t>
            </a:r>
            <a:r>
              <a:rPr lang="ru-RU" dirty="0"/>
              <a:t> </a:t>
            </a:r>
            <a:r>
              <a:rPr lang="ru-RU" dirty="0" err="1"/>
              <a:t>ніж</a:t>
            </a:r>
            <a:r>
              <a:rPr lang="ru-RU" dirty="0"/>
              <a:t> на </a:t>
            </a:r>
            <a:r>
              <a:rPr lang="ru-RU" dirty="0" err="1"/>
              <a:t>двадцять</a:t>
            </a:r>
            <a:r>
              <a:rPr lang="ru-RU" dirty="0"/>
              <a:t> </a:t>
            </a:r>
            <a:r>
              <a:rPr lang="ru-RU" dirty="0" err="1"/>
              <a:t>діб</a:t>
            </a:r>
            <a:r>
              <a:rPr lang="ru-RU" dirty="0"/>
              <a:t>, але не </a:t>
            </a:r>
            <a:r>
              <a:rPr lang="ru-RU" dirty="0" err="1"/>
              <a:t>більше</a:t>
            </a:r>
            <a:r>
              <a:rPr lang="ru-RU" dirty="0"/>
              <a:t> </a:t>
            </a:r>
            <a:r>
              <a:rPr lang="ru-RU" dirty="0" err="1"/>
              <a:t>ніж</a:t>
            </a:r>
            <a:r>
              <a:rPr lang="ru-RU" dirty="0"/>
              <a:t> на </a:t>
            </a:r>
            <a:r>
              <a:rPr lang="ru-RU" dirty="0" err="1"/>
              <a:t>тридцять</a:t>
            </a:r>
            <a:r>
              <a:rPr lang="ru-RU" dirty="0"/>
              <a:t> </a:t>
            </a:r>
            <a:r>
              <a:rPr lang="ru-RU" dirty="0" err="1"/>
              <a:t>діб</a:t>
            </a:r>
            <a:r>
              <a:rPr lang="ru-RU" dirty="0"/>
              <a:t> -</a:t>
            </a:r>
          </a:p>
          <a:p>
            <a:pPr algn="just"/>
            <a:r>
              <a:rPr lang="ru-RU" dirty="0" err="1"/>
              <a:t>тягне</a:t>
            </a:r>
            <a:r>
              <a:rPr lang="ru-RU" dirty="0"/>
              <a:t> за собою </a:t>
            </a:r>
            <a:r>
              <a:rPr lang="ru-RU" dirty="0" err="1"/>
              <a:t>накладення</a:t>
            </a:r>
            <a:r>
              <a:rPr lang="ru-RU" dirty="0"/>
              <a:t> штрафу в </a:t>
            </a:r>
            <a:r>
              <a:rPr lang="ru-RU" dirty="0" err="1"/>
              <a:t>розмірі</a:t>
            </a:r>
            <a:r>
              <a:rPr lang="ru-RU" dirty="0"/>
              <a:t> </a:t>
            </a:r>
            <a:r>
              <a:rPr lang="ru-RU" dirty="0" err="1"/>
              <a:t>п’яти</a:t>
            </a:r>
            <a:r>
              <a:rPr lang="ru-RU" dirty="0"/>
              <a:t> </a:t>
            </a:r>
            <a:r>
              <a:rPr lang="ru-RU" dirty="0" err="1"/>
              <a:t>тисяч</a:t>
            </a:r>
            <a:r>
              <a:rPr lang="ru-RU" dirty="0"/>
              <a:t>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a:t>
            </a:r>
          </a:p>
          <a:p>
            <a:pPr algn="just"/>
            <a:r>
              <a:rPr lang="ru-RU" dirty="0"/>
              <a:t>6. </a:t>
            </a:r>
            <a:r>
              <a:rPr lang="ru-RU" dirty="0" err="1"/>
              <a:t>Перевищення</a:t>
            </a:r>
            <a:r>
              <a:rPr lang="ru-RU" dirty="0"/>
              <a:t> строку </a:t>
            </a:r>
            <a:r>
              <a:rPr lang="ru-RU" dirty="0" err="1"/>
              <a:t>тимчасового</a:t>
            </a:r>
            <a:r>
              <a:rPr lang="ru-RU" dirty="0"/>
              <a:t> </a:t>
            </a:r>
            <a:r>
              <a:rPr lang="ru-RU" dirty="0" err="1"/>
              <a:t>ввезення</a:t>
            </a:r>
            <a:r>
              <a:rPr lang="ru-RU" dirty="0"/>
              <a:t>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та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a:t>
            </a:r>
            <a:r>
              <a:rPr lang="ru-RU" dirty="0" err="1"/>
              <a:t>більше</a:t>
            </a:r>
            <a:r>
              <a:rPr lang="ru-RU" dirty="0"/>
              <a:t> </a:t>
            </a:r>
            <a:r>
              <a:rPr lang="ru-RU" dirty="0" err="1"/>
              <a:t>ніж</a:t>
            </a:r>
            <a:r>
              <a:rPr lang="ru-RU" dirty="0"/>
              <a:t> на </a:t>
            </a:r>
            <a:r>
              <a:rPr lang="ru-RU" dirty="0" err="1"/>
              <a:t>тридцять</a:t>
            </a:r>
            <a:r>
              <a:rPr lang="ru-RU" dirty="0"/>
              <a:t> </a:t>
            </a:r>
            <a:r>
              <a:rPr lang="ru-RU" dirty="0" err="1"/>
              <a:t>діб</a:t>
            </a:r>
            <a:r>
              <a:rPr lang="ru-RU" dirty="0"/>
              <a:t>, а так само </a:t>
            </a:r>
            <a:r>
              <a:rPr lang="ru-RU" dirty="0" err="1"/>
              <a:t>втрата</a:t>
            </a:r>
            <a:r>
              <a:rPr lang="ru-RU" dirty="0"/>
              <a:t> </a:t>
            </a:r>
            <a:r>
              <a:rPr lang="ru-RU" dirty="0" err="1"/>
              <a:t>цих</a:t>
            </a:r>
            <a:r>
              <a:rPr lang="ru-RU" dirty="0"/>
              <a:t> </a:t>
            </a:r>
            <a:r>
              <a:rPr lang="ru-RU" dirty="0" err="1"/>
              <a:t>транспортних</a:t>
            </a:r>
            <a:r>
              <a:rPr lang="ru-RU" dirty="0"/>
              <a:t> </a:t>
            </a:r>
            <a:r>
              <a:rPr lang="ru-RU" dirty="0" err="1"/>
              <a:t>засобів</a:t>
            </a:r>
            <a:r>
              <a:rPr lang="ru-RU" dirty="0"/>
              <a:t>, у тому </a:t>
            </a:r>
            <a:r>
              <a:rPr lang="ru-RU" dirty="0" err="1"/>
              <a:t>числі</a:t>
            </a:r>
            <a:r>
              <a:rPr lang="ru-RU" dirty="0"/>
              <a:t> </a:t>
            </a:r>
            <a:r>
              <a:rPr lang="ru-RU" dirty="0" err="1"/>
              <a:t>їх</a:t>
            </a:r>
            <a:r>
              <a:rPr lang="ru-RU" dirty="0"/>
              <a:t> </a:t>
            </a:r>
            <a:r>
              <a:rPr lang="ru-RU" dirty="0" err="1"/>
              <a:t>розкомплектування</a:t>
            </a:r>
            <a:r>
              <a:rPr lang="ru-RU" dirty="0"/>
              <a:t>, -</a:t>
            </a:r>
          </a:p>
          <a:p>
            <a:pPr algn="just"/>
            <a:r>
              <a:rPr lang="ru-RU" dirty="0" err="1"/>
              <a:t>тягнуть</a:t>
            </a:r>
            <a:r>
              <a:rPr lang="ru-RU" dirty="0"/>
              <a:t> за собою </a:t>
            </a:r>
            <a:r>
              <a:rPr lang="ru-RU" dirty="0" err="1"/>
              <a:t>накладення</a:t>
            </a:r>
            <a:r>
              <a:rPr lang="ru-RU" dirty="0"/>
              <a:t> штрафу в </a:t>
            </a:r>
            <a:r>
              <a:rPr lang="ru-RU" dirty="0" err="1"/>
              <a:t>розмірі</a:t>
            </a:r>
            <a:r>
              <a:rPr lang="ru-RU" dirty="0"/>
              <a:t> десяти </a:t>
            </a:r>
            <a:r>
              <a:rPr lang="ru-RU" dirty="0" err="1"/>
              <a:t>тисяч</a:t>
            </a:r>
            <a:r>
              <a:rPr lang="ru-RU" dirty="0"/>
              <a:t>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 </a:t>
            </a:r>
            <a:r>
              <a:rPr lang="ru-RU" dirty="0" err="1"/>
              <a:t>або</a:t>
            </a:r>
            <a:r>
              <a:rPr lang="ru-RU" dirty="0"/>
              <a:t> </a:t>
            </a:r>
            <a:r>
              <a:rPr lang="ru-RU" dirty="0" err="1"/>
              <a:t>конфіскацію</a:t>
            </a:r>
            <a:r>
              <a:rPr lang="ru-RU" dirty="0"/>
              <a:t> таких </a:t>
            </a:r>
            <a:r>
              <a:rPr lang="ru-RU" dirty="0" err="1"/>
              <a:t>транспортних</a:t>
            </a:r>
            <a:r>
              <a:rPr lang="ru-RU" dirty="0"/>
              <a:t> </a:t>
            </a:r>
            <a:r>
              <a:rPr lang="ru-RU" dirty="0" err="1"/>
              <a:t>засобів</a:t>
            </a:r>
            <a:r>
              <a:rPr lang="ru-RU" dirty="0"/>
              <a:t>.</a:t>
            </a:r>
          </a:p>
          <a:p>
            <a:endParaRPr lang="uk-UA" dirty="0"/>
          </a:p>
        </p:txBody>
      </p:sp>
    </p:spTree>
    <p:extLst>
      <p:ext uri="{BB962C8B-B14F-4D97-AF65-F5344CB8AC3E}">
        <p14:creationId xmlns:p14="http://schemas.microsoft.com/office/powerpoint/2010/main" val="2721805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CD859CE-80F8-4D40-B0B6-CCC0AEA3CB43}"/>
              </a:ext>
            </a:extLst>
          </p:cNvPr>
          <p:cNvSpPr>
            <a:spLocks noGrp="1"/>
          </p:cNvSpPr>
          <p:nvPr>
            <p:ph idx="1"/>
          </p:nvPr>
        </p:nvSpPr>
        <p:spPr>
          <a:xfrm>
            <a:off x="228600" y="180975"/>
            <a:ext cx="11696699" cy="5505449"/>
          </a:xfrm>
        </p:spPr>
        <p:txBody>
          <a:bodyPr>
            <a:normAutofit fontScale="85000" lnSpcReduction="10000"/>
          </a:bodyPr>
          <a:lstStyle/>
          <a:p>
            <a:pPr algn="just"/>
            <a:r>
              <a:rPr lang="uk-UA" dirty="0"/>
              <a:t>Стаття 482. Переміщення або дії, спрямовані на переміщення товарів, транспортних засобів комерційного призначення через митний кордон України поза митним контролем</a:t>
            </a:r>
          </a:p>
          <a:p>
            <a:pPr algn="just"/>
            <a:r>
              <a:rPr lang="uk-UA" dirty="0"/>
              <a:t>1. Переміщення або дії, спрямовані на переміщення товарів, транспортних засобів комерційного призначення через митний кордон України поза митним контролем, тобто поза місцем розташування митного органу або поза робочим часом, установленим для нього, і без виконання митних формальностей, або з незаконним звільненням від митного контролю внаслідок зловживання службовим становищем посадовими особами митного органу –</a:t>
            </a:r>
          </a:p>
          <a:p>
            <a:pPr algn="just"/>
            <a:r>
              <a:rPr lang="uk-UA" dirty="0"/>
              <a:t>тягнуть за собою накладення штрафу в розмірі 100 відсотків вартості товарів, транспортних засобів - безпосередніх предметів порушення митних правил з конфіскацією цих товарів, транспортних засобів і транспортних засобів, що використовувалися для переміщення товарів - безпосередніх предметів порушення митних правил через митний кордон України поза митним контролем.</a:t>
            </a:r>
          </a:p>
          <a:p>
            <a:pPr algn="just"/>
            <a:r>
              <a:rPr lang="uk-UA" dirty="0"/>
              <a:t>2. Дії, передбачені частиною першою цієї статті, вчинені особою, яка протягом року притягалася до відповідальності за вчинення правопорушення, передбаченого цією статтею або статтею 483 цього Кодексу, -</a:t>
            </a:r>
          </a:p>
          <a:p>
            <a:pPr algn="just"/>
            <a:r>
              <a:rPr lang="uk-UA" dirty="0"/>
              <a:t>тягнуть за собою накладення штрафу в розмірі 200 відсотків вартості товарів, транспортних засобів - безпосередніх предметів порушення митних правил з конфіскацією цих товарів, транспортних засобів і транспортних засобів, що використовувалися для переміщення товарів - безпосередніх предметів порушення митних правил через митний кордон України поза митним контролем.</a:t>
            </a:r>
          </a:p>
          <a:p>
            <a:endParaRPr lang="uk-UA" dirty="0"/>
          </a:p>
        </p:txBody>
      </p:sp>
    </p:spTree>
    <p:extLst>
      <p:ext uri="{BB962C8B-B14F-4D97-AF65-F5344CB8AC3E}">
        <p14:creationId xmlns:p14="http://schemas.microsoft.com/office/powerpoint/2010/main" val="470429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0B3D3AA-CCDC-48E6-9B88-B56A6D84DE40}"/>
              </a:ext>
            </a:extLst>
          </p:cNvPr>
          <p:cNvSpPr>
            <a:spLocks noGrp="1"/>
          </p:cNvSpPr>
          <p:nvPr>
            <p:ph idx="1"/>
          </p:nvPr>
        </p:nvSpPr>
        <p:spPr>
          <a:xfrm>
            <a:off x="247651" y="228600"/>
            <a:ext cx="11687174" cy="5762625"/>
          </a:xfrm>
        </p:spPr>
        <p:txBody>
          <a:bodyPr>
            <a:normAutofit fontScale="77500" lnSpcReduction="20000"/>
          </a:bodyPr>
          <a:lstStyle/>
          <a:p>
            <a:pPr algn="just"/>
            <a:r>
              <a:rPr lang="uk-UA" dirty="0"/>
              <a:t>Стаття 483. Переміщення або дії, спрямовані на переміщення товарів через митний кордон України з приховуванням від митного контролю</a:t>
            </a:r>
          </a:p>
          <a:p>
            <a:pPr algn="just"/>
            <a:r>
              <a:rPr lang="uk-UA" dirty="0"/>
              <a:t>1. Переміщення або дії, спрямовані на переміщення товарів через митний кордон України з приховуванням від митного контролю, тобто з використанням спеціально виготовлених сховищ (тайників) та інших засобів або способів, що утруднюють виявлення таких товарів, або шляхом надання одним товарам вигляду інших, або з поданням митному органу як підстави для переміщення товарів підроблених документів чи документів, одержаних незаконним шляхом, або таких, що містять неправдиві відомості щодо найменування товарів, їх ваги (з урахуванням допустимих втрат за належних умов зберігання і транспортування) або кількості, країни походження, відправника та/або одержувача, кількості вантажних місць, їх маркування та номерів, неправдиві відомості, необхідні для визначення коду товару згідно з </a:t>
            </a:r>
            <a:r>
              <a:rPr lang="uk-UA" dirty="0">
                <a:hlinkClick r:id="rId2"/>
              </a:rPr>
              <a:t>УКТ ЗЕД</a:t>
            </a:r>
            <a:r>
              <a:rPr lang="uk-UA" dirty="0"/>
              <a:t> та його митної вартості, -</a:t>
            </a:r>
          </a:p>
          <a:p>
            <a:pPr algn="just"/>
            <a:r>
              <a:rPr lang="uk-UA" dirty="0"/>
              <a:t>тягнуть за собою накладення штрафу в розмірі від 50 до 100 відсотків вартості товарів - безпосередніх предметів порушення митних правил з конфіскацією товарів, транспортних засобів із спеціально виготовленими сховищами (тайниками), що використовувалися для приховування товарів - безпосередніх предметів порушення митних правил від митного контролю, або з конфіскацією товарів - безпосередніх предметів порушення митних правил, а також товарів, транспортних засобів із спеціально виготовленими сховищами (тайниками), що використовувалися для приховування товарів - безпосередніх предметів порушення митних правил від митного контролю.</a:t>
            </a:r>
          </a:p>
          <a:p>
            <a:pPr algn="just"/>
            <a:r>
              <a:rPr lang="uk-UA" dirty="0"/>
              <a:t>2. Дії, передбачені частиною першою цієї статті, вчинені особою, яка протягом року притягалася до відповідальності за вчинення правопорушення, передбаченого цією статтею або </a:t>
            </a:r>
            <a:r>
              <a:rPr lang="uk-UA" dirty="0">
                <a:hlinkClick r:id="rId3"/>
              </a:rPr>
              <a:t>статтею 482</a:t>
            </a:r>
            <a:r>
              <a:rPr lang="uk-UA" dirty="0"/>
              <a:t> цього Кодексу, -</a:t>
            </a:r>
          </a:p>
          <a:p>
            <a:pPr algn="just"/>
            <a:r>
              <a:rPr lang="uk-UA" dirty="0"/>
              <a:t>тягнуть за собою накладення штрафу в розмірі від 150 до 200 відсотків вартості товарів - безпосередніх предметів порушення митних правил з конфіскацією цих товарів, а також товарів, транспортних засобів із спеціально виготовленими сховищами (тайниками), що використовувалися для приховування товарів - безпосередніх предметів порушення митних правил від митного контролю.</a:t>
            </a:r>
          </a:p>
          <a:p>
            <a:endParaRPr lang="uk-UA" dirty="0"/>
          </a:p>
        </p:txBody>
      </p:sp>
    </p:spTree>
    <p:extLst>
      <p:ext uri="{BB962C8B-B14F-4D97-AF65-F5344CB8AC3E}">
        <p14:creationId xmlns:p14="http://schemas.microsoft.com/office/powerpoint/2010/main" val="3124251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7149450-3328-4D63-971F-4ED28BC6C8CA}"/>
              </a:ext>
            </a:extLst>
          </p:cNvPr>
          <p:cNvSpPr>
            <a:spLocks noGrp="1"/>
          </p:cNvSpPr>
          <p:nvPr>
            <p:ph idx="1"/>
          </p:nvPr>
        </p:nvSpPr>
        <p:spPr>
          <a:xfrm>
            <a:off x="361951" y="238126"/>
            <a:ext cx="11572874" cy="5228220"/>
          </a:xfrm>
        </p:spPr>
        <p:txBody>
          <a:bodyPr>
            <a:normAutofit fontScale="85000" lnSpcReduction="20000"/>
          </a:bodyPr>
          <a:lstStyle/>
          <a:p>
            <a:pPr algn="just"/>
            <a:r>
              <a:rPr lang="uk-UA" dirty="0"/>
              <a:t>Стаття 484. Зберігання, перевезення чи придбання товарів, транспортних засобів комерційного призначення, ввезених на митну територію України поза митним контролем або з приховуванням від митного контролю</a:t>
            </a:r>
          </a:p>
          <a:p>
            <a:pPr algn="just"/>
            <a:r>
              <a:rPr lang="uk-UA" dirty="0"/>
              <a:t>1. Зберігання, перевезення, придбання чи використання товарів, транспортних засобів комерційного призначення, ввезених на митну територію України поза митним контролем або з приховуванням від митного контролю, -</a:t>
            </a:r>
          </a:p>
          <a:p>
            <a:pPr algn="just"/>
            <a:r>
              <a:rPr lang="uk-UA" dirty="0"/>
              <a:t>тягнуть за собою накладення штрафу в розмірі 100 відсотків вартості цих товарів, транспортних засобів або їх конфіскацію.</a:t>
            </a:r>
          </a:p>
          <a:p>
            <a:pPr algn="just"/>
            <a:r>
              <a:rPr lang="uk-UA" dirty="0"/>
              <a:t>Стаття 485. Дії, спрямовані на неправомірне звільнення від сплати митних платежів чи зменшення їх розміру, а також інші протиправні дії, спрямовані на ухилення від сплати митних платежів</a:t>
            </a:r>
          </a:p>
          <a:p>
            <a:pPr algn="just"/>
            <a:r>
              <a:rPr lang="uk-UA" dirty="0"/>
              <a:t>1. </a:t>
            </a:r>
            <a:r>
              <a:rPr lang="uk-UA" dirty="0" err="1"/>
              <a:t>Заявлення</a:t>
            </a:r>
            <a:r>
              <a:rPr lang="uk-UA" dirty="0"/>
              <a:t> в митній декларації з метою неправомірного звільнення від сплати митних платежів чи зменшення їх розміру неправдивих відомостей щодо істотних умов зовнішньоекономічного договору (контракту), ваги (з урахуванням допустимих втрат за належних умов зберігання і транспортування) або кількості, країни походження, відправника та/або одержувача товару, неправдивих відомостей, необхідних для визначення коду товару згідно з </a:t>
            </a:r>
            <a:r>
              <a:rPr lang="uk-UA" dirty="0">
                <a:hlinkClick r:id="rId2"/>
              </a:rPr>
              <a:t>УКТ ЗЕД</a:t>
            </a:r>
            <a:r>
              <a:rPr lang="uk-UA" dirty="0"/>
              <a:t> та його митної вартості, та/або надання з цією ж метою митному органу документів, що містять такі відомості, або несплата митних платежів у строк, встановлений законом, або інші протиправні дії, спрямовані на ухилення від сплати митних платежів, а так само використання товарів, стосовно яких надано пільги щодо сплати митних платежів, в інших цілях, ніж ті, у зв’язку з якими було надано такі пільги, -</a:t>
            </a:r>
          </a:p>
          <a:p>
            <a:pPr algn="just"/>
            <a:r>
              <a:rPr lang="uk-UA" dirty="0"/>
              <a:t>тягнуть за собою накладення штрафу в розмірі від 50 до 150 відсотків несплаченої суми митних платежів.</a:t>
            </a:r>
          </a:p>
          <a:p>
            <a:endParaRPr lang="uk-UA" dirty="0"/>
          </a:p>
        </p:txBody>
      </p:sp>
    </p:spTree>
    <p:extLst>
      <p:ext uri="{BB962C8B-B14F-4D97-AF65-F5344CB8AC3E}">
        <p14:creationId xmlns:p14="http://schemas.microsoft.com/office/powerpoint/2010/main" val="2747733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B9B8E6-F0CC-4B12-8AFE-FD02135CF00B}"/>
              </a:ext>
            </a:extLst>
          </p:cNvPr>
          <p:cNvSpPr>
            <a:spLocks noGrp="1"/>
          </p:cNvSpPr>
          <p:nvPr>
            <p:ph type="title"/>
          </p:nvPr>
        </p:nvSpPr>
        <p:spPr>
          <a:xfrm>
            <a:off x="242942" y="128244"/>
            <a:ext cx="11177534" cy="509931"/>
          </a:xfrm>
        </p:spPr>
        <p:txBody>
          <a:bodyPr>
            <a:noAutofit/>
          </a:bodyPr>
          <a:lstStyle/>
          <a:p>
            <a:pPr algn="ctr"/>
            <a:r>
              <a:rPr lang="ru-RU" sz="2000" b="1" dirty="0"/>
              <a:t>10.2. </a:t>
            </a:r>
            <a:r>
              <a:rPr lang="ru-RU" sz="2000" b="1" dirty="0" err="1"/>
              <a:t>Провадження</a:t>
            </a:r>
            <a:r>
              <a:rPr lang="ru-RU" sz="2000" b="1" dirty="0"/>
              <a:t> у справах про </a:t>
            </a:r>
            <a:r>
              <a:rPr lang="ru-RU" sz="2000" b="1" dirty="0" err="1"/>
              <a:t>порушення</a:t>
            </a:r>
            <a:r>
              <a:rPr lang="ru-RU" sz="2000" b="1" dirty="0"/>
              <a:t> </a:t>
            </a:r>
            <a:r>
              <a:rPr lang="ru-RU" sz="2000" b="1" dirty="0" err="1"/>
              <a:t>митних</a:t>
            </a:r>
            <a:r>
              <a:rPr lang="ru-RU" sz="2000" b="1" dirty="0"/>
              <a:t> правил</a:t>
            </a:r>
            <a:br>
              <a:rPr lang="ru-RU" sz="2000" b="1" dirty="0"/>
            </a:br>
            <a:endParaRPr lang="uk-UA" sz="2000" b="1" dirty="0"/>
          </a:p>
        </p:txBody>
      </p:sp>
      <p:sp>
        <p:nvSpPr>
          <p:cNvPr id="3" name="Місце для вмісту 2">
            <a:extLst>
              <a:ext uri="{FF2B5EF4-FFF2-40B4-BE49-F238E27FC236}">
                <a16:creationId xmlns:a16="http://schemas.microsoft.com/office/drawing/2014/main" id="{19E7DA68-E10B-4A8E-81D7-239A2F54F6E5}"/>
              </a:ext>
            </a:extLst>
          </p:cNvPr>
          <p:cNvSpPr>
            <a:spLocks noGrp="1"/>
          </p:cNvSpPr>
          <p:nvPr>
            <p:ph idx="1"/>
          </p:nvPr>
        </p:nvSpPr>
        <p:spPr>
          <a:xfrm>
            <a:off x="242942" y="638176"/>
            <a:ext cx="11620393" cy="4828170"/>
          </a:xfrm>
        </p:spPr>
        <p:txBody>
          <a:bodyPr>
            <a:normAutofit/>
          </a:bodyPr>
          <a:lstStyle/>
          <a:p>
            <a:pPr algn="just"/>
            <a:r>
              <a:rPr lang="uk-UA" sz="2800" dirty="0"/>
              <a:t>Завданнями провадження у справах про порушення митних правил є своєчасне, всебічне, повне та об’єктивне з’ясування обставин кожної справи, вирішення її з дотриманням вимог закону, забезпечення виконання винесеної постанови, а також виявлення причин та умов, що сприяють вчиненню порушень митних правил, та запобігання таким правопорушенням.</a:t>
            </a:r>
          </a:p>
          <a:p>
            <a:pPr algn="just"/>
            <a:r>
              <a:rPr lang="uk-UA" sz="2800" dirty="0"/>
              <a:t>Порядок притягнення до адміністративної відповідальності за порушення митних правил передбачає наступні стадії.</a:t>
            </a:r>
          </a:p>
        </p:txBody>
      </p:sp>
    </p:spTree>
    <p:extLst>
      <p:ext uri="{BB962C8B-B14F-4D97-AF65-F5344CB8AC3E}">
        <p14:creationId xmlns:p14="http://schemas.microsoft.com/office/powerpoint/2010/main" val="252839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a:extLst>
              <a:ext uri="{FF2B5EF4-FFF2-40B4-BE49-F238E27FC236}">
                <a16:creationId xmlns:a16="http://schemas.microsoft.com/office/drawing/2014/main" id="{D03A3473-B2EB-4650-BACA-A0BAD0A0964A}"/>
              </a:ext>
            </a:extLst>
          </p:cNvPr>
          <p:cNvPicPr>
            <a:picLocks noGrp="1" noChangeAspect="1"/>
          </p:cNvPicPr>
          <p:nvPr>
            <p:ph idx="1"/>
          </p:nvPr>
        </p:nvPicPr>
        <p:blipFill>
          <a:blip r:embed="rId2"/>
          <a:stretch>
            <a:fillRect/>
          </a:stretch>
        </p:blipFill>
        <p:spPr>
          <a:xfrm>
            <a:off x="1450975" y="441252"/>
            <a:ext cx="9604375" cy="4792808"/>
          </a:xfrm>
          <a:prstGeom prst="rect">
            <a:avLst/>
          </a:prstGeom>
        </p:spPr>
      </p:pic>
    </p:spTree>
    <p:extLst>
      <p:ext uri="{BB962C8B-B14F-4D97-AF65-F5344CB8AC3E}">
        <p14:creationId xmlns:p14="http://schemas.microsoft.com/office/powerpoint/2010/main" val="1337571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BDE05EA6-256F-4343-97F2-C2A3D3890E5C}"/>
              </a:ext>
            </a:extLst>
          </p:cNvPr>
          <p:cNvSpPr>
            <a:spLocks noGrp="1"/>
          </p:cNvSpPr>
          <p:nvPr>
            <p:ph idx="1"/>
          </p:nvPr>
        </p:nvSpPr>
        <p:spPr>
          <a:xfrm>
            <a:off x="466725" y="304800"/>
            <a:ext cx="11391900" cy="5161545"/>
          </a:xfrm>
        </p:spPr>
        <p:txBody>
          <a:bodyPr>
            <a:normAutofit/>
          </a:bodyPr>
          <a:lstStyle/>
          <a:p>
            <a:pPr algn="just"/>
            <a:r>
              <a:rPr lang="ru-RU" dirty="0" err="1"/>
              <a:t>Порушення</a:t>
            </a:r>
            <a:r>
              <a:rPr lang="ru-RU" dirty="0"/>
              <a:t> </a:t>
            </a:r>
            <a:r>
              <a:rPr lang="ru-RU" dirty="0" err="1"/>
              <a:t>справи</a:t>
            </a:r>
            <a:r>
              <a:rPr lang="ru-RU" dirty="0"/>
              <a:t>, є початковою </a:t>
            </a:r>
            <a:r>
              <a:rPr lang="ru-RU" dirty="0" err="1"/>
              <a:t>стадією</a:t>
            </a:r>
            <a:r>
              <a:rPr lang="ru-RU" dirty="0"/>
              <a:t> </a:t>
            </a:r>
            <a:r>
              <a:rPr lang="ru-RU" dirty="0" err="1"/>
              <a:t>провадження</a:t>
            </a:r>
            <a:r>
              <a:rPr lang="ru-RU" dirty="0"/>
              <a:t>. У межах </a:t>
            </a:r>
            <a:r>
              <a:rPr lang="ru-RU" dirty="0" err="1"/>
              <a:t>цієї</a:t>
            </a:r>
            <a:r>
              <a:rPr lang="ru-RU" dirty="0"/>
              <a:t> </a:t>
            </a:r>
            <a:r>
              <a:rPr lang="ru-RU" dirty="0" err="1"/>
              <a:t>стадії</a:t>
            </a:r>
            <a:r>
              <a:rPr lang="ru-RU" dirty="0"/>
              <a:t> </a:t>
            </a:r>
            <a:r>
              <a:rPr lang="ru-RU" dirty="0" err="1"/>
              <a:t>складається</a:t>
            </a:r>
            <a:r>
              <a:rPr lang="ru-RU" dirty="0"/>
              <a:t> протокол про </a:t>
            </a:r>
            <a:r>
              <a:rPr lang="ru-RU" dirty="0" err="1"/>
              <a:t>порушення</a:t>
            </a:r>
            <a:r>
              <a:rPr lang="ru-RU" dirty="0"/>
              <a:t> </a:t>
            </a:r>
            <a:r>
              <a:rPr lang="ru-RU" dirty="0" err="1"/>
              <a:t>митних</a:t>
            </a:r>
            <a:r>
              <a:rPr lang="ru-RU" dirty="0"/>
              <a:t> правил, протокол про </a:t>
            </a:r>
            <a:r>
              <a:rPr lang="ru-RU" dirty="0" err="1"/>
              <a:t>адміністративне</a:t>
            </a:r>
            <a:r>
              <a:rPr lang="ru-RU" dirty="0"/>
              <a:t> </a:t>
            </a:r>
            <a:r>
              <a:rPr lang="ru-RU" dirty="0" err="1"/>
              <a:t>затримання</a:t>
            </a:r>
            <a:r>
              <a:rPr lang="ru-RU" dirty="0"/>
              <a:t>, </a:t>
            </a:r>
            <a:r>
              <a:rPr lang="ru-RU" dirty="0" err="1"/>
              <a:t>передбачений</a:t>
            </a:r>
            <a:r>
              <a:rPr lang="ru-RU" dirty="0"/>
              <a:t> </a:t>
            </a:r>
            <a:r>
              <a:rPr lang="ru-RU" dirty="0" err="1"/>
              <a:t>статтею</a:t>
            </a:r>
            <a:r>
              <a:rPr lang="ru-RU" dirty="0"/>
              <a:t> 507 </a:t>
            </a:r>
            <a:r>
              <a:rPr lang="ru-RU" dirty="0" err="1"/>
              <a:t>Митного</a:t>
            </a:r>
            <a:r>
              <a:rPr lang="ru-RU" dirty="0"/>
              <a:t> кодексу </a:t>
            </a:r>
            <a:r>
              <a:rPr lang="ru-RU" dirty="0" err="1"/>
              <a:t>України</a:t>
            </a:r>
            <a:r>
              <a:rPr lang="ru-RU" dirty="0"/>
              <a:t>; </a:t>
            </a:r>
            <a:r>
              <a:rPr lang="ru-RU" dirty="0" err="1"/>
              <a:t>протоколи</a:t>
            </a:r>
            <a:r>
              <a:rPr lang="ru-RU" dirty="0"/>
              <a:t> </a:t>
            </a:r>
            <a:r>
              <a:rPr lang="ru-RU" dirty="0" err="1"/>
              <a:t>процесуальних</a:t>
            </a:r>
            <a:r>
              <a:rPr lang="ru-RU" dirty="0"/>
              <a:t> </a:t>
            </a:r>
            <a:r>
              <a:rPr lang="ru-RU" dirty="0" err="1"/>
              <a:t>дій</a:t>
            </a:r>
            <a:r>
              <a:rPr lang="ru-RU" dirty="0"/>
              <a:t>, </a:t>
            </a:r>
            <a:r>
              <a:rPr lang="ru-RU" dirty="0" err="1"/>
              <a:t>передбачених</a:t>
            </a:r>
            <a:r>
              <a:rPr lang="ru-RU" dirty="0"/>
              <a:t> ст. 508 </a:t>
            </a:r>
            <a:r>
              <a:rPr lang="ru-RU" dirty="0" err="1"/>
              <a:t>Митного</a:t>
            </a:r>
            <a:r>
              <a:rPr lang="ru-RU" dirty="0"/>
              <a:t> кодексу </a:t>
            </a:r>
            <a:r>
              <a:rPr lang="ru-RU" dirty="0" err="1"/>
              <a:t>України</a:t>
            </a:r>
            <a:r>
              <a:rPr lang="ru-RU" dirty="0"/>
              <a:t>. </a:t>
            </a:r>
            <a:r>
              <a:rPr lang="ru-RU" dirty="0" err="1"/>
              <a:t>Тобто</a:t>
            </a:r>
            <a:r>
              <a:rPr lang="ru-RU" dirty="0"/>
              <a:t> </a:t>
            </a:r>
            <a:r>
              <a:rPr lang="ru-RU" dirty="0" err="1"/>
              <a:t>фактично</a:t>
            </a:r>
            <a:r>
              <a:rPr lang="ru-RU" dirty="0"/>
              <a:t> </a:t>
            </a:r>
            <a:r>
              <a:rPr lang="ru-RU" dirty="0" err="1"/>
              <a:t>здійснюється</a:t>
            </a:r>
            <a:r>
              <a:rPr lang="ru-RU" dirty="0"/>
              <a:t> </a:t>
            </a:r>
            <a:r>
              <a:rPr lang="ru-RU" dirty="0" err="1"/>
              <a:t>митне</a:t>
            </a:r>
            <a:r>
              <a:rPr lang="ru-RU" dirty="0"/>
              <a:t> </a:t>
            </a:r>
            <a:r>
              <a:rPr lang="ru-RU" dirty="0" err="1"/>
              <a:t>розслідування</a:t>
            </a:r>
            <a:r>
              <a:rPr lang="ru-RU" dirty="0"/>
              <a:t> у </a:t>
            </a:r>
            <a:r>
              <a:rPr lang="ru-RU" dirty="0" err="1"/>
              <a:t>справі</a:t>
            </a:r>
            <a:r>
              <a:rPr lang="ru-RU" dirty="0"/>
              <a:t> з </a:t>
            </a:r>
            <a:r>
              <a:rPr lang="ru-RU" dirty="0" err="1"/>
              <a:t>відповідним</a:t>
            </a:r>
            <a:r>
              <a:rPr lang="ru-RU" dirty="0"/>
              <a:t> </a:t>
            </a:r>
            <a:r>
              <a:rPr lang="ru-RU" dirty="0" err="1"/>
              <a:t>процесуальним</a:t>
            </a:r>
            <a:r>
              <a:rPr lang="ru-RU" dirty="0"/>
              <a:t> </a:t>
            </a:r>
            <a:r>
              <a:rPr lang="ru-RU" dirty="0" err="1"/>
              <a:t>оформленням</a:t>
            </a:r>
            <a:r>
              <a:rPr lang="ru-RU" dirty="0"/>
              <a:t> </a:t>
            </a:r>
            <a:r>
              <a:rPr lang="ru-RU" dirty="0" err="1"/>
              <a:t>його</a:t>
            </a:r>
            <a:r>
              <a:rPr lang="ru-RU" dirty="0"/>
              <a:t> </a:t>
            </a:r>
            <a:r>
              <a:rPr lang="ru-RU" dirty="0" err="1"/>
              <a:t>результатів</a:t>
            </a:r>
            <a:r>
              <a:rPr lang="ru-RU" dirty="0"/>
              <a:t>. Метою </a:t>
            </a:r>
            <a:r>
              <a:rPr lang="ru-RU" dirty="0" err="1"/>
              <a:t>митного</a:t>
            </a:r>
            <a:r>
              <a:rPr lang="ru-RU" dirty="0"/>
              <a:t> </a:t>
            </a:r>
            <a:r>
              <a:rPr lang="ru-RU" dirty="0" err="1"/>
              <a:t>розслідування</a:t>
            </a:r>
            <a:r>
              <a:rPr lang="ru-RU" dirty="0"/>
              <a:t> є </a:t>
            </a:r>
            <a:r>
              <a:rPr lang="ru-RU" dirty="0" err="1"/>
              <a:t>збирання</a:t>
            </a:r>
            <a:r>
              <a:rPr lang="ru-RU" dirty="0"/>
              <a:t> </a:t>
            </a:r>
            <a:r>
              <a:rPr lang="ru-RU" dirty="0" err="1"/>
              <a:t>доказової</a:t>
            </a:r>
            <a:r>
              <a:rPr lang="ru-RU" dirty="0"/>
              <a:t> </a:t>
            </a:r>
            <a:r>
              <a:rPr lang="ru-RU" dirty="0" err="1"/>
              <a:t>бази</a:t>
            </a:r>
            <a:r>
              <a:rPr lang="ru-RU" dirty="0"/>
              <a:t> у </a:t>
            </a:r>
            <a:r>
              <a:rPr lang="ru-RU" dirty="0" err="1"/>
              <a:t>справі</a:t>
            </a:r>
            <a:r>
              <a:rPr lang="ru-RU" dirty="0"/>
              <a:t>, </a:t>
            </a:r>
            <a:r>
              <a:rPr lang="ru-RU" dirty="0" err="1"/>
              <a:t>якісна</a:t>
            </a:r>
            <a:r>
              <a:rPr lang="ru-RU" dirty="0"/>
              <a:t> </a:t>
            </a:r>
            <a:r>
              <a:rPr lang="ru-RU" dirty="0" err="1"/>
              <a:t>підготовка</a:t>
            </a:r>
            <a:r>
              <a:rPr lang="ru-RU" dirty="0"/>
              <a:t> </a:t>
            </a:r>
            <a:r>
              <a:rPr lang="ru-RU" dirty="0" err="1"/>
              <a:t>справи</a:t>
            </a:r>
            <a:r>
              <a:rPr lang="ru-RU" dirty="0"/>
              <a:t> для </a:t>
            </a:r>
            <a:r>
              <a:rPr lang="ru-RU" dirty="0" err="1"/>
              <a:t>розгляду</a:t>
            </a:r>
            <a:r>
              <a:rPr lang="ru-RU" dirty="0"/>
              <a:t> по </a:t>
            </a:r>
            <a:r>
              <a:rPr lang="ru-RU" dirty="0" err="1"/>
              <a:t>суті</a:t>
            </a:r>
            <a:r>
              <a:rPr lang="ru-RU" dirty="0"/>
              <a:t>.</a:t>
            </a:r>
          </a:p>
          <a:p>
            <a:pPr algn="just"/>
            <a:r>
              <a:rPr lang="ru-RU" dirty="0"/>
              <a:t>Друга </a:t>
            </a:r>
            <a:r>
              <a:rPr lang="ru-RU" dirty="0" err="1"/>
              <a:t>стадія</a:t>
            </a:r>
            <a:r>
              <a:rPr lang="ru-RU" dirty="0"/>
              <a:t> </a:t>
            </a:r>
            <a:r>
              <a:rPr lang="ru-RU" dirty="0" err="1"/>
              <a:t>провадження</a:t>
            </a:r>
            <a:r>
              <a:rPr lang="ru-RU" dirty="0"/>
              <a:t> — </a:t>
            </a:r>
            <a:r>
              <a:rPr lang="ru-RU" dirty="0" err="1"/>
              <a:t>розгляд</a:t>
            </a:r>
            <a:r>
              <a:rPr lang="ru-RU" dirty="0"/>
              <a:t> </a:t>
            </a:r>
            <a:r>
              <a:rPr lang="ru-RU" dirty="0" err="1"/>
              <a:t>справи</a:t>
            </a:r>
            <a:r>
              <a:rPr lang="ru-RU" dirty="0"/>
              <a:t> і </a:t>
            </a:r>
            <a:r>
              <a:rPr lang="ru-RU" dirty="0" err="1"/>
              <a:t>винесення</a:t>
            </a:r>
            <a:r>
              <a:rPr lang="ru-RU" dirty="0"/>
              <a:t> постанови у </a:t>
            </a:r>
            <a:r>
              <a:rPr lang="ru-RU" dirty="0" err="1"/>
              <a:t>справі</a:t>
            </a:r>
            <a:r>
              <a:rPr lang="ru-RU" dirty="0"/>
              <a:t>, </a:t>
            </a:r>
            <a:r>
              <a:rPr lang="ru-RU" dirty="0" err="1"/>
              <a:t>вважається</a:t>
            </a:r>
            <a:r>
              <a:rPr lang="ru-RU" dirty="0"/>
              <a:t> центральною </a:t>
            </a:r>
            <a:r>
              <a:rPr lang="ru-RU" dirty="0" err="1"/>
              <a:t>стадією</a:t>
            </a:r>
            <a:r>
              <a:rPr lang="ru-RU" dirty="0"/>
              <a:t> </a:t>
            </a:r>
            <a:r>
              <a:rPr lang="ru-RU" dirty="0" err="1"/>
              <a:t>провадження</a:t>
            </a:r>
            <a:r>
              <a:rPr lang="ru-RU" dirty="0"/>
              <a:t>. </a:t>
            </a:r>
            <a:r>
              <a:rPr lang="ru-RU" dirty="0" err="1"/>
              <a:t>Сутність</a:t>
            </a:r>
            <a:r>
              <a:rPr lang="ru-RU" dirty="0"/>
              <a:t> </a:t>
            </a:r>
            <a:r>
              <a:rPr lang="ru-RU" dirty="0" err="1"/>
              <a:t>цієї</a:t>
            </a:r>
            <a:r>
              <a:rPr lang="ru-RU" dirty="0"/>
              <a:t> </a:t>
            </a:r>
            <a:r>
              <a:rPr lang="ru-RU" dirty="0" err="1"/>
              <a:t>стадії</a:t>
            </a:r>
            <a:r>
              <a:rPr lang="ru-RU" dirty="0"/>
              <a:t> </a:t>
            </a:r>
            <a:r>
              <a:rPr lang="ru-RU" dirty="0" err="1"/>
              <a:t>полягає</a:t>
            </a:r>
            <a:r>
              <a:rPr lang="ru-RU" dirty="0"/>
              <a:t> у тому, що </a:t>
            </a:r>
            <a:r>
              <a:rPr lang="ru-RU" dirty="0" err="1"/>
              <a:t>уповноважений</a:t>
            </a:r>
            <a:r>
              <a:rPr lang="ru-RU" dirty="0"/>
              <a:t> орган (</a:t>
            </a:r>
            <a:r>
              <a:rPr lang="ru-RU" dirty="0" err="1"/>
              <a:t>митний</a:t>
            </a:r>
            <a:r>
              <a:rPr lang="ru-RU" dirty="0"/>
              <a:t> орган </a:t>
            </a:r>
            <a:r>
              <a:rPr lang="ru-RU" dirty="0" err="1"/>
              <a:t>або</a:t>
            </a:r>
            <a:r>
              <a:rPr lang="ru-RU" dirty="0"/>
              <a:t> </a:t>
            </a:r>
            <a:r>
              <a:rPr lang="ru-RU" dirty="0" err="1"/>
              <a:t>місцевий</a:t>
            </a:r>
            <a:r>
              <a:rPr lang="ru-RU" dirty="0"/>
              <a:t> суд (</a:t>
            </a:r>
            <a:r>
              <a:rPr lang="ru-RU" dirty="0" err="1"/>
              <a:t>суддя</a:t>
            </a:r>
            <a:r>
              <a:rPr lang="ru-RU" dirty="0"/>
              <a:t>) </a:t>
            </a:r>
            <a:r>
              <a:rPr lang="ru-RU" dirty="0" err="1"/>
              <a:t>здійснює</a:t>
            </a:r>
            <a:r>
              <a:rPr lang="ru-RU" dirty="0"/>
              <a:t> </a:t>
            </a:r>
            <a:r>
              <a:rPr lang="ru-RU" dirty="0" err="1"/>
              <a:t>остаточне</a:t>
            </a:r>
            <a:r>
              <a:rPr lang="ru-RU" dirty="0"/>
              <a:t> </a:t>
            </a:r>
            <a:r>
              <a:rPr lang="ru-RU" dirty="0" err="1"/>
              <a:t>розслідування</a:t>
            </a:r>
            <a:r>
              <a:rPr lang="ru-RU" dirty="0"/>
              <a:t> у </a:t>
            </a:r>
            <a:r>
              <a:rPr lang="ru-RU" dirty="0" err="1"/>
              <a:t>справі</a:t>
            </a:r>
            <a:r>
              <a:rPr lang="ru-RU" dirty="0"/>
              <a:t> і </a:t>
            </a:r>
            <a:r>
              <a:rPr lang="ru-RU" dirty="0" err="1"/>
              <a:t>дає</a:t>
            </a:r>
            <a:r>
              <a:rPr lang="ru-RU" dirty="0"/>
              <a:t> </a:t>
            </a:r>
            <a:r>
              <a:rPr lang="ru-RU" dirty="0" err="1"/>
              <a:t>правову</a:t>
            </a:r>
            <a:r>
              <a:rPr lang="ru-RU" dirty="0"/>
              <a:t> </a:t>
            </a:r>
            <a:r>
              <a:rPr lang="ru-RU" dirty="0" err="1"/>
              <a:t>оцінку</a:t>
            </a:r>
            <a:r>
              <a:rPr lang="ru-RU" dirty="0"/>
              <a:t> </a:t>
            </a:r>
            <a:r>
              <a:rPr lang="ru-RU" dirty="0" err="1"/>
              <a:t>діям</a:t>
            </a:r>
            <a:r>
              <a:rPr lang="ru-RU" dirty="0"/>
              <a:t> особи, </a:t>
            </a:r>
            <a:r>
              <a:rPr lang="ru-RU" dirty="0" err="1"/>
              <a:t>щодо</a:t>
            </a:r>
            <a:r>
              <a:rPr lang="ru-RU" dirty="0"/>
              <a:t> </a:t>
            </a:r>
            <a:r>
              <a:rPr lang="ru-RU" dirty="0" err="1"/>
              <a:t>якої</a:t>
            </a:r>
            <a:r>
              <a:rPr lang="ru-RU" dirty="0"/>
              <a:t> </a:t>
            </a:r>
            <a:r>
              <a:rPr lang="ru-RU" dirty="0" err="1"/>
              <a:t>складено</a:t>
            </a:r>
            <a:r>
              <a:rPr lang="ru-RU" dirty="0"/>
              <a:t> протокол про </a:t>
            </a:r>
            <a:r>
              <a:rPr lang="ru-RU" dirty="0" err="1"/>
              <a:t>порушення</a:t>
            </a:r>
            <a:r>
              <a:rPr lang="ru-RU" dirty="0"/>
              <a:t> </a:t>
            </a:r>
            <a:r>
              <a:rPr lang="ru-RU" dirty="0" err="1"/>
              <a:t>митних</a:t>
            </a:r>
            <a:r>
              <a:rPr lang="ru-RU" dirty="0"/>
              <a:t> правил. </a:t>
            </a:r>
            <a:r>
              <a:rPr lang="ru-RU" dirty="0" err="1"/>
              <a:t>Тобто</a:t>
            </a:r>
            <a:r>
              <a:rPr lang="ru-RU" dirty="0"/>
              <a:t> </a:t>
            </a:r>
            <a:r>
              <a:rPr lang="ru-RU" dirty="0" err="1"/>
              <a:t>саме</a:t>
            </a:r>
            <a:r>
              <a:rPr lang="ru-RU" dirty="0"/>
              <a:t> на </a:t>
            </a:r>
            <a:r>
              <a:rPr lang="ru-RU" dirty="0" err="1"/>
              <a:t>цій</a:t>
            </a:r>
            <a:r>
              <a:rPr lang="ru-RU" dirty="0"/>
              <a:t> </a:t>
            </a:r>
            <a:r>
              <a:rPr lang="ru-RU" dirty="0" err="1"/>
              <a:t>стадії</a:t>
            </a:r>
            <a:r>
              <a:rPr lang="ru-RU" dirty="0"/>
              <a:t> </a:t>
            </a:r>
            <a:r>
              <a:rPr lang="ru-RU" dirty="0" err="1"/>
              <a:t>вирішуються</a:t>
            </a:r>
            <a:r>
              <a:rPr lang="ru-RU" dirty="0"/>
              <a:t> </a:t>
            </a:r>
            <a:r>
              <a:rPr lang="ru-RU" dirty="0" err="1"/>
              <a:t>завдання</a:t>
            </a:r>
            <a:r>
              <a:rPr lang="ru-RU" dirty="0"/>
              <a:t> </a:t>
            </a:r>
            <a:r>
              <a:rPr lang="ru-RU" dirty="0" err="1"/>
              <a:t>провадження</a:t>
            </a:r>
            <a:r>
              <a:rPr lang="ru-RU" dirty="0"/>
              <a:t> у справах про </a:t>
            </a:r>
            <a:r>
              <a:rPr lang="ru-RU" dirty="0" err="1"/>
              <a:t>порушення</a:t>
            </a:r>
            <a:r>
              <a:rPr lang="ru-RU" dirty="0"/>
              <a:t> </a:t>
            </a:r>
            <a:r>
              <a:rPr lang="ru-RU" dirty="0" err="1"/>
              <a:t>митних</a:t>
            </a:r>
            <a:r>
              <a:rPr lang="ru-RU" dirty="0"/>
              <a:t> правил. </a:t>
            </a:r>
            <a:r>
              <a:rPr lang="ru-RU" dirty="0" err="1"/>
              <a:t>Винесенням</a:t>
            </a:r>
            <a:r>
              <a:rPr lang="ru-RU" dirty="0"/>
              <a:t> постанови у </a:t>
            </a:r>
            <a:r>
              <a:rPr lang="ru-RU" dirty="0" err="1"/>
              <a:t>справі</a:t>
            </a:r>
            <a:r>
              <a:rPr lang="ru-RU" dirty="0"/>
              <a:t> про </a:t>
            </a:r>
            <a:r>
              <a:rPr lang="ru-RU" dirty="0" err="1"/>
              <a:t>порушення</a:t>
            </a:r>
            <a:r>
              <a:rPr lang="ru-RU" dirty="0"/>
              <a:t> </a:t>
            </a:r>
            <a:r>
              <a:rPr lang="ru-RU" dirty="0" err="1"/>
              <a:t>митних</a:t>
            </a:r>
            <a:r>
              <a:rPr lang="ru-RU" dirty="0"/>
              <a:t> правил </a:t>
            </a:r>
            <a:r>
              <a:rPr lang="ru-RU" dirty="0" err="1"/>
              <a:t>закінчується</a:t>
            </a:r>
            <a:r>
              <a:rPr lang="ru-RU" dirty="0"/>
              <a:t> </a:t>
            </a:r>
            <a:r>
              <a:rPr lang="ru-RU" dirty="0" err="1"/>
              <a:t>стадія</a:t>
            </a:r>
            <a:r>
              <a:rPr lang="ru-RU" dirty="0"/>
              <a:t> </a:t>
            </a:r>
            <a:r>
              <a:rPr lang="ru-RU" dirty="0" err="1"/>
              <a:t>розгляду</a:t>
            </a:r>
            <a:r>
              <a:rPr lang="ru-RU" dirty="0"/>
              <a:t> </a:t>
            </a:r>
            <a:r>
              <a:rPr lang="ru-RU" dirty="0" err="1"/>
              <a:t>справи</a:t>
            </a:r>
            <a:r>
              <a:rPr lang="ru-RU" dirty="0"/>
              <a:t>.</a:t>
            </a:r>
            <a:endParaRPr lang="uk-UA" dirty="0"/>
          </a:p>
        </p:txBody>
      </p:sp>
    </p:spTree>
    <p:extLst>
      <p:ext uri="{BB962C8B-B14F-4D97-AF65-F5344CB8AC3E}">
        <p14:creationId xmlns:p14="http://schemas.microsoft.com/office/powerpoint/2010/main" val="989912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686E10-7B5A-43CD-9F6A-83B94E0463D3}"/>
              </a:ext>
            </a:extLst>
          </p:cNvPr>
          <p:cNvSpPr>
            <a:spLocks noGrp="1"/>
          </p:cNvSpPr>
          <p:nvPr>
            <p:ph type="title"/>
          </p:nvPr>
        </p:nvSpPr>
        <p:spPr>
          <a:xfrm>
            <a:off x="1403954" y="185394"/>
            <a:ext cx="10006996" cy="614706"/>
          </a:xfrm>
        </p:spPr>
        <p:txBody>
          <a:bodyPr>
            <a:normAutofit fontScale="90000"/>
          </a:bodyPr>
          <a:lstStyle/>
          <a:p>
            <a:pPr algn="ctr"/>
            <a:r>
              <a:rPr lang="ru-RU" sz="2000" b="1" dirty="0">
                <a:latin typeface="Times New Roman" panose="02020603050405020304" pitchFamily="18" charset="0"/>
                <a:cs typeface="Times New Roman" panose="02020603050405020304" pitchFamily="18" charset="0"/>
              </a:rPr>
              <a:t>10.1. </a:t>
            </a:r>
            <a:r>
              <a:rPr lang="ru-RU" sz="2000" b="1" dirty="0" err="1"/>
              <a:t>Види</a:t>
            </a:r>
            <a:r>
              <a:rPr lang="ru-RU" sz="2000" b="1" dirty="0"/>
              <a:t> </a:t>
            </a:r>
            <a:r>
              <a:rPr lang="ru-RU" sz="2000" b="1" dirty="0" err="1"/>
              <a:t>порушень</a:t>
            </a:r>
            <a:r>
              <a:rPr lang="ru-RU" sz="2000" b="1" dirty="0"/>
              <a:t> </a:t>
            </a:r>
            <a:r>
              <a:rPr lang="ru-RU" sz="2000" b="1" dirty="0" err="1"/>
              <a:t>митних</a:t>
            </a:r>
            <a:r>
              <a:rPr lang="ru-RU" sz="2000" b="1" dirty="0"/>
              <a:t> правил та </a:t>
            </a:r>
            <a:r>
              <a:rPr lang="ru-RU" sz="2000" b="1" dirty="0" err="1"/>
              <a:t>відповідальність</a:t>
            </a:r>
            <a:r>
              <a:rPr lang="ru-RU" sz="2000" b="1" dirty="0"/>
              <a:t> за </a:t>
            </a:r>
            <a:r>
              <a:rPr lang="ru-RU" sz="2000" b="1" dirty="0" err="1"/>
              <a:t>такі</a:t>
            </a:r>
            <a:r>
              <a:rPr lang="ru-RU" sz="2000" b="1" dirty="0"/>
              <a:t> </a:t>
            </a:r>
            <a:r>
              <a:rPr lang="ru-RU" sz="2000" b="1" dirty="0" err="1"/>
              <a:t>правопорушення</a:t>
            </a:r>
            <a:r>
              <a:rPr lang="ru-RU" sz="2000" b="1" dirty="0"/>
              <a:t> (</a:t>
            </a:r>
            <a:r>
              <a:rPr lang="uk-UA" sz="2000" b="1" dirty="0"/>
              <a:t>Глава 68. МКУ)</a:t>
            </a:r>
            <a:endParaRPr lang="uk-UA" sz="2000" b="1"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5A471839-BB55-4209-9C18-8BE8A8B70C26}"/>
              </a:ext>
            </a:extLst>
          </p:cNvPr>
          <p:cNvSpPr>
            <a:spLocks noGrp="1"/>
          </p:cNvSpPr>
          <p:nvPr>
            <p:ph idx="1"/>
          </p:nvPr>
        </p:nvSpPr>
        <p:spPr>
          <a:xfrm>
            <a:off x="304800" y="1000125"/>
            <a:ext cx="11582400" cy="5019675"/>
          </a:xfrm>
        </p:spPr>
        <p:txBody>
          <a:bodyPr>
            <a:normAutofit/>
          </a:bodyPr>
          <a:lstStyle/>
          <a:p>
            <a:pPr algn="just"/>
            <a:r>
              <a:rPr lang="ru-RU" dirty="0" err="1"/>
              <a:t>Стаття</a:t>
            </a:r>
            <a:r>
              <a:rPr lang="ru-RU" dirty="0"/>
              <a:t> 468. </a:t>
            </a:r>
            <a:r>
              <a:rPr lang="ru-RU" dirty="0" err="1"/>
              <a:t>Порушення</a:t>
            </a:r>
            <a:r>
              <a:rPr lang="ru-RU" dirty="0"/>
              <a:t> режиму </a:t>
            </a:r>
            <a:r>
              <a:rPr lang="ru-RU" dirty="0" err="1"/>
              <a:t>зони</a:t>
            </a:r>
            <a:r>
              <a:rPr lang="ru-RU" dirty="0"/>
              <a:t> </a:t>
            </a:r>
            <a:r>
              <a:rPr lang="ru-RU" dirty="0" err="1"/>
              <a:t>митного</a:t>
            </a:r>
            <a:r>
              <a:rPr lang="ru-RU" dirty="0"/>
              <a:t> контролю</a:t>
            </a:r>
          </a:p>
          <a:p>
            <a:pPr algn="just"/>
            <a:r>
              <a:rPr lang="ru-RU" dirty="0"/>
              <a:t>1. </a:t>
            </a:r>
            <a:r>
              <a:rPr lang="ru-RU" dirty="0" err="1"/>
              <a:t>Проведення</a:t>
            </a:r>
            <a:r>
              <a:rPr lang="ru-RU" dirty="0"/>
              <a:t> </a:t>
            </a:r>
            <a:r>
              <a:rPr lang="ru-RU" dirty="0" err="1"/>
              <a:t>господарських</a:t>
            </a:r>
            <a:r>
              <a:rPr lang="ru-RU" dirty="0"/>
              <a:t> </a:t>
            </a:r>
            <a:r>
              <a:rPr lang="ru-RU" dirty="0" err="1"/>
              <a:t>робіт</a:t>
            </a:r>
            <a:r>
              <a:rPr lang="ru-RU" dirty="0"/>
              <a:t> у </a:t>
            </a:r>
            <a:r>
              <a:rPr lang="ru-RU" dirty="0" err="1"/>
              <a:t>зоні</a:t>
            </a:r>
            <a:r>
              <a:rPr lang="ru-RU" dirty="0"/>
              <a:t> </a:t>
            </a:r>
            <a:r>
              <a:rPr lang="ru-RU" dirty="0" err="1"/>
              <a:t>митного</a:t>
            </a:r>
            <a:r>
              <a:rPr lang="ru-RU" dirty="0"/>
              <a:t> контролю, </a:t>
            </a:r>
            <a:r>
              <a:rPr lang="ru-RU" dirty="0" err="1"/>
              <a:t>переміщення</a:t>
            </a:r>
            <a:r>
              <a:rPr lang="ru-RU" dirty="0"/>
              <a:t> через </a:t>
            </a:r>
            <a:r>
              <a:rPr lang="ru-RU" dirty="0" err="1"/>
              <a:t>межі</a:t>
            </a:r>
            <a:r>
              <a:rPr lang="ru-RU" dirty="0"/>
              <a:t> </a:t>
            </a:r>
            <a:r>
              <a:rPr lang="ru-RU" dirty="0" err="1"/>
              <a:t>зони</a:t>
            </a:r>
            <a:r>
              <a:rPr lang="ru-RU" dirty="0"/>
              <a:t> </a:t>
            </a:r>
            <a:r>
              <a:rPr lang="ru-RU" dirty="0" err="1"/>
              <a:t>митного</a:t>
            </a:r>
            <a:r>
              <a:rPr lang="ru-RU" dirty="0"/>
              <a:t> контролю і в межах </a:t>
            </a:r>
            <a:r>
              <a:rPr lang="ru-RU" dirty="0" err="1"/>
              <a:t>цієї</a:t>
            </a:r>
            <a:r>
              <a:rPr lang="ru-RU" dirty="0"/>
              <a:t> </a:t>
            </a:r>
            <a:r>
              <a:rPr lang="ru-RU" dirty="0" err="1"/>
              <a:t>зони</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перетинання</a:t>
            </a:r>
            <a:r>
              <a:rPr lang="ru-RU" dirty="0"/>
              <a:t> меж </a:t>
            </a:r>
            <a:r>
              <a:rPr lang="ru-RU" dirty="0" err="1"/>
              <a:t>зони</a:t>
            </a:r>
            <a:r>
              <a:rPr lang="ru-RU" dirty="0"/>
              <a:t> </a:t>
            </a:r>
            <a:r>
              <a:rPr lang="ru-RU" dirty="0" err="1"/>
              <a:t>митного</a:t>
            </a:r>
            <a:r>
              <a:rPr lang="ru-RU" dirty="0"/>
              <a:t> контролю </a:t>
            </a:r>
            <a:r>
              <a:rPr lang="ru-RU" dirty="0" err="1"/>
              <a:t>громадянами</a:t>
            </a:r>
            <a:r>
              <a:rPr lang="ru-RU" dirty="0"/>
              <a:t>, які не </a:t>
            </a:r>
            <a:r>
              <a:rPr lang="ru-RU" dirty="0" err="1"/>
              <a:t>перетинають</a:t>
            </a:r>
            <a:r>
              <a:rPr lang="ru-RU" dirty="0"/>
              <a:t> </a:t>
            </a:r>
            <a:r>
              <a:rPr lang="ru-RU" dirty="0" err="1"/>
              <a:t>митний</a:t>
            </a:r>
            <a:r>
              <a:rPr lang="ru-RU" dirty="0"/>
              <a:t> кордон </a:t>
            </a:r>
            <a:r>
              <a:rPr lang="ru-RU" dirty="0" err="1"/>
              <a:t>України</a:t>
            </a:r>
            <a:r>
              <a:rPr lang="ru-RU" dirty="0"/>
              <a:t>, та </a:t>
            </a:r>
            <a:r>
              <a:rPr lang="ru-RU" dirty="0" err="1"/>
              <a:t>посадовими</a:t>
            </a:r>
            <a:r>
              <a:rPr lang="ru-RU" dirty="0"/>
              <a:t> особами </a:t>
            </a:r>
            <a:r>
              <a:rPr lang="ru-RU" dirty="0" err="1"/>
              <a:t>державних</a:t>
            </a:r>
            <a:r>
              <a:rPr lang="ru-RU" dirty="0"/>
              <a:t> </a:t>
            </a:r>
            <a:r>
              <a:rPr lang="ru-RU" dirty="0" err="1"/>
              <a:t>органів</a:t>
            </a:r>
            <a:r>
              <a:rPr lang="ru-RU" dirty="0"/>
              <a:t>, які не </a:t>
            </a:r>
            <a:r>
              <a:rPr lang="ru-RU" dirty="0" err="1"/>
              <a:t>проводять</a:t>
            </a:r>
            <a:r>
              <a:rPr lang="ru-RU" dirty="0"/>
              <a:t> заходи </a:t>
            </a:r>
            <a:r>
              <a:rPr lang="ru-RU" dirty="0" err="1"/>
              <a:t>офіційного</a:t>
            </a:r>
            <a:r>
              <a:rPr lang="ru-RU" dirty="0"/>
              <a:t> контролю, та </a:t>
            </a:r>
            <a:r>
              <a:rPr lang="ru-RU" dirty="0" err="1"/>
              <a:t>їх</a:t>
            </a:r>
            <a:r>
              <a:rPr lang="ru-RU" dirty="0"/>
              <a:t> </a:t>
            </a:r>
            <a:r>
              <a:rPr lang="ru-RU" dirty="0" err="1"/>
              <a:t>пересування</a:t>
            </a:r>
            <a:r>
              <a:rPr lang="ru-RU" dirty="0"/>
              <a:t> в межах </a:t>
            </a:r>
            <a:r>
              <a:rPr lang="ru-RU" dirty="0" err="1"/>
              <a:t>цієї</a:t>
            </a:r>
            <a:r>
              <a:rPr lang="ru-RU" dirty="0"/>
              <a:t> </a:t>
            </a:r>
            <a:r>
              <a:rPr lang="ru-RU" dirty="0" err="1"/>
              <a:t>зони</a:t>
            </a:r>
            <a:r>
              <a:rPr lang="ru-RU" dirty="0"/>
              <a:t> з </a:t>
            </a:r>
            <a:r>
              <a:rPr lang="ru-RU" dirty="0" err="1"/>
              <a:t>порушенням</a:t>
            </a:r>
            <a:r>
              <a:rPr lang="ru-RU" dirty="0"/>
              <a:t> порядку, </a:t>
            </a:r>
            <a:r>
              <a:rPr lang="ru-RU" dirty="0" err="1"/>
              <a:t>встановленого</a:t>
            </a:r>
            <a:r>
              <a:rPr lang="ru-RU" dirty="0"/>
              <a:t> </a:t>
            </a:r>
            <a:r>
              <a:rPr lang="ru-RU" dirty="0" err="1">
                <a:hlinkClick r:id="rId2"/>
              </a:rPr>
              <a:t>статтею</a:t>
            </a:r>
            <a:r>
              <a:rPr lang="ru-RU" dirty="0">
                <a:hlinkClick r:id="rId2"/>
              </a:rPr>
              <a:t> 332</a:t>
            </a:r>
            <a:r>
              <a:rPr lang="ru-RU" dirty="0"/>
              <a:t> </a:t>
            </a:r>
            <a:r>
              <a:rPr lang="ru-RU" dirty="0" err="1"/>
              <a:t>цього</a:t>
            </a:r>
            <a:r>
              <a:rPr lang="ru-RU" dirty="0"/>
              <a:t> Кодексу, -</a:t>
            </a:r>
          </a:p>
          <a:p>
            <a:pPr algn="just"/>
            <a:r>
              <a:rPr lang="ru-RU" dirty="0" err="1"/>
              <a:t>тягнуть</a:t>
            </a:r>
            <a:r>
              <a:rPr lang="ru-RU" dirty="0"/>
              <a:t> за собою </a:t>
            </a:r>
            <a:r>
              <a:rPr lang="ru-RU" dirty="0" err="1"/>
              <a:t>попередження</a:t>
            </a:r>
            <a:r>
              <a:rPr lang="ru-RU" dirty="0"/>
              <a:t> </a:t>
            </a:r>
            <a:r>
              <a:rPr lang="ru-RU" dirty="0" err="1"/>
              <a:t>або</a:t>
            </a:r>
            <a:r>
              <a:rPr lang="ru-RU" dirty="0"/>
              <a:t> </a:t>
            </a:r>
            <a:r>
              <a:rPr lang="ru-RU" dirty="0" err="1"/>
              <a:t>накладення</a:t>
            </a:r>
            <a:r>
              <a:rPr lang="ru-RU" dirty="0"/>
              <a:t> штрафу в </a:t>
            </a:r>
            <a:r>
              <a:rPr lang="ru-RU" dirty="0" err="1"/>
              <a:t>розмірі</a:t>
            </a:r>
            <a:r>
              <a:rPr lang="ru-RU" dirty="0"/>
              <a:t> </a:t>
            </a:r>
            <a:r>
              <a:rPr lang="ru-RU" dirty="0" err="1"/>
              <a:t>двадцяти</a:t>
            </a:r>
            <a:r>
              <a:rPr lang="ru-RU" dirty="0"/>
              <a:t>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a:t>
            </a:r>
          </a:p>
          <a:p>
            <a:pPr algn="just"/>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42416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D3C776A5-B3D0-4B10-A316-AE5B7174AF6E}"/>
              </a:ext>
            </a:extLst>
          </p:cNvPr>
          <p:cNvSpPr>
            <a:spLocks noGrp="1"/>
          </p:cNvSpPr>
          <p:nvPr>
            <p:ph idx="1"/>
          </p:nvPr>
        </p:nvSpPr>
        <p:spPr>
          <a:xfrm>
            <a:off x="409574" y="104775"/>
            <a:ext cx="10906125" cy="5543549"/>
          </a:xfrm>
        </p:spPr>
        <p:txBody>
          <a:bodyPr>
            <a:noAutofit/>
          </a:bodyPr>
          <a:lstStyle/>
          <a:p>
            <a:pPr algn="just"/>
            <a:r>
              <a:rPr lang="ru-RU" sz="2400" dirty="0" err="1"/>
              <a:t>Третя</a:t>
            </a:r>
            <a:r>
              <a:rPr lang="ru-RU" sz="2400" dirty="0"/>
              <a:t> </a:t>
            </a:r>
            <a:r>
              <a:rPr lang="ru-RU" sz="2400" dirty="0" err="1"/>
              <a:t>стадія</a:t>
            </a:r>
            <a:r>
              <a:rPr lang="ru-RU" sz="2400" dirty="0"/>
              <a:t> </a:t>
            </a:r>
            <a:r>
              <a:rPr lang="ru-RU" sz="2400" dirty="0" err="1"/>
              <a:t>провадження</a:t>
            </a:r>
            <a:r>
              <a:rPr lang="ru-RU" sz="2400" dirty="0"/>
              <a:t> у справах про </a:t>
            </a:r>
            <a:r>
              <a:rPr lang="ru-RU" sz="2400" dirty="0" err="1"/>
              <a:t>порушення</a:t>
            </a:r>
            <a:r>
              <a:rPr lang="ru-RU" sz="2400" dirty="0"/>
              <a:t> </a:t>
            </a:r>
            <a:r>
              <a:rPr lang="ru-RU" sz="2400" dirty="0" err="1"/>
              <a:t>митних</a:t>
            </a:r>
            <a:r>
              <a:rPr lang="ru-RU" sz="2400" dirty="0"/>
              <a:t> правил </a:t>
            </a:r>
            <a:r>
              <a:rPr lang="ru-RU" sz="2400" dirty="0" err="1"/>
              <a:t>являє</a:t>
            </a:r>
            <a:r>
              <a:rPr lang="ru-RU" sz="2400" dirty="0"/>
              <a:t> собою перегляд </a:t>
            </a:r>
            <a:r>
              <a:rPr lang="ru-RU" sz="2400" dirty="0" err="1"/>
              <a:t>винесеної</a:t>
            </a:r>
            <a:r>
              <a:rPr lang="ru-RU" sz="2400" dirty="0"/>
              <a:t> постанови в </a:t>
            </a:r>
            <a:r>
              <a:rPr lang="ru-RU" sz="2400" dirty="0" err="1"/>
              <a:t>справі</a:t>
            </a:r>
            <a:r>
              <a:rPr lang="ru-RU" sz="2400" dirty="0"/>
              <a:t> у </a:t>
            </a:r>
            <a:r>
              <a:rPr lang="ru-RU" sz="2400" dirty="0" err="1"/>
              <a:t>зв’язку</a:t>
            </a:r>
            <a:r>
              <a:rPr lang="ru-RU" sz="2400" dirty="0"/>
              <a:t> з </a:t>
            </a:r>
            <a:r>
              <a:rPr lang="ru-RU" sz="2400" dirty="0" err="1"/>
              <a:t>оскарженням</a:t>
            </a:r>
            <a:r>
              <a:rPr lang="ru-RU" sz="2400" dirty="0"/>
              <a:t> (</a:t>
            </a:r>
            <a:r>
              <a:rPr lang="ru-RU" sz="2400" dirty="0" err="1"/>
              <a:t>опротестуванням</a:t>
            </a:r>
            <a:r>
              <a:rPr lang="ru-RU" sz="2400" dirty="0"/>
              <a:t>) у </a:t>
            </a:r>
            <a:r>
              <a:rPr lang="ru-RU" sz="2400" dirty="0" err="1"/>
              <a:t>передбачених</a:t>
            </a:r>
            <a:r>
              <a:rPr lang="ru-RU" sz="2400" dirty="0"/>
              <a:t> законом </a:t>
            </a:r>
            <a:r>
              <a:rPr lang="ru-RU" sz="2400" dirty="0" err="1"/>
              <a:t>випадках</a:t>
            </a:r>
            <a:r>
              <a:rPr lang="ru-RU" sz="2400" dirty="0"/>
              <a:t>. </a:t>
            </a:r>
            <a:r>
              <a:rPr lang="ru-RU" sz="2400" dirty="0" err="1"/>
              <a:t>Зокрема</a:t>
            </a:r>
            <a:r>
              <a:rPr lang="ru-RU" sz="2400" dirty="0"/>
              <a:t>, порядок </a:t>
            </a:r>
            <a:r>
              <a:rPr lang="ru-RU" sz="2400" dirty="0" err="1"/>
              <a:t>оскарження</a:t>
            </a:r>
            <a:r>
              <a:rPr lang="ru-RU" sz="2400" dirty="0"/>
              <a:t> постанов </a:t>
            </a:r>
            <a:r>
              <a:rPr lang="ru-RU" sz="2400" dirty="0" err="1"/>
              <a:t>митниці</a:t>
            </a:r>
            <a:r>
              <a:rPr lang="ru-RU" sz="2400" dirty="0"/>
              <a:t> </a:t>
            </a:r>
            <a:r>
              <a:rPr lang="ru-RU" sz="2400" dirty="0" err="1"/>
              <a:t>передбачено</a:t>
            </a:r>
            <a:r>
              <a:rPr lang="ru-RU" sz="2400" dirty="0"/>
              <a:t> </a:t>
            </a:r>
            <a:r>
              <a:rPr lang="ru-RU" sz="2400" dirty="0" err="1"/>
              <a:t>статтею</a:t>
            </a:r>
            <a:r>
              <a:rPr lang="ru-RU" sz="2400" dirty="0"/>
              <a:t> 529 </a:t>
            </a:r>
            <a:r>
              <a:rPr lang="ru-RU" sz="2400" dirty="0" err="1"/>
              <a:t>Митного</a:t>
            </a:r>
            <a:r>
              <a:rPr lang="ru-RU" sz="2400" dirty="0"/>
              <a:t> кодексу </a:t>
            </a:r>
            <a:r>
              <a:rPr lang="ru-RU" sz="2400" dirty="0" err="1"/>
              <a:t>України</a:t>
            </a:r>
            <a:r>
              <a:rPr lang="ru-RU" sz="2400" dirty="0"/>
              <a:t>.</a:t>
            </a:r>
          </a:p>
          <a:p>
            <a:pPr algn="just"/>
            <a:r>
              <a:rPr lang="ru-RU" sz="2400" dirty="0" err="1"/>
              <a:t>Четверта</a:t>
            </a:r>
            <a:r>
              <a:rPr lang="ru-RU" sz="2400" dirty="0"/>
              <a:t> </a:t>
            </a:r>
            <a:r>
              <a:rPr lang="ru-RU" sz="2400" dirty="0" err="1"/>
              <a:t>стадія</a:t>
            </a:r>
            <a:r>
              <a:rPr lang="ru-RU" sz="2400" dirty="0"/>
              <a:t> </a:t>
            </a:r>
            <a:r>
              <a:rPr lang="ru-RU" sz="2400" dirty="0" err="1"/>
              <a:t>провадження</a:t>
            </a:r>
            <a:r>
              <a:rPr lang="ru-RU" sz="2400" dirty="0"/>
              <a:t> в </a:t>
            </a:r>
            <a:r>
              <a:rPr lang="ru-RU" sz="2400" dirty="0" err="1"/>
              <a:t>справі</a:t>
            </a:r>
            <a:r>
              <a:rPr lang="ru-RU" sz="2400" dirty="0"/>
              <a:t> — </a:t>
            </a:r>
            <a:r>
              <a:rPr lang="ru-RU" sz="2400" dirty="0" err="1"/>
              <a:t>виконання</a:t>
            </a:r>
            <a:r>
              <a:rPr lang="ru-RU" sz="2400" dirty="0"/>
              <a:t> </a:t>
            </a:r>
            <a:r>
              <a:rPr lang="ru-RU" sz="2400" dirty="0" err="1"/>
              <a:t>рішення</a:t>
            </a:r>
            <a:r>
              <a:rPr lang="ru-RU" sz="2400" dirty="0"/>
              <a:t> у </a:t>
            </a:r>
            <a:r>
              <a:rPr lang="ru-RU" sz="2400" dirty="0" err="1"/>
              <a:t>справі</a:t>
            </a:r>
            <a:r>
              <a:rPr lang="ru-RU" sz="2400" dirty="0"/>
              <a:t>, </a:t>
            </a:r>
            <a:r>
              <a:rPr lang="ru-RU" sz="2400" dirty="0" err="1"/>
              <a:t>обумовлена</a:t>
            </a:r>
            <a:r>
              <a:rPr lang="ru-RU" sz="2400" dirty="0"/>
              <a:t> </a:t>
            </a:r>
            <a:r>
              <a:rPr lang="ru-RU" sz="2400" dirty="0" err="1"/>
              <a:t>необхідністю</a:t>
            </a:r>
            <a:r>
              <a:rPr lang="ru-RU" sz="2400" dirty="0"/>
              <a:t> </a:t>
            </a:r>
            <a:r>
              <a:rPr lang="ru-RU" sz="2400" dirty="0" err="1"/>
              <a:t>забезпечення</a:t>
            </a:r>
            <a:r>
              <a:rPr lang="ru-RU" sz="2400" dirty="0"/>
              <a:t> </a:t>
            </a:r>
            <a:r>
              <a:rPr lang="ru-RU" sz="2400" dirty="0" err="1"/>
              <a:t>виконання</a:t>
            </a:r>
            <a:r>
              <a:rPr lang="ru-RU" sz="2400" dirty="0"/>
              <a:t> </a:t>
            </a:r>
            <a:r>
              <a:rPr lang="ru-RU" sz="2400" dirty="0" err="1"/>
              <a:t>винесеної</a:t>
            </a:r>
            <a:r>
              <a:rPr lang="ru-RU" sz="2400" dirty="0"/>
              <a:t> постанови. </a:t>
            </a:r>
            <a:r>
              <a:rPr lang="ru-RU" sz="2400" dirty="0" err="1"/>
              <a:t>Її</a:t>
            </a:r>
            <a:r>
              <a:rPr lang="ru-RU" sz="2400" dirty="0"/>
              <a:t> </a:t>
            </a:r>
            <a:r>
              <a:rPr lang="ru-RU" sz="2400" dirty="0" err="1"/>
              <a:t>сутність</a:t>
            </a:r>
            <a:r>
              <a:rPr lang="ru-RU" sz="2400" dirty="0"/>
              <a:t> </a:t>
            </a:r>
            <a:r>
              <a:rPr lang="ru-RU" sz="2400" dirty="0" err="1"/>
              <a:t>полягає</a:t>
            </a:r>
            <a:r>
              <a:rPr lang="ru-RU" sz="2400" dirty="0"/>
              <a:t> в </a:t>
            </a:r>
            <a:r>
              <a:rPr lang="ru-RU" sz="2400" dirty="0" err="1"/>
              <a:t>кінцевій</a:t>
            </a:r>
            <a:r>
              <a:rPr lang="ru-RU" sz="2400" dirty="0"/>
              <a:t> </a:t>
            </a:r>
            <a:r>
              <a:rPr lang="ru-RU" sz="2400" dirty="0" err="1"/>
              <a:t>практичній</a:t>
            </a:r>
            <a:r>
              <a:rPr lang="ru-RU" sz="2400" dirty="0"/>
              <a:t> </a:t>
            </a:r>
            <a:r>
              <a:rPr lang="ru-RU" sz="2400" dirty="0" err="1"/>
              <a:t>реалізації</a:t>
            </a:r>
            <a:r>
              <a:rPr lang="ru-RU" sz="2400" dirty="0"/>
              <a:t> </a:t>
            </a:r>
            <a:r>
              <a:rPr lang="ru-RU" sz="2400" dirty="0" err="1"/>
              <a:t>адміністративного</a:t>
            </a:r>
            <a:r>
              <a:rPr lang="ru-RU" sz="2400" dirty="0"/>
              <a:t> </a:t>
            </a:r>
            <a:r>
              <a:rPr lang="ru-RU" sz="2400" dirty="0" err="1"/>
              <a:t>стягнення</a:t>
            </a:r>
            <a:r>
              <a:rPr lang="ru-RU" sz="2400" dirty="0"/>
              <a:t>, </a:t>
            </a:r>
            <a:r>
              <a:rPr lang="ru-RU" sz="2400" dirty="0" err="1"/>
              <a:t>призначеного</a:t>
            </a:r>
            <a:r>
              <a:rPr lang="ru-RU" sz="2400" dirty="0"/>
              <a:t> </a:t>
            </a:r>
            <a:r>
              <a:rPr lang="ru-RU" sz="2400" dirty="0" err="1"/>
              <a:t>порушнику</a:t>
            </a:r>
            <a:r>
              <a:rPr lang="ru-RU" sz="2400" dirty="0"/>
              <a:t>. У </a:t>
            </a:r>
            <a:r>
              <a:rPr lang="ru-RU" sz="2400" dirty="0" err="1"/>
              <a:t>процесі</a:t>
            </a:r>
            <a:r>
              <a:rPr lang="ru-RU" sz="2400" dirty="0"/>
              <a:t> </a:t>
            </a:r>
            <a:r>
              <a:rPr lang="ru-RU" sz="2400" dirty="0" err="1"/>
              <a:t>виконання</a:t>
            </a:r>
            <a:r>
              <a:rPr lang="ru-RU" sz="2400" dirty="0"/>
              <a:t> постанови, особа, яка вчинила </a:t>
            </a:r>
            <a:r>
              <a:rPr lang="ru-RU" sz="2400" dirty="0" err="1"/>
              <a:t>порушення</a:t>
            </a:r>
            <a:r>
              <a:rPr lang="ru-RU" sz="2400" dirty="0"/>
              <a:t> </a:t>
            </a:r>
            <a:r>
              <a:rPr lang="ru-RU" sz="2400" dirty="0" err="1"/>
              <a:t>митних</a:t>
            </a:r>
            <a:r>
              <a:rPr lang="ru-RU" sz="2400" dirty="0"/>
              <a:t> правил, </a:t>
            </a:r>
            <a:r>
              <a:rPr lang="ru-RU" sz="2400" dirty="0" err="1"/>
              <a:t>перетерплює</a:t>
            </a:r>
            <a:r>
              <a:rPr lang="ru-RU" sz="2400" dirty="0"/>
              <a:t> </a:t>
            </a:r>
            <a:r>
              <a:rPr lang="ru-RU" sz="2400" dirty="0" err="1"/>
              <a:t>відповідні</a:t>
            </a:r>
            <a:r>
              <a:rPr lang="ru-RU" sz="2400" dirty="0"/>
              <a:t> </a:t>
            </a:r>
            <a:r>
              <a:rPr lang="ru-RU" sz="2400" dirty="0" err="1"/>
              <a:t>позбавлення</a:t>
            </a:r>
            <a:r>
              <a:rPr lang="ru-RU" sz="2400" dirty="0"/>
              <a:t> й </a:t>
            </a:r>
            <a:r>
              <a:rPr lang="ru-RU" sz="2400" dirty="0" err="1"/>
              <a:t>обмеження</a:t>
            </a:r>
            <a:r>
              <a:rPr lang="ru-RU" sz="2400" dirty="0"/>
              <a:t> </a:t>
            </a:r>
            <a:r>
              <a:rPr lang="ru-RU" sz="2400" dirty="0" err="1"/>
              <a:t>особистого</a:t>
            </a:r>
            <a:r>
              <a:rPr lang="ru-RU" sz="2400" dirty="0"/>
              <a:t> </a:t>
            </a:r>
            <a:r>
              <a:rPr lang="ru-RU" sz="2400" dirty="0" err="1"/>
              <a:t>або</a:t>
            </a:r>
            <a:r>
              <a:rPr lang="ru-RU" sz="2400" dirty="0"/>
              <a:t> </a:t>
            </a:r>
            <a:r>
              <a:rPr lang="ru-RU" sz="2400" dirty="0" err="1"/>
              <a:t>матеріального</a:t>
            </a:r>
            <a:r>
              <a:rPr lang="ru-RU" sz="2400" dirty="0"/>
              <a:t> характеру. Лише за </a:t>
            </a:r>
            <a:r>
              <a:rPr lang="ru-RU" sz="2400" dirty="0" err="1"/>
              <a:t>цієї</a:t>
            </a:r>
            <a:r>
              <a:rPr lang="ru-RU" sz="2400" dirty="0"/>
              <a:t> </a:t>
            </a:r>
            <a:r>
              <a:rPr lang="ru-RU" sz="2400" dirty="0" err="1"/>
              <a:t>умови</a:t>
            </a:r>
            <a:r>
              <a:rPr lang="ru-RU" sz="2400" dirty="0"/>
              <a:t> </a:t>
            </a:r>
            <a:r>
              <a:rPr lang="ru-RU" sz="2400" dirty="0" err="1"/>
              <a:t>адміністративне</a:t>
            </a:r>
            <a:r>
              <a:rPr lang="ru-RU" sz="2400" dirty="0"/>
              <a:t> </a:t>
            </a:r>
            <a:r>
              <a:rPr lang="ru-RU" sz="2400" dirty="0" err="1"/>
              <a:t>стягнення</a:t>
            </a:r>
            <a:r>
              <a:rPr lang="ru-RU" sz="2400" dirty="0"/>
              <a:t> </a:t>
            </a:r>
            <a:r>
              <a:rPr lang="ru-RU" sz="2400" dirty="0" err="1"/>
              <a:t>виконає</a:t>
            </a:r>
            <a:r>
              <a:rPr lang="ru-RU" sz="2400" dirty="0"/>
              <a:t> свою </a:t>
            </a:r>
            <a:r>
              <a:rPr lang="ru-RU" sz="2400" dirty="0" err="1"/>
              <a:t>соціальну</a:t>
            </a:r>
            <a:r>
              <a:rPr lang="ru-RU" sz="2400" dirty="0"/>
              <a:t> </a:t>
            </a:r>
            <a:r>
              <a:rPr lang="ru-RU" sz="2400" dirty="0" err="1"/>
              <a:t>функцію</a:t>
            </a:r>
            <a:r>
              <a:rPr lang="ru-RU" sz="2400" dirty="0"/>
              <a:t>.</a:t>
            </a:r>
            <a:endParaRPr lang="uk-UA" sz="2400" dirty="0"/>
          </a:p>
        </p:txBody>
      </p:sp>
    </p:spTree>
    <p:extLst>
      <p:ext uri="{BB962C8B-B14F-4D97-AF65-F5344CB8AC3E}">
        <p14:creationId xmlns:p14="http://schemas.microsoft.com/office/powerpoint/2010/main" val="135523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7C41500F-6984-4D45-8714-545B98357DA9}"/>
              </a:ext>
            </a:extLst>
          </p:cNvPr>
          <p:cNvSpPr>
            <a:spLocks noGrp="1"/>
          </p:cNvSpPr>
          <p:nvPr>
            <p:ph idx="1"/>
          </p:nvPr>
        </p:nvSpPr>
        <p:spPr>
          <a:xfrm>
            <a:off x="438150" y="76200"/>
            <a:ext cx="11487149" cy="5695950"/>
          </a:xfrm>
        </p:spPr>
        <p:txBody>
          <a:bodyPr>
            <a:normAutofit fontScale="92500" lnSpcReduction="20000"/>
          </a:bodyPr>
          <a:lstStyle/>
          <a:p>
            <a:pPr algn="just"/>
            <a:r>
              <a:rPr lang="ru-RU" dirty="0"/>
              <a:t>Протокол про </a:t>
            </a:r>
            <a:r>
              <a:rPr lang="ru-RU" dirty="0" err="1"/>
              <a:t>порушення</a:t>
            </a:r>
            <a:r>
              <a:rPr lang="ru-RU" dirty="0"/>
              <a:t> </a:t>
            </a:r>
            <a:r>
              <a:rPr lang="ru-RU" dirty="0" err="1"/>
              <a:t>митних</a:t>
            </a:r>
            <a:r>
              <a:rPr lang="ru-RU" dirty="0"/>
              <a:t> правил </a:t>
            </a:r>
            <a:r>
              <a:rPr lang="ru-RU" dirty="0" err="1"/>
              <a:t>мають</a:t>
            </a:r>
            <a:r>
              <a:rPr lang="ru-RU" dirty="0"/>
              <a:t> право </a:t>
            </a:r>
            <a:r>
              <a:rPr lang="ru-RU" dirty="0" err="1"/>
              <a:t>складати</a:t>
            </a:r>
            <a:r>
              <a:rPr lang="ru-RU" dirty="0"/>
              <a:t>:  </a:t>
            </a:r>
          </a:p>
          <a:p>
            <a:pPr algn="just"/>
            <a:r>
              <a:rPr lang="ru-RU" dirty="0"/>
              <a:t>- </a:t>
            </a:r>
            <a:r>
              <a:rPr lang="ru-RU" dirty="0" err="1"/>
              <a:t>посадові</a:t>
            </a:r>
            <a:r>
              <a:rPr lang="ru-RU" dirty="0"/>
              <a:t> особи, які </a:t>
            </a:r>
            <a:r>
              <a:rPr lang="ru-RU" dirty="0" err="1"/>
              <a:t>відповідно</a:t>
            </a:r>
            <a:r>
              <a:rPr lang="ru-RU" dirty="0"/>
              <a:t> до </a:t>
            </a:r>
            <a:r>
              <a:rPr lang="ru-RU" dirty="0" err="1"/>
              <a:t>посадових</a:t>
            </a:r>
            <a:r>
              <a:rPr lang="ru-RU" dirty="0"/>
              <a:t> </a:t>
            </a:r>
            <a:r>
              <a:rPr lang="ru-RU" dirty="0" err="1"/>
              <a:t>інструкцій</a:t>
            </a:r>
            <a:r>
              <a:rPr lang="ru-RU" dirty="0"/>
              <a:t> </a:t>
            </a:r>
            <a:r>
              <a:rPr lang="ru-RU" dirty="0" err="1"/>
              <a:t>уповноважені</a:t>
            </a:r>
            <a:r>
              <a:rPr lang="ru-RU" dirty="0"/>
              <a:t> </a:t>
            </a:r>
            <a:r>
              <a:rPr lang="ru-RU" dirty="0" err="1"/>
              <a:t>здійснювати</a:t>
            </a:r>
            <a:r>
              <a:rPr lang="ru-RU" dirty="0"/>
              <a:t> </a:t>
            </a:r>
            <a:r>
              <a:rPr lang="ru-RU" dirty="0" err="1"/>
              <a:t>митний</a:t>
            </a:r>
            <a:r>
              <a:rPr lang="ru-RU" dirty="0"/>
              <a:t> контроль, </a:t>
            </a:r>
            <a:r>
              <a:rPr lang="ru-RU" dirty="0" err="1"/>
              <a:t>митне</a:t>
            </a:r>
            <a:r>
              <a:rPr lang="ru-RU" dirty="0"/>
              <a:t> </a:t>
            </a:r>
            <a:r>
              <a:rPr lang="ru-RU" dirty="0" err="1"/>
              <a:t>оформлення</a:t>
            </a:r>
            <a:r>
              <a:rPr lang="ru-RU" dirty="0"/>
              <a:t> і пропуск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через </a:t>
            </a:r>
            <a:r>
              <a:rPr lang="ru-RU" dirty="0" err="1"/>
              <a:t>митний</a:t>
            </a:r>
            <a:r>
              <a:rPr lang="ru-RU" dirty="0"/>
              <a:t> кордон </a:t>
            </a:r>
            <a:r>
              <a:rPr lang="ru-RU" dirty="0" err="1"/>
              <a:t>України</a:t>
            </a:r>
            <a:r>
              <a:rPr lang="ru-RU" dirty="0"/>
              <a:t> і які </a:t>
            </a:r>
            <a:r>
              <a:rPr lang="ru-RU" dirty="0" err="1"/>
              <a:t>безпосередньо</a:t>
            </a:r>
            <a:r>
              <a:rPr lang="ru-RU" dirty="0"/>
              <a:t> </a:t>
            </a:r>
            <a:r>
              <a:rPr lang="ru-RU" dirty="0" err="1"/>
              <a:t>виявили</a:t>
            </a:r>
            <a:r>
              <a:rPr lang="ru-RU" dirty="0"/>
              <a:t> </a:t>
            </a:r>
            <a:r>
              <a:rPr lang="ru-RU" dirty="0" err="1"/>
              <a:t>порушення</a:t>
            </a:r>
            <a:r>
              <a:rPr lang="ru-RU" dirty="0"/>
              <a:t> </a:t>
            </a:r>
            <a:r>
              <a:rPr lang="ru-RU" dirty="0" err="1"/>
              <a:t>митних</a:t>
            </a:r>
            <a:r>
              <a:rPr lang="ru-RU" dirty="0"/>
              <a:t> правил;</a:t>
            </a:r>
          </a:p>
          <a:p>
            <a:pPr algn="just"/>
            <a:r>
              <a:rPr lang="ru-RU" dirty="0"/>
              <a:t>- </a:t>
            </a:r>
            <a:r>
              <a:rPr lang="ru-RU" dirty="0" err="1"/>
              <a:t>посадові</a:t>
            </a:r>
            <a:r>
              <a:rPr lang="ru-RU" dirty="0"/>
              <a:t> особи </a:t>
            </a:r>
            <a:r>
              <a:rPr lang="ru-RU" dirty="0" err="1"/>
              <a:t>митних</a:t>
            </a:r>
            <a:r>
              <a:rPr lang="ru-RU" dirty="0"/>
              <a:t> </a:t>
            </a:r>
            <a:r>
              <a:rPr lang="ru-RU" dirty="0" err="1"/>
              <a:t>органів</a:t>
            </a:r>
            <a:r>
              <a:rPr lang="ru-RU" dirty="0"/>
              <a:t>, які </a:t>
            </a:r>
            <a:r>
              <a:rPr lang="ru-RU" dirty="0" err="1"/>
              <a:t>згідно</a:t>
            </a:r>
            <a:r>
              <a:rPr lang="ru-RU" dirty="0"/>
              <a:t> з </a:t>
            </a:r>
            <a:r>
              <a:rPr lang="ru-RU" dirty="0" err="1"/>
              <a:t>посадовими</a:t>
            </a:r>
            <a:r>
              <a:rPr lang="ru-RU" dirty="0"/>
              <a:t> </a:t>
            </a:r>
            <a:r>
              <a:rPr lang="ru-RU" dirty="0" err="1"/>
              <a:t>обов’язками</a:t>
            </a:r>
            <a:r>
              <a:rPr lang="ru-RU" dirty="0"/>
              <a:t> </a:t>
            </a:r>
            <a:r>
              <a:rPr lang="ru-RU" dirty="0" err="1"/>
              <a:t>мають</a:t>
            </a:r>
            <a:r>
              <a:rPr lang="ru-RU" dirty="0"/>
              <a:t> </a:t>
            </a:r>
            <a:r>
              <a:rPr lang="ru-RU" dirty="0" err="1"/>
              <a:t>таке</a:t>
            </a:r>
            <a:r>
              <a:rPr lang="ru-RU" dirty="0"/>
              <a:t> право;</a:t>
            </a:r>
          </a:p>
          <a:p>
            <a:pPr algn="just"/>
            <a:r>
              <a:rPr lang="ru-RU" dirty="0"/>
              <a:t>- </a:t>
            </a:r>
            <a:r>
              <a:rPr lang="ru-RU" dirty="0" err="1"/>
              <a:t>інші</a:t>
            </a:r>
            <a:r>
              <a:rPr lang="ru-RU" dirty="0"/>
              <a:t> </a:t>
            </a:r>
            <a:r>
              <a:rPr lang="ru-RU" dirty="0" err="1"/>
              <a:t>посадові</a:t>
            </a:r>
            <a:r>
              <a:rPr lang="ru-RU" dirty="0"/>
              <a:t> особи, </a:t>
            </a:r>
            <a:r>
              <a:rPr lang="ru-RU" dirty="0" err="1"/>
              <a:t>уповноважені</a:t>
            </a:r>
            <a:r>
              <a:rPr lang="ru-RU" dirty="0"/>
              <a:t> </a:t>
            </a:r>
            <a:r>
              <a:rPr lang="ru-RU" dirty="0" err="1"/>
              <a:t>керівником</a:t>
            </a:r>
            <a:r>
              <a:rPr lang="ru-RU" dirty="0"/>
              <a:t> центрального органу </a:t>
            </a:r>
            <a:r>
              <a:rPr lang="ru-RU" dirty="0" err="1"/>
              <a:t>виконавчої</a:t>
            </a:r>
            <a:r>
              <a:rPr lang="ru-RU" dirty="0"/>
              <a:t> </a:t>
            </a:r>
            <a:r>
              <a:rPr lang="ru-RU" dirty="0" err="1"/>
              <a:t>влади</a:t>
            </a:r>
            <a:r>
              <a:rPr lang="ru-RU" dirty="0"/>
              <a:t>, що </a:t>
            </a:r>
            <a:r>
              <a:rPr lang="ru-RU" dirty="0" err="1"/>
              <a:t>забезпечує</a:t>
            </a:r>
            <a:r>
              <a:rPr lang="ru-RU" dirty="0"/>
              <a:t> </a:t>
            </a:r>
            <a:r>
              <a:rPr lang="ru-RU" dirty="0" err="1"/>
              <a:t>реалізацію</a:t>
            </a:r>
            <a:r>
              <a:rPr lang="ru-RU" dirty="0"/>
              <a:t> </a:t>
            </a:r>
            <a:r>
              <a:rPr lang="ru-RU" dirty="0" err="1"/>
              <a:t>державної</a:t>
            </a:r>
            <a:r>
              <a:rPr lang="ru-RU" dirty="0"/>
              <a:t> </a:t>
            </a:r>
            <a:r>
              <a:rPr lang="ru-RU" dirty="0" err="1"/>
              <a:t>політики</a:t>
            </a:r>
            <a:r>
              <a:rPr lang="ru-RU" dirty="0"/>
              <a:t> у </a:t>
            </a:r>
            <a:r>
              <a:rPr lang="ru-RU" dirty="0" err="1"/>
              <a:t>сферідержавної</a:t>
            </a:r>
            <a:r>
              <a:rPr lang="ru-RU" dirty="0"/>
              <a:t> </a:t>
            </a:r>
            <a:r>
              <a:rPr lang="ru-RU" dirty="0" err="1"/>
              <a:t>митної</a:t>
            </a:r>
            <a:r>
              <a:rPr lang="ru-RU" dirty="0"/>
              <a:t> </a:t>
            </a:r>
            <a:r>
              <a:rPr lang="ru-RU" dirty="0" err="1"/>
              <a:t>справи</a:t>
            </a:r>
            <a:r>
              <a:rPr lang="ru-RU" dirty="0"/>
              <a:t>, </a:t>
            </a:r>
            <a:r>
              <a:rPr lang="ru-RU" dirty="0" err="1"/>
              <a:t>або</a:t>
            </a:r>
            <a:r>
              <a:rPr lang="ru-RU" dirty="0"/>
              <a:t> </a:t>
            </a:r>
            <a:r>
              <a:rPr lang="ru-RU" dirty="0" err="1"/>
              <a:t>керівником</a:t>
            </a:r>
            <a:r>
              <a:rPr lang="ru-RU" dirty="0"/>
              <a:t> </a:t>
            </a:r>
            <a:r>
              <a:rPr lang="ru-RU" dirty="0" err="1"/>
              <a:t>митниці</a:t>
            </a:r>
            <a:r>
              <a:rPr lang="ru-RU" dirty="0"/>
              <a:t>.</a:t>
            </a:r>
          </a:p>
          <a:p>
            <a:pPr algn="just"/>
            <a:r>
              <a:rPr lang="ru-RU" dirty="0"/>
              <a:t>Протокол </a:t>
            </a:r>
            <a:r>
              <a:rPr lang="ru-RU" dirty="0" err="1"/>
              <a:t>складається</a:t>
            </a:r>
            <a:r>
              <a:rPr lang="ru-RU" dirty="0"/>
              <a:t> у кожному </a:t>
            </a:r>
            <a:r>
              <a:rPr lang="ru-RU" dirty="0" err="1"/>
              <a:t>випадку</a:t>
            </a:r>
            <a:r>
              <a:rPr lang="ru-RU" dirty="0"/>
              <a:t> </a:t>
            </a:r>
            <a:r>
              <a:rPr lang="ru-RU" dirty="0" err="1"/>
              <a:t>виявлення</a:t>
            </a:r>
            <a:r>
              <a:rPr lang="ru-RU" dirty="0"/>
              <a:t> </a:t>
            </a:r>
            <a:r>
              <a:rPr lang="ru-RU" dirty="0" err="1"/>
              <a:t>порушення</a:t>
            </a:r>
            <a:r>
              <a:rPr lang="ru-RU" dirty="0"/>
              <a:t> </a:t>
            </a:r>
            <a:r>
              <a:rPr lang="ru-RU" dirty="0" err="1"/>
              <a:t>митних</a:t>
            </a:r>
            <a:r>
              <a:rPr lang="ru-RU" dirty="0"/>
              <a:t> правил, </a:t>
            </a:r>
            <a:r>
              <a:rPr lang="ru-RU" dirty="0" err="1"/>
              <a:t>він</a:t>
            </a:r>
            <a:r>
              <a:rPr lang="ru-RU" dirty="0"/>
              <a:t> є </a:t>
            </a:r>
            <a:r>
              <a:rPr lang="ru-RU" dirty="0" err="1"/>
              <a:t>єдиною</a:t>
            </a:r>
            <a:r>
              <a:rPr lang="ru-RU" dirty="0"/>
              <a:t> формою документу, в </a:t>
            </a:r>
            <a:r>
              <a:rPr lang="ru-RU" dirty="0" err="1"/>
              <a:t>якому</a:t>
            </a:r>
            <a:r>
              <a:rPr lang="ru-RU" dirty="0"/>
              <a:t> </a:t>
            </a:r>
            <a:r>
              <a:rPr lang="ru-RU" dirty="0" err="1"/>
              <a:t>фіксується</a:t>
            </a:r>
            <a:r>
              <a:rPr lang="ru-RU" dirty="0"/>
              <a:t> факт </a:t>
            </a:r>
            <a:r>
              <a:rPr lang="ru-RU" dirty="0" err="1"/>
              <a:t>вчинення</a:t>
            </a:r>
            <a:r>
              <a:rPr lang="ru-RU" dirty="0"/>
              <a:t> </a:t>
            </a:r>
            <a:r>
              <a:rPr lang="ru-RU" dirty="0" err="1"/>
              <a:t>порушення</a:t>
            </a:r>
            <a:r>
              <a:rPr lang="ru-RU" dirty="0"/>
              <a:t> </a:t>
            </a:r>
            <a:r>
              <a:rPr lang="ru-RU" dirty="0" err="1"/>
              <a:t>митних</a:t>
            </a:r>
            <a:r>
              <a:rPr lang="ru-RU" dirty="0"/>
              <a:t> правил, </a:t>
            </a:r>
            <a:r>
              <a:rPr lang="ru-RU" dirty="0" err="1"/>
              <a:t>ніякого</a:t>
            </a:r>
            <a:r>
              <a:rPr lang="ru-RU" dirty="0"/>
              <a:t> </a:t>
            </a:r>
            <a:r>
              <a:rPr lang="ru-RU" dirty="0" err="1"/>
              <a:t>іншого</a:t>
            </a:r>
            <a:r>
              <a:rPr lang="ru-RU" dirty="0"/>
              <a:t> документу про </a:t>
            </a:r>
            <a:r>
              <a:rPr lang="ru-RU" dirty="0" err="1"/>
              <a:t>прийняття</a:t>
            </a:r>
            <a:r>
              <a:rPr lang="ru-RU" dirty="0"/>
              <a:t> до </a:t>
            </a:r>
            <a:r>
              <a:rPr lang="ru-RU" dirty="0" err="1"/>
              <a:t>провадження</a:t>
            </a:r>
            <a:r>
              <a:rPr lang="ru-RU" dirty="0"/>
              <a:t> </a:t>
            </a:r>
            <a:r>
              <a:rPr lang="ru-RU" dirty="0" err="1"/>
              <a:t>митними</a:t>
            </a:r>
            <a:r>
              <a:rPr lang="ru-RU" dirty="0"/>
              <a:t> органами не </a:t>
            </a:r>
            <a:r>
              <a:rPr lang="ru-RU" dirty="0" err="1"/>
              <a:t>оформляється</a:t>
            </a:r>
            <a:r>
              <a:rPr lang="ru-RU" dirty="0"/>
              <a:t>. Від того, </a:t>
            </a:r>
            <a:r>
              <a:rPr lang="ru-RU" dirty="0" err="1"/>
              <a:t>наскільки</a:t>
            </a:r>
            <a:r>
              <a:rPr lang="ru-RU" dirty="0"/>
              <a:t> грамотно, </a:t>
            </a:r>
            <a:r>
              <a:rPr lang="ru-RU" dirty="0" err="1"/>
              <a:t>змістовно</a:t>
            </a:r>
            <a:r>
              <a:rPr lang="ru-RU" dirty="0"/>
              <a:t> і </a:t>
            </a:r>
            <a:r>
              <a:rPr lang="ru-RU" dirty="0" err="1"/>
              <a:t>умотивовано</a:t>
            </a:r>
            <a:r>
              <a:rPr lang="ru-RU" dirty="0"/>
              <a:t> </a:t>
            </a:r>
            <a:r>
              <a:rPr lang="ru-RU" dirty="0" err="1"/>
              <a:t>складений</a:t>
            </a:r>
            <a:r>
              <a:rPr lang="ru-RU" dirty="0"/>
              <a:t> протокол, </a:t>
            </a:r>
            <a:r>
              <a:rPr lang="ru-RU" dirty="0" err="1"/>
              <a:t>залежить</a:t>
            </a:r>
            <a:r>
              <a:rPr lang="ru-RU" dirty="0"/>
              <a:t> </a:t>
            </a:r>
            <a:r>
              <a:rPr lang="ru-RU" dirty="0" err="1"/>
              <a:t>якість</a:t>
            </a:r>
            <a:r>
              <a:rPr lang="ru-RU" dirty="0"/>
              <a:t> </a:t>
            </a:r>
            <a:r>
              <a:rPr lang="ru-RU" dirty="0" err="1"/>
              <a:t>розгляду</a:t>
            </a:r>
            <a:r>
              <a:rPr lang="ru-RU" dirty="0"/>
              <a:t> </a:t>
            </a:r>
            <a:r>
              <a:rPr lang="ru-RU" dirty="0" err="1"/>
              <a:t>справи</a:t>
            </a:r>
            <a:r>
              <a:rPr lang="ru-RU" dirty="0"/>
              <a:t> про </a:t>
            </a:r>
            <a:r>
              <a:rPr lang="ru-RU" dirty="0" err="1"/>
              <a:t>порушення</a:t>
            </a:r>
            <a:r>
              <a:rPr lang="ru-RU" dirty="0"/>
              <a:t> </a:t>
            </a:r>
            <a:r>
              <a:rPr lang="ru-RU" dirty="0" err="1"/>
              <a:t>митних</a:t>
            </a:r>
            <a:r>
              <a:rPr lang="ru-RU" dirty="0"/>
              <a:t> правил, </a:t>
            </a:r>
            <a:r>
              <a:rPr lang="ru-RU" dirty="0" err="1"/>
              <a:t>правильність</a:t>
            </a:r>
            <a:r>
              <a:rPr lang="ru-RU" dirty="0"/>
              <a:t> </a:t>
            </a:r>
            <a:r>
              <a:rPr lang="ru-RU" dirty="0" err="1"/>
              <a:t>розгляду</a:t>
            </a:r>
            <a:r>
              <a:rPr lang="ru-RU" dirty="0"/>
              <a:t> </a:t>
            </a:r>
            <a:r>
              <a:rPr lang="ru-RU" dirty="0" err="1"/>
              <a:t>справи</a:t>
            </a:r>
            <a:r>
              <a:rPr lang="ru-RU" dirty="0"/>
              <a:t> по </a:t>
            </a:r>
            <a:r>
              <a:rPr lang="ru-RU" dirty="0" err="1"/>
              <a:t>суті</a:t>
            </a:r>
            <a:r>
              <a:rPr lang="ru-RU" dirty="0"/>
              <a:t> й </a:t>
            </a:r>
            <a:r>
              <a:rPr lang="ru-RU" dirty="0" err="1"/>
              <a:t>обґрунтованість</a:t>
            </a:r>
            <a:r>
              <a:rPr lang="ru-RU" dirty="0"/>
              <a:t> </a:t>
            </a:r>
            <a:r>
              <a:rPr lang="ru-RU" dirty="0" err="1"/>
              <a:t>застосування</a:t>
            </a:r>
            <a:r>
              <a:rPr lang="ru-RU" dirty="0"/>
              <a:t> </a:t>
            </a:r>
            <a:r>
              <a:rPr lang="ru-RU" dirty="0" err="1"/>
              <a:t>адміністративного</a:t>
            </a:r>
            <a:r>
              <a:rPr lang="ru-RU" dirty="0"/>
              <a:t> </a:t>
            </a:r>
            <a:r>
              <a:rPr lang="ru-RU" dirty="0" err="1"/>
              <a:t>стягнення</a:t>
            </a:r>
            <a:r>
              <a:rPr lang="ru-RU" dirty="0"/>
              <a:t>.</a:t>
            </a:r>
          </a:p>
          <a:p>
            <a:pPr algn="just"/>
            <a:r>
              <a:rPr lang="ru-RU" dirty="0"/>
              <a:t>Протокол про </a:t>
            </a:r>
            <a:r>
              <a:rPr lang="ru-RU" dirty="0" err="1"/>
              <a:t>порушення</a:t>
            </a:r>
            <a:r>
              <a:rPr lang="ru-RU" dirty="0"/>
              <a:t> </a:t>
            </a:r>
            <a:r>
              <a:rPr lang="ru-RU" dirty="0" err="1"/>
              <a:t>митних</a:t>
            </a:r>
            <a:r>
              <a:rPr lang="ru-RU" dirty="0"/>
              <a:t> правил </a:t>
            </a:r>
            <a:r>
              <a:rPr lang="ru-RU" dirty="0" err="1"/>
              <a:t>складається</a:t>
            </a:r>
            <a:r>
              <a:rPr lang="ru-RU" dirty="0"/>
              <a:t> у </a:t>
            </a:r>
            <a:r>
              <a:rPr lang="ru-RU" dirty="0" err="1"/>
              <a:t>двох</a:t>
            </a:r>
            <a:r>
              <a:rPr lang="ru-RU" dirty="0"/>
              <a:t> </a:t>
            </a:r>
            <a:r>
              <a:rPr lang="ru-RU" dirty="0" err="1"/>
              <a:t>примірниках</a:t>
            </a:r>
            <a:r>
              <a:rPr lang="ru-RU" dirty="0"/>
              <a:t>, перший з </a:t>
            </a:r>
            <a:r>
              <a:rPr lang="ru-RU" dirty="0" err="1"/>
              <a:t>яких</a:t>
            </a:r>
            <a:r>
              <a:rPr lang="ru-RU" dirty="0"/>
              <a:t> </a:t>
            </a:r>
            <a:r>
              <a:rPr lang="ru-RU" dirty="0" err="1"/>
              <a:t>залишається</a:t>
            </a:r>
            <a:r>
              <a:rPr lang="ru-RU" dirty="0"/>
              <a:t> в справах </a:t>
            </a:r>
            <a:r>
              <a:rPr lang="ru-RU" dirty="0" err="1"/>
              <a:t>митного</a:t>
            </a:r>
            <a:r>
              <a:rPr lang="ru-RU" dirty="0"/>
              <a:t> органу, </a:t>
            </a:r>
            <a:r>
              <a:rPr lang="ru-RU" dirty="0" err="1"/>
              <a:t>другий</a:t>
            </a:r>
            <a:r>
              <a:rPr lang="ru-RU" dirty="0"/>
              <a:t> </a:t>
            </a:r>
            <a:r>
              <a:rPr lang="ru-RU" dirty="0" err="1"/>
              <a:t>вручається</a:t>
            </a:r>
            <a:r>
              <a:rPr lang="ru-RU" dirty="0"/>
              <a:t> </a:t>
            </a:r>
            <a:r>
              <a:rPr lang="ru-RU" dirty="0" err="1"/>
              <a:t>під</a:t>
            </a:r>
            <a:r>
              <a:rPr lang="ru-RU" dirty="0"/>
              <a:t> </a:t>
            </a:r>
            <a:r>
              <a:rPr lang="ru-RU" dirty="0" err="1"/>
              <a:t>розписку</a:t>
            </a:r>
            <a:r>
              <a:rPr lang="ru-RU" dirty="0"/>
              <a:t> </a:t>
            </a:r>
            <a:r>
              <a:rPr lang="ru-RU" dirty="0" err="1"/>
              <a:t>особі</a:t>
            </a:r>
            <a:r>
              <a:rPr lang="ru-RU" dirty="0"/>
              <a:t>, </a:t>
            </a:r>
            <a:r>
              <a:rPr lang="ru-RU" dirty="0" err="1"/>
              <a:t>щодо</a:t>
            </a:r>
            <a:r>
              <a:rPr lang="ru-RU" dirty="0"/>
              <a:t> </a:t>
            </a:r>
            <a:r>
              <a:rPr lang="ru-RU" dirty="0" err="1"/>
              <a:t>якої</a:t>
            </a:r>
            <a:r>
              <a:rPr lang="ru-RU" dirty="0"/>
              <a:t> </a:t>
            </a:r>
            <a:r>
              <a:rPr lang="ru-RU" dirty="0" err="1"/>
              <a:t>складено</a:t>
            </a:r>
            <a:r>
              <a:rPr lang="ru-RU" dirty="0"/>
              <a:t> протокол. До протоколу про </a:t>
            </a:r>
            <a:r>
              <a:rPr lang="ru-RU" dirty="0" err="1"/>
              <a:t>порушення</a:t>
            </a:r>
            <a:r>
              <a:rPr lang="ru-RU" dirty="0"/>
              <a:t> </a:t>
            </a:r>
            <a:r>
              <a:rPr lang="ru-RU" dirty="0" err="1"/>
              <a:t>митних</a:t>
            </a:r>
            <a:r>
              <a:rPr lang="ru-RU" dirty="0"/>
              <a:t> правил </a:t>
            </a:r>
            <a:r>
              <a:rPr lang="ru-RU" dirty="0" err="1"/>
              <a:t>можуть</a:t>
            </a:r>
            <a:r>
              <a:rPr lang="ru-RU" dirty="0"/>
              <a:t> бути </a:t>
            </a:r>
            <a:r>
              <a:rPr lang="ru-RU" dirty="0" err="1"/>
              <a:t>додані</a:t>
            </a:r>
            <a:r>
              <a:rPr lang="ru-RU" dirty="0"/>
              <a:t> </a:t>
            </a:r>
            <a:r>
              <a:rPr lang="ru-RU" dirty="0" err="1"/>
              <a:t>фотознімки</a:t>
            </a:r>
            <a:r>
              <a:rPr lang="ru-RU" dirty="0"/>
              <a:t>, </a:t>
            </a:r>
            <a:r>
              <a:rPr lang="ru-RU" dirty="0" err="1"/>
              <a:t>матеріали</a:t>
            </a:r>
            <a:r>
              <a:rPr lang="ru-RU" dirty="0"/>
              <a:t> </a:t>
            </a:r>
            <a:r>
              <a:rPr lang="ru-RU" dirty="0" err="1"/>
              <a:t>звукозапису</a:t>
            </a:r>
            <a:r>
              <a:rPr lang="ru-RU" dirty="0"/>
              <a:t> та </a:t>
            </a:r>
            <a:r>
              <a:rPr lang="ru-RU" dirty="0" err="1"/>
              <a:t>відеозапису</a:t>
            </a:r>
            <a:r>
              <a:rPr lang="ru-RU" dirty="0"/>
              <a:t>, </a:t>
            </a:r>
            <a:r>
              <a:rPr lang="ru-RU" dirty="0" err="1"/>
              <a:t>плани</a:t>
            </a:r>
            <a:r>
              <a:rPr lang="ru-RU" dirty="0"/>
              <a:t>, </a:t>
            </a:r>
            <a:r>
              <a:rPr lang="ru-RU" dirty="0" err="1"/>
              <a:t>схеми</a:t>
            </a:r>
            <a:r>
              <a:rPr lang="ru-RU" dirty="0"/>
              <a:t>, </a:t>
            </a:r>
            <a:r>
              <a:rPr lang="ru-RU" dirty="0" err="1"/>
              <a:t>відбитки</a:t>
            </a:r>
            <a:r>
              <a:rPr lang="ru-RU" dirty="0"/>
              <a:t> </a:t>
            </a:r>
            <a:r>
              <a:rPr lang="ru-RU" dirty="0" err="1"/>
              <a:t>тощо</a:t>
            </a:r>
            <a:r>
              <a:rPr lang="ru-RU" dirty="0"/>
              <a:t>. </a:t>
            </a:r>
            <a:r>
              <a:rPr lang="ru-RU" dirty="0" err="1"/>
              <a:t>Фотографії</a:t>
            </a:r>
            <a:r>
              <a:rPr lang="ru-RU" dirty="0"/>
              <a:t>, </a:t>
            </a:r>
            <a:r>
              <a:rPr lang="ru-RU" dirty="0" err="1"/>
              <a:t>схеми</a:t>
            </a:r>
            <a:r>
              <a:rPr lang="ru-RU" dirty="0"/>
              <a:t>, </a:t>
            </a:r>
            <a:r>
              <a:rPr lang="ru-RU" dirty="0" err="1"/>
              <a:t>малюнки</a:t>
            </a:r>
            <a:r>
              <a:rPr lang="ru-RU" dirty="0"/>
              <a:t>, </a:t>
            </a:r>
            <a:r>
              <a:rPr lang="ru-RU" dirty="0" err="1"/>
              <a:t>креслення</a:t>
            </a:r>
            <a:r>
              <a:rPr lang="ru-RU" dirty="0"/>
              <a:t> — </a:t>
            </a:r>
            <a:r>
              <a:rPr lang="ru-RU" dirty="0" err="1"/>
              <a:t>це</a:t>
            </a:r>
            <a:r>
              <a:rPr lang="ru-RU" dirty="0"/>
              <a:t> </a:t>
            </a:r>
            <a:r>
              <a:rPr lang="ru-RU" dirty="0" err="1"/>
              <a:t>ілюстрації</a:t>
            </a:r>
            <a:r>
              <a:rPr lang="ru-RU" dirty="0"/>
              <a:t>, що </a:t>
            </a:r>
            <a:r>
              <a:rPr lang="ru-RU" dirty="0" err="1"/>
              <a:t>пояснюють</a:t>
            </a:r>
            <a:r>
              <a:rPr lang="ru-RU" dirty="0"/>
              <a:t> </a:t>
            </a:r>
            <a:r>
              <a:rPr lang="ru-RU" dirty="0" err="1"/>
              <a:t>зміст</a:t>
            </a:r>
            <a:r>
              <a:rPr lang="ru-RU" dirty="0"/>
              <a:t> протоколу, а в </a:t>
            </a:r>
            <a:r>
              <a:rPr lang="ru-RU" dirty="0" err="1"/>
              <a:t>сукупності</a:t>
            </a:r>
            <a:r>
              <a:rPr lang="ru-RU" dirty="0"/>
              <a:t> </a:t>
            </a:r>
            <a:r>
              <a:rPr lang="ru-RU" dirty="0" err="1"/>
              <a:t>своїй</a:t>
            </a:r>
            <a:r>
              <a:rPr lang="ru-RU" dirty="0"/>
              <a:t> </a:t>
            </a:r>
            <a:r>
              <a:rPr lang="ru-RU" dirty="0" err="1"/>
              <a:t>становлять</a:t>
            </a:r>
            <a:r>
              <a:rPr lang="ru-RU" dirty="0"/>
              <a:t> </a:t>
            </a:r>
            <a:r>
              <a:rPr lang="ru-RU" dirty="0" err="1"/>
              <a:t>складову</a:t>
            </a:r>
            <a:r>
              <a:rPr lang="ru-RU" dirty="0"/>
              <a:t> </a:t>
            </a:r>
            <a:r>
              <a:rPr lang="ru-RU" dirty="0" err="1"/>
              <a:t>його</a:t>
            </a:r>
            <a:r>
              <a:rPr lang="ru-RU" dirty="0"/>
              <a:t> </a:t>
            </a:r>
            <a:r>
              <a:rPr lang="ru-RU" dirty="0" err="1"/>
              <a:t>частину</a:t>
            </a:r>
            <a:r>
              <a:rPr lang="ru-RU" dirty="0"/>
              <a:t>.</a:t>
            </a:r>
            <a:endParaRPr lang="uk-UA" dirty="0"/>
          </a:p>
        </p:txBody>
      </p:sp>
    </p:spTree>
    <p:extLst>
      <p:ext uri="{BB962C8B-B14F-4D97-AF65-F5344CB8AC3E}">
        <p14:creationId xmlns:p14="http://schemas.microsoft.com/office/powerpoint/2010/main" val="2593778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B23336EC-A2B3-485D-AADF-C7541AD6610D}"/>
              </a:ext>
            </a:extLst>
          </p:cNvPr>
          <p:cNvSpPr>
            <a:spLocks noGrp="1"/>
          </p:cNvSpPr>
          <p:nvPr>
            <p:ph idx="1"/>
          </p:nvPr>
        </p:nvSpPr>
        <p:spPr>
          <a:xfrm>
            <a:off x="495300" y="171450"/>
            <a:ext cx="10953749" cy="5294896"/>
          </a:xfrm>
        </p:spPr>
        <p:txBody>
          <a:bodyPr/>
          <a:lstStyle/>
          <a:p>
            <a:pPr algn="just"/>
            <a:r>
              <a:rPr lang="ru-RU" dirty="0" err="1"/>
              <a:t>Стаття</a:t>
            </a:r>
            <a:r>
              <a:rPr lang="ru-RU" dirty="0"/>
              <a:t> 469. </a:t>
            </a:r>
            <a:r>
              <a:rPr lang="ru-RU" dirty="0" err="1"/>
              <a:t>Неправомірні</a:t>
            </a:r>
            <a:r>
              <a:rPr lang="ru-RU" dirty="0"/>
              <a:t> </a:t>
            </a:r>
            <a:r>
              <a:rPr lang="ru-RU" dirty="0" err="1"/>
              <a:t>операції</a:t>
            </a:r>
            <a:r>
              <a:rPr lang="ru-RU" dirty="0"/>
              <a:t> з товарами, </a:t>
            </a:r>
            <a:r>
              <a:rPr lang="ru-RU" dirty="0" err="1"/>
              <a:t>митне</a:t>
            </a:r>
            <a:r>
              <a:rPr lang="ru-RU" dirty="0"/>
              <a:t> </a:t>
            </a:r>
            <a:r>
              <a:rPr lang="ru-RU" dirty="0" err="1"/>
              <a:t>оформлення</a:t>
            </a:r>
            <a:r>
              <a:rPr lang="ru-RU" dirty="0"/>
              <a:t> </a:t>
            </a:r>
            <a:r>
              <a:rPr lang="ru-RU" dirty="0" err="1"/>
              <a:t>яких</a:t>
            </a:r>
            <a:r>
              <a:rPr lang="ru-RU" dirty="0"/>
              <a:t> не </a:t>
            </a:r>
            <a:r>
              <a:rPr lang="ru-RU" dirty="0" err="1"/>
              <a:t>закінчено</a:t>
            </a:r>
            <a:r>
              <a:rPr lang="ru-RU" dirty="0"/>
              <a:t>, </a:t>
            </a:r>
            <a:r>
              <a:rPr lang="ru-RU" dirty="0" err="1"/>
              <a:t>або</a:t>
            </a:r>
            <a:r>
              <a:rPr lang="ru-RU" dirty="0"/>
              <a:t> з товарами, що </a:t>
            </a:r>
            <a:r>
              <a:rPr lang="ru-RU" dirty="0" err="1"/>
              <a:t>перебувають</a:t>
            </a:r>
            <a:r>
              <a:rPr lang="ru-RU" dirty="0"/>
              <a:t> на </a:t>
            </a:r>
            <a:r>
              <a:rPr lang="ru-RU" dirty="0" err="1"/>
              <a:t>тимчасовому</a:t>
            </a:r>
            <a:r>
              <a:rPr lang="ru-RU" dirty="0"/>
              <a:t> </a:t>
            </a:r>
            <a:r>
              <a:rPr lang="ru-RU" dirty="0" err="1"/>
              <a:t>зберіганні</a:t>
            </a:r>
            <a:r>
              <a:rPr lang="ru-RU" dirty="0"/>
              <a:t> </a:t>
            </a:r>
            <a:r>
              <a:rPr lang="ru-RU" dirty="0" err="1"/>
              <a:t>під</a:t>
            </a:r>
            <a:r>
              <a:rPr lang="ru-RU" dirty="0"/>
              <a:t> </a:t>
            </a:r>
            <a:r>
              <a:rPr lang="ru-RU" dirty="0" err="1"/>
              <a:t>митним</a:t>
            </a:r>
            <a:r>
              <a:rPr lang="ru-RU" dirty="0"/>
              <a:t> контролем, </a:t>
            </a:r>
            <a:r>
              <a:rPr lang="ru-RU" dirty="0" err="1"/>
              <a:t>або</a:t>
            </a:r>
            <a:r>
              <a:rPr lang="ru-RU" dirty="0"/>
              <a:t> з </a:t>
            </a:r>
            <a:r>
              <a:rPr lang="ru-RU" dirty="0" err="1"/>
              <a:t>транспортними</a:t>
            </a:r>
            <a:r>
              <a:rPr lang="ru-RU" dirty="0"/>
              <a:t> </a:t>
            </a:r>
            <a:r>
              <a:rPr lang="ru-RU" dirty="0" err="1"/>
              <a:t>засобами</a:t>
            </a:r>
            <a:r>
              <a:rPr lang="ru-RU" dirty="0"/>
              <a:t> </a:t>
            </a:r>
            <a:r>
              <a:rPr lang="ru-RU" dirty="0" err="1"/>
              <a:t>особистого</a:t>
            </a:r>
            <a:r>
              <a:rPr lang="ru-RU" dirty="0"/>
              <a:t> </a:t>
            </a:r>
            <a:r>
              <a:rPr lang="ru-RU" dirty="0" err="1"/>
              <a:t>користування</a:t>
            </a:r>
            <a:r>
              <a:rPr lang="ru-RU" dirty="0"/>
              <a:t>, </a:t>
            </a:r>
            <a:r>
              <a:rPr lang="ru-RU" dirty="0" err="1"/>
              <a:t>тимчасово</a:t>
            </a:r>
            <a:r>
              <a:rPr lang="ru-RU" dirty="0"/>
              <a:t> </a:t>
            </a:r>
            <a:r>
              <a:rPr lang="ru-RU" dirty="0" err="1"/>
              <a:t>ввезеними</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a:t>
            </a:r>
            <a:r>
              <a:rPr lang="ru-RU" dirty="0" err="1"/>
              <a:t>чи</a:t>
            </a:r>
            <a:r>
              <a:rPr lang="ru-RU" dirty="0"/>
              <a:t> </a:t>
            </a:r>
            <a:r>
              <a:rPr lang="ru-RU" dirty="0" err="1"/>
              <a:t>поміщеними</a:t>
            </a:r>
            <a:r>
              <a:rPr lang="ru-RU" dirty="0"/>
              <a:t> у </a:t>
            </a:r>
            <a:r>
              <a:rPr lang="ru-RU" dirty="0" err="1"/>
              <a:t>митний</a:t>
            </a:r>
            <a:r>
              <a:rPr lang="ru-RU" dirty="0"/>
              <a:t> режим транзиту</a:t>
            </a:r>
          </a:p>
          <a:p>
            <a:pPr algn="just"/>
            <a:endParaRPr lang="ru-RU" dirty="0"/>
          </a:p>
          <a:p>
            <a:pPr algn="just"/>
            <a:r>
              <a:rPr lang="uk-UA" dirty="0"/>
              <a:t>1. Порушення порядку зберігання товарів, що перебувають на тимчасовому зберіганні під митним контролем, або порушення порядку переміщення товарів, що перебувають на тимчасовому зберіганні під митним контролем, або проведення з товарами, митне оформлення яких не закінчено, операцій, не передбачених </a:t>
            </a:r>
            <a:r>
              <a:rPr lang="uk-UA" dirty="0">
                <a:hlinkClick r:id="rId2"/>
              </a:rPr>
              <a:t>статтею 203</a:t>
            </a:r>
            <a:r>
              <a:rPr lang="uk-UA" dirty="0"/>
              <a:t> цього Кодексу, або проведення операцій, передбачених </a:t>
            </a:r>
            <a:r>
              <a:rPr lang="uk-UA" dirty="0">
                <a:hlinkClick r:id="rId2"/>
              </a:rPr>
              <a:t>статтею 203</a:t>
            </a:r>
            <a:r>
              <a:rPr lang="uk-UA" dirty="0"/>
              <a:t> цього Кодексу, без дозволу митного органу, -</a:t>
            </a:r>
          </a:p>
          <a:p>
            <a:pPr algn="just"/>
            <a:r>
              <a:rPr lang="uk-UA" dirty="0"/>
              <a:t>тягнуть за собою попередження або накладення штрафу в розмірі двадцяти неоподатковуваних мінімумів доходів громадян.</a:t>
            </a:r>
          </a:p>
          <a:p>
            <a:pPr algn="just"/>
            <a:endParaRPr lang="uk-UA" dirty="0"/>
          </a:p>
        </p:txBody>
      </p:sp>
    </p:spTree>
    <p:extLst>
      <p:ext uri="{BB962C8B-B14F-4D97-AF65-F5344CB8AC3E}">
        <p14:creationId xmlns:p14="http://schemas.microsoft.com/office/powerpoint/2010/main" val="2655750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845B747F-9F29-49A5-9B53-3AF0D7ADC1AA}"/>
              </a:ext>
            </a:extLst>
          </p:cNvPr>
          <p:cNvSpPr>
            <a:spLocks noGrp="1"/>
          </p:cNvSpPr>
          <p:nvPr>
            <p:ph idx="1"/>
          </p:nvPr>
        </p:nvSpPr>
        <p:spPr>
          <a:xfrm>
            <a:off x="504825" y="333375"/>
            <a:ext cx="11468099" cy="5505449"/>
          </a:xfrm>
        </p:spPr>
        <p:txBody>
          <a:bodyPr>
            <a:normAutofit fontScale="77500" lnSpcReduction="20000"/>
          </a:bodyPr>
          <a:lstStyle/>
          <a:p>
            <a:pPr algn="just"/>
            <a:r>
              <a:rPr lang="uk-UA" dirty="0"/>
              <a:t>2. Зміна стану товарів, митне оформлення яких не закінчено, або товарів, що перебувають на тимчасовому зберіганні під митним контролем, користування та розпорядження ними без дозволу митного органу, а так само невжиття передбачених </a:t>
            </a:r>
            <a:r>
              <a:rPr lang="uk-UA" dirty="0">
                <a:hlinkClick r:id="rId2"/>
              </a:rPr>
              <a:t>частиною четвертою статті 204</a:t>
            </a:r>
            <a:r>
              <a:rPr lang="uk-UA" dirty="0"/>
              <a:t> цього Кодексу заходів щодо товарів, строк тимчасового зберігання яких під митним контролем закінчився, -</a:t>
            </a:r>
          </a:p>
          <a:p>
            <a:pPr algn="just"/>
            <a:r>
              <a:rPr lang="uk-UA" dirty="0"/>
              <a:t>тягнуть за собою накладення штрафу в розмірі п’ятисот неоподатковуваних мінімумів доходів громадян.</a:t>
            </a:r>
          </a:p>
          <a:p>
            <a:pPr algn="just"/>
            <a:r>
              <a:rPr lang="uk-UA" dirty="0"/>
              <a:t>3. Видача без дозволу митного органу або втрата товарів, митне оформлення яких не закінчено, або товарів, що перебувають на тимчасовому зберіганні під митним контролем, -</a:t>
            </a:r>
          </a:p>
          <a:p>
            <a:pPr algn="just"/>
            <a:r>
              <a:rPr lang="uk-UA" dirty="0"/>
              <a:t>тягнуть за собою накладення штрафу в розмірі однієї тисячі неоподатковуваних мінімумів доходів громадян.</a:t>
            </a:r>
          </a:p>
          <a:p>
            <a:pPr algn="just"/>
            <a:r>
              <a:rPr lang="uk-UA" dirty="0"/>
              <a:t>4. Передача транспортного засобу особистого користування, тимчасово ввезеного на митну територію України чи поміщеного у митний режим транзиту, у володіння, користування або розпорядження особі, яка безпосередньо не ввозила такий транспортний засіб на митну територію України чи не поміщувала його у митний режим транзиту, за винятком випадків, коли в транспортному засобі знаходиться особа, яка безпосередньо ввозила такий транспортний засіб на митну територію України чи поміщувала його у митний режим транзиту, а так само використання такого транспортного засобу для цілей підприємницької діяльності та/або отримання доходів в Україні -</a:t>
            </a:r>
          </a:p>
          <a:p>
            <a:pPr algn="just"/>
            <a:r>
              <a:rPr lang="uk-UA" dirty="0"/>
              <a:t>тягнуть за собою накладення штрафу в розмірі двох тисяч неоподатковуваних мінімумів доходів громадян.</a:t>
            </a:r>
          </a:p>
          <a:p>
            <a:pPr algn="just"/>
            <a:r>
              <a:rPr lang="uk-UA" dirty="0"/>
              <a:t>Примітка. У </a:t>
            </a:r>
            <a:r>
              <a:rPr lang="uk-UA" dirty="0">
                <a:hlinkClick r:id="rId3"/>
              </a:rPr>
              <a:t>статтях 469</a:t>
            </a:r>
            <a:r>
              <a:rPr lang="uk-UA" dirty="0"/>
              <a:t> і </a:t>
            </a:r>
            <a:r>
              <a:rPr lang="uk-UA" dirty="0">
                <a:hlinkClick r:id="rId4"/>
              </a:rPr>
              <a:t>478</a:t>
            </a:r>
            <a:r>
              <a:rPr lang="uk-UA" dirty="0"/>
              <a:t> цього Кодексу під зміною стану товарів розуміється проведення без дозволу митного органу операцій з товарами, що призвели до зміни зовнішнього вигляду та/або характеристик товарів, з якими проводяться такі операції, крім проведення звичайних операцій з товарами, відповідно до </a:t>
            </a:r>
            <a:r>
              <a:rPr lang="uk-UA" dirty="0">
                <a:hlinkClick r:id="rId5"/>
              </a:rPr>
              <a:t>статті 73-6</a:t>
            </a:r>
            <a:r>
              <a:rPr lang="uk-UA" dirty="0"/>
              <a:t> цього Кодексу, та операцій з товарами, що призначені для збереження товарів у незмінному стані, передбачених </a:t>
            </a:r>
            <a:r>
              <a:rPr lang="uk-UA" dirty="0">
                <a:hlinkClick r:id="rId6"/>
              </a:rPr>
              <a:t>частиною першою</a:t>
            </a:r>
            <a:r>
              <a:rPr lang="uk-UA" dirty="0"/>
              <a:t> статті 203 цього Кодексу.</a:t>
            </a:r>
          </a:p>
          <a:p>
            <a:endParaRPr lang="uk-UA" dirty="0"/>
          </a:p>
        </p:txBody>
      </p:sp>
    </p:spTree>
    <p:extLst>
      <p:ext uri="{BB962C8B-B14F-4D97-AF65-F5344CB8AC3E}">
        <p14:creationId xmlns:p14="http://schemas.microsoft.com/office/powerpoint/2010/main" val="1862727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A4783FBD-40CB-4B5E-BA3B-16CB69CF1191}"/>
              </a:ext>
            </a:extLst>
          </p:cNvPr>
          <p:cNvSpPr>
            <a:spLocks noGrp="1"/>
          </p:cNvSpPr>
          <p:nvPr>
            <p:ph idx="1"/>
          </p:nvPr>
        </p:nvSpPr>
        <p:spPr>
          <a:xfrm>
            <a:off x="295275" y="171450"/>
            <a:ext cx="11525250" cy="5610225"/>
          </a:xfrm>
        </p:spPr>
        <p:txBody>
          <a:bodyPr>
            <a:normAutofit fontScale="70000" lnSpcReduction="20000"/>
          </a:bodyPr>
          <a:lstStyle/>
          <a:p>
            <a:pPr algn="just"/>
            <a:r>
              <a:rPr lang="ru-RU" dirty="0" err="1"/>
              <a:t>Стаття</a:t>
            </a:r>
            <a:r>
              <a:rPr lang="ru-RU" dirty="0"/>
              <a:t> 470. </a:t>
            </a:r>
            <a:r>
              <a:rPr lang="ru-RU" dirty="0" err="1"/>
              <a:t>Перевищення</a:t>
            </a:r>
            <a:r>
              <a:rPr lang="ru-RU" dirty="0"/>
              <a:t> строку </a:t>
            </a:r>
            <a:r>
              <a:rPr lang="ru-RU" dirty="0" err="1"/>
              <a:t>транзитних</a:t>
            </a:r>
            <a:r>
              <a:rPr lang="ru-RU" dirty="0"/>
              <a:t> </a:t>
            </a:r>
            <a:r>
              <a:rPr lang="ru-RU" dirty="0" err="1"/>
              <a:t>перевезень</a:t>
            </a:r>
            <a:r>
              <a:rPr lang="ru-RU" dirty="0"/>
              <a:t> (доставки) </a:t>
            </a:r>
            <a:r>
              <a:rPr lang="ru-RU" dirty="0" err="1"/>
              <a:t>товарів</a:t>
            </a:r>
            <a:r>
              <a:rPr lang="ru-RU" dirty="0"/>
              <a:t>, у тому </a:t>
            </a:r>
            <a:r>
              <a:rPr lang="ru-RU" dirty="0" err="1"/>
              <a:t>числі</a:t>
            </a:r>
            <a:r>
              <a:rPr lang="ru-RU" dirty="0"/>
              <a:t>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та </a:t>
            </a:r>
            <a:r>
              <a:rPr lang="ru-RU" dirty="0" err="1"/>
              <a:t>документів</a:t>
            </a:r>
            <a:r>
              <a:rPr lang="ru-RU" dirty="0"/>
              <a:t> до </a:t>
            </a:r>
            <a:r>
              <a:rPr lang="ru-RU" dirty="0" err="1"/>
              <a:t>митного</a:t>
            </a:r>
            <a:r>
              <a:rPr lang="ru-RU" dirty="0"/>
              <a:t> органу </a:t>
            </a:r>
            <a:r>
              <a:rPr lang="ru-RU" dirty="0" err="1"/>
              <a:t>призначення</a:t>
            </a:r>
            <a:r>
              <a:rPr lang="ru-RU" dirty="0"/>
              <a:t> в </a:t>
            </a:r>
            <a:r>
              <a:rPr lang="ru-RU" dirty="0" err="1"/>
              <a:t>Україні</a:t>
            </a:r>
            <a:r>
              <a:rPr lang="ru-RU" dirty="0"/>
              <a:t>, </a:t>
            </a:r>
            <a:r>
              <a:rPr lang="ru-RU" dirty="0" err="1"/>
              <a:t>видача</a:t>
            </a:r>
            <a:r>
              <a:rPr lang="ru-RU" dirty="0"/>
              <a:t> </a:t>
            </a:r>
            <a:r>
              <a:rPr lang="ru-RU" dirty="0" err="1"/>
              <a:t>їх</a:t>
            </a:r>
            <a:r>
              <a:rPr lang="ru-RU" dirty="0"/>
              <a:t> без </a:t>
            </a:r>
            <a:r>
              <a:rPr lang="ru-RU" dirty="0" err="1"/>
              <a:t>дозволу</a:t>
            </a:r>
            <a:r>
              <a:rPr lang="ru-RU" dirty="0"/>
              <a:t> </a:t>
            </a:r>
            <a:r>
              <a:rPr lang="ru-RU" dirty="0" err="1"/>
              <a:t>митного</a:t>
            </a:r>
            <a:r>
              <a:rPr lang="ru-RU" dirty="0"/>
              <a:t> органу </a:t>
            </a:r>
            <a:r>
              <a:rPr lang="ru-RU" dirty="0" err="1"/>
              <a:t>або</a:t>
            </a:r>
            <a:r>
              <a:rPr lang="ru-RU" dirty="0"/>
              <a:t> </a:t>
            </a:r>
            <a:r>
              <a:rPr lang="ru-RU" dirty="0" err="1"/>
              <a:t>втрата</a:t>
            </a:r>
            <a:endParaRPr lang="ru-RU" dirty="0"/>
          </a:p>
          <a:p>
            <a:pPr algn="just"/>
            <a:r>
              <a:rPr lang="ru-RU" dirty="0"/>
              <a:t>1. </a:t>
            </a:r>
            <a:r>
              <a:rPr lang="ru-RU" dirty="0" err="1"/>
              <a:t>Перевищення</a:t>
            </a:r>
            <a:r>
              <a:rPr lang="ru-RU" dirty="0"/>
              <a:t> </a:t>
            </a:r>
            <a:r>
              <a:rPr lang="ru-RU" dirty="0" err="1"/>
              <a:t>встановленого</a:t>
            </a:r>
            <a:r>
              <a:rPr lang="ru-RU" dirty="0"/>
              <a:t> </a:t>
            </a:r>
            <a:r>
              <a:rPr lang="ru-RU" dirty="0" err="1">
                <a:hlinkClick r:id="rId2"/>
              </a:rPr>
              <a:t>статтею</a:t>
            </a:r>
            <a:r>
              <a:rPr lang="ru-RU" dirty="0">
                <a:hlinkClick r:id="rId2"/>
              </a:rPr>
              <a:t> 95</a:t>
            </a:r>
            <a:r>
              <a:rPr lang="ru-RU" dirty="0"/>
              <a:t> </a:t>
            </a:r>
            <a:r>
              <a:rPr lang="ru-RU" dirty="0" err="1"/>
              <a:t>цього</a:t>
            </a:r>
            <a:r>
              <a:rPr lang="ru-RU" dirty="0"/>
              <a:t> Кодексу </a:t>
            </a:r>
            <a:r>
              <a:rPr lang="ru-RU" dirty="0" err="1"/>
              <a:t>або</a:t>
            </a:r>
            <a:r>
              <a:rPr lang="ru-RU" dirty="0"/>
              <a:t> </a:t>
            </a:r>
            <a:r>
              <a:rPr lang="ru-RU" dirty="0" err="1"/>
              <a:t>встановленого</a:t>
            </a:r>
            <a:r>
              <a:rPr lang="ru-RU" dirty="0"/>
              <a:t> </a:t>
            </a:r>
            <a:r>
              <a:rPr lang="ru-RU" dirty="0" err="1"/>
              <a:t>митним</a:t>
            </a:r>
            <a:r>
              <a:rPr lang="ru-RU" dirty="0"/>
              <a:t> органом </a:t>
            </a:r>
            <a:r>
              <a:rPr lang="ru-RU" dirty="0" err="1"/>
              <a:t>країни</a:t>
            </a:r>
            <a:r>
              <a:rPr lang="ru-RU" dirty="0"/>
              <a:t> </a:t>
            </a:r>
            <a:r>
              <a:rPr lang="ru-RU" dirty="0" err="1"/>
              <a:t>відправлення</a:t>
            </a:r>
            <a:r>
              <a:rPr lang="ru-RU" dirty="0"/>
              <a:t> </a:t>
            </a:r>
            <a:r>
              <a:rPr lang="ru-RU" dirty="0" err="1"/>
              <a:t>відповідно</a:t>
            </a:r>
            <a:r>
              <a:rPr lang="ru-RU" dirty="0"/>
              <a:t> до </a:t>
            </a:r>
            <a:r>
              <a:rPr lang="ru-RU" dirty="0" err="1"/>
              <a:t>положень</a:t>
            </a:r>
            <a:r>
              <a:rPr lang="ru-RU" dirty="0"/>
              <a:t> </a:t>
            </a:r>
            <a:r>
              <a:rPr lang="ru-RU" dirty="0" err="1">
                <a:hlinkClick r:id="rId3"/>
              </a:rPr>
              <a:t>Конвенції</a:t>
            </a:r>
            <a:r>
              <a:rPr lang="ru-RU" dirty="0">
                <a:hlinkClick r:id="rId3"/>
              </a:rPr>
              <a:t> про процедуру </a:t>
            </a:r>
            <a:r>
              <a:rPr lang="ru-RU" dirty="0" err="1">
                <a:hlinkClick r:id="rId3"/>
              </a:rPr>
              <a:t>спільного</a:t>
            </a:r>
            <a:r>
              <a:rPr lang="ru-RU" dirty="0">
                <a:hlinkClick r:id="rId3"/>
              </a:rPr>
              <a:t> транзиту</a:t>
            </a:r>
            <a:r>
              <a:rPr lang="ru-RU" dirty="0"/>
              <a:t> строку </a:t>
            </a:r>
            <a:r>
              <a:rPr lang="ru-RU" dirty="0" err="1"/>
              <a:t>транзитних</a:t>
            </a:r>
            <a:r>
              <a:rPr lang="ru-RU" dirty="0"/>
              <a:t> </a:t>
            </a:r>
            <a:r>
              <a:rPr lang="ru-RU" dirty="0" err="1"/>
              <a:t>перевезень</a:t>
            </a:r>
            <a:r>
              <a:rPr lang="ru-RU" dirty="0"/>
              <a:t> (доставки) </a:t>
            </a:r>
            <a:r>
              <a:rPr lang="ru-RU" dirty="0" err="1"/>
              <a:t>товарів</a:t>
            </a:r>
            <a:r>
              <a:rPr lang="ru-RU" dirty="0"/>
              <a:t>, у тому </a:t>
            </a:r>
            <a:r>
              <a:rPr lang="ru-RU" dirty="0" err="1"/>
              <a:t>числі</a:t>
            </a:r>
            <a:r>
              <a:rPr lang="ru-RU" dirty="0"/>
              <a:t>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що </a:t>
            </a:r>
            <a:r>
              <a:rPr lang="ru-RU" dirty="0" err="1"/>
              <a:t>перебувають</a:t>
            </a:r>
            <a:r>
              <a:rPr lang="ru-RU" dirty="0"/>
              <a:t> </a:t>
            </a:r>
            <a:r>
              <a:rPr lang="ru-RU" dirty="0" err="1"/>
              <a:t>під</a:t>
            </a:r>
            <a:r>
              <a:rPr lang="ru-RU" dirty="0"/>
              <a:t> </a:t>
            </a:r>
            <a:r>
              <a:rPr lang="ru-RU" dirty="0" err="1"/>
              <a:t>митним</a:t>
            </a:r>
            <a:r>
              <a:rPr lang="ru-RU" dirty="0"/>
              <a:t> контролем, до </a:t>
            </a:r>
            <a:r>
              <a:rPr lang="ru-RU" dirty="0" err="1"/>
              <a:t>митного</a:t>
            </a:r>
            <a:r>
              <a:rPr lang="ru-RU" dirty="0"/>
              <a:t> органу </a:t>
            </a:r>
            <a:r>
              <a:rPr lang="ru-RU" dirty="0" err="1"/>
              <a:t>призначення</a:t>
            </a:r>
            <a:r>
              <a:rPr lang="ru-RU" dirty="0"/>
              <a:t> в </a:t>
            </a:r>
            <a:r>
              <a:rPr lang="ru-RU" dirty="0" err="1"/>
              <a:t>Україні</a:t>
            </a:r>
            <a:r>
              <a:rPr lang="ru-RU" dirty="0"/>
              <a:t> (а при </a:t>
            </a:r>
            <a:r>
              <a:rPr lang="ru-RU" dirty="0" err="1"/>
              <a:t>переміщенні</a:t>
            </a:r>
            <a:r>
              <a:rPr lang="ru-RU" dirty="0"/>
              <a:t> в межах </a:t>
            </a:r>
            <a:r>
              <a:rPr lang="ru-RU" dirty="0" err="1"/>
              <a:t>зони</a:t>
            </a:r>
            <a:r>
              <a:rPr lang="ru-RU" dirty="0"/>
              <a:t> </a:t>
            </a:r>
            <a:r>
              <a:rPr lang="ru-RU" dirty="0" err="1"/>
              <a:t>діяльності</a:t>
            </a:r>
            <a:r>
              <a:rPr lang="ru-RU" dirty="0"/>
              <a:t> </a:t>
            </a:r>
            <a:r>
              <a:rPr lang="ru-RU" dirty="0" err="1"/>
              <a:t>однієї</a:t>
            </a:r>
            <a:r>
              <a:rPr lang="ru-RU" dirty="0"/>
              <a:t> </a:t>
            </a:r>
            <a:r>
              <a:rPr lang="ru-RU" dirty="0" err="1"/>
              <a:t>митниці</a:t>
            </a:r>
            <a:r>
              <a:rPr lang="ru-RU" dirty="0"/>
              <a:t> - від одного </a:t>
            </a:r>
            <a:r>
              <a:rPr lang="ru-RU" dirty="0" err="1"/>
              <a:t>підрозділу</a:t>
            </a:r>
            <a:r>
              <a:rPr lang="ru-RU" dirty="0"/>
              <a:t> </a:t>
            </a:r>
            <a:r>
              <a:rPr lang="ru-RU" dirty="0" err="1"/>
              <a:t>цієї</a:t>
            </a:r>
            <a:r>
              <a:rPr lang="ru-RU" dirty="0"/>
              <a:t> </a:t>
            </a:r>
            <a:r>
              <a:rPr lang="ru-RU" dirty="0" err="1"/>
              <a:t>митниці</a:t>
            </a:r>
            <a:r>
              <a:rPr lang="ru-RU" dirty="0"/>
              <a:t> до </a:t>
            </a:r>
            <a:r>
              <a:rPr lang="ru-RU" dirty="0" err="1"/>
              <a:t>іншого</a:t>
            </a:r>
            <a:r>
              <a:rPr lang="ru-RU" dirty="0"/>
              <a:t>), </a:t>
            </a:r>
            <a:r>
              <a:rPr lang="ru-RU" dirty="0" err="1"/>
              <a:t>митних</a:t>
            </a:r>
            <a:r>
              <a:rPr lang="ru-RU" dirty="0"/>
              <a:t> </a:t>
            </a:r>
            <a:r>
              <a:rPr lang="ru-RU" dirty="0" err="1"/>
              <a:t>або</a:t>
            </a:r>
            <a:r>
              <a:rPr lang="ru-RU" dirty="0"/>
              <a:t> </a:t>
            </a:r>
            <a:r>
              <a:rPr lang="ru-RU" dirty="0" err="1"/>
              <a:t>інших</a:t>
            </a:r>
            <a:r>
              <a:rPr lang="ru-RU" dirty="0"/>
              <a:t> </a:t>
            </a:r>
            <a:r>
              <a:rPr lang="ru-RU" dirty="0" err="1"/>
              <a:t>документів</a:t>
            </a:r>
            <a:r>
              <a:rPr lang="ru-RU" dirty="0"/>
              <a:t> на </a:t>
            </a:r>
            <a:r>
              <a:rPr lang="ru-RU" dirty="0" err="1"/>
              <a:t>ці</a:t>
            </a:r>
            <a:r>
              <a:rPr lang="ru-RU" dirty="0"/>
              <a:t> </a:t>
            </a:r>
            <a:r>
              <a:rPr lang="ru-RU" dirty="0" err="1"/>
              <a:t>товари</a:t>
            </a:r>
            <a:r>
              <a:rPr lang="ru-RU" dirty="0"/>
              <a:t>, </a:t>
            </a:r>
            <a:r>
              <a:rPr lang="ru-RU" dirty="0" err="1"/>
              <a:t>транспортні</a:t>
            </a:r>
            <a:r>
              <a:rPr lang="ru-RU" dirty="0"/>
              <a:t> </a:t>
            </a:r>
            <a:r>
              <a:rPr lang="ru-RU" dirty="0" err="1"/>
              <a:t>засоби</a:t>
            </a:r>
            <a:r>
              <a:rPr lang="ru-RU" dirty="0"/>
              <a:t> не </a:t>
            </a:r>
            <a:r>
              <a:rPr lang="ru-RU" dirty="0" err="1"/>
              <a:t>більше</a:t>
            </a:r>
            <a:r>
              <a:rPr lang="ru-RU" dirty="0"/>
              <a:t> </a:t>
            </a:r>
            <a:r>
              <a:rPr lang="ru-RU" dirty="0" err="1"/>
              <a:t>ніж</a:t>
            </a:r>
            <a:r>
              <a:rPr lang="ru-RU" dirty="0"/>
              <a:t> на одну добу -</a:t>
            </a:r>
          </a:p>
          <a:p>
            <a:pPr algn="just"/>
            <a:r>
              <a:rPr lang="ru-RU" dirty="0" err="1"/>
              <a:t>тягне</a:t>
            </a:r>
            <a:r>
              <a:rPr lang="ru-RU" dirty="0"/>
              <a:t> за собою </a:t>
            </a:r>
            <a:r>
              <a:rPr lang="ru-RU" dirty="0" err="1"/>
              <a:t>попередження</a:t>
            </a:r>
            <a:r>
              <a:rPr lang="ru-RU" dirty="0"/>
              <a:t> </a:t>
            </a:r>
            <a:r>
              <a:rPr lang="ru-RU" dirty="0" err="1"/>
              <a:t>або</a:t>
            </a:r>
            <a:r>
              <a:rPr lang="ru-RU" dirty="0"/>
              <a:t> </a:t>
            </a:r>
            <a:r>
              <a:rPr lang="ru-RU" dirty="0" err="1"/>
              <a:t>накладення</a:t>
            </a:r>
            <a:r>
              <a:rPr lang="ru-RU" dirty="0"/>
              <a:t> штрафу в </a:t>
            </a:r>
            <a:r>
              <a:rPr lang="ru-RU" dirty="0" err="1"/>
              <a:t>розмірі</a:t>
            </a:r>
            <a:r>
              <a:rPr lang="ru-RU" dirty="0"/>
              <a:t> десяти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a:t>
            </a:r>
          </a:p>
          <a:p>
            <a:pPr algn="just"/>
            <a:r>
              <a:rPr lang="ru-RU" dirty="0"/>
              <a:t>2. </a:t>
            </a:r>
            <a:r>
              <a:rPr lang="ru-RU" dirty="0" err="1"/>
              <a:t>Вчинення</a:t>
            </a:r>
            <a:r>
              <a:rPr lang="ru-RU" dirty="0"/>
              <a:t> </a:t>
            </a:r>
            <a:r>
              <a:rPr lang="ru-RU" dirty="0" err="1"/>
              <a:t>правопорушення</a:t>
            </a:r>
            <a:r>
              <a:rPr lang="ru-RU" dirty="0"/>
              <a:t>, </a:t>
            </a:r>
            <a:r>
              <a:rPr lang="ru-RU" dirty="0" err="1"/>
              <a:t>передбаченого</a:t>
            </a:r>
            <a:r>
              <a:rPr lang="ru-RU" dirty="0"/>
              <a:t> </a:t>
            </a:r>
            <a:r>
              <a:rPr lang="ru-RU" dirty="0" err="1"/>
              <a:t>частиною</a:t>
            </a:r>
            <a:r>
              <a:rPr lang="ru-RU" dirty="0"/>
              <a:t> </a:t>
            </a:r>
            <a:r>
              <a:rPr lang="ru-RU" dirty="0" err="1"/>
              <a:t>першою</a:t>
            </a:r>
            <a:r>
              <a:rPr lang="ru-RU" dirty="0"/>
              <a:t> </a:t>
            </a:r>
            <a:r>
              <a:rPr lang="ru-RU" dirty="0" err="1"/>
              <a:t>цієї</a:t>
            </a:r>
            <a:r>
              <a:rPr lang="ru-RU" dirty="0"/>
              <a:t> </a:t>
            </a:r>
            <a:r>
              <a:rPr lang="ru-RU" dirty="0" err="1"/>
              <a:t>статті</a:t>
            </a:r>
            <a:r>
              <a:rPr lang="ru-RU" dirty="0"/>
              <a:t>, особою, яка </a:t>
            </a:r>
            <a:r>
              <a:rPr lang="ru-RU" dirty="0" err="1"/>
              <a:t>протягом</a:t>
            </a:r>
            <a:r>
              <a:rPr lang="ru-RU" dirty="0"/>
              <a:t> року </a:t>
            </a:r>
            <a:r>
              <a:rPr lang="ru-RU" dirty="0" err="1"/>
              <a:t>притягалася</a:t>
            </a:r>
            <a:r>
              <a:rPr lang="ru-RU" dirty="0"/>
              <a:t> до </a:t>
            </a:r>
            <a:r>
              <a:rPr lang="ru-RU" dirty="0" err="1"/>
              <a:t>відповідальності</a:t>
            </a:r>
            <a:r>
              <a:rPr lang="ru-RU" dirty="0"/>
              <a:t> за </a:t>
            </a:r>
            <a:r>
              <a:rPr lang="ru-RU" dirty="0" err="1"/>
              <a:t>вчинення</a:t>
            </a:r>
            <a:r>
              <a:rPr lang="ru-RU" dirty="0"/>
              <a:t> такого </a:t>
            </a:r>
            <a:r>
              <a:rPr lang="ru-RU" dirty="0" err="1"/>
              <a:t>правопорушення</a:t>
            </a:r>
            <a:r>
              <a:rPr lang="ru-RU" dirty="0"/>
              <a:t>, а так само </a:t>
            </a:r>
            <a:r>
              <a:rPr lang="ru-RU" dirty="0" err="1"/>
              <a:t>перевищення</a:t>
            </a:r>
            <a:r>
              <a:rPr lang="ru-RU" dirty="0"/>
              <a:t> </a:t>
            </a:r>
            <a:r>
              <a:rPr lang="ru-RU" dirty="0" err="1"/>
              <a:t>встановленого</a:t>
            </a:r>
            <a:r>
              <a:rPr lang="ru-RU" dirty="0"/>
              <a:t> </a:t>
            </a:r>
            <a:r>
              <a:rPr lang="ru-RU" dirty="0" err="1">
                <a:hlinkClick r:id="rId2"/>
              </a:rPr>
              <a:t>статтею</a:t>
            </a:r>
            <a:r>
              <a:rPr lang="ru-RU" dirty="0">
                <a:hlinkClick r:id="rId2"/>
              </a:rPr>
              <a:t> 95</a:t>
            </a:r>
            <a:r>
              <a:rPr lang="ru-RU" dirty="0"/>
              <a:t> </a:t>
            </a:r>
            <a:r>
              <a:rPr lang="ru-RU" dirty="0" err="1"/>
              <a:t>цього</a:t>
            </a:r>
            <a:r>
              <a:rPr lang="ru-RU" dirty="0"/>
              <a:t> Кодексу </a:t>
            </a:r>
            <a:r>
              <a:rPr lang="ru-RU" dirty="0" err="1"/>
              <a:t>або</a:t>
            </a:r>
            <a:r>
              <a:rPr lang="ru-RU" dirty="0"/>
              <a:t> </a:t>
            </a:r>
            <a:r>
              <a:rPr lang="ru-RU" dirty="0" err="1"/>
              <a:t>встановленого</a:t>
            </a:r>
            <a:r>
              <a:rPr lang="ru-RU" dirty="0"/>
              <a:t> </a:t>
            </a:r>
            <a:r>
              <a:rPr lang="ru-RU" dirty="0" err="1"/>
              <a:t>митним</a:t>
            </a:r>
            <a:r>
              <a:rPr lang="ru-RU" dirty="0"/>
              <a:t> органом </a:t>
            </a:r>
            <a:r>
              <a:rPr lang="ru-RU" dirty="0" err="1"/>
              <a:t>країни</a:t>
            </a:r>
            <a:r>
              <a:rPr lang="ru-RU" dirty="0"/>
              <a:t> </a:t>
            </a:r>
            <a:r>
              <a:rPr lang="ru-RU" dirty="0" err="1"/>
              <a:t>відправлення</a:t>
            </a:r>
            <a:r>
              <a:rPr lang="ru-RU" dirty="0"/>
              <a:t> </a:t>
            </a:r>
            <a:r>
              <a:rPr lang="ru-RU" dirty="0" err="1"/>
              <a:t>відповідно</a:t>
            </a:r>
            <a:r>
              <a:rPr lang="ru-RU" dirty="0"/>
              <a:t> до </a:t>
            </a:r>
            <a:r>
              <a:rPr lang="ru-RU" dirty="0" err="1"/>
              <a:t>положень</a:t>
            </a:r>
            <a:r>
              <a:rPr lang="ru-RU" dirty="0"/>
              <a:t> </a:t>
            </a:r>
            <a:r>
              <a:rPr lang="ru-RU" dirty="0" err="1">
                <a:hlinkClick r:id="rId3"/>
              </a:rPr>
              <a:t>Конвенції</a:t>
            </a:r>
            <a:r>
              <a:rPr lang="ru-RU" dirty="0">
                <a:hlinkClick r:id="rId3"/>
              </a:rPr>
              <a:t> про процедуру </a:t>
            </a:r>
            <a:r>
              <a:rPr lang="ru-RU" dirty="0" err="1">
                <a:hlinkClick r:id="rId3"/>
              </a:rPr>
              <a:t>спільного</a:t>
            </a:r>
            <a:r>
              <a:rPr lang="ru-RU" dirty="0">
                <a:hlinkClick r:id="rId3"/>
              </a:rPr>
              <a:t> транзиту</a:t>
            </a:r>
            <a:r>
              <a:rPr lang="ru-RU" dirty="0"/>
              <a:t> строку </a:t>
            </a:r>
            <a:r>
              <a:rPr lang="ru-RU" dirty="0" err="1"/>
              <a:t>транзитних</a:t>
            </a:r>
            <a:r>
              <a:rPr lang="ru-RU" dirty="0"/>
              <a:t> </a:t>
            </a:r>
            <a:r>
              <a:rPr lang="ru-RU" dirty="0" err="1"/>
              <a:t>перевезень</a:t>
            </a:r>
            <a:r>
              <a:rPr lang="ru-RU" dirty="0"/>
              <a:t> (доставки) </a:t>
            </a:r>
            <a:r>
              <a:rPr lang="ru-RU" dirty="0" err="1"/>
              <a:t>товарів</a:t>
            </a:r>
            <a:r>
              <a:rPr lang="ru-RU" dirty="0"/>
              <a:t>, у тому </a:t>
            </a:r>
            <a:r>
              <a:rPr lang="ru-RU" dirty="0" err="1"/>
              <a:t>числі</a:t>
            </a:r>
            <a:r>
              <a:rPr lang="ru-RU" dirty="0"/>
              <a:t>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митних</a:t>
            </a:r>
            <a:r>
              <a:rPr lang="ru-RU" dirty="0"/>
              <a:t> </a:t>
            </a:r>
            <a:r>
              <a:rPr lang="ru-RU" dirty="0" err="1"/>
              <a:t>або</a:t>
            </a:r>
            <a:r>
              <a:rPr lang="ru-RU" dirty="0"/>
              <a:t> </a:t>
            </a:r>
            <a:r>
              <a:rPr lang="ru-RU" dirty="0" err="1"/>
              <a:t>інших</a:t>
            </a:r>
            <a:r>
              <a:rPr lang="ru-RU" dirty="0"/>
              <a:t> </a:t>
            </a:r>
            <a:r>
              <a:rPr lang="ru-RU" dirty="0" err="1"/>
              <a:t>документів</a:t>
            </a:r>
            <a:r>
              <a:rPr lang="ru-RU" dirty="0"/>
              <a:t> на </a:t>
            </a:r>
            <a:r>
              <a:rPr lang="ru-RU" dirty="0" err="1"/>
              <a:t>ці</a:t>
            </a:r>
            <a:r>
              <a:rPr lang="ru-RU" dirty="0"/>
              <a:t> </a:t>
            </a:r>
            <a:r>
              <a:rPr lang="ru-RU" dirty="0" err="1"/>
              <a:t>товари</a:t>
            </a:r>
            <a:r>
              <a:rPr lang="ru-RU" dirty="0"/>
              <a:t>, </a:t>
            </a:r>
            <a:r>
              <a:rPr lang="ru-RU" dirty="0" err="1"/>
              <a:t>транспортні</a:t>
            </a:r>
            <a:r>
              <a:rPr lang="ru-RU" dirty="0"/>
              <a:t> </a:t>
            </a:r>
            <a:r>
              <a:rPr lang="ru-RU" dirty="0" err="1"/>
              <a:t>засоби</a:t>
            </a:r>
            <a:r>
              <a:rPr lang="ru-RU" dirty="0"/>
              <a:t> </a:t>
            </a:r>
            <a:r>
              <a:rPr lang="ru-RU" dirty="0" err="1"/>
              <a:t>більше</a:t>
            </a:r>
            <a:r>
              <a:rPr lang="ru-RU" dirty="0"/>
              <a:t> </a:t>
            </a:r>
            <a:r>
              <a:rPr lang="ru-RU" dirty="0" err="1"/>
              <a:t>ніж</a:t>
            </a:r>
            <a:r>
              <a:rPr lang="ru-RU" dirty="0"/>
              <a:t> на одну добу, але не </a:t>
            </a:r>
            <a:r>
              <a:rPr lang="ru-RU" dirty="0" err="1"/>
              <a:t>більше</a:t>
            </a:r>
            <a:r>
              <a:rPr lang="ru-RU" dirty="0"/>
              <a:t> </a:t>
            </a:r>
            <a:r>
              <a:rPr lang="ru-RU" dirty="0" err="1"/>
              <a:t>ніж</a:t>
            </a:r>
            <a:r>
              <a:rPr lang="ru-RU" dirty="0"/>
              <a:t> на десять </a:t>
            </a:r>
            <a:r>
              <a:rPr lang="ru-RU" dirty="0" err="1"/>
              <a:t>діб</a:t>
            </a:r>
            <a:r>
              <a:rPr lang="ru-RU" dirty="0"/>
              <a:t> -</a:t>
            </a:r>
          </a:p>
          <a:p>
            <a:pPr algn="just"/>
            <a:r>
              <a:rPr lang="ru-RU" dirty="0" err="1"/>
              <a:t>тягнуть</a:t>
            </a:r>
            <a:r>
              <a:rPr lang="ru-RU" dirty="0"/>
              <a:t> за собою </a:t>
            </a:r>
            <a:r>
              <a:rPr lang="ru-RU" dirty="0" err="1"/>
              <a:t>накладення</a:t>
            </a:r>
            <a:r>
              <a:rPr lang="ru-RU" dirty="0"/>
              <a:t> штрафу в </a:t>
            </a:r>
            <a:r>
              <a:rPr lang="ru-RU" dirty="0" err="1"/>
              <a:t>розмірі</a:t>
            </a:r>
            <a:r>
              <a:rPr lang="ru-RU" dirty="0"/>
              <a:t> </a:t>
            </a:r>
            <a:r>
              <a:rPr lang="ru-RU" dirty="0" err="1"/>
              <a:t>двохсот</a:t>
            </a:r>
            <a:r>
              <a:rPr lang="ru-RU" dirty="0"/>
              <a:t>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a:t>
            </a:r>
          </a:p>
          <a:p>
            <a:pPr algn="just"/>
            <a:r>
              <a:rPr lang="ru-RU" dirty="0"/>
              <a:t>3. </a:t>
            </a:r>
            <a:r>
              <a:rPr lang="ru-RU" dirty="0" err="1"/>
              <a:t>Перевищення</a:t>
            </a:r>
            <a:r>
              <a:rPr lang="ru-RU" dirty="0"/>
              <a:t> </a:t>
            </a:r>
            <a:r>
              <a:rPr lang="ru-RU" dirty="0" err="1"/>
              <a:t>встановленого</a:t>
            </a:r>
            <a:r>
              <a:rPr lang="ru-RU" dirty="0"/>
              <a:t> </a:t>
            </a:r>
            <a:r>
              <a:rPr lang="ru-RU" dirty="0" err="1">
                <a:hlinkClick r:id="rId2"/>
              </a:rPr>
              <a:t>статтею</a:t>
            </a:r>
            <a:r>
              <a:rPr lang="ru-RU" dirty="0">
                <a:hlinkClick r:id="rId2"/>
              </a:rPr>
              <a:t> 95</a:t>
            </a:r>
            <a:r>
              <a:rPr lang="ru-RU" dirty="0"/>
              <a:t> </a:t>
            </a:r>
            <a:r>
              <a:rPr lang="ru-RU" dirty="0" err="1"/>
              <a:t>цього</a:t>
            </a:r>
            <a:r>
              <a:rPr lang="ru-RU" dirty="0"/>
              <a:t> Кодексу </a:t>
            </a:r>
            <a:r>
              <a:rPr lang="ru-RU" dirty="0" err="1"/>
              <a:t>або</a:t>
            </a:r>
            <a:r>
              <a:rPr lang="ru-RU" dirty="0"/>
              <a:t> </a:t>
            </a:r>
            <a:r>
              <a:rPr lang="ru-RU" dirty="0" err="1"/>
              <a:t>встановленого</a:t>
            </a:r>
            <a:r>
              <a:rPr lang="ru-RU" dirty="0"/>
              <a:t> </a:t>
            </a:r>
            <a:r>
              <a:rPr lang="ru-RU" dirty="0" err="1"/>
              <a:t>митним</a:t>
            </a:r>
            <a:r>
              <a:rPr lang="ru-RU" dirty="0"/>
              <a:t> органом </a:t>
            </a:r>
            <a:r>
              <a:rPr lang="ru-RU" dirty="0" err="1"/>
              <a:t>країни</a:t>
            </a:r>
            <a:r>
              <a:rPr lang="ru-RU" dirty="0"/>
              <a:t> </a:t>
            </a:r>
            <a:r>
              <a:rPr lang="ru-RU" dirty="0" err="1"/>
              <a:t>відправлення</a:t>
            </a:r>
            <a:r>
              <a:rPr lang="ru-RU" dirty="0"/>
              <a:t> </a:t>
            </a:r>
            <a:r>
              <a:rPr lang="ru-RU" dirty="0" err="1"/>
              <a:t>відповідно</a:t>
            </a:r>
            <a:r>
              <a:rPr lang="ru-RU" dirty="0"/>
              <a:t> до </a:t>
            </a:r>
            <a:r>
              <a:rPr lang="ru-RU" dirty="0" err="1"/>
              <a:t>положень</a:t>
            </a:r>
            <a:r>
              <a:rPr lang="ru-RU" dirty="0"/>
              <a:t> </a:t>
            </a:r>
            <a:r>
              <a:rPr lang="ru-RU" dirty="0" err="1">
                <a:hlinkClick r:id="rId3"/>
              </a:rPr>
              <a:t>Конвенції</a:t>
            </a:r>
            <a:r>
              <a:rPr lang="ru-RU" dirty="0">
                <a:hlinkClick r:id="rId3"/>
              </a:rPr>
              <a:t> про процедуру </a:t>
            </a:r>
            <a:r>
              <a:rPr lang="ru-RU" dirty="0" err="1">
                <a:hlinkClick r:id="rId3"/>
              </a:rPr>
              <a:t>спільного</a:t>
            </a:r>
            <a:r>
              <a:rPr lang="ru-RU" dirty="0">
                <a:hlinkClick r:id="rId3"/>
              </a:rPr>
              <a:t> транзиту</a:t>
            </a:r>
            <a:r>
              <a:rPr lang="ru-RU" dirty="0"/>
              <a:t> строку </a:t>
            </a:r>
            <a:r>
              <a:rPr lang="ru-RU" dirty="0" err="1"/>
              <a:t>транзитних</a:t>
            </a:r>
            <a:r>
              <a:rPr lang="ru-RU" dirty="0"/>
              <a:t> </a:t>
            </a:r>
            <a:r>
              <a:rPr lang="ru-RU" dirty="0" err="1"/>
              <a:t>перевезень</a:t>
            </a:r>
            <a:r>
              <a:rPr lang="ru-RU" dirty="0"/>
              <a:t> (доставки) </a:t>
            </a:r>
            <a:r>
              <a:rPr lang="ru-RU" dirty="0" err="1"/>
              <a:t>товарів</a:t>
            </a:r>
            <a:r>
              <a:rPr lang="ru-RU" dirty="0"/>
              <a:t>, у тому </a:t>
            </a:r>
            <a:r>
              <a:rPr lang="ru-RU" dirty="0" err="1"/>
              <a:t>числі</a:t>
            </a:r>
            <a:r>
              <a:rPr lang="ru-RU" dirty="0"/>
              <a:t>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більше</a:t>
            </a:r>
            <a:r>
              <a:rPr lang="ru-RU" dirty="0"/>
              <a:t> </a:t>
            </a:r>
            <a:r>
              <a:rPr lang="ru-RU" dirty="0" err="1"/>
              <a:t>ніж</a:t>
            </a:r>
            <a:r>
              <a:rPr lang="ru-RU" dirty="0"/>
              <a:t> на десять </a:t>
            </a:r>
            <a:r>
              <a:rPr lang="ru-RU" dirty="0" err="1"/>
              <a:t>діб</a:t>
            </a:r>
            <a:r>
              <a:rPr lang="ru-RU" dirty="0"/>
              <a:t>, але не </a:t>
            </a:r>
            <a:r>
              <a:rPr lang="ru-RU" dirty="0" err="1"/>
              <a:t>більше</a:t>
            </a:r>
            <a:r>
              <a:rPr lang="ru-RU" dirty="0"/>
              <a:t> </a:t>
            </a:r>
            <a:r>
              <a:rPr lang="ru-RU" dirty="0" err="1"/>
              <a:t>ніж</a:t>
            </a:r>
            <a:r>
              <a:rPr lang="ru-RU" dirty="0"/>
              <a:t> на </a:t>
            </a:r>
            <a:r>
              <a:rPr lang="ru-RU" dirty="0" err="1"/>
              <a:t>двадцять</a:t>
            </a:r>
            <a:r>
              <a:rPr lang="ru-RU" dirty="0"/>
              <a:t> </a:t>
            </a:r>
            <a:r>
              <a:rPr lang="ru-RU" dirty="0" err="1"/>
              <a:t>діб</a:t>
            </a:r>
            <a:r>
              <a:rPr lang="ru-RU" dirty="0"/>
              <a:t>, </a:t>
            </a:r>
            <a:r>
              <a:rPr lang="ru-RU" dirty="0" err="1"/>
              <a:t>митних</a:t>
            </a:r>
            <a:r>
              <a:rPr lang="ru-RU" dirty="0"/>
              <a:t> </a:t>
            </a:r>
            <a:r>
              <a:rPr lang="ru-RU" dirty="0" err="1"/>
              <a:t>або</a:t>
            </a:r>
            <a:r>
              <a:rPr lang="ru-RU" dirty="0"/>
              <a:t> </a:t>
            </a:r>
            <a:r>
              <a:rPr lang="ru-RU" dirty="0" err="1"/>
              <a:t>інших</a:t>
            </a:r>
            <a:r>
              <a:rPr lang="ru-RU" dirty="0"/>
              <a:t> </a:t>
            </a:r>
            <a:r>
              <a:rPr lang="ru-RU" dirty="0" err="1"/>
              <a:t>документів</a:t>
            </a:r>
            <a:r>
              <a:rPr lang="ru-RU" dirty="0"/>
              <a:t> на </a:t>
            </a:r>
            <a:r>
              <a:rPr lang="ru-RU" dirty="0" err="1"/>
              <a:t>ці</a:t>
            </a:r>
            <a:r>
              <a:rPr lang="ru-RU" dirty="0"/>
              <a:t> </a:t>
            </a:r>
            <a:r>
              <a:rPr lang="ru-RU" dirty="0" err="1"/>
              <a:t>товари</a:t>
            </a:r>
            <a:r>
              <a:rPr lang="ru-RU" dirty="0"/>
              <a:t> </a:t>
            </a:r>
            <a:r>
              <a:rPr lang="ru-RU" dirty="0" err="1"/>
              <a:t>більше</a:t>
            </a:r>
            <a:r>
              <a:rPr lang="ru-RU" dirty="0"/>
              <a:t> </a:t>
            </a:r>
            <a:r>
              <a:rPr lang="ru-RU" dirty="0" err="1"/>
              <a:t>ніж</a:t>
            </a:r>
            <a:r>
              <a:rPr lang="ru-RU" dirty="0"/>
              <a:t> на десять </a:t>
            </a:r>
            <a:r>
              <a:rPr lang="ru-RU" dirty="0" err="1"/>
              <a:t>діб</a:t>
            </a:r>
            <a:r>
              <a:rPr lang="ru-RU" dirty="0"/>
              <a:t>, а так само </a:t>
            </a:r>
            <a:r>
              <a:rPr lang="ru-RU" dirty="0" err="1"/>
              <a:t>втрата</a:t>
            </a:r>
            <a:r>
              <a:rPr lang="ru-RU" dirty="0"/>
              <a:t> </a:t>
            </a:r>
            <a:r>
              <a:rPr lang="ru-RU" dirty="0" err="1"/>
              <a:t>цих</a:t>
            </a:r>
            <a:r>
              <a:rPr lang="ru-RU" dirty="0"/>
              <a:t> </a:t>
            </a:r>
            <a:r>
              <a:rPr lang="ru-RU" dirty="0" err="1"/>
              <a:t>документів</a:t>
            </a:r>
            <a:r>
              <a:rPr lang="ru-RU" dirty="0"/>
              <a:t> -</a:t>
            </a:r>
          </a:p>
          <a:p>
            <a:pPr algn="just"/>
            <a:r>
              <a:rPr lang="ru-RU" dirty="0" err="1"/>
              <a:t>тягнуть</a:t>
            </a:r>
            <a:r>
              <a:rPr lang="ru-RU" dirty="0"/>
              <a:t> за собою </a:t>
            </a:r>
            <a:r>
              <a:rPr lang="ru-RU" dirty="0" err="1"/>
              <a:t>накладення</a:t>
            </a:r>
            <a:r>
              <a:rPr lang="ru-RU" dirty="0"/>
              <a:t> штрафу в </a:t>
            </a:r>
            <a:r>
              <a:rPr lang="ru-RU" dirty="0" err="1"/>
              <a:t>розмірі</a:t>
            </a:r>
            <a:r>
              <a:rPr lang="ru-RU" dirty="0"/>
              <a:t> </a:t>
            </a:r>
            <a:r>
              <a:rPr lang="ru-RU" dirty="0" err="1"/>
              <a:t>п’ятисот</a:t>
            </a:r>
            <a:r>
              <a:rPr lang="ru-RU" dirty="0"/>
              <a:t>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a:t>
            </a:r>
          </a:p>
          <a:p>
            <a:endParaRPr lang="uk-UA" dirty="0"/>
          </a:p>
        </p:txBody>
      </p:sp>
    </p:spTree>
    <p:extLst>
      <p:ext uri="{BB962C8B-B14F-4D97-AF65-F5344CB8AC3E}">
        <p14:creationId xmlns:p14="http://schemas.microsoft.com/office/powerpoint/2010/main" val="3221873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664CB42-9F71-424A-939A-45DC2DBDB8C7}"/>
              </a:ext>
            </a:extLst>
          </p:cNvPr>
          <p:cNvSpPr>
            <a:spLocks noGrp="1"/>
          </p:cNvSpPr>
          <p:nvPr>
            <p:ph idx="1"/>
          </p:nvPr>
        </p:nvSpPr>
        <p:spPr>
          <a:xfrm>
            <a:off x="504825" y="161925"/>
            <a:ext cx="11458575" cy="5695949"/>
          </a:xfrm>
        </p:spPr>
        <p:txBody>
          <a:bodyPr>
            <a:normAutofit fontScale="85000" lnSpcReduction="10000"/>
          </a:bodyPr>
          <a:lstStyle/>
          <a:p>
            <a:pPr algn="just"/>
            <a:r>
              <a:rPr lang="ru-RU" dirty="0"/>
              <a:t>4. </a:t>
            </a:r>
            <a:r>
              <a:rPr lang="ru-RU" dirty="0" err="1"/>
              <a:t>Перевищення</a:t>
            </a:r>
            <a:r>
              <a:rPr lang="ru-RU" dirty="0"/>
              <a:t> </a:t>
            </a:r>
            <a:r>
              <a:rPr lang="ru-RU" dirty="0" err="1"/>
              <a:t>встановленого</a:t>
            </a:r>
            <a:r>
              <a:rPr lang="ru-RU" dirty="0"/>
              <a:t> </a:t>
            </a:r>
            <a:r>
              <a:rPr lang="ru-RU" dirty="0" err="1">
                <a:hlinkClick r:id="rId2"/>
              </a:rPr>
              <a:t>статтею</a:t>
            </a:r>
            <a:r>
              <a:rPr lang="ru-RU" dirty="0">
                <a:hlinkClick r:id="rId2"/>
              </a:rPr>
              <a:t> 95</a:t>
            </a:r>
            <a:r>
              <a:rPr lang="ru-RU" dirty="0"/>
              <a:t> </a:t>
            </a:r>
            <a:r>
              <a:rPr lang="ru-RU" dirty="0" err="1"/>
              <a:t>цього</a:t>
            </a:r>
            <a:r>
              <a:rPr lang="ru-RU" dirty="0"/>
              <a:t> Кодексу </a:t>
            </a:r>
            <a:r>
              <a:rPr lang="ru-RU" dirty="0" err="1"/>
              <a:t>або</a:t>
            </a:r>
            <a:r>
              <a:rPr lang="ru-RU" dirty="0"/>
              <a:t> </a:t>
            </a:r>
            <a:r>
              <a:rPr lang="ru-RU" dirty="0" err="1"/>
              <a:t>встановленого</a:t>
            </a:r>
            <a:r>
              <a:rPr lang="ru-RU" dirty="0"/>
              <a:t> </a:t>
            </a:r>
            <a:r>
              <a:rPr lang="ru-RU" dirty="0" err="1"/>
              <a:t>митним</a:t>
            </a:r>
            <a:r>
              <a:rPr lang="ru-RU" dirty="0"/>
              <a:t> органом </a:t>
            </a:r>
            <a:r>
              <a:rPr lang="ru-RU" dirty="0" err="1"/>
              <a:t>країни</a:t>
            </a:r>
            <a:r>
              <a:rPr lang="ru-RU" dirty="0"/>
              <a:t> </a:t>
            </a:r>
            <a:r>
              <a:rPr lang="ru-RU" dirty="0" err="1"/>
              <a:t>відправлення</a:t>
            </a:r>
            <a:r>
              <a:rPr lang="ru-RU" dirty="0"/>
              <a:t> </a:t>
            </a:r>
            <a:r>
              <a:rPr lang="ru-RU" dirty="0" err="1"/>
              <a:t>відповідно</a:t>
            </a:r>
            <a:r>
              <a:rPr lang="ru-RU" dirty="0"/>
              <a:t> до </a:t>
            </a:r>
            <a:r>
              <a:rPr lang="ru-RU" dirty="0" err="1"/>
              <a:t>положень</a:t>
            </a:r>
            <a:r>
              <a:rPr lang="ru-RU" dirty="0"/>
              <a:t> </a:t>
            </a:r>
            <a:r>
              <a:rPr lang="ru-RU" dirty="0" err="1">
                <a:hlinkClick r:id="rId3"/>
              </a:rPr>
              <a:t>Конвенції</a:t>
            </a:r>
            <a:r>
              <a:rPr lang="ru-RU" dirty="0">
                <a:hlinkClick r:id="rId3"/>
              </a:rPr>
              <a:t> про процедуру </a:t>
            </a:r>
            <a:r>
              <a:rPr lang="ru-RU" dirty="0" err="1">
                <a:hlinkClick r:id="rId3"/>
              </a:rPr>
              <a:t>спільного</a:t>
            </a:r>
            <a:r>
              <a:rPr lang="ru-RU" dirty="0">
                <a:hlinkClick r:id="rId3"/>
              </a:rPr>
              <a:t> транзиту</a:t>
            </a:r>
            <a:r>
              <a:rPr lang="ru-RU" dirty="0"/>
              <a:t> строку </a:t>
            </a:r>
            <a:r>
              <a:rPr lang="ru-RU" dirty="0" err="1"/>
              <a:t>транзитних</a:t>
            </a:r>
            <a:r>
              <a:rPr lang="ru-RU" dirty="0"/>
              <a:t> </a:t>
            </a:r>
            <a:r>
              <a:rPr lang="ru-RU" dirty="0" err="1"/>
              <a:t>перевезень</a:t>
            </a:r>
            <a:r>
              <a:rPr lang="ru-RU" dirty="0"/>
              <a:t> (доставки) </a:t>
            </a:r>
            <a:r>
              <a:rPr lang="ru-RU" dirty="0" err="1"/>
              <a:t>товарів</a:t>
            </a:r>
            <a:r>
              <a:rPr lang="ru-RU" dirty="0"/>
              <a:t>, </a:t>
            </a:r>
            <a:r>
              <a:rPr lang="ru-RU" dirty="0" err="1"/>
              <a:t>крім</a:t>
            </a:r>
            <a:r>
              <a:rPr lang="ru-RU" dirty="0"/>
              <a:t>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a:t>
            </a:r>
            <a:r>
              <a:rPr lang="ru-RU" dirty="0" err="1"/>
              <a:t>більше</a:t>
            </a:r>
            <a:r>
              <a:rPr lang="ru-RU" dirty="0"/>
              <a:t> </a:t>
            </a:r>
            <a:r>
              <a:rPr lang="ru-RU" dirty="0" err="1"/>
              <a:t>ніж</a:t>
            </a:r>
            <a:r>
              <a:rPr lang="ru-RU" dirty="0"/>
              <a:t> на </a:t>
            </a:r>
            <a:r>
              <a:rPr lang="ru-RU" dirty="0" err="1"/>
              <a:t>двадцять</a:t>
            </a:r>
            <a:r>
              <a:rPr lang="ru-RU" dirty="0"/>
              <a:t> </a:t>
            </a:r>
            <a:r>
              <a:rPr lang="ru-RU" dirty="0" err="1"/>
              <a:t>діб</a:t>
            </a:r>
            <a:r>
              <a:rPr lang="ru-RU" dirty="0"/>
              <a:t>, а так само </a:t>
            </a:r>
            <a:r>
              <a:rPr lang="ru-RU" dirty="0" err="1"/>
              <a:t>втрата</a:t>
            </a:r>
            <a:r>
              <a:rPr lang="ru-RU" dirty="0"/>
              <a:t> </a:t>
            </a:r>
            <a:r>
              <a:rPr lang="ru-RU" dirty="0" err="1"/>
              <a:t>цих</a:t>
            </a:r>
            <a:r>
              <a:rPr lang="ru-RU" dirty="0"/>
              <a:t> </a:t>
            </a:r>
            <a:r>
              <a:rPr lang="ru-RU" dirty="0" err="1"/>
              <a:t>товарів</a:t>
            </a:r>
            <a:r>
              <a:rPr lang="ru-RU" dirty="0"/>
              <a:t> </a:t>
            </a:r>
            <a:r>
              <a:rPr lang="ru-RU" dirty="0" err="1"/>
              <a:t>чи</a:t>
            </a:r>
            <a:r>
              <a:rPr lang="ru-RU" dirty="0"/>
              <a:t> </a:t>
            </a:r>
            <a:r>
              <a:rPr lang="ru-RU" dirty="0" err="1"/>
              <a:t>видача</a:t>
            </a:r>
            <a:r>
              <a:rPr lang="ru-RU" dirty="0"/>
              <a:t> </a:t>
            </a:r>
            <a:r>
              <a:rPr lang="ru-RU" dirty="0" err="1"/>
              <a:t>їх</a:t>
            </a:r>
            <a:r>
              <a:rPr lang="ru-RU" dirty="0"/>
              <a:t> без </a:t>
            </a:r>
            <a:r>
              <a:rPr lang="ru-RU" dirty="0" err="1"/>
              <a:t>дозволу</a:t>
            </a:r>
            <a:r>
              <a:rPr lang="ru-RU" dirty="0"/>
              <a:t> </a:t>
            </a:r>
            <a:r>
              <a:rPr lang="ru-RU" dirty="0" err="1"/>
              <a:t>митного</a:t>
            </a:r>
            <a:r>
              <a:rPr lang="ru-RU" dirty="0"/>
              <a:t> органу -</a:t>
            </a:r>
          </a:p>
          <a:p>
            <a:pPr algn="just"/>
            <a:r>
              <a:rPr lang="ru-RU" dirty="0" err="1"/>
              <a:t>тягнуть</a:t>
            </a:r>
            <a:r>
              <a:rPr lang="ru-RU" dirty="0"/>
              <a:t> за собою </a:t>
            </a:r>
            <a:r>
              <a:rPr lang="ru-RU" dirty="0" err="1"/>
              <a:t>накладення</a:t>
            </a:r>
            <a:r>
              <a:rPr lang="ru-RU" dirty="0"/>
              <a:t> штрафу в </a:t>
            </a:r>
            <a:r>
              <a:rPr lang="ru-RU" dirty="0" err="1"/>
              <a:t>розмірі</a:t>
            </a:r>
            <a:r>
              <a:rPr lang="ru-RU" dirty="0"/>
              <a:t> </a:t>
            </a:r>
            <a:r>
              <a:rPr lang="ru-RU" dirty="0" err="1"/>
              <a:t>однієї</a:t>
            </a:r>
            <a:r>
              <a:rPr lang="ru-RU" dirty="0"/>
              <a:t> </a:t>
            </a:r>
            <a:r>
              <a:rPr lang="ru-RU" dirty="0" err="1"/>
              <a:t>тисячі</a:t>
            </a:r>
            <a:r>
              <a:rPr lang="ru-RU" dirty="0"/>
              <a:t>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a:t>
            </a:r>
          </a:p>
          <a:p>
            <a:pPr algn="just"/>
            <a:r>
              <a:rPr lang="ru-RU" dirty="0"/>
              <a:t>5. </a:t>
            </a:r>
            <a:r>
              <a:rPr lang="ru-RU" dirty="0" err="1"/>
              <a:t>Перевищення</a:t>
            </a:r>
            <a:r>
              <a:rPr lang="ru-RU" dirty="0"/>
              <a:t> </a:t>
            </a:r>
            <a:r>
              <a:rPr lang="ru-RU" dirty="0" err="1"/>
              <a:t>встановленого</a:t>
            </a:r>
            <a:r>
              <a:rPr lang="ru-RU" dirty="0"/>
              <a:t> </a:t>
            </a:r>
            <a:r>
              <a:rPr lang="ru-RU" dirty="0" err="1">
                <a:hlinkClick r:id="rId2"/>
              </a:rPr>
              <a:t>статтею</a:t>
            </a:r>
            <a:r>
              <a:rPr lang="ru-RU" dirty="0">
                <a:hlinkClick r:id="rId2"/>
              </a:rPr>
              <a:t> 95</a:t>
            </a:r>
            <a:r>
              <a:rPr lang="ru-RU" dirty="0"/>
              <a:t> </a:t>
            </a:r>
            <a:r>
              <a:rPr lang="ru-RU" dirty="0" err="1"/>
              <a:t>цього</a:t>
            </a:r>
            <a:r>
              <a:rPr lang="ru-RU" dirty="0"/>
              <a:t> Кодексу </a:t>
            </a:r>
            <a:r>
              <a:rPr lang="ru-RU" dirty="0" err="1"/>
              <a:t>або</a:t>
            </a:r>
            <a:r>
              <a:rPr lang="ru-RU" dirty="0"/>
              <a:t> </a:t>
            </a:r>
            <a:r>
              <a:rPr lang="ru-RU" dirty="0" err="1"/>
              <a:t>встановленого</a:t>
            </a:r>
            <a:r>
              <a:rPr lang="ru-RU" dirty="0"/>
              <a:t> </a:t>
            </a:r>
            <a:r>
              <a:rPr lang="ru-RU" dirty="0" err="1"/>
              <a:t>митним</a:t>
            </a:r>
            <a:r>
              <a:rPr lang="ru-RU" dirty="0"/>
              <a:t> органом </a:t>
            </a:r>
            <a:r>
              <a:rPr lang="ru-RU" dirty="0" err="1"/>
              <a:t>країни</a:t>
            </a:r>
            <a:r>
              <a:rPr lang="ru-RU" dirty="0"/>
              <a:t> </a:t>
            </a:r>
            <a:r>
              <a:rPr lang="ru-RU" dirty="0" err="1"/>
              <a:t>відправлення</a:t>
            </a:r>
            <a:r>
              <a:rPr lang="ru-RU" dirty="0"/>
              <a:t> </a:t>
            </a:r>
            <a:r>
              <a:rPr lang="ru-RU" dirty="0" err="1"/>
              <a:t>відповідно</a:t>
            </a:r>
            <a:r>
              <a:rPr lang="ru-RU" dirty="0"/>
              <a:t> до </a:t>
            </a:r>
            <a:r>
              <a:rPr lang="ru-RU" dirty="0" err="1"/>
              <a:t>положень</a:t>
            </a:r>
            <a:r>
              <a:rPr lang="ru-RU" dirty="0"/>
              <a:t> </a:t>
            </a:r>
            <a:r>
              <a:rPr lang="ru-RU" dirty="0" err="1">
                <a:hlinkClick r:id="rId3"/>
              </a:rPr>
              <a:t>Конвенції</a:t>
            </a:r>
            <a:r>
              <a:rPr lang="ru-RU" dirty="0">
                <a:hlinkClick r:id="rId3"/>
              </a:rPr>
              <a:t> про процедуру </a:t>
            </a:r>
            <a:r>
              <a:rPr lang="ru-RU" dirty="0" err="1">
                <a:hlinkClick r:id="rId3"/>
              </a:rPr>
              <a:t>спільного</a:t>
            </a:r>
            <a:r>
              <a:rPr lang="ru-RU" dirty="0">
                <a:hlinkClick r:id="rId3"/>
              </a:rPr>
              <a:t> транзиту</a:t>
            </a:r>
            <a:r>
              <a:rPr lang="ru-RU" dirty="0"/>
              <a:t> строку </a:t>
            </a:r>
            <a:r>
              <a:rPr lang="ru-RU" dirty="0" err="1"/>
              <a:t>транзитних</a:t>
            </a:r>
            <a:r>
              <a:rPr lang="ru-RU" dirty="0"/>
              <a:t> </a:t>
            </a:r>
            <a:r>
              <a:rPr lang="ru-RU" dirty="0" err="1"/>
              <a:t>перевезень</a:t>
            </a:r>
            <a:r>
              <a:rPr lang="ru-RU" dirty="0"/>
              <a:t> (доставки)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та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більше</a:t>
            </a:r>
            <a:r>
              <a:rPr lang="ru-RU" dirty="0"/>
              <a:t> </a:t>
            </a:r>
            <a:r>
              <a:rPr lang="ru-RU" dirty="0" err="1"/>
              <a:t>ніж</a:t>
            </a:r>
            <a:r>
              <a:rPr lang="ru-RU" dirty="0"/>
              <a:t> на </a:t>
            </a:r>
            <a:r>
              <a:rPr lang="ru-RU" dirty="0" err="1"/>
              <a:t>двадцять</a:t>
            </a:r>
            <a:r>
              <a:rPr lang="ru-RU" dirty="0"/>
              <a:t> </a:t>
            </a:r>
            <a:r>
              <a:rPr lang="ru-RU" dirty="0" err="1"/>
              <a:t>діб</a:t>
            </a:r>
            <a:r>
              <a:rPr lang="ru-RU" dirty="0"/>
              <a:t>, але не </a:t>
            </a:r>
            <a:r>
              <a:rPr lang="ru-RU" dirty="0" err="1"/>
              <a:t>більше</a:t>
            </a:r>
            <a:r>
              <a:rPr lang="ru-RU" dirty="0"/>
              <a:t> </a:t>
            </a:r>
            <a:r>
              <a:rPr lang="ru-RU" dirty="0" err="1"/>
              <a:t>ніж</a:t>
            </a:r>
            <a:r>
              <a:rPr lang="ru-RU" dirty="0"/>
              <a:t> на </a:t>
            </a:r>
            <a:r>
              <a:rPr lang="ru-RU" dirty="0" err="1"/>
              <a:t>тридцять</a:t>
            </a:r>
            <a:r>
              <a:rPr lang="ru-RU" dirty="0"/>
              <a:t> </a:t>
            </a:r>
            <a:r>
              <a:rPr lang="ru-RU" dirty="0" err="1"/>
              <a:t>діб</a:t>
            </a:r>
            <a:r>
              <a:rPr lang="ru-RU" dirty="0"/>
              <a:t>, а так само </a:t>
            </a:r>
            <a:r>
              <a:rPr lang="ru-RU" dirty="0" err="1"/>
              <a:t>видача</a:t>
            </a:r>
            <a:r>
              <a:rPr lang="ru-RU" dirty="0"/>
              <a:t> </a:t>
            </a:r>
            <a:r>
              <a:rPr lang="ru-RU" dirty="0" err="1"/>
              <a:t>їх</a:t>
            </a:r>
            <a:r>
              <a:rPr lang="ru-RU" dirty="0"/>
              <a:t> без </a:t>
            </a:r>
            <a:r>
              <a:rPr lang="ru-RU" dirty="0" err="1"/>
              <a:t>дозволу</a:t>
            </a:r>
            <a:r>
              <a:rPr lang="ru-RU" dirty="0"/>
              <a:t> </a:t>
            </a:r>
            <a:r>
              <a:rPr lang="ru-RU" dirty="0" err="1"/>
              <a:t>митного</a:t>
            </a:r>
            <a:r>
              <a:rPr lang="ru-RU" dirty="0"/>
              <a:t> органу -</a:t>
            </a:r>
          </a:p>
          <a:p>
            <a:pPr algn="just"/>
            <a:r>
              <a:rPr lang="ru-RU" dirty="0" err="1"/>
              <a:t>тягнуть</a:t>
            </a:r>
            <a:r>
              <a:rPr lang="ru-RU" dirty="0"/>
              <a:t> за собою </a:t>
            </a:r>
            <a:r>
              <a:rPr lang="ru-RU" dirty="0" err="1"/>
              <a:t>накладення</a:t>
            </a:r>
            <a:r>
              <a:rPr lang="ru-RU" dirty="0"/>
              <a:t> штрафу в </a:t>
            </a:r>
            <a:r>
              <a:rPr lang="ru-RU" dirty="0" err="1"/>
              <a:t>розмірі</a:t>
            </a:r>
            <a:r>
              <a:rPr lang="ru-RU" dirty="0"/>
              <a:t> </a:t>
            </a:r>
            <a:r>
              <a:rPr lang="ru-RU" dirty="0" err="1"/>
              <a:t>п’яти</a:t>
            </a:r>
            <a:r>
              <a:rPr lang="ru-RU" dirty="0"/>
              <a:t> </a:t>
            </a:r>
            <a:r>
              <a:rPr lang="ru-RU" dirty="0" err="1"/>
              <a:t>тисяч</a:t>
            </a:r>
            <a:r>
              <a:rPr lang="ru-RU" dirty="0"/>
              <a:t>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a:t>
            </a:r>
          </a:p>
          <a:p>
            <a:pPr algn="just"/>
            <a:r>
              <a:rPr lang="ru-RU" dirty="0"/>
              <a:t>6. </a:t>
            </a:r>
            <a:r>
              <a:rPr lang="ru-RU" dirty="0" err="1"/>
              <a:t>Перевищення</a:t>
            </a:r>
            <a:r>
              <a:rPr lang="ru-RU" dirty="0"/>
              <a:t> </a:t>
            </a:r>
            <a:r>
              <a:rPr lang="ru-RU" dirty="0" err="1"/>
              <a:t>встановленого</a:t>
            </a:r>
            <a:r>
              <a:rPr lang="ru-RU" dirty="0"/>
              <a:t> </a:t>
            </a:r>
            <a:r>
              <a:rPr lang="ru-RU" dirty="0" err="1">
                <a:hlinkClick r:id="rId2"/>
              </a:rPr>
              <a:t>статтею</a:t>
            </a:r>
            <a:r>
              <a:rPr lang="ru-RU" dirty="0">
                <a:hlinkClick r:id="rId2"/>
              </a:rPr>
              <a:t> 95</a:t>
            </a:r>
            <a:r>
              <a:rPr lang="ru-RU" dirty="0"/>
              <a:t> </a:t>
            </a:r>
            <a:r>
              <a:rPr lang="ru-RU" dirty="0" err="1"/>
              <a:t>цього</a:t>
            </a:r>
            <a:r>
              <a:rPr lang="ru-RU" dirty="0"/>
              <a:t> Кодексу </a:t>
            </a:r>
            <a:r>
              <a:rPr lang="ru-RU" dirty="0" err="1"/>
              <a:t>або</a:t>
            </a:r>
            <a:r>
              <a:rPr lang="ru-RU" dirty="0"/>
              <a:t> </a:t>
            </a:r>
            <a:r>
              <a:rPr lang="ru-RU" dirty="0" err="1"/>
              <a:t>встановленого</a:t>
            </a:r>
            <a:r>
              <a:rPr lang="ru-RU" dirty="0"/>
              <a:t> </a:t>
            </a:r>
            <a:r>
              <a:rPr lang="ru-RU" dirty="0" err="1"/>
              <a:t>митним</a:t>
            </a:r>
            <a:r>
              <a:rPr lang="ru-RU" dirty="0"/>
              <a:t> органом </a:t>
            </a:r>
            <a:r>
              <a:rPr lang="ru-RU" dirty="0" err="1"/>
              <a:t>країни</a:t>
            </a:r>
            <a:r>
              <a:rPr lang="ru-RU" dirty="0"/>
              <a:t> </a:t>
            </a:r>
            <a:r>
              <a:rPr lang="ru-RU" dirty="0" err="1"/>
              <a:t>відправлення</a:t>
            </a:r>
            <a:r>
              <a:rPr lang="ru-RU" dirty="0"/>
              <a:t> </a:t>
            </a:r>
            <a:r>
              <a:rPr lang="ru-RU" dirty="0" err="1"/>
              <a:t>відповідно</a:t>
            </a:r>
            <a:r>
              <a:rPr lang="ru-RU" dirty="0"/>
              <a:t> до </a:t>
            </a:r>
            <a:r>
              <a:rPr lang="ru-RU" dirty="0" err="1"/>
              <a:t>положень</a:t>
            </a:r>
            <a:r>
              <a:rPr lang="ru-RU" dirty="0"/>
              <a:t> </a:t>
            </a:r>
            <a:r>
              <a:rPr lang="ru-RU" dirty="0" err="1">
                <a:hlinkClick r:id="rId3"/>
              </a:rPr>
              <a:t>Конвенції</a:t>
            </a:r>
            <a:r>
              <a:rPr lang="ru-RU" dirty="0">
                <a:hlinkClick r:id="rId3"/>
              </a:rPr>
              <a:t> про процедуру </a:t>
            </a:r>
            <a:r>
              <a:rPr lang="ru-RU" dirty="0" err="1">
                <a:hlinkClick r:id="rId3"/>
              </a:rPr>
              <a:t>спільного</a:t>
            </a:r>
            <a:r>
              <a:rPr lang="ru-RU" dirty="0">
                <a:hlinkClick r:id="rId3"/>
              </a:rPr>
              <a:t> транзиту</a:t>
            </a:r>
            <a:r>
              <a:rPr lang="ru-RU" dirty="0"/>
              <a:t> строку </a:t>
            </a:r>
            <a:r>
              <a:rPr lang="ru-RU" dirty="0" err="1"/>
              <a:t>транзитних</a:t>
            </a:r>
            <a:r>
              <a:rPr lang="ru-RU" dirty="0"/>
              <a:t> </a:t>
            </a:r>
            <a:r>
              <a:rPr lang="ru-RU" dirty="0" err="1"/>
              <a:t>перевезень</a:t>
            </a:r>
            <a:r>
              <a:rPr lang="ru-RU" dirty="0"/>
              <a:t> (доставки) </a:t>
            </a:r>
            <a:r>
              <a:rPr lang="ru-RU" dirty="0" err="1"/>
              <a:t>транспортних</a:t>
            </a:r>
            <a:r>
              <a:rPr lang="ru-RU" dirty="0"/>
              <a:t> </a:t>
            </a:r>
            <a:r>
              <a:rPr lang="ru-RU" dirty="0" err="1"/>
              <a:t>засобів</a:t>
            </a:r>
            <a:r>
              <a:rPr lang="ru-RU" dirty="0"/>
              <a:t> </a:t>
            </a:r>
            <a:r>
              <a:rPr lang="ru-RU" dirty="0" err="1"/>
              <a:t>особистого</a:t>
            </a:r>
            <a:r>
              <a:rPr lang="ru-RU" dirty="0"/>
              <a:t> </a:t>
            </a:r>
            <a:r>
              <a:rPr lang="ru-RU" dirty="0" err="1"/>
              <a:t>користування</a:t>
            </a:r>
            <a:r>
              <a:rPr lang="ru-RU" dirty="0"/>
              <a:t> та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більше</a:t>
            </a:r>
            <a:r>
              <a:rPr lang="ru-RU" dirty="0"/>
              <a:t> </a:t>
            </a:r>
            <a:r>
              <a:rPr lang="ru-RU" dirty="0" err="1"/>
              <a:t>ніж</a:t>
            </a:r>
            <a:r>
              <a:rPr lang="ru-RU" dirty="0"/>
              <a:t> на </a:t>
            </a:r>
            <a:r>
              <a:rPr lang="ru-RU" dirty="0" err="1"/>
              <a:t>тридцять</a:t>
            </a:r>
            <a:r>
              <a:rPr lang="ru-RU" dirty="0"/>
              <a:t> </a:t>
            </a:r>
            <a:r>
              <a:rPr lang="ru-RU" dirty="0" err="1"/>
              <a:t>діб</a:t>
            </a:r>
            <a:r>
              <a:rPr lang="ru-RU" dirty="0"/>
              <a:t>, а так само </a:t>
            </a:r>
            <a:r>
              <a:rPr lang="ru-RU" dirty="0" err="1"/>
              <a:t>втрата</a:t>
            </a:r>
            <a:r>
              <a:rPr lang="ru-RU" dirty="0"/>
              <a:t> </a:t>
            </a:r>
            <a:r>
              <a:rPr lang="ru-RU" dirty="0" err="1"/>
              <a:t>цих</a:t>
            </a:r>
            <a:r>
              <a:rPr lang="ru-RU" dirty="0"/>
              <a:t> </a:t>
            </a:r>
            <a:r>
              <a:rPr lang="ru-RU" dirty="0" err="1"/>
              <a:t>транспортних</a:t>
            </a:r>
            <a:r>
              <a:rPr lang="ru-RU" dirty="0"/>
              <a:t> </a:t>
            </a:r>
            <a:r>
              <a:rPr lang="ru-RU" dirty="0" err="1"/>
              <a:t>засобів</a:t>
            </a:r>
            <a:r>
              <a:rPr lang="ru-RU" dirty="0"/>
              <a:t>, у тому </a:t>
            </a:r>
            <a:r>
              <a:rPr lang="ru-RU" dirty="0" err="1"/>
              <a:t>числі</a:t>
            </a:r>
            <a:r>
              <a:rPr lang="ru-RU" dirty="0"/>
              <a:t> </a:t>
            </a:r>
            <a:r>
              <a:rPr lang="ru-RU" dirty="0" err="1"/>
              <a:t>їх</a:t>
            </a:r>
            <a:r>
              <a:rPr lang="ru-RU" dirty="0"/>
              <a:t> </a:t>
            </a:r>
            <a:r>
              <a:rPr lang="ru-RU" dirty="0" err="1"/>
              <a:t>розкомплектування</a:t>
            </a:r>
            <a:r>
              <a:rPr lang="ru-RU" dirty="0"/>
              <a:t>, -</a:t>
            </a:r>
          </a:p>
          <a:p>
            <a:pPr algn="just"/>
            <a:r>
              <a:rPr lang="ru-RU" dirty="0" err="1"/>
              <a:t>тягнуть</a:t>
            </a:r>
            <a:r>
              <a:rPr lang="ru-RU" dirty="0"/>
              <a:t> за собою </a:t>
            </a:r>
            <a:r>
              <a:rPr lang="ru-RU" dirty="0" err="1"/>
              <a:t>накладення</a:t>
            </a:r>
            <a:r>
              <a:rPr lang="ru-RU" dirty="0"/>
              <a:t> штрафу в </a:t>
            </a:r>
            <a:r>
              <a:rPr lang="ru-RU" dirty="0" err="1"/>
              <a:t>розмірі</a:t>
            </a:r>
            <a:r>
              <a:rPr lang="ru-RU" dirty="0"/>
              <a:t> десяти </a:t>
            </a:r>
            <a:r>
              <a:rPr lang="ru-RU" dirty="0" err="1"/>
              <a:t>тисяч</a:t>
            </a:r>
            <a:r>
              <a:rPr lang="ru-RU" dirty="0"/>
              <a:t>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 </a:t>
            </a:r>
            <a:r>
              <a:rPr lang="ru-RU" dirty="0" err="1"/>
              <a:t>або</a:t>
            </a:r>
            <a:r>
              <a:rPr lang="ru-RU" dirty="0"/>
              <a:t> </a:t>
            </a:r>
            <a:r>
              <a:rPr lang="ru-RU" dirty="0" err="1"/>
              <a:t>конфіскацію</a:t>
            </a:r>
            <a:r>
              <a:rPr lang="ru-RU" dirty="0"/>
              <a:t> таких </a:t>
            </a:r>
            <a:r>
              <a:rPr lang="ru-RU" dirty="0" err="1"/>
              <a:t>транспортних</a:t>
            </a:r>
            <a:r>
              <a:rPr lang="ru-RU" dirty="0"/>
              <a:t> </a:t>
            </a:r>
            <a:r>
              <a:rPr lang="ru-RU" dirty="0" err="1"/>
              <a:t>засобів</a:t>
            </a:r>
            <a:r>
              <a:rPr lang="ru-RU" dirty="0"/>
              <a:t>.</a:t>
            </a:r>
          </a:p>
          <a:p>
            <a:endParaRPr lang="uk-UA" dirty="0"/>
          </a:p>
        </p:txBody>
      </p:sp>
    </p:spTree>
    <p:extLst>
      <p:ext uri="{BB962C8B-B14F-4D97-AF65-F5344CB8AC3E}">
        <p14:creationId xmlns:p14="http://schemas.microsoft.com/office/powerpoint/2010/main" val="3945651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33D3F64C-262A-4CA7-A825-DCC81B325ADE}"/>
              </a:ext>
            </a:extLst>
          </p:cNvPr>
          <p:cNvSpPr>
            <a:spLocks noGrp="1"/>
          </p:cNvSpPr>
          <p:nvPr>
            <p:ph idx="1"/>
          </p:nvPr>
        </p:nvSpPr>
        <p:spPr>
          <a:xfrm>
            <a:off x="200025" y="66676"/>
            <a:ext cx="11791950" cy="5629274"/>
          </a:xfrm>
        </p:spPr>
        <p:txBody>
          <a:bodyPr>
            <a:normAutofit fontScale="77500" lnSpcReduction="20000"/>
          </a:bodyPr>
          <a:lstStyle/>
          <a:p>
            <a:pPr algn="just"/>
            <a:r>
              <a:rPr lang="ru-RU" dirty="0" err="1"/>
              <a:t>Стаття</a:t>
            </a:r>
            <a:r>
              <a:rPr lang="ru-RU" dirty="0"/>
              <a:t> 471. </a:t>
            </a:r>
            <a:r>
              <a:rPr lang="ru-RU" dirty="0" err="1"/>
              <a:t>Недекларування</a:t>
            </a:r>
            <a:r>
              <a:rPr lang="ru-RU" dirty="0"/>
              <a:t> </a:t>
            </a:r>
            <a:r>
              <a:rPr lang="ru-RU" dirty="0" err="1"/>
              <a:t>товарів</a:t>
            </a:r>
            <a:r>
              <a:rPr lang="ru-RU" dirty="0"/>
              <a:t>, що </a:t>
            </a:r>
            <a:r>
              <a:rPr lang="ru-RU" dirty="0" err="1"/>
              <a:t>переміщуються</a:t>
            </a:r>
            <a:r>
              <a:rPr lang="ru-RU" dirty="0"/>
              <a:t> через </a:t>
            </a:r>
            <a:r>
              <a:rPr lang="ru-RU" dirty="0" err="1"/>
              <a:t>митний</a:t>
            </a:r>
            <a:r>
              <a:rPr lang="ru-RU" dirty="0"/>
              <a:t> кордон </a:t>
            </a:r>
            <a:r>
              <a:rPr lang="ru-RU" dirty="0" err="1"/>
              <a:t>України</a:t>
            </a:r>
            <a:r>
              <a:rPr lang="ru-RU" dirty="0"/>
              <a:t> </a:t>
            </a:r>
            <a:r>
              <a:rPr lang="ru-RU" dirty="0" err="1"/>
              <a:t>громадянами</a:t>
            </a:r>
            <a:endParaRPr lang="ru-RU" dirty="0"/>
          </a:p>
          <a:p>
            <a:pPr algn="just"/>
            <a:r>
              <a:rPr lang="ru-RU" dirty="0"/>
              <a:t>1. </a:t>
            </a:r>
            <a:r>
              <a:rPr lang="ru-RU" dirty="0" err="1"/>
              <a:t>Недекларування</a:t>
            </a:r>
            <a:r>
              <a:rPr lang="ru-RU" dirty="0"/>
              <a:t> </a:t>
            </a:r>
            <a:r>
              <a:rPr lang="ru-RU" dirty="0" err="1"/>
              <a:t>валютних</a:t>
            </a:r>
            <a:r>
              <a:rPr lang="ru-RU" dirty="0"/>
              <a:t> </a:t>
            </a:r>
            <a:r>
              <a:rPr lang="ru-RU" dirty="0" err="1"/>
              <a:t>цінностей</a:t>
            </a:r>
            <a:r>
              <a:rPr lang="ru-RU" dirty="0"/>
              <a:t>, що </a:t>
            </a:r>
            <a:r>
              <a:rPr lang="ru-RU" dirty="0" err="1"/>
              <a:t>переміщуються</a:t>
            </a:r>
            <a:r>
              <a:rPr lang="ru-RU" dirty="0"/>
              <a:t> </a:t>
            </a:r>
            <a:r>
              <a:rPr lang="ru-RU" dirty="0" err="1"/>
              <a:t>громадянами</a:t>
            </a:r>
            <a:r>
              <a:rPr lang="ru-RU" dirty="0"/>
              <a:t> через </a:t>
            </a:r>
            <a:r>
              <a:rPr lang="ru-RU" dirty="0" err="1"/>
              <a:t>митний</a:t>
            </a:r>
            <a:r>
              <a:rPr lang="ru-RU" dirty="0"/>
              <a:t> кордон </a:t>
            </a:r>
            <a:r>
              <a:rPr lang="ru-RU" dirty="0" err="1"/>
              <a:t>України</a:t>
            </a:r>
            <a:r>
              <a:rPr lang="ru-RU" dirty="0"/>
              <a:t>, в </a:t>
            </a:r>
            <a:r>
              <a:rPr lang="ru-RU" dirty="0" err="1"/>
              <a:t>сумі</a:t>
            </a:r>
            <a:r>
              <a:rPr lang="ru-RU" dirty="0"/>
              <a:t>, що </a:t>
            </a:r>
            <a:r>
              <a:rPr lang="ru-RU" dirty="0" err="1"/>
              <a:t>перевищує</a:t>
            </a:r>
            <a:r>
              <a:rPr lang="ru-RU" dirty="0"/>
              <a:t> </a:t>
            </a:r>
            <a:r>
              <a:rPr lang="ru-RU" dirty="0" err="1"/>
              <a:t>дозволену</a:t>
            </a:r>
            <a:r>
              <a:rPr lang="ru-RU" dirty="0"/>
              <a:t> </a:t>
            </a:r>
            <a:r>
              <a:rPr lang="ru-RU" dirty="0" err="1"/>
              <a:t>законодавством</a:t>
            </a:r>
            <a:r>
              <a:rPr lang="ru-RU" dirty="0"/>
              <a:t> </a:t>
            </a:r>
            <a:r>
              <a:rPr lang="ru-RU" dirty="0" err="1"/>
              <a:t>України</a:t>
            </a:r>
            <a:r>
              <a:rPr lang="ru-RU" dirty="0"/>
              <a:t> для </a:t>
            </a:r>
            <a:r>
              <a:rPr lang="ru-RU" dirty="0" err="1"/>
              <a:t>їх</a:t>
            </a:r>
            <a:r>
              <a:rPr lang="ru-RU" dirty="0"/>
              <a:t> </a:t>
            </a:r>
            <a:r>
              <a:rPr lang="ru-RU" dirty="0" err="1"/>
              <a:t>переміщення</a:t>
            </a:r>
            <a:r>
              <a:rPr lang="ru-RU" dirty="0"/>
              <a:t> без </a:t>
            </a:r>
            <a:r>
              <a:rPr lang="ru-RU" dirty="0" err="1"/>
              <a:t>письмового</a:t>
            </a:r>
            <a:r>
              <a:rPr lang="ru-RU" dirty="0"/>
              <a:t> </a:t>
            </a:r>
            <a:r>
              <a:rPr lang="ru-RU" dirty="0" err="1"/>
              <a:t>декларування</a:t>
            </a:r>
            <a:r>
              <a:rPr lang="ru-RU" dirty="0"/>
              <a:t>, -</a:t>
            </a:r>
          </a:p>
          <a:p>
            <a:pPr algn="just"/>
            <a:r>
              <a:rPr lang="ru-RU" dirty="0" err="1"/>
              <a:t>тягне</a:t>
            </a:r>
            <a:r>
              <a:rPr lang="ru-RU" dirty="0"/>
              <a:t> за собою </a:t>
            </a:r>
            <a:r>
              <a:rPr lang="ru-RU" dirty="0" err="1"/>
              <a:t>накладення</a:t>
            </a:r>
            <a:r>
              <a:rPr lang="ru-RU" dirty="0"/>
              <a:t> штрафу в </a:t>
            </a:r>
            <a:r>
              <a:rPr lang="ru-RU" dirty="0" err="1"/>
              <a:t>розмірі</a:t>
            </a:r>
            <a:r>
              <a:rPr lang="ru-RU" dirty="0"/>
              <a:t> 20 </a:t>
            </a:r>
            <a:r>
              <a:rPr lang="ru-RU" dirty="0" err="1"/>
              <a:t>відсотків</a:t>
            </a:r>
            <a:r>
              <a:rPr lang="ru-RU" dirty="0"/>
              <a:t> </a:t>
            </a:r>
            <a:r>
              <a:rPr lang="ru-RU" dirty="0" err="1"/>
              <a:t>суми</a:t>
            </a:r>
            <a:r>
              <a:rPr lang="ru-RU" dirty="0"/>
              <a:t>, що </a:t>
            </a:r>
            <a:r>
              <a:rPr lang="ru-RU" dirty="0" err="1"/>
              <a:t>перевищує</a:t>
            </a:r>
            <a:r>
              <a:rPr lang="ru-RU" dirty="0"/>
              <a:t> </a:t>
            </a:r>
            <a:r>
              <a:rPr lang="ru-RU" dirty="0" err="1"/>
              <a:t>дозволену</a:t>
            </a:r>
            <a:r>
              <a:rPr lang="ru-RU" dirty="0"/>
              <a:t> </a:t>
            </a:r>
            <a:r>
              <a:rPr lang="ru-RU" dirty="0" err="1"/>
              <a:t>законодавством</a:t>
            </a:r>
            <a:r>
              <a:rPr lang="ru-RU" dirty="0"/>
              <a:t> </a:t>
            </a:r>
            <a:r>
              <a:rPr lang="ru-RU" dirty="0" err="1"/>
              <a:t>України</a:t>
            </a:r>
            <a:r>
              <a:rPr lang="ru-RU" dirty="0"/>
              <a:t> для </a:t>
            </a:r>
            <a:r>
              <a:rPr lang="ru-RU" dirty="0" err="1"/>
              <a:t>переміщення</a:t>
            </a:r>
            <a:r>
              <a:rPr lang="ru-RU" dirty="0"/>
              <a:t> </a:t>
            </a:r>
            <a:r>
              <a:rPr lang="ru-RU" dirty="0" err="1"/>
              <a:t>валютних</a:t>
            </a:r>
            <a:r>
              <a:rPr lang="ru-RU" dirty="0"/>
              <a:t> </a:t>
            </a:r>
            <a:r>
              <a:rPr lang="ru-RU" dirty="0" err="1"/>
              <a:t>цінностей</a:t>
            </a:r>
            <a:r>
              <a:rPr lang="ru-RU" dirty="0"/>
              <a:t> без </a:t>
            </a:r>
            <a:r>
              <a:rPr lang="ru-RU" dirty="0" err="1"/>
              <a:t>письмового</a:t>
            </a:r>
            <a:r>
              <a:rPr lang="ru-RU" dirty="0"/>
              <a:t> </a:t>
            </a:r>
            <a:r>
              <a:rPr lang="ru-RU" dirty="0" err="1"/>
              <a:t>декларування</a:t>
            </a:r>
            <a:r>
              <a:rPr lang="ru-RU" dirty="0"/>
              <a:t>, </a:t>
            </a:r>
            <a:r>
              <a:rPr lang="ru-RU" dirty="0" err="1"/>
              <a:t>згідно</a:t>
            </a:r>
            <a:r>
              <a:rPr lang="ru-RU" dirty="0"/>
              <a:t> з </a:t>
            </a:r>
            <a:r>
              <a:rPr lang="ru-RU" dirty="0" err="1"/>
              <a:t>офіційним</a:t>
            </a:r>
            <a:r>
              <a:rPr lang="ru-RU" dirty="0"/>
              <a:t> курсом </a:t>
            </a:r>
            <a:r>
              <a:rPr lang="ru-RU" dirty="0" err="1"/>
              <a:t>Національного</a:t>
            </a:r>
            <a:r>
              <a:rPr lang="ru-RU" dirty="0"/>
              <a:t> банку </a:t>
            </a:r>
            <a:r>
              <a:rPr lang="ru-RU" dirty="0" err="1"/>
              <a:t>України</a:t>
            </a:r>
            <a:r>
              <a:rPr lang="ru-RU" dirty="0"/>
              <a:t> на день </a:t>
            </a:r>
            <a:r>
              <a:rPr lang="ru-RU" dirty="0" err="1"/>
              <a:t>вчинення</a:t>
            </a:r>
            <a:r>
              <a:rPr lang="ru-RU" dirty="0"/>
              <a:t> </a:t>
            </a:r>
            <a:r>
              <a:rPr lang="ru-RU" dirty="0" err="1"/>
              <a:t>порушення</a:t>
            </a:r>
            <a:r>
              <a:rPr lang="ru-RU" dirty="0"/>
              <a:t> </a:t>
            </a:r>
            <a:r>
              <a:rPr lang="ru-RU" dirty="0" err="1"/>
              <a:t>митних</a:t>
            </a:r>
            <a:r>
              <a:rPr lang="ru-RU" dirty="0"/>
              <a:t> правил.</a:t>
            </a:r>
          </a:p>
          <a:p>
            <a:pPr algn="just"/>
            <a:r>
              <a:rPr lang="ru-RU" dirty="0"/>
              <a:t>2. </a:t>
            </a:r>
            <a:r>
              <a:rPr lang="ru-RU" dirty="0" err="1"/>
              <a:t>Недекларування</a:t>
            </a:r>
            <a:r>
              <a:rPr lang="ru-RU" dirty="0"/>
              <a:t> </a:t>
            </a:r>
            <a:r>
              <a:rPr lang="ru-RU" dirty="0" err="1"/>
              <a:t>товарів</a:t>
            </a:r>
            <a:r>
              <a:rPr lang="ru-RU" dirty="0"/>
              <a:t> (</a:t>
            </a:r>
            <a:r>
              <a:rPr lang="ru-RU" dirty="0" err="1"/>
              <a:t>крім</a:t>
            </a:r>
            <a:r>
              <a:rPr lang="ru-RU" dirty="0"/>
              <a:t> </a:t>
            </a:r>
            <a:r>
              <a:rPr lang="ru-RU" dirty="0" err="1"/>
              <a:t>зазначених</a:t>
            </a:r>
            <a:r>
              <a:rPr lang="ru-RU" dirty="0"/>
              <a:t> у </a:t>
            </a:r>
            <a:r>
              <a:rPr lang="ru-RU" dirty="0" err="1">
                <a:hlinkClick r:id="rId2"/>
              </a:rPr>
              <a:t>частинах</a:t>
            </a:r>
            <a:r>
              <a:rPr lang="ru-RU" dirty="0">
                <a:hlinkClick r:id="rId2"/>
              </a:rPr>
              <a:t> </a:t>
            </a:r>
            <a:r>
              <a:rPr lang="ru-RU" dirty="0" err="1">
                <a:hlinkClick r:id="rId2"/>
              </a:rPr>
              <a:t>першій</a:t>
            </a:r>
            <a:r>
              <a:rPr lang="ru-RU" dirty="0"/>
              <a:t> та/</a:t>
            </a:r>
            <a:r>
              <a:rPr lang="ru-RU" dirty="0" err="1"/>
              <a:t>або</a:t>
            </a:r>
            <a:r>
              <a:rPr lang="ru-RU" dirty="0"/>
              <a:t> </a:t>
            </a:r>
            <a:r>
              <a:rPr lang="ru-RU" dirty="0" err="1">
                <a:hlinkClick r:id="rId3"/>
              </a:rPr>
              <a:t>третій</a:t>
            </a:r>
            <a:r>
              <a:rPr lang="ru-RU" dirty="0"/>
              <a:t> </a:t>
            </a:r>
            <a:r>
              <a:rPr lang="ru-RU" dirty="0" err="1"/>
              <a:t>цієї</a:t>
            </a:r>
            <a:r>
              <a:rPr lang="ru-RU" dirty="0"/>
              <a:t> </a:t>
            </a:r>
            <a:r>
              <a:rPr lang="ru-RU" dirty="0" err="1"/>
              <a:t>статті</a:t>
            </a:r>
            <a:r>
              <a:rPr lang="ru-RU" dirty="0"/>
              <a:t>), що </a:t>
            </a:r>
            <a:r>
              <a:rPr lang="ru-RU" dirty="0" err="1"/>
              <a:t>переміщуються</a:t>
            </a:r>
            <a:r>
              <a:rPr lang="ru-RU" dirty="0"/>
              <a:t> через </a:t>
            </a:r>
            <a:r>
              <a:rPr lang="ru-RU" dirty="0" err="1"/>
              <a:t>митний</a:t>
            </a:r>
            <a:r>
              <a:rPr lang="ru-RU" dirty="0"/>
              <a:t> кордон </a:t>
            </a:r>
            <a:r>
              <a:rPr lang="ru-RU" dirty="0" err="1"/>
              <a:t>України</a:t>
            </a:r>
            <a:r>
              <a:rPr lang="ru-RU" dirty="0"/>
              <a:t> </a:t>
            </a:r>
            <a:r>
              <a:rPr lang="ru-RU" dirty="0" err="1"/>
              <a:t>громадянами</a:t>
            </a:r>
            <a:r>
              <a:rPr lang="ru-RU" dirty="0"/>
              <a:t>, -</a:t>
            </a:r>
          </a:p>
          <a:p>
            <a:pPr algn="just"/>
            <a:r>
              <a:rPr lang="ru-RU" dirty="0" err="1"/>
              <a:t>тягне</a:t>
            </a:r>
            <a:r>
              <a:rPr lang="ru-RU" dirty="0"/>
              <a:t> за собою </a:t>
            </a:r>
            <a:r>
              <a:rPr lang="ru-RU" dirty="0" err="1"/>
              <a:t>накладення</a:t>
            </a:r>
            <a:r>
              <a:rPr lang="ru-RU" dirty="0"/>
              <a:t> штрафу в </a:t>
            </a:r>
            <a:r>
              <a:rPr lang="ru-RU" dirty="0" err="1"/>
              <a:t>розмірі</a:t>
            </a:r>
            <a:r>
              <a:rPr lang="ru-RU" dirty="0"/>
              <a:t> 30 </a:t>
            </a:r>
            <a:r>
              <a:rPr lang="ru-RU" dirty="0" err="1"/>
              <a:t>відсотків</a:t>
            </a:r>
            <a:r>
              <a:rPr lang="ru-RU" dirty="0"/>
              <a:t> </a:t>
            </a:r>
            <a:r>
              <a:rPr lang="ru-RU" dirty="0" err="1"/>
              <a:t>вартості</a:t>
            </a:r>
            <a:r>
              <a:rPr lang="ru-RU" dirty="0"/>
              <a:t> </a:t>
            </a:r>
            <a:r>
              <a:rPr lang="ru-RU" dirty="0" err="1"/>
              <a:t>цих</a:t>
            </a:r>
            <a:r>
              <a:rPr lang="ru-RU" dirty="0"/>
              <a:t> </a:t>
            </a:r>
            <a:r>
              <a:rPr lang="ru-RU" dirty="0" err="1"/>
              <a:t>товарів</a:t>
            </a:r>
            <a:r>
              <a:rPr lang="ru-RU" dirty="0"/>
              <a:t>. </a:t>
            </a:r>
          </a:p>
          <a:p>
            <a:pPr algn="just"/>
            <a:r>
              <a:rPr lang="ru-RU" dirty="0"/>
              <a:t>3. </a:t>
            </a:r>
            <a:r>
              <a:rPr lang="ru-RU" dirty="0" err="1"/>
              <a:t>Недекларування</a:t>
            </a:r>
            <a:r>
              <a:rPr lang="ru-RU" dirty="0"/>
              <a:t> </a:t>
            </a:r>
            <a:r>
              <a:rPr lang="ru-RU" dirty="0" err="1"/>
              <a:t>товарів</a:t>
            </a:r>
            <a:r>
              <a:rPr lang="ru-RU" dirty="0"/>
              <a:t> (</a:t>
            </a:r>
            <a:r>
              <a:rPr lang="ru-RU" dirty="0" err="1"/>
              <a:t>крім</a:t>
            </a:r>
            <a:r>
              <a:rPr lang="ru-RU" dirty="0"/>
              <a:t> </a:t>
            </a:r>
            <a:r>
              <a:rPr lang="ru-RU" dirty="0" err="1"/>
              <a:t>валютних</a:t>
            </a:r>
            <a:r>
              <a:rPr lang="ru-RU" dirty="0"/>
              <a:t> </a:t>
            </a:r>
            <a:r>
              <a:rPr lang="ru-RU" dirty="0" err="1"/>
              <a:t>цінностей</a:t>
            </a:r>
            <a:r>
              <a:rPr lang="ru-RU" dirty="0"/>
              <a:t>), що </a:t>
            </a:r>
            <a:r>
              <a:rPr lang="ru-RU" dirty="0" err="1"/>
              <a:t>підпадають</a:t>
            </a:r>
            <a:r>
              <a:rPr lang="ru-RU" dirty="0"/>
              <a:t> </a:t>
            </a:r>
            <a:r>
              <a:rPr lang="ru-RU" dirty="0" err="1"/>
              <a:t>під</a:t>
            </a:r>
            <a:r>
              <a:rPr lang="ru-RU" dirty="0"/>
              <a:t> </a:t>
            </a:r>
            <a:r>
              <a:rPr lang="ru-RU" dirty="0" err="1"/>
              <a:t>встановлені</a:t>
            </a:r>
            <a:r>
              <a:rPr lang="ru-RU" dirty="0"/>
              <a:t> </a:t>
            </a:r>
            <a:r>
              <a:rPr lang="ru-RU" dirty="0" err="1"/>
              <a:t>законодавством</a:t>
            </a:r>
            <a:r>
              <a:rPr lang="ru-RU" dirty="0"/>
              <a:t> заборони та/</a:t>
            </a:r>
            <a:r>
              <a:rPr lang="ru-RU" dirty="0" err="1"/>
              <a:t>або</a:t>
            </a:r>
            <a:r>
              <a:rPr lang="ru-RU" dirty="0"/>
              <a:t> </a:t>
            </a:r>
            <a:r>
              <a:rPr lang="ru-RU" dirty="0" err="1"/>
              <a:t>обмеження</a:t>
            </a:r>
            <a:r>
              <a:rPr lang="ru-RU" dirty="0"/>
              <a:t> </a:t>
            </a:r>
            <a:r>
              <a:rPr lang="ru-RU" dirty="0" err="1"/>
              <a:t>щодо</a:t>
            </a:r>
            <a:r>
              <a:rPr lang="ru-RU" dirty="0"/>
              <a:t> </a:t>
            </a:r>
            <a:r>
              <a:rPr lang="ru-RU" dirty="0" err="1"/>
              <a:t>ввезення</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a:t>
            </a:r>
            <a:r>
              <a:rPr lang="ru-RU" dirty="0" err="1"/>
              <a:t>або</a:t>
            </a:r>
            <a:r>
              <a:rPr lang="ru-RU" dirty="0"/>
              <a:t> </a:t>
            </a:r>
            <a:r>
              <a:rPr lang="ru-RU" dirty="0" err="1"/>
              <a:t>вивезення</a:t>
            </a:r>
            <a:r>
              <a:rPr lang="ru-RU" dirty="0"/>
              <a:t> за </a:t>
            </a:r>
            <a:r>
              <a:rPr lang="ru-RU" dirty="0" err="1"/>
              <a:t>межі</a:t>
            </a:r>
            <a:r>
              <a:rPr lang="ru-RU" dirty="0"/>
              <a:t> </a:t>
            </a:r>
            <a:r>
              <a:rPr lang="ru-RU" dirty="0" err="1"/>
              <a:t>цієї</a:t>
            </a:r>
            <a:r>
              <a:rPr lang="ru-RU" dirty="0"/>
              <a:t> </a:t>
            </a:r>
            <a:r>
              <a:rPr lang="ru-RU" dirty="0" err="1"/>
              <a:t>території</a:t>
            </a:r>
            <a:r>
              <a:rPr lang="ru-RU" dirty="0"/>
              <a:t> та які </a:t>
            </a:r>
            <a:r>
              <a:rPr lang="ru-RU" dirty="0" err="1"/>
              <a:t>переміщуються</a:t>
            </a:r>
            <a:r>
              <a:rPr lang="ru-RU" dirty="0"/>
              <a:t> </a:t>
            </a:r>
            <a:r>
              <a:rPr lang="ru-RU" dirty="0" err="1"/>
              <a:t>громадянами</a:t>
            </a:r>
            <a:r>
              <a:rPr lang="ru-RU" dirty="0"/>
              <a:t>, -</a:t>
            </a:r>
          </a:p>
          <a:p>
            <a:pPr algn="just"/>
            <a:r>
              <a:rPr lang="ru-RU" dirty="0" err="1"/>
              <a:t>тягне</a:t>
            </a:r>
            <a:r>
              <a:rPr lang="ru-RU" dirty="0"/>
              <a:t> за собою </a:t>
            </a:r>
            <a:r>
              <a:rPr lang="ru-RU" dirty="0" err="1"/>
              <a:t>накладення</a:t>
            </a:r>
            <a:r>
              <a:rPr lang="ru-RU" dirty="0"/>
              <a:t> штрафу у </a:t>
            </a:r>
            <a:r>
              <a:rPr lang="ru-RU" dirty="0" err="1"/>
              <a:t>розмірі</a:t>
            </a:r>
            <a:r>
              <a:rPr lang="ru-RU" dirty="0"/>
              <a:t> </a:t>
            </a:r>
            <a:r>
              <a:rPr lang="ru-RU" dirty="0" err="1"/>
              <a:t>трьохсот</a:t>
            </a:r>
            <a:r>
              <a:rPr lang="ru-RU" dirty="0"/>
              <a:t> </a:t>
            </a:r>
            <a:r>
              <a:rPr lang="ru-RU" dirty="0" err="1"/>
              <a:t>неоподатковуваних</a:t>
            </a:r>
            <a:r>
              <a:rPr lang="ru-RU" dirty="0"/>
              <a:t> </a:t>
            </a:r>
            <a:r>
              <a:rPr lang="ru-RU" dirty="0" err="1"/>
              <a:t>мінімумів</a:t>
            </a:r>
            <a:r>
              <a:rPr lang="ru-RU" dirty="0"/>
              <a:t> </a:t>
            </a:r>
            <a:r>
              <a:rPr lang="ru-RU" dirty="0" err="1"/>
              <a:t>доходів</a:t>
            </a:r>
            <a:r>
              <a:rPr lang="ru-RU" dirty="0"/>
              <a:t> </a:t>
            </a:r>
            <a:r>
              <a:rPr lang="ru-RU" dirty="0" err="1"/>
              <a:t>громадян</a:t>
            </a:r>
            <a:r>
              <a:rPr lang="ru-RU" dirty="0"/>
              <a:t> з </a:t>
            </a:r>
            <a:r>
              <a:rPr lang="ru-RU" dirty="0" err="1"/>
              <a:t>конфіскацією</a:t>
            </a:r>
            <a:r>
              <a:rPr lang="ru-RU" dirty="0"/>
              <a:t> таких </a:t>
            </a:r>
            <a:r>
              <a:rPr lang="ru-RU" dirty="0" err="1"/>
              <a:t>товарів</a:t>
            </a:r>
            <a:r>
              <a:rPr lang="ru-RU" dirty="0"/>
              <a:t> </a:t>
            </a:r>
            <a:r>
              <a:rPr lang="ru-RU" dirty="0" err="1"/>
              <a:t>або</a:t>
            </a:r>
            <a:r>
              <a:rPr lang="ru-RU" dirty="0"/>
              <a:t> без </a:t>
            </a:r>
            <a:r>
              <a:rPr lang="ru-RU" dirty="0" err="1"/>
              <a:t>такої</a:t>
            </a:r>
            <a:r>
              <a:rPr lang="ru-RU" dirty="0"/>
              <a:t>.</a:t>
            </a:r>
          </a:p>
          <a:p>
            <a:pPr algn="just"/>
            <a:r>
              <a:rPr lang="ru-RU" dirty="0" err="1"/>
              <a:t>Примітка</a:t>
            </a:r>
            <a:r>
              <a:rPr lang="ru-RU" dirty="0"/>
              <a:t>. </a:t>
            </a:r>
            <a:r>
              <a:rPr lang="ru-RU" dirty="0" err="1"/>
              <a:t>Недекларуванням</a:t>
            </a:r>
            <a:r>
              <a:rPr lang="ru-RU" dirty="0"/>
              <a:t> у </a:t>
            </a:r>
            <a:r>
              <a:rPr lang="ru-RU" dirty="0" err="1"/>
              <a:t>цій</a:t>
            </a:r>
            <a:r>
              <a:rPr lang="ru-RU" dirty="0"/>
              <a:t> </a:t>
            </a:r>
            <a:r>
              <a:rPr lang="ru-RU" dirty="0" err="1"/>
              <a:t>статті</a:t>
            </a:r>
            <a:r>
              <a:rPr lang="ru-RU" dirty="0"/>
              <a:t> </a:t>
            </a:r>
            <a:r>
              <a:rPr lang="ru-RU" dirty="0" err="1"/>
              <a:t>вважається</a:t>
            </a:r>
            <a:r>
              <a:rPr lang="ru-RU" dirty="0"/>
              <a:t> </a:t>
            </a:r>
            <a:r>
              <a:rPr lang="ru-RU" dirty="0" err="1"/>
              <a:t>незаявлення</a:t>
            </a:r>
            <a:r>
              <a:rPr lang="ru-RU" dirty="0"/>
              <a:t> </a:t>
            </a:r>
            <a:r>
              <a:rPr lang="ru-RU" dirty="0" err="1"/>
              <a:t>громадянином</a:t>
            </a:r>
            <a:r>
              <a:rPr lang="ru-RU" dirty="0"/>
              <a:t> за </a:t>
            </a:r>
            <a:r>
              <a:rPr lang="ru-RU" dirty="0" err="1"/>
              <a:t>встановленою</a:t>
            </a:r>
            <a:r>
              <a:rPr lang="ru-RU" dirty="0"/>
              <a:t> формою </a:t>
            </a:r>
            <a:r>
              <a:rPr lang="ru-RU" dirty="0" err="1"/>
              <a:t>точних</a:t>
            </a:r>
            <a:r>
              <a:rPr lang="ru-RU" dirty="0"/>
              <a:t> та </a:t>
            </a:r>
            <a:r>
              <a:rPr lang="ru-RU" dirty="0" err="1"/>
              <a:t>достовірних</a:t>
            </a:r>
            <a:r>
              <a:rPr lang="ru-RU" dirty="0"/>
              <a:t> </a:t>
            </a:r>
            <a:r>
              <a:rPr lang="ru-RU" dirty="0" err="1"/>
              <a:t>відомостей</a:t>
            </a:r>
            <a:r>
              <a:rPr lang="ru-RU" dirty="0"/>
              <a:t>, </a:t>
            </a:r>
            <a:r>
              <a:rPr lang="ru-RU" dirty="0" err="1"/>
              <a:t>перелік</a:t>
            </a:r>
            <a:r>
              <a:rPr lang="ru-RU" dirty="0"/>
              <a:t> </a:t>
            </a:r>
            <a:r>
              <a:rPr lang="ru-RU" dirty="0" err="1"/>
              <a:t>яких</a:t>
            </a:r>
            <a:r>
              <a:rPr lang="ru-RU" dirty="0"/>
              <a:t> </a:t>
            </a:r>
            <a:r>
              <a:rPr lang="ru-RU" dirty="0" err="1"/>
              <a:t>визначений</a:t>
            </a:r>
            <a:r>
              <a:rPr lang="ru-RU" dirty="0"/>
              <a:t> </a:t>
            </a:r>
            <a:r>
              <a:rPr lang="ru-RU" dirty="0" err="1"/>
              <a:t>цим</a:t>
            </a:r>
            <a:r>
              <a:rPr lang="ru-RU" dirty="0"/>
              <a:t> Кодексом, про </a:t>
            </a:r>
            <a:r>
              <a:rPr lang="ru-RU" dirty="0" err="1"/>
              <a:t>товари</a:t>
            </a:r>
            <a:r>
              <a:rPr lang="ru-RU" dirty="0"/>
              <a:t>, які </a:t>
            </a:r>
            <a:r>
              <a:rPr lang="ru-RU" dirty="0" err="1"/>
              <a:t>переміщуються</a:t>
            </a:r>
            <a:r>
              <a:rPr lang="ru-RU" dirty="0"/>
              <a:t> (</a:t>
            </a:r>
            <a:r>
              <a:rPr lang="ru-RU" dirty="0" err="1"/>
              <a:t>пересилаються</a:t>
            </a:r>
            <a:r>
              <a:rPr lang="ru-RU" dirty="0"/>
              <a:t>) таким </a:t>
            </a:r>
            <a:r>
              <a:rPr lang="ru-RU" dirty="0" err="1"/>
              <a:t>громадянином</a:t>
            </a:r>
            <a:r>
              <a:rPr lang="ru-RU" dirty="0"/>
              <a:t> через </a:t>
            </a:r>
            <a:r>
              <a:rPr lang="ru-RU" dirty="0" err="1"/>
              <a:t>митний</a:t>
            </a:r>
            <a:r>
              <a:rPr lang="ru-RU" dirty="0"/>
              <a:t> кордон </a:t>
            </a:r>
            <a:r>
              <a:rPr lang="ru-RU" dirty="0" err="1"/>
              <a:t>України</a:t>
            </a:r>
            <a:r>
              <a:rPr lang="ru-RU" dirty="0"/>
              <a:t> (у тому </a:t>
            </a:r>
            <a:r>
              <a:rPr lang="ru-RU" dirty="0" err="1"/>
              <a:t>числі</a:t>
            </a:r>
            <a:r>
              <a:rPr lang="ru-RU" dirty="0"/>
              <a:t> при </a:t>
            </a:r>
            <a:r>
              <a:rPr lang="ru-RU" dirty="0" err="1"/>
              <a:t>проходженні</a:t>
            </a:r>
            <a:r>
              <a:rPr lang="ru-RU" dirty="0"/>
              <a:t> (</a:t>
            </a:r>
            <a:r>
              <a:rPr lang="ru-RU" dirty="0" err="1"/>
              <a:t>проїзді</a:t>
            </a:r>
            <a:r>
              <a:rPr lang="ru-RU" dirty="0"/>
              <a:t>) ним каналом, </a:t>
            </a:r>
            <a:r>
              <a:rPr lang="ru-RU" dirty="0" err="1"/>
              <a:t>позначеним</a:t>
            </a:r>
            <a:r>
              <a:rPr lang="ru-RU" dirty="0"/>
              <a:t> символами зеленого </a:t>
            </a:r>
            <a:r>
              <a:rPr lang="ru-RU" dirty="0" err="1"/>
              <a:t>кольору</a:t>
            </a:r>
            <a:r>
              <a:rPr lang="ru-RU" dirty="0"/>
              <a:t> ("</a:t>
            </a:r>
            <a:r>
              <a:rPr lang="ru-RU" dirty="0" err="1"/>
              <a:t>зелений</a:t>
            </a:r>
            <a:r>
              <a:rPr lang="ru-RU" dirty="0"/>
              <a:t> коридор").</a:t>
            </a:r>
          </a:p>
          <a:p>
            <a:endParaRPr lang="uk-UA" dirty="0"/>
          </a:p>
        </p:txBody>
      </p:sp>
    </p:spTree>
    <p:extLst>
      <p:ext uri="{BB962C8B-B14F-4D97-AF65-F5344CB8AC3E}">
        <p14:creationId xmlns:p14="http://schemas.microsoft.com/office/powerpoint/2010/main" val="1109716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8100A7E0-615E-48C0-9308-22F19AFC5A1B}"/>
              </a:ext>
            </a:extLst>
          </p:cNvPr>
          <p:cNvSpPr>
            <a:spLocks noGrp="1"/>
          </p:cNvSpPr>
          <p:nvPr>
            <p:ph idx="1"/>
          </p:nvPr>
        </p:nvSpPr>
        <p:spPr>
          <a:xfrm>
            <a:off x="304800" y="190500"/>
            <a:ext cx="11563350" cy="5275845"/>
          </a:xfrm>
        </p:spPr>
        <p:txBody>
          <a:bodyPr>
            <a:normAutofit fontScale="92500" lnSpcReduction="20000"/>
          </a:bodyPr>
          <a:lstStyle/>
          <a:p>
            <a:pPr algn="just"/>
            <a:r>
              <a:rPr lang="ru-RU" dirty="0" err="1"/>
              <a:t>Стаття</a:t>
            </a:r>
            <a:r>
              <a:rPr lang="ru-RU" dirty="0"/>
              <a:t> 472. </a:t>
            </a:r>
            <a:r>
              <a:rPr lang="ru-RU" dirty="0" err="1"/>
              <a:t>Недекларування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endParaRPr lang="ru-RU" dirty="0"/>
          </a:p>
          <a:p>
            <a:pPr algn="just"/>
            <a:r>
              <a:rPr lang="ru-RU" dirty="0"/>
              <a:t>1. </a:t>
            </a:r>
            <a:r>
              <a:rPr lang="ru-RU" dirty="0" err="1"/>
              <a:t>Недекларування</a:t>
            </a:r>
            <a:r>
              <a:rPr lang="ru-RU" dirty="0"/>
              <a:t> </a:t>
            </a:r>
            <a:r>
              <a:rPr lang="ru-RU" dirty="0" err="1"/>
              <a:t>товарів</a:t>
            </a:r>
            <a:r>
              <a:rPr lang="ru-RU" dirty="0"/>
              <a:t> (</a:t>
            </a:r>
            <a:r>
              <a:rPr lang="ru-RU" dirty="0" err="1"/>
              <a:t>крім</a:t>
            </a:r>
            <a:r>
              <a:rPr lang="ru-RU" dirty="0"/>
              <a:t> тих, що </a:t>
            </a:r>
            <a:r>
              <a:rPr lang="ru-RU" dirty="0" err="1"/>
              <a:t>переміщуються</a:t>
            </a:r>
            <a:r>
              <a:rPr lang="ru-RU" dirty="0"/>
              <a:t> через </a:t>
            </a:r>
            <a:r>
              <a:rPr lang="ru-RU" dirty="0" err="1"/>
              <a:t>митний</a:t>
            </a:r>
            <a:r>
              <a:rPr lang="ru-RU" dirty="0"/>
              <a:t> кордон </a:t>
            </a:r>
            <a:r>
              <a:rPr lang="ru-RU" dirty="0" err="1"/>
              <a:t>України</a:t>
            </a:r>
            <a:r>
              <a:rPr lang="ru-RU" dirty="0"/>
              <a:t> </a:t>
            </a:r>
            <a:r>
              <a:rPr lang="ru-RU" dirty="0" err="1"/>
              <a:t>громадянами</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що </a:t>
            </a:r>
            <a:r>
              <a:rPr lang="ru-RU" dirty="0" err="1"/>
              <a:t>переміщуються</a:t>
            </a:r>
            <a:r>
              <a:rPr lang="ru-RU" dirty="0"/>
              <a:t> через </a:t>
            </a:r>
            <a:r>
              <a:rPr lang="ru-RU" dirty="0" err="1"/>
              <a:t>митний</a:t>
            </a:r>
            <a:r>
              <a:rPr lang="ru-RU" dirty="0"/>
              <a:t> кордон </a:t>
            </a:r>
            <a:r>
              <a:rPr lang="ru-RU" dirty="0" err="1"/>
              <a:t>України</a:t>
            </a:r>
            <a:r>
              <a:rPr lang="ru-RU" dirty="0"/>
              <a:t>, </a:t>
            </a:r>
            <a:r>
              <a:rPr lang="ru-RU" dirty="0" err="1"/>
              <a:t>тобто</a:t>
            </a:r>
            <a:r>
              <a:rPr lang="ru-RU" dirty="0"/>
              <a:t> </a:t>
            </a:r>
            <a:r>
              <a:rPr lang="ru-RU" dirty="0" err="1"/>
              <a:t>незаявлення</a:t>
            </a:r>
            <a:r>
              <a:rPr lang="ru-RU" dirty="0"/>
              <a:t> за </a:t>
            </a:r>
            <a:r>
              <a:rPr lang="ru-RU" dirty="0" err="1"/>
              <a:t>встановленою</a:t>
            </a:r>
            <a:r>
              <a:rPr lang="ru-RU" dirty="0"/>
              <a:t> формою </a:t>
            </a:r>
            <a:r>
              <a:rPr lang="ru-RU" dirty="0" err="1"/>
              <a:t>точних</a:t>
            </a:r>
            <a:r>
              <a:rPr lang="ru-RU" dirty="0"/>
              <a:t> та </a:t>
            </a:r>
            <a:r>
              <a:rPr lang="ru-RU" dirty="0" err="1"/>
              <a:t>достовірних</a:t>
            </a:r>
            <a:r>
              <a:rPr lang="ru-RU" dirty="0"/>
              <a:t> </a:t>
            </a:r>
            <a:r>
              <a:rPr lang="ru-RU" dirty="0" err="1"/>
              <a:t>відомостей</a:t>
            </a:r>
            <a:r>
              <a:rPr lang="ru-RU" dirty="0"/>
              <a:t> (</a:t>
            </a:r>
            <a:r>
              <a:rPr lang="ru-RU" dirty="0" err="1"/>
              <a:t>наявність</a:t>
            </a:r>
            <a:r>
              <a:rPr lang="ru-RU" dirty="0"/>
              <a:t>, </a:t>
            </a:r>
            <a:r>
              <a:rPr lang="ru-RU" dirty="0" err="1"/>
              <a:t>найменування</a:t>
            </a:r>
            <a:r>
              <a:rPr lang="ru-RU" dirty="0"/>
              <a:t> </a:t>
            </a:r>
            <a:r>
              <a:rPr lang="ru-RU" dirty="0" err="1"/>
              <a:t>або</a:t>
            </a:r>
            <a:r>
              <a:rPr lang="ru-RU" dirty="0"/>
              <a:t> </a:t>
            </a:r>
            <a:r>
              <a:rPr lang="ru-RU" dirty="0" err="1"/>
              <a:t>назва</a:t>
            </a:r>
            <a:r>
              <a:rPr lang="ru-RU" dirty="0"/>
              <a:t>, </a:t>
            </a:r>
            <a:r>
              <a:rPr lang="ru-RU" dirty="0" err="1"/>
              <a:t>кількість</a:t>
            </a:r>
            <a:r>
              <a:rPr lang="ru-RU" dirty="0"/>
              <a:t> </a:t>
            </a:r>
            <a:r>
              <a:rPr lang="ru-RU" dirty="0" err="1"/>
              <a:t>тощо</a:t>
            </a:r>
            <a:r>
              <a:rPr lang="ru-RU" dirty="0"/>
              <a:t>) про </a:t>
            </a:r>
            <a:r>
              <a:rPr lang="ru-RU" dirty="0" err="1"/>
              <a:t>товари</a:t>
            </a:r>
            <a:r>
              <a:rPr lang="ru-RU" dirty="0"/>
              <a:t>, </a:t>
            </a:r>
            <a:r>
              <a:rPr lang="ru-RU" dirty="0" err="1"/>
              <a:t>транспортні</a:t>
            </a:r>
            <a:r>
              <a:rPr lang="ru-RU" dirty="0"/>
              <a:t> </a:t>
            </a:r>
            <a:r>
              <a:rPr lang="ru-RU" dirty="0" err="1"/>
              <a:t>засоби</a:t>
            </a:r>
            <a:r>
              <a:rPr lang="ru-RU" dirty="0"/>
              <a:t> </a:t>
            </a:r>
            <a:r>
              <a:rPr lang="ru-RU" dirty="0" err="1"/>
              <a:t>комерційного</a:t>
            </a:r>
            <a:r>
              <a:rPr lang="ru-RU" dirty="0"/>
              <a:t> </a:t>
            </a:r>
            <a:r>
              <a:rPr lang="ru-RU" dirty="0" err="1"/>
              <a:t>призначення</a:t>
            </a:r>
            <a:r>
              <a:rPr lang="ru-RU" dirty="0"/>
              <a:t>, які </a:t>
            </a:r>
            <a:r>
              <a:rPr lang="ru-RU" dirty="0" err="1"/>
              <a:t>підлягають</a:t>
            </a:r>
            <a:r>
              <a:rPr lang="ru-RU" dirty="0"/>
              <a:t> </a:t>
            </a:r>
            <a:r>
              <a:rPr lang="ru-RU" dirty="0" err="1"/>
              <a:t>обов’язковому</a:t>
            </a:r>
            <a:r>
              <a:rPr lang="ru-RU" dirty="0"/>
              <a:t> </a:t>
            </a:r>
            <a:r>
              <a:rPr lang="ru-RU" dirty="0" err="1"/>
              <a:t>декларуванню</a:t>
            </a:r>
            <a:r>
              <a:rPr lang="ru-RU" dirty="0"/>
              <a:t> у </a:t>
            </a:r>
            <a:r>
              <a:rPr lang="ru-RU" dirty="0" err="1"/>
              <a:t>разі</a:t>
            </a:r>
            <a:r>
              <a:rPr lang="ru-RU" dirty="0"/>
              <a:t> </a:t>
            </a:r>
            <a:r>
              <a:rPr lang="ru-RU" dirty="0" err="1"/>
              <a:t>переміщення</a:t>
            </a:r>
            <a:r>
              <a:rPr lang="ru-RU" dirty="0"/>
              <a:t> через </a:t>
            </a:r>
            <a:r>
              <a:rPr lang="ru-RU" dirty="0" err="1"/>
              <a:t>митний</a:t>
            </a:r>
            <a:r>
              <a:rPr lang="ru-RU" dirty="0"/>
              <a:t> кордон </a:t>
            </a:r>
            <a:r>
              <a:rPr lang="ru-RU" dirty="0" err="1"/>
              <a:t>України</a:t>
            </a:r>
            <a:r>
              <a:rPr lang="ru-RU" dirty="0"/>
              <a:t>, -</a:t>
            </a:r>
          </a:p>
          <a:p>
            <a:pPr algn="just"/>
            <a:r>
              <a:rPr lang="ru-RU" dirty="0" err="1"/>
              <a:t>тягне</a:t>
            </a:r>
            <a:r>
              <a:rPr lang="ru-RU" dirty="0"/>
              <a:t> за собою </a:t>
            </a:r>
            <a:r>
              <a:rPr lang="ru-RU" dirty="0" err="1"/>
              <a:t>накладення</a:t>
            </a:r>
            <a:r>
              <a:rPr lang="ru-RU" dirty="0"/>
              <a:t> штрафу в </a:t>
            </a:r>
            <a:r>
              <a:rPr lang="ru-RU" dirty="0" err="1"/>
              <a:t>розмірі</a:t>
            </a:r>
            <a:r>
              <a:rPr lang="ru-RU" dirty="0"/>
              <a:t> 100 </a:t>
            </a:r>
            <a:r>
              <a:rPr lang="ru-RU" dirty="0" err="1"/>
              <a:t>відсотків</a:t>
            </a:r>
            <a:r>
              <a:rPr lang="ru-RU" dirty="0"/>
              <a:t> </a:t>
            </a:r>
            <a:r>
              <a:rPr lang="ru-RU" dirty="0" err="1"/>
              <a:t>вартості</a:t>
            </a:r>
            <a:r>
              <a:rPr lang="ru-RU" dirty="0"/>
              <a:t> </a:t>
            </a:r>
            <a:r>
              <a:rPr lang="ru-RU" dirty="0" err="1"/>
              <a:t>цих</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з </a:t>
            </a:r>
            <a:r>
              <a:rPr lang="ru-RU" dirty="0" err="1"/>
              <a:t>конфіскацією</a:t>
            </a:r>
            <a:r>
              <a:rPr lang="ru-RU" dirty="0"/>
              <a:t> </a:t>
            </a:r>
            <a:r>
              <a:rPr lang="ru-RU" dirty="0" err="1"/>
              <a:t>зазначених</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a:t>
            </a:r>
          </a:p>
          <a:p>
            <a:pPr algn="just"/>
            <a:r>
              <a:rPr lang="ru-RU" dirty="0" err="1"/>
              <a:t>Стаття</a:t>
            </a:r>
            <a:r>
              <a:rPr lang="ru-RU" dirty="0"/>
              <a:t> 473. </a:t>
            </a:r>
            <a:r>
              <a:rPr lang="ru-RU" dirty="0" err="1"/>
              <a:t>Пересилання</a:t>
            </a:r>
            <a:r>
              <a:rPr lang="ru-RU" dirty="0"/>
              <a:t> через </a:t>
            </a:r>
            <a:r>
              <a:rPr lang="ru-RU" dirty="0" err="1"/>
              <a:t>митний</a:t>
            </a:r>
            <a:r>
              <a:rPr lang="ru-RU" dirty="0"/>
              <a:t> кордон </a:t>
            </a:r>
            <a:r>
              <a:rPr lang="ru-RU" dirty="0" err="1"/>
              <a:t>України</a:t>
            </a:r>
            <a:r>
              <a:rPr lang="ru-RU" dirty="0"/>
              <a:t> у </a:t>
            </a:r>
            <a:r>
              <a:rPr lang="ru-RU" dirty="0" err="1"/>
              <a:t>міжнародних</a:t>
            </a:r>
            <a:r>
              <a:rPr lang="ru-RU" dirty="0"/>
              <a:t> </a:t>
            </a:r>
            <a:r>
              <a:rPr lang="ru-RU" dirty="0" err="1"/>
              <a:t>поштових</a:t>
            </a:r>
            <a:r>
              <a:rPr lang="ru-RU" dirty="0"/>
              <a:t> та </a:t>
            </a:r>
            <a:r>
              <a:rPr lang="ru-RU" dirty="0" err="1"/>
              <a:t>експрес-відправленнях</a:t>
            </a:r>
            <a:r>
              <a:rPr lang="ru-RU" dirty="0"/>
              <a:t> </a:t>
            </a:r>
            <a:r>
              <a:rPr lang="ru-RU" dirty="0" err="1"/>
              <a:t>товарів</a:t>
            </a:r>
            <a:r>
              <a:rPr lang="ru-RU" dirty="0"/>
              <a:t>, </a:t>
            </a:r>
            <a:r>
              <a:rPr lang="ru-RU" dirty="0" err="1"/>
              <a:t>заборонених</a:t>
            </a:r>
            <a:r>
              <a:rPr lang="ru-RU" dirty="0"/>
              <a:t> до такого </a:t>
            </a:r>
            <a:r>
              <a:rPr lang="ru-RU" dirty="0" err="1"/>
              <a:t>пересилання</a:t>
            </a:r>
            <a:endParaRPr lang="ru-RU" dirty="0"/>
          </a:p>
          <a:p>
            <a:pPr algn="just"/>
            <a:r>
              <a:rPr lang="ru-RU" dirty="0"/>
              <a:t>1. </a:t>
            </a:r>
            <a:r>
              <a:rPr lang="ru-RU" dirty="0" err="1"/>
              <a:t>Пересилання</a:t>
            </a:r>
            <a:r>
              <a:rPr lang="ru-RU" dirty="0"/>
              <a:t> через </a:t>
            </a:r>
            <a:r>
              <a:rPr lang="ru-RU" dirty="0" err="1"/>
              <a:t>митний</a:t>
            </a:r>
            <a:r>
              <a:rPr lang="ru-RU" dirty="0"/>
              <a:t> кордон </a:t>
            </a:r>
            <a:r>
              <a:rPr lang="ru-RU" dirty="0" err="1"/>
              <a:t>України</a:t>
            </a:r>
            <a:r>
              <a:rPr lang="ru-RU" dirty="0"/>
              <a:t> в </a:t>
            </a:r>
            <a:r>
              <a:rPr lang="ru-RU" dirty="0" err="1"/>
              <a:t>міжнародних</a:t>
            </a:r>
            <a:r>
              <a:rPr lang="ru-RU" dirty="0"/>
              <a:t> </a:t>
            </a:r>
            <a:r>
              <a:rPr lang="ru-RU" dirty="0" err="1"/>
              <a:t>експрес-відправленнях</a:t>
            </a:r>
            <a:r>
              <a:rPr lang="ru-RU" dirty="0"/>
              <a:t> </a:t>
            </a:r>
            <a:r>
              <a:rPr lang="ru-RU" dirty="0" err="1"/>
              <a:t>товарів</a:t>
            </a:r>
            <a:r>
              <a:rPr lang="ru-RU" dirty="0"/>
              <a:t>, </a:t>
            </a:r>
            <a:r>
              <a:rPr lang="ru-RU" dirty="0" err="1"/>
              <a:t>заборонених</a:t>
            </a:r>
            <a:r>
              <a:rPr lang="ru-RU" dirty="0"/>
              <a:t> до такого </a:t>
            </a:r>
            <a:r>
              <a:rPr lang="ru-RU" dirty="0" err="1"/>
              <a:t>пересилання</a:t>
            </a:r>
            <a:r>
              <a:rPr lang="ru-RU" dirty="0"/>
              <a:t> </a:t>
            </a:r>
            <a:r>
              <a:rPr lang="ru-RU" dirty="0" err="1"/>
              <a:t>законодавством</a:t>
            </a:r>
            <a:r>
              <a:rPr lang="ru-RU" dirty="0"/>
              <a:t> </a:t>
            </a:r>
            <a:r>
              <a:rPr lang="ru-RU" dirty="0" err="1"/>
              <a:t>України</a:t>
            </a:r>
            <a:r>
              <a:rPr lang="ru-RU" dirty="0"/>
              <a:t>, а також </a:t>
            </a:r>
            <a:r>
              <a:rPr lang="ru-RU" dirty="0" err="1"/>
              <a:t>пересилання</a:t>
            </a:r>
            <a:r>
              <a:rPr lang="ru-RU" dirty="0"/>
              <a:t> у </a:t>
            </a:r>
            <a:r>
              <a:rPr lang="ru-RU" dirty="0" err="1"/>
              <a:t>міжнародних</a:t>
            </a:r>
            <a:r>
              <a:rPr lang="ru-RU" dirty="0"/>
              <a:t> </a:t>
            </a:r>
            <a:r>
              <a:rPr lang="ru-RU" dirty="0" err="1"/>
              <a:t>поштових</a:t>
            </a:r>
            <a:r>
              <a:rPr lang="ru-RU" dirty="0"/>
              <a:t> </a:t>
            </a:r>
            <a:r>
              <a:rPr lang="ru-RU" dirty="0" err="1"/>
              <a:t>відправленнях</a:t>
            </a:r>
            <a:r>
              <a:rPr lang="ru-RU" dirty="0"/>
              <a:t> </a:t>
            </a:r>
            <a:r>
              <a:rPr lang="ru-RU" dirty="0" err="1"/>
              <a:t>товарів</a:t>
            </a:r>
            <a:r>
              <a:rPr lang="ru-RU" dirty="0"/>
              <a:t>, </a:t>
            </a:r>
            <a:r>
              <a:rPr lang="ru-RU" dirty="0" err="1"/>
              <a:t>заборонених</a:t>
            </a:r>
            <a:r>
              <a:rPr lang="ru-RU" dirty="0"/>
              <a:t> до </a:t>
            </a:r>
            <a:r>
              <a:rPr lang="ru-RU" dirty="0" err="1"/>
              <a:t>пересилання</a:t>
            </a:r>
            <a:r>
              <a:rPr lang="ru-RU" dirty="0"/>
              <a:t> </a:t>
            </a:r>
            <a:r>
              <a:rPr lang="ru-RU" dirty="0" err="1"/>
              <a:t>законодавством</a:t>
            </a:r>
            <a:r>
              <a:rPr lang="ru-RU" dirty="0"/>
              <a:t> </a:t>
            </a:r>
            <a:r>
              <a:rPr lang="ru-RU" dirty="0" err="1"/>
              <a:t>України</a:t>
            </a:r>
            <a:r>
              <a:rPr lang="ru-RU" dirty="0"/>
              <a:t> та актами </a:t>
            </a:r>
            <a:r>
              <a:rPr lang="ru-RU" dirty="0" err="1"/>
              <a:t>Всесвітнього</a:t>
            </a:r>
            <a:r>
              <a:rPr lang="ru-RU" dirty="0"/>
              <a:t> </a:t>
            </a:r>
            <a:r>
              <a:rPr lang="ru-RU" dirty="0" err="1"/>
              <a:t>поштового</a:t>
            </a:r>
            <a:r>
              <a:rPr lang="ru-RU" dirty="0"/>
              <a:t> союзу, -</a:t>
            </a:r>
          </a:p>
          <a:p>
            <a:pPr algn="just"/>
            <a:r>
              <a:rPr lang="ru-RU" dirty="0" err="1"/>
              <a:t>тягне</a:t>
            </a:r>
            <a:r>
              <a:rPr lang="ru-RU" dirty="0"/>
              <a:t> за собою </a:t>
            </a:r>
            <a:r>
              <a:rPr lang="ru-RU" dirty="0" err="1"/>
              <a:t>конфіскацію</a:t>
            </a:r>
            <a:r>
              <a:rPr lang="ru-RU" dirty="0"/>
              <a:t> </a:t>
            </a:r>
            <a:r>
              <a:rPr lang="ru-RU" dirty="0" err="1"/>
              <a:t>цих</a:t>
            </a:r>
            <a:r>
              <a:rPr lang="ru-RU" dirty="0"/>
              <a:t> </a:t>
            </a:r>
            <a:r>
              <a:rPr lang="ru-RU" dirty="0" err="1"/>
              <a:t>товарів</a:t>
            </a:r>
            <a:r>
              <a:rPr lang="ru-RU" dirty="0"/>
              <a:t>.</a:t>
            </a:r>
          </a:p>
          <a:p>
            <a:endParaRPr lang="uk-UA" dirty="0"/>
          </a:p>
        </p:txBody>
      </p:sp>
    </p:spTree>
    <p:extLst>
      <p:ext uri="{BB962C8B-B14F-4D97-AF65-F5344CB8AC3E}">
        <p14:creationId xmlns:p14="http://schemas.microsoft.com/office/powerpoint/2010/main" val="2692379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EC42DAA5-E619-45A2-B80C-2228A6D35181}"/>
              </a:ext>
            </a:extLst>
          </p:cNvPr>
          <p:cNvSpPr>
            <a:spLocks noGrp="1"/>
          </p:cNvSpPr>
          <p:nvPr>
            <p:ph idx="1"/>
          </p:nvPr>
        </p:nvSpPr>
        <p:spPr>
          <a:xfrm>
            <a:off x="214312" y="276225"/>
            <a:ext cx="11763375" cy="5619750"/>
          </a:xfrm>
        </p:spPr>
        <p:txBody>
          <a:bodyPr>
            <a:normAutofit fontScale="85000" lnSpcReduction="10000"/>
          </a:bodyPr>
          <a:lstStyle/>
          <a:p>
            <a:pPr algn="just"/>
            <a:r>
              <a:rPr lang="uk-UA" dirty="0"/>
              <a:t>Стаття 474. Перешкоджання посадовій особі митного органу в доступі до товарів, транспортних засобів, документів</a:t>
            </a:r>
          </a:p>
          <a:p>
            <a:pPr algn="just"/>
            <a:r>
              <a:rPr lang="uk-UA" dirty="0"/>
              <a:t>1. Перешкоджання посадовій особі митного органу під час здійснення нею митного контролю або провадження в справі про контрабанду чи порушення митних правил у доступі до товарів, транспортних засобів, документів -</a:t>
            </a:r>
          </a:p>
          <a:p>
            <a:pPr algn="just"/>
            <a:r>
              <a:rPr lang="uk-UA" dirty="0"/>
              <a:t>тягне за собою накладення штрафу в розмірі ста неоподатковуваних мінімумів доходів громадян.</a:t>
            </a:r>
          </a:p>
          <a:p>
            <a:pPr algn="just"/>
            <a:r>
              <a:rPr lang="uk-UA" dirty="0"/>
              <a:t>2. Вчинення правопорушення, передбаченого частиною першою цієї статті, особою, яка протягом року притягалася до відповідальності за вчинення такого правопорушення, а так само перешкоджання посадовій особі митного органу, невиконання її вимог під час проведення перевірки обліку товарів, що переміщуються через митний кордон України та/або перебувають під митним контролем, чи документальної перевірки дотримання вимог законодавства України з питань митної справи -</a:t>
            </a:r>
          </a:p>
          <a:p>
            <a:pPr algn="just"/>
            <a:r>
              <a:rPr lang="uk-UA" dirty="0"/>
              <a:t>тягнуть за собою накладення штрафу в розмірі п’ятисот неоподатковуваних мінімумів доходів громадян.</a:t>
            </a:r>
          </a:p>
          <a:p>
            <a:pPr algn="just"/>
            <a:r>
              <a:rPr lang="uk-UA" dirty="0"/>
              <a:t>Стаття 475. Неподання митному органу звітності щодо товарів, які перебувають під митним контролем</a:t>
            </a:r>
          </a:p>
          <a:p>
            <a:pPr algn="just"/>
            <a:r>
              <a:rPr lang="uk-UA" dirty="0"/>
              <a:t>1. Неподання утримувачем магазину безмитної торгівлі, складу тимчасового зберігання, митного складу, особою, відповідальною за експлуатацію складу організації - отримувача гуманітарної допомоги, митному органу звіту про рух товарів, а також порушення порядку ведення обліку таких товарів -</a:t>
            </a:r>
          </a:p>
          <a:p>
            <a:pPr algn="just"/>
            <a:r>
              <a:rPr lang="uk-UA" dirty="0"/>
              <a:t>тягнуть за собою накладення штрафу в розмірі п’ятдесяти неоподатковуваних мінімумів доходів громадян.</a:t>
            </a:r>
          </a:p>
          <a:p>
            <a:endParaRPr lang="uk-UA" dirty="0"/>
          </a:p>
        </p:txBody>
      </p:sp>
    </p:spTree>
    <p:extLst>
      <p:ext uri="{BB962C8B-B14F-4D97-AF65-F5344CB8AC3E}">
        <p14:creationId xmlns:p14="http://schemas.microsoft.com/office/powerpoint/2010/main" val="3922287534"/>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Галерея">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206</TotalTime>
  <Words>4270</Words>
  <Application>Microsoft Office PowerPoint</Application>
  <PresentationFormat>Широкий екран</PresentationFormat>
  <Paragraphs>123</Paragraphs>
  <Slides>21</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21</vt:i4>
      </vt:variant>
    </vt:vector>
  </HeadingPairs>
  <TitlesOfParts>
    <vt:vector size="25" baseType="lpstr">
      <vt:lpstr>Arial</vt:lpstr>
      <vt:lpstr>Gill Sans MT</vt:lpstr>
      <vt:lpstr>Times New Roman</vt:lpstr>
      <vt:lpstr>Галерея</vt:lpstr>
      <vt:lpstr>Презентація PowerPoint</vt:lpstr>
      <vt:lpstr>10.1. Види порушень митних правил та відповідальність за такі правопорушення (Глава 68. МКУ)</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10.2. Провадження у справах про порушення митних правил </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ASUS</dc:creator>
  <cp:lastModifiedBy>ASUS</cp:lastModifiedBy>
  <cp:revision>42</cp:revision>
  <dcterms:created xsi:type="dcterms:W3CDTF">2025-04-24T09:14:16Z</dcterms:created>
  <dcterms:modified xsi:type="dcterms:W3CDTF">2025-04-24T12:43:16Z</dcterms:modified>
</cp:coreProperties>
</file>