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13D66D0A-80A1-4E88-BCC7-F8AAC65EA433}" type="datetimeFigureOut">
              <a:rPr lang="uk-UA" smtClean="0"/>
              <a:t>24.04.2025</a:t>
            </a:fld>
            <a:endParaRPr lang="uk-UA"/>
          </a:p>
        </p:txBody>
      </p:sp>
      <p:sp>
        <p:nvSpPr>
          <p:cNvPr id="5" name="Footer Placeholder 4"/>
          <p:cNvSpPr>
            <a:spLocks noGrp="1"/>
          </p:cNvSpPr>
          <p:nvPr>
            <p:ph type="ftr" sz="quarter" idx="11"/>
          </p:nvPr>
        </p:nvSpPr>
        <p:spPr>
          <a:xfrm>
            <a:off x="2416500" y="329307"/>
            <a:ext cx="4973915" cy="309201"/>
          </a:xfrm>
        </p:spPr>
        <p:txBody>
          <a:bodyPr/>
          <a:lstStyle/>
          <a:p>
            <a:endParaRPr lang="uk-UA"/>
          </a:p>
        </p:txBody>
      </p:sp>
      <p:sp>
        <p:nvSpPr>
          <p:cNvPr id="6" name="Slide Number Placeholder 5"/>
          <p:cNvSpPr>
            <a:spLocks noGrp="1"/>
          </p:cNvSpPr>
          <p:nvPr>
            <p:ph type="sldNum" sz="quarter" idx="12"/>
          </p:nvPr>
        </p:nvSpPr>
        <p:spPr>
          <a:xfrm>
            <a:off x="1437664" y="798973"/>
            <a:ext cx="811019" cy="503578"/>
          </a:xfrm>
        </p:spPr>
        <p:txBody>
          <a:bodyPr/>
          <a:lstStyle/>
          <a:p>
            <a:fld id="{E9497C08-D131-471B-9449-DF5D1A4D0D6D}" type="slidenum">
              <a:rPr lang="uk-UA" smtClean="0"/>
              <a:t>‹№›</a:t>
            </a:fld>
            <a:endParaRPr lang="uk-UA"/>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8564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3D66D0A-80A1-4E88-BCC7-F8AAC65EA433}" type="datetimeFigureOut">
              <a:rPr lang="uk-UA" smtClean="0"/>
              <a:t>24.04.2025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9497C08-D131-471B-9449-DF5D1A4D0D6D}" type="slidenum">
              <a:rPr lang="uk-UA" smtClean="0"/>
              <a:t>‹№›</a:t>
            </a:fld>
            <a:endParaRPr lang="uk-UA"/>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14594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3D66D0A-80A1-4E88-BCC7-F8AAC65EA433}" type="datetimeFigureOut">
              <a:rPr lang="uk-UA" smtClean="0"/>
              <a:t>24.04.2025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9497C08-D131-471B-9449-DF5D1A4D0D6D}" type="slidenum">
              <a:rPr lang="uk-UA" smtClean="0"/>
              <a:t>‹№›</a:t>
            </a:fld>
            <a:endParaRPr lang="uk-UA"/>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73570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13D66D0A-80A1-4E88-BCC7-F8AAC65EA433}" type="datetimeFigureOut">
              <a:rPr lang="uk-UA" smtClean="0"/>
              <a:t>24.04.2025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9497C08-D131-471B-9449-DF5D1A4D0D6D}" type="slidenum">
              <a:rPr lang="uk-UA" smtClean="0"/>
              <a:t>‹№›</a:t>
            </a:fld>
            <a:endParaRPr lang="uk-UA"/>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55096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13D66D0A-80A1-4E88-BCC7-F8AAC65EA433}" type="datetimeFigureOut">
              <a:rPr lang="uk-UA" smtClean="0"/>
              <a:t>24.04.2025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9497C08-D131-471B-9449-DF5D1A4D0D6D}" type="slidenum">
              <a:rPr lang="uk-UA" smtClean="0"/>
              <a:t>‹№›</a:t>
            </a:fld>
            <a:endParaRPr lang="uk-UA"/>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7633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13D66D0A-80A1-4E88-BCC7-F8AAC65EA433}" type="datetimeFigureOut">
              <a:rPr lang="uk-UA" smtClean="0"/>
              <a:t>24.04.2025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E9497C08-D131-471B-9449-DF5D1A4D0D6D}" type="slidenum">
              <a:rPr lang="uk-UA" smtClean="0"/>
              <a:t>‹№›</a:t>
            </a:fld>
            <a:endParaRPr lang="uk-UA"/>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01178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447191" y="2824269"/>
            <a:ext cx="4645152" cy="2644457"/>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412362" y="2821491"/>
            <a:ext cx="4645152" cy="263737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13D66D0A-80A1-4E88-BCC7-F8AAC65EA433}" type="datetimeFigureOut">
              <a:rPr lang="uk-UA" smtClean="0"/>
              <a:t>24.04.2025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E9497C08-D131-471B-9449-DF5D1A4D0D6D}" type="slidenum">
              <a:rPr lang="uk-UA" smtClean="0"/>
              <a:t>‹№›</a:t>
            </a:fld>
            <a:endParaRPr lang="uk-UA"/>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0353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13D66D0A-80A1-4E88-BCC7-F8AAC65EA433}" type="datetimeFigureOut">
              <a:rPr lang="uk-UA" smtClean="0"/>
              <a:t>24.04.2025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E9497C08-D131-471B-9449-DF5D1A4D0D6D}" type="slidenum">
              <a:rPr lang="uk-UA" smtClean="0"/>
              <a:t>‹№›</a:t>
            </a:fld>
            <a:endParaRPr lang="uk-UA"/>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2465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D66D0A-80A1-4E88-BCC7-F8AAC65EA433}" type="datetimeFigureOut">
              <a:rPr lang="uk-UA" smtClean="0"/>
              <a:t>24.04.2025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E9497C08-D131-471B-9449-DF5D1A4D0D6D}" type="slidenum">
              <a:rPr lang="uk-UA" smtClean="0"/>
              <a:t>‹№›</a:t>
            </a:fld>
            <a:endParaRPr lang="uk-UA"/>
          </a:p>
        </p:txBody>
      </p:sp>
    </p:spTree>
    <p:extLst>
      <p:ext uri="{BB962C8B-B14F-4D97-AF65-F5344CB8AC3E}">
        <p14:creationId xmlns:p14="http://schemas.microsoft.com/office/powerpoint/2010/main" val="2943176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13D66D0A-80A1-4E88-BCC7-F8AAC65EA433}" type="datetimeFigureOut">
              <a:rPr lang="uk-UA" smtClean="0"/>
              <a:t>24.04.2025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E9497C08-D131-471B-9449-DF5D1A4D0D6D}" type="slidenum">
              <a:rPr lang="uk-UA" smtClean="0"/>
              <a:t>‹№›</a:t>
            </a:fld>
            <a:endParaRPr lang="uk-UA"/>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705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3D66D0A-80A1-4E88-BCC7-F8AAC65EA433}" type="datetimeFigureOut">
              <a:rPr lang="uk-UA" smtClean="0"/>
              <a:t>24.04.2025</a:t>
            </a:fld>
            <a:endParaRPr lang="uk-UA"/>
          </a:p>
        </p:txBody>
      </p:sp>
      <p:sp>
        <p:nvSpPr>
          <p:cNvPr id="6" name="Footer Placeholder 5"/>
          <p:cNvSpPr>
            <a:spLocks noGrp="1"/>
          </p:cNvSpPr>
          <p:nvPr>
            <p:ph type="ftr" sz="quarter" idx="11"/>
          </p:nvPr>
        </p:nvSpPr>
        <p:spPr>
          <a:xfrm>
            <a:off x="1447382" y="318640"/>
            <a:ext cx="5541004" cy="320931"/>
          </a:xfrm>
        </p:spPr>
        <p:txBody>
          <a:bodyPr/>
          <a:lstStyle/>
          <a:p>
            <a:endParaRPr lang="uk-UA"/>
          </a:p>
        </p:txBody>
      </p:sp>
      <p:sp>
        <p:nvSpPr>
          <p:cNvPr id="7" name="Slide Number Placeholder 6"/>
          <p:cNvSpPr>
            <a:spLocks noGrp="1"/>
          </p:cNvSpPr>
          <p:nvPr>
            <p:ph type="sldNum" sz="quarter" idx="12"/>
          </p:nvPr>
        </p:nvSpPr>
        <p:spPr/>
        <p:txBody>
          <a:bodyPr/>
          <a:lstStyle/>
          <a:p>
            <a:fld id="{E9497C08-D131-471B-9449-DF5D1A4D0D6D}" type="slidenum">
              <a:rPr lang="uk-UA" smtClean="0"/>
              <a:t>‹№›</a:t>
            </a:fld>
            <a:endParaRPr lang="uk-UA"/>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54135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3D66D0A-80A1-4E88-BCC7-F8AAC65EA433}" type="datetimeFigureOut">
              <a:rPr lang="uk-UA" smtClean="0"/>
              <a:t>24.04.2025</a:t>
            </a:fld>
            <a:endParaRPr lang="uk-UA"/>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9497C08-D131-471B-9449-DF5D1A4D0D6D}" type="slidenum">
              <a:rPr lang="uk-UA" smtClean="0"/>
              <a:t>‹№›</a:t>
            </a:fld>
            <a:endParaRPr lang="uk-UA"/>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91288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zakon.rada.gov.ua/laws/show/4495-17"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zakon.rada.gov.ua/laws/show/4495-17/paran3739#n3739"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zakon.rada.gov.ua/laws/show/4495-17/conv#n3719"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zakon.rada.gov.ua/laws/show/4495-17/conv#n403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a:extLst>
              <a:ext uri="{FF2B5EF4-FFF2-40B4-BE49-F238E27FC236}">
                <a16:creationId xmlns:a16="http://schemas.microsoft.com/office/drawing/2014/main" id="{A358B0AA-8C42-4516-ACA9-A8619716F572}"/>
              </a:ext>
            </a:extLst>
          </p:cNvPr>
          <p:cNvSpPr>
            <a:spLocks noGrp="1"/>
          </p:cNvSpPr>
          <p:nvPr>
            <p:ph type="subTitle" idx="1"/>
          </p:nvPr>
        </p:nvSpPr>
        <p:spPr>
          <a:xfrm>
            <a:off x="1028700" y="390524"/>
            <a:ext cx="10026152" cy="4118301"/>
          </a:xfrm>
        </p:spPr>
        <p:txBody>
          <a:bodyPr/>
          <a:lstStyle/>
          <a:p>
            <a:pPr algn="ctr">
              <a:lnSpc>
                <a:spcPct val="150000"/>
              </a:lnSpc>
              <a:spcBef>
                <a:spcPts val="0"/>
              </a:spcBef>
            </a:pPr>
            <a:r>
              <a:rPr lang="ru-RU" sz="2800" dirty="0">
                <a:solidFill>
                  <a:schemeClr val="accent1"/>
                </a:solidFill>
              </a:rPr>
              <a:t>Т-9. МИТНІ ПОРУШЕННЯ ТА ЇХ ХАРАКТЕРИСТИКА</a:t>
            </a:r>
          </a:p>
          <a:p>
            <a:pPr algn="ctr">
              <a:lnSpc>
                <a:spcPct val="150000"/>
              </a:lnSpc>
              <a:spcBef>
                <a:spcPts val="0"/>
              </a:spcBef>
            </a:pPr>
            <a:endParaRPr lang="ru-RU" sz="2800" dirty="0">
              <a:solidFill>
                <a:schemeClr val="accent1"/>
              </a:solidFill>
            </a:endParaRPr>
          </a:p>
          <a:p>
            <a:pPr indent="360000" algn="just">
              <a:lnSpc>
                <a:spcPct val="150000"/>
              </a:lnSpc>
              <a:spcBef>
                <a:spcPts val="0"/>
              </a:spcBef>
            </a:pPr>
            <a:r>
              <a:rPr lang="ru-RU" dirty="0">
                <a:solidFill>
                  <a:schemeClr val="accent1"/>
                </a:solidFill>
              </a:rPr>
              <a:t> 9.1. </a:t>
            </a:r>
            <a:r>
              <a:rPr lang="ru-RU" dirty="0" err="1">
                <a:solidFill>
                  <a:schemeClr val="accent1"/>
                </a:solidFill>
              </a:rPr>
              <a:t>Девіантна</a:t>
            </a:r>
            <a:r>
              <a:rPr lang="ru-RU" dirty="0">
                <a:solidFill>
                  <a:schemeClr val="accent1"/>
                </a:solidFill>
              </a:rPr>
              <a:t> </a:t>
            </a:r>
            <a:r>
              <a:rPr lang="ru-RU" dirty="0" err="1">
                <a:solidFill>
                  <a:schemeClr val="accent1"/>
                </a:solidFill>
              </a:rPr>
              <a:t>поведінка</a:t>
            </a:r>
            <a:r>
              <a:rPr lang="ru-RU" dirty="0">
                <a:solidFill>
                  <a:schemeClr val="accent1"/>
                </a:solidFill>
              </a:rPr>
              <a:t> та </a:t>
            </a:r>
            <a:r>
              <a:rPr lang="ru-RU" dirty="0" err="1">
                <a:solidFill>
                  <a:schemeClr val="accent1"/>
                </a:solidFill>
              </a:rPr>
              <a:t>митна</a:t>
            </a:r>
            <a:r>
              <a:rPr lang="ru-RU" dirty="0">
                <a:solidFill>
                  <a:schemeClr val="accent1"/>
                </a:solidFill>
              </a:rPr>
              <a:t> </a:t>
            </a:r>
            <a:r>
              <a:rPr lang="ru-RU" dirty="0" err="1">
                <a:solidFill>
                  <a:schemeClr val="accent1"/>
                </a:solidFill>
              </a:rPr>
              <a:t>злочинність</a:t>
            </a:r>
            <a:endParaRPr lang="ru-RU" dirty="0">
              <a:solidFill>
                <a:schemeClr val="accent1"/>
              </a:solidFill>
            </a:endParaRPr>
          </a:p>
          <a:p>
            <a:pPr indent="360000" algn="just">
              <a:lnSpc>
                <a:spcPct val="150000"/>
              </a:lnSpc>
              <a:spcBef>
                <a:spcPts val="0"/>
              </a:spcBef>
            </a:pPr>
            <a:r>
              <a:rPr lang="ru-RU" dirty="0">
                <a:solidFill>
                  <a:schemeClr val="accent1"/>
                </a:solidFill>
              </a:rPr>
              <a:t>9.2. </a:t>
            </a:r>
            <a:r>
              <a:rPr lang="uk-UA" dirty="0">
                <a:solidFill>
                  <a:schemeClr val="accent1"/>
                </a:solidFill>
              </a:rPr>
              <a:t>ЗАПОБІГАННЯ ТА ПРОТИДІЯ КОНТРАБАНДІ</a:t>
            </a:r>
          </a:p>
          <a:p>
            <a:pPr indent="360000" algn="just">
              <a:lnSpc>
                <a:spcPct val="150000"/>
              </a:lnSpc>
              <a:spcBef>
                <a:spcPts val="0"/>
              </a:spcBef>
            </a:pPr>
            <a:r>
              <a:rPr lang="uk-UA" dirty="0">
                <a:solidFill>
                  <a:schemeClr val="accent1"/>
                </a:solidFill>
              </a:rPr>
              <a:t>9.3. </a:t>
            </a:r>
            <a:r>
              <a:rPr lang="ru-RU" dirty="0">
                <a:solidFill>
                  <a:schemeClr val="accent1"/>
                </a:solidFill>
              </a:rPr>
              <a:t>ПОРУШЕННЯ МИТНИХ ПРАВИЛ ТА ВІДПОВІДАЛЬНІСТЬ ЗА НИХ</a:t>
            </a:r>
          </a:p>
          <a:p>
            <a:pPr indent="360000" algn="just">
              <a:lnSpc>
                <a:spcPct val="150000"/>
              </a:lnSpc>
              <a:spcBef>
                <a:spcPts val="0"/>
              </a:spcBef>
            </a:pPr>
            <a:r>
              <a:rPr lang="ru-RU" dirty="0">
                <a:solidFill>
                  <a:schemeClr val="accent1"/>
                </a:solidFill>
              </a:rPr>
              <a:t>9.4. </a:t>
            </a:r>
            <a:r>
              <a:rPr lang="ru-RU" dirty="0" err="1">
                <a:solidFill>
                  <a:schemeClr val="accent1"/>
                </a:solidFill>
              </a:rPr>
              <a:t>Види</a:t>
            </a:r>
            <a:r>
              <a:rPr lang="ru-RU" dirty="0">
                <a:solidFill>
                  <a:schemeClr val="accent1"/>
                </a:solidFill>
              </a:rPr>
              <a:t> </a:t>
            </a:r>
            <a:r>
              <a:rPr lang="ru-RU" dirty="0" err="1">
                <a:solidFill>
                  <a:schemeClr val="accent1"/>
                </a:solidFill>
              </a:rPr>
              <a:t>порушень</a:t>
            </a:r>
            <a:r>
              <a:rPr lang="ru-RU" dirty="0">
                <a:solidFill>
                  <a:schemeClr val="accent1"/>
                </a:solidFill>
              </a:rPr>
              <a:t> </a:t>
            </a:r>
            <a:r>
              <a:rPr lang="ru-RU" dirty="0" err="1">
                <a:solidFill>
                  <a:schemeClr val="accent1"/>
                </a:solidFill>
              </a:rPr>
              <a:t>митних</a:t>
            </a:r>
            <a:r>
              <a:rPr lang="ru-RU" dirty="0">
                <a:solidFill>
                  <a:schemeClr val="accent1"/>
                </a:solidFill>
              </a:rPr>
              <a:t> правил та </a:t>
            </a:r>
            <a:r>
              <a:rPr lang="ru-RU" dirty="0" err="1">
                <a:solidFill>
                  <a:schemeClr val="accent1"/>
                </a:solidFill>
              </a:rPr>
              <a:t>відповідальність</a:t>
            </a:r>
            <a:r>
              <a:rPr lang="ru-RU" dirty="0">
                <a:solidFill>
                  <a:schemeClr val="accent1"/>
                </a:solidFill>
              </a:rPr>
              <a:t> за </a:t>
            </a:r>
            <a:r>
              <a:rPr lang="ru-RU" dirty="0" err="1">
                <a:solidFill>
                  <a:schemeClr val="accent1"/>
                </a:solidFill>
              </a:rPr>
              <a:t>такі</a:t>
            </a:r>
            <a:r>
              <a:rPr lang="ru-RU" dirty="0">
                <a:solidFill>
                  <a:schemeClr val="accent1"/>
                </a:solidFill>
              </a:rPr>
              <a:t> </a:t>
            </a:r>
            <a:r>
              <a:rPr lang="ru-RU" dirty="0" err="1">
                <a:solidFill>
                  <a:schemeClr val="accent1"/>
                </a:solidFill>
              </a:rPr>
              <a:t>правопорушення</a:t>
            </a:r>
            <a:endParaRPr lang="uk-UA" dirty="0">
              <a:solidFill>
                <a:schemeClr val="accent1"/>
              </a:solidFill>
            </a:endParaRPr>
          </a:p>
          <a:p>
            <a:endParaRPr lang="uk-UA" dirty="0"/>
          </a:p>
          <a:p>
            <a:endParaRPr lang="ru-RU" dirty="0"/>
          </a:p>
          <a:p>
            <a:endParaRPr lang="uk-UA" dirty="0"/>
          </a:p>
        </p:txBody>
      </p:sp>
    </p:spTree>
    <p:extLst>
      <p:ext uri="{BB962C8B-B14F-4D97-AF65-F5344CB8AC3E}">
        <p14:creationId xmlns:p14="http://schemas.microsoft.com/office/powerpoint/2010/main" val="4031070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E5A17D4F-C40D-43E1-8198-BBB4F5F49CDE}"/>
              </a:ext>
            </a:extLst>
          </p:cNvPr>
          <p:cNvSpPr>
            <a:spLocks noGrp="1"/>
          </p:cNvSpPr>
          <p:nvPr>
            <p:ph idx="1"/>
          </p:nvPr>
        </p:nvSpPr>
        <p:spPr>
          <a:xfrm>
            <a:off x="180975" y="85726"/>
            <a:ext cx="11925300" cy="5867400"/>
          </a:xfrm>
        </p:spPr>
        <p:txBody>
          <a:bodyPr>
            <a:normAutofit fontScale="55000" lnSpcReduction="20000"/>
          </a:bodyPr>
          <a:lstStyle/>
          <a:p>
            <a:pPr algn="just">
              <a:spcBef>
                <a:spcPts val="0"/>
              </a:spcBef>
            </a:pPr>
            <a:r>
              <a:rPr lang="uk-UA" sz="2900" dirty="0"/>
              <a:t>Уряд поставив серед найважливіших проблему ефективної протидії поширенню в Україні наркотиків і </a:t>
            </a:r>
            <a:r>
              <a:rPr lang="uk-UA" sz="2900" dirty="0" err="1"/>
              <a:t>наркозлочинності</a:t>
            </a:r>
            <a:r>
              <a:rPr lang="uk-UA" sz="2900" dirty="0"/>
              <a:t>. Нині реальну загрозу для нашої держави становлять незаконні дії з опієм, героїном, кокаїном, синтетичними наркотичними засобами, які переправляються через територію  </a:t>
            </a:r>
            <a:r>
              <a:rPr lang="ru-RU" sz="2900" dirty="0" err="1"/>
              <a:t>України</a:t>
            </a:r>
            <a:r>
              <a:rPr lang="ru-RU" sz="2900" dirty="0"/>
              <a:t>. Держава </a:t>
            </a:r>
            <a:r>
              <a:rPr lang="ru-RU" sz="2900" dirty="0" err="1"/>
              <a:t>зацікавлена</a:t>
            </a:r>
            <a:r>
              <a:rPr lang="ru-RU" sz="2900" dirty="0"/>
              <a:t> у </a:t>
            </a:r>
            <a:r>
              <a:rPr lang="ru-RU" sz="2900" dirty="0" err="1"/>
              <a:t>виявленні</a:t>
            </a:r>
            <a:r>
              <a:rPr lang="ru-RU" sz="2900" dirty="0"/>
              <a:t> і </a:t>
            </a:r>
            <a:r>
              <a:rPr lang="ru-RU" sz="2900" dirty="0" err="1"/>
              <a:t>затриманні</a:t>
            </a:r>
            <a:r>
              <a:rPr lang="ru-RU" sz="2900" dirty="0"/>
              <a:t> </a:t>
            </a:r>
            <a:r>
              <a:rPr lang="ru-RU" sz="2900" dirty="0" err="1"/>
              <a:t>осіб</a:t>
            </a:r>
            <a:r>
              <a:rPr lang="ru-RU" sz="2900" dirty="0"/>
              <a:t>, які </a:t>
            </a:r>
            <a:r>
              <a:rPr lang="ru-RU" sz="2900" dirty="0" err="1"/>
              <a:t>контрабандним</a:t>
            </a:r>
            <a:r>
              <a:rPr lang="ru-RU" sz="2900" dirty="0"/>
              <a:t> шляхом </a:t>
            </a:r>
            <a:r>
              <a:rPr lang="ru-RU" sz="2900" dirty="0" err="1"/>
              <a:t>перевозять</a:t>
            </a:r>
            <a:r>
              <a:rPr lang="ru-RU" sz="2900" dirty="0"/>
              <a:t> </a:t>
            </a:r>
            <a:r>
              <a:rPr lang="ru-RU" sz="2900" dirty="0" err="1"/>
              <a:t>наркотичні</a:t>
            </a:r>
            <a:r>
              <a:rPr lang="ru-RU" sz="2900" dirty="0"/>
              <a:t> </a:t>
            </a:r>
            <a:r>
              <a:rPr lang="ru-RU" sz="2900" dirty="0" err="1"/>
              <a:t>засоби</a:t>
            </a:r>
            <a:r>
              <a:rPr lang="ru-RU" sz="2900" dirty="0"/>
              <a:t> </a:t>
            </a:r>
            <a:r>
              <a:rPr lang="ru-RU" sz="2900" dirty="0" err="1"/>
              <a:t>територією</a:t>
            </a:r>
            <a:r>
              <a:rPr lang="ru-RU" sz="2900" dirty="0"/>
              <a:t> </a:t>
            </a:r>
            <a:r>
              <a:rPr lang="ru-RU" sz="2900" dirty="0" err="1"/>
              <a:t>держави</a:t>
            </a:r>
            <a:r>
              <a:rPr lang="ru-RU" sz="2900" dirty="0"/>
              <a:t>.</a:t>
            </a:r>
          </a:p>
          <a:p>
            <a:pPr algn="just">
              <a:spcBef>
                <a:spcPts val="0"/>
              </a:spcBef>
            </a:pPr>
            <a:r>
              <a:rPr lang="uk-UA" sz="2900" dirty="0"/>
              <a:t>Стаття 456. Контрольовані поставки наркотичних засобів, психотропних речовин і прекурсорів</a:t>
            </a:r>
          </a:p>
          <a:p>
            <a:pPr algn="just">
              <a:spcBef>
                <a:spcPts val="0"/>
              </a:spcBef>
            </a:pPr>
            <a:r>
              <a:rPr lang="uk-UA" sz="2900" dirty="0"/>
              <a:t>1. Відповідно до законів України митні органи з метою виявлення джерел і каналів незаконного обігу наркотичних засобів, психотропних речовин і прекурсорів, осіб, які беруть участь у цьому, разом з іншими державними органами, що мають право здійснювати оперативно-розшукову діяльність, можуть використовувати метод контрольованої поставки зазначених засобів, речовин і прекурсорів.</a:t>
            </a:r>
          </a:p>
          <a:p>
            <a:pPr algn="just">
              <a:spcBef>
                <a:spcPts val="0"/>
              </a:spcBef>
            </a:pPr>
            <a:r>
              <a:rPr lang="uk-UA" sz="2900" dirty="0"/>
              <a:t>2. Порядок проведення контрольованої поставки визначається цим Кодексом і відповідним нормативно-правовим актом центрального органу виконавчої влади, що забезпечує формування та реалізує державну фінансову політику, Міністерства внутрішніх справ України, Служби безпеки України, центрального органу виконавчої влади, що забезпечує реалізацію державної політики у сфері захисту державного кордону, погодженим із Офісом Генерального прокурора та зареєстрованим у Міністерстві юстиції України.</a:t>
            </a:r>
          </a:p>
          <a:p>
            <a:pPr algn="just">
              <a:spcBef>
                <a:spcPts val="0"/>
              </a:spcBef>
            </a:pPr>
            <a:r>
              <a:rPr lang="ru-RU" sz="2900" dirty="0" err="1"/>
              <a:t>Стаття</a:t>
            </a:r>
            <a:r>
              <a:rPr lang="ru-RU" sz="2900" dirty="0"/>
              <a:t> 457. </a:t>
            </a:r>
            <a:r>
              <a:rPr lang="ru-RU" sz="2900" dirty="0" err="1"/>
              <a:t>Переміщення</a:t>
            </a:r>
            <a:r>
              <a:rPr lang="ru-RU" sz="2900" dirty="0"/>
              <a:t> </a:t>
            </a:r>
            <a:r>
              <a:rPr lang="ru-RU" sz="2900" dirty="0" err="1"/>
              <a:t>товарів</a:t>
            </a:r>
            <a:r>
              <a:rPr lang="ru-RU" sz="2900" dirty="0"/>
              <a:t> </a:t>
            </a:r>
            <a:r>
              <a:rPr lang="ru-RU" sz="2900" dirty="0" err="1"/>
              <a:t>під</a:t>
            </a:r>
            <a:r>
              <a:rPr lang="ru-RU" sz="2900" dirty="0"/>
              <a:t> </a:t>
            </a:r>
            <a:r>
              <a:rPr lang="ru-RU" sz="2900" dirty="0" err="1"/>
              <a:t>негласним</a:t>
            </a:r>
            <a:r>
              <a:rPr lang="ru-RU" sz="2900" dirty="0"/>
              <a:t> контролем</a:t>
            </a:r>
          </a:p>
          <a:p>
            <a:pPr algn="just">
              <a:spcBef>
                <a:spcPts val="0"/>
              </a:spcBef>
            </a:pPr>
            <a:r>
              <a:rPr lang="ru-RU" sz="2900" dirty="0"/>
              <a:t>1. З метою </a:t>
            </a:r>
            <a:r>
              <a:rPr lang="ru-RU" sz="2900" dirty="0" err="1"/>
              <a:t>виявлення</a:t>
            </a:r>
            <a:r>
              <a:rPr lang="ru-RU" sz="2900" dirty="0"/>
              <a:t> та </a:t>
            </a:r>
            <a:r>
              <a:rPr lang="ru-RU" sz="2900" dirty="0" err="1"/>
              <a:t>притягнення</a:t>
            </a:r>
            <a:r>
              <a:rPr lang="ru-RU" sz="2900" dirty="0"/>
              <a:t> до </a:t>
            </a:r>
            <a:r>
              <a:rPr lang="ru-RU" sz="2900" dirty="0" err="1"/>
              <a:t>відповідальності</a:t>
            </a:r>
            <a:r>
              <a:rPr lang="ru-RU" sz="2900" dirty="0"/>
              <a:t> </a:t>
            </a:r>
            <a:r>
              <a:rPr lang="ru-RU" sz="2900" dirty="0" err="1"/>
              <a:t>осіб</a:t>
            </a:r>
            <a:r>
              <a:rPr lang="ru-RU" sz="2900" dirty="0"/>
              <a:t>, </a:t>
            </a:r>
            <a:r>
              <a:rPr lang="ru-RU" sz="2900" dirty="0" err="1"/>
              <a:t>причетних</a:t>
            </a:r>
            <a:r>
              <a:rPr lang="ru-RU" sz="2900" dirty="0"/>
              <a:t> до </a:t>
            </a:r>
            <a:r>
              <a:rPr lang="ru-RU" sz="2900" dirty="0" err="1"/>
              <a:t>вчинення</a:t>
            </a:r>
            <a:r>
              <a:rPr lang="ru-RU" sz="2900" dirty="0"/>
              <a:t> </a:t>
            </a:r>
            <a:r>
              <a:rPr lang="ru-RU" sz="2900" dirty="0" err="1"/>
              <a:t>контрабанди</a:t>
            </a:r>
            <a:r>
              <a:rPr lang="ru-RU" sz="2900" dirty="0"/>
              <a:t>, а також з метою </a:t>
            </a:r>
            <a:r>
              <a:rPr lang="ru-RU" sz="2900" dirty="0" err="1"/>
              <a:t>вилучення</a:t>
            </a:r>
            <a:r>
              <a:rPr lang="ru-RU" sz="2900" dirty="0"/>
              <a:t> </a:t>
            </a:r>
            <a:r>
              <a:rPr lang="ru-RU" sz="2900" dirty="0" err="1"/>
              <a:t>товарів</a:t>
            </a:r>
            <a:r>
              <a:rPr lang="ru-RU" sz="2900" dirty="0"/>
              <a:t>, </a:t>
            </a:r>
            <a:r>
              <a:rPr lang="ru-RU" sz="2900" dirty="0" err="1"/>
              <a:t>щодо</a:t>
            </a:r>
            <a:r>
              <a:rPr lang="ru-RU" sz="2900" dirty="0"/>
              <a:t> </a:t>
            </a:r>
            <a:r>
              <a:rPr lang="ru-RU" sz="2900" dirty="0" err="1"/>
              <a:t>яких</a:t>
            </a:r>
            <a:r>
              <a:rPr lang="ru-RU" sz="2900" dirty="0"/>
              <a:t> є </a:t>
            </a:r>
            <a:r>
              <a:rPr lang="ru-RU" sz="2900" dirty="0" err="1"/>
              <a:t>підозра</a:t>
            </a:r>
            <a:r>
              <a:rPr lang="ru-RU" sz="2900" dirty="0"/>
              <a:t> в незаконному </a:t>
            </a:r>
            <a:r>
              <a:rPr lang="ru-RU" sz="2900" dirty="0" err="1"/>
              <a:t>переміщенні</a:t>
            </a:r>
            <a:r>
              <a:rPr lang="ru-RU" sz="2900" dirty="0"/>
              <a:t> через </a:t>
            </a:r>
            <a:r>
              <a:rPr lang="ru-RU" sz="2900" dirty="0" err="1"/>
              <a:t>митний</a:t>
            </a:r>
            <a:r>
              <a:rPr lang="ru-RU" sz="2900" dirty="0"/>
              <a:t> кордон </a:t>
            </a:r>
            <a:r>
              <a:rPr lang="ru-RU" sz="2900" dirty="0" err="1"/>
              <a:t>України</a:t>
            </a:r>
            <a:r>
              <a:rPr lang="ru-RU" sz="2900" dirty="0"/>
              <a:t>, </a:t>
            </a:r>
            <a:r>
              <a:rPr lang="ru-RU" sz="2900" dirty="0" err="1"/>
              <a:t>переміщення</a:t>
            </a:r>
            <a:r>
              <a:rPr lang="ru-RU" sz="2900" dirty="0"/>
              <a:t> таких </a:t>
            </a:r>
            <a:r>
              <a:rPr lang="ru-RU" sz="2900" dirty="0" err="1"/>
              <a:t>товарів</a:t>
            </a:r>
            <a:r>
              <a:rPr lang="ru-RU" sz="2900" dirty="0"/>
              <a:t> </a:t>
            </a:r>
            <a:r>
              <a:rPr lang="ru-RU" sz="2900" dirty="0" err="1"/>
              <a:t>може</a:t>
            </a:r>
            <a:r>
              <a:rPr lang="ru-RU" sz="2900" dirty="0"/>
              <a:t> </a:t>
            </a:r>
            <a:r>
              <a:rPr lang="ru-RU" sz="2900" dirty="0" err="1"/>
              <a:t>здійснюватися</a:t>
            </a:r>
            <a:r>
              <a:rPr lang="ru-RU" sz="2900" dirty="0"/>
              <a:t> </a:t>
            </a:r>
            <a:r>
              <a:rPr lang="ru-RU" sz="2900" dirty="0" err="1"/>
              <a:t>під</a:t>
            </a:r>
            <a:r>
              <a:rPr lang="ru-RU" sz="2900" dirty="0"/>
              <a:t> </a:t>
            </a:r>
            <a:r>
              <a:rPr lang="ru-RU" sz="2900" dirty="0" err="1"/>
              <a:t>негласним</a:t>
            </a:r>
            <a:r>
              <a:rPr lang="ru-RU" sz="2900" dirty="0"/>
              <a:t> контролем та </a:t>
            </a:r>
            <a:r>
              <a:rPr lang="ru-RU" sz="2900" dirty="0" err="1"/>
              <a:t>оперативним</a:t>
            </a:r>
            <a:r>
              <a:rPr lang="ru-RU" sz="2900" dirty="0"/>
              <a:t> </a:t>
            </a:r>
            <a:r>
              <a:rPr lang="ru-RU" sz="2900" dirty="0" err="1"/>
              <a:t>наглядом</a:t>
            </a:r>
            <a:r>
              <a:rPr lang="ru-RU" sz="2900" dirty="0"/>
              <a:t> </a:t>
            </a:r>
            <a:r>
              <a:rPr lang="ru-RU" sz="2900" dirty="0" err="1"/>
              <a:t>правоохоронних</a:t>
            </a:r>
            <a:r>
              <a:rPr lang="ru-RU" sz="2900" dirty="0"/>
              <a:t> </a:t>
            </a:r>
            <a:r>
              <a:rPr lang="ru-RU" sz="2900" dirty="0" err="1"/>
              <a:t>органів</a:t>
            </a:r>
            <a:r>
              <a:rPr lang="ru-RU" sz="2900" dirty="0"/>
              <a:t>.</a:t>
            </a:r>
          </a:p>
          <a:p>
            <a:pPr algn="just">
              <a:spcBef>
                <a:spcPts val="0"/>
              </a:spcBef>
            </a:pPr>
            <a:r>
              <a:rPr lang="ru-RU" sz="2900" dirty="0"/>
              <a:t>2. Порядок </a:t>
            </a:r>
            <a:r>
              <a:rPr lang="ru-RU" sz="2900" dirty="0" err="1"/>
              <a:t>проведення</a:t>
            </a:r>
            <a:r>
              <a:rPr lang="ru-RU" sz="2900" dirty="0"/>
              <a:t> негласного контролю за </a:t>
            </a:r>
            <a:r>
              <a:rPr lang="ru-RU" sz="2900" dirty="0" err="1"/>
              <a:t>переміщенням</a:t>
            </a:r>
            <a:r>
              <a:rPr lang="ru-RU" sz="2900" dirty="0"/>
              <a:t> </a:t>
            </a:r>
            <a:r>
              <a:rPr lang="ru-RU" sz="2900" dirty="0" err="1"/>
              <a:t>товарів</a:t>
            </a:r>
            <a:r>
              <a:rPr lang="ru-RU" sz="2900" dirty="0"/>
              <a:t> </a:t>
            </a:r>
            <a:r>
              <a:rPr lang="ru-RU" sz="2900" dirty="0" err="1"/>
              <a:t>визначається</a:t>
            </a:r>
            <a:r>
              <a:rPr lang="ru-RU" sz="2900" dirty="0"/>
              <a:t> </a:t>
            </a:r>
            <a:r>
              <a:rPr lang="ru-RU" sz="2900" dirty="0" err="1"/>
              <a:t>цим</a:t>
            </a:r>
            <a:r>
              <a:rPr lang="ru-RU" sz="2900" dirty="0"/>
              <a:t> Кодексом і </a:t>
            </a:r>
            <a:r>
              <a:rPr lang="ru-RU" sz="2900" dirty="0" err="1"/>
              <a:t>відповідним</a:t>
            </a:r>
            <a:r>
              <a:rPr lang="ru-RU" sz="2900" dirty="0"/>
              <a:t> нормативно-</a:t>
            </a:r>
            <a:r>
              <a:rPr lang="ru-RU" sz="2900" dirty="0" err="1"/>
              <a:t>правовим</a:t>
            </a:r>
            <a:r>
              <a:rPr lang="ru-RU" sz="2900" dirty="0"/>
              <a:t> актом центрального органу </a:t>
            </a:r>
            <a:r>
              <a:rPr lang="ru-RU" sz="2900" dirty="0" err="1"/>
              <a:t>виконавчої</a:t>
            </a:r>
            <a:r>
              <a:rPr lang="ru-RU" sz="2900" dirty="0"/>
              <a:t> </a:t>
            </a:r>
            <a:r>
              <a:rPr lang="ru-RU" sz="2900" dirty="0" err="1"/>
              <a:t>влади</a:t>
            </a:r>
            <a:r>
              <a:rPr lang="ru-RU" sz="2900" dirty="0"/>
              <a:t>, що </a:t>
            </a:r>
            <a:r>
              <a:rPr lang="ru-RU" sz="2900" dirty="0" err="1"/>
              <a:t>забезпечує</a:t>
            </a:r>
            <a:r>
              <a:rPr lang="ru-RU" sz="2900" dirty="0"/>
              <a:t> </a:t>
            </a:r>
            <a:r>
              <a:rPr lang="ru-RU" sz="2900" dirty="0" err="1"/>
              <a:t>формування</a:t>
            </a:r>
            <a:r>
              <a:rPr lang="ru-RU" sz="2900" dirty="0"/>
              <a:t> та </a:t>
            </a:r>
            <a:r>
              <a:rPr lang="ru-RU" sz="2900" dirty="0" err="1"/>
              <a:t>реалізує</a:t>
            </a:r>
            <a:r>
              <a:rPr lang="ru-RU" sz="2900" dirty="0"/>
              <a:t> </a:t>
            </a:r>
            <a:r>
              <a:rPr lang="ru-RU" sz="2900" dirty="0" err="1"/>
              <a:t>державну</a:t>
            </a:r>
            <a:r>
              <a:rPr lang="ru-RU" sz="2900" dirty="0"/>
              <a:t> </a:t>
            </a:r>
            <a:r>
              <a:rPr lang="ru-RU" sz="2900" dirty="0" err="1"/>
              <a:t>фінансову</a:t>
            </a:r>
            <a:r>
              <a:rPr lang="ru-RU" sz="2900" dirty="0"/>
              <a:t> </a:t>
            </a:r>
            <a:r>
              <a:rPr lang="ru-RU" sz="2900" dirty="0" err="1"/>
              <a:t>політику</a:t>
            </a:r>
            <a:r>
              <a:rPr lang="ru-RU" sz="2900" dirty="0"/>
              <a:t>, Міністерства </a:t>
            </a:r>
            <a:r>
              <a:rPr lang="ru-RU" sz="2900" dirty="0" err="1"/>
              <a:t>внутрішніх</a:t>
            </a:r>
            <a:r>
              <a:rPr lang="ru-RU" sz="2900" dirty="0"/>
              <a:t> справ </a:t>
            </a:r>
            <a:r>
              <a:rPr lang="ru-RU" sz="2900" dirty="0" err="1"/>
              <a:t>України</a:t>
            </a:r>
            <a:r>
              <a:rPr lang="ru-RU" sz="2900" dirty="0"/>
              <a:t>, </a:t>
            </a:r>
            <a:r>
              <a:rPr lang="ru-RU" sz="2900" dirty="0" err="1"/>
              <a:t>Служби</a:t>
            </a:r>
            <a:r>
              <a:rPr lang="ru-RU" sz="2900" dirty="0"/>
              <a:t> </a:t>
            </a:r>
            <a:r>
              <a:rPr lang="ru-RU" sz="2900" dirty="0" err="1"/>
              <a:t>безпеки</a:t>
            </a:r>
            <a:r>
              <a:rPr lang="ru-RU" sz="2900" dirty="0"/>
              <a:t> </a:t>
            </a:r>
            <a:r>
              <a:rPr lang="ru-RU" sz="2900" dirty="0" err="1"/>
              <a:t>України</a:t>
            </a:r>
            <a:r>
              <a:rPr lang="ru-RU" sz="2900" dirty="0"/>
              <a:t>, центрального органу </a:t>
            </a:r>
            <a:r>
              <a:rPr lang="ru-RU" sz="2900" dirty="0" err="1"/>
              <a:t>виконавчої</a:t>
            </a:r>
            <a:r>
              <a:rPr lang="ru-RU" sz="2900" dirty="0"/>
              <a:t> </a:t>
            </a:r>
            <a:r>
              <a:rPr lang="ru-RU" sz="2900" dirty="0" err="1"/>
              <a:t>влади</a:t>
            </a:r>
            <a:r>
              <a:rPr lang="ru-RU" sz="2900" dirty="0"/>
              <a:t>, що </a:t>
            </a:r>
            <a:r>
              <a:rPr lang="ru-RU" sz="2900" dirty="0" err="1"/>
              <a:t>забезпечує</a:t>
            </a:r>
            <a:r>
              <a:rPr lang="ru-RU" sz="2900" dirty="0"/>
              <a:t> </a:t>
            </a:r>
            <a:r>
              <a:rPr lang="ru-RU" sz="2900" dirty="0" err="1"/>
              <a:t>реалізацію</a:t>
            </a:r>
            <a:r>
              <a:rPr lang="ru-RU" sz="2900" dirty="0"/>
              <a:t> </a:t>
            </a:r>
            <a:r>
              <a:rPr lang="ru-RU" sz="2900" dirty="0" err="1"/>
              <a:t>державної</a:t>
            </a:r>
            <a:r>
              <a:rPr lang="ru-RU" sz="2900" dirty="0"/>
              <a:t> </a:t>
            </a:r>
            <a:r>
              <a:rPr lang="ru-RU" sz="2900" dirty="0" err="1"/>
              <a:t>політики</a:t>
            </a:r>
            <a:r>
              <a:rPr lang="ru-RU" sz="2900" dirty="0"/>
              <a:t> у </a:t>
            </a:r>
            <a:r>
              <a:rPr lang="ru-RU" sz="2900" dirty="0" err="1"/>
              <a:t>сфері</a:t>
            </a:r>
            <a:r>
              <a:rPr lang="ru-RU" sz="2900" dirty="0"/>
              <a:t> </a:t>
            </a:r>
            <a:r>
              <a:rPr lang="ru-RU" sz="2900" dirty="0" err="1"/>
              <a:t>захисту</a:t>
            </a:r>
            <a:r>
              <a:rPr lang="ru-RU" sz="2900" dirty="0"/>
              <a:t> державного кордону, </a:t>
            </a:r>
            <a:r>
              <a:rPr lang="ru-RU" sz="2900" dirty="0" err="1"/>
              <a:t>погодженим</a:t>
            </a:r>
            <a:r>
              <a:rPr lang="ru-RU" sz="2900" dirty="0"/>
              <a:t> з </a:t>
            </a:r>
            <a:r>
              <a:rPr lang="ru-RU" sz="2900" dirty="0" err="1"/>
              <a:t>Офісом</a:t>
            </a:r>
            <a:r>
              <a:rPr lang="ru-RU" sz="2900" dirty="0"/>
              <a:t> Генерального прокурора та </a:t>
            </a:r>
            <a:r>
              <a:rPr lang="ru-RU" sz="2900" dirty="0" err="1"/>
              <a:t>зареєстрованим</a:t>
            </a:r>
            <a:r>
              <a:rPr lang="ru-RU" sz="2900" dirty="0"/>
              <a:t> у </a:t>
            </a:r>
            <a:r>
              <a:rPr lang="ru-RU" sz="2900" dirty="0" err="1"/>
              <a:t>Міністерстві</a:t>
            </a:r>
            <a:r>
              <a:rPr lang="ru-RU" sz="2900" dirty="0"/>
              <a:t> </a:t>
            </a:r>
            <a:r>
              <a:rPr lang="ru-RU" sz="2900" dirty="0" err="1"/>
              <a:t>юстиції</a:t>
            </a:r>
            <a:r>
              <a:rPr lang="ru-RU" sz="2900" dirty="0"/>
              <a:t> </a:t>
            </a:r>
            <a:r>
              <a:rPr lang="ru-RU" sz="2900" dirty="0" err="1"/>
              <a:t>України</a:t>
            </a:r>
            <a:r>
              <a:rPr lang="ru-RU" sz="2900" dirty="0"/>
              <a:t>.</a:t>
            </a:r>
          </a:p>
          <a:p>
            <a:pPr algn="just"/>
            <a:endParaRPr lang="uk-UA" dirty="0"/>
          </a:p>
          <a:p>
            <a:pPr algn="just"/>
            <a:endParaRPr lang="ru-RU" dirty="0"/>
          </a:p>
          <a:p>
            <a:endParaRPr lang="uk-UA" dirty="0"/>
          </a:p>
        </p:txBody>
      </p:sp>
    </p:spTree>
    <p:extLst>
      <p:ext uri="{BB962C8B-B14F-4D97-AF65-F5344CB8AC3E}">
        <p14:creationId xmlns:p14="http://schemas.microsoft.com/office/powerpoint/2010/main" val="52166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06D4C1-1F5B-4DAA-B7AE-E8B2187C11A7}"/>
              </a:ext>
            </a:extLst>
          </p:cNvPr>
          <p:cNvSpPr>
            <a:spLocks noGrp="1"/>
          </p:cNvSpPr>
          <p:nvPr>
            <p:ph type="title"/>
          </p:nvPr>
        </p:nvSpPr>
        <p:spPr>
          <a:xfrm>
            <a:off x="304800" y="133351"/>
            <a:ext cx="11734799" cy="409574"/>
          </a:xfrm>
        </p:spPr>
        <p:txBody>
          <a:bodyPr>
            <a:normAutofit fontScale="90000"/>
          </a:bodyPr>
          <a:lstStyle/>
          <a:p>
            <a:pPr algn="ctr"/>
            <a:r>
              <a:rPr lang="uk-UA" sz="2000" b="1" dirty="0"/>
              <a:t>9.3. </a:t>
            </a:r>
            <a:r>
              <a:rPr lang="ru-RU" sz="2000" b="1" dirty="0"/>
              <a:t>ПОРУШЕННЯ МИТНИХ ПРАВИЛ ТА ВІДПОВІДАЛЬНІСТЬ ЗА НИХ (</a:t>
            </a:r>
            <a:r>
              <a:rPr lang="uk-UA" sz="2000" b="1" dirty="0"/>
              <a:t>Розділ </a:t>
            </a:r>
            <a:r>
              <a:rPr lang="en-US" sz="2000" b="1" dirty="0"/>
              <a:t>XV</a:t>
            </a:r>
            <a:r>
              <a:rPr lang="uk-UA" sz="2000" b="1" dirty="0"/>
              <a:t>ІІІ МКУ)</a:t>
            </a:r>
            <a:br>
              <a:rPr lang="ru-RU" sz="2000" b="1" dirty="0"/>
            </a:br>
            <a:endParaRPr lang="uk-UA" sz="2000" b="1" dirty="0"/>
          </a:p>
        </p:txBody>
      </p:sp>
      <p:sp>
        <p:nvSpPr>
          <p:cNvPr id="3" name="Місце для вмісту 2">
            <a:extLst>
              <a:ext uri="{FF2B5EF4-FFF2-40B4-BE49-F238E27FC236}">
                <a16:creationId xmlns:a16="http://schemas.microsoft.com/office/drawing/2014/main" id="{94443C8E-CAAE-4BE7-A6E0-81BFA927B4C1}"/>
              </a:ext>
            </a:extLst>
          </p:cNvPr>
          <p:cNvSpPr>
            <a:spLocks noGrp="1"/>
          </p:cNvSpPr>
          <p:nvPr>
            <p:ph idx="1"/>
          </p:nvPr>
        </p:nvSpPr>
        <p:spPr>
          <a:xfrm>
            <a:off x="142875" y="695325"/>
            <a:ext cx="11582400" cy="5124449"/>
          </a:xfrm>
        </p:spPr>
        <p:txBody>
          <a:bodyPr>
            <a:normAutofit fontScale="92500" lnSpcReduction="20000"/>
          </a:bodyPr>
          <a:lstStyle/>
          <a:p>
            <a:pPr algn="just"/>
            <a:r>
              <a:rPr lang="ru-RU" dirty="0" err="1"/>
              <a:t>Відповідно</a:t>
            </a:r>
            <a:r>
              <a:rPr lang="ru-RU" dirty="0"/>
              <a:t> до п. 28 ч. 1 ст. 4 </a:t>
            </a:r>
            <a:r>
              <a:rPr lang="ru-RU" dirty="0" err="1">
                <a:hlinkClick r:id="rId2"/>
              </a:rPr>
              <a:t>Митного</a:t>
            </a:r>
            <a:r>
              <a:rPr lang="ru-RU" dirty="0">
                <a:hlinkClick r:id="rId2"/>
              </a:rPr>
              <a:t> кодексу </a:t>
            </a:r>
            <a:r>
              <a:rPr lang="ru-RU" dirty="0" err="1">
                <a:hlinkClick r:id="rId2"/>
              </a:rPr>
              <a:t>України</a:t>
            </a:r>
            <a:r>
              <a:rPr lang="ru-RU" dirty="0"/>
              <a:t> (</a:t>
            </a:r>
            <a:r>
              <a:rPr lang="ru-RU" dirty="0" err="1"/>
              <a:t>надалі</a:t>
            </a:r>
            <a:r>
              <a:rPr lang="ru-RU" dirty="0"/>
              <a:t> — МК </a:t>
            </a:r>
            <a:r>
              <a:rPr lang="ru-RU" dirty="0" err="1"/>
              <a:t>України</a:t>
            </a:r>
            <a:r>
              <a:rPr lang="ru-RU" dirty="0"/>
              <a:t>) </a:t>
            </a:r>
            <a:r>
              <a:rPr lang="ru-RU" dirty="0" err="1"/>
              <a:t>митні</a:t>
            </a:r>
            <a:r>
              <a:rPr lang="ru-RU" dirty="0"/>
              <a:t> правила - </a:t>
            </a:r>
            <a:r>
              <a:rPr lang="ru-RU" dirty="0" err="1"/>
              <a:t>встановлений</a:t>
            </a:r>
            <a:r>
              <a:rPr lang="ru-RU" dirty="0"/>
              <a:t> </a:t>
            </a:r>
            <a:r>
              <a:rPr lang="ru-RU" dirty="0" err="1"/>
              <a:t>цим</a:t>
            </a:r>
            <a:r>
              <a:rPr lang="ru-RU" dirty="0"/>
              <a:t> Кодексом та </a:t>
            </a:r>
            <a:r>
              <a:rPr lang="ru-RU" dirty="0" err="1"/>
              <a:t>іншими</a:t>
            </a:r>
            <a:r>
              <a:rPr lang="ru-RU" dirty="0"/>
              <a:t> актами </a:t>
            </a:r>
            <a:r>
              <a:rPr lang="ru-RU" dirty="0" err="1"/>
              <a:t>законодавства</a:t>
            </a:r>
            <a:r>
              <a:rPr lang="ru-RU" dirty="0"/>
              <a:t> </a:t>
            </a:r>
            <a:r>
              <a:rPr lang="ru-RU" dirty="0" err="1"/>
              <a:t>України</a:t>
            </a:r>
            <a:r>
              <a:rPr lang="ru-RU" dirty="0"/>
              <a:t> порядок </a:t>
            </a:r>
            <a:r>
              <a:rPr lang="ru-RU" dirty="0" err="1"/>
              <a:t>переміщення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через </a:t>
            </a:r>
            <a:r>
              <a:rPr lang="ru-RU" dirty="0" err="1"/>
              <a:t>митний</a:t>
            </a:r>
            <a:r>
              <a:rPr lang="ru-RU" dirty="0"/>
              <a:t> кордон </a:t>
            </a:r>
            <a:r>
              <a:rPr lang="ru-RU" dirty="0" err="1"/>
              <a:t>України</a:t>
            </a:r>
            <a:r>
              <a:rPr lang="ru-RU" dirty="0"/>
              <a:t>, </a:t>
            </a:r>
            <a:r>
              <a:rPr lang="ru-RU" dirty="0" err="1"/>
              <a:t>пред’явлення</a:t>
            </a:r>
            <a:r>
              <a:rPr lang="ru-RU" dirty="0"/>
              <a:t> </a:t>
            </a:r>
            <a:r>
              <a:rPr lang="ru-RU" dirty="0" err="1"/>
              <a:t>їх</a:t>
            </a:r>
            <a:r>
              <a:rPr lang="ru-RU" dirty="0"/>
              <a:t> </a:t>
            </a:r>
            <a:r>
              <a:rPr lang="ru-RU" dirty="0" err="1"/>
              <a:t>митним</a:t>
            </a:r>
            <a:r>
              <a:rPr lang="ru-RU" dirty="0"/>
              <a:t> органам для </a:t>
            </a:r>
            <a:r>
              <a:rPr lang="ru-RU" dirty="0" err="1"/>
              <a:t>проведення</a:t>
            </a:r>
            <a:r>
              <a:rPr lang="ru-RU" dirty="0"/>
              <a:t> </a:t>
            </a:r>
            <a:r>
              <a:rPr lang="ru-RU" dirty="0" err="1"/>
              <a:t>митного</a:t>
            </a:r>
            <a:r>
              <a:rPr lang="ru-RU" dirty="0"/>
              <a:t> контролю та </a:t>
            </a:r>
            <a:r>
              <a:rPr lang="ru-RU" dirty="0" err="1"/>
              <a:t>митного</a:t>
            </a:r>
            <a:r>
              <a:rPr lang="ru-RU" dirty="0"/>
              <a:t> </a:t>
            </a:r>
            <a:r>
              <a:rPr lang="ru-RU" dirty="0" err="1"/>
              <a:t>оформлення</a:t>
            </a:r>
            <a:r>
              <a:rPr lang="ru-RU" dirty="0"/>
              <a:t>, а також </a:t>
            </a:r>
            <a:r>
              <a:rPr lang="ru-RU" dirty="0" err="1"/>
              <a:t>здійснення</a:t>
            </a:r>
            <a:r>
              <a:rPr lang="ru-RU" dirty="0"/>
              <a:t> </a:t>
            </a:r>
            <a:r>
              <a:rPr lang="ru-RU" dirty="0" err="1"/>
              <a:t>операцій</a:t>
            </a:r>
            <a:r>
              <a:rPr lang="ru-RU" dirty="0"/>
              <a:t> з товарами, що </a:t>
            </a:r>
            <a:r>
              <a:rPr lang="ru-RU" dirty="0" err="1"/>
              <a:t>перебувають</a:t>
            </a:r>
            <a:r>
              <a:rPr lang="ru-RU" dirty="0"/>
              <a:t> </a:t>
            </a:r>
            <a:r>
              <a:rPr lang="ru-RU" dirty="0" err="1"/>
              <a:t>під</a:t>
            </a:r>
            <a:r>
              <a:rPr lang="ru-RU" dirty="0"/>
              <a:t> </a:t>
            </a:r>
            <a:r>
              <a:rPr lang="ru-RU" dirty="0" err="1"/>
              <a:t>митним</a:t>
            </a:r>
            <a:r>
              <a:rPr lang="ru-RU" dirty="0"/>
              <a:t> контролем, </a:t>
            </a:r>
            <a:r>
              <a:rPr lang="ru-RU" dirty="0" err="1"/>
              <a:t>або</a:t>
            </a:r>
            <a:r>
              <a:rPr lang="ru-RU" dirty="0"/>
              <a:t> контроль за </a:t>
            </a:r>
            <a:r>
              <a:rPr lang="ru-RU" dirty="0" err="1"/>
              <a:t>якими</a:t>
            </a:r>
            <a:r>
              <a:rPr lang="ru-RU" dirty="0"/>
              <a:t> </a:t>
            </a:r>
            <a:r>
              <a:rPr lang="ru-RU" dirty="0" err="1"/>
              <a:t>покладено</a:t>
            </a:r>
            <a:r>
              <a:rPr lang="ru-RU" dirty="0"/>
              <a:t> на </a:t>
            </a:r>
            <a:r>
              <a:rPr lang="ru-RU" dirty="0" err="1"/>
              <a:t>митні</a:t>
            </a:r>
            <a:r>
              <a:rPr lang="ru-RU" dirty="0"/>
              <a:t> </a:t>
            </a:r>
            <a:r>
              <a:rPr lang="ru-RU" dirty="0" err="1"/>
              <a:t>органи</a:t>
            </a:r>
            <a:r>
              <a:rPr lang="ru-RU" dirty="0"/>
              <a:t> </a:t>
            </a:r>
            <a:r>
              <a:rPr lang="ru-RU" dirty="0" err="1"/>
              <a:t>цим</a:t>
            </a:r>
            <a:r>
              <a:rPr lang="ru-RU" dirty="0"/>
              <a:t> Кодексом та </a:t>
            </a:r>
            <a:r>
              <a:rPr lang="ru-RU" dirty="0" err="1"/>
              <a:t>іншими</a:t>
            </a:r>
            <a:r>
              <a:rPr lang="ru-RU" dirty="0"/>
              <a:t> законами </a:t>
            </a:r>
            <a:r>
              <a:rPr lang="ru-RU" dirty="0" err="1"/>
              <a:t>України</a:t>
            </a:r>
            <a:r>
              <a:rPr lang="ru-RU" dirty="0"/>
              <a:t>.</a:t>
            </a:r>
          </a:p>
          <a:p>
            <a:pPr algn="just"/>
            <a:r>
              <a:rPr lang="ru-RU" dirty="0" err="1"/>
              <a:t>Стаття</a:t>
            </a:r>
            <a:r>
              <a:rPr lang="ru-RU" dirty="0"/>
              <a:t> 458. </a:t>
            </a:r>
            <a:r>
              <a:rPr lang="ru-RU" dirty="0" err="1"/>
              <a:t>Порушення</a:t>
            </a:r>
            <a:r>
              <a:rPr lang="ru-RU" dirty="0"/>
              <a:t> </a:t>
            </a:r>
            <a:r>
              <a:rPr lang="ru-RU" dirty="0" err="1"/>
              <a:t>митних</a:t>
            </a:r>
            <a:r>
              <a:rPr lang="ru-RU" dirty="0"/>
              <a:t> правил</a:t>
            </a:r>
          </a:p>
          <a:p>
            <a:pPr algn="just"/>
            <a:r>
              <a:rPr lang="ru-RU" dirty="0"/>
              <a:t>1. </a:t>
            </a:r>
            <a:r>
              <a:rPr lang="ru-RU" dirty="0" err="1"/>
              <a:t>Порушення</a:t>
            </a:r>
            <a:r>
              <a:rPr lang="ru-RU" dirty="0"/>
              <a:t> </a:t>
            </a:r>
            <a:r>
              <a:rPr lang="ru-RU" dirty="0" err="1"/>
              <a:t>митних</a:t>
            </a:r>
            <a:r>
              <a:rPr lang="ru-RU" dirty="0"/>
              <a:t> правил є </a:t>
            </a:r>
            <a:r>
              <a:rPr lang="ru-RU" dirty="0" err="1"/>
              <a:t>адміністративним</a:t>
            </a:r>
            <a:r>
              <a:rPr lang="ru-RU" dirty="0"/>
              <a:t> </a:t>
            </a:r>
            <a:r>
              <a:rPr lang="ru-RU" dirty="0" err="1"/>
              <a:t>правопорушенням</a:t>
            </a:r>
            <a:r>
              <a:rPr lang="ru-RU" dirty="0"/>
              <a:t>, яке </a:t>
            </a:r>
            <a:r>
              <a:rPr lang="ru-RU" dirty="0" err="1"/>
              <a:t>являє</a:t>
            </a:r>
            <a:r>
              <a:rPr lang="ru-RU" dirty="0"/>
              <a:t> собою </a:t>
            </a:r>
            <a:r>
              <a:rPr lang="ru-RU" dirty="0" err="1"/>
              <a:t>протиправні</a:t>
            </a:r>
            <a:r>
              <a:rPr lang="ru-RU" dirty="0"/>
              <a:t>, </a:t>
            </a:r>
            <a:r>
              <a:rPr lang="ru-RU" dirty="0" err="1"/>
              <a:t>винні</a:t>
            </a:r>
            <a:r>
              <a:rPr lang="ru-RU" dirty="0"/>
              <a:t> (</a:t>
            </a:r>
            <a:r>
              <a:rPr lang="ru-RU" dirty="0" err="1"/>
              <a:t>умисні</a:t>
            </a:r>
            <a:r>
              <a:rPr lang="ru-RU" dirty="0"/>
              <a:t> </a:t>
            </a:r>
            <a:r>
              <a:rPr lang="ru-RU" dirty="0" err="1"/>
              <a:t>або</a:t>
            </a:r>
            <a:r>
              <a:rPr lang="ru-RU" dirty="0"/>
              <a:t> з </a:t>
            </a:r>
            <a:r>
              <a:rPr lang="ru-RU" dirty="0" err="1"/>
              <a:t>необережності</a:t>
            </a:r>
            <a:r>
              <a:rPr lang="ru-RU" dirty="0"/>
              <a:t>) </a:t>
            </a:r>
            <a:r>
              <a:rPr lang="ru-RU" dirty="0" err="1"/>
              <a:t>дії</a:t>
            </a:r>
            <a:r>
              <a:rPr lang="ru-RU" dirty="0"/>
              <a:t> </a:t>
            </a:r>
            <a:r>
              <a:rPr lang="ru-RU" dirty="0" err="1"/>
              <a:t>чи</a:t>
            </a:r>
            <a:r>
              <a:rPr lang="ru-RU" dirty="0"/>
              <a:t> </a:t>
            </a:r>
            <a:r>
              <a:rPr lang="ru-RU" dirty="0" err="1"/>
              <a:t>бездіяльність</a:t>
            </a:r>
            <a:r>
              <a:rPr lang="ru-RU" dirty="0"/>
              <a:t>, що </a:t>
            </a:r>
            <a:r>
              <a:rPr lang="ru-RU" dirty="0" err="1"/>
              <a:t>посягають</a:t>
            </a:r>
            <a:r>
              <a:rPr lang="ru-RU" dirty="0"/>
              <a:t> на </a:t>
            </a:r>
            <a:r>
              <a:rPr lang="ru-RU" dirty="0" err="1"/>
              <a:t>встановлений</a:t>
            </a:r>
            <a:r>
              <a:rPr lang="ru-RU" dirty="0"/>
              <a:t> </a:t>
            </a:r>
            <a:r>
              <a:rPr lang="ru-RU" dirty="0" err="1"/>
              <a:t>цим</a:t>
            </a:r>
            <a:r>
              <a:rPr lang="ru-RU" dirty="0"/>
              <a:t> Кодексом та </a:t>
            </a:r>
            <a:r>
              <a:rPr lang="ru-RU" dirty="0" err="1"/>
              <a:t>іншими</a:t>
            </a:r>
            <a:r>
              <a:rPr lang="ru-RU" dirty="0"/>
              <a:t> актами </a:t>
            </a:r>
            <a:r>
              <a:rPr lang="ru-RU" dirty="0" err="1"/>
              <a:t>законодавства</a:t>
            </a:r>
            <a:r>
              <a:rPr lang="ru-RU" dirty="0"/>
              <a:t> </a:t>
            </a:r>
            <a:r>
              <a:rPr lang="ru-RU" dirty="0" err="1"/>
              <a:t>України</a:t>
            </a:r>
            <a:r>
              <a:rPr lang="ru-RU" dirty="0"/>
              <a:t> порядок </a:t>
            </a:r>
            <a:r>
              <a:rPr lang="ru-RU" dirty="0" err="1"/>
              <a:t>переміщення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через </a:t>
            </a:r>
            <a:r>
              <a:rPr lang="ru-RU" dirty="0" err="1"/>
              <a:t>митний</a:t>
            </a:r>
            <a:r>
              <a:rPr lang="ru-RU" dirty="0"/>
              <a:t> кордон </a:t>
            </a:r>
            <a:r>
              <a:rPr lang="ru-RU" dirty="0" err="1"/>
              <a:t>України</a:t>
            </a:r>
            <a:r>
              <a:rPr lang="ru-RU" dirty="0"/>
              <a:t>, </a:t>
            </a:r>
            <a:r>
              <a:rPr lang="ru-RU" dirty="0" err="1"/>
              <a:t>пред’явлення</a:t>
            </a:r>
            <a:r>
              <a:rPr lang="ru-RU" dirty="0"/>
              <a:t> </a:t>
            </a:r>
            <a:r>
              <a:rPr lang="ru-RU" dirty="0" err="1"/>
              <a:t>їх</a:t>
            </a:r>
            <a:r>
              <a:rPr lang="ru-RU" dirty="0"/>
              <a:t> </a:t>
            </a:r>
            <a:r>
              <a:rPr lang="ru-RU" dirty="0" err="1"/>
              <a:t>митним</a:t>
            </a:r>
            <a:r>
              <a:rPr lang="ru-RU" dirty="0"/>
              <a:t> органам для </a:t>
            </a:r>
            <a:r>
              <a:rPr lang="ru-RU" dirty="0" err="1"/>
              <a:t>проведення</a:t>
            </a:r>
            <a:r>
              <a:rPr lang="ru-RU" dirty="0"/>
              <a:t> </a:t>
            </a:r>
            <a:r>
              <a:rPr lang="ru-RU" dirty="0" err="1"/>
              <a:t>митного</a:t>
            </a:r>
            <a:r>
              <a:rPr lang="ru-RU" dirty="0"/>
              <a:t> контролю та </a:t>
            </a:r>
            <a:r>
              <a:rPr lang="ru-RU" dirty="0" err="1"/>
              <a:t>митного</a:t>
            </a:r>
            <a:r>
              <a:rPr lang="ru-RU" dirty="0"/>
              <a:t> </a:t>
            </a:r>
            <a:r>
              <a:rPr lang="ru-RU" dirty="0" err="1"/>
              <a:t>оформлення</a:t>
            </a:r>
            <a:r>
              <a:rPr lang="ru-RU" dirty="0"/>
              <a:t>, а також </a:t>
            </a:r>
            <a:r>
              <a:rPr lang="ru-RU" dirty="0" err="1"/>
              <a:t>здійснення</a:t>
            </a:r>
            <a:r>
              <a:rPr lang="ru-RU" dirty="0"/>
              <a:t> </a:t>
            </a:r>
            <a:r>
              <a:rPr lang="ru-RU" dirty="0" err="1"/>
              <a:t>операцій</a:t>
            </a:r>
            <a:r>
              <a:rPr lang="ru-RU" dirty="0"/>
              <a:t> з товарами, що </a:t>
            </a:r>
            <a:r>
              <a:rPr lang="ru-RU" dirty="0" err="1"/>
              <a:t>перебувають</a:t>
            </a:r>
            <a:r>
              <a:rPr lang="ru-RU" dirty="0"/>
              <a:t> </a:t>
            </a:r>
            <a:r>
              <a:rPr lang="ru-RU" dirty="0" err="1"/>
              <a:t>під</a:t>
            </a:r>
            <a:r>
              <a:rPr lang="ru-RU" dirty="0"/>
              <a:t> </a:t>
            </a:r>
            <a:r>
              <a:rPr lang="ru-RU" dirty="0" err="1"/>
              <a:t>митним</a:t>
            </a:r>
            <a:r>
              <a:rPr lang="ru-RU" dirty="0"/>
              <a:t> контролем </a:t>
            </a:r>
            <a:r>
              <a:rPr lang="ru-RU" dirty="0" err="1"/>
              <a:t>або</a:t>
            </a:r>
            <a:r>
              <a:rPr lang="ru-RU" dirty="0"/>
              <a:t> контроль за </a:t>
            </a:r>
            <a:r>
              <a:rPr lang="ru-RU" dirty="0" err="1"/>
              <a:t>якими</a:t>
            </a:r>
            <a:r>
              <a:rPr lang="ru-RU" dirty="0"/>
              <a:t> </a:t>
            </a:r>
            <a:r>
              <a:rPr lang="ru-RU" dirty="0" err="1"/>
              <a:t>покладено</a:t>
            </a:r>
            <a:r>
              <a:rPr lang="ru-RU" dirty="0"/>
              <a:t> на </a:t>
            </a:r>
            <a:r>
              <a:rPr lang="ru-RU" dirty="0" err="1"/>
              <a:t>митні</a:t>
            </a:r>
            <a:r>
              <a:rPr lang="ru-RU" dirty="0"/>
              <a:t> </a:t>
            </a:r>
            <a:r>
              <a:rPr lang="ru-RU" dirty="0" err="1"/>
              <a:t>органи</a:t>
            </a:r>
            <a:r>
              <a:rPr lang="ru-RU" dirty="0"/>
              <a:t> </a:t>
            </a:r>
            <a:r>
              <a:rPr lang="ru-RU" dirty="0" err="1"/>
              <a:t>цим</a:t>
            </a:r>
            <a:r>
              <a:rPr lang="ru-RU" dirty="0"/>
              <a:t> Кодексом </a:t>
            </a:r>
            <a:r>
              <a:rPr lang="ru-RU" dirty="0" err="1"/>
              <a:t>чи</a:t>
            </a:r>
            <a:r>
              <a:rPr lang="ru-RU" dirty="0"/>
              <a:t> </a:t>
            </a:r>
            <a:r>
              <a:rPr lang="ru-RU" dirty="0" err="1"/>
              <a:t>іншими</a:t>
            </a:r>
            <a:r>
              <a:rPr lang="ru-RU" dirty="0"/>
              <a:t> законами </a:t>
            </a:r>
            <a:r>
              <a:rPr lang="ru-RU" dirty="0" err="1"/>
              <a:t>України</a:t>
            </a:r>
            <a:r>
              <a:rPr lang="ru-RU" dirty="0"/>
              <a:t>, і за які </a:t>
            </a:r>
            <a:r>
              <a:rPr lang="ru-RU" dirty="0" err="1"/>
              <a:t>цим</a:t>
            </a:r>
            <a:r>
              <a:rPr lang="ru-RU" dirty="0"/>
              <a:t> Кодексом </a:t>
            </a:r>
            <a:r>
              <a:rPr lang="ru-RU" dirty="0" err="1"/>
              <a:t>передбачена</a:t>
            </a:r>
            <a:r>
              <a:rPr lang="ru-RU" dirty="0"/>
              <a:t> </a:t>
            </a:r>
            <a:r>
              <a:rPr lang="ru-RU" dirty="0" err="1"/>
              <a:t>адміністративна</a:t>
            </a:r>
            <a:r>
              <a:rPr lang="ru-RU" dirty="0"/>
              <a:t> </a:t>
            </a:r>
            <a:r>
              <a:rPr lang="ru-RU" dirty="0" err="1"/>
              <a:t>відповідальність</a:t>
            </a:r>
            <a:r>
              <a:rPr lang="ru-RU" dirty="0"/>
              <a:t>.</a:t>
            </a:r>
          </a:p>
          <a:p>
            <a:pPr algn="just"/>
            <a:r>
              <a:rPr lang="ru-RU" dirty="0"/>
              <a:t>2. </a:t>
            </a:r>
            <a:r>
              <a:rPr lang="ru-RU" dirty="0" err="1"/>
              <a:t>Адміністративна</a:t>
            </a:r>
            <a:r>
              <a:rPr lang="ru-RU" dirty="0"/>
              <a:t> </a:t>
            </a:r>
            <a:r>
              <a:rPr lang="ru-RU" dirty="0" err="1"/>
              <a:t>відповідальність</a:t>
            </a:r>
            <a:r>
              <a:rPr lang="ru-RU" dirty="0"/>
              <a:t> за </a:t>
            </a:r>
            <a:r>
              <a:rPr lang="ru-RU" dirty="0" err="1"/>
              <a:t>правопорушення</a:t>
            </a:r>
            <a:r>
              <a:rPr lang="ru-RU" dirty="0"/>
              <a:t>, </a:t>
            </a:r>
            <a:r>
              <a:rPr lang="ru-RU" dirty="0" err="1"/>
              <a:t>передбачені</a:t>
            </a:r>
            <a:r>
              <a:rPr lang="ru-RU" dirty="0"/>
              <a:t> </a:t>
            </a:r>
            <a:r>
              <a:rPr lang="ru-RU" dirty="0" err="1"/>
              <a:t>цим</a:t>
            </a:r>
            <a:r>
              <a:rPr lang="ru-RU" dirty="0"/>
              <a:t> Кодексом, </a:t>
            </a:r>
            <a:r>
              <a:rPr lang="ru-RU" dirty="0" err="1"/>
              <a:t>настає</a:t>
            </a:r>
            <a:r>
              <a:rPr lang="ru-RU" dirty="0"/>
              <a:t> у </a:t>
            </a:r>
            <a:r>
              <a:rPr lang="ru-RU" dirty="0" err="1"/>
              <a:t>разі</a:t>
            </a:r>
            <a:r>
              <a:rPr lang="ru-RU" dirty="0"/>
              <a:t>, </a:t>
            </a:r>
            <a:r>
              <a:rPr lang="ru-RU" dirty="0" err="1"/>
              <a:t>якщо</a:t>
            </a:r>
            <a:r>
              <a:rPr lang="ru-RU" dirty="0"/>
              <a:t> </a:t>
            </a:r>
            <a:r>
              <a:rPr lang="ru-RU" dirty="0" err="1"/>
              <a:t>ці</a:t>
            </a:r>
            <a:r>
              <a:rPr lang="ru-RU" dirty="0"/>
              <a:t> </a:t>
            </a:r>
            <a:r>
              <a:rPr lang="ru-RU" dirty="0" err="1"/>
              <a:t>правопорушення</a:t>
            </a:r>
            <a:r>
              <a:rPr lang="ru-RU" dirty="0"/>
              <a:t> не </a:t>
            </a:r>
            <a:r>
              <a:rPr lang="ru-RU" dirty="0" err="1"/>
              <a:t>тягнуть</a:t>
            </a:r>
            <a:r>
              <a:rPr lang="ru-RU" dirty="0"/>
              <a:t> за собою </a:t>
            </a:r>
            <a:r>
              <a:rPr lang="ru-RU" dirty="0" err="1"/>
              <a:t>кримінальну</a:t>
            </a:r>
            <a:r>
              <a:rPr lang="ru-RU" dirty="0"/>
              <a:t> </a:t>
            </a:r>
            <a:r>
              <a:rPr lang="ru-RU" dirty="0" err="1"/>
              <a:t>відповідальність</a:t>
            </a:r>
            <a:r>
              <a:rPr lang="ru-RU" dirty="0"/>
              <a:t>.</a:t>
            </a:r>
          </a:p>
          <a:p>
            <a:pPr algn="just"/>
            <a:endParaRPr lang="ru-RU" dirty="0"/>
          </a:p>
          <a:p>
            <a:pPr algn="just"/>
            <a:endParaRPr lang="uk-UA" dirty="0"/>
          </a:p>
        </p:txBody>
      </p:sp>
    </p:spTree>
    <p:extLst>
      <p:ext uri="{BB962C8B-B14F-4D97-AF65-F5344CB8AC3E}">
        <p14:creationId xmlns:p14="http://schemas.microsoft.com/office/powerpoint/2010/main" val="223620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F899E9AA-0B10-4725-97DF-F93DF1CE93DE}"/>
              </a:ext>
            </a:extLst>
          </p:cNvPr>
          <p:cNvSpPr>
            <a:spLocks noGrp="1"/>
          </p:cNvSpPr>
          <p:nvPr>
            <p:ph idx="1"/>
          </p:nvPr>
        </p:nvSpPr>
        <p:spPr>
          <a:xfrm>
            <a:off x="209551" y="114300"/>
            <a:ext cx="11420474" cy="5352045"/>
          </a:xfrm>
        </p:spPr>
        <p:txBody>
          <a:bodyPr>
            <a:normAutofit/>
          </a:bodyPr>
          <a:lstStyle/>
          <a:p>
            <a:pPr algn="just"/>
            <a:r>
              <a:rPr lang="uk-UA" dirty="0"/>
              <a:t>Протиправність — це юридичний вираз суспільної небезпеки правопорушення. Вона виявляється в тому, що певне суспільно небезпечне діяння визнається порушенням митних правил тільки тоді, коли воно передбачене чинним законодавством. </a:t>
            </a:r>
          </a:p>
          <a:p>
            <a:pPr algn="just"/>
            <a:r>
              <a:rPr lang="uk-UA" dirty="0"/>
              <a:t>Винність характеризує психічне ставлення особи до скоєної дії чи бездіяльності та її наслідків, виражене у формі умислу й необережності.</a:t>
            </a:r>
          </a:p>
          <a:p>
            <a:pPr algn="just"/>
            <a:r>
              <a:rPr lang="uk-UA" dirty="0"/>
              <a:t>Порушення митних правил визнається вчиненим умисно, коли особа, яка його вчинила, усвідомлювала протиправний характер своєї дії чи бездіяльності, передбачала її шкідливі наслідки й бажала їх або свідомо допускала настання цих наслідків.</a:t>
            </a:r>
          </a:p>
          <a:p>
            <a:pPr algn="just"/>
            <a:r>
              <a:rPr lang="uk-UA" dirty="0"/>
              <a:t>Відповідальність за порушення митних правил встановлюється виключно митним кодексом України. Склад порушення включає в себе ознаки, що характеризують зовнішній акт поведінки особи, його спрямованість і наслідки, і ознаки, що характеризує самого правопорушника і його психічне відношення до вчиненого. Відповідно цьому ознаки складу порушення митних правил об’єднуються в чотири групи (елементи).</a:t>
            </a:r>
          </a:p>
        </p:txBody>
      </p:sp>
    </p:spTree>
    <p:extLst>
      <p:ext uri="{BB962C8B-B14F-4D97-AF65-F5344CB8AC3E}">
        <p14:creationId xmlns:p14="http://schemas.microsoft.com/office/powerpoint/2010/main" val="563907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a:extLst>
              <a:ext uri="{FF2B5EF4-FFF2-40B4-BE49-F238E27FC236}">
                <a16:creationId xmlns:a16="http://schemas.microsoft.com/office/drawing/2014/main" id="{4BFC07C8-18CB-433A-8B2D-DC2A97A8DA90}"/>
              </a:ext>
            </a:extLst>
          </p:cNvPr>
          <p:cNvPicPr>
            <a:picLocks noGrp="1" noChangeAspect="1"/>
          </p:cNvPicPr>
          <p:nvPr>
            <p:ph idx="1"/>
          </p:nvPr>
        </p:nvPicPr>
        <p:blipFill>
          <a:blip r:embed="rId2"/>
          <a:stretch>
            <a:fillRect/>
          </a:stretch>
        </p:blipFill>
        <p:spPr>
          <a:xfrm>
            <a:off x="1551919" y="484652"/>
            <a:ext cx="9402487" cy="4725059"/>
          </a:xfrm>
          <a:prstGeom prst="rect">
            <a:avLst/>
          </a:prstGeom>
        </p:spPr>
      </p:pic>
    </p:spTree>
    <p:extLst>
      <p:ext uri="{BB962C8B-B14F-4D97-AF65-F5344CB8AC3E}">
        <p14:creationId xmlns:p14="http://schemas.microsoft.com/office/powerpoint/2010/main" val="1390487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0490E590-79F4-4564-BD96-CB57A79F9DC0}"/>
              </a:ext>
            </a:extLst>
          </p:cNvPr>
          <p:cNvSpPr>
            <a:spLocks noGrp="1"/>
          </p:cNvSpPr>
          <p:nvPr>
            <p:ph idx="1"/>
          </p:nvPr>
        </p:nvSpPr>
        <p:spPr>
          <a:xfrm>
            <a:off x="547687" y="314325"/>
            <a:ext cx="11096625" cy="5543549"/>
          </a:xfrm>
        </p:spPr>
        <p:txBody>
          <a:bodyPr>
            <a:normAutofit fontScale="92500" lnSpcReduction="10000"/>
          </a:bodyPr>
          <a:lstStyle/>
          <a:p>
            <a:pPr algn="just"/>
            <a:r>
              <a:rPr lang="uk-UA" dirty="0"/>
              <a:t>Об’єктом порушень митних правил є суспільні відносини, які охороняються законом і яким в результаті посягання завдається чи може бути завдана шкода, а також те, на що спрямоване посягання.</a:t>
            </a:r>
          </a:p>
          <a:p>
            <a:pPr algn="just"/>
            <a:r>
              <a:rPr lang="uk-UA" dirty="0"/>
              <a:t>Об’єктивною стороною порушень митних правил є сукупність передбачених законом ознак, які характеризують зовнішній прояв діяння, що</a:t>
            </a:r>
          </a:p>
          <a:p>
            <a:pPr algn="just"/>
            <a:r>
              <a:rPr lang="uk-UA" dirty="0"/>
              <a:t>посягає на об’єкти правової охорони, а також об’єктивні умови цього посягання.</a:t>
            </a:r>
          </a:p>
          <a:p>
            <a:pPr algn="just"/>
            <a:r>
              <a:rPr lang="uk-UA" dirty="0"/>
              <a:t>Суб’єктами адміністративної відповідальності за порушення </a:t>
            </a:r>
            <a:r>
              <a:rPr lang="uk-UA" dirty="0" err="1"/>
              <a:t>митнихиправил</a:t>
            </a:r>
            <a:r>
              <a:rPr lang="uk-UA" dirty="0"/>
              <a:t> можуть бути громадяни, які на момент вчинення такого правопорушення досягли 16-річного віку, а при вчиненні порушень митних правил підприємствами — посадові особи цих підприємств. Під громадянами слід розуміти фізичних осіб: громадян України, іноземців, осіб без </a:t>
            </a:r>
            <a:r>
              <a:rPr lang="ru-RU" dirty="0" err="1"/>
              <a:t>громадянства</a:t>
            </a:r>
            <a:r>
              <a:rPr lang="ru-RU" dirty="0"/>
              <a:t>. </a:t>
            </a:r>
            <a:r>
              <a:rPr lang="ru-RU" dirty="0" err="1"/>
              <a:t>Під</a:t>
            </a:r>
            <a:r>
              <a:rPr lang="ru-RU" dirty="0"/>
              <a:t> </a:t>
            </a:r>
            <a:r>
              <a:rPr lang="ru-RU" dirty="0" err="1"/>
              <a:t>посадовими</a:t>
            </a:r>
            <a:r>
              <a:rPr lang="ru-RU" dirty="0"/>
              <a:t> особами </a:t>
            </a:r>
            <a:r>
              <a:rPr lang="ru-RU" dirty="0" err="1"/>
              <a:t>підприємств</a:t>
            </a:r>
            <a:r>
              <a:rPr lang="ru-RU" dirty="0"/>
              <a:t> </a:t>
            </a:r>
            <a:r>
              <a:rPr lang="ru-RU" dirty="0" err="1"/>
              <a:t>слід</a:t>
            </a:r>
            <a:r>
              <a:rPr lang="ru-RU" dirty="0"/>
              <a:t> </a:t>
            </a:r>
            <a:r>
              <a:rPr lang="ru-RU" dirty="0" err="1"/>
              <a:t>розуміти</a:t>
            </a:r>
            <a:r>
              <a:rPr lang="ru-RU" dirty="0"/>
              <a:t> </a:t>
            </a:r>
            <a:r>
              <a:rPr lang="ru-RU" dirty="0" err="1"/>
              <a:t>керівників</a:t>
            </a:r>
            <a:r>
              <a:rPr lang="ru-RU" dirty="0"/>
              <a:t> та </a:t>
            </a:r>
            <a:r>
              <a:rPr lang="ru-RU" dirty="0" err="1"/>
              <a:t>інших</a:t>
            </a:r>
            <a:r>
              <a:rPr lang="ru-RU" dirty="0"/>
              <a:t> </a:t>
            </a:r>
            <a:r>
              <a:rPr lang="ru-RU" dirty="0" err="1"/>
              <a:t>працівників</a:t>
            </a:r>
            <a:r>
              <a:rPr lang="ru-RU" dirty="0"/>
              <a:t> </a:t>
            </a:r>
            <a:r>
              <a:rPr lang="ru-RU" dirty="0" err="1"/>
              <a:t>підприємств</a:t>
            </a:r>
            <a:r>
              <a:rPr lang="ru-RU" dirty="0"/>
              <a:t> (</a:t>
            </a:r>
            <a:r>
              <a:rPr lang="ru-RU" dirty="0" err="1"/>
              <a:t>резидентів</a:t>
            </a:r>
            <a:r>
              <a:rPr lang="ru-RU" dirty="0"/>
              <a:t> та </a:t>
            </a:r>
            <a:r>
              <a:rPr lang="ru-RU" dirty="0" err="1"/>
              <a:t>нерезидентів</a:t>
            </a:r>
            <a:r>
              <a:rPr lang="ru-RU" dirty="0"/>
              <a:t>), які в силу </a:t>
            </a:r>
            <a:r>
              <a:rPr lang="ru-RU" dirty="0" err="1"/>
              <a:t>постійно</a:t>
            </a:r>
            <a:r>
              <a:rPr lang="ru-RU" dirty="0"/>
              <a:t> </a:t>
            </a:r>
            <a:r>
              <a:rPr lang="ru-RU" dirty="0" err="1"/>
              <a:t>або</a:t>
            </a:r>
            <a:r>
              <a:rPr lang="ru-RU" dirty="0"/>
              <a:t> </a:t>
            </a:r>
            <a:r>
              <a:rPr lang="ru-RU" dirty="0" err="1"/>
              <a:t>тимчасово</a:t>
            </a:r>
            <a:r>
              <a:rPr lang="ru-RU" dirty="0"/>
              <a:t> </a:t>
            </a:r>
            <a:r>
              <a:rPr lang="ru-RU" dirty="0" err="1"/>
              <a:t>виконуваних</a:t>
            </a:r>
            <a:r>
              <a:rPr lang="ru-RU" dirty="0"/>
              <a:t> ними </a:t>
            </a:r>
            <a:r>
              <a:rPr lang="ru-RU" dirty="0" err="1"/>
              <a:t>трудових</a:t>
            </a:r>
            <a:r>
              <a:rPr lang="ru-RU" dirty="0"/>
              <a:t> (</a:t>
            </a:r>
            <a:r>
              <a:rPr lang="ru-RU" dirty="0" err="1"/>
              <a:t>службових</a:t>
            </a:r>
            <a:r>
              <a:rPr lang="ru-RU" dirty="0"/>
              <a:t>) </a:t>
            </a:r>
            <a:r>
              <a:rPr lang="ru-RU" dirty="0" err="1"/>
              <a:t>обов’язків</a:t>
            </a:r>
            <a:r>
              <a:rPr lang="ru-RU" dirty="0"/>
              <a:t> </a:t>
            </a:r>
            <a:r>
              <a:rPr lang="ru-RU" dirty="0" err="1"/>
              <a:t>відповідають</a:t>
            </a:r>
            <a:r>
              <a:rPr lang="ru-RU" dirty="0"/>
              <a:t> за </a:t>
            </a:r>
            <a:r>
              <a:rPr lang="ru-RU" dirty="0" err="1"/>
              <a:t>додержання</a:t>
            </a:r>
            <a:r>
              <a:rPr lang="ru-RU" dirty="0"/>
              <a:t> </a:t>
            </a:r>
            <a:r>
              <a:rPr lang="ru-RU" dirty="0" err="1"/>
              <a:t>вимог</a:t>
            </a:r>
            <a:r>
              <a:rPr lang="ru-RU" dirty="0"/>
              <a:t>, </a:t>
            </a:r>
            <a:r>
              <a:rPr lang="ru-RU" dirty="0" err="1"/>
              <a:t>встановлених</a:t>
            </a:r>
            <a:r>
              <a:rPr lang="ru-RU" dirty="0"/>
              <a:t> </a:t>
            </a:r>
            <a:r>
              <a:rPr lang="ru-RU" dirty="0" err="1"/>
              <a:t>митним</a:t>
            </a:r>
            <a:r>
              <a:rPr lang="ru-RU" dirty="0"/>
              <a:t> кодексом </a:t>
            </a:r>
            <a:r>
              <a:rPr lang="ru-RU" dirty="0" err="1"/>
              <a:t>України</a:t>
            </a:r>
            <a:r>
              <a:rPr lang="ru-RU" dirty="0"/>
              <a:t>, законами та </a:t>
            </a:r>
            <a:r>
              <a:rPr lang="ru-RU" dirty="0" err="1"/>
              <a:t>іншими</a:t>
            </a:r>
            <a:r>
              <a:rPr lang="ru-RU" dirty="0"/>
              <a:t> нормативно-</a:t>
            </a:r>
            <a:r>
              <a:rPr lang="ru-RU" dirty="0" err="1"/>
              <a:t>правовими</a:t>
            </a:r>
            <a:r>
              <a:rPr lang="ru-RU" dirty="0"/>
              <a:t> актами </a:t>
            </a:r>
            <a:r>
              <a:rPr lang="ru-RU" dirty="0" err="1"/>
              <a:t>України</a:t>
            </a:r>
            <a:r>
              <a:rPr lang="ru-RU" dirty="0"/>
              <a:t>, а також </a:t>
            </a:r>
            <a:r>
              <a:rPr lang="ru-RU" dirty="0" err="1"/>
              <a:t>міжнародними</a:t>
            </a:r>
            <a:r>
              <a:rPr lang="ru-RU" dirty="0"/>
              <a:t> договорами </a:t>
            </a:r>
            <a:r>
              <a:rPr lang="ru-RU" dirty="0" err="1"/>
              <a:t>України</a:t>
            </a:r>
            <a:r>
              <a:rPr lang="ru-RU" dirty="0"/>
              <a:t>, </a:t>
            </a:r>
            <a:r>
              <a:rPr lang="ru-RU" dirty="0" err="1"/>
              <a:t>укладеними</a:t>
            </a:r>
            <a:r>
              <a:rPr lang="ru-RU" dirty="0"/>
              <a:t> в </a:t>
            </a:r>
            <a:r>
              <a:rPr lang="ru-RU" dirty="0" err="1"/>
              <a:t>установленому</a:t>
            </a:r>
            <a:r>
              <a:rPr lang="ru-RU" dirty="0"/>
              <a:t> законом порядку.</a:t>
            </a:r>
            <a:endParaRPr lang="uk-UA" dirty="0"/>
          </a:p>
        </p:txBody>
      </p:sp>
    </p:spTree>
    <p:extLst>
      <p:ext uri="{BB962C8B-B14F-4D97-AF65-F5344CB8AC3E}">
        <p14:creationId xmlns:p14="http://schemas.microsoft.com/office/powerpoint/2010/main" val="3017986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E7E8F234-E19B-4F72-A38F-7FAA6226F87B}"/>
              </a:ext>
            </a:extLst>
          </p:cNvPr>
          <p:cNvSpPr>
            <a:spLocks noGrp="1"/>
          </p:cNvSpPr>
          <p:nvPr>
            <p:ph idx="1"/>
          </p:nvPr>
        </p:nvSpPr>
        <p:spPr>
          <a:xfrm>
            <a:off x="371474" y="104776"/>
            <a:ext cx="11344275" cy="5361570"/>
          </a:xfrm>
        </p:spPr>
        <p:txBody>
          <a:bodyPr>
            <a:normAutofit fontScale="92500" lnSpcReduction="20000"/>
          </a:bodyPr>
          <a:lstStyle/>
          <a:p>
            <a:pPr algn="just"/>
            <a:r>
              <a:rPr lang="uk-UA" dirty="0"/>
              <a:t>Суб’єктивна сторона порушень митних правил характеризується психічним ставлення особи до вчинення правопорушення:</a:t>
            </a:r>
          </a:p>
          <a:p>
            <a:pPr algn="just"/>
            <a:r>
              <a:rPr lang="uk-UA" dirty="0"/>
              <a:t>- вина — психічне ставлення особи до вчинюваної дії чи бездіяльності, передбаченої Митним кодексом, та її наслідків, виражене у формі умислу або необережності;</a:t>
            </a:r>
          </a:p>
          <a:p>
            <a:pPr algn="just"/>
            <a:r>
              <a:rPr lang="uk-UA" dirty="0"/>
              <a:t>- мотив — внутрішнє спонукання особи, яке створило психологічні передумови скоєння правопорушення;</a:t>
            </a:r>
          </a:p>
          <a:p>
            <a:pPr algn="just"/>
            <a:r>
              <a:rPr lang="uk-UA" dirty="0"/>
              <a:t>- мета — наслідок, якого прагне досягти особа, вчиняючи правопорушення.</a:t>
            </a:r>
          </a:p>
          <a:p>
            <a:pPr algn="just"/>
            <a:r>
              <a:rPr lang="uk-UA" dirty="0"/>
              <a:t>Порушення митних правил визнається зробленим навмисно, якщо особа, що його скоїла, усвідомлювала протиправний характер своєї дії (бездіяльності), передбачала можливі шкідливі наслідки і бажала їх (прямий умисел) чи свідомо допускала настання цих наслідків (непрямий умисел).</a:t>
            </a:r>
          </a:p>
          <a:p>
            <a:pPr algn="just"/>
            <a:r>
              <a:rPr lang="uk-UA" dirty="0"/>
              <a:t>Не є порушенням митних правил дія, яка хоч і визначається митним кодексом України як така, але вчинена в стані крайньої необхідності, тобто з метою усунення небезпеки, яка загрожує державному або громадському порядку, власності, правам і свободам громадян, установленому порядку управління, якщо ця небезпека за існуючих обставин не могла бути усунута іншими засобами та якщо заподіяна шкода є менш значною, ніж відвернена шкода.</a:t>
            </a:r>
          </a:p>
        </p:txBody>
      </p:sp>
    </p:spTree>
    <p:extLst>
      <p:ext uri="{BB962C8B-B14F-4D97-AF65-F5344CB8AC3E}">
        <p14:creationId xmlns:p14="http://schemas.microsoft.com/office/powerpoint/2010/main" val="3361244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7A64AEA4-32B8-4FF7-A41D-10D316D1C083}"/>
              </a:ext>
            </a:extLst>
          </p:cNvPr>
          <p:cNvSpPr>
            <a:spLocks noGrp="1"/>
          </p:cNvSpPr>
          <p:nvPr>
            <p:ph idx="1"/>
          </p:nvPr>
        </p:nvSpPr>
        <p:spPr>
          <a:xfrm>
            <a:off x="266700" y="133350"/>
            <a:ext cx="11715749" cy="5686425"/>
          </a:xfrm>
        </p:spPr>
        <p:txBody>
          <a:bodyPr>
            <a:normAutofit fontScale="77500" lnSpcReduction="20000"/>
          </a:bodyPr>
          <a:lstStyle/>
          <a:p>
            <a:pPr algn="just">
              <a:spcBef>
                <a:spcPts val="0"/>
              </a:spcBef>
            </a:pPr>
            <a:r>
              <a:rPr lang="ru-RU" dirty="0" err="1"/>
              <a:t>Стаття</a:t>
            </a:r>
            <a:r>
              <a:rPr lang="ru-RU" dirty="0"/>
              <a:t> 461. </a:t>
            </a:r>
            <a:r>
              <a:rPr lang="ru-RU" dirty="0" err="1"/>
              <a:t>Види</a:t>
            </a:r>
            <a:r>
              <a:rPr lang="ru-RU" dirty="0"/>
              <a:t> </a:t>
            </a:r>
            <a:r>
              <a:rPr lang="ru-RU" dirty="0" err="1"/>
              <a:t>адміністративних</a:t>
            </a:r>
            <a:r>
              <a:rPr lang="ru-RU" dirty="0"/>
              <a:t> </a:t>
            </a:r>
            <a:r>
              <a:rPr lang="ru-RU" dirty="0" err="1"/>
              <a:t>стягнень</a:t>
            </a:r>
            <a:r>
              <a:rPr lang="ru-RU" dirty="0"/>
              <a:t> за </a:t>
            </a:r>
            <a:r>
              <a:rPr lang="ru-RU" dirty="0" err="1"/>
              <a:t>порушення</a:t>
            </a:r>
            <a:r>
              <a:rPr lang="ru-RU" dirty="0"/>
              <a:t> </a:t>
            </a:r>
            <a:r>
              <a:rPr lang="ru-RU" dirty="0" err="1"/>
              <a:t>митних</a:t>
            </a:r>
            <a:r>
              <a:rPr lang="ru-RU" dirty="0"/>
              <a:t> правил</a:t>
            </a:r>
          </a:p>
          <a:p>
            <a:pPr algn="just">
              <a:spcBef>
                <a:spcPts val="0"/>
              </a:spcBef>
            </a:pPr>
            <a:r>
              <a:rPr lang="ru-RU" dirty="0"/>
              <a:t>1. За </a:t>
            </a:r>
            <a:r>
              <a:rPr lang="ru-RU" dirty="0" err="1"/>
              <a:t>порушення</a:t>
            </a:r>
            <a:r>
              <a:rPr lang="ru-RU" dirty="0"/>
              <a:t> </a:t>
            </a:r>
            <a:r>
              <a:rPr lang="ru-RU" dirty="0" err="1"/>
              <a:t>митних</a:t>
            </a:r>
            <a:r>
              <a:rPr lang="ru-RU" dirty="0"/>
              <a:t> правил </a:t>
            </a:r>
            <a:r>
              <a:rPr lang="ru-RU" dirty="0" err="1"/>
              <a:t>можуть</a:t>
            </a:r>
            <a:r>
              <a:rPr lang="ru-RU" dirty="0"/>
              <a:t> бути </a:t>
            </a:r>
            <a:r>
              <a:rPr lang="ru-RU" dirty="0" err="1"/>
              <a:t>накладені</a:t>
            </a:r>
            <a:r>
              <a:rPr lang="ru-RU" dirty="0"/>
              <a:t> </a:t>
            </a:r>
            <a:r>
              <a:rPr lang="ru-RU" dirty="0" err="1"/>
              <a:t>такі</a:t>
            </a:r>
            <a:r>
              <a:rPr lang="ru-RU" dirty="0"/>
              <a:t> </a:t>
            </a:r>
            <a:r>
              <a:rPr lang="ru-RU" dirty="0" err="1"/>
              <a:t>адміністративні</a:t>
            </a:r>
            <a:r>
              <a:rPr lang="ru-RU" dirty="0"/>
              <a:t> </a:t>
            </a:r>
            <a:r>
              <a:rPr lang="ru-RU" dirty="0" err="1"/>
              <a:t>стягнення</a:t>
            </a:r>
            <a:r>
              <a:rPr lang="ru-RU" dirty="0"/>
              <a:t>:</a:t>
            </a:r>
          </a:p>
          <a:p>
            <a:pPr algn="just">
              <a:spcBef>
                <a:spcPts val="0"/>
              </a:spcBef>
            </a:pPr>
            <a:r>
              <a:rPr lang="ru-RU" dirty="0"/>
              <a:t>1) </a:t>
            </a:r>
            <a:r>
              <a:rPr lang="ru-RU" dirty="0" err="1"/>
              <a:t>попередження</a:t>
            </a:r>
            <a:r>
              <a:rPr lang="ru-RU" dirty="0"/>
              <a:t>;</a:t>
            </a:r>
          </a:p>
          <a:p>
            <a:pPr algn="just">
              <a:spcBef>
                <a:spcPts val="0"/>
              </a:spcBef>
            </a:pPr>
            <a:r>
              <a:rPr lang="ru-RU" dirty="0"/>
              <a:t>2) штраф;</a:t>
            </a:r>
          </a:p>
          <a:p>
            <a:pPr algn="just">
              <a:spcBef>
                <a:spcPts val="0"/>
              </a:spcBef>
            </a:pPr>
            <a:r>
              <a:rPr lang="ru-RU" dirty="0"/>
              <a:t>3) </a:t>
            </a:r>
            <a:r>
              <a:rPr lang="ru-RU" dirty="0" err="1"/>
              <a:t>конфіскація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 </a:t>
            </a:r>
            <a:r>
              <a:rPr lang="ru-RU" dirty="0" err="1"/>
              <a:t>безпосередніх</a:t>
            </a:r>
            <a:r>
              <a:rPr lang="ru-RU" dirty="0"/>
              <a:t> </a:t>
            </a:r>
            <a:r>
              <a:rPr lang="ru-RU" dirty="0" err="1"/>
              <a:t>предметів</a:t>
            </a:r>
            <a:r>
              <a:rPr lang="ru-RU" dirty="0"/>
              <a:t> </a:t>
            </a:r>
            <a:r>
              <a:rPr lang="ru-RU" dirty="0" err="1"/>
              <a:t>порушення</a:t>
            </a:r>
            <a:r>
              <a:rPr lang="ru-RU" dirty="0"/>
              <a:t> </a:t>
            </a:r>
            <a:r>
              <a:rPr lang="ru-RU" dirty="0" err="1"/>
              <a:t>митних</a:t>
            </a:r>
            <a:r>
              <a:rPr lang="ru-RU" dirty="0"/>
              <a:t> правил,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із</a:t>
            </a:r>
            <a:r>
              <a:rPr lang="ru-RU" dirty="0"/>
              <a:t> </a:t>
            </a:r>
            <a:r>
              <a:rPr lang="ru-RU" dirty="0" err="1"/>
              <a:t>спеціально</a:t>
            </a:r>
            <a:r>
              <a:rPr lang="ru-RU" dirty="0"/>
              <a:t> </a:t>
            </a:r>
            <a:r>
              <a:rPr lang="ru-RU" dirty="0" err="1"/>
              <a:t>виготовленими</a:t>
            </a:r>
            <a:r>
              <a:rPr lang="ru-RU" dirty="0"/>
              <a:t> </a:t>
            </a:r>
            <a:r>
              <a:rPr lang="ru-RU" dirty="0" err="1"/>
              <a:t>сховищами</a:t>
            </a:r>
            <a:r>
              <a:rPr lang="ru-RU" dirty="0"/>
              <a:t> (тайниками), що </a:t>
            </a:r>
            <a:r>
              <a:rPr lang="ru-RU" dirty="0" err="1"/>
              <a:t>використовувалися</a:t>
            </a:r>
            <a:r>
              <a:rPr lang="ru-RU" dirty="0"/>
              <a:t> для </a:t>
            </a:r>
            <a:r>
              <a:rPr lang="ru-RU" dirty="0" err="1"/>
              <a:t>приховування</a:t>
            </a:r>
            <a:r>
              <a:rPr lang="ru-RU" dirty="0"/>
              <a:t> </a:t>
            </a:r>
            <a:r>
              <a:rPr lang="ru-RU" dirty="0" err="1"/>
              <a:t>товарів</a:t>
            </a:r>
            <a:r>
              <a:rPr lang="ru-RU" dirty="0"/>
              <a:t> - </a:t>
            </a:r>
            <a:r>
              <a:rPr lang="ru-RU" dirty="0" err="1"/>
              <a:t>безпосередніх</a:t>
            </a:r>
            <a:r>
              <a:rPr lang="ru-RU" dirty="0"/>
              <a:t> </a:t>
            </a:r>
            <a:r>
              <a:rPr lang="ru-RU" dirty="0" err="1"/>
              <a:t>предметів</a:t>
            </a:r>
            <a:r>
              <a:rPr lang="ru-RU" dirty="0"/>
              <a:t> </a:t>
            </a:r>
            <a:r>
              <a:rPr lang="ru-RU" dirty="0" err="1"/>
              <a:t>порушення</a:t>
            </a:r>
            <a:r>
              <a:rPr lang="ru-RU" dirty="0"/>
              <a:t> </a:t>
            </a:r>
            <a:r>
              <a:rPr lang="ru-RU" dirty="0" err="1"/>
              <a:t>митних</a:t>
            </a:r>
            <a:r>
              <a:rPr lang="ru-RU" dirty="0"/>
              <a:t> правил від </a:t>
            </a:r>
            <a:r>
              <a:rPr lang="ru-RU" dirty="0" err="1"/>
              <a:t>митного</a:t>
            </a:r>
            <a:r>
              <a:rPr lang="ru-RU" dirty="0"/>
              <a:t> контролю (</a:t>
            </a:r>
            <a:r>
              <a:rPr lang="ru-RU" dirty="0" err="1"/>
              <a:t>крім</a:t>
            </a:r>
            <a:r>
              <a:rPr lang="ru-RU" dirty="0"/>
              <a:t> </a:t>
            </a:r>
            <a:r>
              <a:rPr lang="ru-RU" dirty="0" err="1"/>
              <a:t>транспортних</a:t>
            </a:r>
            <a:r>
              <a:rPr lang="ru-RU" dirty="0"/>
              <a:t> </a:t>
            </a:r>
            <a:r>
              <a:rPr lang="ru-RU" dirty="0" err="1"/>
              <a:t>засобів</a:t>
            </a:r>
            <a:r>
              <a:rPr lang="ru-RU" dirty="0"/>
              <a:t> </a:t>
            </a:r>
            <a:r>
              <a:rPr lang="ru-RU" dirty="0" err="1"/>
              <a:t>комерційного</a:t>
            </a:r>
            <a:r>
              <a:rPr lang="ru-RU" dirty="0"/>
              <a:t> </a:t>
            </a:r>
            <a:r>
              <a:rPr lang="ru-RU" dirty="0" err="1"/>
              <a:t>призначення</a:t>
            </a:r>
            <a:r>
              <a:rPr lang="ru-RU" dirty="0"/>
              <a:t>, які </a:t>
            </a:r>
            <a:r>
              <a:rPr lang="ru-RU" dirty="0" err="1"/>
              <a:t>використовуються</a:t>
            </a:r>
            <a:r>
              <a:rPr lang="ru-RU" dirty="0"/>
              <a:t> </a:t>
            </a:r>
            <a:r>
              <a:rPr lang="ru-RU" dirty="0" err="1"/>
              <a:t>виключно</a:t>
            </a:r>
            <a:r>
              <a:rPr lang="ru-RU" dirty="0"/>
              <a:t> для </a:t>
            </a:r>
            <a:r>
              <a:rPr lang="ru-RU" dirty="0" err="1"/>
              <a:t>перевезення</a:t>
            </a:r>
            <a:r>
              <a:rPr lang="ru-RU" dirty="0"/>
              <a:t> </a:t>
            </a:r>
            <a:r>
              <a:rPr lang="ru-RU" dirty="0" err="1"/>
              <a:t>пасажирів</a:t>
            </a:r>
            <a:r>
              <a:rPr lang="ru-RU" dirty="0"/>
              <a:t> і </a:t>
            </a:r>
            <a:r>
              <a:rPr lang="ru-RU" dirty="0" err="1"/>
              <a:t>товарів</a:t>
            </a:r>
            <a:r>
              <a:rPr lang="ru-RU" dirty="0"/>
              <a:t> через </a:t>
            </a:r>
            <a:r>
              <a:rPr lang="ru-RU" dirty="0" err="1"/>
              <a:t>митний</a:t>
            </a:r>
            <a:r>
              <a:rPr lang="ru-RU" dirty="0"/>
              <a:t> кордон </a:t>
            </a:r>
            <a:r>
              <a:rPr lang="ru-RU" dirty="0" err="1"/>
              <a:t>України</a:t>
            </a:r>
            <a:r>
              <a:rPr lang="ru-RU" dirty="0"/>
              <a:t> за </a:t>
            </a:r>
            <a:r>
              <a:rPr lang="ru-RU" dirty="0" err="1"/>
              <a:t>визначеними</a:t>
            </a:r>
            <a:r>
              <a:rPr lang="ru-RU" dirty="0"/>
              <a:t> маршрутами та рейсами, що </a:t>
            </a:r>
            <a:r>
              <a:rPr lang="ru-RU" dirty="0" err="1"/>
              <a:t>здійснюються</a:t>
            </a:r>
            <a:r>
              <a:rPr lang="ru-RU" dirty="0"/>
              <a:t> </a:t>
            </a:r>
            <a:r>
              <a:rPr lang="ru-RU" dirty="0" err="1"/>
              <a:t>відповідно</a:t>
            </a:r>
            <a:r>
              <a:rPr lang="ru-RU" dirty="0"/>
              <a:t> до </a:t>
            </a:r>
            <a:r>
              <a:rPr lang="ru-RU" dirty="0" err="1"/>
              <a:t>розкладу</a:t>
            </a:r>
            <a:r>
              <a:rPr lang="ru-RU" dirty="0"/>
              <a:t> руху на </a:t>
            </a:r>
            <a:r>
              <a:rPr lang="ru-RU" dirty="0" err="1"/>
              <a:t>підставі</a:t>
            </a:r>
            <a:r>
              <a:rPr lang="ru-RU" dirty="0"/>
              <a:t> </a:t>
            </a:r>
            <a:r>
              <a:rPr lang="ru-RU" dirty="0" err="1"/>
              <a:t>міжнародних</a:t>
            </a:r>
            <a:r>
              <a:rPr lang="ru-RU" dirty="0"/>
              <a:t> </a:t>
            </a:r>
            <a:r>
              <a:rPr lang="ru-RU" dirty="0" err="1"/>
              <a:t>договорів</a:t>
            </a:r>
            <a:r>
              <a:rPr lang="ru-RU" dirty="0"/>
              <a:t>, </a:t>
            </a:r>
            <a:r>
              <a:rPr lang="ru-RU" dirty="0" err="1"/>
              <a:t>укладених</a:t>
            </a:r>
            <a:r>
              <a:rPr lang="ru-RU" dirty="0"/>
              <a:t> </a:t>
            </a:r>
            <a:r>
              <a:rPr lang="ru-RU" dirty="0" err="1"/>
              <a:t>відповідно</a:t>
            </a:r>
            <a:r>
              <a:rPr lang="ru-RU" dirty="0"/>
              <a:t> до закону), а також </a:t>
            </a:r>
            <a:r>
              <a:rPr lang="ru-RU" dirty="0" err="1"/>
              <a:t>транспортних</a:t>
            </a:r>
            <a:r>
              <a:rPr lang="ru-RU" dirty="0"/>
              <a:t> </a:t>
            </a:r>
            <a:r>
              <a:rPr lang="ru-RU" dirty="0" err="1"/>
              <a:t>засобів</a:t>
            </a:r>
            <a:r>
              <a:rPr lang="ru-RU" dirty="0"/>
              <a:t>, що </a:t>
            </a:r>
            <a:r>
              <a:rPr lang="ru-RU" dirty="0" err="1"/>
              <a:t>використовувалися</a:t>
            </a:r>
            <a:r>
              <a:rPr lang="ru-RU" dirty="0"/>
              <a:t> для </a:t>
            </a:r>
            <a:r>
              <a:rPr lang="ru-RU" dirty="0" err="1"/>
              <a:t>переміщення</a:t>
            </a:r>
            <a:r>
              <a:rPr lang="ru-RU" dirty="0"/>
              <a:t> </a:t>
            </a:r>
            <a:r>
              <a:rPr lang="ru-RU" dirty="0" err="1"/>
              <a:t>товарів</a:t>
            </a:r>
            <a:r>
              <a:rPr lang="ru-RU" dirty="0"/>
              <a:t> - </a:t>
            </a:r>
            <a:r>
              <a:rPr lang="ru-RU" dirty="0" err="1"/>
              <a:t>безпосередніх</a:t>
            </a:r>
            <a:r>
              <a:rPr lang="ru-RU" dirty="0"/>
              <a:t> </a:t>
            </a:r>
            <a:r>
              <a:rPr lang="ru-RU" dirty="0" err="1"/>
              <a:t>предметів</a:t>
            </a:r>
            <a:r>
              <a:rPr lang="ru-RU" dirty="0"/>
              <a:t> </a:t>
            </a:r>
            <a:r>
              <a:rPr lang="ru-RU" dirty="0" err="1"/>
              <a:t>порушення</a:t>
            </a:r>
            <a:r>
              <a:rPr lang="ru-RU" dirty="0"/>
              <a:t> </a:t>
            </a:r>
            <a:r>
              <a:rPr lang="ru-RU" dirty="0" err="1"/>
              <a:t>митних</a:t>
            </a:r>
            <a:r>
              <a:rPr lang="ru-RU" dirty="0"/>
              <a:t> правил через </a:t>
            </a:r>
            <a:r>
              <a:rPr lang="ru-RU" dirty="0" err="1"/>
              <a:t>митний</a:t>
            </a:r>
            <a:r>
              <a:rPr lang="ru-RU" dirty="0"/>
              <a:t> кордон </a:t>
            </a:r>
            <a:r>
              <a:rPr lang="ru-RU" dirty="0" err="1"/>
              <a:t>України</a:t>
            </a:r>
            <a:r>
              <a:rPr lang="ru-RU" dirty="0"/>
              <a:t> поза </a:t>
            </a:r>
            <a:r>
              <a:rPr lang="ru-RU" dirty="0" err="1"/>
              <a:t>місцем</a:t>
            </a:r>
            <a:r>
              <a:rPr lang="ru-RU" dirty="0"/>
              <a:t> </a:t>
            </a:r>
            <a:r>
              <a:rPr lang="ru-RU" dirty="0" err="1"/>
              <a:t>розташування</a:t>
            </a:r>
            <a:r>
              <a:rPr lang="ru-RU" dirty="0"/>
              <a:t> </a:t>
            </a:r>
            <a:r>
              <a:rPr lang="ru-RU" dirty="0" err="1"/>
              <a:t>митного</a:t>
            </a:r>
            <a:r>
              <a:rPr lang="ru-RU" dirty="0"/>
              <a:t> органу.</a:t>
            </a:r>
          </a:p>
          <a:p>
            <a:pPr algn="just">
              <a:spcBef>
                <a:spcPts val="0"/>
              </a:spcBef>
            </a:pPr>
            <a:endParaRPr lang="ru-RU" dirty="0"/>
          </a:p>
          <a:p>
            <a:pPr algn="just">
              <a:spcBef>
                <a:spcPts val="0"/>
              </a:spcBef>
            </a:pPr>
            <a:r>
              <a:rPr lang="ru-RU" dirty="0" err="1"/>
              <a:t>Стаття</a:t>
            </a:r>
            <a:r>
              <a:rPr lang="ru-RU" dirty="0"/>
              <a:t> 462. </a:t>
            </a:r>
            <a:r>
              <a:rPr lang="ru-RU" dirty="0" err="1"/>
              <a:t>Основні</a:t>
            </a:r>
            <a:r>
              <a:rPr lang="ru-RU" dirty="0"/>
              <a:t> та </a:t>
            </a:r>
            <a:r>
              <a:rPr lang="ru-RU" dirty="0" err="1"/>
              <a:t>додаткові</a:t>
            </a:r>
            <a:r>
              <a:rPr lang="ru-RU" dirty="0"/>
              <a:t> </a:t>
            </a:r>
            <a:r>
              <a:rPr lang="ru-RU" dirty="0" err="1"/>
              <a:t>адміністративні</a:t>
            </a:r>
            <a:r>
              <a:rPr lang="ru-RU" dirty="0"/>
              <a:t> </a:t>
            </a:r>
            <a:r>
              <a:rPr lang="ru-RU" dirty="0" err="1"/>
              <a:t>стягнення</a:t>
            </a:r>
            <a:endParaRPr lang="ru-RU" dirty="0"/>
          </a:p>
          <a:p>
            <a:pPr algn="just">
              <a:spcBef>
                <a:spcPts val="0"/>
              </a:spcBef>
            </a:pPr>
            <a:r>
              <a:rPr lang="ru-RU" dirty="0"/>
              <a:t>1. </a:t>
            </a:r>
            <a:r>
              <a:rPr lang="ru-RU" dirty="0" err="1"/>
              <a:t>Попередження</a:t>
            </a:r>
            <a:r>
              <a:rPr lang="ru-RU" dirty="0"/>
              <a:t> та штраф </a:t>
            </a:r>
            <a:r>
              <a:rPr lang="ru-RU" dirty="0" err="1"/>
              <a:t>можуть</a:t>
            </a:r>
            <a:r>
              <a:rPr lang="ru-RU" dirty="0"/>
              <a:t> </a:t>
            </a:r>
            <a:r>
              <a:rPr lang="ru-RU" dirty="0" err="1"/>
              <a:t>застосовуватися</a:t>
            </a:r>
            <a:r>
              <a:rPr lang="ru-RU" dirty="0"/>
              <a:t> </a:t>
            </a:r>
            <a:r>
              <a:rPr lang="ru-RU" dirty="0" err="1"/>
              <a:t>тільки</a:t>
            </a:r>
            <a:r>
              <a:rPr lang="ru-RU" dirty="0"/>
              <a:t> як </a:t>
            </a:r>
            <a:r>
              <a:rPr lang="ru-RU" dirty="0" err="1"/>
              <a:t>основні</a:t>
            </a:r>
            <a:r>
              <a:rPr lang="ru-RU" dirty="0"/>
              <a:t> </a:t>
            </a:r>
            <a:r>
              <a:rPr lang="ru-RU" dirty="0" err="1"/>
              <a:t>адміністративні</a:t>
            </a:r>
            <a:r>
              <a:rPr lang="ru-RU" dirty="0"/>
              <a:t> </a:t>
            </a:r>
            <a:r>
              <a:rPr lang="ru-RU" dirty="0" err="1"/>
              <a:t>стягнення</a:t>
            </a:r>
            <a:r>
              <a:rPr lang="ru-RU" dirty="0"/>
              <a:t> за </a:t>
            </a:r>
            <a:r>
              <a:rPr lang="ru-RU" dirty="0" err="1"/>
              <a:t>порушення</a:t>
            </a:r>
            <a:r>
              <a:rPr lang="ru-RU" dirty="0"/>
              <a:t> </a:t>
            </a:r>
            <a:r>
              <a:rPr lang="ru-RU" dirty="0" err="1"/>
              <a:t>митних</a:t>
            </a:r>
            <a:r>
              <a:rPr lang="ru-RU" dirty="0"/>
              <a:t> правил.</a:t>
            </a:r>
          </a:p>
          <a:p>
            <a:pPr algn="just">
              <a:spcBef>
                <a:spcPts val="0"/>
              </a:spcBef>
            </a:pPr>
            <a:r>
              <a:rPr lang="ru-RU" dirty="0"/>
              <a:t>2. </a:t>
            </a:r>
            <a:r>
              <a:rPr lang="ru-RU" dirty="0" err="1"/>
              <a:t>Конфіскація</a:t>
            </a:r>
            <a:r>
              <a:rPr lang="ru-RU" dirty="0"/>
              <a:t> </a:t>
            </a:r>
            <a:r>
              <a:rPr lang="ru-RU" dirty="0" err="1"/>
              <a:t>товарів</a:t>
            </a:r>
            <a:r>
              <a:rPr lang="ru-RU" dirty="0"/>
              <a:t>, </a:t>
            </a:r>
            <a:r>
              <a:rPr lang="ru-RU" dirty="0" err="1"/>
              <a:t>транспортних</a:t>
            </a:r>
            <a:r>
              <a:rPr lang="ru-RU" dirty="0"/>
              <a:t> </a:t>
            </a:r>
            <a:r>
              <a:rPr lang="ru-RU" dirty="0" err="1"/>
              <a:t>засобів</a:t>
            </a:r>
            <a:r>
              <a:rPr lang="ru-RU" dirty="0"/>
              <a:t>, </a:t>
            </a:r>
            <a:r>
              <a:rPr lang="ru-RU" dirty="0" err="1"/>
              <a:t>зазначених</a:t>
            </a:r>
            <a:r>
              <a:rPr lang="ru-RU" dirty="0"/>
              <a:t> у </a:t>
            </a:r>
            <a:r>
              <a:rPr lang="ru-RU" dirty="0" err="1"/>
              <a:t>пункті</a:t>
            </a:r>
            <a:r>
              <a:rPr lang="ru-RU" dirty="0"/>
              <a:t> 3 </a:t>
            </a:r>
            <a:r>
              <a:rPr lang="ru-RU" dirty="0" err="1"/>
              <a:t>статті</a:t>
            </a:r>
            <a:r>
              <a:rPr lang="ru-RU" dirty="0"/>
              <a:t> 461 </a:t>
            </a:r>
            <a:r>
              <a:rPr lang="ru-RU" dirty="0" err="1"/>
              <a:t>цього</a:t>
            </a:r>
            <a:r>
              <a:rPr lang="ru-RU" dirty="0"/>
              <a:t> Кодексу, </a:t>
            </a:r>
            <a:r>
              <a:rPr lang="ru-RU" dirty="0" err="1"/>
              <a:t>може</a:t>
            </a:r>
            <a:r>
              <a:rPr lang="ru-RU" dirty="0"/>
              <a:t> </a:t>
            </a:r>
            <a:r>
              <a:rPr lang="ru-RU" dirty="0" err="1"/>
              <a:t>застосовуватися</a:t>
            </a:r>
            <a:r>
              <a:rPr lang="ru-RU" dirty="0"/>
              <a:t> як </a:t>
            </a:r>
            <a:r>
              <a:rPr lang="ru-RU" dirty="0" err="1"/>
              <a:t>основне</a:t>
            </a:r>
            <a:r>
              <a:rPr lang="ru-RU" dirty="0"/>
              <a:t> і як </a:t>
            </a:r>
            <a:r>
              <a:rPr lang="ru-RU" dirty="0" err="1"/>
              <a:t>додаткове</a:t>
            </a:r>
            <a:r>
              <a:rPr lang="ru-RU" dirty="0"/>
              <a:t> </a:t>
            </a:r>
            <a:r>
              <a:rPr lang="ru-RU" dirty="0" err="1"/>
              <a:t>адміністративне</a:t>
            </a:r>
            <a:r>
              <a:rPr lang="ru-RU" dirty="0"/>
              <a:t> </a:t>
            </a:r>
            <a:r>
              <a:rPr lang="ru-RU" dirty="0" err="1"/>
              <a:t>стягнення</a:t>
            </a:r>
            <a:r>
              <a:rPr lang="ru-RU" dirty="0"/>
              <a:t>.</a:t>
            </a:r>
          </a:p>
          <a:p>
            <a:pPr algn="just">
              <a:spcBef>
                <a:spcPts val="0"/>
              </a:spcBef>
            </a:pPr>
            <a:r>
              <a:rPr lang="ru-RU" dirty="0"/>
              <a:t>3. За </a:t>
            </a:r>
            <a:r>
              <a:rPr lang="ru-RU" dirty="0" err="1"/>
              <a:t>одне</a:t>
            </a:r>
            <a:r>
              <a:rPr lang="ru-RU" dirty="0"/>
              <a:t> і те </a:t>
            </a:r>
            <a:r>
              <a:rPr lang="ru-RU" dirty="0" err="1"/>
              <a:t>саме</a:t>
            </a:r>
            <a:r>
              <a:rPr lang="ru-RU" dirty="0"/>
              <a:t> </a:t>
            </a:r>
            <a:r>
              <a:rPr lang="ru-RU" dirty="0" err="1"/>
              <a:t>порушення</a:t>
            </a:r>
            <a:r>
              <a:rPr lang="ru-RU" dirty="0"/>
              <a:t> </a:t>
            </a:r>
            <a:r>
              <a:rPr lang="ru-RU" dirty="0" err="1"/>
              <a:t>митних</a:t>
            </a:r>
            <a:r>
              <a:rPr lang="ru-RU" dirty="0"/>
              <a:t> правил </a:t>
            </a:r>
            <a:r>
              <a:rPr lang="ru-RU" dirty="0" err="1"/>
              <a:t>може</a:t>
            </a:r>
            <a:r>
              <a:rPr lang="ru-RU" dirty="0"/>
              <a:t> </a:t>
            </a:r>
            <a:r>
              <a:rPr lang="ru-RU" dirty="0" err="1"/>
              <a:t>накладатися</a:t>
            </a:r>
            <a:r>
              <a:rPr lang="ru-RU" dirty="0"/>
              <a:t> </a:t>
            </a:r>
            <a:r>
              <a:rPr lang="ru-RU" dirty="0" err="1"/>
              <a:t>тільки</a:t>
            </a:r>
            <a:r>
              <a:rPr lang="ru-RU" dirty="0"/>
              <a:t> </a:t>
            </a:r>
            <a:r>
              <a:rPr lang="ru-RU" dirty="0" err="1"/>
              <a:t>основне</a:t>
            </a:r>
            <a:r>
              <a:rPr lang="ru-RU" dirty="0"/>
              <a:t> </a:t>
            </a:r>
            <a:r>
              <a:rPr lang="ru-RU" dirty="0" err="1"/>
              <a:t>або</a:t>
            </a:r>
            <a:r>
              <a:rPr lang="ru-RU" dirty="0"/>
              <a:t> </a:t>
            </a:r>
            <a:r>
              <a:rPr lang="ru-RU" dirty="0" err="1"/>
              <a:t>основне</a:t>
            </a:r>
            <a:r>
              <a:rPr lang="ru-RU" dirty="0"/>
              <a:t> і </a:t>
            </a:r>
            <a:r>
              <a:rPr lang="ru-RU" dirty="0" err="1"/>
              <a:t>додаткове</a:t>
            </a:r>
            <a:r>
              <a:rPr lang="ru-RU" dirty="0"/>
              <a:t> </a:t>
            </a:r>
            <a:r>
              <a:rPr lang="ru-RU" dirty="0" err="1"/>
              <a:t>адміністративні</a:t>
            </a:r>
            <a:r>
              <a:rPr lang="ru-RU" dirty="0"/>
              <a:t> </a:t>
            </a:r>
            <a:r>
              <a:rPr lang="ru-RU" dirty="0" err="1"/>
              <a:t>стягнення</a:t>
            </a:r>
            <a:r>
              <a:rPr lang="ru-RU" dirty="0"/>
              <a:t>. </a:t>
            </a:r>
            <a:r>
              <a:rPr lang="ru-RU" dirty="0" err="1"/>
              <a:t>Якщо</a:t>
            </a:r>
            <a:r>
              <a:rPr lang="ru-RU" dirty="0"/>
              <a:t> </a:t>
            </a:r>
            <a:r>
              <a:rPr lang="ru-RU" dirty="0" err="1"/>
              <a:t>статтею</a:t>
            </a:r>
            <a:r>
              <a:rPr lang="ru-RU" dirty="0"/>
              <a:t>, </a:t>
            </a:r>
            <a:r>
              <a:rPr lang="ru-RU" dirty="0" err="1"/>
              <a:t>якою</a:t>
            </a:r>
            <a:r>
              <a:rPr lang="ru-RU" dirty="0"/>
              <a:t> </a:t>
            </a:r>
            <a:r>
              <a:rPr lang="ru-RU" dirty="0" err="1"/>
              <a:t>встановлюється</a:t>
            </a:r>
            <a:r>
              <a:rPr lang="ru-RU" dirty="0"/>
              <a:t> </a:t>
            </a:r>
            <a:r>
              <a:rPr lang="ru-RU" dirty="0" err="1"/>
              <a:t>адміністративна</a:t>
            </a:r>
            <a:r>
              <a:rPr lang="ru-RU" dirty="0"/>
              <a:t> </a:t>
            </a:r>
            <a:r>
              <a:rPr lang="ru-RU" dirty="0" err="1"/>
              <a:t>відповідальність</a:t>
            </a:r>
            <a:r>
              <a:rPr lang="ru-RU" dirty="0"/>
              <a:t> за </a:t>
            </a:r>
            <a:r>
              <a:rPr lang="ru-RU" dirty="0" err="1"/>
              <a:t>порушення</a:t>
            </a:r>
            <a:r>
              <a:rPr lang="ru-RU" dirty="0"/>
              <a:t> </a:t>
            </a:r>
            <a:r>
              <a:rPr lang="ru-RU" dirty="0" err="1"/>
              <a:t>митних</a:t>
            </a:r>
            <a:r>
              <a:rPr lang="ru-RU" dirty="0"/>
              <a:t> правил, </a:t>
            </a:r>
            <a:r>
              <a:rPr lang="ru-RU" dirty="0" err="1"/>
              <a:t>передбачається</a:t>
            </a:r>
            <a:r>
              <a:rPr lang="ru-RU" dirty="0"/>
              <a:t> </a:t>
            </a:r>
            <a:r>
              <a:rPr lang="ru-RU" dirty="0" err="1"/>
              <a:t>основне</a:t>
            </a:r>
            <a:r>
              <a:rPr lang="ru-RU" dirty="0"/>
              <a:t> і </a:t>
            </a:r>
            <a:r>
              <a:rPr lang="ru-RU" dirty="0" err="1"/>
              <a:t>додаткове</a:t>
            </a:r>
            <a:r>
              <a:rPr lang="ru-RU" dirty="0"/>
              <a:t> </a:t>
            </a:r>
            <a:r>
              <a:rPr lang="ru-RU" dirty="0" err="1"/>
              <a:t>адміністративні</a:t>
            </a:r>
            <a:r>
              <a:rPr lang="ru-RU" dirty="0"/>
              <a:t> </a:t>
            </a:r>
            <a:r>
              <a:rPr lang="ru-RU" dirty="0" err="1"/>
              <a:t>стягнення</a:t>
            </a:r>
            <a:r>
              <a:rPr lang="ru-RU" dirty="0"/>
              <a:t>, </a:t>
            </a:r>
            <a:r>
              <a:rPr lang="ru-RU" dirty="0" err="1"/>
              <a:t>застосування</a:t>
            </a:r>
            <a:r>
              <a:rPr lang="ru-RU" dirty="0"/>
              <a:t> </a:t>
            </a:r>
            <a:r>
              <a:rPr lang="ru-RU" dirty="0" err="1"/>
              <a:t>лише</a:t>
            </a:r>
            <a:r>
              <a:rPr lang="ru-RU" dirty="0"/>
              <a:t> </a:t>
            </a:r>
            <a:r>
              <a:rPr lang="ru-RU" dirty="0" err="1"/>
              <a:t>додаткового</a:t>
            </a:r>
            <a:r>
              <a:rPr lang="ru-RU" dirty="0"/>
              <a:t> </a:t>
            </a:r>
            <a:r>
              <a:rPr lang="ru-RU" dirty="0" err="1"/>
              <a:t>адміністративного</a:t>
            </a:r>
            <a:r>
              <a:rPr lang="ru-RU" dirty="0"/>
              <a:t> </a:t>
            </a:r>
            <a:r>
              <a:rPr lang="ru-RU" dirty="0" err="1"/>
              <a:t>стягнення</a:t>
            </a:r>
            <a:r>
              <a:rPr lang="ru-RU" dirty="0"/>
              <a:t> без основного не </a:t>
            </a:r>
            <a:r>
              <a:rPr lang="ru-RU" dirty="0" err="1"/>
              <a:t>допускається</a:t>
            </a:r>
            <a:r>
              <a:rPr lang="ru-RU" dirty="0"/>
              <a:t>, </a:t>
            </a:r>
            <a:r>
              <a:rPr lang="ru-RU" dirty="0" err="1"/>
              <a:t>крім</a:t>
            </a:r>
            <a:r>
              <a:rPr lang="ru-RU" dirty="0"/>
              <a:t> </a:t>
            </a:r>
            <a:r>
              <a:rPr lang="ru-RU" dirty="0" err="1"/>
              <a:t>випадку</a:t>
            </a:r>
            <a:r>
              <a:rPr lang="ru-RU" dirty="0"/>
              <a:t>, </a:t>
            </a:r>
            <a:r>
              <a:rPr lang="ru-RU" dirty="0" err="1"/>
              <a:t>передбаченого</a:t>
            </a:r>
            <a:r>
              <a:rPr lang="ru-RU" dirty="0"/>
              <a:t> </a:t>
            </a:r>
            <a:r>
              <a:rPr lang="ru-RU" dirty="0" err="1">
                <a:hlinkClick r:id="rId2"/>
              </a:rPr>
              <a:t>частиною</a:t>
            </a:r>
            <a:r>
              <a:rPr lang="ru-RU" dirty="0">
                <a:hlinkClick r:id="rId2"/>
              </a:rPr>
              <a:t> </a:t>
            </a:r>
            <a:r>
              <a:rPr lang="ru-RU" dirty="0" err="1">
                <a:hlinkClick r:id="rId2"/>
              </a:rPr>
              <a:t>третьою</a:t>
            </a:r>
            <a:r>
              <a:rPr lang="ru-RU" dirty="0">
                <a:hlinkClick r:id="rId2"/>
              </a:rPr>
              <a:t> </a:t>
            </a:r>
            <a:r>
              <a:rPr lang="ru-RU" dirty="0" err="1">
                <a:hlinkClick r:id="rId2"/>
              </a:rPr>
              <a:t>статті</a:t>
            </a:r>
            <a:r>
              <a:rPr lang="ru-RU" dirty="0">
                <a:hlinkClick r:id="rId2"/>
              </a:rPr>
              <a:t> 467</a:t>
            </a:r>
            <a:r>
              <a:rPr lang="ru-RU" dirty="0"/>
              <a:t> </a:t>
            </a:r>
            <a:r>
              <a:rPr lang="ru-RU" dirty="0" err="1"/>
              <a:t>цього</a:t>
            </a:r>
            <a:r>
              <a:rPr lang="ru-RU" dirty="0"/>
              <a:t> Кодексу.</a:t>
            </a:r>
          </a:p>
          <a:p>
            <a:endParaRPr lang="uk-UA" dirty="0"/>
          </a:p>
        </p:txBody>
      </p:sp>
    </p:spTree>
    <p:extLst>
      <p:ext uri="{BB962C8B-B14F-4D97-AF65-F5344CB8AC3E}">
        <p14:creationId xmlns:p14="http://schemas.microsoft.com/office/powerpoint/2010/main" val="2295644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3171A689-2BF1-47BD-A5F2-1663A308F064}"/>
              </a:ext>
            </a:extLst>
          </p:cNvPr>
          <p:cNvSpPr>
            <a:spLocks noGrp="1"/>
          </p:cNvSpPr>
          <p:nvPr>
            <p:ph idx="1"/>
          </p:nvPr>
        </p:nvSpPr>
        <p:spPr>
          <a:xfrm>
            <a:off x="419101" y="447675"/>
            <a:ext cx="11534774" cy="5380621"/>
          </a:xfrm>
        </p:spPr>
        <p:txBody>
          <a:bodyPr>
            <a:normAutofit fontScale="62500" lnSpcReduction="20000"/>
          </a:bodyPr>
          <a:lstStyle/>
          <a:p>
            <a:pPr algn="just">
              <a:spcBef>
                <a:spcPts val="0"/>
              </a:spcBef>
            </a:pPr>
            <a:r>
              <a:rPr lang="ru-RU" sz="2400" dirty="0" err="1"/>
              <a:t>Стаття</a:t>
            </a:r>
            <a:r>
              <a:rPr lang="ru-RU" sz="2400" dirty="0"/>
              <a:t> 463. </a:t>
            </a:r>
            <a:r>
              <a:rPr lang="ru-RU" sz="2400" dirty="0" err="1"/>
              <a:t>Попередження</a:t>
            </a:r>
            <a:endParaRPr lang="ru-RU" sz="2400" dirty="0"/>
          </a:p>
          <a:p>
            <a:pPr algn="just">
              <a:spcBef>
                <a:spcPts val="0"/>
              </a:spcBef>
            </a:pPr>
            <a:r>
              <a:rPr lang="ru-RU" sz="2400" dirty="0"/>
              <a:t>1. </a:t>
            </a:r>
            <a:r>
              <a:rPr lang="ru-RU" sz="2400" dirty="0" err="1"/>
              <a:t>Попередження</a:t>
            </a:r>
            <a:r>
              <a:rPr lang="ru-RU" sz="2400" dirty="0"/>
              <a:t> як </a:t>
            </a:r>
            <a:r>
              <a:rPr lang="ru-RU" sz="2400" dirty="0" err="1"/>
              <a:t>адміністративне</a:t>
            </a:r>
            <a:r>
              <a:rPr lang="ru-RU" sz="2400" dirty="0"/>
              <a:t> </a:t>
            </a:r>
            <a:r>
              <a:rPr lang="ru-RU" sz="2400" dirty="0" err="1"/>
              <a:t>стягнення</a:t>
            </a:r>
            <a:r>
              <a:rPr lang="ru-RU" sz="2400" dirty="0"/>
              <a:t> за </a:t>
            </a:r>
            <a:r>
              <a:rPr lang="ru-RU" sz="2400" dirty="0" err="1"/>
              <a:t>порушення</a:t>
            </a:r>
            <a:r>
              <a:rPr lang="ru-RU" sz="2400" dirty="0"/>
              <a:t> </a:t>
            </a:r>
            <a:r>
              <a:rPr lang="ru-RU" sz="2400" dirty="0" err="1"/>
              <a:t>митних</a:t>
            </a:r>
            <a:r>
              <a:rPr lang="ru-RU" sz="2400" dirty="0"/>
              <a:t> правил є </a:t>
            </a:r>
            <a:r>
              <a:rPr lang="ru-RU" sz="2400" dirty="0" err="1"/>
              <a:t>офіційним</a:t>
            </a:r>
            <a:r>
              <a:rPr lang="ru-RU" sz="2400" dirty="0"/>
              <a:t> </a:t>
            </a:r>
            <a:r>
              <a:rPr lang="ru-RU" sz="2400" dirty="0" err="1"/>
              <a:t>попередженням</a:t>
            </a:r>
            <a:r>
              <a:rPr lang="ru-RU" sz="2400" dirty="0"/>
              <a:t> </a:t>
            </a:r>
            <a:r>
              <a:rPr lang="ru-RU" sz="2400" dirty="0" err="1"/>
              <a:t>правопорушника</a:t>
            </a:r>
            <a:r>
              <a:rPr lang="ru-RU" sz="2400" dirty="0"/>
              <a:t> </a:t>
            </a:r>
            <a:r>
              <a:rPr lang="ru-RU" sz="2400" dirty="0" err="1"/>
              <a:t>стосовно</a:t>
            </a:r>
            <a:r>
              <a:rPr lang="ru-RU" sz="2400" dirty="0"/>
              <a:t> </a:t>
            </a:r>
            <a:r>
              <a:rPr lang="ru-RU" sz="2400" dirty="0" err="1"/>
              <a:t>недопустимості</a:t>
            </a:r>
            <a:r>
              <a:rPr lang="ru-RU" sz="2400" dirty="0"/>
              <a:t> таких </a:t>
            </a:r>
            <a:r>
              <a:rPr lang="ru-RU" sz="2400" dirty="0" err="1"/>
              <a:t>діянь</a:t>
            </a:r>
            <a:r>
              <a:rPr lang="ru-RU" sz="2400" dirty="0"/>
              <a:t> у </a:t>
            </a:r>
            <a:r>
              <a:rPr lang="ru-RU" sz="2400" dirty="0" err="1"/>
              <a:t>майбутньому</a:t>
            </a:r>
            <a:r>
              <a:rPr lang="ru-RU" sz="2400" dirty="0"/>
              <a:t>. </a:t>
            </a:r>
            <a:r>
              <a:rPr lang="ru-RU" sz="2400" dirty="0" err="1"/>
              <a:t>Попередження</a:t>
            </a:r>
            <a:r>
              <a:rPr lang="ru-RU" sz="2400" dirty="0"/>
              <a:t> </a:t>
            </a:r>
            <a:r>
              <a:rPr lang="ru-RU" sz="2400" dirty="0" err="1"/>
              <a:t>виноситься</a:t>
            </a:r>
            <a:r>
              <a:rPr lang="ru-RU" sz="2400" dirty="0"/>
              <a:t> у </a:t>
            </a:r>
            <a:r>
              <a:rPr lang="ru-RU" sz="2400" dirty="0" err="1"/>
              <a:t>формі</a:t>
            </a:r>
            <a:r>
              <a:rPr lang="ru-RU" sz="2400" dirty="0"/>
              <a:t> постанови про </a:t>
            </a:r>
            <a:r>
              <a:rPr lang="ru-RU" sz="2400" dirty="0" err="1"/>
              <a:t>накладення</a:t>
            </a:r>
            <a:r>
              <a:rPr lang="ru-RU" sz="2400" dirty="0"/>
              <a:t> </a:t>
            </a:r>
            <a:r>
              <a:rPr lang="ru-RU" sz="2400" dirty="0" err="1"/>
              <a:t>адміністративного</a:t>
            </a:r>
            <a:r>
              <a:rPr lang="ru-RU" sz="2400" dirty="0"/>
              <a:t> </a:t>
            </a:r>
            <a:r>
              <a:rPr lang="ru-RU" sz="2400" dirty="0" err="1"/>
              <a:t>стягнення</a:t>
            </a:r>
            <a:r>
              <a:rPr lang="ru-RU" sz="2400" dirty="0"/>
              <a:t>.</a:t>
            </a:r>
          </a:p>
          <a:p>
            <a:pPr algn="just">
              <a:spcBef>
                <a:spcPts val="0"/>
              </a:spcBef>
            </a:pPr>
            <a:endParaRPr lang="ru-RU" sz="2400" dirty="0"/>
          </a:p>
          <a:p>
            <a:pPr algn="just">
              <a:spcBef>
                <a:spcPts val="0"/>
              </a:spcBef>
            </a:pPr>
            <a:r>
              <a:rPr lang="ru-RU" sz="2400" dirty="0" err="1"/>
              <a:t>Стаття</a:t>
            </a:r>
            <a:r>
              <a:rPr lang="ru-RU" sz="2400" dirty="0"/>
              <a:t> 464. Штраф</a:t>
            </a:r>
          </a:p>
          <a:p>
            <a:pPr algn="just">
              <a:spcBef>
                <a:spcPts val="0"/>
              </a:spcBef>
            </a:pPr>
            <a:r>
              <a:rPr lang="ru-RU" sz="2400" dirty="0"/>
              <a:t>1. Штраф як </a:t>
            </a:r>
            <a:r>
              <a:rPr lang="ru-RU" sz="2400" dirty="0" err="1"/>
              <a:t>адміністративне</a:t>
            </a:r>
            <a:r>
              <a:rPr lang="ru-RU" sz="2400" dirty="0"/>
              <a:t> </a:t>
            </a:r>
            <a:r>
              <a:rPr lang="ru-RU" sz="2400" dirty="0" err="1"/>
              <a:t>стягнення</a:t>
            </a:r>
            <a:r>
              <a:rPr lang="ru-RU" sz="2400" dirty="0"/>
              <a:t> за </a:t>
            </a:r>
            <a:r>
              <a:rPr lang="ru-RU" sz="2400" dirty="0" err="1"/>
              <a:t>порушення</a:t>
            </a:r>
            <a:r>
              <a:rPr lang="ru-RU" sz="2400" dirty="0"/>
              <a:t> </a:t>
            </a:r>
            <a:r>
              <a:rPr lang="ru-RU" sz="2400" dirty="0" err="1"/>
              <a:t>митних</a:t>
            </a:r>
            <a:r>
              <a:rPr lang="ru-RU" sz="2400" dirty="0"/>
              <a:t> правил </a:t>
            </a:r>
            <a:r>
              <a:rPr lang="ru-RU" sz="2400" dirty="0" err="1"/>
              <a:t>полягає</a:t>
            </a:r>
            <a:r>
              <a:rPr lang="ru-RU" sz="2400" dirty="0"/>
              <a:t> у </a:t>
            </a:r>
            <a:r>
              <a:rPr lang="ru-RU" sz="2400" dirty="0" err="1"/>
              <a:t>покладенні</a:t>
            </a:r>
            <a:r>
              <a:rPr lang="ru-RU" sz="2400" dirty="0"/>
              <a:t> на особу, яка </a:t>
            </a:r>
            <a:r>
              <a:rPr lang="ru-RU" sz="2400" dirty="0" err="1"/>
              <a:t>притягується</a:t>
            </a:r>
            <a:r>
              <a:rPr lang="ru-RU" sz="2400" dirty="0"/>
              <a:t> до </a:t>
            </a:r>
            <a:r>
              <a:rPr lang="ru-RU" sz="2400" dirty="0" err="1"/>
              <a:t>адміністративної</a:t>
            </a:r>
            <a:r>
              <a:rPr lang="ru-RU" sz="2400" dirty="0"/>
              <a:t> </a:t>
            </a:r>
            <a:r>
              <a:rPr lang="ru-RU" sz="2400" dirty="0" err="1"/>
              <a:t>відповідальності</a:t>
            </a:r>
            <a:r>
              <a:rPr lang="ru-RU" sz="2400" dirty="0"/>
              <a:t> за </a:t>
            </a:r>
            <a:r>
              <a:rPr lang="ru-RU" sz="2400" dirty="0" err="1"/>
              <a:t>таке</a:t>
            </a:r>
            <a:r>
              <a:rPr lang="ru-RU" sz="2400" dirty="0"/>
              <a:t> </a:t>
            </a:r>
            <a:r>
              <a:rPr lang="ru-RU" sz="2400" dirty="0" err="1"/>
              <a:t>правопорушення</a:t>
            </a:r>
            <a:r>
              <a:rPr lang="ru-RU" sz="2400" dirty="0"/>
              <a:t>, </a:t>
            </a:r>
            <a:r>
              <a:rPr lang="ru-RU" sz="2400" dirty="0" err="1"/>
              <a:t>обов’язку</a:t>
            </a:r>
            <a:r>
              <a:rPr lang="ru-RU" sz="2400" dirty="0"/>
              <a:t> </a:t>
            </a:r>
            <a:r>
              <a:rPr lang="ru-RU" sz="2400" dirty="0" err="1"/>
              <a:t>сплатити</a:t>
            </a:r>
            <a:r>
              <a:rPr lang="ru-RU" sz="2400" dirty="0"/>
              <a:t> до державного бюджету </a:t>
            </a:r>
            <a:r>
              <a:rPr lang="ru-RU" sz="2400" dirty="0" err="1"/>
              <a:t>грошові</a:t>
            </a:r>
            <a:r>
              <a:rPr lang="ru-RU" sz="2400" dirty="0"/>
              <a:t> </a:t>
            </a:r>
            <a:r>
              <a:rPr lang="ru-RU" sz="2400" dirty="0" err="1"/>
              <a:t>кошти</a:t>
            </a:r>
            <a:r>
              <a:rPr lang="ru-RU" sz="2400" dirty="0"/>
              <a:t> у </a:t>
            </a:r>
            <a:r>
              <a:rPr lang="ru-RU" sz="2400" dirty="0" err="1"/>
              <a:t>сумі</a:t>
            </a:r>
            <a:r>
              <a:rPr lang="ru-RU" sz="2400" dirty="0"/>
              <a:t>, яка </a:t>
            </a:r>
            <a:r>
              <a:rPr lang="ru-RU" sz="2400" dirty="0" err="1"/>
              <a:t>визначається</a:t>
            </a:r>
            <a:r>
              <a:rPr lang="ru-RU" sz="2400" dirty="0"/>
              <a:t> </a:t>
            </a:r>
            <a:r>
              <a:rPr lang="ru-RU" sz="2400" dirty="0" err="1"/>
              <a:t>цим</a:t>
            </a:r>
            <a:r>
              <a:rPr lang="ru-RU" sz="2400" dirty="0"/>
              <a:t> Кодексом </a:t>
            </a:r>
            <a:r>
              <a:rPr lang="ru-RU" sz="2400" dirty="0" err="1"/>
              <a:t>залежно</a:t>
            </a:r>
            <a:r>
              <a:rPr lang="ru-RU" sz="2400" dirty="0"/>
              <a:t> від виду та характеру </a:t>
            </a:r>
            <a:r>
              <a:rPr lang="ru-RU" sz="2400" dirty="0" err="1"/>
              <a:t>вчиненого</a:t>
            </a:r>
            <a:r>
              <a:rPr lang="ru-RU" sz="2400" dirty="0"/>
              <a:t> </a:t>
            </a:r>
            <a:r>
              <a:rPr lang="ru-RU" sz="2400" dirty="0" err="1"/>
              <a:t>правопорушення</a:t>
            </a:r>
            <a:r>
              <a:rPr lang="ru-RU" sz="2400" dirty="0"/>
              <a:t>.</a:t>
            </a:r>
          </a:p>
          <a:p>
            <a:pPr algn="just">
              <a:spcBef>
                <a:spcPts val="0"/>
              </a:spcBef>
            </a:pPr>
            <a:r>
              <a:rPr lang="ru-RU" sz="2400" dirty="0"/>
              <a:t>2. </a:t>
            </a:r>
            <a:r>
              <a:rPr lang="ru-RU" sz="2400" dirty="0" err="1"/>
              <a:t>Сплата</a:t>
            </a:r>
            <a:r>
              <a:rPr lang="ru-RU" sz="2400" dirty="0"/>
              <a:t> штрафу, </a:t>
            </a:r>
            <a:r>
              <a:rPr lang="ru-RU" sz="2400" dirty="0" err="1"/>
              <a:t>якщо</a:t>
            </a:r>
            <a:r>
              <a:rPr lang="ru-RU" sz="2400" dirty="0"/>
              <a:t> при </a:t>
            </a:r>
            <a:r>
              <a:rPr lang="ru-RU" sz="2400" dirty="0" err="1"/>
              <a:t>цьому</a:t>
            </a:r>
            <a:r>
              <a:rPr lang="ru-RU" sz="2400" dirty="0"/>
              <a:t> не </a:t>
            </a:r>
            <a:r>
              <a:rPr lang="ru-RU" sz="2400" dirty="0" err="1"/>
              <a:t>застосовується</a:t>
            </a:r>
            <a:r>
              <a:rPr lang="ru-RU" sz="2400" dirty="0"/>
              <a:t> </a:t>
            </a:r>
            <a:r>
              <a:rPr lang="ru-RU" sz="2400" dirty="0" err="1"/>
              <a:t>адміністративне</a:t>
            </a:r>
            <a:r>
              <a:rPr lang="ru-RU" sz="2400" dirty="0"/>
              <a:t> </a:t>
            </a:r>
            <a:r>
              <a:rPr lang="ru-RU" sz="2400" dirty="0" err="1"/>
              <a:t>стягнення</a:t>
            </a:r>
            <a:r>
              <a:rPr lang="ru-RU" sz="2400" dirty="0"/>
              <a:t> у </a:t>
            </a:r>
            <a:r>
              <a:rPr lang="ru-RU" sz="2400" dirty="0" err="1"/>
              <a:t>вигляді</a:t>
            </a:r>
            <a:r>
              <a:rPr lang="ru-RU" sz="2400" dirty="0"/>
              <a:t> </a:t>
            </a:r>
            <a:r>
              <a:rPr lang="ru-RU" sz="2400" dirty="0" err="1"/>
              <a:t>конфіскації</a:t>
            </a:r>
            <a:r>
              <a:rPr lang="ru-RU" sz="2400" dirty="0"/>
              <a:t> </a:t>
            </a:r>
            <a:r>
              <a:rPr lang="ru-RU" sz="2400" dirty="0" err="1"/>
              <a:t>товарів</a:t>
            </a:r>
            <a:r>
              <a:rPr lang="ru-RU" sz="2400" dirty="0"/>
              <a:t>, </a:t>
            </a:r>
            <a:r>
              <a:rPr lang="ru-RU" sz="2400" dirty="0" err="1"/>
              <a:t>транспортних</a:t>
            </a:r>
            <a:r>
              <a:rPr lang="ru-RU" sz="2400" dirty="0"/>
              <a:t> </a:t>
            </a:r>
            <a:r>
              <a:rPr lang="ru-RU" sz="2400" dirty="0" err="1"/>
              <a:t>засобів</a:t>
            </a:r>
            <a:r>
              <a:rPr lang="ru-RU" sz="2400" dirty="0"/>
              <a:t>, </a:t>
            </a:r>
            <a:r>
              <a:rPr lang="ru-RU" sz="2400" dirty="0" err="1"/>
              <a:t>зазначених</a:t>
            </a:r>
            <a:r>
              <a:rPr lang="ru-RU" sz="2400" dirty="0"/>
              <a:t> у </a:t>
            </a:r>
            <a:r>
              <a:rPr lang="ru-RU" sz="2400" dirty="0" err="1">
                <a:hlinkClick r:id="rId2"/>
              </a:rPr>
              <a:t>пункті</a:t>
            </a:r>
            <a:r>
              <a:rPr lang="ru-RU" sz="2400" dirty="0">
                <a:hlinkClick r:id="rId2"/>
              </a:rPr>
              <a:t> 3 </a:t>
            </a:r>
            <a:r>
              <a:rPr lang="ru-RU" sz="2400" dirty="0" err="1">
                <a:hlinkClick r:id="rId2"/>
              </a:rPr>
              <a:t>статті</a:t>
            </a:r>
            <a:r>
              <a:rPr lang="ru-RU" sz="2400" dirty="0">
                <a:hlinkClick r:id="rId2"/>
              </a:rPr>
              <a:t> 461</a:t>
            </a:r>
            <a:r>
              <a:rPr lang="ru-RU" sz="2400" dirty="0"/>
              <a:t> </a:t>
            </a:r>
            <a:r>
              <a:rPr lang="ru-RU" sz="2400" dirty="0" err="1"/>
              <a:t>цього</a:t>
            </a:r>
            <a:r>
              <a:rPr lang="ru-RU" sz="2400" dirty="0"/>
              <a:t> Кодексу, не </a:t>
            </a:r>
            <a:r>
              <a:rPr lang="ru-RU" sz="2400" dirty="0" err="1"/>
              <a:t>звільняє</a:t>
            </a:r>
            <a:r>
              <a:rPr lang="ru-RU" sz="2400" dirty="0"/>
              <a:t> особу, яка вчинила </a:t>
            </a:r>
            <a:r>
              <a:rPr lang="ru-RU" sz="2400" dirty="0" err="1"/>
              <a:t>порушення</a:t>
            </a:r>
            <a:r>
              <a:rPr lang="ru-RU" sz="2400" dirty="0"/>
              <a:t> </a:t>
            </a:r>
            <a:r>
              <a:rPr lang="ru-RU" sz="2400" dirty="0" err="1"/>
              <a:t>митних</a:t>
            </a:r>
            <a:r>
              <a:rPr lang="ru-RU" sz="2400" dirty="0"/>
              <a:t> правил, від </a:t>
            </a:r>
            <a:r>
              <a:rPr lang="ru-RU" sz="2400" dirty="0" err="1"/>
              <a:t>сплати</a:t>
            </a:r>
            <a:r>
              <a:rPr lang="ru-RU" sz="2400" dirty="0"/>
              <a:t> </a:t>
            </a:r>
            <a:r>
              <a:rPr lang="ru-RU" sz="2400" dirty="0" err="1"/>
              <a:t>митних</a:t>
            </a:r>
            <a:r>
              <a:rPr lang="ru-RU" sz="2400" dirty="0"/>
              <a:t> </a:t>
            </a:r>
            <a:r>
              <a:rPr lang="ru-RU" sz="2400" dirty="0" err="1"/>
              <a:t>платежів</a:t>
            </a:r>
            <a:r>
              <a:rPr lang="ru-RU" sz="2400" dirty="0"/>
              <a:t>, </a:t>
            </a:r>
            <a:r>
              <a:rPr lang="ru-RU" sz="2400" dirty="0" err="1"/>
              <a:t>крім</a:t>
            </a:r>
            <a:r>
              <a:rPr lang="ru-RU" sz="2400" dirty="0"/>
              <a:t> </a:t>
            </a:r>
            <a:r>
              <a:rPr lang="ru-RU" sz="2400" dirty="0" err="1"/>
              <a:t>випадків</a:t>
            </a:r>
            <a:r>
              <a:rPr lang="ru-RU" sz="2400" dirty="0"/>
              <a:t>, </a:t>
            </a:r>
            <a:r>
              <a:rPr lang="ru-RU" sz="2400" dirty="0" err="1"/>
              <a:t>передбачених</a:t>
            </a:r>
            <a:r>
              <a:rPr lang="ru-RU" sz="2400" dirty="0"/>
              <a:t> </a:t>
            </a:r>
            <a:r>
              <a:rPr lang="ru-RU" sz="2400" dirty="0" err="1"/>
              <a:t>цим</a:t>
            </a:r>
            <a:r>
              <a:rPr lang="ru-RU" sz="2400" dirty="0"/>
              <a:t> Кодексом.</a:t>
            </a:r>
          </a:p>
          <a:p>
            <a:pPr algn="just">
              <a:spcBef>
                <a:spcPts val="0"/>
              </a:spcBef>
            </a:pPr>
            <a:endParaRPr lang="ru-RU" sz="2400" dirty="0"/>
          </a:p>
          <a:p>
            <a:pPr algn="just">
              <a:spcBef>
                <a:spcPts val="0"/>
              </a:spcBef>
            </a:pPr>
            <a:r>
              <a:rPr lang="ru-RU" sz="2400" dirty="0" err="1"/>
              <a:t>Стаття</a:t>
            </a:r>
            <a:r>
              <a:rPr lang="ru-RU" sz="2400" dirty="0"/>
              <a:t> 465. </a:t>
            </a:r>
            <a:r>
              <a:rPr lang="ru-RU" sz="2400" dirty="0" err="1"/>
              <a:t>Конфіскація</a:t>
            </a:r>
            <a:endParaRPr lang="ru-RU" sz="2400" dirty="0"/>
          </a:p>
          <a:p>
            <a:pPr algn="just">
              <a:spcBef>
                <a:spcPts val="0"/>
              </a:spcBef>
            </a:pPr>
            <a:r>
              <a:rPr lang="ru-RU" sz="2400" dirty="0"/>
              <a:t>1. </a:t>
            </a:r>
            <a:r>
              <a:rPr lang="ru-RU" sz="2400" dirty="0" err="1"/>
              <a:t>Конфіскація</a:t>
            </a:r>
            <a:r>
              <a:rPr lang="ru-RU" sz="2400" dirty="0"/>
              <a:t> як </a:t>
            </a:r>
            <a:r>
              <a:rPr lang="ru-RU" sz="2400" dirty="0" err="1"/>
              <a:t>адміністративне</a:t>
            </a:r>
            <a:r>
              <a:rPr lang="ru-RU" sz="2400" dirty="0"/>
              <a:t> </a:t>
            </a:r>
            <a:r>
              <a:rPr lang="ru-RU" sz="2400" dirty="0" err="1"/>
              <a:t>стягнення</a:t>
            </a:r>
            <a:r>
              <a:rPr lang="ru-RU" sz="2400" dirty="0"/>
              <a:t> за </a:t>
            </a:r>
            <a:r>
              <a:rPr lang="ru-RU" sz="2400" dirty="0" err="1"/>
              <a:t>порушення</a:t>
            </a:r>
            <a:r>
              <a:rPr lang="ru-RU" sz="2400" dirty="0"/>
              <a:t> </a:t>
            </a:r>
            <a:r>
              <a:rPr lang="ru-RU" sz="2400" dirty="0" err="1"/>
              <a:t>митних</a:t>
            </a:r>
            <a:r>
              <a:rPr lang="ru-RU" sz="2400" dirty="0"/>
              <a:t> правил </a:t>
            </a:r>
            <a:r>
              <a:rPr lang="ru-RU" sz="2400" dirty="0" err="1"/>
              <a:t>полягає</a:t>
            </a:r>
            <a:r>
              <a:rPr lang="ru-RU" sz="2400" dirty="0"/>
              <a:t> у </a:t>
            </a:r>
            <a:r>
              <a:rPr lang="ru-RU" sz="2400" dirty="0" err="1"/>
              <a:t>примусовому</a:t>
            </a:r>
            <a:r>
              <a:rPr lang="ru-RU" sz="2400" dirty="0"/>
              <a:t> </a:t>
            </a:r>
            <a:r>
              <a:rPr lang="ru-RU" sz="2400" dirty="0" err="1"/>
              <a:t>вилученні</a:t>
            </a:r>
            <a:r>
              <a:rPr lang="ru-RU" sz="2400" dirty="0"/>
              <a:t> </a:t>
            </a:r>
            <a:r>
              <a:rPr lang="ru-RU" sz="2400" dirty="0" err="1"/>
              <a:t>товарів</a:t>
            </a:r>
            <a:r>
              <a:rPr lang="ru-RU" sz="2400" dirty="0"/>
              <a:t>, </a:t>
            </a:r>
            <a:r>
              <a:rPr lang="ru-RU" sz="2400" dirty="0" err="1"/>
              <a:t>транспортних</a:t>
            </a:r>
            <a:r>
              <a:rPr lang="ru-RU" sz="2400" dirty="0"/>
              <a:t> </a:t>
            </a:r>
            <a:r>
              <a:rPr lang="ru-RU" sz="2400" dirty="0" err="1"/>
              <a:t>засобів</a:t>
            </a:r>
            <a:r>
              <a:rPr lang="ru-RU" sz="2400" dirty="0"/>
              <a:t>, </a:t>
            </a:r>
            <a:r>
              <a:rPr lang="ru-RU" sz="2400" dirty="0" err="1"/>
              <a:t>зазначених</a:t>
            </a:r>
            <a:r>
              <a:rPr lang="ru-RU" sz="2400" dirty="0"/>
              <a:t> у </a:t>
            </a:r>
            <a:r>
              <a:rPr lang="ru-RU" sz="2400" dirty="0" err="1">
                <a:hlinkClick r:id="rId2"/>
              </a:rPr>
              <a:t>пункті</a:t>
            </a:r>
            <a:r>
              <a:rPr lang="ru-RU" sz="2400" dirty="0">
                <a:hlinkClick r:id="rId2"/>
              </a:rPr>
              <a:t> 3 </a:t>
            </a:r>
            <a:r>
              <a:rPr lang="ru-RU" sz="2400" dirty="0" err="1">
                <a:hlinkClick r:id="rId2"/>
              </a:rPr>
              <a:t>статті</a:t>
            </a:r>
            <a:r>
              <a:rPr lang="ru-RU" sz="2400" dirty="0">
                <a:hlinkClick r:id="rId2"/>
              </a:rPr>
              <a:t> 461</a:t>
            </a:r>
            <a:r>
              <a:rPr lang="ru-RU" sz="2400" dirty="0"/>
              <a:t> </a:t>
            </a:r>
            <a:r>
              <a:rPr lang="ru-RU" sz="2400" dirty="0" err="1"/>
              <a:t>цього</a:t>
            </a:r>
            <a:r>
              <a:rPr lang="ru-RU" sz="2400" dirty="0"/>
              <a:t> Кодексу, і </a:t>
            </a:r>
            <a:r>
              <a:rPr lang="ru-RU" sz="2400" dirty="0" err="1"/>
              <a:t>безоплатній</a:t>
            </a:r>
            <a:r>
              <a:rPr lang="ru-RU" sz="2400" dirty="0"/>
              <a:t> </a:t>
            </a:r>
            <a:r>
              <a:rPr lang="ru-RU" sz="2400" dirty="0" err="1"/>
              <a:t>передачі</a:t>
            </a:r>
            <a:r>
              <a:rPr lang="ru-RU" sz="2400" dirty="0"/>
              <a:t> </a:t>
            </a:r>
            <a:r>
              <a:rPr lang="ru-RU" sz="2400" dirty="0" err="1"/>
              <a:t>їх</a:t>
            </a:r>
            <a:r>
              <a:rPr lang="ru-RU" sz="2400" dirty="0"/>
              <a:t> у </a:t>
            </a:r>
            <a:r>
              <a:rPr lang="ru-RU" sz="2400" dirty="0" err="1"/>
              <a:t>власність</a:t>
            </a:r>
            <a:r>
              <a:rPr lang="ru-RU" sz="2400" dirty="0"/>
              <a:t> </a:t>
            </a:r>
            <a:r>
              <a:rPr lang="ru-RU" sz="2400" dirty="0" err="1"/>
              <a:t>держави</a:t>
            </a:r>
            <a:r>
              <a:rPr lang="ru-RU" sz="2400" dirty="0"/>
              <a:t>. При </a:t>
            </a:r>
            <a:r>
              <a:rPr lang="ru-RU" sz="2400" dirty="0" err="1"/>
              <a:t>цьому</a:t>
            </a:r>
            <a:r>
              <a:rPr lang="ru-RU" sz="2400" dirty="0"/>
              <a:t> </a:t>
            </a:r>
            <a:r>
              <a:rPr lang="ru-RU" sz="2400" dirty="0" err="1"/>
              <a:t>моторні</a:t>
            </a:r>
            <a:r>
              <a:rPr lang="ru-RU" sz="2400" dirty="0"/>
              <a:t> </a:t>
            </a:r>
            <a:r>
              <a:rPr lang="ru-RU" sz="2400" dirty="0" err="1"/>
              <a:t>транспортні</a:t>
            </a:r>
            <a:r>
              <a:rPr lang="ru-RU" sz="2400" dirty="0"/>
              <a:t> </a:t>
            </a:r>
            <a:r>
              <a:rPr lang="ru-RU" sz="2400" dirty="0" err="1"/>
              <a:t>засоби</a:t>
            </a:r>
            <a:r>
              <a:rPr lang="ru-RU" sz="2400" dirty="0"/>
              <a:t> та </a:t>
            </a:r>
            <a:r>
              <a:rPr lang="ru-RU" sz="2400" dirty="0" err="1"/>
              <a:t>несамохідні</a:t>
            </a:r>
            <a:r>
              <a:rPr lang="ru-RU" sz="2400" dirty="0"/>
              <a:t> </a:t>
            </a:r>
            <a:r>
              <a:rPr lang="ru-RU" sz="2400" dirty="0" err="1"/>
              <a:t>транспортні</a:t>
            </a:r>
            <a:r>
              <a:rPr lang="ru-RU" sz="2400" dirty="0"/>
              <a:t> </a:t>
            </a:r>
            <a:r>
              <a:rPr lang="ru-RU" sz="2400" dirty="0" err="1"/>
              <a:t>засоби</a:t>
            </a:r>
            <a:r>
              <a:rPr lang="ru-RU" sz="2400" dirty="0"/>
              <a:t>, що </a:t>
            </a:r>
            <a:r>
              <a:rPr lang="ru-RU" sz="2400" dirty="0" err="1"/>
              <a:t>буксируються</a:t>
            </a:r>
            <a:r>
              <a:rPr lang="ru-RU" sz="2400" dirty="0"/>
              <a:t> ними, </a:t>
            </a:r>
            <a:r>
              <a:rPr lang="ru-RU" sz="2400" dirty="0" err="1"/>
              <a:t>розглядаються</a:t>
            </a:r>
            <a:r>
              <a:rPr lang="ru-RU" sz="2400" dirty="0"/>
              <a:t> як </a:t>
            </a:r>
            <a:r>
              <a:rPr lang="ru-RU" sz="2400" dirty="0" err="1"/>
              <a:t>самостійні</a:t>
            </a:r>
            <a:r>
              <a:rPr lang="ru-RU" sz="2400" dirty="0"/>
              <a:t> </a:t>
            </a:r>
            <a:r>
              <a:rPr lang="ru-RU" sz="2400" dirty="0" err="1"/>
              <a:t>об’єкти</a:t>
            </a:r>
            <a:r>
              <a:rPr lang="ru-RU" sz="2400" dirty="0"/>
              <a:t> </a:t>
            </a:r>
            <a:r>
              <a:rPr lang="ru-RU" sz="2400" dirty="0" err="1"/>
              <a:t>конфіскації</a:t>
            </a:r>
            <a:r>
              <a:rPr lang="ru-RU" sz="2400" dirty="0"/>
              <a:t>.</a:t>
            </a:r>
          </a:p>
          <a:p>
            <a:pPr algn="just">
              <a:spcBef>
                <a:spcPts val="0"/>
              </a:spcBef>
            </a:pPr>
            <a:r>
              <a:rPr lang="ru-RU" sz="2400" dirty="0"/>
              <a:t>2. </a:t>
            </a:r>
            <a:r>
              <a:rPr lang="ru-RU" sz="2400" dirty="0" err="1"/>
              <a:t>Конфіскація</a:t>
            </a:r>
            <a:r>
              <a:rPr lang="ru-RU" sz="2400" dirty="0"/>
              <a:t> </a:t>
            </a:r>
            <a:r>
              <a:rPr lang="ru-RU" sz="2400" dirty="0" err="1"/>
              <a:t>може</a:t>
            </a:r>
            <a:r>
              <a:rPr lang="ru-RU" sz="2400" dirty="0"/>
              <a:t> бути </a:t>
            </a:r>
            <a:r>
              <a:rPr lang="ru-RU" sz="2400" dirty="0" err="1"/>
              <a:t>застосована</a:t>
            </a:r>
            <a:r>
              <a:rPr lang="ru-RU" sz="2400" dirty="0"/>
              <a:t> </a:t>
            </a:r>
            <a:r>
              <a:rPr lang="ru-RU" sz="2400" dirty="0" err="1"/>
              <a:t>виключно</a:t>
            </a:r>
            <a:r>
              <a:rPr lang="ru-RU" sz="2400" dirty="0"/>
              <a:t> за </a:t>
            </a:r>
            <a:r>
              <a:rPr lang="ru-RU" sz="2400" dirty="0" err="1"/>
              <a:t>рішенням</a:t>
            </a:r>
            <a:r>
              <a:rPr lang="ru-RU" sz="2400" dirty="0"/>
              <a:t> суду у </a:t>
            </a:r>
            <a:r>
              <a:rPr lang="ru-RU" sz="2400" dirty="0" err="1"/>
              <a:t>випадках</a:t>
            </a:r>
            <a:r>
              <a:rPr lang="ru-RU" sz="2400" dirty="0"/>
              <a:t>, </a:t>
            </a:r>
            <a:r>
              <a:rPr lang="ru-RU" sz="2400" dirty="0" err="1"/>
              <a:t>обсязі</a:t>
            </a:r>
            <a:r>
              <a:rPr lang="ru-RU" sz="2400" dirty="0"/>
              <a:t> та порядку, що </a:t>
            </a:r>
            <a:r>
              <a:rPr lang="ru-RU" sz="2400" dirty="0" err="1"/>
              <a:t>визначаються</a:t>
            </a:r>
            <a:r>
              <a:rPr lang="ru-RU" sz="2400" dirty="0"/>
              <a:t> </a:t>
            </a:r>
            <a:r>
              <a:rPr lang="ru-RU" sz="2400" dirty="0" err="1"/>
              <a:t>цим</a:t>
            </a:r>
            <a:r>
              <a:rPr lang="ru-RU" sz="2400" dirty="0"/>
              <a:t> Кодексом та </a:t>
            </a:r>
            <a:r>
              <a:rPr lang="ru-RU" sz="2400" dirty="0" err="1"/>
              <a:t>іншими</a:t>
            </a:r>
            <a:r>
              <a:rPr lang="ru-RU" sz="2400" dirty="0"/>
              <a:t> законами </a:t>
            </a:r>
            <a:r>
              <a:rPr lang="ru-RU" sz="2400" dirty="0" err="1"/>
              <a:t>України</a:t>
            </a:r>
            <a:r>
              <a:rPr lang="ru-RU" sz="2400" dirty="0"/>
              <a:t>.</a:t>
            </a:r>
          </a:p>
          <a:p>
            <a:pPr algn="just">
              <a:spcBef>
                <a:spcPts val="0"/>
              </a:spcBef>
            </a:pPr>
            <a:r>
              <a:rPr lang="ru-RU" sz="2400" dirty="0"/>
              <a:t>3. </a:t>
            </a:r>
            <a:r>
              <a:rPr lang="ru-RU" sz="2400" dirty="0" err="1"/>
              <a:t>Конфіскація</a:t>
            </a:r>
            <a:r>
              <a:rPr lang="ru-RU" sz="2400" dirty="0"/>
              <a:t> </a:t>
            </a:r>
            <a:r>
              <a:rPr lang="ru-RU" sz="2400" dirty="0" err="1"/>
              <a:t>товарів</a:t>
            </a:r>
            <a:r>
              <a:rPr lang="ru-RU" sz="2400" dirty="0"/>
              <a:t>, </a:t>
            </a:r>
            <a:r>
              <a:rPr lang="ru-RU" sz="2400" dirty="0" err="1"/>
              <a:t>транспортних</a:t>
            </a:r>
            <a:r>
              <a:rPr lang="ru-RU" sz="2400" dirty="0"/>
              <a:t> </a:t>
            </a:r>
            <a:r>
              <a:rPr lang="ru-RU" sz="2400" dirty="0" err="1"/>
              <a:t>засобів</a:t>
            </a:r>
            <a:r>
              <a:rPr lang="ru-RU" sz="2400" dirty="0"/>
              <a:t>, </a:t>
            </a:r>
            <a:r>
              <a:rPr lang="ru-RU" sz="2400" dirty="0" err="1"/>
              <a:t>зазначених</a:t>
            </a:r>
            <a:r>
              <a:rPr lang="ru-RU" sz="2400" dirty="0"/>
              <a:t> у </a:t>
            </a:r>
            <a:r>
              <a:rPr lang="ru-RU" sz="2400" dirty="0" err="1">
                <a:hlinkClick r:id="rId2"/>
              </a:rPr>
              <a:t>пункті</a:t>
            </a:r>
            <a:r>
              <a:rPr lang="ru-RU" sz="2400" dirty="0">
                <a:hlinkClick r:id="rId2"/>
              </a:rPr>
              <a:t> 3 </a:t>
            </a:r>
            <a:r>
              <a:rPr lang="ru-RU" sz="2400" dirty="0" err="1">
                <a:hlinkClick r:id="rId2"/>
              </a:rPr>
              <a:t>статті</a:t>
            </a:r>
            <a:r>
              <a:rPr lang="ru-RU" sz="2400" dirty="0">
                <a:hlinkClick r:id="rId2"/>
              </a:rPr>
              <a:t> 461</a:t>
            </a:r>
            <a:r>
              <a:rPr lang="ru-RU" sz="2400" dirty="0"/>
              <a:t> </a:t>
            </a:r>
            <a:r>
              <a:rPr lang="ru-RU" sz="2400" dirty="0" err="1"/>
              <a:t>цього</a:t>
            </a:r>
            <a:r>
              <a:rPr lang="ru-RU" sz="2400" dirty="0"/>
              <a:t> Кодексу, </a:t>
            </a:r>
            <a:r>
              <a:rPr lang="ru-RU" sz="2400" dirty="0" err="1"/>
              <a:t>застосовується</a:t>
            </a:r>
            <a:r>
              <a:rPr lang="ru-RU" sz="2400" dirty="0"/>
              <a:t> </a:t>
            </a:r>
            <a:r>
              <a:rPr lang="ru-RU" sz="2400" dirty="0" err="1"/>
              <a:t>незалежно</a:t>
            </a:r>
            <a:r>
              <a:rPr lang="ru-RU" sz="2400" dirty="0"/>
              <a:t> від того, </a:t>
            </a:r>
            <a:r>
              <a:rPr lang="ru-RU" sz="2400" dirty="0" err="1"/>
              <a:t>чи</a:t>
            </a:r>
            <a:r>
              <a:rPr lang="ru-RU" sz="2400" dirty="0"/>
              <a:t> є </a:t>
            </a:r>
            <a:r>
              <a:rPr lang="ru-RU" sz="2400" dirty="0" err="1"/>
              <a:t>ці</a:t>
            </a:r>
            <a:r>
              <a:rPr lang="ru-RU" sz="2400" dirty="0"/>
              <a:t> </a:t>
            </a:r>
            <a:r>
              <a:rPr lang="ru-RU" sz="2400" dirty="0" err="1"/>
              <a:t>товари</a:t>
            </a:r>
            <a:r>
              <a:rPr lang="ru-RU" sz="2400" dirty="0"/>
              <a:t>, </a:t>
            </a:r>
            <a:r>
              <a:rPr lang="ru-RU" sz="2400" dirty="0" err="1"/>
              <a:t>транспортні</a:t>
            </a:r>
            <a:r>
              <a:rPr lang="ru-RU" sz="2400" dirty="0"/>
              <a:t> </a:t>
            </a:r>
            <a:r>
              <a:rPr lang="ru-RU" sz="2400" dirty="0" err="1"/>
              <a:t>засоби</a:t>
            </a:r>
            <a:r>
              <a:rPr lang="ru-RU" sz="2400" dirty="0"/>
              <a:t> </a:t>
            </a:r>
            <a:r>
              <a:rPr lang="ru-RU" sz="2400" dirty="0" err="1"/>
              <a:t>власністю</a:t>
            </a:r>
            <a:r>
              <a:rPr lang="ru-RU" sz="2400" dirty="0"/>
              <a:t> особи, яка вчинила </a:t>
            </a:r>
            <a:r>
              <a:rPr lang="ru-RU" sz="2400" dirty="0" err="1"/>
              <a:t>правопорушення</a:t>
            </a:r>
            <a:r>
              <a:rPr lang="ru-RU" sz="2400" dirty="0"/>
              <a:t>.</a:t>
            </a:r>
          </a:p>
          <a:p>
            <a:pPr algn="just">
              <a:spcBef>
                <a:spcPts val="0"/>
              </a:spcBef>
            </a:pPr>
            <a:endParaRPr lang="ru-RU" dirty="0"/>
          </a:p>
        </p:txBody>
      </p:sp>
    </p:spTree>
    <p:extLst>
      <p:ext uri="{BB962C8B-B14F-4D97-AF65-F5344CB8AC3E}">
        <p14:creationId xmlns:p14="http://schemas.microsoft.com/office/powerpoint/2010/main" val="1853031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ECF6368A-6ADC-4BA1-8169-F51BB2D51A47}"/>
              </a:ext>
            </a:extLst>
          </p:cNvPr>
          <p:cNvSpPr>
            <a:spLocks noGrp="1"/>
          </p:cNvSpPr>
          <p:nvPr>
            <p:ph idx="1"/>
          </p:nvPr>
        </p:nvSpPr>
        <p:spPr>
          <a:xfrm>
            <a:off x="457201" y="209550"/>
            <a:ext cx="11420474" cy="5256795"/>
          </a:xfrm>
        </p:spPr>
        <p:txBody>
          <a:bodyPr>
            <a:normAutofit fontScale="77500" lnSpcReduction="20000"/>
          </a:bodyPr>
          <a:lstStyle/>
          <a:p>
            <a:pPr algn="just">
              <a:spcBef>
                <a:spcPts val="0"/>
              </a:spcBef>
            </a:pPr>
            <a:r>
              <a:rPr lang="ru-RU" dirty="0" err="1"/>
              <a:t>Стаття</a:t>
            </a:r>
            <a:r>
              <a:rPr lang="ru-RU" dirty="0"/>
              <a:t> 466. </a:t>
            </a:r>
            <a:r>
              <a:rPr lang="ru-RU" dirty="0" err="1"/>
              <a:t>Забезпечення</a:t>
            </a:r>
            <a:r>
              <a:rPr lang="ru-RU" dirty="0"/>
              <a:t> </a:t>
            </a:r>
            <a:r>
              <a:rPr lang="ru-RU" dirty="0" err="1"/>
              <a:t>законності</a:t>
            </a:r>
            <a:r>
              <a:rPr lang="ru-RU" dirty="0"/>
              <a:t> у </a:t>
            </a:r>
            <a:r>
              <a:rPr lang="ru-RU" dirty="0" err="1"/>
              <a:t>разі</a:t>
            </a:r>
            <a:r>
              <a:rPr lang="ru-RU" dirty="0"/>
              <a:t> </a:t>
            </a:r>
            <a:r>
              <a:rPr lang="ru-RU" dirty="0" err="1"/>
              <a:t>застосування</a:t>
            </a:r>
            <a:r>
              <a:rPr lang="ru-RU" dirty="0"/>
              <a:t> </a:t>
            </a:r>
            <a:r>
              <a:rPr lang="ru-RU" dirty="0" err="1"/>
              <a:t>адміністративних</a:t>
            </a:r>
            <a:r>
              <a:rPr lang="ru-RU" dirty="0"/>
              <a:t> </a:t>
            </a:r>
            <a:r>
              <a:rPr lang="ru-RU" dirty="0" err="1"/>
              <a:t>стягнень</a:t>
            </a:r>
            <a:r>
              <a:rPr lang="ru-RU" dirty="0"/>
              <a:t> до </a:t>
            </a:r>
            <a:r>
              <a:rPr lang="ru-RU" dirty="0" err="1"/>
              <a:t>порушників</a:t>
            </a:r>
            <a:r>
              <a:rPr lang="ru-RU" dirty="0"/>
              <a:t> </a:t>
            </a:r>
            <a:r>
              <a:rPr lang="ru-RU" dirty="0" err="1"/>
              <a:t>митних</a:t>
            </a:r>
            <a:r>
              <a:rPr lang="ru-RU" dirty="0"/>
              <a:t> правил</a:t>
            </a:r>
          </a:p>
          <a:p>
            <a:pPr algn="just">
              <a:spcBef>
                <a:spcPts val="0"/>
              </a:spcBef>
            </a:pPr>
            <a:r>
              <a:rPr lang="ru-RU" dirty="0"/>
              <a:t>1. </a:t>
            </a:r>
            <a:r>
              <a:rPr lang="ru-RU" dirty="0" err="1"/>
              <a:t>Адміністративні</a:t>
            </a:r>
            <a:r>
              <a:rPr lang="ru-RU" dirty="0"/>
              <a:t> </a:t>
            </a:r>
            <a:r>
              <a:rPr lang="ru-RU" dirty="0" err="1"/>
              <a:t>стягнення</a:t>
            </a:r>
            <a:r>
              <a:rPr lang="ru-RU" dirty="0"/>
              <a:t> за </a:t>
            </a:r>
            <a:r>
              <a:rPr lang="ru-RU" dirty="0" err="1"/>
              <a:t>порушення</a:t>
            </a:r>
            <a:r>
              <a:rPr lang="ru-RU" dirty="0"/>
              <a:t> </a:t>
            </a:r>
            <a:r>
              <a:rPr lang="ru-RU" dirty="0" err="1"/>
              <a:t>митних</a:t>
            </a:r>
            <a:r>
              <a:rPr lang="ru-RU" dirty="0"/>
              <a:t> правил не </a:t>
            </a:r>
            <a:r>
              <a:rPr lang="ru-RU" dirty="0" err="1"/>
              <a:t>може</a:t>
            </a:r>
            <a:r>
              <a:rPr lang="ru-RU" dirty="0"/>
              <a:t> бути </a:t>
            </a:r>
            <a:r>
              <a:rPr lang="ru-RU" dirty="0" err="1"/>
              <a:t>застосовано</a:t>
            </a:r>
            <a:r>
              <a:rPr lang="ru-RU" dirty="0"/>
              <a:t> </a:t>
            </a:r>
            <a:r>
              <a:rPr lang="ru-RU" dirty="0" err="1"/>
              <a:t>інакше</a:t>
            </a:r>
            <a:r>
              <a:rPr lang="ru-RU" dirty="0"/>
              <a:t>, як на </a:t>
            </a:r>
            <a:r>
              <a:rPr lang="ru-RU" dirty="0" err="1"/>
              <a:t>підставі</a:t>
            </a:r>
            <a:r>
              <a:rPr lang="ru-RU" dirty="0"/>
              <a:t> та в порядку, що </a:t>
            </a:r>
            <a:r>
              <a:rPr lang="ru-RU" dirty="0" err="1"/>
              <a:t>встановлені</a:t>
            </a:r>
            <a:r>
              <a:rPr lang="ru-RU" dirty="0"/>
              <a:t> </a:t>
            </a:r>
            <a:r>
              <a:rPr lang="ru-RU" dirty="0" err="1"/>
              <a:t>цим</a:t>
            </a:r>
            <a:r>
              <a:rPr lang="ru-RU" dirty="0"/>
              <a:t> Кодексом та </a:t>
            </a:r>
            <a:r>
              <a:rPr lang="ru-RU" dirty="0" err="1"/>
              <a:t>іншими</a:t>
            </a:r>
            <a:r>
              <a:rPr lang="ru-RU" dirty="0"/>
              <a:t> законами </a:t>
            </a:r>
            <a:r>
              <a:rPr lang="ru-RU" dirty="0" err="1"/>
              <a:t>України</a:t>
            </a:r>
            <a:r>
              <a:rPr lang="ru-RU" dirty="0"/>
              <a:t>.</a:t>
            </a:r>
          </a:p>
          <a:p>
            <a:pPr algn="just">
              <a:spcBef>
                <a:spcPts val="0"/>
              </a:spcBef>
            </a:pPr>
            <a:r>
              <a:rPr lang="ru-RU" dirty="0"/>
              <a:t>2. </a:t>
            </a:r>
            <a:r>
              <a:rPr lang="ru-RU" dirty="0" err="1"/>
              <a:t>Додержання</a:t>
            </a:r>
            <a:r>
              <a:rPr lang="ru-RU" dirty="0"/>
              <a:t> </a:t>
            </a:r>
            <a:r>
              <a:rPr lang="ru-RU" dirty="0" err="1"/>
              <a:t>митними</a:t>
            </a:r>
            <a:r>
              <a:rPr lang="ru-RU" dirty="0"/>
              <a:t> органами </a:t>
            </a:r>
            <a:r>
              <a:rPr lang="ru-RU" dirty="0" err="1"/>
              <a:t>вимог</a:t>
            </a:r>
            <a:r>
              <a:rPr lang="ru-RU" dirty="0"/>
              <a:t> закону в </a:t>
            </a:r>
            <a:r>
              <a:rPr lang="ru-RU" dirty="0" err="1"/>
              <a:t>разі</a:t>
            </a:r>
            <a:r>
              <a:rPr lang="ru-RU" dirty="0"/>
              <a:t> </a:t>
            </a:r>
            <a:r>
              <a:rPr lang="ru-RU" dirty="0" err="1"/>
              <a:t>застосування</a:t>
            </a:r>
            <a:r>
              <a:rPr lang="ru-RU" dirty="0"/>
              <a:t> </a:t>
            </a:r>
            <a:r>
              <a:rPr lang="ru-RU" dirty="0" err="1"/>
              <a:t>адміністративних</a:t>
            </a:r>
            <a:r>
              <a:rPr lang="ru-RU" dirty="0"/>
              <a:t> </a:t>
            </a:r>
            <a:r>
              <a:rPr lang="ru-RU" dirty="0" err="1"/>
              <a:t>стягнень</a:t>
            </a:r>
            <a:r>
              <a:rPr lang="ru-RU" dirty="0"/>
              <a:t> за </a:t>
            </a:r>
            <a:r>
              <a:rPr lang="ru-RU" dirty="0" err="1"/>
              <a:t>порушення</a:t>
            </a:r>
            <a:r>
              <a:rPr lang="ru-RU" dirty="0"/>
              <a:t> </a:t>
            </a:r>
            <a:r>
              <a:rPr lang="ru-RU" dirty="0" err="1"/>
              <a:t>митних</a:t>
            </a:r>
            <a:r>
              <a:rPr lang="ru-RU" dirty="0"/>
              <a:t> правил </a:t>
            </a:r>
            <a:r>
              <a:rPr lang="ru-RU" dirty="0" err="1"/>
              <a:t>забезпечується</a:t>
            </a:r>
            <a:r>
              <a:rPr lang="ru-RU" dirty="0"/>
              <a:t> </a:t>
            </a:r>
            <a:r>
              <a:rPr lang="ru-RU" dirty="0" err="1"/>
              <a:t>здійсненням</a:t>
            </a:r>
            <a:r>
              <a:rPr lang="ru-RU" dirty="0"/>
              <a:t> систематичного контролю з боку </a:t>
            </a:r>
            <a:r>
              <a:rPr lang="ru-RU" dirty="0" err="1"/>
              <a:t>органів</a:t>
            </a:r>
            <a:r>
              <a:rPr lang="ru-RU" dirty="0"/>
              <a:t> </a:t>
            </a:r>
            <a:r>
              <a:rPr lang="ru-RU" dirty="0" err="1"/>
              <a:t>вищого</a:t>
            </a:r>
            <a:r>
              <a:rPr lang="ru-RU" dirty="0"/>
              <a:t> </a:t>
            </a:r>
            <a:r>
              <a:rPr lang="ru-RU" dirty="0" err="1"/>
              <a:t>рівня</a:t>
            </a:r>
            <a:r>
              <a:rPr lang="ru-RU" dirty="0"/>
              <a:t> та </a:t>
            </a:r>
            <a:r>
              <a:rPr lang="ru-RU" dirty="0" err="1"/>
              <a:t>їх</a:t>
            </a:r>
            <a:r>
              <a:rPr lang="ru-RU" dirty="0"/>
              <a:t> </a:t>
            </a:r>
            <a:r>
              <a:rPr lang="ru-RU" dirty="0" err="1"/>
              <a:t>посадових</a:t>
            </a:r>
            <a:r>
              <a:rPr lang="ru-RU" dirty="0"/>
              <a:t> </a:t>
            </a:r>
            <a:r>
              <a:rPr lang="ru-RU" dirty="0" err="1"/>
              <a:t>осіб</a:t>
            </a:r>
            <a:r>
              <a:rPr lang="ru-RU" dirty="0"/>
              <a:t>, правом </a:t>
            </a:r>
            <a:r>
              <a:rPr lang="ru-RU" dirty="0" err="1"/>
              <a:t>оскарження</a:t>
            </a:r>
            <a:r>
              <a:rPr lang="ru-RU" dirty="0"/>
              <a:t> постанов у справах про </a:t>
            </a:r>
            <a:r>
              <a:rPr lang="ru-RU" dirty="0" err="1"/>
              <a:t>порушення</a:t>
            </a:r>
            <a:r>
              <a:rPr lang="ru-RU" dirty="0"/>
              <a:t> </a:t>
            </a:r>
            <a:r>
              <a:rPr lang="ru-RU" dirty="0" err="1"/>
              <a:t>митних</a:t>
            </a:r>
            <a:r>
              <a:rPr lang="ru-RU" dirty="0"/>
              <a:t> правил та </a:t>
            </a:r>
            <a:r>
              <a:rPr lang="ru-RU" dirty="0" err="1"/>
              <a:t>іншими</a:t>
            </a:r>
            <a:r>
              <a:rPr lang="ru-RU" dirty="0"/>
              <a:t> заходами, </a:t>
            </a:r>
            <a:r>
              <a:rPr lang="ru-RU" dirty="0" err="1"/>
              <a:t>передбаченими</a:t>
            </a:r>
            <a:r>
              <a:rPr lang="ru-RU" dirty="0"/>
              <a:t> </a:t>
            </a:r>
            <a:r>
              <a:rPr lang="ru-RU" dirty="0" err="1"/>
              <a:t>законодавством</a:t>
            </a:r>
            <a:r>
              <a:rPr lang="ru-RU" dirty="0"/>
              <a:t> </a:t>
            </a:r>
            <a:r>
              <a:rPr lang="ru-RU" dirty="0" err="1"/>
              <a:t>України</a:t>
            </a:r>
            <a:r>
              <a:rPr lang="ru-RU" dirty="0"/>
              <a:t>.</a:t>
            </a:r>
          </a:p>
          <a:p>
            <a:pPr algn="just">
              <a:spcBef>
                <a:spcPts val="0"/>
              </a:spcBef>
            </a:pPr>
            <a:endParaRPr lang="ru-RU" dirty="0"/>
          </a:p>
          <a:p>
            <a:pPr algn="just">
              <a:spcBef>
                <a:spcPts val="0"/>
              </a:spcBef>
            </a:pPr>
            <a:r>
              <a:rPr lang="ru-RU" dirty="0" err="1"/>
              <a:t>Стаття</a:t>
            </a:r>
            <a:r>
              <a:rPr lang="ru-RU" dirty="0"/>
              <a:t> 467. Строки </a:t>
            </a:r>
            <a:r>
              <a:rPr lang="ru-RU" dirty="0" err="1"/>
              <a:t>накладення</a:t>
            </a:r>
            <a:r>
              <a:rPr lang="ru-RU" dirty="0"/>
              <a:t> </a:t>
            </a:r>
            <a:r>
              <a:rPr lang="ru-RU" dirty="0" err="1"/>
              <a:t>адміністративних</a:t>
            </a:r>
            <a:r>
              <a:rPr lang="ru-RU" dirty="0"/>
              <a:t> </a:t>
            </a:r>
            <a:r>
              <a:rPr lang="ru-RU" dirty="0" err="1"/>
              <a:t>стягнень</a:t>
            </a:r>
            <a:r>
              <a:rPr lang="ru-RU" dirty="0"/>
              <a:t> у справах про </a:t>
            </a:r>
            <a:r>
              <a:rPr lang="ru-RU" dirty="0" err="1"/>
              <a:t>порушення</a:t>
            </a:r>
            <a:r>
              <a:rPr lang="ru-RU" dirty="0"/>
              <a:t> </a:t>
            </a:r>
            <a:r>
              <a:rPr lang="ru-RU" dirty="0" err="1"/>
              <a:t>митних</a:t>
            </a:r>
            <a:r>
              <a:rPr lang="ru-RU" dirty="0"/>
              <a:t> правил</a:t>
            </a:r>
          </a:p>
          <a:p>
            <a:pPr algn="just">
              <a:spcBef>
                <a:spcPts val="0"/>
              </a:spcBef>
            </a:pPr>
            <a:r>
              <a:rPr lang="ru-RU" dirty="0"/>
              <a:t>1. </a:t>
            </a:r>
            <a:r>
              <a:rPr lang="ru-RU" dirty="0" err="1"/>
              <a:t>Якщо</a:t>
            </a:r>
            <a:r>
              <a:rPr lang="ru-RU" dirty="0"/>
              <a:t> </a:t>
            </a:r>
            <a:r>
              <a:rPr lang="ru-RU" dirty="0" err="1"/>
              <a:t>справи</a:t>
            </a:r>
            <a:r>
              <a:rPr lang="ru-RU" dirty="0"/>
              <a:t> про </a:t>
            </a:r>
            <a:r>
              <a:rPr lang="ru-RU" dirty="0" err="1"/>
              <a:t>порушення</a:t>
            </a:r>
            <a:r>
              <a:rPr lang="ru-RU" dirty="0"/>
              <a:t> </a:t>
            </a:r>
            <a:r>
              <a:rPr lang="ru-RU" dirty="0" err="1"/>
              <a:t>митних</a:t>
            </a:r>
            <a:r>
              <a:rPr lang="ru-RU" dirty="0"/>
              <a:t> правил </a:t>
            </a:r>
            <a:r>
              <a:rPr lang="ru-RU" dirty="0" err="1"/>
              <a:t>відповідно</a:t>
            </a:r>
            <a:r>
              <a:rPr lang="ru-RU" dirty="0"/>
              <a:t> до </a:t>
            </a:r>
            <a:r>
              <a:rPr lang="ru-RU" dirty="0" err="1">
                <a:hlinkClick r:id="rId2"/>
              </a:rPr>
              <a:t>статті</a:t>
            </a:r>
            <a:r>
              <a:rPr lang="ru-RU" dirty="0">
                <a:hlinkClick r:id="rId2"/>
              </a:rPr>
              <a:t> 522</a:t>
            </a:r>
            <a:r>
              <a:rPr lang="ru-RU" dirty="0"/>
              <a:t> </a:t>
            </a:r>
            <a:r>
              <a:rPr lang="ru-RU" dirty="0" err="1"/>
              <a:t>цього</a:t>
            </a:r>
            <a:r>
              <a:rPr lang="ru-RU" dirty="0"/>
              <a:t> Кодексу </a:t>
            </a:r>
            <a:r>
              <a:rPr lang="ru-RU" dirty="0" err="1"/>
              <a:t>розглядаються</a:t>
            </a:r>
            <a:r>
              <a:rPr lang="ru-RU" dirty="0"/>
              <a:t> </a:t>
            </a:r>
            <a:r>
              <a:rPr lang="ru-RU" dirty="0" err="1"/>
              <a:t>митними</a:t>
            </a:r>
            <a:r>
              <a:rPr lang="ru-RU" dirty="0"/>
              <a:t> органами </a:t>
            </a:r>
            <a:r>
              <a:rPr lang="ru-RU" dirty="0" err="1"/>
              <a:t>або</a:t>
            </a:r>
            <a:r>
              <a:rPr lang="ru-RU" dirty="0"/>
              <a:t> судами (</a:t>
            </a:r>
            <a:r>
              <a:rPr lang="ru-RU" dirty="0" err="1"/>
              <a:t>суддями</a:t>
            </a:r>
            <a:r>
              <a:rPr lang="ru-RU" dirty="0"/>
              <a:t>), </a:t>
            </a:r>
            <a:r>
              <a:rPr lang="ru-RU" dirty="0" err="1"/>
              <a:t>адміністративне</a:t>
            </a:r>
            <a:r>
              <a:rPr lang="ru-RU" dirty="0"/>
              <a:t> </a:t>
            </a:r>
            <a:r>
              <a:rPr lang="ru-RU" dirty="0" err="1"/>
              <a:t>стягнення</a:t>
            </a:r>
            <a:r>
              <a:rPr lang="ru-RU" dirty="0"/>
              <a:t> за </a:t>
            </a:r>
            <a:r>
              <a:rPr lang="ru-RU" dirty="0" err="1"/>
              <a:t>порушення</a:t>
            </a:r>
            <a:r>
              <a:rPr lang="ru-RU" dirty="0"/>
              <a:t> </a:t>
            </a:r>
            <a:r>
              <a:rPr lang="ru-RU" dirty="0" err="1"/>
              <a:t>митних</a:t>
            </a:r>
            <a:r>
              <a:rPr lang="ru-RU" dirty="0"/>
              <a:t> правил </a:t>
            </a:r>
            <a:r>
              <a:rPr lang="ru-RU" dirty="0" err="1"/>
              <a:t>може</a:t>
            </a:r>
            <a:r>
              <a:rPr lang="ru-RU" dirty="0"/>
              <a:t> бути </a:t>
            </a:r>
            <a:r>
              <a:rPr lang="ru-RU" dirty="0" err="1"/>
              <a:t>накладено</a:t>
            </a:r>
            <a:r>
              <a:rPr lang="ru-RU" dirty="0"/>
              <a:t> не </a:t>
            </a:r>
            <a:r>
              <a:rPr lang="ru-RU" dirty="0" err="1"/>
              <a:t>пізніше</a:t>
            </a:r>
            <a:r>
              <a:rPr lang="ru-RU" dirty="0"/>
              <a:t> </a:t>
            </a:r>
            <a:r>
              <a:rPr lang="ru-RU" dirty="0" err="1"/>
              <a:t>ніж</a:t>
            </a:r>
            <a:r>
              <a:rPr lang="ru-RU" dirty="0"/>
              <a:t> через </a:t>
            </a:r>
            <a:r>
              <a:rPr lang="ru-RU" dirty="0" err="1"/>
              <a:t>шість</a:t>
            </a:r>
            <a:r>
              <a:rPr lang="ru-RU" dirty="0"/>
              <a:t> </a:t>
            </a:r>
            <a:r>
              <a:rPr lang="ru-RU" dirty="0" err="1"/>
              <a:t>місяців</a:t>
            </a:r>
            <a:r>
              <a:rPr lang="ru-RU" dirty="0"/>
              <a:t> з дня </a:t>
            </a:r>
            <a:r>
              <a:rPr lang="ru-RU" dirty="0" err="1"/>
              <a:t>виявлення</a:t>
            </a:r>
            <a:r>
              <a:rPr lang="ru-RU" dirty="0"/>
              <a:t> </a:t>
            </a:r>
            <a:r>
              <a:rPr lang="ru-RU" dirty="0" err="1"/>
              <a:t>правопорушення</a:t>
            </a:r>
            <a:r>
              <a:rPr lang="ru-RU" dirty="0"/>
              <a:t>. Строк </a:t>
            </a:r>
            <a:r>
              <a:rPr lang="ru-RU" dirty="0" err="1"/>
              <a:t>накладення</a:t>
            </a:r>
            <a:r>
              <a:rPr lang="ru-RU" dirty="0"/>
              <a:t> </a:t>
            </a:r>
            <a:r>
              <a:rPr lang="ru-RU" dirty="0" err="1"/>
              <a:t>адміністративних</a:t>
            </a:r>
            <a:r>
              <a:rPr lang="ru-RU" dirty="0"/>
              <a:t> </a:t>
            </a:r>
            <a:r>
              <a:rPr lang="ru-RU" dirty="0" err="1"/>
              <a:t>стягнень</a:t>
            </a:r>
            <a:r>
              <a:rPr lang="ru-RU" dirty="0"/>
              <a:t> у справах про </a:t>
            </a:r>
            <a:r>
              <a:rPr lang="ru-RU" dirty="0" err="1"/>
              <a:t>порушення</a:t>
            </a:r>
            <a:r>
              <a:rPr lang="ru-RU" dirty="0"/>
              <a:t> </a:t>
            </a:r>
            <a:r>
              <a:rPr lang="ru-RU" dirty="0" err="1"/>
              <a:t>митних</a:t>
            </a:r>
            <a:r>
              <a:rPr lang="ru-RU" dirty="0"/>
              <a:t> правил </a:t>
            </a:r>
            <a:r>
              <a:rPr lang="ru-RU" dirty="0" err="1"/>
              <a:t>зупиняється</a:t>
            </a:r>
            <a:r>
              <a:rPr lang="ru-RU" dirty="0"/>
              <a:t> на час </a:t>
            </a:r>
            <a:r>
              <a:rPr lang="ru-RU" dirty="0" err="1"/>
              <a:t>розгляду</a:t>
            </a:r>
            <a:r>
              <a:rPr lang="ru-RU" dirty="0"/>
              <a:t> таких справ судом.</a:t>
            </a:r>
          </a:p>
          <a:p>
            <a:pPr algn="just">
              <a:spcBef>
                <a:spcPts val="0"/>
              </a:spcBef>
            </a:pPr>
            <a:r>
              <a:rPr lang="ru-RU" dirty="0"/>
              <a:t>3. У </a:t>
            </a:r>
            <a:r>
              <a:rPr lang="ru-RU" dirty="0" err="1"/>
              <a:t>разі</a:t>
            </a:r>
            <a:r>
              <a:rPr lang="ru-RU" dirty="0"/>
              <a:t> </a:t>
            </a:r>
            <a:r>
              <a:rPr lang="ru-RU" dirty="0" err="1"/>
              <a:t>закриття</a:t>
            </a:r>
            <a:r>
              <a:rPr lang="ru-RU" dirty="0"/>
              <a:t> </a:t>
            </a:r>
            <a:r>
              <a:rPr lang="ru-RU" dirty="0" err="1"/>
              <a:t>кримінального</a:t>
            </a:r>
            <a:r>
              <a:rPr lang="ru-RU" dirty="0"/>
              <a:t> </a:t>
            </a:r>
            <a:r>
              <a:rPr lang="ru-RU" dirty="0" err="1"/>
              <a:t>провадження</a:t>
            </a:r>
            <a:r>
              <a:rPr lang="ru-RU" dirty="0"/>
              <a:t>, але за </a:t>
            </a:r>
            <a:r>
              <a:rPr lang="ru-RU" dirty="0" err="1"/>
              <a:t>наявності</a:t>
            </a:r>
            <a:r>
              <a:rPr lang="ru-RU" dirty="0"/>
              <a:t> в </a:t>
            </a:r>
            <a:r>
              <a:rPr lang="ru-RU" dirty="0" err="1"/>
              <a:t>діях</a:t>
            </a:r>
            <a:r>
              <a:rPr lang="ru-RU" dirty="0"/>
              <a:t> </a:t>
            </a:r>
            <a:r>
              <a:rPr lang="ru-RU" dirty="0" err="1"/>
              <a:t>правопорушника</a:t>
            </a:r>
            <a:r>
              <a:rPr lang="ru-RU" dirty="0"/>
              <a:t> </a:t>
            </a:r>
            <a:r>
              <a:rPr lang="ru-RU" dirty="0" err="1"/>
              <a:t>ознак</a:t>
            </a:r>
            <a:r>
              <a:rPr lang="ru-RU" dirty="0"/>
              <a:t> </a:t>
            </a:r>
            <a:r>
              <a:rPr lang="ru-RU" dirty="0" err="1"/>
              <a:t>порушення</a:t>
            </a:r>
            <a:r>
              <a:rPr lang="ru-RU" dirty="0"/>
              <a:t> </a:t>
            </a:r>
            <a:r>
              <a:rPr lang="ru-RU" dirty="0" err="1"/>
              <a:t>митних</a:t>
            </a:r>
            <a:r>
              <a:rPr lang="ru-RU" dirty="0"/>
              <a:t> правил, </a:t>
            </a:r>
            <a:r>
              <a:rPr lang="ru-RU" dirty="0" err="1"/>
              <a:t>адміністративні</a:t>
            </a:r>
            <a:r>
              <a:rPr lang="ru-RU" dirty="0"/>
              <a:t> </a:t>
            </a:r>
            <a:r>
              <a:rPr lang="ru-RU" dirty="0" err="1"/>
              <a:t>стягнення</a:t>
            </a:r>
            <a:r>
              <a:rPr lang="ru-RU" dirty="0"/>
              <a:t> за </a:t>
            </a:r>
            <a:r>
              <a:rPr lang="ru-RU" dirty="0" err="1"/>
              <a:t>порушення</a:t>
            </a:r>
            <a:r>
              <a:rPr lang="ru-RU" dirty="0"/>
              <a:t> </a:t>
            </a:r>
            <a:r>
              <a:rPr lang="ru-RU" dirty="0" err="1"/>
              <a:t>митних</a:t>
            </a:r>
            <a:r>
              <a:rPr lang="ru-RU" dirty="0"/>
              <a:t> правил </a:t>
            </a:r>
            <a:r>
              <a:rPr lang="ru-RU" dirty="0" err="1"/>
              <a:t>може</a:t>
            </a:r>
            <a:r>
              <a:rPr lang="ru-RU" dirty="0"/>
              <a:t> бути </a:t>
            </a:r>
            <a:r>
              <a:rPr lang="ru-RU" dirty="0" err="1"/>
              <a:t>накладено</a:t>
            </a:r>
            <a:r>
              <a:rPr lang="ru-RU" dirty="0"/>
              <a:t> не </a:t>
            </a:r>
            <a:r>
              <a:rPr lang="ru-RU" dirty="0" err="1"/>
              <a:t>пізніше</a:t>
            </a:r>
            <a:r>
              <a:rPr lang="ru-RU" dirty="0"/>
              <a:t> </a:t>
            </a:r>
            <a:r>
              <a:rPr lang="ru-RU" dirty="0" err="1"/>
              <a:t>ніж</a:t>
            </a:r>
            <a:r>
              <a:rPr lang="ru-RU" dirty="0"/>
              <a:t> через три </a:t>
            </a:r>
            <a:r>
              <a:rPr lang="ru-RU" dirty="0" err="1"/>
              <a:t>місяці</a:t>
            </a:r>
            <a:r>
              <a:rPr lang="ru-RU" dirty="0"/>
              <a:t> з дня </a:t>
            </a:r>
            <a:r>
              <a:rPr lang="ru-RU" dirty="0" err="1"/>
              <a:t>прийняття</a:t>
            </a:r>
            <a:r>
              <a:rPr lang="ru-RU" dirty="0"/>
              <a:t> </a:t>
            </a:r>
            <a:r>
              <a:rPr lang="ru-RU" dirty="0" err="1"/>
              <a:t>рішення</a:t>
            </a:r>
            <a:r>
              <a:rPr lang="ru-RU" dirty="0"/>
              <a:t> про </a:t>
            </a:r>
            <a:r>
              <a:rPr lang="ru-RU" dirty="0" err="1"/>
              <a:t>закриття</a:t>
            </a:r>
            <a:r>
              <a:rPr lang="ru-RU" dirty="0"/>
              <a:t> </a:t>
            </a:r>
            <a:r>
              <a:rPr lang="ru-RU" dirty="0" err="1"/>
              <a:t>кримінального</a:t>
            </a:r>
            <a:r>
              <a:rPr lang="ru-RU" dirty="0"/>
              <a:t> </a:t>
            </a:r>
            <a:r>
              <a:rPr lang="ru-RU" dirty="0" err="1"/>
              <a:t>провадження</a:t>
            </a:r>
            <a:r>
              <a:rPr lang="ru-RU" dirty="0"/>
              <a:t>, але не </a:t>
            </a:r>
            <a:r>
              <a:rPr lang="ru-RU" dirty="0" err="1"/>
              <a:t>пізніше</a:t>
            </a:r>
            <a:r>
              <a:rPr lang="ru-RU" dirty="0"/>
              <a:t> </a:t>
            </a:r>
            <a:r>
              <a:rPr lang="ru-RU" dirty="0" err="1"/>
              <a:t>ніж</a:t>
            </a:r>
            <a:r>
              <a:rPr lang="ru-RU" dirty="0"/>
              <a:t> через два роки з дня </a:t>
            </a:r>
            <a:r>
              <a:rPr lang="ru-RU" dirty="0" err="1"/>
              <a:t>вчинення</a:t>
            </a:r>
            <a:r>
              <a:rPr lang="ru-RU" dirty="0"/>
              <a:t> </a:t>
            </a:r>
            <a:r>
              <a:rPr lang="ru-RU" dirty="0" err="1"/>
              <a:t>правопорушення</a:t>
            </a:r>
            <a:r>
              <a:rPr lang="ru-RU" dirty="0"/>
              <a:t>.</a:t>
            </a:r>
            <a:endParaRPr lang="uk-UA" dirty="0"/>
          </a:p>
          <a:p>
            <a:endParaRPr lang="ru-RU" dirty="0"/>
          </a:p>
          <a:p>
            <a:r>
              <a:rPr lang="ru-RU" dirty="0"/>
              <a:t>Таким чином, </a:t>
            </a:r>
            <a:r>
              <a:rPr lang="ru-RU" dirty="0" err="1"/>
              <a:t>законодавством</a:t>
            </a:r>
            <a:r>
              <a:rPr lang="ru-RU" dirty="0"/>
              <a:t> створено </a:t>
            </a:r>
            <a:r>
              <a:rPr lang="ru-RU" dirty="0" err="1"/>
              <a:t>цілісну</a:t>
            </a:r>
            <a:r>
              <a:rPr lang="ru-RU" dirty="0"/>
              <a:t> систему </a:t>
            </a:r>
            <a:r>
              <a:rPr lang="ru-RU" dirty="0" err="1"/>
              <a:t>заходів</a:t>
            </a:r>
            <a:r>
              <a:rPr lang="ru-RU" dirty="0"/>
              <a:t>, </a:t>
            </a:r>
            <a:r>
              <a:rPr lang="ru-RU" dirty="0" err="1"/>
              <a:t>спрямованих</a:t>
            </a:r>
            <a:r>
              <a:rPr lang="ru-RU" dirty="0"/>
              <a:t> на </a:t>
            </a:r>
            <a:r>
              <a:rPr lang="ru-RU" dirty="0" err="1"/>
              <a:t>забезпечення</a:t>
            </a:r>
            <a:r>
              <a:rPr lang="ru-RU" dirty="0"/>
              <a:t> </a:t>
            </a:r>
            <a:r>
              <a:rPr lang="ru-RU" dirty="0" err="1"/>
              <a:t>законності</a:t>
            </a:r>
            <a:r>
              <a:rPr lang="ru-RU" dirty="0"/>
              <a:t> при </a:t>
            </a:r>
            <a:r>
              <a:rPr lang="ru-RU" dirty="0" err="1"/>
              <a:t>застосуванні</a:t>
            </a:r>
            <a:r>
              <a:rPr lang="ru-RU" dirty="0"/>
              <a:t> </a:t>
            </a:r>
            <a:r>
              <a:rPr lang="ru-RU" dirty="0" err="1"/>
              <a:t>стягнень</a:t>
            </a:r>
            <a:r>
              <a:rPr lang="ru-RU" dirty="0"/>
              <a:t> у справах про </a:t>
            </a:r>
            <a:r>
              <a:rPr lang="ru-RU" dirty="0" err="1"/>
              <a:t>порушення</a:t>
            </a:r>
            <a:r>
              <a:rPr lang="ru-RU" dirty="0"/>
              <a:t> </a:t>
            </a:r>
            <a:r>
              <a:rPr lang="ru-RU" dirty="0" err="1"/>
              <a:t>митних</a:t>
            </a:r>
            <a:r>
              <a:rPr lang="ru-RU" dirty="0"/>
              <a:t> правил до </a:t>
            </a:r>
            <a:r>
              <a:rPr lang="ru-RU" dirty="0" err="1"/>
              <a:t>осіб</a:t>
            </a:r>
            <a:r>
              <a:rPr lang="ru-RU" dirty="0"/>
              <a:t>, що </a:t>
            </a:r>
            <a:r>
              <a:rPr lang="ru-RU" dirty="0" err="1"/>
              <a:t>здійснили</a:t>
            </a:r>
            <a:r>
              <a:rPr lang="ru-RU" dirty="0"/>
              <a:t> </a:t>
            </a:r>
            <a:r>
              <a:rPr lang="ru-RU" dirty="0" err="1"/>
              <a:t>порушення</a:t>
            </a:r>
            <a:r>
              <a:rPr lang="ru-RU" dirty="0"/>
              <a:t>, і в той же час на </a:t>
            </a:r>
            <a:r>
              <a:rPr lang="ru-RU" dirty="0" err="1"/>
              <a:t>виключення</a:t>
            </a:r>
            <a:r>
              <a:rPr lang="ru-RU" dirty="0"/>
              <a:t> </a:t>
            </a:r>
            <a:r>
              <a:rPr lang="ru-RU" dirty="0" err="1"/>
              <a:t>неправомірних</a:t>
            </a:r>
            <a:r>
              <a:rPr lang="ru-RU" dirty="0"/>
              <a:t> </a:t>
            </a:r>
            <a:r>
              <a:rPr lang="ru-RU" dirty="0" err="1"/>
              <a:t>порушень</a:t>
            </a:r>
            <a:r>
              <a:rPr lang="ru-RU" dirty="0"/>
              <a:t> </a:t>
            </a:r>
            <a:r>
              <a:rPr lang="ru-RU" dirty="0" err="1"/>
              <a:t>їх</a:t>
            </a:r>
            <a:r>
              <a:rPr lang="ru-RU" dirty="0"/>
              <a:t> прав і </a:t>
            </a:r>
            <a:r>
              <a:rPr lang="ru-RU" dirty="0" err="1"/>
              <a:t>законних</a:t>
            </a:r>
            <a:r>
              <a:rPr lang="ru-RU" dirty="0"/>
              <a:t> </a:t>
            </a:r>
            <a:r>
              <a:rPr lang="ru-RU" dirty="0" err="1"/>
              <a:t>інтересів</a:t>
            </a:r>
            <a:r>
              <a:rPr lang="ru-RU" dirty="0"/>
              <a:t>.</a:t>
            </a:r>
            <a:endParaRPr lang="uk-UA" dirty="0"/>
          </a:p>
        </p:txBody>
      </p:sp>
    </p:spTree>
    <p:extLst>
      <p:ext uri="{BB962C8B-B14F-4D97-AF65-F5344CB8AC3E}">
        <p14:creationId xmlns:p14="http://schemas.microsoft.com/office/powerpoint/2010/main" val="2281129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686E10-7B5A-43CD-9F6A-83B94E0463D3}"/>
              </a:ext>
            </a:extLst>
          </p:cNvPr>
          <p:cNvSpPr>
            <a:spLocks noGrp="1"/>
          </p:cNvSpPr>
          <p:nvPr>
            <p:ph type="title"/>
          </p:nvPr>
        </p:nvSpPr>
        <p:spPr>
          <a:xfrm>
            <a:off x="1403954" y="185394"/>
            <a:ext cx="9603275" cy="452781"/>
          </a:xfrm>
        </p:spPr>
        <p:txBody>
          <a:bodyPr>
            <a:normAutofit/>
          </a:bodyPr>
          <a:lstStyle/>
          <a:p>
            <a:pPr algn="ctr"/>
            <a:r>
              <a:rPr lang="ru-RU" sz="2000" b="1" dirty="0">
                <a:latin typeface="Times New Roman" panose="02020603050405020304" pitchFamily="18" charset="0"/>
                <a:cs typeface="Times New Roman" panose="02020603050405020304" pitchFamily="18" charset="0"/>
              </a:rPr>
              <a:t>9.1. </a:t>
            </a:r>
            <a:r>
              <a:rPr lang="ru-RU" sz="2000" b="1" dirty="0" err="1">
                <a:latin typeface="Times New Roman" panose="02020603050405020304" pitchFamily="18" charset="0"/>
                <a:cs typeface="Times New Roman" panose="02020603050405020304" pitchFamily="18" charset="0"/>
              </a:rPr>
              <a:t>Девіантна</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поведінка</a:t>
            </a:r>
            <a:r>
              <a:rPr lang="ru-RU" sz="2000" b="1" dirty="0">
                <a:latin typeface="Times New Roman" panose="02020603050405020304" pitchFamily="18" charset="0"/>
                <a:cs typeface="Times New Roman" panose="02020603050405020304" pitchFamily="18" charset="0"/>
              </a:rPr>
              <a:t> та </a:t>
            </a:r>
            <a:r>
              <a:rPr lang="ru-RU" sz="2000" b="1" dirty="0" err="1">
                <a:latin typeface="Times New Roman" panose="02020603050405020304" pitchFamily="18" charset="0"/>
                <a:cs typeface="Times New Roman" panose="02020603050405020304" pitchFamily="18" charset="0"/>
              </a:rPr>
              <a:t>митна</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злочинність</a:t>
            </a:r>
            <a:endParaRPr lang="uk-UA" sz="2000" b="1"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5A471839-BB55-4209-9C18-8BE8A8B70C26}"/>
              </a:ext>
            </a:extLst>
          </p:cNvPr>
          <p:cNvSpPr>
            <a:spLocks noGrp="1"/>
          </p:cNvSpPr>
          <p:nvPr>
            <p:ph idx="1"/>
          </p:nvPr>
        </p:nvSpPr>
        <p:spPr>
          <a:xfrm>
            <a:off x="295275" y="638175"/>
            <a:ext cx="11582400" cy="5019675"/>
          </a:xfrm>
        </p:spPr>
        <p:txBody>
          <a:bodyPr>
            <a:normAutofit/>
          </a:bodyPr>
          <a:lstStyle/>
          <a:p>
            <a:pPr algn="just"/>
            <a:r>
              <a:rPr lang="ru-RU" dirty="0" err="1">
                <a:latin typeface="Times New Roman" panose="02020603050405020304" pitchFamily="18" charset="0"/>
                <a:cs typeface="Times New Roman" panose="02020603050405020304" pitchFamily="18" charset="0"/>
              </a:rPr>
              <a:t>Девіантна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поведінка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людини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властива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усім</a:t>
            </a:r>
            <a:r>
              <a:rPr lang="ru-RU" dirty="0">
                <a:latin typeface="Times New Roman" panose="02020603050405020304" pitchFamily="18" charset="0"/>
                <a:cs typeface="Times New Roman" panose="02020603050405020304" pitchFamily="18" charset="0"/>
              </a:rPr>
              <a:t> сферам </a:t>
            </a:r>
            <a:r>
              <a:rPr lang="ru-RU" dirty="0" err="1">
                <a:latin typeface="Times New Roman" panose="02020603050405020304" pitchFamily="18" charset="0"/>
                <a:cs typeface="Times New Roman" panose="02020603050405020304" pitchFamily="18" charset="0"/>
              </a:rPr>
              <a:t>суспільного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життя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Митна</a:t>
            </a:r>
            <a:r>
              <a:rPr lang="ru-RU" dirty="0">
                <a:latin typeface="Times New Roman" panose="02020603050405020304" pitchFamily="18" charset="0"/>
                <a:cs typeface="Times New Roman" panose="02020603050405020304" pitchFamily="18" charset="0"/>
              </a:rPr>
              <a:t> справа не є </a:t>
            </a:r>
            <a:r>
              <a:rPr lang="ru-RU" dirty="0" err="1">
                <a:latin typeface="Times New Roman" panose="02020603050405020304" pitchFamily="18" charset="0"/>
                <a:cs typeface="Times New Roman" panose="02020603050405020304" pitchFamily="18" charset="0"/>
              </a:rPr>
              <a:t>виключенням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оскільки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переміщення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товарів</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транспортних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засобів</a:t>
            </a:r>
            <a:r>
              <a:rPr lang="ru-RU" dirty="0">
                <a:latin typeface="Times New Roman" panose="02020603050405020304" pitchFamily="18" charset="0"/>
                <a:cs typeface="Times New Roman" panose="02020603050405020304" pitchFamily="18" charset="0"/>
              </a:rPr>
              <a:t> через </a:t>
            </a:r>
            <a:r>
              <a:rPr lang="ru-RU" dirty="0" err="1">
                <a:latin typeface="Times New Roman" panose="02020603050405020304" pitchFamily="18" charset="0"/>
                <a:cs typeface="Times New Roman" panose="02020603050405020304" pitchFamily="18" charset="0"/>
              </a:rPr>
              <a:t>митний</a:t>
            </a:r>
            <a:r>
              <a:rPr lang="ru-RU" dirty="0">
                <a:latin typeface="Times New Roman" panose="02020603050405020304" pitchFamily="18" charset="0"/>
                <a:cs typeface="Times New Roman" panose="02020603050405020304" pitchFamily="18" charset="0"/>
              </a:rPr>
              <a:t> кордон </a:t>
            </a:r>
            <a:r>
              <a:rPr lang="ru-RU" dirty="0" err="1">
                <a:latin typeface="Times New Roman" panose="02020603050405020304" pitchFamily="18" charset="0"/>
                <a:cs typeface="Times New Roman" panose="02020603050405020304" pitchFamily="18" charset="0"/>
              </a:rPr>
              <a:t>зачіпає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насамперед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фінансові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інтереси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громадян</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підприємців</a:t>
            </a:r>
            <a:r>
              <a:rPr lang="ru-RU" dirty="0">
                <a:latin typeface="Times New Roman" panose="02020603050405020304" pitchFamily="18" charset="0"/>
                <a:cs typeface="Times New Roman" panose="02020603050405020304" pitchFamily="18" charset="0"/>
              </a:rPr>
              <a:t>. </a:t>
            </a:r>
          </a:p>
          <a:p>
            <a:pPr algn="just"/>
            <a:r>
              <a:rPr lang="ru-RU" dirty="0">
                <a:latin typeface="Times New Roman" panose="02020603050405020304" pitchFamily="18" charset="0"/>
                <a:cs typeface="Times New Roman" panose="02020603050405020304" pitchFamily="18" charset="0"/>
              </a:rPr>
              <a:t>Порушивши </a:t>
            </a:r>
            <a:r>
              <a:rPr lang="ru-RU" dirty="0" err="1">
                <a:latin typeface="Times New Roman" panose="02020603050405020304" pitchFamily="18" charset="0"/>
                <a:cs typeface="Times New Roman" panose="02020603050405020304" pitchFamily="18" charset="0"/>
              </a:rPr>
              <a:t>окремі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норми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митного</a:t>
            </a:r>
            <a:r>
              <a:rPr lang="ru-RU" dirty="0">
                <a:latin typeface="Times New Roman" panose="02020603050405020304" pitchFamily="18" charset="0"/>
                <a:cs typeface="Times New Roman" panose="02020603050405020304" pitchFamily="18" charset="0"/>
              </a:rPr>
              <a:t> права особи, що </a:t>
            </a:r>
            <a:r>
              <a:rPr lang="ru-RU" dirty="0" err="1">
                <a:latin typeface="Times New Roman" panose="02020603050405020304" pitchFamily="18" charset="0"/>
                <a:cs typeface="Times New Roman" panose="02020603050405020304" pitchFamily="18" charset="0"/>
              </a:rPr>
              <a:t>перетинають</a:t>
            </a:r>
            <a:r>
              <a:rPr lang="ru-RU" dirty="0">
                <a:latin typeface="Times New Roman" panose="02020603050405020304" pitchFamily="18" charset="0"/>
                <a:cs typeface="Times New Roman" panose="02020603050405020304" pitchFamily="18" charset="0"/>
              </a:rPr>
              <a:t> кордон </a:t>
            </a:r>
            <a:r>
              <a:rPr lang="ru-RU" dirty="0" err="1">
                <a:latin typeface="Times New Roman" panose="02020603050405020304" pitchFamily="18" charset="0"/>
                <a:cs typeface="Times New Roman" panose="02020603050405020304" pitchFamily="18" charset="0"/>
              </a:rPr>
              <a:t>отримують</a:t>
            </a:r>
            <a:r>
              <a:rPr lang="ru-RU" dirty="0">
                <a:latin typeface="Times New Roman" panose="02020603050405020304" pitchFamily="18" charset="0"/>
                <a:cs typeface="Times New Roman" panose="02020603050405020304" pitchFamily="18" charset="0"/>
              </a:rPr>
              <a:t> велику </a:t>
            </a:r>
            <a:r>
              <a:rPr lang="ru-RU" dirty="0" err="1">
                <a:latin typeface="Times New Roman" panose="02020603050405020304" pitchFamily="18" charset="0"/>
                <a:cs typeface="Times New Roman" panose="02020603050405020304" pitchFamily="18" charset="0"/>
              </a:rPr>
              <a:t>неправомірну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вигоду</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рішення</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вчинення</a:t>
            </a:r>
            <a:r>
              <a:rPr lang="ru-RU" dirty="0">
                <a:latin typeface="Times New Roman" panose="02020603050405020304" pitchFamily="18" charset="0"/>
                <a:cs typeface="Times New Roman" panose="02020603050405020304" pitchFamily="18" charset="0"/>
              </a:rPr>
              <a:t> таких </a:t>
            </a:r>
            <a:r>
              <a:rPr lang="ru-RU" dirty="0" err="1">
                <a:latin typeface="Times New Roman" panose="02020603050405020304" pitchFamily="18" charset="0"/>
                <a:cs typeface="Times New Roman" panose="02020603050405020304" pitchFamily="18" charset="0"/>
              </a:rPr>
              <a:t>діянь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приймається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залежно</a:t>
            </a:r>
            <a:r>
              <a:rPr lang="ru-RU" dirty="0">
                <a:latin typeface="Times New Roman" panose="02020603050405020304" pitchFamily="18" charset="0"/>
                <a:cs typeface="Times New Roman" panose="02020603050405020304" pitchFamily="18" charset="0"/>
              </a:rPr>
              <a:t> від </a:t>
            </a:r>
            <a:r>
              <a:rPr lang="ru-RU" dirty="0" err="1">
                <a:latin typeface="Times New Roman" panose="02020603050405020304" pitchFamily="18" charset="0"/>
                <a:cs typeface="Times New Roman" panose="02020603050405020304" pitchFamily="18" charset="0"/>
              </a:rPr>
              <a:t>настання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ризику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покарання</a:t>
            </a:r>
            <a:r>
              <a:rPr lang="ru-RU" dirty="0">
                <a:latin typeface="Times New Roman" panose="02020603050405020304" pitchFamily="18" charset="0"/>
                <a:cs typeface="Times New Roman" panose="02020603050405020304" pitchFamily="18" charset="0"/>
              </a:rPr>
              <a:t>. </a:t>
            </a:r>
          </a:p>
          <a:p>
            <a:pPr algn="just"/>
            <a:r>
              <a:rPr lang="uk-UA" dirty="0">
                <a:latin typeface="Times New Roman" panose="02020603050405020304" pitchFamily="18" charset="0"/>
                <a:cs typeface="Times New Roman" panose="02020603050405020304" pitchFamily="18" charset="0"/>
              </a:rPr>
              <a:t>Таким чином митні делікти – це </a:t>
            </a:r>
            <a:r>
              <a:rPr lang="uk-UA" b="1" dirty="0">
                <a:latin typeface="Times New Roman" panose="02020603050405020304" pitchFamily="18" charset="0"/>
                <a:cs typeface="Times New Roman" panose="02020603050405020304" pitchFamily="18" charset="0"/>
              </a:rPr>
              <a:t>важливий суспільно-небезпечний злочин, який завдає шкоди державним інтересам</a:t>
            </a:r>
            <a:r>
              <a:rPr lang="uk-UA" dirty="0">
                <a:latin typeface="Times New Roman" panose="02020603050405020304" pitchFamily="18" charset="0"/>
                <a:cs typeface="Times New Roman" panose="02020603050405020304" pitchFamily="18" charset="0"/>
              </a:rPr>
              <a:t>. У діючому українському законодавстві, а саме Митному кодексі України (МКУ), митні делікти поділяють на порушення митних правил та контрабанду.</a:t>
            </a:r>
            <a:endParaRPr lang="ru-RU" dirty="0">
              <a:latin typeface="Times New Roman" panose="02020603050405020304" pitchFamily="18" charset="0"/>
              <a:cs typeface="Times New Roman" panose="02020603050405020304" pitchFamily="18" charset="0"/>
            </a:endParaRPr>
          </a:p>
          <a:p>
            <a:pPr algn="just"/>
            <a:r>
              <a:rPr lang="ru-RU" dirty="0" err="1">
                <a:latin typeface="Times New Roman" panose="02020603050405020304" pitchFamily="18" charset="0"/>
                <a:cs typeface="Times New Roman" panose="02020603050405020304" pitchFamily="18" charset="0"/>
              </a:rPr>
              <a:t>Проте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зважаючи</a:t>
            </a:r>
            <a:r>
              <a:rPr lang="ru-RU" dirty="0">
                <a:latin typeface="Times New Roman" panose="02020603050405020304" pitchFamily="18" charset="0"/>
                <a:cs typeface="Times New Roman" panose="02020603050405020304" pitchFamily="18" charset="0"/>
              </a:rPr>
              <a:t> на те, що контрабанда є </a:t>
            </a:r>
            <a:r>
              <a:rPr lang="ru-RU" dirty="0" err="1">
                <a:latin typeface="Times New Roman" panose="02020603050405020304" pitchFamily="18" charset="0"/>
                <a:cs typeface="Times New Roman" panose="02020603050405020304" pitchFamily="18" charset="0"/>
              </a:rPr>
              <a:t>злочином</a:t>
            </a:r>
            <a:r>
              <a:rPr lang="ru-RU" dirty="0">
                <a:latin typeface="Times New Roman" panose="02020603050405020304" pitchFamily="18" charset="0"/>
                <a:cs typeface="Times New Roman" panose="02020603050405020304" pitchFamily="18" charset="0"/>
              </a:rPr>
              <a:t>, то </a:t>
            </a:r>
            <a:r>
              <a:rPr lang="ru-RU" dirty="0" err="1">
                <a:latin typeface="Times New Roman" panose="02020603050405020304" pitchFamily="18" charset="0"/>
                <a:cs typeface="Times New Roman" panose="02020603050405020304" pitchFamily="18" charset="0"/>
              </a:rPr>
              <a:t>визначення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цього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поняття</a:t>
            </a:r>
            <a:r>
              <a:rPr lang="ru-RU" dirty="0">
                <a:latin typeface="Times New Roman" panose="02020603050405020304" pitchFamily="18" charset="0"/>
                <a:cs typeface="Times New Roman" panose="02020603050405020304" pitchFamily="18" charset="0"/>
              </a:rPr>
              <a:t> представлено в </a:t>
            </a:r>
            <a:r>
              <a:rPr lang="ru-RU" dirty="0" err="1">
                <a:latin typeface="Times New Roman" panose="02020603050405020304" pitchFamily="18" charset="0"/>
                <a:cs typeface="Times New Roman" panose="02020603050405020304" pitchFamily="18" charset="0"/>
              </a:rPr>
              <a:t>Кримінальному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кодексі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України</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якому</a:t>
            </a:r>
            <a:r>
              <a:rPr lang="ru-RU" dirty="0">
                <a:latin typeface="Times New Roman" panose="02020603050405020304" pitchFamily="18" charset="0"/>
                <a:cs typeface="Times New Roman" panose="02020603050405020304" pitchFamily="18" charset="0"/>
              </a:rPr>
              <a:t> також </a:t>
            </a:r>
            <a:r>
              <a:rPr lang="ru-RU" dirty="0" err="1">
                <a:latin typeface="Times New Roman" panose="02020603050405020304" pitchFamily="18" charset="0"/>
                <a:cs typeface="Times New Roman" panose="02020603050405020304" pitchFamily="18" charset="0"/>
              </a:rPr>
              <a:t>встановлено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відповідальність</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здійснення</a:t>
            </a:r>
            <a:r>
              <a:rPr lang="ru-RU" dirty="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4241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3AD12A8-50CF-4184-921C-09C5A0205032}"/>
              </a:ext>
            </a:extLst>
          </p:cNvPr>
          <p:cNvSpPr>
            <a:spLocks noGrp="1"/>
          </p:cNvSpPr>
          <p:nvPr>
            <p:ph idx="1"/>
          </p:nvPr>
        </p:nvSpPr>
        <p:spPr>
          <a:xfrm>
            <a:off x="381000" y="323851"/>
            <a:ext cx="11163300" cy="5247270"/>
          </a:xfrm>
        </p:spPr>
        <p:txBody>
          <a:bodyPr>
            <a:normAutofit/>
          </a:bodyPr>
          <a:lstStyle/>
          <a:p>
            <a:pPr algn="just"/>
            <a:r>
              <a:rPr lang="uk-UA" dirty="0"/>
              <a:t>Особливий феномен існування митної злочинності пов'язаний з існуванням специфічних форм </a:t>
            </a:r>
            <a:r>
              <a:rPr lang="uk-UA" dirty="0" err="1"/>
              <a:t>девіацій</a:t>
            </a:r>
            <a:r>
              <a:rPr lang="uk-UA" dirty="0"/>
              <a:t> в митній сфері. Девіантні форми поведінки в наш час не тільки стрімко поширюються, але й набувають особливих рис, незвичних і навіть лякливих для суспільства. Іноді </a:t>
            </a:r>
            <a:r>
              <a:rPr lang="uk-UA" dirty="0" err="1"/>
              <a:t>девіації</a:t>
            </a:r>
            <a:r>
              <a:rPr lang="uk-UA" dirty="0"/>
              <a:t> прямо ведуть до протиправних і злочинних дій, а тому стає зрозумілим інтерес до цього феномена як з боку теоретиків, практиків, так і суспільства загалом.</a:t>
            </a:r>
          </a:p>
          <a:p>
            <a:pPr algn="just"/>
            <a:r>
              <a:rPr lang="uk-UA" dirty="0"/>
              <a:t>Девіантна поведінка (</a:t>
            </a:r>
            <a:r>
              <a:rPr lang="uk-UA" dirty="0" err="1"/>
              <a:t>відхильна</a:t>
            </a:r>
            <a:r>
              <a:rPr lang="uk-UA" dirty="0"/>
              <a:t> поведінка) - поведінка індивіда або групи, яка не відповідає загальноприйнятим нормам, внаслідок чого відбувається порушення цих норм. Проблема девіантної поведінки та її корекція завжди була важливою у педагогіці, психології, кримінології, але останнім часом вона набуває масового характеру в інших сферах1. Не виключенням стала і митна справа, зовнішньоекономічна діяльність, де проблематика правопорушень, митної злочинності надзвичайно актуалізуються.</a:t>
            </a:r>
          </a:p>
          <a:p>
            <a:pPr algn="just"/>
            <a:r>
              <a:rPr lang="ru-RU" dirty="0" err="1"/>
              <a:t>Властивості</a:t>
            </a:r>
            <a:r>
              <a:rPr lang="ru-RU" dirty="0"/>
              <a:t> та </a:t>
            </a:r>
            <a:r>
              <a:rPr lang="ru-RU" dirty="0" err="1"/>
              <a:t>ознаки</a:t>
            </a:r>
            <a:r>
              <a:rPr lang="ru-RU" dirty="0"/>
              <a:t> </a:t>
            </a:r>
            <a:r>
              <a:rPr lang="ru-RU" dirty="0" err="1"/>
              <a:t>правопорушень</a:t>
            </a:r>
            <a:r>
              <a:rPr lang="ru-RU" dirty="0"/>
              <a:t> </a:t>
            </a:r>
            <a:r>
              <a:rPr lang="ru-RU" dirty="0" err="1"/>
              <a:t>ідентифікують</a:t>
            </a:r>
            <a:r>
              <a:rPr lang="ru-RU" dirty="0"/>
              <a:t> </a:t>
            </a:r>
            <a:r>
              <a:rPr lang="ru-RU" dirty="0" err="1"/>
              <a:t>загальні</a:t>
            </a:r>
            <a:r>
              <a:rPr lang="ru-RU" dirty="0"/>
              <a:t> </a:t>
            </a:r>
            <a:r>
              <a:rPr lang="ru-RU" dirty="0" err="1"/>
              <a:t>риси</a:t>
            </a:r>
            <a:r>
              <a:rPr lang="ru-RU" dirty="0"/>
              <a:t> </a:t>
            </a:r>
            <a:r>
              <a:rPr lang="ru-RU" dirty="0" err="1"/>
              <a:t>девіантної</a:t>
            </a:r>
            <a:r>
              <a:rPr lang="ru-RU" dirty="0"/>
              <a:t> </a:t>
            </a:r>
            <a:r>
              <a:rPr lang="ru-RU" dirty="0" err="1"/>
              <a:t>поведінки</a:t>
            </a:r>
            <a:r>
              <a:rPr lang="ru-RU" dirty="0"/>
              <a:t>.</a:t>
            </a:r>
            <a:endParaRPr lang="uk-UA" dirty="0"/>
          </a:p>
        </p:txBody>
      </p:sp>
    </p:spTree>
    <p:extLst>
      <p:ext uri="{BB962C8B-B14F-4D97-AF65-F5344CB8AC3E}">
        <p14:creationId xmlns:p14="http://schemas.microsoft.com/office/powerpoint/2010/main" val="4052639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a:extLst>
              <a:ext uri="{FF2B5EF4-FFF2-40B4-BE49-F238E27FC236}">
                <a16:creationId xmlns:a16="http://schemas.microsoft.com/office/drawing/2014/main" id="{E69CF4D2-8BA9-433D-8813-635FC8450B28}"/>
              </a:ext>
            </a:extLst>
          </p:cNvPr>
          <p:cNvPicPr>
            <a:picLocks noGrp="1" noChangeAspect="1"/>
          </p:cNvPicPr>
          <p:nvPr>
            <p:ph idx="1"/>
          </p:nvPr>
        </p:nvPicPr>
        <p:blipFill>
          <a:blip r:embed="rId2"/>
          <a:stretch>
            <a:fillRect/>
          </a:stretch>
        </p:blipFill>
        <p:spPr>
          <a:xfrm>
            <a:off x="1685969" y="161925"/>
            <a:ext cx="9134386" cy="5303838"/>
          </a:xfrm>
          <a:prstGeom prst="rect">
            <a:avLst/>
          </a:prstGeom>
        </p:spPr>
      </p:pic>
    </p:spTree>
    <p:extLst>
      <p:ext uri="{BB962C8B-B14F-4D97-AF65-F5344CB8AC3E}">
        <p14:creationId xmlns:p14="http://schemas.microsoft.com/office/powerpoint/2010/main" val="2505002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D1D61039-2E04-4B75-A373-AF0BF8FE2247}"/>
              </a:ext>
            </a:extLst>
          </p:cNvPr>
          <p:cNvSpPr>
            <a:spLocks noGrp="1"/>
          </p:cNvSpPr>
          <p:nvPr>
            <p:ph idx="1"/>
          </p:nvPr>
        </p:nvSpPr>
        <p:spPr>
          <a:xfrm>
            <a:off x="438150" y="219075"/>
            <a:ext cx="11525250" cy="5819775"/>
          </a:xfrm>
        </p:spPr>
        <p:txBody>
          <a:bodyPr>
            <a:normAutofit fontScale="92500" lnSpcReduction="20000"/>
          </a:bodyPr>
          <a:lstStyle/>
          <a:p>
            <a:pPr algn="just"/>
            <a:r>
              <a:rPr lang="uk-UA" dirty="0"/>
              <a:t>Загальновизнаною є класифікація правопорушень за ступенем суспільної небезпеки та завданої шкоди. </a:t>
            </a:r>
          </a:p>
          <a:p>
            <a:pPr algn="just"/>
            <a:r>
              <a:rPr lang="uk-UA" dirty="0"/>
              <a:t>Відповідно до цього критерію правопорушення поділяються на: </a:t>
            </a:r>
          </a:p>
          <a:p>
            <a:pPr algn="just"/>
            <a:r>
              <a:rPr lang="uk-UA" dirty="0"/>
              <a:t>а) злочини - передбачені кримінальним законодавством, протиправні суспільно небезпечні діяння, які спричиняють чи можуть спричинити істотну шкоду певним охоронюваним державою суспільним відносинам; </a:t>
            </a:r>
          </a:p>
          <a:p>
            <a:pPr algn="just"/>
            <a:r>
              <a:rPr lang="uk-UA" dirty="0"/>
              <a:t>б) проступки - протиправні, винні діяння, які не настільки небезпечні, як злочини, але завдають шкоду особі, суспільству, державі, вчиняються в усіх врегульованих правом сферах суспільного життя, мають різні об'єкти посягання і викликають юридичні наслідки за їх вчинення - стягнення.</a:t>
            </a:r>
          </a:p>
          <a:p>
            <a:pPr algn="just"/>
            <a:r>
              <a:rPr lang="uk-UA" dirty="0"/>
              <a:t>Відтак девіантна поведінка у зовнішньоекономічній сфері передбачає пристосування, вибір рольової поведінки, яку визначає особистість та специфічна ситуація.</a:t>
            </a:r>
          </a:p>
          <a:p>
            <a:pPr algn="just"/>
            <a:r>
              <a:rPr lang="uk-UA" dirty="0"/>
              <a:t>Митні злочини - це особлива та специфічна група злочинів, тому відносно них держава вимушена знайти також специфічні, адекватні цим злочинам заходи (санкції, методи) їх протидії. При цьому повинні враховуватись два фактори: по-перше, специфічність злочинів, в тій чи іншій мірі пов'язаних з </a:t>
            </a:r>
            <a:r>
              <a:rPr lang="ru-RU" dirty="0" err="1"/>
              <a:t>порушенням</a:t>
            </a:r>
            <a:r>
              <a:rPr lang="ru-RU" dirty="0"/>
              <a:t> порядку </a:t>
            </a:r>
            <a:r>
              <a:rPr lang="ru-RU" dirty="0" err="1"/>
              <a:t>переміщення</a:t>
            </a:r>
            <a:r>
              <a:rPr lang="ru-RU" dirty="0"/>
              <a:t> </a:t>
            </a:r>
            <a:r>
              <a:rPr lang="ru-RU" dirty="0" err="1"/>
              <a:t>товарів</a:t>
            </a:r>
            <a:r>
              <a:rPr lang="ru-RU" dirty="0"/>
              <a:t> (</a:t>
            </a:r>
            <a:r>
              <a:rPr lang="ru-RU" dirty="0" err="1"/>
              <a:t>предметів</a:t>
            </a:r>
            <a:r>
              <a:rPr lang="ru-RU" dirty="0"/>
              <a:t>) через </a:t>
            </a:r>
            <a:r>
              <a:rPr lang="ru-RU" dirty="0" err="1"/>
              <a:t>митний</a:t>
            </a:r>
            <a:r>
              <a:rPr lang="ru-RU" dirty="0"/>
              <a:t> кордон </a:t>
            </a:r>
            <a:r>
              <a:rPr lang="ru-RU" dirty="0" err="1"/>
              <a:t>України</a:t>
            </a:r>
            <a:r>
              <a:rPr lang="ru-RU" dirty="0"/>
              <a:t>; </a:t>
            </a:r>
            <a:r>
              <a:rPr lang="ru-RU" dirty="0" err="1"/>
              <a:t>по-друге</a:t>
            </a:r>
            <a:r>
              <a:rPr lang="ru-RU" dirty="0"/>
              <a:t>, </a:t>
            </a:r>
            <a:r>
              <a:rPr lang="ru-RU" dirty="0" err="1"/>
              <a:t>переростання</a:t>
            </a:r>
            <a:r>
              <a:rPr lang="ru-RU" dirty="0"/>
              <a:t> </a:t>
            </a:r>
            <a:r>
              <a:rPr lang="ru-RU" dirty="0" err="1"/>
              <a:t>митних</a:t>
            </a:r>
            <a:r>
              <a:rPr lang="ru-RU" dirty="0"/>
              <a:t> </a:t>
            </a:r>
            <a:r>
              <a:rPr lang="ru-RU" dirty="0" err="1"/>
              <a:t>деліктів</a:t>
            </a:r>
            <a:r>
              <a:rPr lang="ru-RU" dirty="0"/>
              <a:t> з </a:t>
            </a:r>
            <a:r>
              <a:rPr lang="ru-RU" dirty="0" err="1"/>
              <a:t>національних</a:t>
            </a:r>
            <a:r>
              <a:rPr lang="ru-RU" dirty="0"/>
              <a:t> у </a:t>
            </a:r>
            <a:r>
              <a:rPr lang="ru-RU" dirty="0" err="1"/>
              <a:t>транснаціональні</a:t>
            </a:r>
            <a:r>
              <a:rPr lang="ru-RU" dirty="0"/>
              <a:t>.</a:t>
            </a:r>
          </a:p>
          <a:p>
            <a:pPr algn="just"/>
            <a:r>
              <a:rPr lang="ru-RU" dirty="0" err="1"/>
              <a:t>Отже</a:t>
            </a:r>
            <a:r>
              <a:rPr lang="ru-RU" dirty="0"/>
              <a:t>, </a:t>
            </a:r>
            <a:r>
              <a:rPr lang="ru-RU" dirty="0" err="1"/>
              <a:t>класичними</a:t>
            </a:r>
            <a:r>
              <a:rPr lang="ru-RU" dirty="0"/>
              <a:t> </a:t>
            </a:r>
            <a:r>
              <a:rPr lang="ru-RU" dirty="0" err="1"/>
              <a:t>митними</a:t>
            </a:r>
            <a:r>
              <a:rPr lang="ru-RU" dirty="0"/>
              <a:t> </a:t>
            </a:r>
            <a:r>
              <a:rPr lang="ru-RU" dirty="0" err="1"/>
              <a:t>деліктами</a:t>
            </a:r>
            <a:r>
              <a:rPr lang="ru-RU" dirty="0"/>
              <a:t>, що </a:t>
            </a:r>
            <a:r>
              <a:rPr lang="ru-RU" dirty="0" err="1"/>
              <a:t>формують</a:t>
            </a:r>
            <a:r>
              <a:rPr lang="ru-RU" dirty="0"/>
              <a:t> </a:t>
            </a:r>
            <a:r>
              <a:rPr lang="ru-RU" dirty="0" err="1"/>
              <a:t>сукупність</a:t>
            </a:r>
            <a:r>
              <a:rPr lang="ru-RU" dirty="0"/>
              <a:t> </a:t>
            </a:r>
            <a:r>
              <a:rPr lang="ru-RU" dirty="0" err="1"/>
              <a:t>поняття</a:t>
            </a:r>
            <a:r>
              <a:rPr lang="ru-RU" dirty="0"/>
              <a:t> «</a:t>
            </a:r>
            <a:r>
              <a:rPr lang="ru-RU" dirty="0" err="1"/>
              <a:t>митна</a:t>
            </a:r>
            <a:r>
              <a:rPr lang="ru-RU" dirty="0"/>
              <a:t> </a:t>
            </a:r>
            <a:r>
              <a:rPr lang="ru-RU" dirty="0" err="1"/>
              <a:t>злочинність</a:t>
            </a:r>
            <a:r>
              <a:rPr lang="ru-RU" dirty="0"/>
              <a:t>» є контрабанда та </a:t>
            </a:r>
            <a:r>
              <a:rPr lang="ru-RU" dirty="0" err="1"/>
              <a:t>порушення</a:t>
            </a:r>
            <a:r>
              <a:rPr lang="ru-RU" dirty="0"/>
              <a:t> </a:t>
            </a:r>
            <a:r>
              <a:rPr lang="ru-RU" dirty="0" err="1"/>
              <a:t>митних</a:t>
            </a:r>
            <a:r>
              <a:rPr lang="ru-RU" dirty="0"/>
              <a:t> правил.</a:t>
            </a:r>
            <a:endParaRPr lang="uk-UA" dirty="0"/>
          </a:p>
          <a:p>
            <a:pPr algn="just"/>
            <a:endParaRPr lang="uk-UA" dirty="0"/>
          </a:p>
        </p:txBody>
      </p:sp>
    </p:spTree>
    <p:extLst>
      <p:ext uri="{BB962C8B-B14F-4D97-AF65-F5344CB8AC3E}">
        <p14:creationId xmlns:p14="http://schemas.microsoft.com/office/powerpoint/2010/main" val="2702726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7074D2DD-B4AA-4E43-B7CE-73E4F3B7D297}"/>
              </a:ext>
            </a:extLst>
          </p:cNvPr>
          <p:cNvSpPr>
            <a:spLocks noGrp="1"/>
          </p:cNvSpPr>
          <p:nvPr>
            <p:ph idx="1"/>
          </p:nvPr>
        </p:nvSpPr>
        <p:spPr>
          <a:xfrm>
            <a:off x="561975" y="114300"/>
            <a:ext cx="11239500" cy="5715000"/>
          </a:xfrm>
        </p:spPr>
        <p:txBody>
          <a:bodyPr>
            <a:normAutofit/>
          </a:bodyPr>
          <a:lstStyle/>
          <a:p>
            <a:pPr algn="ctr"/>
            <a:r>
              <a:rPr lang="ru-RU" b="1" dirty="0"/>
              <a:t>9.2. </a:t>
            </a:r>
            <a:r>
              <a:rPr lang="uk-UA" b="1" dirty="0"/>
              <a:t>ЗАПОБІГАННЯ ТА ПРОТИДІЯ КОНТРАБАНДІ (Розділ </a:t>
            </a:r>
            <a:r>
              <a:rPr lang="en-US" b="1" dirty="0"/>
              <a:t>XV</a:t>
            </a:r>
            <a:r>
              <a:rPr lang="uk-UA" b="1" dirty="0"/>
              <a:t>І</a:t>
            </a:r>
            <a:r>
              <a:rPr lang="en-US" b="1" dirty="0"/>
              <a:t>I </a:t>
            </a:r>
            <a:r>
              <a:rPr lang="uk-UA" b="1" dirty="0"/>
              <a:t>МКУ)</a:t>
            </a:r>
          </a:p>
          <a:p>
            <a:pPr algn="just"/>
            <a:r>
              <a:rPr lang="ru-RU" dirty="0"/>
              <a:t>Практично у </a:t>
            </a:r>
            <a:r>
              <a:rPr lang="ru-RU" dirty="0" err="1"/>
              <a:t>всіх</a:t>
            </a:r>
            <a:r>
              <a:rPr lang="ru-RU" dirty="0"/>
              <a:t> </a:t>
            </a:r>
            <a:r>
              <a:rPr lang="ru-RU" dirty="0" err="1"/>
              <a:t>країнах</a:t>
            </a:r>
            <a:r>
              <a:rPr lang="ru-RU" dirty="0"/>
              <a:t> </a:t>
            </a:r>
            <a:r>
              <a:rPr lang="ru-RU" dirty="0" err="1"/>
              <a:t>світу</a:t>
            </a:r>
            <a:r>
              <a:rPr lang="ru-RU" dirty="0"/>
              <a:t> </a:t>
            </a:r>
            <a:r>
              <a:rPr lang="ru-RU" dirty="0" err="1"/>
              <a:t>під</a:t>
            </a:r>
            <a:r>
              <a:rPr lang="ru-RU" dirty="0"/>
              <a:t> контрабандою (</a:t>
            </a:r>
            <a:r>
              <a:rPr lang="ru-RU" dirty="0" err="1"/>
              <a:t>contro</a:t>
            </a:r>
            <a:r>
              <a:rPr lang="ru-RU" dirty="0"/>
              <a:t> - </a:t>
            </a:r>
            <a:r>
              <a:rPr lang="ru-RU" dirty="0" err="1"/>
              <a:t>проти</a:t>
            </a:r>
            <a:r>
              <a:rPr lang="ru-RU" dirty="0"/>
              <a:t>, </a:t>
            </a:r>
            <a:r>
              <a:rPr lang="ru-RU" dirty="0" err="1"/>
              <a:t>bando</a:t>
            </a:r>
            <a:r>
              <a:rPr lang="ru-RU" dirty="0"/>
              <a:t> -</a:t>
            </a:r>
            <a:r>
              <a:rPr lang="ru-RU" dirty="0" err="1"/>
              <a:t>урядової</a:t>
            </a:r>
            <a:r>
              <a:rPr lang="ru-RU" dirty="0"/>
              <a:t> постанови) </a:t>
            </a:r>
            <a:r>
              <a:rPr lang="ru-RU" dirty="0" err="1"/>
              <a:t>розуміється</a:t>
            </a:r>
            <a:r>
              <a:rPr lang="ru-RU" dirty="0"/>
              <a:t> </a:t>
            </a:r>
            <a:r>
              <a:rPr lang="ru-RU" dirty="0" err="1"/>
              <a:t>переміщення</a:t>
            </a:r>
            <a:r>
              <a:rPr lang="ru-RU" dirty="0"/>
              <a:t> через </a:t>
            </a:r>
            <a:r>
              <a:rPr lang="ru-RU" dirty="0" err="1"/>
              <a:t>митний</a:t>
            </a:r>
            <a:r>
              <a:rPr lang="ru-RU" dirty="0"/>
              <a:t> кордон (кордон </a:t>
            </a:r>
            <a:r>
              <a:rPr lang="ru-RU" dirty="0" err="1"/>
              <a:t>держави</a:t>
            </a:r>
            <a:r>
              <a:rPr lang="ru-RU" dirty="0"/>
              <a:t>) </a:t>
            </a:r>
            <a:r>
              <a:rPr lang="ru-RU" dirty="0" err="1"/>
              <a:t>товарів</a:t>
            </a:r>
            <a:r>
              <a:rPr lang="ru-RU" dirty="0"/>
              <a:t> та </a:t>
            </a:r>
            <a:r>
              <a:rPr lang="ru-RU" dirty="0" err="1"/>
              <a:t>інших</a:t>
            </a:r>
            <a:r>
              <a:rPr lang="ru-RU" dirty="0"/>
              <a:t> </a:t>
            </a:r>
            <a:r>
              <a:rPr lang="ru-RU" dirty="0" err="1"/>
              <a:t>предметів</a:t>
            </a:r>
            <a:r>
              <a:rPr lang="ru-RU" dirty="0"/>
              <a:t> </a:t>
            </a:r>
            <a:r>
              <a:rPr lang="ru-RU" dirty="0" err="1"/>
              <a:t>таємно</a:t>
            </a:r>
            <a:r>
              <a:rPr lang="ru-RU" dirty="0"/>
              <a:t> </a:t>
            </a:r>
            <a:r>
              <a:rPr lang="ru-RU" dirty="0" err="1"/>
              <a:t>чи</a:t>
            </a:r>
            <a:r>
              <a:rPr lang="ru-RU" dirty="0"/>
              <a:t> тих, які </a:t>
            </a:r>
            <a:r>
              <a:rPr lang="ru-RU" dirty="0" err="1"/>
              <a:t>заборонені</a:t>
            </a:r>
            <a:r>
              <a:rPr lang="ru-RU" dirty="0"/>
              <a:t>, </a:t>
            </a:r>
            <a:r>
              <a:rPr lang="ru-RU" dirty="0" err="1"/>
              <a:t>визнається</a:t>
            </a:r>
            <a:r>
              <a:rPr lang="ru-RU" dirty="0"/>
              <a:t> </a:t>
            </a:r>
            <a:r>
              <a:rPr lang="ru-RU" dirty="0" err="1"/>
              <a:t>злочином</a:t>
            </a:r>
            <a:r>
              <a:rPr lang="ru-RU" dirty="0"/>
              <a:t>. При </a:t>
            </a:r>
            <a:r>
              <a:rPr lang="ru-RU" dirty="0" err="1"/>
              <a:t>цьому</a:t>
            </a:r>
            <a:r>
              <a:rPr lang="ru-RU" dirty="0"/>
              <a:t> контрабанда стара, як і </a:t>
            </a:r>
            <a:r>
              <a:rPr lang="ru-RU" dirty="0" err="1"/>
              <a:t>митне</a:t>
            </a:r>
            <a:r>
              <a:rPr lang="ru-RU" dirty="0"/>
              <a:t> право. </a:t>
            </a:r>
            <a:r>
              <a:rPr lang="ru-RU" dirty="0" err="1"/>
              <a:t>Власне</a:t>
            </a:r>
            <a:r>
              <a:rPr lang="ru-RU" dirty="0"/>
              <a:t>, коли </a:t>
            </a:r>
            <a:r>
              <a:rPr lang="ru-RU" dirty="0" err="1"/>
              <a:t>з’явилось</a:t>
            </a:r>
            <a:r>
              <a:rPr lang="ru-RU" dirty="0"/>
              <a:t> </a:t>
            </a:r>
            <a:r>
              <a:rPr lang="ru-RU" dirty="0" err="1"/>
              <a:t>контрольоване</a:t>
            </a:r>
            <a:r>
              <a:rPr lang="ru-RU" dirty="0"/>
              <a:t> </a:t>
            </a:r>
            <a:r>
              <a:rPr lang="ru-RU" dirty="0" err="1"/>
              <a:t>із</a:t>
            </a:r>
            <a:r>
              <a:rPr lang="ru-RU" dirty="0"/>
              <a:t> </a:t>
            </a:r>
            <a:r>
              <a:rPr lang="ru-RU" dirty="0" err="1"/>
              <a:t>стягненням</a:t>
            </a:r>
            <a:r>
              <a:rPr lang="ru-RU" dirty="0"/>
              <a:t> </a:t>
            </a:r>
            <a:r>
              <a:rPr lang="ru-RU" dirty="0" err="1"/>
              <a:t>мита</a:t>
            </a:r>
            <a:r>
              <a:rPr lang="ru-RU" dirty="0"/>
              <a:t> </a:t>
            </a:r>
            <a:r>
              <a:rPr lang="ru-RU" dirty="0" err="1"/>
              <a:t>переміщення</a:t>
            </a:r>
            <a:r>
              <a:rPr lang="ru-RU" dirty="0"/>
              <a:t> </a:t>
            </a:r>
            <a:r>
              <a:rPr lang="ru-RU" dirty="0" err="1"/>
              <a:t>товарів</a:t>
            </a:r>
            <a:r>
              <a:rPr lang="ru-RU" dirty="0"/>
              <a:t> через </a:t>
            </a:r>
            <a:r>
              <a:rPr lang="ru-RU" dirty="0" err="1"/>
              <a:t>митний</a:t>
            </a:r>
            <a:r>
              <a:rPr lang="ru-RU" dirty="0"/>
              <a:t> кордон, </a:t>
            </a:r>
            <a:r>
              <a:rPr lang="ru-RU" dirty="0" err="1"/>
              <a:t>тоді</a:t>
            </a:r>
            <a:r>
              <a:rPr lang="ru-RU" dirty="0"/>
              <a:t> </a:t>
            </a:r>
            <a:r>
              <a:rPr lang="ru-RU" dirty="0" err="1"/>
              <a:t>з'явилась</a:t>
            </a:r>
            <a:r>
              <a:rPr lang="ru-RU" dirty="0"/>
              <a:t> і контрабанда.</a:t>
            </a:r>
          </a:p>
          <a:p>
            <a:pPr algn="just"/>
            <a:r>
              <a:rPr lang="ru-RU" dirty="0" err="1"/>
              <a:t>Існування</a:t>
            </a:r>
            <a:r>
              <a:rPr lang="ru-RU" dirty="0"/>
              <a:t> </a:t>
            </a:r>
            <a:r>
              <a:rPr lang="ru-RU" dirty="0" err="1"/>
              <a:t>контрабанди</a:t>
            </a:r>
            <a:r>
              <a:rPr lang="ru-RU" dirty="0"/>
              <a:t> </a:t>
            </a:r>
            <a:r>
              <a:rPr lang="ru-RU" dirty="0" err="1"/>
              <a:t>призводить</a:t>
            </a:r>
            <a:r>
              <a:rPr lang="ru-RU" dirty="0"/>
              <a:t> до того, що </a:t>
            </a:r>
            <a:r>
              <a:rPr lang="ru-RU" dirty="0" err="1"/>
              <a:t>митні</a:t>
            </a:r>
            <a:r>
              <a:rPr lang="ru-RU" dirty="0"/>
              <a:t> </a:t>
            </a:r>
            <a:r>
              <a:rPr lang="ru-RU" dirty="0" err="1"/>
              <a:t>органи</a:t>
            </a:r>
            <a:r>
              <a:rPr lang="ru-RU" dirty="0"/>
              <a:t> </a:t>
            </a:r>
            <a:r>
              <a:rPr lang="ru-RU" dirty="0" err="1"/>
              <a:t>перестають</a:t>
            </a:r>
            <a:r>
              <a:rPr lang="ru-RU" dirty="0"/>
              <a:t> </a:t>
            </a:r>
            <a:r>
              <a:rPr lang="ru-RU" dirty="0" err="1"/>
              <a:t>виконувати</a:t>
            </a:r>
            <a:r>
              <a:rPr lang="ru-RU" dirty="0"/>
              <a:t> </a:t>
            </a:r>
            <a:r>
              <a:rPr lang="ru-RU" dirty="0" err="1"/>
              <a:t>регулятивну</a:t>
            </a:r>
            <a:r>
              <a:rPr lang="ru-RU" dirty="0"/>
              <a:t> </a:t>
            </a:r>
            <a:r>
              <a:rPr lang="ru-RU" dirty="0" err="1"/>
              <a:t>чи</a:t>
            </a:r>
            <a:r>
              <a:rPr lang="ru-RU" dirty="0"/>
              <a:t> </a:t>
            </a:r>
            <a:r>
              <a:rPr lang="ru-RU" dirty="0" err="1"/>
              <a:t>захисну</a:t>
            </a:r>
            <a:r>
              <a:rPr lang="ru-RU" dirty="0"/>
              <a:t> </a:t>
            </a:r>
            <a:r>
              <a:rPr lang="ru-RU" dirty="0" err="1"/>
              <a:t>функцію</a:t>
            </a:r>
            <a:r>
              <a:rPr lang="ru-RU" dirty="0"/>
              <a:t>, але </a:t>
            </a:r>
            <a:r>
              <a:rPr lang="ru-RU" dirty="0" err="1"/>
              <a:t>дискримінаційний</a:t>
            </a:r>
            <a:r>
              <a:rPr lang="ru-RU" dirty="0"/>
              <a:t> характер </a:t>
            </a:r>
            <a:r>
              <a:rPr lang="ru-RU" dirty="0" err="1"/>
              <a:t>митних</a:t>
            </a:r>
            <a:r>
              <a:rPr lang="ru-RU" dirty="0"/>
              <a:t> </a:t>
            </a:r>
            <a:r>
              <a:rPr lang="ru-RU" dirty="0" err="1"/>
              <a:t>відносин</a:t>
            </a:r>
            <a:r>
              <a:rPr lang="ru-RU" dirty="0"/>
              <a:t> не </a:t>
            </a:r>
            <a:r>
              <a:rPr lang="ru-RU" dirty="0" err="1"/>
              <a:t>зникає</a:t>
            </a:r>
            <a:r>
              <a:rPr lang="ru-RU" dirty="0"/>
              <a:t>. </a:t>
            </a:r>
            <a:r>
              <a:rPr lang="ru-RU" dirty="0" err="1"/>
              <a:t>Під</a:t>
            </a:r>
            <a:r>
              <a:rPr lang="ru-RU" dirty="0"/>
              <a:t> </a:t>
            </a:r>
            <a:r>
              <a:rPr lang="ru-RU" dirty="0" err="1"/>
              <a:t>дискримінаційний</a:t>
            </a:r>
            <a:r>
              <a:rPr lang="ru-RU" dirty="0"/>
              <a:t> </a:t>
            </a:r>
            <a:r>
              <a:rPr lang="ru-RU" dirty="0" err="1"/>
              <a:t>ефект</a:t>
            </a:r>
            <a:r>
              <a:rPr lang="ru-RU" dirty="0"/>
              <a:t> </a:t>
            </a:r>
            <a:r>
              <a:rPr lang="ru-RU" dirty="0" err="1"/>
              <a:t>попадають</a:t>
            </a:r>
            <a:r>
              <a:rPr lang="ru-RU" dirty="0"/>
              <a:t> </a:t>
            </a:r>
            <a:r>
              <a:rPr lang="ru-RU" dirty="0" err="1"/>
              <a:t>ті</a:t>
            </a:r>
            <a:r>
              <a:rPr lang="ru-RU" dirty="0"/>
              <a:t>, кого </a:t>
            </a:r>
            <a:r>
              <a:rPr lang="ru-RU" dirty="0" err="1"/>
              <a:t>митний</a:t>
            </a:r>
            <a:r>
              <a:rPr lang="ru-RU" dirty="0"/>
              <a:t> тариф повинен </a:t>
            </a:r>
            <a:r>
              <a:rPr lang="ru-RU" dirty="0" err="1"/>
              <a:t>захищати</a:t>
            </a:r>
            <a:r>
              <a:rPr lang="ru-RU" dirty="0"/>
              <a:t>, — </a:t>
            </a:r>
            <a:r>
              <a:rPr lang="ru-RU" dirty="0" err="1"/>
              <a:t>національні</a:t>
            </a:r>
            <a:r>
              <a:rPr lang="ru-RU" dirty="0"/>
              <a:t> </a:t>
            </a:r>
            <a:r>
              <a:rPr lang="ru-RU" dirty="0" err="1"/>
              <a:t>виробники</a:t>
            </a:r>
            <a:r>
              <a:rPr lang="ru-RU" dirty="0"/>
              <a:t>, тому що вони </a:t>
            </a:r>
            <a:r>
              <a:rPr lang="ru-RU" dirty="0" err="1"/>
              <a:t>працюють</a:t>
            </a:r>
            <a:r>
              <a:rPr lang="ru-RU" dirty="0"/>
              <a:t> на ринку </a:t>
            </a:r>
            <a:r>
              <a:rPr lang="ru-RU" dirty="0" err="1"/>
              <a:t>офіційно</a:t>
            </a:r>
            <a:r>
              <a:rPr lang="ru-RU" dirty="0"/>
              <a:t> і </a:t>
            </a:r>
            <a:r>
              <a:rPr lang="ru-RU" dirty="0" err="1"/>
              <a:t>досить</a:t>
            </a:r>
            <a:r>
              <a:rPr lang="ru-RU" dirty="0"/>
              <a:t> </a:t>
            </a:r>
            <a:r>
              <a:rPr lang="ru-RU" dirty="0" err="1"/>
              <a:t>обмежені</a:t>
            </a:r>
            <a:r>
              <a:rPr lang="ru-RU" dirty="0"/>
              <a:t> у </a:t>
            </a:r>
            <a:r>
              <a:rPr lang="ru-RU" dirty="0" err="1"/>
              <a:t>можливості</a:t>
            </a:r>
            <a:r>
              <a:rPr lang="ru-RU" dirty="0"/>
              <a:t> </a:t>
            </a:r>
            <a:r>
              <a:rPr lang="ru-RU" dirty="0" err="1"/>
              <a:t>мінімізації</a:t>
            </a:r>
            <a:r>
              <a:rPr lang="ru-RU" dirty="0"/>
              <a:t> </a:t>
            </a:r>
            <a:r>
              <a:rPr lang="ru-RU" dirty="0" err="1"/>
              <a:t>податкового</a:t>
            </a:r>
            <a:r>
              <a:rPr lang="ru-RU" dirty="0"/>
              <a:t> </a:t>
            </a:r>
            <a:r>
              <a:rPr lang="ru-RU" dirty="0" err="1"/>
              <a:t>тиску</a:t>
            </a:r>
            <a:r>
              <a:rPr lang="ru-RU" dirty="0"/>
              <a:t>. А </a:t>
            </a:r>
            <a:r>
              <a:rPr lang="ru-RU" dirty="0" err="1"/>
              <a:t>це</a:t>
            </a:r>
            <a:r>
              <a:rPr lang="ru-RU" dirty="0"/>
              <a:t>, у свою </a:t>
            </a:r>
            <a:r>
              <a:rPr lang="ru-RU" dirty="0" err="1"/>
              <a:t>чергу</a:t>
            </a:r>
            <a:r>
              <a:rPr lang="ru-RU" dirty="0"/>
              <a:t>, </a:t>
            </a:r>
            <a:r>
              <a:rPr lang="ru-RU" dirty="0" err="1"/>
              <a:t>зумовлює</a:t>
            </a:r>
            <a:r>
              <a:rPr lang="ru-RU" dirty="0"/>
              <a:t> </a:t>
            </a:r>
            <a:r>
              <a:rPr lang="ru-RU" dirty="0" err="1"/>
              <a:t>виникнення</a:t>
            </a:r>
            <a:r>
              <a:rPr lang="ru-RU" dirty="0"/>
              <a:t> </a:t>
            </a:r>
            <a:r>
              <a:rPr lang="ru-RU" dirty="0" err="1"/>
              <a:t>недобросовісної</a:t>
            </a:r>
            <a:r>
              <a:rPr lang="ru-RU" dirty="0"/>
              <a:t> </a:t>
            </a:r>
            <a:r>
              <a:rPr lang="ru-RU" dirty="0" err="1"/>
              <a:t>конкуренції</a:t>
            </a:r>
            <a:r>
              <a:rPr lang="ru-RU" dirty="0"/>
              <a:t>, в </a:t>
            </a:r>
            <a:r>
              <a:rPr lang="ru-RU" dirty="0" err="1"/>
              <a:t>якій</a:t>
            </a:r>
            <a:r>
              <a:rPr lang="ru-RU" dirty="0"/>
              <a:t> </a:t>
            </a:r>
            <a:r>
              <a:rPr lang="ru-RU" dirty="0" err="1"/>
              <a:t>перемагають</a:t>
            </a:r>
            <a:r>
              <a:rPr lang="ru-RU" dirty="0"/>
              <a:t> </a:t>
            </a:r>
            <a:r>
              <a:rPr lang="ru-RU" dirty="0" err="1"/>
              <a:t>товари</a:t>
            </a:r>
            <a:r>
              <a:rPr lang="ru-RU" dirty="0"/>
              <a:t> </a:t>
            </a:r>
            <a:r>
              <a:rPr lang="ru-RU" dirty="0" err="1"/>
              <a:t>іноземного</a:t>
            </a:r>
            <a:r>
              <a:rPr lang="ru-RU" dirty="0"/>
              <a:t> </a:t>
            </a:r>
            <a:r>
              <a:rPr lang="ru-RU" dirty="0" err="1"/>
              <a:t>виробництва</a:t>
            </a:r>
            <a:r>
              <a:rPr lang="ru-RU" dirty="0"/>
              <a:t>, що </a:t>
            </a:r>
            <a:r>
              <a:rPr lang="ru-RU" dirty="0" err="1"/>
              <a:t>реалізуються</a:t>
            </a:r>
            <a:r>
              <a:rPr lang="ru-RU" dirty="0"/>
              <a:t> за </a:t>
            </a:r>
            <a:r>
              <a:rPr lang="ru-RU" dirty="0" err="1"/>
              <a:t>демпінговими</a:t>
            </a:r>
            <a:r>
              <a:rPr lang="ru-RU" dirty="0"/>
              <a:t> </a:t>
            </a:r>
            <a:r>
              <a:rPr lang="ru-RU" dirty="0" err="1"/>
              <a:t>цінами</a:t>
            </a:r>
            <a:r>
              <a:rPr lang="ru-RU" dirty="0"/>
              <a:t>. Тому </a:t>
            </a:r>
            <a:r>
              <a:rPr lang="ru-RU" dirty="0" err="1"/>
              <a:t>економічні</a:t>
            </a:r>
            <a:r>
              <a:rPr lang="ru-RU" dirty="0"/>
              <a:t> </a:t>
            </a:r>
            <a:r>
              <a:rPr lang="ru-RU" dirty="0" err="1"/>
              <a:t>наслідки</a:t>
            </a:r>
            <a:r>
              <a:rPr lang="ru-RU" dirty="0"/>
              <a:t> </a:t>
            </a:r>
            <a:r>
              <a:rPr lang="ru-RU" dirty="0" err="1"/>
              <a:t>тінізації</a:t>
            </a:r>
            <a:r>
              <a:rPr lang="ru-RU" dirty="0"/>
              <a:t> </a:t>
            </a:r>
            <a:r>
              <a:rPr lang="ru-RU" dirty="0" err="1"/>
              <a:t>митно-тарифних</a:t>
            </a:r>
            <a:r>
              <a:rPr lang="ru-RU" dirty="0"/>
              <a:t> </a:t>
            </a:r>
            <a:r>
              <a:rPr lang="ru-RU" dirty="0" err="1"/>
              <a:t>відносин</a:t>
            </a:r>
            <a:r>
              <a:rPr lang="ru-RU" dirty="0"/>
              <a:t> </a:t>
            </a:r>
            <a:r>
              <a:rPr lang="ru-RU" dirty="0" err="1"/>
              <a:t>мають</a:t>
            </a:r>
            <a:r>
              <a:rPr lang="ru-RU" dirty="0"/>
              <a:t> </a:t>
            </a:r>
            <a:r>
              <a:rPr lang="ru-RU" dirty="0" err="1"/>
              <a:t>безпосередній</a:t>
            </a:r>
            <a:r>
              <a:rPr lang="ru-RU" dirty="0"/>
              <a:t> </a:t>
            </a:r>
            <a:r>
              <a:rPr lang="ru-RU" dirty="0" err="1"/>
              <a:t>вплив</a:t>
            </a:r>
            <a:r>
              <a:rPr lang="ru-RU" dirty="0"/>
              <a:t> на </a:t>
            </a:r>
            <a:r>
              <a:rPr lang="ru-RU" dirty="0" err="1"/>
              <a:t>економічну</a:t>
            </a:r>
            <a:r>
              <a:rPr lang="ru-RU" dirty="0"/>
              <a:t> </a:t>
            </a:r>
            <a:r>
              <a:rPr lang="ru-RU" dirty="0" err="1"/>
              <a:t>ситуацію</a:t>
            </a:r>
            <a:r>
              <a:rPr lang="ru-RU" dirty="0"/>
              <a:t> в </a:t>
            </a:r>
            <a:r>
              <a:rPr lang="ru-RU" dirty="0" err="1"/>
              <a:t>країні</a:t>
            </a:r>
            <a:r>
              <a:rPr lang="ru-RU" dirty="0"/>
              <a:t>.</a:t>
            </a:r>
            <a:endParaRPr lang="uk-UA" dirty="0"/>
          </a:p>
          <a:p>
            <a:endParaRPr lang="uk-UA" dirty="0"/>
          </a:p>
        </p:txBody>
      </p:sp>
    </p:spTree>
    <p:extLst>
      <p:ext uri="{BB962C8B-B14F-4D97-AF65-F5344CB8AC3E}">
        <p14:creationId xmlns:p14="http://schemas.microsoft.com/office/powerpoint/2010/main" val="2324897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C6D3DE7-99F9-4A7B-BD1F-68290A212B45}"/>
              </a:ext>
            </a:extLst>
          </p:cNvPr>
          <p:cNvSpPr>
            <a:spLocks noGrp="1"/>
          </p:cNvSpPr>
          <p:nvPr>
            <p:ph idx="1"/>
          </p:nvPr>
        </p:nvSpPr>
        <p:spPr>
          <a:xfrm>
            <a:off x="180975" y="295275"/>
            <a:ext cx="11696700" cy="5171070"/>
          </a:xfrm>
        </p:spPr>
        <p:txBody>
          <a:bodyPr/>
          <a:lstStyle/>
          <a:p>
            <a:pPr algn="just"/>
            <a:r>
              <a:rPr lang="uk-UA" dirty="0"/>
              <a:t>Контрабандою є переміщення через митний кордон України, поза митним контролем або з приховуванням від митного контролю культурних цінностей, отруйних, сильнодіючих, вибухових речовин, радіоактивних матеріалів, зброї та боєприпасів (крім гладкоствольної мисливської зброї та бойових припасів до неї), спеціальних технічних засобів негласного отримання інформації, наркотичних засобів, психотропних речовин, їх аналогів чи прекурсорів або фальсифікованих лікарських засобів.</a:t>
            </a:r>
          </a:p>
          <a:p>
            <a:pPr algn="just"/>
            <a:endParaRPr lang="uk-UA" dirty="0"/>
          </a:p>
        </p:txBody>
      </p:sp>
      <p:pic>
        <p:nvPicPr>
          <p:cNvPr id="4" name="Рисунок 3">
            <a:extLst>
              <a:ext uri="{FF2B5EF4-FFF2-40B4-BE49-F238E27FC236}">
                <a16:creationId xmlns:a16="http://schemas.microsoft.com/office/drawing/2014/main" id="{7CB1F805-5764-4667-A849-4BF0BFCAA784}"/>
              </a:ext>
            </a:extLst>
          </p:cNvPr>
          <p:cNvPicPr>
            <a:picLocks noChangeAspect="1"/>
          </p:cNvPicPr>
          <p:nvPr/>
        </p:nvPicPr>
        <p:blipFill>
          <a:blip r:embed="rId2"/>
          <a:stretch>
            <a:fillRect/>
          </a:stretch>
        </p:blipFill>
        <p:spPr>
          <a:xfrm>
            <a:off x="1666266" y="2571750"/>
            <a:ext cx="8726118" cy="3533775"/>
          </a:xfrm>
          <a:prstGeom prst="rect">
            <a:avLst/>
          </a:prstGeom>
        </p:spPr>
      </p:pic>
    </p:spTree>
    <p:extLst>
      <p:ext uri="{BB962C8B-B14F-4D97-AF65-F5344CB8AC3E}">
        <p14:creationId xmlns:p14="http://schemas.microsoft.com/office/powerpoint/2010/main" val="1914037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B290B93-AE50-453D-AE99-479836E2B48D}"/>
              </a:ext>
            </a:extLst>
          </p:cNvPr>
          <p:cNvSpPr>
            <a:spLocks noGrp="1"/>
          </p:cNvSpPr>
          <p:nvPr>
            <p:ph idx="1"/>
          </p:nvPr>
        </p:nvSpPr>
        <p:spPr>
          <a:xfrm>
            <a:off x="381000" y="419101"/>
            <a:ext cx="11191875" cy="5247270"/>
          </a:xfrm>
        </p:spPr>
        <p:txBody>
          <a:bodyPr>
            <a:normAutofit lnSpcReduction="10000"/>
          </a:bodyPr>
          <a:lstStyle/>
          <a:p>
            <a:pPr algn="just"/>
            <a:r>
              <a:rPr lang="uk-UA" dirty="0"/>
              <a:t>Об'єктом контрабанди визнається державний порядок здійснення зовнішньоекономічної діяльності, який включає в тому числі й загальний і спеціальний порядок переміщення товарів через митний кордон. Безпосереднім об'єктом контрабанди є встановлений порядок переміщення матеріальних цінностей і окремих предметів й речовин, що вилучені з вільного обігу через митний кордон України. Основним безпосереднім об'єктом злочину є встановлений порядок переміщення відповідних предметів через митний кордон України, який є необхідною умовою нормальної діяльності митних органів щодо стягнення передбачених законодавством платежів, здійснення митного контролю і митного оформлення предметів. Додатковим факультативним об'єктом контрабанди можуть виступати встановлений порядок обігу предметів дозвільної системи, порядок сплати податків, зборів та інших обов'язкових платежів, громадська безпека, здоров'я населення.</a:t>
            </a:r>
          </a:p>
          <a:p>
            <a:pPr algn="just"/>
            <a:r>
              <a:rPr lang="uk-UA" dirty="0"/>
              <a:t>Предметом контрабанди є культурні цінності та інші предмети, у тому числі й ті які вилучені з вільного обігу: отруйні, сильнодіючі, вибухові речовини, радіоактивні матеріали, зброя та боєприпаси. Виняток становить мисливська гладкоствольна зброя.</a:t>
            </a:r>
          </a:p>
        </p:txBody>
      </p:sp>
    </p:spTree>
    <p:extLst>
      <p:ext uri="{BB962C8B-B14F-4D97-AF65-F5344CB8AC3E}">
        <p14:creationId xmlns:p14="http://schemas.microsoft.com/office/powerpoint/2010/main" val="3287605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DD49DC99-D3F6-4637-B1C5-5FC1762C8770}"/>
              </a:ext>
            </a:extLst>
          </p:cNvPr>
          <p:cNvSpPr>
            <a:spLocks noGrp="1"/>
          </p:cNvSpPr>
          <p:nvPr>
            <p:ph idx="1"/>
          </p:nvPr>
        </p:nvSpPr>
        <p:spPr>
          <a:xfrm>
            <a:off x="628650" y="314325"/>
            <a:ext cx="11229975" cy="5514975"/>
          </a:xfrm>
        </p:spPr>
        <p:txBody>
          <a:bodyPr>
            <a:normAutofit/>
          </a:bodyPr>
          <a:lstStyle/>
          <a:p>
            <a:pPr algn="just">
              <a:spcBef>
                <a:spcPts val="0"/>
              </a:spcBef>
            </a:pPr>
            <a:r>
              <a:rPr lang="ru-RU" dirty="0"/>
              <a:t>Контрабандою </a:t>
            </a:r>
            <a:r>
              <a:rPr lang="ru-RU" dirty="0" err="1"/>
              <a:t>завдається</a:t>
            </a:r>
            <a:r>
              <a:rPr lang="ru-RU" dirty="0"/>
              <a:t> шкода </a:t>
            </a:r>
            <a:r>
              <a:rPr lang="ru-RU" dirty="0" err="1"/>
              <a:t>або</a:t>
            </a:r>
            <a:r>
              <a:rPr lang="ru-RU" dirty="0"/>
              <a:t> </a:t>
            </a:r>
            <a:r>
              <a:rPr lang="ru-RU" dirty="0" err="1"/>
              <a:t>створюється</a:t>
            </a:r>
            <a:r>
              <a:rPr lang="ru-RU" dirty="0"/>
              <a:t> </a:t>
            </a:r>
            <a:r>
              <a:rPr lang="ru-RU" dirty="0" err="1"/>
              <a:t>загроза</a:t>
            </a:r>
            <a:r>
              <a:rPr lang="ru-RU" dirty="0"/>
              <a:t> для:</a:t>
            </a:r>
          </a:p>
          <a:p>
            <a:pPr algn="just">
              <a:spcBef>
                <a:spcPts val="0"/>
              </a:spcBef>
            </a:pPr>
            <a:r>
              <a:rPr lang="ru-RU" dirty="0"/>
              <a:t>− </a:t>
            </a:r>
            <a:r>
              <a:rPr lang="ru-RU" dirty="0" err="1"/>
              <a:t>економічної</a:t>
            </a:r>
            <a:r>
              <a:rPr lang="ru-RU" dirty="0"/>
              <a:t> </a:t>
            </a:r>
            <a:r>
              <a:rPr lang="ru-RU" dirty="0" err="1"/>
              <a:t>безпеки</a:t>
            </a:r>
            <a:r>
              <a:rPr lang="ru-RU" dirty="0"/>
              <a:t>, особливо при незаконному </a:t>
            </a:r>
            <a:r>
              <a:rPr lang="ru-RU" dirty="0" err="1"/>
              <a:t>вивезенні</a:t>
            </a:r>
            <a:r>
              <a:rPr lang="ru-RU" dirty="0"/>
              <a:t> </a:t>
            </a:r>
            <a:r>
              <a:rPr lang="ru-RU" dirty="0" err="1"/>
              <a:t>стратегічної</a:t>
            </a:r>
            <a:r>
              <a:rPr lang="ru-RU" dirty="0"/>
              <a:t> </a:t>
            </a:r>
            <a:r>
              <a:rPr lang="ru-RU" dirty="0" err="1"/>
              <a:t>сировини</a:t>
            </a:r>
            <a:r>
              <a:rPr lang="ru-RU" dirty="0"/>
              <a:t> та </a:t>
            </a:r>
            <a:r>
              <a:rPr lang="ru-RU" dirty="0" err="1"/>
              <a:t>товарів</a:t>
            </a:r>
            <a:r>
              <a:rPr lang="ru-RU" dirty="0"/>
              <a:t>;</a:t>
            </a:r>
          </a:p>
          <a:p>
            <a:pPr algn="just">
              <a:spcBef>
                <a:spcPts val="0"/>
              </a:spcBef>
            </a:pPr>
            <a:r>
              <a:rPr lang="ru-RU" dirty="0"/>
              <a:t>− </a:t>
            </a:r>
            <a:r>
              <a:rPr lang="ru-RU" dirty="0" err="1"/>
              <a:t>суспільної</a:t>
            </a:r>
            <a:r>
              <a:rPr lang="ru-RU" dirty="0"/>
              <a:t> </a:t>
            </a:r>
            <a:r>
              <a:rPr lang="ru-RU" dirty="0" err="1"/>
              <a:t>безпеки</a:t>
            </a:r>
            <a:r>
              <a:rPr lang="ru-RU" dirty="0"/>
              <a:t> при незаконному </a:t>
            </a:r>
            <a:r>
              <a:rPr lang="ru-RU" dirty="0" err="1"/>
              <a:t>перемішені</a:t>
            </a:r>
            <a:r>
              <a:rPr lang="ru-RU" dirty="0"/>
              <a:t> </a:t>
            </a:r>
            <a:r>
              <a:rPr lang="ru-RU" dirty="0" err="1"/>
              <a:t>наркотиків</a:t>
            </a:r>
            <a:r>
              <a:rPr lang="ru-RU" dirty="0"/>
              <a:t>, </a:t>
            </a:r>
            <a:r>
              <a:rPr lang="ru-RU" dirty="0" err="1"/>
              <a:t>психотропних</a:t>
            </a:r>
            <a:r>
              <a:rPr lang="ru-RU" dirty="0"/>
              <a:t> </a:t>
            </a:r>
            <a:r>
              <a:rPr lang="ru-RU" dirty="0" err="1"/>
              <a:t>речовин</a:t>
            </a:r>
            <a:r>
              <a:rPr lang="ru-RU" dirty="0"/>
              <a:t>, </a:t>
            </a:r>
            <a:r>
              <a:rPr lang="ru-RU" dirty="0" err="1"/>
              <a:t>зброї</a:t>
            </a:r>
            <a:r>
              <a:rPr lang="ru-RU" dirty="0"/>
              <a:t>;</a:t>
            </a:r>
          </a:p>
          <a:p>
            <a:pPr algn="just">
              <a:spcBef>
                <a:spcPts val="0"/>
              </a:spcBef>
            </a:pPr>
            <a:r>
              <a:rPr lang="ru-RU" dirty="0"/>
              <a:t>− національної </a:t>
            </a:r>
            <a:r>
              <a:rPr lang="ru-RU" dirty="0" err="1"/>
              <a:t>безпеки</a:t>
            </a:r>
            <a:r>
              <a:rPr lang="ru-RU" dirty="0"/>
              <a:t> </a:t>
            </a:r>
            <a:r>
              <a:rPr lang="ru-RU" dirty="0" err="1"/>
              <a:t>України</a:t>
            </a:r>
            <a:r>
              <a:rPr lang="ru-RU" dirty="0"/>
              <a:t> </a:t>
            </a:r>
            <a:r>
              <a:rPr lang="ru-RU" dirty="0" err="1"/>
              <a:t>чи</a:t>
            </a:r>
            <a:r>
              <a:rPr lang="ru-RU" dirty="0"/>
              <a:t> </a:t>
            </a:r>
            <a:r>
              <a:rPr lang="ru-RU" dirty="0" err="1"/>
              <a:t>безпеки</a:t>
            </a:r>
            <a:r>
              <a:rPr lang="ru-RU" dirty="0"/>
              <a:t> </a:t>
            </a:r>
            <a:r>
              <a:rPr lang="ru-RU" dirty="0" err="1"/>
              <a:t>інших</a:t>
            </a:r>
            <a:r>
              <a:rPr lang="ru-RU" dirty="0"/>
              <a:t> </a:t>
            </a:r>
            <a:r>
              <a:rPr lang="ru-RU" dirty="0" err="1"/>
              <a:t>країн</a:t>
            </a:r>
            <a:r>
              <a:rPr lang="ru-RU" dirty="0"/>
              <a:t> в </a:t>
            </a:r>
            <a:r>
              <a:rPr lang="ru-RU" dirty="0" err="1"/>
              <a:t>разі</a:t>
            </a:r>
            <a:r>
              <a:rPr lang="ru-RU" dirty="0"/>
              <a:t> незаконного </a:t>
            </a:r>
            <a:r>
              <a:rPr lang="ru-RU" dirty="0" err="1"/>
              <a:t>вивезення</a:t>
            </a:r>
            <a:r>
              <a:rPr lang="ru-RU" dirty="0"/>
              <a:t> (</a:t>
            </a:r>
            <a:r>
              <a:rPr lang="ru-RU" dirty="0" err="1"/>
              <a:t>ввезення</a:t>
            </a:r>
            <a:r>
              <a:rPr lang="ru-RU" dirty="0"/>
              <a:t>) </a:t>
            </a:r>
            <a:r>
              <a:rPr lang="ru-RU" dirty="0" err="1"/>
              <a:t>зброї</a:t>
            </a:r>
            <a:r>
              <a:rPr lang="ru-RU" dirty="0"/>
              <a:t> </a:t>
            </a:r>
            <a:r>
              <a:rPr lang="ru-RU" dirty="0" err="1"/>
              <a:t>масового</a:t>
            </a:r>
            <a:r>
              <a:rPr lang="ru-RU" dirty="0"/>
              <a:t> </a:t>
            </a:r>
            <a:r>
              <a:rPr lang="ru-RU" dirty="0" err="1"/>
              <a:t>ураження</a:t>
            </a:r>
            <a:r>
              <a:rPr lang="ru-RU" dirty="0"/>
              <a:t>, а також </a:t>
            </a:r>
            <a:r>
              <a:rPr lang="ru-RU" dirty="0" err="1"/>
              <a:t>матеріалів</a:t>
            </a:r>
            <a:r>
              <a:rPr lang="ru-RU" dirty="0"/>
              <a:t> </a:t>
            </a:r>
            <a:r>
              <a:rPr lang="ru-RU" dirty="0" err="1"/>
              <a:t>чи</a:t>
            </a:r>
            <a:r>
              <a:rPr lang="ru-RU" dirty="0"/>
              <a:t> </a:t>
            </a:r>
            <a:r>
              <a:rPr lang="ru-RU" dirty="0" err="1"/>
              <a:t>технологій</a:t>
            </a:r>
            <a:r>
              <a:rPr lang="ru-RU" dirty="0"/>
              <a:t>, які </a:t>
            </a:r>
            <a:r>
              <a:rPr lang="ru-RU" dirty="0" err="1"/>
              <a:t>використовуються</a:t>
            </a:r>
            <a:r>
              <a:rPr lang="ru-RU" dirty="0"/>
              <a:t> для </a:t>
            </a:r>
            <a:r>
              <a:rPr lang="ru-RU" dirty="0" err="1"/>
              <a:t>їх</a:t>
            </a:r>
            <a:r>
              <a:rPr lang="ru-RU" dirty="0"/>
              <a:t> </a:t>
            </a:r>
            <a:r>
              <a:rPr lang="ru-RU" dirty="0" err="1"/>
              <a:t>виготовлення</a:t>
            </a:r>
            <a:r>
              <a:rPr lang="ru-RU" dirty="0"/>
              <a:t>;</a:t>
            </a:r>
          </a:p>
          <a:p>
            <a:pPr algn="just">
              <a:spcBef>
                <a:spcPts val="0"/>
              </a:spcBef>
            </a:pPr>
            <a:r>
              <a:rPr lang="ru-RU" dirty="0"/>
              <a:t>− </a:t>
            </a:r>
            <a:r>
              <a:rPr lang="ru-RU" dirty="0" err="1"/>
              <a:t>інтересів</a:t>
            </a:r>
            <a:r>
              <a:rPr lang="ru-RU" dirty="0"/>
              <a:t> </a:t>
            </a:r>
            <a:r>
              <a:rPr lang="ru-RU" dirty="0" err="1"/>
              <a:t>культури</a:t>
            </a:r>
            <a:r>
              <a:rPr lang="ru-RU" dirty="0"/>
              <a:t> в </a:t>
            </a:r>
            <a:r>
              <a:rPr lang="ru-RU" dirty="0" err="1"/>
              <a:t>разі</a:t>
            </a:r>
            <a:r>
              <a:rPr lang="ru-RU" dirty="0"/>
              <a:t> </a:t>
            </a:r>
            <a:r>
              <a:rPr lang="ru-RU" dirty="0" err="1"/>
              <a:t>контрабанди</a:t>
            </a:r>
            <a:r>
              <a:rPr lang="ru-RU" dirty="0"/>
              <a:t> </a:t>
            </a:r>
            <a:r>
              <a:rPr lang="ru-RU" dirty="0" err="1"/>
              <a:t>культурних</a:t>
            </a:r>
            <a:r>
              <a:rPr lang="ru-RU" dirty="0"/>
              <a:t> </a:t>
            </a:r>
            <a:r>
              <a:rPr lang="ru-RU" dirty="0" err="1"/>
              <a:t>цінностей</a:t>
            </a:r>
            <a:r>
              <a:rPr lang="ru-RU" dirty="0"/>
              <a:t>.</a:t>
            </a:r>
          </a:p>
          <a:p>
            <a:pPr algn="just">
              <a:spcBef>
                <a:spcPts val="0"/>
              </a:spcBef>
            </a:pPr>
            <a:r>
              <a:rPr lang="ru-RU" dirty="0" err="1"/>
              <a:t>Об'єктивна</a:t>
            </a:r>
            <a:r>
              <a:rPr lang="ru-RU" dirty="0"/>
              <a:t> сторона </a:t>
            </a:r>
            <a:r>
              <a:rPr lang="ru-RU" dirty="0" err="1"/>
              <a:t>контрабанди</a:t>
            </a:r>
            <a:r>
              <a:rPr lang="ru-RU" dirty="0"/>
              <a:t> </a:t>
            </a:r>
            <a:r>
              <a:rPr lang="ru-RU" dirty="0" err="1"/>
              <a:t>полягає</a:t>
            </a:r>
            <a:r>
              <a:rPr lang="ru-RU" dirty="0"/>
              <a:t> в незаконному </a:t>
            </a:r>
            <a:r>
              <a:rPr lang="ru-RU" dirty="0" err="1"/>
              <a:t>переміщенні</a:t>
            </a:r>
            <a:r>
              <a:rPr lang="ru-RU" dirty="0"/>
              <a:t> через </a:t>
            </a:r>
            <a:r>
              <a:rPr lang="ru-RU" dirty="0" err="1"/>
              <a:t>митний</a:t>
            </a:r>
            <a:r>
              <a:rPr lang="ru-RU" dirty="0"/>
              <a:t> кордон </a:t>
            </a:r>
            <a:r>
              <a:rPr lang="ru-RU" dirty="0" err="1"/>
              <a:t>України</a:t>
            </a:r>
            <a:r>
              <a:rPr lang="ru-RU" dirty="0"/>
              <a:t> (</a:t>
            </a:r>
            <a:r>
              <a:rPr lang="ru-RU" dirty="0" err="1"/>
              <a:t>ввезення</a:t>
            </a:r>
            <a:r>
              <a:rPr lang="ru-RU" dirty="0"/>
              <a:t> на </a:t>
            </a:r>
            <a:r>
              <a:rPr lang="ru-RU" dirty="0" err="1"/>
              <a:t>територію</a:t>
            </a:r>
            <a:r>
              <a:rPr lang="ru-RU" dirty="0"/>
              <a:t> </a:t>
            </a:r>
            <a:r>
              <a:rPr lang="ru-RU" dirty="0" err="1"/>
              <a:t>України</a:t>
            </a:r>
            <a:r>
              <a:rPr lang="ru-RU" dirty="0"/>
              <a:t> </a:t>
            </a:r>
            <a:r>
              <a:rPr lang="ru-RU" dirty="0" err="1"/>
              <a:t>чи</a:t>
            </a:r>
            <a:r>
              <a:rPr lang="ru-RU" dirty="0"/>
              <a:t> </a:t>
            </a:r>
            <a:r>
              <a:rPr lang="ru-RU" dirty="0" err="1"/>
              <a:t>вивезення</a:t>
            </a:r>
            <a:r>
              <a:rPr lang="ru-RU" dirty="0"/>
              <a:t> </a:t>
            </a:r>
            <a:r>
              <a:rPr lang="ru-RU" dirty="0" err="1"/>
              <a:t>заборонених</a:t>
            </a:r>
            <a:r>
              <a:rPr lang="ru-RU" dirty="0"/>
              <a:t> </a:t>
            </a:r>
            <a:r>
              <a:rPr lang="ru-RU" dirty="0" err="1"/>
              <a:t>предметів</a:t>
            </a:r>
            <a:r>
              <a:rPr lang="ru-RU" dirty="0"/>
              <a:t> будь-</a:t>
            </a:r>
            <a:r>
              <a:rPr lang="ru-RU" dirty="0" err="1"/>
              <a:t>яким</a:t>
            </a:r>
            <a:r>
              <a:rPr lang="ru-RU" dirty="0"/>
              <a:t> способом. Як правило, контрабанда </a:t>
            </a:r>
            <a:r>
              <a:rPr lang="ru-RU" dirty="0" err="1"/>
              <a:t>здійснюється</a:t>
            </a:r>
            <a:r>
              <a:rPr lang="ru-RU" dirty="0"/>
              <a:t> у </a:t>
            </a:r>
            <a:r>
              <a:rPr lang="ru-RU" dirty="0" err="1"/>
              <a:t>вигляді</a:t>
            </a:r>
            <a:r>
              <a:rPr lang="ru-RU" dirty="0"/>
              <a:t> </a:t>
            </a:r>
            <a:r>
              <a:rPr lang="ru-RU" dirty="0" err="1"/>
              <a:t>активних</a:t>
            </a:r>
            <a:r>
              <a:rPr lang="ru-RU" dirty="0"/>
              <a:t> </a:t>
            </a:r>
            <a:r>
              <a:rPr lang="ru-RU" dirty="0" err="1"/>
              <a:t>дій</a:t>
            </a:r>
            <a:r>
              <a:rPr lang="ru-RU" dirty="0"/>
              <a:t>. </a:t>
            </a:r>
            <a:r>
              <a:rPr lang="ru-RU" dirty="0" err="1"/>
              <a:t>Хоча</a:t>
            </a:r>
            <a:r>
              <a:rPr lang="ru-RU" dirty="0"/>
              <a:t> й не </a:t>
            </a:r>
            <a:r>
              <a:rPr lang="ru-RU" dirty="0" err="1"/>
              <a:t>виключена</a:t>
            </a:r>
            <a:r>
              <a:rPr lang="ru-RU" dirty="0"/>
              <a:t> </a:t>
            </a:r>
            <a:r>
              <a:rPr lang="ru-RU" dirty="0" err="1"/>
              <a:t>бездіяльність</a:t>
            </a:r>
            <a:r>
              <a:rPr lang="ru-RU" dirty="0"/>
              <a:t>, особливо при </a:t>
            </a:r>
            <a:r>
              <a:rPr lang="ru-RU" dirty="0" err="1"/>
              <a:t>співучасті</a:t>
            </a:r>
            <a:r>
              <a:rPr lang="ru-RU" dirty="0"/>
              <a:t>, коли </a:t>
            </a:r>
            <a:r>
              <a:rPr lang="ru-RU" dirty="0" err="1"/>
              <a:t>дії</a:t>
            </a:r>
            <a:r>
              <a:rPr lang="ru-RU" dirty="0"/>
              <a:t> </a:t>
            </a:r>
            <a:r>
              <a:rPr lang="ru-RU" dirty="0" err="1"/>
              <a:t>співучасників</a:t>
            </a:r>
            <a:r>
              <a:rPr lang="ru-RU" dirty="0"/>
              <a:t> </a:t>
            </a:r>
            <a:r>
              <a:rPr lang="ru-RU" dirty="0" err="1"/>
              <a:t>між</a:t>
            </a:r>
            <a:r>
              <a:rPr lang="ru-RU" dirty="0"/>
              <a:t> собою не </a:t>
            </a:r>
            <a:r>
              <a:rPr lang="ru-RU" dirty="0" err="1"/>
              <a:t>пов'язані</a:t>
            </a:r>
            <a:r>
              <a:rPr lang="ru-RU" dirty="0"/>
              <a:t>.</a:t>
            </a:r>
          </a:p>
          <a:p>
            <a:pPr algn="just">
              <a:spcBef>
                <a:spcPts val="0"/>
              </a:spcBef>
            </a:pPr>
            <a:r>
              <a:rPr lang="ru-RU" dirty="0"/>
              <a:t>Контрабанда </a:t>
            </a:r>
            <a:r>
              <a:rPr lang="ru-RU" dirty="0" err="1"/>
              <a:t>вважається</a:t>
            </a:r>
            <a:r>
              <a:rPr lang="ru-RU" dirty="0"/>
              <a:t> </a:t>
            </a:r>
            <a:r>
              <a:rPr lang="ru-RU" dirty="0" err="1"/>
              <a:t>закінченою</a:t>
            </a:r>
            <a:r>
              <a:rPr lang="ru-RU" dirty="0"/>
              <a:t> з того моменту, коли </a:t>
            </a:r>
            <a:r>
              <a:rPr lang="ru-RU" dirty="0" err="1"/>
              <a:t>предмети</a:t>
            </a:r>
            <a:r>
              <a:rPr lang="ru-RU" dirty="0"/>
              <a:t> </a:t>
            </a:r>
            <a:r>
              <a:rPr lang="ru-RU" dirty="0" err="1"/>
              <a:t>контрабанди</a:t>
            </a:r>
            <a:r>
              <a:rPr lang="ru-RU" dirty="0"/>
              <a:t> </a:t>
            </a:r>
            <a:r>
              <a:rPr lang="ru-RU" dirty="0" err="1"/>
              <a:t>були</a:t>
            </a:r>
            <a:r>
              <a:rPr lang="ru-RU" dirty="0"/>
              <a:t> </a:t>
            </a:r>
            <a:r>
              <a:rPr lang="ru-RU" dirty="0" err="1"/>
              <a:t>фактично</a:t>
            </a:r>
            <a:r>
              <a:rPr lang="ru-RU" dirty="0"/>
              <a:t> </a:t>
            </a:r>
            <a:r>
              <a:rPr lang="ru-RU" dirty="0" err="1"/>
              <a:t>переміщені</a:t>
            </a:r>
            <a:r>
              <a:rPr lang="ru-RU" dirty="0"/>
              <a:t> через </a:t>
            </a:r>
            <a:r>
              <a:rPr lang="ru-RU" dirty="0" err="1"/>
              <a:t>митний</a:t>
            </a:r>
            <a:r>
              <a:rPr lang="ru-RU" dirty="0"/>
              <a:t> кордон і при </a:t>
            </a:r>
            <a:r>
              <a:rPr lang="ru-RU" dirty="0" err="1"/>
              <a:t>наявності</a:t>
            </a:r>
            <a:r>
              <a:rPr lang="ru-RU" dirty="0"/>
              <a:t> </a:t>
            </a:r>
            <a:r>
              <a:rPr lang="ru-RU" dirty="0" err="1"/>
              <a:t>хоча</a:t>
            </a:r>
            <a:r>
              <a:rPr lang="ru-RU" dirty="0"/>
              <a:t> б </a:t>
            </a:r>
            <a:r>
              <a:rPr lang="ru-RU" dirty="0" err="1"/>
              <a:t>однієї</a:t>
            </a:r>
            <a:r>
              <a:rPr lang="ru-RU" dirty="0"/>
              <a:t> з </a:t>
            </a:r>
            <a:r>
              <a:rPr lang="ru-RU" dirty="0" err="1"/>
              <a:t>ознак</a:t>
            </a:r>
            <a:r>
              <a:rPr lang="ru-RU" dirty="0"/>
              <a:t> в </a:t>
            </a:r>
            <a:r>
              <a:rPr lang="ru-RU" dirty="0" err="1"/>
              <a:t>діях</a:t>
            </a:r>
            <a:r>
              <a:rPr lang="ru-RU" dirty="0"/>
              <a:t> особи, яка </a:t>
            </a:r>
            <a:r>
              <a:rPr lang="ru-RU" dirty="0" err="1"/>
              <a:t>вивозила</a:t>
            </a:r>
            <a:r>
              <a:rPr lang="ru-RU" dirty="0"/>
              <a:t> </a:t>
            </a:r>
            <a:r>
              <a:rPr lang="ru-RU" dirty="0" err="1"/>
              <a:t>чи</a:t>
            </a:r>
            <a:r>
              <a:rPr lang="ru-RU" dirty="0"/>
              <a:t> ввозила </a:t>
            </a:r>
            <a:r>
              <a:rPr lang="ru-RU" dirty="0" err="1"/>
              <a:t>ці</a:t>
            </a:r>
            <a:r>
              <a:rPr lang="ru-RU" dirty="0"/>
              <a:t> </a:t>
            </a:r>
            <a:r>
              <a:rPr lang="ru-RU" dirty="0" err="1"/>
              <a:t>предмети</a:t>
            </a:r>
            <a:r>
              <a:rPr lang="ru-RU" dirty="0"/>
              <a:t> </a:t>
            </a:r>
            <a:r>
              <a:rPr lang="ru-RU" dirty="0" err="1"/>
              <a:t>контрабандним</a:t>
            </a:r>
            <a:r>
              <a:rPr lang="ru-RU" dirty="0"/>
              <a:t> шляхом.</a:t>
            </a:r>
          </a:p>
          <a:p>
            <a:endParaRPr lang="uk-UA" dirty="0"/>
          </a:p>
        </p:txBody>
      </p:sp>
    </p:spTree>
    <p:extLst>
      <p:ext uri="{BB962C8B-B14F-4D97-AF65-F5344CB8AC3E}">
        <p14:creationId xmlns:p14="http://schemas.microsoft.com/office/powerpoint/2010/main" val="3096562961"/>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Галерея">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134</TotalTime>
  <Words>2912</Words>
  <Application>Microsoft Office PowerPoint</Application>
  <PresentationFormat>Широкий екран</PresentationFormat>
  <Paragraphs>92</Paragraphs>
  <Slides>18</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18</vt:i4>
      </vt:variant>
    </vt:vector>
  </HeadingPairs>
  <TitlesOfParts>
    <vt:vector size="22" baseType="lpstr">
      <vt:lpstr>Arial</vt:lpstr>
      <vt:lpstr>Gill Sans MT</vt:lpstr>
      <vt:lpstr>Times New Roman</vt:lpstr>
      <vt:lpstr>Галерея</vt:lpstr>
      <vt:lpstr>Презентація PowerPoint</vt:lpstr>
      <vt:lpstr>9.1. Девіантна поведінка та митна злочинність</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9.3. ПОРУШЕННЯ МИТНИХ ПРАВИЛ ТА ВІДПОВІДАЛЬНІСТЬ ЗА НИХ (Розділ XVІІІ МКУ)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ASUS</dc:creator>
  <cp:lastModifiedBy>ASUS</cp:lastModifiedBy>
  <cp:revision>26</cp:revision>
  <dcterms:created xsi:type="dcterms:W3CDTF">2025-04-24T09:14:16Z</dcterms:created>
  <dcterms:modified xsi:type="dcterms:W3CDTF">2025-04-24T11:28:50Z</dcterms:modified>
</cp:coreProperties>
</file>