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4630400" cy="8229600"/>
  <p:notesSz cx="8229600" cy="14630400"/>
  <p:embeddedFontLst>
    <p:embeddedFont>
      <p:font typeface="Barlow Bold" panose="020B0604020202020204" charset="0"/>
      <p:bold r:id="rId38"/>
    </p:embeddedFont>
    <p:embeddedFont>
      <p:font typeface="Calibri" panose="020F0502020204030204" pitchFamily="34" charset="0"/>
      <p:regular r:id="rId39"/>
      <p:bold r:id="rId40"/>
      <p:italic r:id="rId41"/>
      <p:boldItalic r:id="rId42"/>
    </p:embeddedFont>
    <p:embeddedFont>
      <p:font typeface="Montserrat" panose="00000500000000000000" pitchFamily="2" charset="-52"/>
      <p:regular r:id="rId43"/>
      <p:bold r:id="rId44"/>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1" d="100"/>
          <a:sy n="91" d="100"/>
        </p:scale>
        <p:origin x="5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00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2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2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2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3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3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3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lide 3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lide 3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lide 3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6.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32.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3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604123"/>
            <a:ext cx="7627382" cy="1425416"/>
          </a:xfrm>
          <a:prstGeom prst="rect">
            <a:avLst/>
          </a:prstGeom>
          <a:noFill/>
          <a:ln/>
        </p:spPr>
        <p:txBody>
          <a:bodyPr wrap="square" lIns="0" tIns="0" rIns="0" bIns="0" rtlCol="0" anchor="t"/>
          <a:lstStyle/>
          <a:p>
            <a:pPr marL="0" indent="0">
              <a:lnSpc>
                <a:spcPts val="5600"/>
              </a:lnSpc>
              <a:buNone/>
            </a:pPr>
            <a:r>
              <a:rPr lang="en-US" sz="4450" b="1" dirty="0">
                <a:solidFill>
                  <a:srgbClr val="7068F4"/>
                </a:solidFill>
                <a:latin typeface="Barlow Bold" pitchFamily="34" charset="0"/>
                <a:ea typeface="Barlow Bold" pitchFamily="34" charset="-122"/>
                <a:cs typeface="Barlow Bold" pitchFamily="34" charset="-120"/>
              </a:rPr>
              <a:t>Нівелювання та висотні вимірювання в геодезії</a:t>
            </a:r>
            <a:endParaRPr lang="en-US" sz="4450" dirty="0"/>
          </a:p>
        </p:txBody>
      </p:sp>
      <p:sp>
        <p:nvSpPr>
          <p:cNvPr id="4" name="Text 1"/>
          <p:cNvSpPr/>
          <p:nvPr/>
        </p:nvSpPr>
        <p:spPr>
          <a:xfrm>
            <a:off x="6244709" y="2354461"/>
            <a:ext cx="7627382" cy="138684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Ласкаво просимо до навчального курсу з нівелювання та висотних вимірювань! У цій презентації ми розглянемо фундаментальні принципи визначення перевищень та висот точок на земній поверхні, що є важливою складовою геодезичних робіт.</a:t>
            </a:r>
            <a:endParaRPr lang="en-US" sz="1700" dirty="0"/>
          </a:p>
        </p:txBody>
      </p:sp>
      <p:sp>
        <p:nvSpPr>
          <p:cNvPr id="5" name="Text 2"/>
          <p:cNvSpPr/>
          <p:nvPr/>
        </p:nvSpPr>
        <p:spPr>
          <a:xfrm>
            <a:off x="6244709" y="3985022"/>
            <a:ext cx="7627382" cy="173355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Ми детально вивчимо різні види нівелювання, ознайомимось із будовою сучасних нівелірів та методиками проведення робіт. Особливу увагу приділимо практичним аспектам вимірювань, обробці результатів та специфіці роботи в складних умовах, включаючи шахтні виробки.</a:t>
            </a:r>
            <a:endParaRPr lang="en-US" sz="1700" dirty="0"/>
          </a:p>
        </p:txBody>
      </p:sp>
      <p:sp>
        <p:nvSpPr>
          <p:cNvPr id="6" name="Text 3"/>
          <p:cNvSpPr/>
          <p:nvPr/>
        </p:nvSpPr>
        <p:spPr>
          <a:xfrm>
            <a:off x="6244709" y="5962293"/>
            <a:ext cx="7627382" cy="104013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Знання, які ви отримаєте, стануть міцним фундаментом для вашої майбутньої професійної діяльності у сфері геодезії, будівництва та гірничої справи.</a:t>
            </a:r>
            <a:endParaRPr lang="en-US" sz="1700" dirty="0"/>
          </a:p>
        </p:txBody>
      </p:sp>
      <p:sp>
        <p:nvSpPr>
          <p:cNvPr id="7" name="Shape 4"/>
          <p:cNvSpPr/>
          <p:nvPr/>
        </p:nvSpPr>
        <p:spPr>
          <a:xfrm>
            <a:off x="6244709" y="7262336"/>
            <a:ext cx="346591" cy="346591"/>
          </a:xfrm>
          <a:prstGeom prst="roundRect">
            <a:avLst>
              <a:gd name="adj" fmla="val 26380043"/>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83538" y="673894"/>
            <a:ext cx="7388543" cy="642461"/>
          </a:xfrm>
          <a:prstGeom prst="rect">
            <a:avLst/>
          </a:prstGeom>
          <a:noFill/>
          <a:ln/>
        </p:spPr>
        <p:txBody>
          <a:bodyPr wrap="none" lIns="0" tIns="0" rIns="0" bIns="0" rtlCol="0" anchor="t"/>
          <a:lstStyle/>
          <a:p>
            <a:pPr marL="0" indent="0">
              <a:lnSpc>
                <a:spcPts val="5050"/>
              </a:lnSpc>
              <a:buNone/>
            </a:pPr>
            <a:r>
              <a:rPr lang="en-US" sz="4000" b="1" dirty="0">
                <a:solidFill>
                  <a:srgbClr val="7068F4"/>
                </a:solidFill>
                <a:latin typeface="Barlow Bold" pitchFamily="34" charset="0"/>
                <a:ea typeface="Barlow Bold" pitchFamily="34" charset="-122"/>
                <a:cs typeface="Barlow Bold" pitchFamily="34" charset="-120"/>
              </a:rPr>
              <a:t>Підготовка до нівелювання</a:t>
            </a:r>
            <a:endParaRPr lang="en-US" sz="4000" dirty="0"/>
          </a:p>
        </p:txBody>
      </p:sp>
      <p:pic>
        <p:nvPicPr>
          <p:cNvPr id="3" name="Image 0" descr="preencoded.png"/>
          <p:cNvPicPr>
            <a:picLocks noChangeAspect="1"/>
          </p:cNvPicPr>
          <p:nvPr/>
        </p:nvPicPr>
        <p:blipFill>
          <a:blip r:embed="rId3"/>
          <a:stretch>
            <a:fillRect/>
          </a:stretch>
        </p:blipFill>
        <p:spPr>
          <a:xfrm>
            <a:off x="683538" y="1706880"/>
            <a:ext cx="3809524" cy="2354461"/>
          </a:xfrm>
          <a:prstGeom prst="rect">
            <a:avLst/>
          </a:prstGeom>
        </p:spPr>
      </p:pic>
      <p:sp>
        <p:nvSpPr>
          <p:cNvPr id="4" name="Text 1"/>
          <p:cNvSpPr/>
          <p:nvPr/>
        </p:nvSpPr>
        <p:spPr>
          <a:xfrm>
            <a:off x="683538" y="4305419"/>
            <a:ext cx="2578775" cy="321231"/>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Barlow Bold" pitchFamily="34" charset="0"/>
                <a:ea typeface="Barlow Bold" pitchFamily="34" charset="-122"/>
                <a:cs typeface="Barlow Bold" pitchFamily="34" charset="-120"/>
              </a:rPr>
              <a:t>Перевірка приладу</a:t>
            </a:r>
            <a:endParaRPr lang="en-US" sz="2000" dirty="0"/>
          </a:p>
        </p:txBody>
      </p:sp>
      <p:sp>
        <p:nvSpPr>
          <p:cNvPr id="5" name="Text 2"/>
          <p:cNvSpPr/>
          <p:nvPr/>
        </p:nvSpPr>
        <p:spPr>
          <a:xfrm>
            <a:off x="683538" y="4743807"/>
            <a:ext cx="4225766" cy="2499360"/>
          </a:xfrm>
          <a:prstGeom prst="rect">
            <a:avLst/>
          </a:prstGeom>
          <a:noFill/>
          <a:ln/>
        </p:spPr>
        <p:txBody>
          <a:bodyPr wrap="square" lIns="0" tIns="0" rIns="0" bIns="0" rtlCol="0" anchor="t"/>
          <a:lstStyle/>
          <a:p>
            <a:pPr marL="0" indent="0" algn="l">
              <a:lnSpc>
                <a:spcPts val="2450"/>
              </a:lnSpc>
              <a:buNone/>
            </a:pPr>
            <a:r>
              <a:rPr lang="en-US" sz="1500" dirty="0">
                <a:solidFill>
                  <a:srgbClr val="272525"/>
                </a:solidFill>
                <a:latin typeface="Montserrat" pitchFamily="34" charset="0"/>
                <a:ea typeface="Montserrat" pitchFamily="34" charset="-122"/>
                <a:cs typeface="Montserrat" pitchFamily="34" charset="-120"/>
              </a:rPr>
              <a:t>Перед початком робіт виконується зовнішній огляд нівеліра та рейок. Перевіряється комплектність, відсутність пошкоджень та функціонування рухомих частин. Проводяться спрощені перевірки круглого рівня та компенсатора для забезпечення належної точності вимірювань.</a:t>
            </a:r>
            <a:endParaRPr lang="en-US" sz="1500" dirty="0"/>
          </a:p>
        </p:txBody>
      </p:sp>
      <p:pic>
        <p:nvPicPr>
          <p:cNvPr id="6" name="Image 1" descr="preencoded.png"/>
          <p:cNvPicPr>
            <a:picLocks noChangeAspect="1"/>
          </p:cNvPicPr>
          <p:nvPr/>
        </p:nvPicPr>
        <p:blipFill>
          <a:blip r:embed="rId4"/>
          <a:stretch>
            <a:fillRect/>
          </a:stretch>
        </p:blipFill>
        <p:spPr>
          <a:xfrm>
            <a:off x="5202198" y="1706880"/>
            <a:ext cx="3809643" cy="2354461"/>
          </a:xfrm>
          <a:prstGeom prst="rect">
            <a:avLst/>
          </a:prstGeom>
        </p:spPr>
      </p:pic>
      <p:sp>
        <p:nvSpPr>
          <p:cNvPr id="7" name="Text 3"/>
          <p:cNvSpPr/>
          <p:nvPr/>
        </p:nvSpPr>
        <p:spPr>
          <a:xfrm>
            <a:off x="5202198" y="4305419"/>
            <a:ext cx="3144679" cy="321231"/>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Barlow Bold" pitchFamily="34" charset="0"/>
                <a:ea typeface="Barlow Bold" pitchFamily="34" charset="-122"/>
                <a:cs typeface="Barlow Bold" pitchFamily="34" charset="-120"/>
              </a:rPr>
              <a:t>Встановлення штатива</a:t>
            </a:r>
            <a:endParaRPr lang="en-US" sz="2000" dirty="0"/>
          </a:p>
        </p:txBody>
      </p:sp>
      <p:sp>
        <p:nvSpPr>
          <p:cNvPr id="8" name="Text 4"/>
          <p:cNvSpPr/>
          <p:nvPr/>
        </p:nvSpPr>
        <p:spPr>
          <a:xfrm>
            <a:off x="5202198" y="4743807"/>
            <a:ext cx="4225885" cy="2811780"/>
          </a:xfrm>
          <a:prstGeom prst="rect">
            <a:avLst/>
          </a:prstGeom>
          <a:noFill/>
          <a:ln/>
        </p:spPr>
        <p:txBody>
          <a:bodyPr wrap="square" lIns="0" tIns="0" rIns="0" bIns="0" rtlCol="0" anchor="t"/>
          <a:lstStyle/>
          <a:p>
            <a:pPr marL="0" indent="0" algn="l">
              <a:lnSpc>
                <a:spcPts val="2450"/>
              </a:lnSpc>
              <a:buNone/>
            </a:pPr>
            <a:r>
              <a:rPr lang="en-US" sz="1500" dirty="0">
                <a:solidFill>
                  <a:srgbClr val="272525"/>
                </a:solidFill>
                <a:latin typeface="Montserrat" pitchFamily="34" charset="0"/>
                <a:ea typeface="Montserrat" pitchFamily="34" charset="-122"/>
                <a:cs typeface="Montserrat" pitchFamily="34" charset="-120"/>
              </a:rPr>
              <a:t>Штатив встановлюється на стійкому ґрунті, ніжки втоплюються в землю для забезпечення стабільності. При роботі на твердому покритті використовуються спеціальні наконечники. Головка штатива приводиться приблизно в горизонтальне положення за допомогою регулювання довжини ніжок.</a:t>
            </a:r>
            <a:endParaRPr lang="en-US" sz="1500" dirty="0"/>
          </a:p>
        </p:txBody>
      </p:sp>
      <p:sp>
        <p:nvSpPr>
          <p:cNvPr id="10" name="Text 5"/>
          <p:cNvSpPr/>
          <p:nvPr/>
        </p:nvSpPr>
        <p:spPr>
          <a:xfrm>
            <a:off x="9952205" y="3622247"/>
            <a:ext cx="2590681" cy="321231"/>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Barlow Bold" pitchFamily="34" charset="0"/>
                <a:ea typeface="Barlow Bold" pitchFamily="34" charset="-122"/>
                <a:cs typeface="Barlow Bold" pitchFamily="34" charset="-120"/>
              </a:rPr>
              <a:t>Підготовка станцій</a:t>
            </a:r>
            <a:endParaRPr lang="en-US" sz="2000" dirty="0"/>
          </a:p>
        </p:txBody>
      </p:sp>
      <p:sp>
        <p:nvSpPr>
          <p:cNvPr id="11" name="Text 6"/>
          <p:cNvSpPr/>
          <p:nvPr/>
        </p:nvSpPr>
        <p:spPr>
          <a:xfrm>
            <a:off x="9952205" y="4060635"/>
            <a:ext cx="4225766" cy="2186940"/>
          </a:xfrm>
          <a:prstGeom prst="rect">
            <a:avLst/>
          </a:prstGeom>
          <a:noFill/>
          <a:ln/>
        </p:spPr>
        <p:txBody>
          <a:bodyPr wrap="square" lIns="0" tIns="0" rIns="0" bIns="0" rtlCol="0" anchor="t"/>
          <a:lstStyle/>
          <a:p>
            <a:pPr marL="0" indent="0" algn="l">
              <a:lnSpc>
                <a:spcPts val="2450"/>
              </a:lnSpc>
              <a:buNone/>
            </a:pPr>
            <a:r>
              <a:rPr lang="en-US" sz="1500" dirty="0">
                <a:solidFill>
                  <a:srgbClr val="272525"/>
                </a:solidFill>
                <a:latin typeface="Montserrat" pitchFamily="34" charset="0"/>
                <a:ea typeface="Montserrat" pitchFamily="34" charset="-122"/>
                <a:cs typeface="Montserrat" pitchFamily="34" charset="-120"/>
              </a:rPr>
              <a:t>Місця встановлення нівеліра (станції) обираються з умови забезпечення видимості на рейки та оптимальних відстаней між станцією та рейками. У технічному нівелюванні відстані до рейок не повинні перевищувати 100-150 м для забезпечення належної точності.</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44116" y="682823"/>
            <a:ext cx="13464897" cy="511493"/>
          </a:xfrm>
          <a:prstGeom prst="rect">
            <a:avLst/>
          </a:prstGeom>
          <a:noFill/>
          <a:ln/>
        </p:spPr>
        <p:txBody>
          <a:bodyPr wrap="none" lIns="0" tIns="0" rIns="0" bIns="0" rtlCol="0" anchor="t"/>
          <a:lstStyle/>
          <a:p>
            <a:pPr marL="0" indent="0">
              <a:lnSpc>
                <a:spcPts val="4000"/>
              </a:lnSpc>
              <a:buNone/>
            </a:pPr>
            <a:r>
              <a:rPr lang="en-US" sz="3200" b="1" dirty="0">
                <a:solidFill>
                  <a:srgbClr val="7068F4"/>
                </a:solidFill>
                <a:latin typeface="Barlow Bold" pitchFamily="34" charset="0"/>
                <a:ea typeface="Barlow Bold" pitchFamily="34" charset="-122"/>
                <a:cs typeface="Barlow Bold" pitchFamily="34" charset="-120"/>
              </a:rPr>
              <a:t>Методика геометричного нівелювання способом "із середини"</a:t>
            </a:r>
            <a:endParaRPr lang="en-US" sz="3200" dirty="0"/>
          </a:p>
        </p:txBody>
      </p:sp>
      <p:pic>
        <p:nvPicPr>
          <p:cNvPr id="3" name="Image 0" descr="preencoded.png"/>
          <p:cNvPicPr>
            <a:picLocks noChangeAspect="1"/>
          </p:cNvPicPr>
          <p:nvPr/>
        </p:nvPicPr>
        <p:blipFill>
          <a:blip r:embed="rId3"/>
          <a:stretch>
            <a:fillRect/>
          </a:stretch>
        </p:blipFill>
        <p:spPr>
          <a:xfrm>
            <a:off x="3259217" y="1505188"/>
            <a:ext cx="1340644" cy="908328"/>
          </a:xfrm>
          <a:prstGeom prst="rect">
            <a:avLst/>
          </a:prstGeom>
        </p:spPr>
      </p:pic>
      <p:sp>
        <p:nvSpPr>
          <p:cNvPr id="4" name="Text 1"/>
          <p:cNvSpPr/>
          <p:nvPr/>
        </p:nvSpPr>
        <p:spPr>
          <a:xfrm>
            <a:off x="3820239" y="1935599"/>
            <a:ext cx="218599" cy="273248"/>
          </a:xfrm>
          <a:prstGeom prst="rect">
            <a:avLst/>
          </a:prstGeom>
          <a:noFill/>
          <a:ln/>
        </p:spPr>
        <p:txBody>
          <a:bodyPr wrap="none" lIns="0" tIns="0" rIns="0" bIns="0" rtlCol="0" anchor="t"/>
          <a:lstStyle/>
          <a:p>
            <a:pPr marL="0" indent="0" algn="ctr">
              <a:lnSpc>
                <a:spcPts val="2750"/>
              </a:lnSpc>
              <a:buNone/>
            </a:pPr>
            <a:r>
              <a:rPr lang="en-US" sz="1700" b="1" dirty="0">
                <a:solidFill>
                  <a:srgbClr val="272525"/>
                </a:solidFill>
                <a:latin typeface="Barlow Bold" pitchFamily="34" charset="0"/>
                <a:ea typeface="Barlow Bold" pitchFamily="34" charset="-122"/>
                <a:cs typeface="Barlow Bold" pitchFamily="34" charset="-120"/>
              </a:rPr>
              <a:t>1</a:t>
            </a:r>
            <a:endParaRPr lang="en-US" sz="1700" dirty="0"/>
          </a:p>
        </p:txBody>
      </p:sp>
      <p:sp>
        <p:nvSpPr>
          <p:cNvPr id="5" name="Text 2"/>
          <p:cNvSpPr/>
          <p:nvPr/>
        </p:nvSpPr>
        <p:spPr>
          <a:xfrm>
            <a:off x="4755237" y="1660565"/>
            <a:ext cx="2045970" cy="255627"/>
          </a:xfrm>
          <a:prstGeom prst="rect">
            <a:avLst/>
          </a:prstGeom>
          <a:noFill/>
          <a:ln/>
        </p:spPr>
        <p:txBody>
          <a:bodyPr wrap="none" lIns="0" tIns="0" rIns="0" bIns="0" rtlCol="0" anchor="t"/>
          <a:lstStyle/>
          <a:p>
            <a:pPr marL="0" indent="0" algn="l">
              <a:lnSpc>
                <a:spcPts val="2000"/>
              </a:lnSpc>
              <a:buNone/>
            </a:pPr>
            <a:r>
              <a:rPr lang="en-US" sz="1600" b="1" dirty="0">
                <a:solidFill>
                  <a:srgbClr val="272525"/>
                </a:solidFill>
                <a:latin typeface="Barlow Bold" pitchFamily="34" charset="0"/>
                <a:ea typeface="Barlow Bold" pitchFamily="34" charset="-122"/>
                <a:cs typeface="Barlow Bold" pitchFamily="34" charset="-120"/>
              </a:rPr>
              <a:t>Зняття відліків</a:t>
            </a:r>
            <a:endParaRPr lang="en-US" sz="1600" dirty="0"/>
          </a:p>
        </p:txBody>
      </p:sp>
      <p:sp>
        <p:nvSpPr>
          <p:cNvPr id="6" name="Text 3"/>
          <p:cNvSpPr/>
          <p:nvPr/>
        </p:nvSpPr>
        <p:spPr>
          <a:xfrm>
            <a:off x="4755237" y="2009418"/>
            <a:ext cx="4583192" cy="248722"/>
          </a:xfrm>
          <a:prstGeom prst="rect">
            <a:avLst/>
          </a:prstGeom>
          <a:noFill/>
          <a:ln/>
        </p:spPr>
        <p:txBody>
          <a:bodyPr wrap="none" lIns="0" tIns="0" rIns="0" bIns="0" rtlCol="0" anchor="t"/>
          <a:lstStyle/>
          <a:p>
            <a:pPr marL="0" indent="0" algn="l">
              <a:lnSpc>
                <a:spcPts val="1950"/>
              </a:lnSpc>
              <a:buNone/>
            </a:pPr>
            <a:r>
              <a:rPr lang="en-US" sz="1200" dirty="0">
                <a:solidFill>
                  <a:srgbClr val="272525"/>
                </a:solidFill>
                <a:latin typeface="Montserrat" pitchFamily="34" charset="0"/>
                <a:ea typeface="Montserrat" pitchFamily="34" charset="-122"/>
                <a:cs typeface="Montserrat" pitchFamily="34" charset="-120"/>
              </a:rPr>
              <a:t>Відлік спочатку на задню рейку (a), потім на передню (b)</a:t>
            </a:r>
            <a:endParaRPr lang="en-US" sz="1200" dirty="0"/>
          </a:p>
        </p:txBody>
      </p:sp>
      <p:sp>
        <p:nvSpPr>
          <p:cNvPr id="7" name="Shape 4"/>
          <p:cNvSpPr/>
          <p:nvPr/>
        </p:nvSpPr>
        <p:spPr>
          <a:xfrm>
            <a:off x="4638675" y="2423398"/>
            <a:ext cx="9408795" cy="11430"/>
          </a:xfrm>
          <a:prstGeom prst="roundRect">
            <a:avLst>
              <a:gd name="adj" fmla="val 1224368"/>
            </a:avLst>
          </a:prstGeom>
          <a:solidFill>
            <a:srgbClr val="C1C3D0"/>
          </a:solidFill>
          <a:ln/>
        </p:spPr>
      </p:sp>
      <p:pic>
        <p:nvPicPr>
          <p:cNvPr id="8" name="Image 1" descr="preencoded.png"/>
          <p:cNvPicPr>
            <a:picLocks noChangeAspect="1"/>
          </p:cNvPicPr>
          <p:nvPr/>
        </p:nvPicPr>
        <p:blipFill>
          <a:blip r:embed="rId4"/>
          <a:stretch>
            <a:fillRect/>
          </a:stretch>
        </p:blipFill>
        <p:spPr>
          <a:xfrm>
            <a:off x="2588895" y="2452330"/>
            <a:ext cx="2681288" cy="908328"/>
          </a:xfrm>
          <a:prstGeom prst="rect">
            <a:avLst/>
          </a:prstGeom>
        </p:spPr>
      </p:pic>
      <p:sp>
        <p:nvSpPr>
          <p:cNvPr id="9" name="Text 5"/>
          <p:cNvSpPr/>
          <p:nvPr/>
        </p:nvSpPr>
        <p:spPr>
          <a:xfrm>
            <a:off x="3820239" y="2769870"/>
            <a:ext cx="218599" cy="273248"/>
          </a:xfrm>
          <a:prstGeom prst="rect">
            <a:avLst/>
          </a:prstGeom>
          <a:noFill/>
          <a:ln/>
        </p:spPr>
        <p:txBody>
          <a:bodyPr wrap="none" lIns="0" tIns="0" rIns="0" bIns="0" rtlCol="0" anchor="t"/>
          <a:lstStyle/>
          <a:p>
            <a:pPr marL="0" indent="0" algn="ctr">
              <a:lnSpc>
                <a:spcPts val="2750"/>
              </a:lnSpc>
              <a:buNone/>
            </a:pPr>
            <a:r>
              <a:rPr lang="en-US" sz="1700" b="1" dirty="0">
                <a:solidFill>
                  <a:srgbClr val="272525"/>
                </a:solidFill>
                <a:latin typeface="Barlow Bold" pitchFamily="34" charset="0"/>
                <a:ea typeface="Barlow Bold" pitchFamily="34" charset="-122"/>
                <a:cs typeface="Barlow Bold" pitchFamily="34" charset="-120"/>
              </a:rPr>
              <a:t>2</a:t>
            </a:r>
            <a:endParaRPr lang="en-US" sz="1700" dirty="0"/>
          </a:p>
        </p:txBody>
      </p:sp>
      <p:sp>
        <p:nvSpPr>
          <p:cNvPr id="10" name="Text 6"/>
          <p:cNvSpPr/>
          <p:nvPr/>
        </p:nvSpPr>
        <p:spPr>
          <a:xfrm>
            <a:off x="5425559" y="2607707"/>
            <a:ext cx="2857381" cy="255627"/>
          </a:xfrm>
          <a:prstGeom prst="rect">
            <a:avLst/>
          </a:prstGeom>
          <a:noFill/>
          <a:ln/>
        </p:spPr>
        <p:txBody>
          <a:bodyPr wrap="none" lIns="0" tIns="0" rIns="0" bIns="0" rtlCol="0" anchor="t"/>
          <a:lstStyle/>
          <a:p>
            <a:pPr marL="0" indent="0" algn="l">
              <a:lnSpc>
                <a:spcPts val="2000"/>
              </a:lnSpc>
              <a:buNone/>
            </a:pPr>
            <a:r>
              <a:rPr lang="en-US" sz="1600" b="1" dirty="0">
                <a:solidFill>
                  <a:srgbClr val="272525"/>
                </a:solidFill>
                <a:latin typeface="Barlow Bold" pitchFamily="34" charset="0"/>
                <a:ea typeface="Barlow Bold" pitchFamily="34" charset="-122"/>
                <a:cs typeface="Barlow Bold" pitchFamily="34" charset="-120"/>
              </a:rPr>
              <a:t>Обчислення перевищення</a:t>
            </a:r>
            <a:endParaRPr lang="en-US" sz="1600" dirty="0"/>
          </a:p>
        </p:txBody>
      </p:sp>
      <p:sp>
        <p:nvSpPr>
          <p:cNvPr id="11" name="Text 7"/>
          <p:cNvSpPr/>
          <p:nvPr/>
        </p:nvSpPr>
        <p:spPr>
          <a:xfrm>
            <a:off x="5425559" y="2956560"/>
            <a:ext cx="2857381" cy="248722"/>
          </a:xfrm>
          <a:prstGeom prst="rect">
            <a:avLst/>
          </a:prstGeom>
          <a:noFill/>
          <a:ln/>
        </p:spPr>
        <p:txBody>
          <a:bodyPr wrap="none" lIns="0" tIns="0" rIns="0" bIns="0" rtlCol="0" anchor="t"/>
          <a:lstStyle/>
          <a:p>
            <a:pPr marL="0" indent="0" algn="l">
              <a:lnSpc>
                <a:spcPts val="1950"/>
              </a:lnSpc>
              <a:buNone/>
            </a:pPr>
            <a:r>
              <a:rPr lang="en-US" sz="1200" dirty="0">
                <a:solidFill>
                  <a:srgbClr val="272525"/>
                </a:solidFill>
                <a:latin typeface="Montserrat" pitchFamily="34" charset="0"/>
                <a:ea typeface="Montserrat" pitchFamily="34" charset="-122"/>
                <a:cs typeface="Montserrat" pitchFamily="34" charset="-120"/>
              </a:rPr>
              <a:t>h = a - b</a:t>
            </a:r>
            <a:endParaRPr lang="en-US" sz="1200" dirty="0"/>
          </a:p>
        </p:txBody>
      </p:sp>
      <p:sp>
        <p:nvSpPr>
          <p:cNvPr id="12" name="Shape 8"/>
          <p:cNvSpPr/>
          <p:nvPr/>
        </p:nvSpPr>
        <p:spPr>
          <a:xfrm>
            <a:off x="5308997" y="3370540"/>
            <a:ext cx="8738473" cy="11430"/>
          </a:xfrm>
          <a:prstGeom prst="roundRect">
            <a:avLst>
              <a:gd name="adj" fmla="val 1224368"/>
            </a:avLst>
          </a:prstGeom>
          <a:solidFill>
            <a:srgbClr val="C1C3D0"/>
          </a:solidFill>
          <a:ln/>
        </p:spPr>
      </p:sp>
      <p:pic>
        <p:nvPicPr>
          <p:cNvPr id="13" name="Image 2" descr="preencoded.png"/>
          <p:cNvPicPr>
            <a:picLocks noChangeAspect="1"/>
          </p:cNvPicPr>
          <p:nvPr/>
        </p:nvPicPr>
        <p:blipFill>
          <a:blip r:embed="rId5"/>
          <a:stretch>
            <a:fillRect/>
          </a:stretch>
        </p:blipFill>
        <p:spPr>
          <a:xfrm>
            <a:off x="1918573" y="3399473"/>
            <a:ext cx="4021931" cy="908328"/>
          </a:xfrm>
          <a:prstGeom prst="rect">
            <a:avLst/>
          </a:prstGeom>
        </p:spPr>
      </p:pic>
      <p:sp>
        <p:nvSpPr>
          <p:cNvPr id="14" name="Text 9"/>
          <p:cNvSpPr/>
          <p:nvPr/>
        </p:nvSpPr>
        <p:spPr>
          <a:xfrm>
            <a:off x="3820120" y="3717012"/>
            <a:ext cx="218599" cy="273248"/>
          </a:xfrm>
          <a:prstGeom prst="rect">
            <a:avLst/>
          </a:prstGeom>
          <a:noFill/>
          <a:ln/>
        </p:spPr>
        <p:txBody>
          <a:bodyPr wrap="none" lIns="0" tIns="0" rIns="0" bIns="0" rtlCol="0" anchor="t"/>
          <a:lstStyle/>
          <a:p>
            <a:pPr marL="0" indent="0" algn="ctr">
              <a:lnSpc>
                <a:spcPts val="2750"/>
              </a:lnSpc>
              <a:buNone/>
            </a:pPr>
            <a:r>
              <a:rPr lang="en-US" sz="1700" b="1" dirty="0">
                <a:solidFill>
                  <a:srgbClr val="272525"/>
                </a:solidFill>
                <a:latin typeface="Barlow Bold" pitchFamily="34" charset="0"/>
                <a:ea typeface="Barlow Bold" pitchFamily="34" charset="-122"/>
                <a:cs typeface="Barlow Bold" pitchFamily="34" charset="-120"/>
              </a:rPr>
              <a:t>3</a:t>
            </a:r>
            <a:endParaRPr lang="en-US" sz="1700" dirty="0"/>
          </a:p>
        </p:txBody>
      </p:sp>
      <p:sp>
        <p:nvSpPr>
          <p:cNvPr id="15" name="Text 10"/>
          <p:cNvSpPr/>
          <p:nvPr/>
        </p:nvSpPr>
        <p:spPr>
          <a:xfrm>
            <a:off x="6095881" y="3554849"/>
            <a:ext cx="2400300" cy="255627"/>
          </a:xfrm>
          <a:prstGeom prst="rect">
            <a:avLst/>
          </a:prstGeom>
          <a:noFill/>
          <a:ln/>
        </p:spPr>
        <p:txBody>
          <a:bodyPr wrap="none" lIns="0" tIns="0" rIns="0" bIns="0" rtlCol="0" anchor="t"/>
          <a:lstStyle/>
          <a:p>
            <a:pPr marL="0" indent="0" algn="l">
              <a:lnSpc>
                <a:spcPts val="2000"/>
              </a:lnSpc>
              <a:buNone/>
            </a:pPr>
            <a:r>
              <a:rPr lang="en-US" sz="1600" b="1" dirty="0">
                <a:solidFill>
                  <a:srgbClr val="272525"/>
                </a:solidFill>
                <a:latin typeface="Barlow Bold" pitchFamily="34" charset="0"/>
                <a:ea typeface="Barlow Bold" pitchFamily="34" charset="-122"/>
                <a:cs typeface="Barlow Bold" pitchFamily="34" charset="-120"/>
              </a:rPr>
              <a:t>Контроль вимірювань</a:t>
            </a:r>
            <a:endParaRPr lang="en-US" sz="1600" dirty="0"/>
          </a:p>
        </p:txBody>
      </p:sp>
      <p:sp>
        <p:nvSpPr>
          <p:cNvPr id="16" name="Text 11"/>
          <p:cNvSpPr/>
          <p:nvPr/>
        </p:nvSpPr>
        <p:spPr>
          <a:xfrm>
            <a:off x="6095881" y="3903702"/>
            <a:ext cx="4261842" cy="248722"/>
          </a:xfrm>
          <a:prstGeom prst="rect">
            <a:avLst/>
          </a:prstGeom>
          <a:noFill/>
          <a:ln/>
        </p:spPr>
        <p:txBody>
          <a:bodyPr wrap="none" lIns="0" tIns="0" rIns="0" bIns="0" rtlCol="0" anchor="t"/>
          <a:lstStyle/>
          <a:p>
            <a:pPr marL="0" indent="0" algn="l">
              <a:lnSpc>
                <a:spcPts val="1950"/>
              </a:lnSpc>
              <a:buNone/>
            </a:pPr>
            <a:r>
              <a:rPr lang="en-US" sz="1200" dirty="0">
                <a:solidFill>
                  <a:srgbClr val="272525"/>
                </a:solidFill>
                <a:latin typeface="Montserrat" pitchFamily="34" charset="0"/>
                <a:ea typeface="Montserrat" pitchFamily="34" charset="-122"/>
                <a:cs typeface="Montserrat" pitchFamily="34" charset="-120"/>
              </a:rPr>
              <a:t>Вимірювання по чорній та червоній сторонах рейок</a:t>
            </a:r>
            <a:endParaRPr lang="en-US" sz="1200" dirty="0"/>
          </a:p>
        </p:txBody>
      </p:sp>
      <p:sp>
        <p:nvSpPr>
          <p:cNvPr id="17" name="Shape 12"/>
          <p:cNvSpPr/>
          <p:nvPr/>
        </p:nvSpPr>
        <p:spPr>
          <a:xfrm>
            <a:off x="5979319" y="4317683"/>
            <a:ext cx="8068151" cy="11430"/>
          </a:xfrm>
          <a:prstGeom prst="roundRect">
            <a:avLst>
              <a:gd name="adj" fmla="val 1224368"/>
            </a:avLst>
          </a:prstGeom>
          <a:solidFill>
            <a:srgbClr val="C1C3D0"/>
          </a:solidFill>
          <a:ln/>
        </p:spPr>
      </p:sp>
      <p:pic>
        <p:nvPicPr>
          <p:cNvPr id="18" name="Image 3" descr="preencoded.png"/>
          <p:cNvPicPr>
            <a:picLocks noChangeAspect="1"/>
          </p:cNvPicPr>
          <p:nvPr/>
        </p:nvPicPr>
        <p:blipFill>
          <a:blip r:embed="rId6"/>
          <a:stretch>
            <a:fillRect/>
          </a:stretch>
        </p:blipFill>
        <p:spPr>
          <a:xfrm>
            <a:off x="1248251" y="4346615"/>
            <a:ext cx="5362694" cy="908328"/>
          </a:xfrm>
          <a:prstGeom prst="rect">
            <a:avLst/>
          </a:prstGeom>
        </p:spPr>
      </p:pic>
      <p:sp>
        <p:nvSpPr>
          <p:cNvPr id="19" name="Text 13"/>
          <p:cNvSpPr/>
          <p:nvPr/>
        </p:nvSpPr>
        <p:spPr>
          <a:xfrm>
            <a:off x="3820239" y="4664154"/>
            <a:ext cx="218599" cy="273248"/>
          </a:xfrm>
          <a:prstGeom prst="rect">
            <a:avLst/>
          </a:prstGeom>
          <a:noFill/>
          <a:ln/>
        </p:spPr>
        <p:txBody>
          <a:bodyPr wrap="none" lIns="0" tIns="0" rIns="0" bIns="0" rtlCol="0" anchor="t"/>
          <a:lstStyle/>
          <a:p>
            <a:pPr marL="0" indent="0" algn="ctr">
              <a:lnSpc>
                <a:spcPts val="2750"/>
              </a:lnSpc>
              <a:buNone/>
            </a:pPr>
            <a:r>
              <a:rPr lang="en-US" sz="1700" b="1" dirty="0">
                <a:solidFill>
                  <a:srgbClr val="272525"/>
                </a:solidFill>
                <a:latin typeface="Barlow Bold" pitchFamily="34" charset="0"/>
                <a:ea typeface="Barlow Bold" pitchFamily="34" charset="-122"/>
                <a:cs typeface="Barlow Bold" pitchFamily="34" charset="-120"/>
              </a:rPr>
              <a:t>4</a:t>
            </a:r>
            <a:endParaRPr lang="en-US" sz="1700" dirty="0"/>
          </a:p>
        </p:txBody>
      </p:sp>
      <p:sp>
        <p:nvSpPr>
          <p:cNvPr id="20" name="Text 14"/>
          <p:cNvSpPr/>
          <p:nvPr/>
        </p:nvSpPr>
        <p:spPr>
          <a:xfrm>
            <a:off x="6766322" y="4501991"/>
            <a:ext cx="2726412" cy="255627"/>
          </a:xfrm>
          <a:prstGeom prst="rect">
            <a:avLst/>
          </a:prstGeom>
          <a:noFill/>
          <a:ln/>
        </p:spPr>
        <p:txBody>
          <a:bodyPr wrap="none" lIns="0" tIns="0" rIns="0" bIns="0" rtlCol="0" anchor="t"/>
          <a:lstStyle/>
          <a:p>
            <a:pPr marL="0" indent="0" algn="l">
              <a:lnSpc>
                <a:spcPts val="2000"/>
              </a:lnSpc>
              <a:buNone/>
            </a:pPr>
            <a:r>
              <a:rPr lang="en-US" sz="1600" b="1" dirty="0">
                <a:solidFill>
                  <a:srgbClr val="272525"/>
                </a:solidFill>
                <a:latin typeface="Barlow Bold" pitchFamily="34" charset="0"/>
                <a:ea typeface="Barlow Bold" pitchFamily="34" charset="-122"/>
                <a:cs typeface="Barlow Bold" pitchFamily="34" charset="-120"/>
              </a:rPr>
              <a:t>Горизонтування приладу</a:t>
            </a:r>
            <a:endParaRPr lang="en-US" sz="1600" dirty="0"/>
          </a:p>
        </p:txBody>
      </p:sp>
      <p:sp>
        <p:nvSpPr>
          <p:cNvPr id="21" name="Text 15"/>
          <p:cNvSpPr/>
          <p:nvPr/>
        </p:nvSpPr>
        <p:spPr>
          <a:xfrm>
            <a:off x="6766322" y="4850844"/>
            <a:ext cx="3923228" cy="248722"/>
          </a:xfrm>
          <a:prstGeom prst="rect">
            <a:avLst/>
          </a:prstGeom>
          <a:noFill/>
          <a:ln/>
        </p:spPr>
        <p:txBody>
          <a:bodyPr wrap="none" lIns="0" tIns="0" rIns="0" bIns="0" rtlCol="0" anchor="t"/>
          <a:lstStyle/>
          <a:p>
            <a:pPr marL="0" indent="0" algn="l">
              <a:lnSpc>
                <a:spcPts val="1950"/>
              </a:lnSpc>
              <a:buNone/>
            </a:pPr>
            <a:r>
              <a:rPr lang="en-US" sz="1200" dirty="0">
                <a:solidFill>
                  <a:srgbClr val="272525"/>
                </a:solidFill>
                <a:latin typeface="Montserrat" pitchFamily="34" charset="0"/>
                <a:ea typeface="Montserrat" pitchFamily="34" charset="-122"/>
                <a:cs typeface="Montserrat" pitchFamily="34" charset="-120"/>
              </a:rPr>
              <a:t>За допомогою круглого та циліндричного рівнів</a:t>
            </a:r>
            <a:endParaRPr lang="en-US" sz="1200" dirty="0"/>
          </a:p>
        </p:txBody>
      </p:sp>
      <p:sp>
        <p:nvSpPr>
          <p:cNvPr id="22" name="Shape 16"/>
          <p:cNvSpPr/>
          <p:nvPr/>
        </p:nvSpPr>
        <p:spPr>
          <a:xfrm>
            <a:off x="6649760" y="5264825"/>
            <a:ext cx="7397710" cy="11430"/>
          </a:xfrm>
          <a:prstGeom prst="roundRect">
            <a:avLst>
              <a:gd name="adj" fmla="val 1224368"/>
            </a:avLst>
          </a:prstGeom>
          <a:solidFill>
            <a:srgbClr val="C1C3D0"/>
          </a:solidFill>
          <a:ln/>
        </p:spPr>
      </p:sp>
      <p:pic>
        <p:nvPicPr>
          <p:cNvPr id="23" name="Image 4" descr="preencoded.png"/>
          <p:cNvPicPr>
            <a:picLocks noChangeAspect="1"/>
          </p:cNvPicPr>
          <p:nvPr/>
        </p:nvPicPr>
        <p:blipFill>
          <a:blip r:embed="rId7"/>
          <a:stretch>
            <a:fillRect/>
          </a:stretch>
        </p:blipFill>
        <p:spPr>
          <a:xfrm>
            <a:off x="577929" y="5293757"/>
            <a:ext cx="6703338" cy="908328"/>
          </a:xfrm>
          <a:prstGeom prst="rect">
            <a:avLst/>
          </a:prstGeom>
        </p:spPr>
      </p:pic>
      <p:sp>
        <p:nvSpPr>
          <p:cNvPr id="24" name="Text 17"/>
          <p:cNvSpPr/>
          <p:nvPr/>
        </p:nvSpPr>
        <p:spPr>
          <a:xfrm>
            <a:off x="3820239" y="5611297"/>
            <a:ext cx="218599" cy="273248"/>
          </a:xfrm>
          <a:prstGeom prst="rect">
            <a:avLst/>
          </a:prstGeom>
          <a:noFill/>
          <a:ln/>
        </p:spPr>
        <p:txBody>
          <a:bodyPr wrap="none" lIns="0" tIns="0" rIns="0" bIns="0" rtlCol="0" anchor="t"/>
          <a:lstStyle/>
          <a:p>
            <a:pPr marL="0" indent="0" algn="ctr">
              <a:lnSpc>
                <a:spcPts val="2750"/>
              </a:lnSpc>
              <a:buNone/>
            </a:pPr>
            <a:r>
              <a:rPr lang="en-US" sz="1700" b="1" dirty="0">
                <a:solidFill>
                  <a:srgbClr val="272525"/>
                </a:solidFill>
                <a:latin typeface="Barlow Bold" pitchFamily="34" charset="0"/>
                <a:ea typeface="Barlow Bold" pitchFamily="34" charset="-122"/>
                <a:cs typeface="Barlow Bold" pitchFamily="34" charset="-120"/>
              </a:rPr>
              <a:t>5</a:t>
            </a:r>
            <a:endParaRPr lang="en-US" sz="1700" dirty="0"/>
          </a:p>
        </p:txBody>
      </p:sp>
      <p:sp>
        <p:nvSpPr>
          <p:cNvPr id="25" name="Text 18"/>
          <p:cNvSpPr/>
          <p:nvPr/>
        </p:nvSpPr>
        <p:spPr>
          <a:xfrm>
            <a:off x="7436644" y="5449133"/>
            <a:ext cx="2298859" cy="255627"/>
          </a:xfrm>
          <a:prstGeom prst="rect">
            <a:avLst/>
          </a:prstGeom>
          <a:noFill/>
          <a:ln/>
        </p:spPr>
        <p:txBody>
          <a:bodyPr wrap="none" lIns="0" tIns="0" rIns="0" bIns="0" rtlCol="0" anchor="t"/>
          <a:lstStyle/>
          <a:p>
            <a:pPr marL="0" indent="0" algn="l">
              <a:lnSpc>
                <a:spcPts val="2000"/>
              </a:lnSpc>
              <a:buNone/>
            </a:pPr>
            <a:r>
              <a:rPr lang="en-US" sz="1600" b="1" dirty="0">
                <a:solidFill>
                  <a:srgbClr val="272525"/>
                </a:solidFill>
                <a:latin typeface="Barlow Bold" pitchFamily="34" charset="0"/>
                <a:ea typeface="Barlow Bold" pitchFamily="34" charset="-122"/>
                <a:cs typeface="Barlow Bold" pitchFamily="34" charset="-120"/>
              </a:rPr>
              <a:t>Встановлення станції</a:t>
            </a:r>
            <a:endParaRPr lang="en-US" sz="1600" dirty="0"/>
          </a:p>
        </p:txBody>
      </p:sp>
      <p:sp>
        <p:nvSpPr>
          <p:cNvPr id="26" name="Text 19"/>
          <p:cNvSpPr/>
          <p:nvPr/>
        </p:nvSpPr>
        <p:spPr>
          <a:xfrm>
            <a:off x="7436644" y="5797987"/>
            <a:ext cx="4736663" cy="248722"/>
          </a:xfrm>
          <a:prstGeom prst="rect">
            <a:avLst/>
          </a:prstGeom>
          <a:noFill/>
          <a:ln/>
        </p:spPr>
        <p:txBody>
          <a:bodyPr wrap="none" lIns="0" tIns="0" rIns="0" bIns="0" rtlCol="0" anchor="t"/>
          <a:lstStyle/>
          <a:p>
            <a:pPr marL="0" indent="0" algn="l">
              <a:lnSpc>
                <a:spcPts val="1950"/>
              </a:lnSpc>
              <a:buNone/>
            </a:pPr>
            <a:r>
              <a:rPr lang="en-US" sz="1200" dirty="0">
                <a:solidFill>
                  <a:srgbClr val="272525"/>
                </a:solidFill>
                <a:latin typeface="Montserrat" pitchFamily="34" charset="0"/>
                <a:ea typeface="Montserrat" pitchFamily="34" charset="-122"/>
                <a:cs typeface="Montserrat" pitchFamily="34" charset="-120"/>
              </a:rPr>
              <a:t>Нівелір розміщується приблизно посередині між точками</a:t>
            </a:r>
            <a:endParaRPr lang="en-US" sz="1200" dirty="0"/>
          </a:p>
        </p:txBody>
      </p:sp>
      <p:sp>
        <p:nvSpPr>
          <p:cNvPr id="27" name="Text 20"/>
          <p:cNvSpPr/>
          <p:nvPr/>
        </p:nvSpPr>
        <p:spPr>
          <a:xfrm>
            <a:off x="544116" y="6376987"/>
            <a:ext cx="13542169" cy="497443"/>
          </a:xfrm>
          <a:prstGeom prst="rect">
            <a:avLst/>
          </a:prstGeom>
          <a:noFill/>
          <a:ln/>
        </p:spPr>
        <p:txBody>
          <a:bodyPr wrap="square" lIns="0" tIns="0" rIns="0" bIns="0" rtlCol="0" anchor="t"/>
          <a:lstStyle/>
          <a:p>
            <a:pPr marL="0" indent="0">
              <a:lnSpc>
                <a:spcPts val="1950"/>
              </a:lnSpc>
              <a:buNone/>
            </a:pPr>
            <a:r>
              <a:rPr lang="en-US" sz="1200" dirty="0">
                <a:solidFill>
                  <a:srgbClr val="272525"/>
                </a:solidFill>
                <a:latin typeface="Montserrat" pitchFamily="34" charset="0"/>
                <a:ea typeface="Montserrat" pitchFamily="34" charset="-122"/>
                <a:cs typeface="Montserrat" pitchFamily="34" charset="-120"/>
              </a:rPr>
              <a:t>Для підвищення точності вимірювань нівелір встановлюється так, щоб відстані до задньої та передньої рейок були приблизно однаковими. Це дозволяє виключити вплив кривизни Землі та рефракції, а також зменшити вплив непаралельності візирної осі та осі рівня.</a:t>
            </a:r>
            <a:endParaRPr lang="en-US" sz="1200" dirty="0"/>
          </a:p>
        </p:txBody>
      </p:sp>
      <p:sp>
        <p:nvSpPr>
          <p:cNvPr id="28" name="Text 21"/>
          <p:cNvSpPr/>
          <p:nvPr/>
        </p:nvSpPr>
        <p:spPr>
          <a:xfrm>
            <a:off x="544116" y="7049333"/>
            <a:ext cx="13542169" cy="497443"/>
          </a:xfrm>
          <a:prstGeom prst="rect">
            <a:avLst/>
          </a:prstGeom>
          <a:noFill/>
          <a:ln/>
        </p:spPr>
        <p:txBody>
          <a:bodyPr wrap="square" lIns="0" tIns="0" rIns="0" bIns="0" rtlCol="0" anchor="t"/>
          <a:lstStyle/>
          <a:p>
            <a:pPr marL="0" indent="0">
              <a:lnSpc>
                <a:spcPts val="1950"/>
              </a:lnSpc>
              <a:buNone/>
            </a:pPr>
            <a:r>
              <a:rPr lang="en-US" sz="1200" dirty="0">
                <a:solidFill>
                  <a:srgbClr val="272525"/>
                </a:solidFill>
                <a:latin typeface="Montserrat" pitchFamily="34" charset="0"/>
                <a:ea typeface="Montserrat" pitchFamily="34" charset="-122"/>
                <a:cs typeface="Montserrat" pitchFamily="34" charset="-120"/>
              </a:rPr>
              <a:t>У технічному нівелюванні відліки беруться по середній нитці сітки, а в точному та високоточному - додатково по далекомірних нитках для контролю відстаней та перевірки горизонтальності візирного променя.</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01028" y="472202"/>
            <a:ext cx="7610475" cy="564952"/>
          </a:xfrm>
          <a:prstGeom prst="rect">
            <a:avLst/>
          </a:prstGeom>
          <a:noFill/>
          <a:ln/>
        </p:spPr>
        <p:txBody>
          <a:bodyPr wrap="none" lIns="0" tIns="0" rIns="0" bIns="0" rtlCol="0" anchor="t"/>
          <a:lstStyle/>
          <a:p>
            <a:pPr marL="0" indent="0">
              <a:lnSpc>
                <a:spcPts val="4400"/>
              </a:lnSpc>
              <a:buNone/>
            </a:pPr>
            <a:r>
              <a:rPr lang="en-US" sz="3550" b="1" dirty="0">
                <a:solidFill>
                  <a:srgbClr val="7068F4"/>
                </a:solidFill>
                <a:latin typeface="Barlow Bold" pitchFamily="34" charset="0"/>
                <a:ea typeface="Barlow Bold" pitchFamily="34" charset="-122"/>
                <a:cs typeface="Barlow Bold" pitchFamily="34" charset="-120"/>
              </a:rPr>
              <a:t>Нівелювання способом "вперед"</a:t>
            </a:r>
            <a:endParaRPr lang="en-US" sz="3550" dirty="0"/>
          </a:p>
        </p:txBody>
      </p:sp>
      <p:sp>
        <p:nvSpPr>
          <p:cNvPr id="3" name="Shape 1"/>
          <p:cNvSpPr/>
          <p:nvPr/>
        </p:nvSpPr>
        <p:spPr>
          <a:xfrm>
            <a:off x="601028" y="1380530"/>
            <a:ext cx="1342787" cy="1003459"/>
          </a:xfrm>
          <a:prstGeom prst="roundRect">
            <a:avLst>
              <a:gd name="adj" fmla="val 15402"/>
            </a:avLst>
          </a:prstGeom>
          <a:solidFill>
            <a:srgbClr val="EEEFF5"/>
          </a:solidFill>
          <a:ln/>
          <a:effectLst>
            <a:outerShdw blurRad="41910" dist="20320" dir="13500000" algn="bl" rotWithShape="0">
              <a:srgbClr val="FFFFFF">
                <a:alpha val="70000"/>
              </a:srgbClr>
            </a:outerShdw>
          </a:effectLst>
        </p:spPr>
      </p:sp>
      <p:sp>
        <p:nvSpPr>
          <p:cNvPr id="4" name="Text 2"/>
          <p:cNvSpPr/>
          <p:nvPr/>
        </p:nvSpPr>
        <p:spPr>
          <a:xfrm>
            <a:off x="1151692" y="1731288"/>
            <a:ext cx="241459" cy="301823"/>
          </a:xfrm>
          <a:prstGeom prst="rect">
            <a:avLst/>
          </a:prstGeom>
          <a:noFill/>
          <a:ln/>
        </p:spPr>
        <p:txBody>
          <a:bodyPr wrap="none" lIns="0" tIns="0" rIns="0" bIns="0" rtlCol="0" anchor="t"/>
          <a:lstStyle/>
          <a:p>
            <a:pPr marL="0" indent="0" algn="ctr">
              <a:lnSpc>
                <a:spcPts val="3000"/>
              </a:lnSpc>
              <a:buNone/>
            </a:pPr>
            <a:r>
              <a:rPr lang="en-US" sz="1900" b="1" dirty="0">
                <a:solidFill>
                  <a:srgbClr val="272525"/>
                </a:solidFill>
                <a:latin typeface="Barlow Bold" pitchFamily="34" charset="0"/>
                <a:ea typeface="Barlow Bold" pitchFamily="34" charset="-122"/>
                <a:cs typeface="Barlow Bold" pitchFamily="34" charset="-120"/>
              </a:rPr>
              <a:t>1</a:t>
            </a:r>
            <a:endParaRPr lang="en-US" sz="1900" dirty="0"/>
          </a:p>
        </p:txBody>
      </p:sp>
      <p:sp>
        <p:nvSpPr>
          <p:cNvPr id="5" name="Text 3"/>
          <p:cNvSpPr/>
          <p:nvPr/>
        </p:nvSpPr>
        <p:spPr>
          <a:xfrm>
            <a:off x="2115503" y="1552218"/>
            <a:ext cx="3113365" cy="282416"/>
          </a:xfrm>
          <a:prstGeom prst="rect">
            <a:avLst/>
          </a:prstGeom>
          <a:noFill/>
          <a:ln/>
        </p:spPr>
        <p:txBody>
          <a:bodyPr wrap="none" lIns="0" tIns="0" rIns="0" bIns="0" rtlCol="0" anchor="t"/>
          <a:lstStyle/>
          <a:p>
            <a:pPr marL="0" indent="0" algn="l">
              <a:lnSpc>
                <a:spcPts val="2200"/>
              </a:lnSpc>
              <a:buNone/>
            </a:pPr>
            <a:r>
              <a:rPr lang="en-US" sz="1750" b="1" dirty="0">
                <a:solidFill>
                  <a:srgbClr val="272525"/>
                </a:solidFill>
                <a:latin typeface="Barlow Bold" pitchFamily="34" charset="0"/>
                <a:ea typeface="Barlow Bold" pitchFamily="34" charset="-122"/>
                <a:cs typeface="Barlow Bold" pitchFamily="34" charset="-120"/>
              </a:rPr>
              <a:t>Обчислення висоти точки</a:t>
            </a:r>
            <a:endParaRPr lang="en-US" sz="1750" dirty="0"/>
          </a:p>
        </p:txBody>
      </p:sp>
      <p:sp>
        <p:nvSpPr>
          <p:cNvPr id="6" name="Text 4"/>
          <p:cNvSpPr/>
          <p:nvPr/>
        </p:nvSpPr>
        <p:spPr>
          <a:xfrm>
            <a:off x="2115503" y="1937623"/>
            <a:ext cx="3113365" cy="274677"/>
          </a:xfrm>
          <a:prstGeom prst="rect">
            <a:avLst/>
          </a:prstGeom>
          <a:noFill/>
          <a:ln/>
        </p:spPr>
        <p:txBody>
          <a:bodyPr wrap="none" lIns="0" tIns="0" rIns="0" bIns="0" rtlCol="0" anchor="t"/>
          <a:lstStyle/>
          <a:p>
            <a:pPr marL="0" indent="0" algn="l">
              <a:lnSpc>
                <a:spcPts val="2150"/>
              </a:lnSpc>
              <a:buNone/>
            </a:pPr>
            <a:r>
              <a:rPr lang="en-US" sz="1350" dirty="0">
                <a:solidFill>
                  <a:srgbClr val="272525"/>
                </a:solidFill>
                <a:latin typeface="Montserrat" pitchFamily="34" charset="0"/>
                <a:ea typeface="Montserrat" pitchFamily="34" charset="-122"/>
                <a:cs typeface="Montserrat" pitchFamily="34" charset="-120"/>
              </a:rPr>
              <a:t>HB = HA + i - b</a:t>
            </a:r>
            <a:endParaRPr lang="en-US" sz="1350" dirty="0"/>
          </a:p>
        </p:txBody>
      </p:sp>
      <p:sp>
        <p:nvSpPr>
          <p:cNvPr id="7" name="Shape 5"/>
          <p:cNvSpPr/>
          <p:nvPr/>
        </p:nvSpPr>
        <p:spPr>
          <a:xfrm>
            <a:off x="2029658" y="2374463"/>
            <a:ext cx="11913870" cy="11430"/>
          </a:xfrm>
          <a:prstGeom prst="roundRect">
            <a:avLst>
              <a:gd name="adj" fmla="val 1352160"/>
            </a:avLst>
          </a:prstGeom>
          <a:solidFill>
            <a:srgbClr val="C1C3D0"/>
          </a:solidFill>
          <a:ln/>
        </p:spPr>
      </p:sp>
      <p:sp>
        <p:nvSpPr>
          <p:cNvPr id="8" name="Shape 6"/>
          <p:cNvSpPr/>
          <p:nvPr/>
        </p:nvSpPr>
        <p:spPr>
          <a:xfrm>
            <a:off x="601028" y="2469832"/>
            <a:ext cx="2685574" cy="1003459"/>
          </a:xfrm>
          <a:prstGeom prst="roundRect">
            <a:avLst>
              <a:gd name="adj" fmla="val 15402"/>
            </a:avLst>
          </a:prstGeom>
          <a:solidFill>
            <a:srgbClr val="EEEFF5"/>
          </a:solidFill>
          <a:ln/>
          <a:effectLst>
            <a:outerShdw blurRad="41910" dist="20320" dir="13500000" algn="bl" rotWithShape="0">
              <a:srgbClr val="FFFFFF">
                <a:alpha val="70000"/>
              </a:srgbClr>
            </a:outerShdw>
          </a:effectLst>
        </p:spPr>
      </p:sp>
      <p:sp>
        <p:nvSpPr>
          <p:cNvPr id="9" name="Text 7"/>
          <p:cNvSpPr/>
          <p:nvPr/>
        </p:nvSpPr>
        <p:spPr>
          <a:xfrm>
            <a:off x="1823085" y="2820591"/>
            <a:ext cx="241459" cy="301823"/>
          </a:xfrm>
          <a:prstGeom prst="rect">
            <a:avLst/>
          </a:prstGeom>
          <a:noFill/>
          <a:ln/>
        </p:spPr>
        <p:txBody>
          <a:bodyPr wrap="none" lIns="0" tIns="0" rIns="0" bIns="0" rtlCol="0" anchor="t"/>
          <a:lstStyle/>
          <a:p>
            <a:pPr marL="0" indent="0" algn="ctr">
              <a:lnSpc>
                <a:spcPts val="3000"/>
              </a:lnSpc>
              <a:buNone/>
            </a:pPr>
            <a:r>
              <a:rPr lang="en-US" sz="1900" b="1" dirty="0">
                <a:solidFill>
                  <a:srgbClr val="272525"/>
                </a:solidFill>
                <a:latin typeface="Barlow Bold" pitchFamily="34" charset="0"/>
                <a:ea typeface="Barlow Bold" pitchFamily="34" charset="-122"/>
                <a:cs typeface="Barlow Bold" pitchFamily="34" charset="-120"/>
              </a:rPr>
              <a:t>2</a:t>
            </a:r>
            <a:endParaRPr lang="en-US" sz="1900" dirty="0"/>
          </a:p>
        </p:txBody>
      </p:sp>
      <p:sp>
        <p:nvSpPr>
          <p:cNvPr id="10" name="Text 8"/>
          <p:cNvSpPr/>
          <p:nvPr/>
        </p:nvSpPr>
        <p:spPr>
          <a:xfrm>
            <a:off x="3458289" y="2641521"/>
            <a:ext cx="3136106" cy="282416"/>
          </a:xfrm>
          <a:prstGeom prst="rect">
            <a:avLst/>
          </a:prstGeom>
          <a:noFill/>
          <a:ln/>
        </p:spPr>
        <p:txBody>
          <a:bodyPr wrap="none" lIns="0" tIns="0" rIns="0" bIns="0" rtlCol="0" anchor="t"/>
          <a:lstStyle/>
          <a:p>
            <a:pPr marL="0" indent="0" algn="l">
              <a:lnSpc>
                <a:spcPts val="2200"/>
              </a:lnSpc>
              <a:buNone/>
            </a:pPr>
            <a:r>
              <a:rPr lang="en-US" sz="1750" b="1" dirty="0">
                <a:solidFill>
                  <a:srgbClr val="272525"/>
                </a:solidFill>
                <a:latin typeface="Barlow Bold" pitchFamily="34" charset="0"/>
                <a:ea typeface="Barlow Bold" pitchFamily="34" charset="-122"/>
                <a:cs typeface="Barlow Bold" pitchFamily="34" charset="-120"/>
              </a:rPr>
              <a:t>Визначення перевищення</a:t>
            </a:r>
            <a:endParaRPr lang="en-US" sz="1750" dirty="0"/>
          </a:p>
        </p:txBody>
      </p:sp>
      <p:sp>
        <p:nvSpPr>
          <p:cNvPr id="11" name="Text 9"/>
          <p:cNvSpPr/>
          <p:nvPr/>
        </p:nvSpPr>
        <p:spPr>
          <a:xfrm>
            <a:off x="3458289" y="3026926"/>
            <a:ext cx="3136106" cy="274677"/>
          </a:xfrm>
          <a:prstGeom prst="rect">
            <a:avLst/>
          </a:prstGeom>
          <a:noFill/>
          <a:ln/>
        </p:spPr>
        <p:txBody>
          <a:bodyPr wrap="none" lIns="0" tIns="0" rIns="0" bIns="0" rtlCol="0" anchor="t"/>
          <a:lstStyle/>
          <a:p>
            <a:pPr marL="0" indent="0" algn="l">
              <a:lnSpc>
                <a:spcPts val="2150"/>
              </a:lnSpc>
              <a:buNone/>
            </a:pPr>
            <a:r>
              <a:rPr lang="en-US" sz="1350" dirty="0">
                <a:solidFill>
                  <a:srgbClr val="272525"/>
                </a:solidFill>
                <a:latin typeface="Montserrat" pitchFamily="34" charset="0"/>
                <a:ea typeface="Montserrat" pitchFamily="34" charset="-122"/>
                <a:cs typeface="Montserrat" pitchFamily="34" charset="-120"/>
              </a:rPr>
              <a:t>h = i - b</a:t>
            </a:r>
            <a:endParaRPr lang="en-US" sz="1350" dirty="0"/>
          </a:p>
        </p:txBody>
      </p:sp>
      <p:sp>
        <p:nvSpPr>
          <p:cNvPr id="12" name="Shape 10"/>
          <p:cNvSpPr/>
          <p:nvPr/>
        </p:nvSpPr>
        <p:spPr>
          <a:xfrm>
            <a:off x="3372445" y="3463766"/>
            <a:ext cx="10571083" cy="11430"/>
          </a:xfrm>
          <a:prstGeom prst="roundRect">
            <a:avLst>
              <a:gd name="adj" fmla="val 1352160"/>
            </a:avLst>
          </a:prstGeom>
          <a:solidFill>
            <a:srgbClr val="C1C3D0"/>
          </a:solidFill>
          <a:ln/>
        </p:spPr>
      </p:sp>
      <p:sp>
        <p:nvSpPr>
          <p:cNvPr id="13" name="Shape 11"/>
          <p:cNvSpPr/>
          <p:nvPr/>
        </p:nvSpPr>
        <p:spPr>
          <a:xfrm>
            <a:off x="601028" y="3559135"/>
            <a:ext cx="4028480" cy="1003459"/>
          </a:xfrm>
          <a:prstGeom prst="roundRect">
            <a:avLst>
              <a:gd name="adj" fmla="val 15402"/>
            </a:avLst>
          </a:prstGeom>
          <a:solidFill>
            <a:srgbClr val="EEEFF5"/>
          </a:solidFill>
          <a:ln/>
          <a:effectLst>
            <a:outerShdw blurRad="41910" dist="20320" dir="13500000" algn="bl" rotWithShape="0">
              <a:srgbClr val="FFFFFF">
                <a:alpha val="70000"/>
              </a:srgbClr>
            </a:outerShdw>
          </a:effectLst>
        </p:spPr>
      </p:sp>
      <p:sp>
        <p:nvSpPr>
          <p:cNvPr id="14" name="Text 12"/>
          <p:cNvSpPr/>
          <p:nvPr/>
        </p:nvSpPr>
        <p:spPr>
          <a:xfrm>
            <a:off x="2494478" y="3909893"/>
            <a:ext cx="241459" cy="301823"/>
          </a:xfrm>
          <a:prstGeom prst="rect">
            <a:avLst/>
          </a:prstGeom>
          <a:noFill/>
          <a:ln/>
        </p:spPr>
        <p:txBody>
          <a:bodyPr wrap="none" lIns="0" tIns="0" rIns="0" bIns="0" rtlCol="0" anchor="t"/>
          <a:lstStyle/>
          <a:p>
            <a:pPr marL="0" indent="0" algn="ctr">
              <a:lnSpc>
                <a:spcPts val="3000"/>
              </a:lnSpc>
              <a:buNone/>
            </a:pPr>
            <a:r>
              <a:rPr lang="en-US" sz="1900" b="1" dirty="0">
                <a:solidFill>
                  <a:srgbClr val="272525"/>
                </a:solidFill>
                <a:latin typeface="Barlow Bold" pitchFamily="34" charset="0"/>
                <a:ea typeface="Barlow Bold" pitchFamily="34" charset="-122"/>
                <a:cs typeface="Barlow Bold" pitchFamily="34" charset="-120"/>
              </a:rPr>
              <a:t>3</a:t>
            </a:r>
            <a:endParaRPr lang="en-US" sz="1900" dirty="0"/>
          </a:p>
        </p:txBody>
      </p:sp>
      <p:sp>
        <p:nvSpPr>
          <p:cNvPr id="15" name="Text 13"/>
          <p:cNvSpPr/>
          <p:nvPr/>
        </p:nvSpPr>
        <p:spPr>
          <a:xfrm>
            <a:off x="4801195" y="3730823"/>
            <a:ext cx="2743438" cy="282416"/>
          </a:xfrm>
          <a:prstGeom prst="rect">
            <a:avLst/>
          </a:prstGeom>
          <a:noFill/>
          <a:ln/>
        </p:spPr>
        <p:txBody>
          <a:bodyPr wrap="none" lIns="0" tIns="0" rIns="0" bIns="0" rtlCol="0" anchor="t"/>
          <a:lstStyle/>
          <a:p>
            <a:pPr marL="0" indent="0" algn="l">
              <a:lnSpc>
                <a:spcPts val="2200"/>
              </a:lnSpc>
              <a:buNone/>
            </a:pPr>
            <a:r>
              <a:rPr lang="en-US" sz="1750" b="1" dirty="0">
                <a:solidFill>
                  <a:srgbClr val="272525"/>
                </a:solidFill>
                <a:latin typeface="Barlow Bold" pitchFamily="34" charset="0"/>
                <a:ea typeface="Barlow Bold" pitchFamily="34" charset="-122"/>
                <a:cs typeface="Barlow Bold" pitchFamily="34" charset="-120"/>
              </a:rPr>
              <a:t>Зняття відліку по рейці</a:t>
            </a:r>
            <a:endParaRPr lang="en-US" sz="1750" dirty="0"/>
          </a:p>
        </p:txBody>
      </p:sp>
      <p:sp>
        <p:nvSpPr>
          <p:cNvPr id="16" name="Text 14"/>
          <p:cNvSpPr/>
          <p:nvPr/>
        </p:nvSpPr>
        <p:spPr>
          <a:xfrm>
            <a:off x="4801195" y="4116229"/>
            <a:ext cx="2743438" cy="274677"/>
          </a:xfrm>
          <a:prstGeom prst="rect">
            <a:avLst/>
          </a:prstGeom>
          <a:noFill/>
          <a:ln/>
        </p:spPr>
        <p:txBody>
          <a:bodyPr wrap="none" lIns="0" tIns="0" rIns="0" bIns="0" rtlCol="0" anchor="t"/>
          <a:lstStyle/>
          <a:p>
            <a:pPr marL="0" indent="0" algn="l">
              <a:lnSpc>
                <a:spcPts val="2150"/>
              </a:lnSpc>
              <a:buNone/>
            </a:pPr>
            <a:r>
              <a:rPr lang="en-US" sz="1350" dirty="0">
                <a:solidFill>
                  <a:srgbClr val="272525"/>
                </a:solidFill>
                <a:latin typeface="Montserrat" pitchFamily="34" charset="0"/>
                <a:ea typeface="Montserrat" pitchFamily="34" charset="-122"/>
                <a:cs typeface="Montserrat" pitchFamily="34" charset="-120"/>
              </a:rPr>
              <a:t>Відлік b по рейці на точці B</a:t>
            </a:r>
            <a:endParaRPr lang="en-US" sz="1350" dirty="0"/>
          </a:p>
        </p:txBody>
      </p:sp>
      <p:sp>
        <p:nvSpPr>
          <p:cNvPr id="17" name="Shape 15"/>
          <p:cNvSpPr/>
          <p:nvPr/>
        </p:nvSpPr>
        <p:spPr>
          <a:xfrm>
            <a:off x="4715351" y="4553069"/>
            <a:ext cx="9228177" cy="11430"/>
          </a:xfrm>
          <a:prstGeom prst="roundRect">
            <a:avLst>
              <a:gd name="adj" fmla="val 1352160"/>
            </a:avLst>
          </a:prstGeom>
          <a:solidFill>
            <a:srgbClr val="C1C3D0"/>
          </a:solidFill>
          <a:ln/>
        </p:spPr>
      </p:sp>
      <p:sp>
        <p:nvSpPr>
          <p:cNvPr id="18" name="Shape 16"/>
          <p:cNvSpPr/>
          <p:nvPr/>
        </p:nvSpPr>
        <p:spPr>
          <a:xfrm>
            <a:off x="601028" y="4648438"/>
            <a:ext cx="5371267" cy="1003459"/>
          </a:xfrm>
          <a:prstGeom prst="roundRect">
            <a:avLst>
              <a:gd name="adj" fmla="val 15402"/>
            </a:avLst>
          </a:prstGeom>
          <a:solidFill>
            <a:srgbClr val="EEEFF5"/>
          </a:solidFill>
          <a:ln/>
          <a:effectLst>
            <a:outerShdw blurRad="41910" dist="20320" dir="13500000" algn="bl" rotWithShape="0">
              <a:srgbClr val="FFFFFF">
                <a:alpha val="70000"/>
              </a:srgbClr>
            </a:outerShdw>
          </a:effectLst>
        </p:spPr>
      </p:sp>
      <p:sp>
        <p:nvSpPr>
          <p:cNvPr id="19" name="Text 17"/>
          <p:cNvSpPr/>
          <p:nvPr/>
        </p:nvSpPr>
        <p:spPr>
          <a:xfrm>
            <a:off x="3165872" y="4999196"/>
            <a:ext cx="241459" cy="301823"/>
          </a:xfrm>
          <a:prstGeom prst="rect">
            <a:avLst/>
          </a:prstGeom>
          <a:noFill/>
          <a:ln/>
        </p:spPr>
        <p:txBody>
          <a:bodyPr wrap="none" lIns="0" tIns="0" rIns="0" bIns="0" rtlCol="0" anchor="t"/>
          <a:lstStyle/>
          <a:p>
            <a:pPr marL="0" indent="0" algn="ctr">
              <a:lnSpc>
                <a:spcPts val="3000"/>
              </a:lnSpc>
              <a:buNone/>
            </a:pPr>
            <a:r>
              <a:rPr lang="en-US" sz="1900" b="1" dirty="0">
                <a:solidFill>
                  <a:srgbClr val="272525"/>
                </a:solidFill>
                <a:latin typeface="Barlow Bold" pitchFamily="34" charset="0"/>
                <a:ea typeface="Barlow Bold" pitchFamily="34" charset="-122"/>
                <a:cs typeface="Barlow Bold" pitchFamily="34" charset="-120"/>
              </a:rPr>
              <a:t>4</a:t>
            </a:r>
            <a:endParaRPr lang="en-US" sz="1900" dirty="0"/>
          </a:p>
        </p:txBody>
      </p:sp>
      <p:sp>
        <p:nvSpPr>
          <p:cNvPr id="20" name="Text 18"/>
          <p:cNvSpPr/>
          <p:nvPr/>
        </p:nvSpPr>
        <p:spPr>
          <a:xfrm>
            <a:off x="6143982" y="4820126"/>
            <a:ext cx="3578543" cy="282416"/>
          </a:xfrm>
          <a:prstGeom prst="rect">
            <a:avLst/>
          </a:prstGeom>
          <a:noFill/>
          <a:ln/>
        </p:spPr>
        <p:txBody>
          <a:bodyPr wrap="none" lIns="0" tIns="0" rIns="0" bIns="0" rtlCol="0" anchor="t"/>
          <a:lstStyle/>
          <a:p>
            <a:pPr marL="0" indent="0" algn="l">
              <a:lnSpc>
                <a:spcPts val="2200"/>
              </a:lnSpc>
              <a:buNone/>
            </a:pPr>
            <a:r>
              <a:rPr lang="en-US" sz="1750" b="1" dirty="0">
                <a:solidFill>
                  <a:srgbClr val="272525"/>
                </a:solidFill>
                <a:latin typeface="Barlow Bold" pitchFamily="34" charset="0"/>
                <a:ea typeface="Barlow Bold" pitchFamily="34" charset="-122"/>
                <a:cs typeface="Barlow Bold" pitchFamily="34" charset="-120"/>
              </a:rPr>
              <a:t>Вимірювання висоти приладу</a:t>
            </a:r>
            <a:endParaRPr lang="en-US" sz="1750" dirty="0"/>
          </a:p>
        </p:txBody>
      </p:sp>
      <p:sp>
        <p:nvSpPr>
          <p:cNvPr id="21" name="Text 19"/>
          <p:cNvSpPr/>
          <p:nvPr/>
        </p:nvSpPr>
        <p:spPr>
          <a:xfrm>
            <a:off x="6143982" y="5205532"/>
            <a:ext cx="3840123" cy="274677"/>
          </a:xfrm>
          <a:prstGeom prst="rect">
            <a:avLst/>
          </a:prstGeom>
          <a:noFill/>
          <a:ln/>
        </p:spPr>
        <p:txBody>
          <a:bodyPr wrap="none" lIns="0" tIns="0" rIns="0" bIns="0" rtlCol="0" anchor="t"/>
          <a:lstStyle/>
          <a:p>
            <a:pPr marL="0" indent="0" algn="l">
              <a:lnSpc>
                <a:spcPts val="2150"/>
              </a:lnSpc>
              <a:buNone/>
            </a:pPr>
            <a:r>
              <a:rPr lang="en-US" sz="1350" dirty="0">
                <a:solidFill>
                  <a:srgbClr val="272525"/>
                </a:solidFill>
                <a:latin typeface="Montserrat" pitchFamily="34" charset="0"/>
                <a:ea typeface="Montserrat" pitchFamily="34" charset="-122"/>
                <a:cs typeface="Montserrat" pitchFamily="34" charset="-120"/>
              </a:rPr>
              <a:t>Вимірювання i від точки A до осі візування</a:t>
            </a:r>
            <a:endParaRPr lang="en-US" sz="1350" dirty="0"/>
          </a:p>
        </p:txBody>
      </p:sp>
      <p:sp>
        <p:nvSpPr>
          <p:cNvPr id="22" name="Shape 20"/>
          <p:cNvSpPr/>
          <p:nvPr/>
        </p:nvSpPr>
        <p:spPr>
          <a:xfrm>
            <a:off x="6058138" y="5642372"/>
            <a:ext cx="7885390" cy="11430"/>
          </a:xfrm>
          <a:prstGeom prst="roundRect">
            <a:avLst>
              <a:gd name="adj" fmla="val 1352160"/>
            </a:avLst>
          </a:prstGeom>
          <a:solidFill>
            <a:srgbClr val="C1C3D0"/>
          </a:solidFill>
          <a:ln/>
        </p:spPr>
      </p:sp>
      <p:sp>
        <p:nvSpPr>
          <p:cNvPr id="23" name="Shape 21"/>
          <p:cNvSpPr/>
          <p:nvPr/>
        </p:nvSpPr>
        <p:spPr>
          <a:xfrm>
            <a:off x="601028" y="5737741"/>
            <a:ext cx="6714173" cy="1003459"/>
          </a:xfrm>
          <a:prstGeom prst="roundRect">
            <a:avLst>
              <a:gd name="adj" fmla="val 15402"/>
            </a:avLst>
          </a:prstGeom>
          <a:solidFill>
            <a:srgbClr val="EEEFF5"/>
          </a:solidFill>
          <a:ln/>
          <a:effectLst>
            <a:outerShdw blurRad="41910" dist="20320" dir="13500000" algn="bl" rotWithShape="0">
              <a:srgbClr val="FFFFFF">
                <a:alpha val="70000"/>
              </a:srgbClr>
            </a:outerShdw>
          </a:effectLst>
        </p:spPr>
      </p:sp>
      <p:sp>
        <p:nvSpPr>
          <p:cNvPr id="24" name="Text 22"/>
          <p:cNvSpPr/>
          <p:nvPr/>
        </p:nvSpPr>
        <p:spPr>
          <a:xfrm>
            <a:off x="3837384" y="6088499"/>
            <a:ext cx="241459" cy="301823"/>
          </a:xfrm>
          <a:prstGeom prst="rect">
            <a:avLst/>
          </a:prstGeom>
          <a:noFill/>
          <a:ln/>
        </p:spPr>
        <p:txBody>
          <a:bodyPr wrap="none" lIns="0" tIns="0" rIns="0" bIns="0" rtlCol="0" anchor="t"/>
          <a:lstStyle/>
          <a:p>
            <a:pPr marL="0" indent="0" algn="ctr">
              <a:lnSpc>
                <a:spcPts val="3000"/>
              </a:lnSpc>
              <a:buNone/>
            </a:pPr>
            <a:r>
              <a:rPr lang="en-US" sz="1900" b="1" dirty="0">
                <a:solidFill>
                  <a:srgbClr val="272525"/>
                </a:solidFill>
                <a:latin typeface="Barlow Bold" pitchFamily="34" charset="0"/>
                <a:ea typeface="Barlow Bold" pitchFamily="34" charset="-122"/>
                <a:cs typeface="Barlow Bold" pitchFamily="34" charset="-120"/>
              </a:rPr>
              <a:t>5</a:t>
            </a:r>
            <a:endParaRPr lang="en-US" sz="1900" dirty="0"/>
          </a:p>
        </p:txBody>
      </p:sp>
      <p:sp>
        <p:nvSpPr>
          <p:cNvPr id="25" name="Text 23"/>
          <p:cNvSpPr/>
          <p:nvPr/>
        </p:nvSpPr>
        <p:spPr>
          <a:xfrm>
            <a:off x="7486888" y="5909429"/>
            <a:ext cx="2705933" cy="282416"/>
          </a:xfrm>
          <a:prstGeom prst="rect">
            <a:avLst/>
          </a:prstGeom>
          <a:noFill/>
          <a:ln/>
        </p:spPr>
        <p:txBody>
          <a:bodyPr wrap="none" lIns="0" tIns="0" rIns="0" bIns="0" rtlCol="0" anchor="t"/>
          <a:lstStyle/>
          <a:p>
            <a:pPr marL="0" indent="0" algn="l">
              <a:lnSpc>
                <a:spcPts val="2200"/>
              </a:lnSpc>
              <a:buNone/>
            </a:pPr>
            <a:r>
              <a:rPr lang="en-US" sz="1750" b="1" dirty="0">
                <a:solidFill>
                  <a:srgbClr val="272525"/>
                </a:solidFill>
                <a:latin typeface="Barlow Bold" pitchFamily="34" charset="0"/>
                <a:ea typeface="Barlow Bold" pitchFamily="34" charset="-122"/>
                <a:cs typeface="Barlow Bold" pitchFamily="34" charset="-120"/>
              </a:rPr>
              <a:t>Встановлення нівеліра</a:t>
            </a:r>
            <a:endParaRPr lang="en-US" sz="1750" dirty="0"/>
          </a:p>
        </p:txBody>
      </p:sp>
      <p:sp>
        <p:nvSpPr>
          <p:cNvPr id="26" name="Text 24"/>
          <p:cNvSpPr/>
          <p:nvPr/>
        </p:nvSpPr>
        <p:spPr>
          <a:xfrm>
            <a:off x="7486888" y="6294834"/>
            <a:ext cx="3380780" cy="274677"/>
          </a:xfrm>
          <a:prstGeom prst="rect">
            <a:avLst/>
          </a:prstGeom>
          <a:noFill/>
          <a:ln/>
        </p:spPr>
        <p:txBody>
          <a:bodyPr wrap="none" lIns="0" tIns="0" rIns="0" bIns="0" rtlCol="0" anchor="t"/>
          <a:lstStyle/>
          <a:p>
            <a:pPr marL="0" indent="0" algn="l">
              <a:lnSpc>
                <a:spcPts val="2150"/>
              </a:lnSpc>
              <a:buNone/>
            </a:pPr>
            <a:r>
              <a:rPr lang="en-US" sz="1350" dirty="0">
                <a:solidFill>
                  <a:srgbClr val="272525"/>
                </a:solidFill>
                <a:latin typeface="Montserrat" pitchFamily="34" charset="0"/>
                <a:ea typeface="Montserrat" pitchFamily="34" charset="-122"/>
                <a:cs typeface="Montserrat" pitchFamily="34" charset="-120"/>
              </a:rPr>
              <a:t>Нівелір встановлюється над точкою A</a:t>
            </a:r>
            <a:endParaRPr lang="en-US" sz="1350" dirty="0"/>
          </a:p>
        </p:txBody>
      </p:sp>
      <p:sp>
        <p:nvSpPr>
          <p:cNvPr id="27" name="Text 25"/>
          <p:cNvSpPr/>
          <p:nvPr/>
        </p:nvSpPr>
        <p:spPr>
          <a:xfrm>
            <a:off x="601028" y="6934319"/>
            <a:ext cx="13428345" cy="824032"/>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Спосіб "вперед" використовується переважно в інженерних роботах, коли необхідно перенести проектну відмітку в натуру або при неможливості встановлення нівеліра посередині між точками. Спосіб менш точний, ніж нівелювання "із середини", оскільки на результат впливають похибки визначення висоти приладу та не компенсується вплив кривизни Землі й рефракції.</a:t>
            </a:r>
            <a:endParaRPr lang="en-US" sz="13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45875" y="566976"/>
            <a:ext cx="8025051" cy="1051560"/>
          </a:xfrm>
          <a:prstGeom prst="rect">
            <a:avLst/>
          </a:prstGeom>
          <a:noFill/>
          <a:ln/>
        </p:spPr>
        <p:txBody>
          <a:bodyPr wrap="square" lIns="0" tIns="0" rIns="0" bIns="0" rtlCol="0" anchor="t"/>
          <a:lstStyle/>
          <a:p>
            <a:pPr marL="0" indent="0">
              <a:lnSpc>
                <a:spcPts val="4100"/>
              </a:lnSpc>
              <a:buNone/>
            </a:pPr>
            <a:r>
              <a:rPr lang="en-US" sz="3300" b="1" dirty="0">
                <a:solidFill>
                  <a:srgbClr val="7068F4"/>
                </a:solidFill>
                <a:latin typeface="Barlow Bold" pitchFamily="34" charset="0"/>
                <a:ea typeface="Barlow Bold" pitchFamily="34" charset="-122"/>
                <a:cs typeface="Barlow Bold" pitchFamily="34" charset="-120"/>
              </a:rPr>
              <a:t>Технічне нівелювання: методика та допуски</a:t>
            </a:r>
            <a:endParaRPr lang="en-US" sz="3300" dirty="0"/>
          </a:p>
        </p:txBody>
      </p:sp>
      <p:sp>
        <p:nvSpPr>
          <p:cNvPr id="4" name="Text 1"/>
          <p:cNvSpPr/>
          <p:nvPr/>
        </p:nvSpPr>
        <p:spPr>
          <a:xfrm>
            <a:off x="6045875" y="1938218"/>
            <a:ext cx="3892629" cy="527447"/>
          </a:xfrm>
          <a:prstGeom prst="rect">
            <a:avLst/>
          </a:prstGeom>
          <a:noFill/>
          <a:ln/>
        </p:spPr>
        <p:txBody>
          <a:bodyPr wrap="none" lIns="0" tIns="0" rIns="0" bIns="0" rtlCol="0" anchor="t"/>
          <a:lstStyle/>
          <a:p>
            <a:pPr marL="0" indent="0" algn="ctr">
              <a:lnSpc>
                <a:spcPts val="4150"/>
              </a:lnSpc>
              <a:buNone/>
            </a:pPr>
            <a:r>
              <a:rPr lang="en-US" sz="4150" b="1" dirty="0">
                <a:solidFill>
                  <a:srgbClr val="272525"/>
                </a:solidFill>
                <a:latin typeface="Barlow Bold" pitchFamily="34" charset="0"/>
                <a:ea typeface="Barlow Bold" pitchFamily="34" charset="-122"/>
                <a:cs typeface="Barlow Bold" pitchFamily="34" charset="-120"/>
              </a:rPr>
              <a:t>100м</a:t>
            </a:r>
            <a:endParaRPr lang="en-US" sz="4150" dirty="0"/>
          </a:p>
        </p:txBody>
      </p:sp>
      <p:sp>
        <p:nvSpPr>
          <p:cNvPr id="5" name="Text 2"/>
          <p:cNvSpPr/>
          <p:nvPr/>
        </p:nvSpPr>
        <p:spPr>
          <a:xfrm>
            <a:off x="6195893" y="2665452"/>
            <a:ext cx="3592473" cy="262890"/>
          </a:xfrm>
          <a:prstGeom prst="rect">
            <a:avLst/>
          </a:prstGeom>
          <a:noFill/>
          <a:ln/>
        </p:spPr>
        <p:txBody>
          <a:bodyPr wrap="none" lIns="0" tIns="0" rIns="0" bIns="0" rtlCol="0" anchor="t"/>
          <a:lstStyle/>
          <a:p>
            <a:pPr marL="0" indent="0" algn="ctr">
              <a:lnSpc>
                <a:spcPts val="2050"/>
              </a:lnSpc>
              <a:buNone/>
            </a:pPr>
            <a:r>
              <a:rPr lang="en-US" sz="1650" b="1" dirty="0">
                <a:solidFill>
                  <a:srgbClr val="272525"/>
                </a:solidFill>
                <a:latin typeface="Barlow Bold" pitchFamily="34" charset="0"/>
                <a:ea typeface="Barlow Bold" pitchFamily="34" charset="-122"/>
                <a:cs typeface="Barlow Bold" pitchFamily="34" charset="-120"/>
              </a:rPr>
              <a:t>Максимальна відстань до рейки</a:t>
            </a:r>
            <a:endParaRPr lang="en-US" sz="1650" dirty="0"/>
          </a:p>
        </p:txBody>
      </p:sp>
      <p:sp>
        <p:nvSpPr>
          <p:cNvPr id="6" name="Text 3"/>
          <p:cNvSpPr/>
          <p:nvPr/>
        </p:nvSpPr>
        <p:spPr>
          <a:xfrm>
            <a:off x="6045875" y="3024188"/>
            <a:ext cx="3892629" cy="1022985"/>
          </a:xfrm>
          <a:prstGeom prst="rect">
            <a:avLst/>
          </a:prstGeom>
          <a:noFill/>
          <a:ln/>
        </p:spPr>
        <p:txBody>
          <a:bodyPr wrap="square" lIns="0" tIns="0" rIns="0" bIns="0" rtlCol="0" anchor="t"/>
          <a:lstStyle/>
          <a:p>
            <a:pPr marL="0" indent="0" algn="ctr">
              <a:lnSpc>
                <a:spcPts val="2000"/>
              </a:lnSpc>
              <a:buNone/>
            </a:pPr>
            <a:r>
              <a:rPr lang="en-US" sz="1250" dirty="0">
                <a:solidFill>
                  <a:srgbClr val="272525"/>
                </a:solidFill>
                <a:latin typeface="Montserrat" pitchFamily="34" charset="0"/>
                <a:ea typeface="Montserrat" pitchFamily="34" charset="-122"/>
                <a:cs typeface="Montserrat" pitchFamily="34" charset="-120"/>
              </a:rPr>
              <a:t>Найбільша допустима відстань від нівеліра до рейки при технічному нівелюванні, що забезпечує задовільну видимість поділок рейки.</a:t>
            </a:r>
            <a:endParaRPr lang="en-US" sz="1250" dirty="0"/>
          </a:p>
        </p:txBody>
      </p:sp>
      <p:sp>
        <p:nvSpPr>
          <p:cNvPr id="7" name="Text 4"/>
          <p:cNvSpPr/>
          <p:nvPr/>
        </p:nvSpPr>
        <p:spPr>
          <a:xfrm>
            <a:off x="10178296" y="1938218"/>
            <a:ext cx="3892629" cy="527447"/>
          </a:xfrm>
          <a:prstGeom prst="rect">
            <a:avLst/>
          </a:prstGeom>
          <a:noFill/>
          <a:ln/>
        </p:spPr>
        <p:txBody>
          <a:bodyPr wrap="none" lIns="0" tIns="0" rIns="0" bIns="0" rtlCol="0" anchor="t"/>
          <a:lstStyle/>
          <a:p>
            <a:pPr marL="0" indent="0" algn="ctr">
              <a:lnSpc>
                <a:spcPts val="4150"/>
              </a:lnSpc>
              <a:buNone/>
            </a:pPr>
            <a:r>
              <a:rPr lang="en-US" sz="4150" b="1" dirty="0">
                <a:solidFill>
                  <a:srgbClr val="272525"/>
                </a:solidFill>
                <a:latin typeface="Barlow Bold" pitchFamily="34" charset="0"/>
                <a:ea typeface="Barlow Bold" pitchFamily="34" charset="-122"/>
                <a:cs typeface="Barlow Bold" pitchFamily="34" charset="-120"/>
              </a:rPr>
              <a:t>10мм√L</a:t>
            </a:r>
            <a:endParaRPr lang="en-US" sz="4150" dirty="0"/>
          </a:p>
        </p:txBody>
      </p:sp>
      <p:sp>
        <p:nvSpPr>
          <p:cNvPr id="8" name="Text 5"/>
          <p:cNvSpPr/>
          <p:nvPr/>
        </p:nvSpPr>
        <p:spPr>
          <a:xfrm>
            <a:off x="11024830" y="2665452"/>
            <a:ext cx="2199561" cy="262890"/>
          </a:xfrm>
          <a:prstGeom prst="rect">
            <a:avLst/>
          </a:prstGeom>
          <a:noFill/>
          <a:ln/>
        </p:spPr>
        <p:txBody>
          <a:bodyPr wrap="none" lIns="0" tIns="0" rIns="0" bIns="0" rtlCol="0" anchor="t"/>
          <a:lstStyle/>
          <a:p>
            <a:pPr marL="0" indent="0" algn="ctr">
              <a:lnSpc>
                <a:spcPts val="2050"/>
              </a:lnSpc>
              <a:buNone/>
            </a:pPr>
            <a:r>
              <a:rPr lang="en-US" sz="1650" b="1" dirty="0">
                <a:solidFill>
                  <a:srgbClr val="272525"/>
                </a:solidFill>
                <a:latin typeface="Barlow Bold" pitchFamily="34" charset="0"/>
                <a:ea typeface="Barlow Bold" pitchFamily="34" charset="-122"/>
                <a:cs typeface="Barlow Bold" pitchFamily="34" charset="-120"/>
              </a:rPr>
              <a:t>Допустима нев'язка</a:t>
            </a:r>
            <a:endParaRPr lang="en-US" sz="1650" dirty="0"/>
          </a:p>
        </p:txBody>
      </p:sp>
      <p:sp>
        <p:nvSpPr>
          <p:cNvPr id="9" name="Text 6"/>
          <p:cNvSpPr/>
          <p:nvPr/>
        </p:nvSpPr>
        <p:spPr>
          <a:xfrm>
            <a:off x="10178296" y="3024188"/>
            <a:ext cx="3892629" cy="767239"/>
          </a:xfrm>
          <a:prstGeom prst="rect">
            <a:avLst/>
          </a:prstGeom>
          <a:noFill/>
          <a:ln/>
        </p:spPr>
        <p:txBody>
          <a:bodyPr wrap="square" lIns="0" tIns="0" rIns="0" bIns="0" rtlCol="0" anchor="t"/>
          <a:lstStyle/>
          <a:p>
            <a:pPr marL="0" indent="0" algn="ctr">
              <a:lnSpc>
                <a:spcPts val="2000"/>
              </a:lnSpc>
              <a:buNone/>
            </a:pPr>
            <a:r>
              <a:rPr lang="en-US" sz="1250" dirty="0">
                <a:solidFill>
                  <a:srgbClr val="272525"/>
                </a:solidFill>
                <a:latin typeface="Montserrat" pitchFamily="34" charset="0"/>
                <a:ea typeface="Montserrat" pitchFamily="34" charset="-122"/>
                <a:cs typeface="Montserrat" pitchFamily="34" charset="-120"/>
              </a:rPr>
              <a:t>Формула для розрахунку допустимої нев'язки в замкнутому ході технічного нівелювання, де L - довжина ходу в км.</a:t>
            </a:r>
            <a:endParaRPr lang="en-US" sz="1250" dirty="0"/>
          </a:p>
        </p:txBody>
      </p:sp>
      <p:sp>
        <p:nvSpPr>
          <p:cNvPr id="10" name="Text 7"/>
          <p:cNvSpPr/>
          <p:nvPr/>
        </p:nvSpPr>
        <p:spPr>
          <a:xfrm>
            <a:off x="8112085" y="4606647"/>
            <a:ext cx="3892629" cy="527447"/>
          </a:xfrm>
          <a:prstGeom prst="rect">
            <a:avLst/>
          </a:prstGeom>
          <a:noFill/>
          <a:ln/>
        </p:spPr>
        <p:txBody>
          <a:bodyPr wrap="none" lIns="0" tIns="0" rIns="0" bIns="0" rtlCol="0" anchor="t"/>
          <a:lstStyle/>
          <a:p>
            <a:pPr marL="0" indent="0" algn="ctr">
              <a:lnSpc>
                <a:spcPts val="4150"/>
              </a:lnSpc>
              <a:buNone/>
            </a:pPr>
            <a:r>
              <a:rPr lang="en-US" sz="4150" b="1" dirty="0">
                <a:solidFill>
                  <a:srgbClr val="272525"/>
                </a:solidFill>
                <a:latin typeface="Barlow Bold" pitchFamily="34" charset="0"/>
                <a:ea typeface="Barlow Bold" pitchFamily="34" charset="-122"/>
                <a:cs typeface="Barlow Bold" pitchFamily="34" charset="-120"/>
              </a:rPr>
              <a:t>400м</a:t>
            </a:r>
            <a:endParaRPr lang="en-US" sz="4150" dirty="0"/>
          </a:p>
        </p:txBody>
      </p:sp>
      <p:sp>
        <p:nvSpPr>
          <p:cNvPr id="11" name="Text 8"/>
          <p:cNvSpPr/>
          <p:nvPr/>
        </p:nvSpPr>
        <p:spPr>
          <a:xfrm>
            <a:off x="8472368" y="5333881"/>
            <a:ext cx="3172063" cy="262890"/>
          </a:xfrm>
          <a:prstGeom prst="rect">
            <a:avLst/>
          </a:prstGeom>
          <a:noFill/>
          <a:ln/>
        </p:spPr>
        <p:txBody>
          <a:bodyPr wrap="none" lIns="0" tIns="0" rIns="0" bIns="0" rtlCol="0" anchor="t"/>
          <a:lstStyle/>
          <a:p>
            <a:pPr marL="0" indent="0" algn="ctr">
              <a:lnSpc>
                <a:spcPts val="2050"/>
              </a:lnSpc>
              <a:buNone/>
            </a:pPr>
            <a:r>
              <a:rPr lang="en-US" sz="1650" b="1" dirty="0">
                <a:solidFill>
                  <a:srgbClr val="272525"/>
                </a:solidFill>
                <a:latin typeface="Barlow Bold" pitchFamily="34" charset="0"/>
                <a:ea typeface="Barlow Bold" pitchFamily="34" charset="-122"/>
                <a:cs typeface="Barlow Bold" pitchFamily="34" charset="-120"/>
              </a:rPr>
              <a:t>Довжина візирного променя</a:t>
            </a:r>
            <a:endParaRPr lang="en-US" sz="1650" dirty="0"/>
          </a:p>
        </p:txBody>
      </p:sp>
      <p:sp>
        <p:nvSpPr>
          <p:cNvPr id="12" name="Text 9"/>
          <p:cNvSpPr/>
          <p:nvPr/>
        </p:nvSpPr>
        <p:spPr>
          <a:xfrm>
            <a:off x="8112085" y="5692616"/>
            <a:ext cx="3892629" cy="767239"/>
          </a:xfrm>
          <a:prstGeom prst="rect">
            <a:avLst/>
          </a:prstGeom>
          <a:noFill/>
          <a:ln/>
        </p:spPr>
        <p:txBody>
          <a:bodyPr wrap="square" lIns="0" tIns="0" rIns="0" bIns="0" rtlCol="0" anchor="t"/>
          <a:lstStyle/>
          <a:p>
            <a:pPr marL="0" indent="0" algn="ctr">
              <a:lnSpc>
                <a:spcPts val="2000"/>
              </a:lnSpc>
              <a:buNone/>
            </a:pPr>
            <a:r>
              <a:rPr lang="en-US" sz="1250" dirty="0">
                <a:solidFill>
                  <a:srgbClr val="272525"/>
                </a:solidFill>
                <a:latin typeface="Montserrat" pitchFamily="34" charset="0"/>
                <a:ea typeface="Montserrat" pitchFamily="34" charset="-122"/>
                <a:cs typeface="Montserrat" pitchFamily="34" charset="-120"/>
              </a:rPr>
              <a:t>Сумарна довжина променя візування на станції не повинна перевищувати 400 м при технічному нівелюванні.</a:t>
            </a:r>
            <a:endParaRPr lang="en-US" sz="1250" dirty="0"/>
          </a:p>
        </p:txBody>
      </p:sp>
      <p:sp>
        <p:nvSpPr>
          <p:cNvPr id="13" name="Text 10"/>
          <p:cNvSpPr/>
          <p:nvPr/>
        </p:nvSpPr>
        <p:spPr>
          <a:xfrm>
            <a:off x="6045875" y="6639639"/>
            <a:ext cx="8025051" cy="1022985"/>
          </a:xfrm>
          <a:prstGeom prst="rect">
            <a:avLst/>
          </a:prstGeom>
          <a:noFill/>
          <a:ln/>
        </p:spPr>
        <p:txBody>
          <a:bodyPr wrap="square" lIns="0" tIns="0" rIns="0" bIns="0" rtlCol="0" anchor="t"/>
          <a:lstStyle/>
          <a:p>
            <a:pPr marL="0" indent="0">
              <a:lnSpc>
                <a:spcPts val="2000"/>
              </a:lnSpc>
              <a:buNone/>
            </a:pPr>
            <a:r>
              <a:rPr lang="en-US" sz="1250" dirty="0">
                <a:solidFill>
                  <a:srgbClr val="272525"/>
                </a:solidFill>
                <a:latin typeface="Montserrat" pitchFamily="34" charset="0"/>
                <a:ea typeface="Montserrat" pitchFamily="34" charset="-122"/>
                <a:cs typeface="Montserrat" pitchFamily="34" charset="-120"/>
              </a:rPr>
              <a:t>При технічному нівелюванні відліки беруться по чорній та червоній сторонах рейки для контролю та підвищення точності. Різниця між перевищеннями, визначеними за чорними та червоними сторонами рейок, не повинна перевищувати 5 мм. Технічне нівелювання широко застосовується в інженерно-геодезичних роботах при будівництві та експлуатації споруд.</a:t>
            </a:r>
            <a:endParaRPr lang="en-US" sz="12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56273" y="760095"/>
            <a:ext cx="5525095" cy="616863"/>
          </a:xfrm>
          <a:prstGeom prst="rect">
            <a:avLst/>
          </a:prstGeom>
          <a:noFill/>
          <a:ln/>
        </p:spPr>
        <p:txBody>
          <a:bodyPr wrap="none" lIns="0" tIns="0" rIns="0" bIns="0" rtlCol="0" anchor="t"/>
          <a:lstStyle/>
          <a:p>
            <a:pPr marL="0" indent="0">
              <a:lnSpc>
                <a:spcPts val="4850"/>
              </a:lnSpc>
              <a:buNone/>
            </a:pPr>
            <a:r>
              <a:rPr lang="en-US" sz="3850" b="1" dirty="0">
                <a:solidFill>
                  <a:srgbClr val="7068F4"/>
                </a:solidFill>
                <a:latin typeface="Barlow Bold" pitchFamily="34" charset="0"/>
                <a:ea typeface="Barlow Bold" pitchFamily="34" charset="-122"/>
                <a:cs typeface="Barlow Bold" pitchFamily="34" charset="-120"/>
              </a:rPr>
              <a:t>Нівелювання IV класу</a:t>
            </a:r>
            <a:endParaRPr lang="en-US" sz="3850" dirty="0"/>
          </a:p>
        </p:txBody>
      </p:sp>
      <p:sp>
        <p:nvSpPr>
          <p:cNvPr id="3" name="Shape 1"/>
          <p:cNvSpPr/>
          <p:nvPr/>
        </p:nvSpPr>
        <p:spPr>
          <a:xfrm>
            <a:off x="656273" y="1751886"/>
            <a:ext cx="13317855" cy="4095750"/>
          </a:xfrm>
          <a:prstGeom prst="roundRect">
            <a:avLst>
              <a:gd name="adj" fmla="val 4121"/>
            </a:avLst>
          </a:prstGeom>
          <a:noFill/>
          <a:ln w="7620">
            <a:solidFill>
              <a:srgbClr val="000000">
                <a:alpha val="8000"/>
              </a:srgbClr>
            </a:solidFill>
            <a:prstDash val="solid"/>
          </a:ln>
        </p:spPr>
      </p:sp>
      <p:sp>
        <p:nvSpPr>
          <p:cNvPr id="4" name="Shape 2"/>
          <p:cNvSpPr/>
          <p:nvPr/>
        </p:nvSpPr>
        <p:spPr>
          <a:xfrm>
            <a:off x="663893" y="1759506"/>
            <a:ext cx="13301186" cy="540068"/>
          </a:xfrm>
          <a:prstGeom prst="rect">
            <a:avLst/>
          </a:prstGeom>
          <a:solidFill>
            <a:srgbClr val="FFFFFF">
              <a:alpha val="4000"/>
            </a:srgbClr>
          </a:solidFill>
          <a:ln/>
        </p:spPr>
      </p:sp>
      <p:sp>
        <p:nvSpPr>
          <p:cNvPr id="5" name="Text 3"/>
          <p:cNvSpPr/>
          <p:nvPr/>
        </p:nvSpPr>
        <p:spPr>
          <a:xfrm>
            <a:off x="852964" y="1879521"/>
            <a:ext cx="405455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Показник</a:t>
            </a:r>
            <a:endParaRPr lang="en-US" sz="1450" dirty="0"/>
          </a:p>
        </p:txBody>
      </p:sp>
      <p:sp>
        <p:nvSpPr>
          <p:cNvPr id="6" name="Text 4"/>
          <p:cNvSpPr/>
          <p:nvPr/>
        </p:nvSpPr>
        <p:spPr>
          <a:xfrm>
            <a:off x="5289947" y="1879521"/>
            <a:ext cx="405074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Значення</a:t>
            </a:r>
            <a:endParaRPr lang="en-US" sz="1450" dirty="0"/>
          </a:p>
        </p:txBody>
      </p:sp>
      <p:sp>
        <p:nvSpPr>
          <p:cNvPr id="7" name="Text 5"/>
          <p:cNvSpPr/>
          <p:nvPr/>
        </p:nvSpPr>
        <p:spPr>
          <a:xfrm>
            <a:off x="9723120" y="1879521"/>
            <a:ext cx="405455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Примітка</a:t>
            </a:r>
            <a:endParaRPr lang="en-US" sz="1450" dirty="0"/>
          </a:p>
        </p:txBody>
      </p:sp>
      <p:sp>
        <p:nvSpPr>
          <p:cNvPr id="8" name="Shape 6"/>
          <p:cNvSpPr/>
          <p:nvPr/>
        </p:nvSpPr>
        <p:spPr>
          <a:xfrm>
            <a:off x="663893" y="2299573"/>
            <a:ext cx="13301186" cy="540068"/>
          </a:xfrm>
          <a:prstGeom prst="rect">
            <a:avLst/>
          </a:prstGeom>
          <a:solidFill>
            <a:srgbClr val="000000">
              <a:alpha val="4000"/>
            </a:srgbClr>
          </a:solidFill>
          <a:ln/>
        </p:spPr>
      </p:sp>
      <p:sp>
        <p:nvSpPr>
          <p:cNvPr id="9" name="Text 7"/>
          <p:cNvSpPr/>
          <p:nvPr/>
        </p:nvSpPr>
        <p:spPr>
          <a:xfrm>
            <a:off x="852964" y="2419588"/>
            <a:ext cx="405455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Довжина ходу між вихідними реперами</a:t>
            </a:r>
            <a:endParaRPr lang="en-US" sz="1450" dirty="0"/>
          </a:p>
        </p:txBody>
      </p:sp>
      <p:sp>
        <p:nvSpPr>
          <p:cNvPr id="10" name="Text 8"/>
          <p:cNvSpPr/>
          <p:nvPr/>
        </p:nvSpPr>
        <p:spPr>
          <a:xfrm>
            <a:off x="5289947" y="2419588"/>
            <a:ext cx="405074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 8 км</a:t>
            </a:r>
            <a:endParaRPr lang="en-US" sz="1450" dirty="0"/>
          </a:p>
        </p:txBody>
      </p:sp>
      <p:sp>
        <p:nvSpPr>
          <p:cNvPr id="11" name="Text 9"/>
          <p:cNvSpPr/>
          <p:nvPr/>
        </p:nvSpPr>
        <p:spPr>
          <a:xfrm>
            <a:off x="9723120" y="2419588"/>
            <a:ext cx="405455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У системі замкнутих полігонів</a:t>
            </a:r>
            <a:endParaRPr lang="en-US" sz="1450" dirty="0"/>
          </a:p>
        </p:txBody>
      </p:sp>
      <p:sp>
        <p:nvSpPr>
          <p:cNvPr id="12" name="Shape 10"/>
          <p:cNvSpPr/>
          <p:nvPr/>
        </p:nvSpPr>
        <p:spPr>
          <a:xfrm>
            <a:off x="663893" y="2839641"/>
            <a:ext cx="13301186" cy="540068"/>
          </a:xfrm>
          <a:prstGeom prst="rect">
            <a:avLst/>
          </a:prstGeom>
          <a:solidFill>
            <a:srgbClr val="FFFFFF">
              <a:alpha val="4000"/>
            </a:srgbClr>
          </a:solidFill>
          <a:ln/>
        </p:spPr>
      </p:sp>
      <p:sp>
        <p:nvSpPr>
          <p:cNvPr id="13" name="Text 11"/>
          <p:cNvSpPr/>
          <p:nvPr/>
        </p:nvSpPr>
        <p:spPr>
          <a:xfrm>
            <a:off x="852964" y="2959656"/>
            <a:ext cx="405455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Периметр полігону</a:t>
            </a:r>
            <a:endParaRPr lang="en-US" sz="1450" dirty="0"/>
          </a:p>
        </p:txBody>
      </p:sp>
      <p:sp>
        <p:nvSpPr>
          <p:cNvPr id="14" name="Text 12"/>
          <p:cNvSpPr/>
          <p:nvPr/>
        </p:nvSpPr>
        <p:spPr>
          <a:xfrm>
            <a:off x="5289947" y="2959656"/>
            <a:ext cx="405074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 24 км</a:t>
            </a:r>
            <a:endParaRPr lang="en-US" sz="1450" dirty="0"/>
          </a:p>
        </p:txBody>
      </p:sp>
      <p:sp>
        <p:nvSpPr>
          <p:cNvPr id="15" name="Text 13"/>
          <p:cNvSpPr/>
          <p:nvPr/>
        </p:nvSpPr>
        <p:spPr>
          <a:xfrm>
            <a:off x="9723120" y="2959656"/>
            <a:ext cx="405455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Для окремого полігону</a:t>
            </a:r>
            <a:endParaRPr lang="en-US" sz="1450" dirty="0"/>
          </a:p>
        </p:txBody>
      </p:sp>
      <p:sp>
        <p:nvSpPr>
          <p:cNvPr id="16" name="Shape 14"/>
          <p:cNvSpPr/>
          <p:nvPr/>
        </p:nvSpPr>
        <p:spPr>
          <a:xfrm>
            <a:off x="663893" y="3379708"/>
            <a:ext cx="13301186" cy="540068"/>
          </a:xfrm>
          <a:prstGeom prst="rect">
            <a:avLst/>
          </a:prstGeom>
          <a:solidFill>
            <a:srgbClr val="000000">
              <a:alpha val="4000"/>
            </a:srgbClr>
          </a:solidFill>
          <a:ln/>
        </p:spPr>
      </p:sp>
      <p:sp>
        <p:nvSpPr>
          <p:cNvPr id="17" name="Text 15"/>
          <p:cNvSpPr/>
          <p:nvPr/>
        </p:nvSpPr>
        <p:spPr>
          <a:xfrm>
            <a:off x="852964" y="3499723"/>
            <a:ext cx="405455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Накопичення перевищення на 1 км ходу</a:t>
            </a:r>
            <a:endParaRPr lang="en-US" sz="1450" dirty="0"/>
          </a:p>
        </p:txBody>
      </p:sp>
      <p:sp>
        <p:nvSpPr>
          <p:cNvPr id="18" name="Text 16"/>
          <p:cNvSpPr/>
          <p:nvPr/>
        </p:nvSpPr>
        <p:spPr>
          <a:xfrm>
            <a:off x="5289947" y="3499723"/>
            <a:ext cx="405074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 5 мм</a:t>
            </a:r>
            <a:endParaRPr lang="en-US" sz="1450" dirty="0"/>
          </a:p>
        </p:txBody>
      </p:sp>
      <p:sp>
        <p:nvSpPr>
          <p:cNvPr id="19" name="Text 17"/>
          <p:cNvSpPr/>
          <p:nvPr/>
        </p:nvSpPr>
        <p:spPr>
          <a:xfrm>
            <a:off x="9723120" y="3499723"/>
            <a:ext cx="405455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Середня квадратична похибка</a:t>
            </a:r>
            <a:endParaRPr lang="en-US" sz="1450" dirty="0"/>
          </a:p>
        </p:txBody>
      </p:sp>
      <p:sp>
        <p:nvSpPr>
          <p:cNvPr id="20" name="Shape 18"/>
          <p:cNvSpPr/>
          <p:nvPr/>
        </p:nvSpPr>
        <p:spPr>
          <a:xfrm>
            <a:off x="663893" y="3919776"/>
            <a:ext cx="13301186" cy="540068"/>
          </a:xfrm>
          <a:prstGeom prst="rect">
            <a:avLst/>
          </a:prstGeom>
          <a:solidFill>
            <a:srgbClr val="FFFFFF">
              <a:alpha val="4000"/>
            </a:srgbClr>
          </a:solidFill>
          <a:ln/>
        </p:spPr>
      </p:sp>
      <p:sp>
        <p:nvSpPr>
          <p:cNvPr id="21" name="Text 19"/>
          <p:cNvSpPr/>
          <p:nvPr/>
        </p:nvSpPr>
        <p:spPr>
          <a:xfrm>
            <a:off x="852964" y="4039791"/>
            <a:ext cx="405455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Допустима нев'язка в полігоні</a:t>
            </a:r>
            <a:endParaRPr lang="en-US" sz="1450" dirty="0"/>
          </a:p>
        </p:txBody>
      </p:sp>
      <p:sp>
        <p:nvSpPr>
          <p:cNvPr id="22" name="Text 20"/>
          <p:cNvSpPr/>
          <p:nvPr/>
        </p:nvSpPr>
        <p:spPr>
          <a:xfrm>
            <a:off x="5289947" y="4039791"/>
            <a:ext cx="405074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20 мм√L</a:t>
            </a:r>
            <a:endParaRPr lang="en-US" sz="1450" dirty="0"/>
          </a:p>
        </p:txBody>
      </p:sp>
      <p:sp>
        <p:nvSpPr>
          <p:cNvPr id="23" name="Text 21"/>
          <p:cNvSpPr/>
          <p:nvPr/>
        </p:nvSpPr>
        <p:spPr>
          <a:xfrm>
            <a:off x="9723120" y="4039791"/>
            <a:ext cx="405455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L - периметр полігону в км</a:t>
            </a:r>
            <a:endParaRPr lang="en-US" sz="1450" dirty="0"/>
          </a:p>
        </p:txBody>
      </p:sp>
      <p:sp>
        <p:nvSpPr>
          <p:cNvPr id="24" name="Shape 22"/>
          <p:cNvSpPr/>
          <p:nvPr/>
        </p:nvSpPr>
        <p:spPr>
          <a:xfrm>
            <a:off x="663893" y="4459843"/>
            <a:ext cx="13301186" cy="840105"/>
          </a:xfrm>
          <a:prstGeom prst="rect">
            <a:avLst/>
          </a:prstGeom>
          <a:solidFill>
            <a:srgbClr val="000000">
              <a:alpha val="4000"/>
            </a:srgbClr>
          </a:solidFill>
          <a:ln/>
        </p:spPr>
      </p:sp>
      <p:sp>
        <p:nvSpPr>
          <p:cNvPr id="25" name="Text 23"/>
          <p:cNvSpPr/>
          <p:nvPr/>
        </p:nvSpPr>
        <p:spPr>
          <a:xfrm>
            <a:off x="852964" y="4579858"/>
            <a:ext cx="4054554" cy="600075"/>
          </a:xfrm>
          <a:prstGeom prst="rect">
            <a:avLst/>
          </a:prstGeom>
          <a:noFill/>
          <a:ln/>
        </p:spPr>
        <p:txBody>
          <a:bodyPr wrap="squar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Максимальна відстань від нівеліра до рейки</a:t>
            </a:r>
            <a:endParaRPr lang="en-US" sz="1450" dirty="0"/>
          </a:p>
        </p:txBody>
      </p:sp>
      <p:sp>
        <p:nvSpPr>
          <p:cNvPr id="26" name="Text 24"/>
          <p:cNvSpPr/>
          <p:nvPr/>
        </p:nvSpPr>
        <p:spPr>
          <a:xfrm>
            <a:off x="5289947" y="4579858"/>
            <a:ext cx="405074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100 м</a:t>
            </a:r>
            <a:endParaRPr lang="en-US" sz="1450" dirty="0"/>
          </a:p>
        </p:txBody>
      </p:sp>
      <p:sp>
        <p:nvSpPr>
          <p:cNvPr id="27" name="Text 25"/>
          <p:cNvSpPr/>
          <p:nvPr/>
        </p:nvSpPr>
        <p:spPr>
          <a:xfrm>
            <a:off x="9723120" y="4579858"/>
            <a:ext cx="405455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Однакова в обох напрямках</a:t>
            </a:r>
            <a:endParaRPr lang="en-US" sz="1450" dirty="0"/>
          </a:p>
        </p:txBody>
      </p:sp>
      <p:sp>
        <p:nvSpPr>
          <p:cNvPr id="28" name="Shape 26"/>
          <p:cNvSpPr/>
          <p:nvPr/>
        </p:nvSpPr>
        <p:spPr>
          <a:xfrm>
            <a:off x="663893" y="5299948"/>
            <a:ext cx="13301186" cy="540068"/>
          </a:xfrm>
          <a:prstGeom prst="rect">
            <a:avLst/>
          </a:prstGeom>
          <a:solidFill>
            <a:srgbClr val="FFFFFF">
              <a:alpha val="4000"/>
            </a:srgbClr>
          </a:solidFill>
          <a:ln/>
        </p:spPr>
      </p:sp>
      <p:sp>
        <p:nvSpPr>
          <p:cNvPr id="29" name="Text 27"/>
          <p:cNvSpPr/>
          <p:nvPr/>
        </p:nvSpPr>
        <p:spPr>
          <a:xfrm>
            <a:off x="852964" y="5419963"/>
            <a:ext cx="405455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Нерівність плеч на станції</a:t>
            </a:r>
            <a:endParaRPr lang="en-US" sz="1450" dirty="0"/>
          </a:p>
        </p:txBody>
      </p:sp>
      <p:sp>
        <p:nvSpPr>
          <p:cNvPr id="30" name="Text 28"/>
          <p:cNvSpPr/>
          <p:nvPr/>
        </p:nvSpPr>
        <p:spPr>
          <a:xfrm>
            <a:off x="5289947" y="5419963"/>
            <a:ext cx="405074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 5 м</a:t>
            </a:r>
            <a:endParaRPr lang="en-US" sz="1450" dirty="0"/>
          </a:p>
        </p:txBody>
      </p:sp>
      <p:sp>
        <p:nvSpPr>
          <p:cNvPr id="31" name="Text 29"/>
          <p:cNvSpPr/>
          <p:nvPr/>
        </p:nvSpPr>
        <p:spPr>
          <a:xfrm>
            <a:off x="9723120" y="5419963"/>
            <a:ext cx="4054554" cy="300038"/>
          </a:xfrm>
          <a:prstGeom prst="rect">
            <a:avLst/>
          </a:prstGeom>
          <a:noFill/>
          <a:ln/>
        </p:spPr>
        <p:txBody>
          <a:bodyPr wrap="non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При відстані до рейок не більше 100 м</a:t>
            </a:r>
            <a:endParaRPr lang="en-US" sz="1450" dirty="0"/>
          </a:p>
        </p:txBody>
      </p:sp>
      <p:sp>
        <p:nvSpPr>
          <p:cNvPr id="32" name="Text 30"/>
          <p:cNvSpPr/>
          <p:nvPr/>
        </p:nvSpPr>
        <p:spPr>
          <a:xfrm>
            <a:off x="656273" y="6058495"/>
            <a:ext cx="13317855" cy="600075"/>
          </a:xfrm>
          <a:prstGeom prst="rect">
            <a:avLst/>
          </a:prstGeom>
          <a:noFill/>
          <a:ln/>
        </p:spPr>
        <p:txBody>
          <a:bodyPr wrap="squar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Нівелювання IV класу є важливою складовою державної висотної мережі, яка забезпечує висотні обґрунтування для топографічних знімань масштабів 1:5000 - 1:500. Воно виконується нівелірами типу Н-3 з компенсаторами або глухими нівелірами аналогічної точності.</a:t>
            </a:r>
            <a:endParaRPr lang="en-US" sz="1450" dirty="0"/>
          </a:p>
        </p:txBody>
      </p:sp>
      <p:sp>
        <p:nvSpPr>
          <p:cNvPr id="33" name="Text 31"/>
          <p:cNvSpPr/>
          <p:nvPr/>
        </p:nvSpPr>
        <p:spPr>
          <a:xfrm>
            <a:off x="656273" y="6869430"/>
            <a:ext cx="13317855" cy="600075"/>
          </a:xfrm>
          <a:prstGeom prst="rect">
            <a:avLst/>
          </a:prstGeom>
          <a:noFill/>
          <a:ln/>
        </p:spPr>
        <p:txBody>
          <a:bodyPr wrap="square" lIns="0" tIns="0" rIns="0" bIns="0" rtlCol="0" anchor="t"/>
          <a:lstStyle/>
          <a:p>
            <a:pPr marL="0" indent="0">
              <a:lnSpc>
                <a:spcPts val="2350"/>
              </a:lnSpc>
              <a:buNone/>
            </a:pPr>
            <a:r>
              <a:rPr lang="en-US" sz="1450" dirty="0">
                <a:solidFill>
                  <a:srgbClr val="272525"/>
                </a:solidFill>
                <a:latin typeface="Montserrat" pitchFamily="34" charset="0"/>
                <a:ea typeface="Montserrat" pitchFamily="34" charset="-122"/>
                <a:cs typeface="Montserrat" pitchFamily="34" charset="-120"/>
              </a:rPr>
              <a:t>Для підвищення точності роботи виконуються в сприятливих умовах: у хмарну погоду або в ранкові та вечірні години при слабких турбулентних потоках повітря, рівномірному освітленні та відсутності сильних вітрів.</a:t>
            </a:r>
            <a:endParaRPr lang="en-US" sz="14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19018" y="564952"/>
            <a:ext cx="6001226" cy="675799"/>
          </a:xfrm>
          <a:prstGeom prst="rect">
            <a:avLst/>
          </a:prstGeom>
          <a:noFill/>
          <a:ln/>
        </p:spPr>
        <p:txBody>
          <a:bodyPr wrap="none" lIns="0" tIns="0" rIns="0" bIns="0" rtlCol="0" anchor="t"/>
          <a:lstStyle/>
          <a:p>
            <a:pPr marL="0" indent="0">
              <a:lnSpc>
                <a:spcPts val="5300"/>
              </a:lnSpc>
              <a:buNone/>
            </a:pPr>
            <a:r>
              <a:rPr lang="en-US" sz="4250" b="1" dirty="0">
                <a:solidFill>
                  <a:srgbClr val="7068F4"/>
                </a:solidFill>
                <a:latin typeface="Barlow Bold" pitchFamily="34" charset="0"/>
                <a:ea typeface="Barlow Bold" pitchFamily="34" charset="-122"/>
                <a:cs typeface="Barlow Bold" pitchFamily="34" charset="-120"/>
              </a:rPr>
              <a:t>Нівелювання III класу</a:t>
            </a:r>
            <a:endParaRPr lang="en-US" sz="4250" dirty="0"/>
          </a:p>
        </p:txBody>
      </p:sp>
      <p:pic>
        <p:nvPicPr>
          <p:cNvPr id="3" name="Image 0" descr="preencoded.png"/>
          <p:cNvPicPr>
            <a:picLocks noChangeAspect="1"/>
          </p:cNvPicPr>
          <p:nvPr/>
        </p:nvPicPr>
        <p:blipFill>
          <a:blip r:embed="rId3"/>
          <a:stretch>
            <a:fillRect/>
          </a:stretch>
        </p:blipFill>
        <p:spPr>
          <a:xfrm>
            <a:off x="726638" y="1784390"/>
            <a:ext cx="3170992" cy="3170992"/>
          </a:xfrm>
          <a:prstGeom prst="rect">
            <a:avLst/>
          </a:prstGeom>
        </p:spPr>
      </p:pic>
      <p:pic>
        <p:nvPicPr>
          <p:cNvPr id="4" name="Image 1" descr="preencoded.png"/>
          <p:cNvPicPr>
            <a:picLocks noChangeAspect="1"/>
          </p:cNvPicPr>
          <p:nvPr/>
        </p:nvPicPr>
        <p:blipFill>
          <a:blip r:embed="rId4"/>
          <a:stretch>
            <a:fillRect/>
          </a:stretch>
        </p:blipFill>
        <p:spPr>
          <a:xfrm>
            <a:off x="4061936" y="1784390"/>
            <a:ext cx="3171111" cy="3171111"/>
          </a:xfrm>
          <a:prstGeom prst="rect">
            <a:avLst/>
          </a:prstGeom>
        </p:spPr>
      </p:pic>
      <p:pic>
        <p:nvPicPr>
          <p:cNvPr id="5" name="Image 2" descr="preencoded.png"/>
          <p:cNvPicPr>
            <a:picLocks noChangeAspect="1"/>
          </p:cNvPicPr>
          <p:nvPr/>
        </p:nvPicPr>
        <p:blipFill>
          <a:blip r:embed="rId5"/>
          <a:stretch>
            <a:fillRect/>
          </a:stretch>
        </p:blipFill>
        <p:spPr>
          <a:xfrm>
            <a:off x="7397353" y="1784390"/>
            <a:ext cx="3170992" cy="3170992"/>
          </a:xfrm>
          <a:prstGeom prst="rect">
            <a:avLst/>
          </a:prstGeom>
        </p:spPr>
      </p:pic>
      <p:pic>
        <p:nvPicPr>
          <p:cNvPr id="6" name="Image 3" descr="preencoded.png"/>
          <p:cNvPicPr>
            <a:picLocks noChangeAspect="1"/>
          </p:cNvPicPr>
          <p:nvPr/>
        </p:nvPicPr>
        <p:blipFill>
          <a:blip r:embed="rId6"/>
          <a:stretch>
            <a:fillRect/>
          </a:stretch>
        </p:blipFill>
        <p:spPr>
          <a:xfrm>
            <a:off x="10732651" y="1784390"/>
            <a:ext cx="3171111" cy="3171111"/>
          </a:xfrm>
          <a:prstGeom prst="rect">
            <a:avLst/>
          </a:prstGeom>
        </p:spPr>
      </p:pic>
      <p:sp>
        <p:nvSpPr>
          <p:cNvPr id="7" name="Text 1"/>
          <p:cNvSpPr/>
          <p:nvPr/>
        </p:nvSpPr>
        <p:spPr>
          <a:xfrm>
            <a:off x="719018" y="5319474"/>
            <a:ext cx="13192363" cy="1314450"/>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Нівелювання III класу виконується нівелірами типу Н-3 з використанням штатних штрихових або шашкових рейок. Довжина ходу між вихідними пунктами не повинна перевищувати 10 км, а периметр полігону – 30 км. Гранично допустима нев'язка в замкнутому полігоні або ході між вихідними пунктами розраховується за формулою 10 мм√L, де L – довжина ходу в кілометрах.</a:t>
            </a:r>
            <a:endParaRPr lang="en-US" sz="1600" dirty="0"/>
          </a:p>
        </p:txBody>
      </p:sp>
      <p:sp>
        <p:nvSpPr>
          <p:cNvPr id="8" name="Text 2"/>
          <p:cNvSpPr/>
          <p:nvPr/>
        </p:nvSpPr>
        <p:spPr>
          <a:xfrm>
            <a:off x="719018" y="6865025"/>
            <a:ext cx="13192363" cy="985837"/>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Спостереження виконуються при двох горизонтах приладу з перестановкою рейок. На кожній станції визначають два перевищення: за основною та додатковою шкалами (чорною та червоною сторонами рейок). Середня квадратична похибка нівелювання на 1 км ходу не повинна перевищувати 3 мм.</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15804" y="725448"/>
            <a:ext cx="13198793" cy="1345644"/>
          </a:xfrm>
          <a:prstGeom prst="rect">
            <a:avLst/>
          </a:prstGeom>
          <a:noFill/>
          <a:ln/>
        </p:spPr>
        <p:txBody>
          <a:bodyPr wrap="square" lIns="0" tIns="0" rIns="0" bIns="0" rtlCol="0" anchor="t"/>
          <a:lstStyle/>
          <a:p>
            <a:pPr marL="0" indent="0">
              <a:lnSpc>
                <a:spcPts val="5250"/>
              </a:lnSpc>
              <a:buNone/>
            </a:pPr>
            <a:r>
              <a:rPr lang="en-US" sz="4200" b="1" dirty="0">
                <a:solidFill>
                  <a:srgbClr val="7068F4"/>
                </a:solidFill>
                <a:latin typeface="Barlow Bold" pitchFamily="34" charset="0"/>
                <a:ea typeface="Barlow Bold" pitchFamily="34" charset="-122"/>
                <a:cs typeface="Barlow Bold" pitchFamily="34" charset="-120"/>
              </a:rPr>
              <a:t>Нівелювання I-II класів: особливості високоточних вимірювань</a:t>
            </a:r>
            <a:endParaRPr lang="en-US" sz="4200" dirty="0"/>
          </a:p>
        </p:txBody>
      </p:sp>
      <p:sp>
        <p:nvSpPr>
          <p:cNvPr id="3" name="Shape 1"/>
          <p:cNvSpPr/>
          <p:nvPr/>
        </p:nvSpPr>
        <p:spPr>
          <a:xfrm>
            <a:off x="715804" y="2480072"/>
            <a:ext cx="4263271" cy="3812500"/>
          </a:xfrm>
          <a:prstGeom prst="roundRect">
            <a:avLst>
              <a:gd name="adj" fmla="val 4829"/>
            </a:avLst>
          </a:prstGeom>
          <a:solidFill>
            <a:srgbClr val="EEEFF5"/>
          </a:solidFill>
          <a:ln/>
          <a:effectLst>
            <a:outerShdw blurRad="50800" dist="25400" dir="13500000" algn="bl" rotWithShape="0">
              <a:srgbClr val="FFFFFF">
                <a:alpha val="70000"/>
              </a:srgbClr>
            </a:outerShdw>
          </a:effectLst>
        </p:spPr>
      </p:sp>
      <p:sp>
        <p:nvSpPr>
          <p:cNvPr id="4" name="Text 2"/>
          <p:cNvSpPr/>
          <p:nvPr/>
        </p:nvSpPr>
        <p:spPr>
          <a:xfrm>
            <a:off x="920234" y="2684502"/>
            <a:ext cx="3396020" cy="336352"/>
          </a:xfrm>
          <a:prstGeom prst="rect">
            <a:avLst/>
          </a:prstGeom>
          <a:noFill/>
          <a:ln/>
        </p:spPr>
        <p:txBody>
          <a:bodyPr wrap="none" lIns="0" tIns="0" rIns="0" bIns="0" rtlCol="0" anchor="t"/>
          <a:lstStyle/>
          <a:p>
            <a:pPr marL="0" indent="0">
              <a:lnSpc>
                <a:spcPts val="2600"/>
              </a:lnSpc>
              <a:buNone/>
            </a:pPr>
            <a:r>
              <a:rPr lang="en-US" sz="2100" b="1" dirty="0">
                <a:solidFill>
                  <a:srgbClr val="272525"/>
                </a:solidFill>
                <a:latin typeface="Barlow Bold" pitchFamily="34" charset="0"/>
                <a:ea typeface="Barlow Bold" pitchFamily="34" charset="-122"/>
                <a:cs typeface="Barlow Bold" pitchFamily="34" charset="-120"/>
              </a:rPr>
              <a:t>Прилади та обладнання</a:t>
            </a:r>
            <a:endParaRPr lang="en-US" sz="2100" dirty="0"/>
          </a:p>
        </p:txBody>
      </p:sp>
      <p:sp>
        <p:nvSpPr>
          <p:cNvPr id="5" name="Text 3"/>
          <p:cNvSpPr/>
          <p:nvPr/>
        </p:nvSpPr>
        <p:spPr>
          <a:xfrm>
            <a:off x="920234" y="3143488"/>
            <a:ext cx="3854410" cy="2617470"/>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Високоточні нівеліри Н-05, Н-1 або цифрові нівеліри з точністю не нижче 0,5 мм на 1 км подвійного ходу. Інварні рейки з поділками через 0,5 см та спеціальними штативами-підставками. Температура інварних стрічок вимірюється термометрами.</a:t>
            </a:r>
            <a:endParaRPr lang="en-US" sz="1600" dirty="0"/>
          </a:p>
        </p:txBody>
      </p:sp>
      <p:sp>
        <p:nvSpPr>
          <p:cNvPr id="6" name="Shape 4"/>
          <p:cNvSpPr/>
          <p:nvPr/>
        </p:nvSpPr>
        <p:spPr>
          <a:xfrm>
            <a:off x="5183505" y="2480072"/>
            <a:ext cx="4263271" cy="3812500"/>
          </a:xfrm>
          <a:prstGeom prst="roundRect">
            <a:avLst>
              <a:gd name="adj" fmla="val 4829"/>
            </a:avLst>
          </a:prstGeom>
          <a:solidFill>
            <a:srgbClr val="EEEFF5"/>
          </a:solidFill>
          <a:ln/>
          <a:effectLst>
            <a:outerShdw blurRad="50800" dist="25400" dir="13500000" algn="bl" rotWithShape="0">
              <a:srgbClr val="FFFFFF">
                <a:alpha val="70000"/>
              </a:srgbClr>
            </a:outerShdw>
          </a:effectLst>
        </p:spPr>
      </p:sp>
      <p:sp>
        <p:nvSpPr>
          <p:cNvPr id="7" name="Text 5"/>
          <p:cNvSpPr/>
          <p:nvPr/>
        </p:nvSpPr>
        <p:spPr>
          <a:xfrm>
            <a:off x="5387935" y="2684502"/>
            <a:ext cx="3475077" cy="336352"/>
          </a:xfrm>
          <a:prstGeom prst="rect">
            <a:avLst/>
          </a:prstGeom>
          <a:noFill/>
          <a:ln/>
        </p:spPr>
        <p:txBody>
          <a:bodyPr wrap="none" lIns="0" tIns="0" rIns="0" bIns="0" rtlCol="0" anchor="t"/>
          <a:lstStyle/>
          <a:p>
            <a:pPr marL="0" indent="0">
              <a:lnSpc>
                <a:spcPts val="2600"/>
              </a:lnSpc>
              <a:buNone/>
            </a:pPr>
            <a:r>
              <a:rPr lang="en-US" sz="2100" b="1" dirty="0">
                <a:solidFill>
                  <a:srgbClr val="272525"/>
                </a:solidFill>
                <a:latin typeface="Barlow Bold" pitchFamily="34" charset="0"/>
                <a:ea typeface="Barlow Bold" pitchFamily="34" charset="-122"/>
                <a:cs typeface="Barlow Bold" pitchFamily="34" charset="-120"/>
              </a:rPr>
              <a:t>Методика спостережень</a:t>
            </a:r>
            <a:endParaRPr lang="en-US" sz="2100" dirty="0"/>
          </a:p>
        </p:txBody>
      </p:sp>
      <p:sp>
        <p:nvSpPr>
          <p:cNvPr id="8" name="Text 6"/>
          <p:cNvSpPr/>
          <p:nvPr/>
        </p:nvSpPr>
        <p:spPr>
          <a:xfrm>
            <a:off x="5387935" y="3143488"/>
            <a:ext cx="3854410" cy="2944654"/>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Нівелювання виконується в прямому та зворотному напрямках за програмою ЗППЗ (задня-передня-передня-задня) на кожній станції. Відстані від нівеліра до рейок вимірюються з точністю до 0,1 м та витримуються рівними. Нерівність плеч не повинна перевищувати 0,5 м.</a:t>
            </a:r>
            <a:endParaRPr lang="en-US" sz="1600" dirty="0"/>
          </a:p>
        </p:txBody>
      </p:sp>
      <p:sp>
        <p:nvSpPr>
          <p:cNvPr id="9" name="Shape 7"/>
          <p:cNvSpPr/>
          <p:nvPr/>
        </p:nvSpPr>
        <p:spPr>
          <a:xfrm>
            <a:off x="9651206" y="2480072"/>
            <a:ext cx="4263271" cy="3812500"/>
          </a:xfrm>
          <a:prstGeom prst="roundRect">
            <a:avLst>
              <a:gd name="adj" fmla="val 4829"/>
            </a:avLst>
          </a:prstGeom>
          <a:solidFill>
            <a:srgbClr val="EEEFF5"/>
          </a:solidFill>
          <a:ln/>
          <a:effectLst>
            <a:outerShdw blurRad="50800" dist="25400" dir="13500000" algn="bl" rotWithShape="0">
              <a:srgbClr val="FFFFFF">
                <a:alpha val="70000"/>
              </a:srgbClr>
            </a:outerShdw>
          </a:effectLst>
        </p:spPr>
      </p:sp>
      <p:sp>
        <p:nvSpPr>
          <p:cNvPr id="10" name="Text 8"/>
          <p:cNvSpPr/>
          <p:nvPr/>
        </p:nvSpPr>
        <p:spPr>
          <a:xfrm>
            <a:off x="9855637" y="2684502"/>
            <a:ext cx="2801898" cy="336352"/>
          </a:xfrm>
          <a:prstGeom prst="rect">
            <a:avLst/>
          </a:prstGeom>
          <a:noFill/>
          <a:ln/>
        </p:spPr>
        <p:txBody>
          <a:bodyPr wrap="none" lIns="0" tIns="0" rIns="0" bIns="0" rtlCol="0" anchor="t"/>
          <a:lstStyle/>
          <a:p>
            <a:pPr marL="0" indent="0">
              <a:lnSpc>
                <a:spcPts val="2600"/>
              </a:lnSpc>
              <a:buNone/>
            </a:pPr>
            <a:r>
              <a:rPr lang="en-US" sz="2100" b="1" dirty="0">
                <a:solidFill>
                  <a:srgbClr val="272525"/>
                </a:solidFill>
                <a:latin typeface="Barlow Bold" pitchFamily="34" charset="0"/>
                <a:ea typeface="Barlow Bold" pitchFamily="34" charset="-122"/>
                <a:cs typeface="Barlow Bold" pitchFamily="34" charset="-120"/>
              </a:rPr>
              <a:t>Точність та допуски</a:t>
            </a:r>
            <a:endParaRPr lang="en-US" sz="2100" dirty="0"/>
          </a:p>
        </p:txBody>
      </p:sp>
      <p:sp>
        <p:nvSpPr>
          <p:cNvPr id="11" name="Text 9"/>
          <p:cNvSpPr/>
          <p:nvPr/>
        </p:nvSpPr>
        <p:spPr>
          <a:xfrm>
            <a:off x="9855637" y="3143488"/>
            <a:ext cx="3854410" cy="2944654"/>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Нівелювання I класу: середня квадратична похибка ≤ 0,5 мм/км, допустима нев'язка 3 мм√L. Нівелювання II класу: середня квадратична похибка ≤ 0,8 мм/км, допустима нев'язка 5 мм√L. Розходження перевищень між прямим і зворотним ходами ≤ 3 мм√L для I класу.</a:t>
            </a:r>
            <a:endParaRPr lang="en-US" sz="1600" dirty="0"/>
          </a:p>
        </p:txBody>
      </p:sp>
      <p:sp>
        <p:nvSpPr>
          <p:cNvPr id="12" name="Text 10"/>
          <p:cNvSpPr/>
          <p:nvPr/>
        </p:nvSpPr>
        <p:spPr>
          <a:xfrm>
            <a:off x="715804" y="6522601"/>
            <a:ext cx="13198793" cy="981551"/>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Нівелювання I-II класів виконується в найбільш сприятливі періоди року: навесні після відтавання ґрунту та восени до заморозків. Щоденні спостереження проводяться у ранкові та вечірні години при слабких коливаннях зображення та рівномірному освітленні.</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58309" y="1099423"/>
            <a:ext cx="6934438" cy="712708"/>
          </a:xfrm>
          <a:prstGeom prst="rect">
            <a:avLst/>
          </a:prstGeom>
          <a:noFill/>
          <a:ln/>
        </p:spPr>
        <p:txBody>
          <a:bodyPr wrap="none" lIns="0" tIns="0" rIns="0" bIns="0" rtlCol="0" anchor="t"/>
          <a:lstStyle/>
          <a:p>
            <a:pPr marL="0" indent="0">
              <a:lnSpc>
                <a:spcPts val="5600"/>
              </a:lnSpc>
              <a:buNone/>
            </a:pPr>
            <a:r>
              <a:rPr lang="en-US" sz="4450" b="1" dirty="0">
                <a:solidFill>
                  <a:srgbClr val="7068F4"/>
                </a:solidFill>
                <a:latin typeface="Barlow Bold" pitchFamily="34" charset="0"/>
                <a:ea typeface="Barlow Bold" pitchFamily="34" charset="-122"/>
                <a:cs typeface="Barlow Bold" pitchFamily="34" charset="-120"/>
              </a:rPr>
              <a:t>Нівелірні ходи і мережі</a:t>
            </a:r>
            <a:endParaRPr lang="en-US" sz="4450" dirty="0"/>
          </a:p>
        </p:txBody>
      </p:sp>
      <p:sp>
        <p:nvSpPr>
          <p:cNvPr id="3" name="Text 1"/>
          <p:cNvSpPr/>
          <p:nvPr/>
        </p:nvSpPr>
        <p:spPr>
          <a:xfrm>
            <a:off x="758309" y="2353628"/>
            <a:ext cx="4256127" cy="356235"/>
          </a:xfrm>
          <a:prstGeom prst="rect">
            <a:avLst/>
          </a:prstGeom>
          <a:noFill/>
          <a:ln/>
        </p:spPr>
        <p:txBody>
          <a:bodyPr wrap="none" lIns="0" tIns="0" rIns="0" bIns="0" rtlCol="0" anchor="t"/>
          <a:lstStyle/>
          <a:p>
            <a:pPr marL="0" indent="0">
              <a:lnSpc>
                <a:spcPts val="2800"/>
              </a:lnSpc>
              <a:buNone/>
            </a:pPr>
            <a:r>
              <a:rPr lang="en-US" sz="2200" b="1" dirty="0">
                <a:solidFill>
                  <a:srgbClr val="7068F4"/>
                </a:solidFill>
                <a:latin typeface="Barlow Bold" pitchFamily="34" charset="0"/>
                <a:ea typeface="Barlow Bold" pitchFamily="34" charset="-122"/>
                <a:cs typeface="Barlow Bold" pitchFamily="34" charset="-120"/>
              </a:rPr>
              <a:t>Державна нівелірна мережа</a:t>
            </a:r>
            <a:endParaRPr lang="en-US" sz="2200" dirty="0"/>
          </a:p>
        </p:txBody>
      </p:sp>
      <p:sp>
        <p:nvSpPr>
          <p:cNvPr id="4" name="Text 2"/>
          <p:cNvSpPr/>
          <p:nvPr/>
        </p:nvSpPr>
        <p:spPr>
          <a:xfrm>
            <a:off x="758309" y="2926437"/>
            <a:ext cx="6292572" cy="208026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Складається з нівелірних ліній I-IV класів, що утворюють полігони різних порядків. Лінії I класу прокладаються вздовж основних магістралей та утворюють полігони з периметром 1500-2000 км. Лінії II класу розділяють полігони I класу на полігони з периметром 500-600 км.</a:t>
            </a:r>
            <a:endParaRPr lang="en-US" sz="1700" dirty="0"/>
          </a:p>
        </p:txBody>
      </p:sp>
      <p:sp>
        <p:nvSpPr>
          <p:cNvPr id="5" name="Text 3"/>
          <p:cNvSpPr/>
          <p:nvPr/>
        </p:nvSpPr>
        <p:spPr>
          <a:xfrm>
            <a:off x="758309" y="5201603"/>
            <a:ext cx="6292572" cy="173355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Лінії III класу утворюють полігони з периметром 150-200 км, а лінії IV класу забезпечують згущення мережі для топографічних знімань та інженерних робіт. Система забезпечує поступове підвищення точності визначення висот від IV до I класу.</a:t>
            </a:r>
            <a:endParaRPr lang="en-US" sz="1700" dirty="0"/>
          </a:p>
        </p:txBody>
      </p:sp>
      <p:sp>
        <p:nvSpPr>
          <p:cNvPr id="6" name="Text 4"/>
          <p:cNvSpPr/>
          <p:nvPr/>
        </p:nvSpPr>
        <p:spPr>
          <a:xfrm>
            <a:off x="7587139" y="2353628"/>
            <a:ext cx="5405318" cy="356235"/>
          </a:xfrm>
          <a:prstGeom prst="rect">
            <a:avLst/>
          </a:prstGeom>
          <a:noFill/>
          <a:ln/>
        </p:spPr>
        <p:txBody>
          <a:bodyPr wrap="none" lIns="0" tIns="0" rIns="0" bIns="0" rtlCol="0" anchor="t"/>
          <a:lstStyle/>
          <a:p>
            <a:pPr marL="0" indent="0">
              <a:lnSpc>
                <a:spcPts val="2800"/>
              </a:lnSpc>
              <a:buNone/>
            </a:pPr>
            <a:r>
              <a:rPr lang="en-US" sz="2200" b="1" dirty="0">
                <a:solidFill>
                  <a:srgbClr val="7068F4"/>
                </a:solidFill>
                <a:latin typeface="Barlow Bold" pitchFamily="34" charset="0"/>
                <a:ea typeface="Barlow Bold" pitchFamily="34" charset="-122"/>
                <a:cs typeface="Barlow Bold" pitchFamily="34" charset="-120"/>
              </a:rPr>
              <a:t>Нівелірні ходи в інженерній геодезії</a:t>
            </a:r>
            <a:endParaRPr lang="en-US" sz="2200" dirty="0"/>
          </a:p>
        </p:txBody>
      </p:sp>
      <p:sp>
        <p:nvSpPr>
          <p:cNvPr id="7" name="Text 5"/>
          <p:cNvSpPr/>
          <p:nvPr/>
        </p:nvSpPr>
        <p:spPr>
          <a:xfrm>
            <a:off x="7587139" y="2926437"/>
            <a:ext cx="6292572" cy="173355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Розрізняють замкнуті ходи (полігони), розімкнуті ходи між вихідними пунктами та висячі ходи. Замкнуті та розімкнуті ходи дозволяють контролювати точність вимірювань за величиною нев'язки. Висячі ходи застосовуються лише у виняткових випадках.</a:t>
            </a:r>
            <a:endParaRPr lang="en-US" sz="1700" dirty="0"/>
          </a:p>
        </p:txBody>
      </p:sp>
      <p:sp>
        <p:nvSpPr>
          <p:cNvPr id="8" name="Text 6"/>
          <p:cNvSpPr/>
          <p:nvPr/>
        </p:nvSpPr>
        <p:spPr>
          <a:xfrm>
            <a:off x="7587139" y="4854893"/>
            <a:ext cx="6292572" cy="208026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При проектуванні нівелірних ходів враховуються: необхідна точність, розташування вихідних пунктів, рельєф місцевості, наявність перешкод та вимоги нормативних документів. Оптимальна довжина ходу визначається виходячи з накопичення похибок та економічної ефективності робіт.</a:t>
            </a:r>
            <a:endParaRPr lang="en-US" sz="1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633651" y="498038"/>
            <a:ext cx="13363099" cy="1191101"/>
          </a:xfrm>
          <a:prstGeom prst="rect">
            <a:avLst/>
          </a:prstGeom>
          <a:noFill/>
          <a:ln/>
        </p:spPr>
        <p:txBody>
          <a:bodyPr wrap="square" lIns="0" tIns="0" rIns="0" bIns="0" rtlCol="0" anchor="t"/>
          <a:lstStyle/>
          <a:p>
            <a:pPr marL="0" indent="0">
              <a:lnSpc>
                <a:spcPts val="4650"/>
              </a:lnSpc>
              <a:buNone/>
            </a:pPr>
            <a:r>
              <a:rPr lang="en-US" sz="3750" b="1" dirty="0">
                <a:solidFill>
                  <a:srgbClr val="7068F4"/>
                </a:solidFill>
                <a:latin typeface="Barlow Bold" pitchFamily="34" charset="0"/>
                <a:ea typeface="Barlow Bold" pitchFamily="34" charset="-122"/>
                <a:cs typeface="Barlow Bold" pitchFamily="34" charset="-120"/>
              </a:rPr>
              <a:t>Обробка результатів нівелювання: польові обчислення</a:t>
            </a:r>
            <a:endParaRPr lang="en-US" sz="3750" dirty="0"/>
          </a:p>
        </p:txBody>
      </p:sp>
      <p:pic>
        <p:nvPicPr>
          <p:cNvPr id="3" name="Image 0" descr="preencoded.png"/>
          <p:cNvPicPr>
            <a:picLocks noChangeAspect="1"/>
          </p:cNvPicPr>
          <p:nvPr/>
        </p:nvPicPr>
        <p:blipFill>
          <a:blip r:embed="rId3"/>
          <a:stretch>
            <a:fillRect/>
          </a:stretch>
        </p:blipFill>
        <p:spPr>
          <a:xfrm>
            <a:off x="633651" y="2051209"/>
            <a:ext cx="905232" cy="1637348"/>
          </a:xfrm>
          <a:prstGeom prst="rect">
            <a:avLst/>
          </a:prstGeom>
        </p:spPr>
      </p:pic>
      <p:sp>
        <p:nvSpPr>
          <p:cNvPr id="4" name="Text 1"/>
          <p:cNvSpPr/>
          <p:nvPr/>
        </p:nvSpPr>
        <p:spPr>
          <a:xfrm>
            <a:off x="1810345" y="2232184"/>
            <a:ext cx="6060758" cy="297775"/>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Barlow Bold" pitchFamily="34" charset="0"/>
                <a:ea typeface="Barlow Bold" pitchFamily="34" charset="-122"/>
                <a:cs typeface="Barlow Bold" pitchFamily="34" charset="-120"/>
              </a:rPr>
              <a:t>Обчислення середнього перевищення на станції</a:t>
            </a:r>
            <a:endParaRPr lang="en-US" sz="1850" dirty="0"/>
          </a:p>
        </p:txBody>
      </p:sp>
      <p:sp>
        <p:nvSpPr>
          <p:cNvPr id="5" name="Text 2"/>
          <p:cNvSpPr/>
          <p:nvPr/>
        </p:nvSpPr>
        <p:spPr>
          <a:xfrm>
            <a:off x="1810345" y="2638544"/>
            <a:ext cx="12186404" cy="869037"/>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Montserrat" pitchFamily="34" charset="0"/>
                <a:ea typeface="Montserrat" pitchFamily="34" charset="-122"/>
                <a:cs typeface="Montserrat" pitchFamily="34" charset="-120"/>
              </a:rPr>
              <a:t>За відліками по чорній та червоній сторонах рейок визначаються два перевищення. Різниця між ними не повинна перевищувати контрольного допуску (5-10 мм залежно від класу нівелювання). Середнє перевищення обчислюється як півсума двох значень.</a:t>
            </a:r>
            <a:endParaRPr lang="en-US" sz="1400" dirty="0"/>
          </a:p>
        </p:txBody>
      </p:sp>
      <p:pic>
        <p:nvPicPr>
          <p:cNvPr id="6" name="Image 1" descr="preencoded.png"/>
          <p:cNvPicPr>
            <a:picLocks noChangeAspect="1"/>
          </p:cNvPicPr>
          <p:nvPr/>
        </p:nvPicPr>
        <p:blipFill>
          <a:blip r:embed="rId4"/>
          <a:stretch>
            <a:fillRect/>
          </a:stretch>
        </p:blipFill>
        <p:spPr>
          <a:xfrm>
            <a:off x="633651" y="3688556"/>
            <a:ext cx="905232" cy="1347668"/>
          </a:xfrm>
          <a:prstGeom prst="rect">
            <a:avLst/>
          </a:prstGeom>
        </p:spPr>
      </p:pic>
      <p:sp>
        <p:nvSpPr>
          <p:cNvPr id="7" name="Text 3"/>
          <p:cNvSpPr/>
          <p:nvPr/>
        </p:nvSpPr>
        <p:spPr>
          <a:xfrm>
            <a:off x="1810345" y="3869531"/>
            <a:ext cx="4195405" cy="297775"/>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Barlow Bold" pitchFamily="34" charset="0"/>
                <a:ea typeface="Barlow Bold" pitchFamily="34" charset="-122"/>
                <a:cs typeface="Barlow Bold" pitchFamily="34" charset="-120"/>
              </a:rPr>
              <a:t>Контроль постійної різниці рейок</a:t>
            </a:r>
            <a:endParaRPr lang="en-US" sz="1850" dirty="0"/>
          </a:p>
        </p:txBody>
      </p:sp>
      <p:sp>
        <p:nvSpPr>
          <p:cNvPr id="8" name="Text 4"/>
          <p:cNvSpPr/>
          <p:nvPr/>
        </p:nvSpPr>
        <p:spPr>
          <a:xfrm>
            <a:off x="1810345" y="4275892"/>
            <a:ext cx="12186404" cy="579358"/>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Montserrat" pitchFamily="34" charset="0"/>
                <a:ea typeface="Montserrat" pitchFamily="34" charset="-122"/>
                <a:cs typeface="Montserrat" pitchFamily="34" charset="-120"/>
              </a:rPr>
              <a:t>Різниця відліків по червоній та чорній сторонах рейки має бути постійною величиною, що дорівнює номіналу п'ятки рейки (зазвичай 4700-4800 мм). Відхилення цієї різниці від номіналу вказує на помилки у відліках або пошкодження рейки.</a:t>
            </a:r>
            <a:endParaRPr lang="en-US" sz="1400" dirty="0"/>
          </a:p>
        </p:txBody>
      </p:sp>
      <p:pic>
        <p:nvPicPr>
          <p:cNvPr id="9" name="Image 2" descr="preencoded.png"/>
          <p:cNvPicPr>
            <a:picLocks noChangeAspect="1"/>
          </p:cNvPicPr>
          <p:nvPr/>
        </p:nvPicPr>
        <p:blipFill>
          <a:blip r:embed="rId5"/>
          <a:stretch>
            <a:fillRect/>
          </a:stretch>
        </p:blipFill>
        <p:spPr>
          <a:xfrm>
            <a:off x="633651" y="5036225"/>
            <a:ext cx="905232" cy="1347668"/>
          </a:xfrm>
          <a:prstGeom prst="rect">
            <a:avLst/>
          </a:prstGeom>
        </p:spPr>
      </p:pic>
      <p:sp>
        <p:nvSpPr>
          <p:cNvPr id="10" name="Text 5"/>
          <p:cNvSpPr/>
          <p:nvPr/>
        </p:nvSpPr>
        <p:spPr>
          <a:xfrm>
            <a:off x="1810345" y="5217200"/>
            <a:ext cx="4488299" cy="297775"/>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Barlow Bold" pitchFamily="34" charset="0"/>
                <a:ea typeface="Barlow Bold" pitchFamily="34" charset="-122"/>
                <a:cs typeface="Barlow Bold" pitchFamily="34" charset="-120"/>
              </a:rPr>
              <a:t>Підрахунок суми перевищень у ході</a:t>
            </a:r>
            <a:endParaRPr lang="en-US" sz="1850" dirty="0"/>
          </a:p>
        </p:txBody>
      </p:sp>
      <p:sp>
        <p:nvSpPr>
          <p:cNvPr id="11" name="Text 6"/>
          <p:cNvSpPr/>
          <p:nvPr/>
        </p:nvSpPr>
        <p:spPr>
          <a:xfrm>
            <a:off x="1810345" y="5623560"/>
            <a:ext cx="12186404" cy="579358"/>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Montserrat" pitchFamily="34" charset="0"/>
                <a:ea typeface="Montserrat" pitchFamily="34" charset="-122"/>
                <a:cs typeface="Montserrat" pitchFamily="34" charset="-120"/>
              </a:rPr>
              <a:t>Обчислюється сума всіх середніх перевищень в нівелірному ході. У замкнутому ході теоретична сума перевищень має дорівнювати нулю. В розімкнутому ході між вихідними пунктами - різниці висот кінцевого та початкового пунктів.</a:t>
            </a:r>
            <a:endParaRPr lang="en-US" sz="1400" dirty="0"/>
          </a:p>
        </p:txBody>
      </p:sp>
      <p:pic>
        <p:nvPicPr>
          <p:cNvPr id="12" name="Image 3" descr="preencoded.png"/>
          <p:cNvPicPr>
            <a:picLocks noChangeAspect="1"/>
          </p:cNvPicPr>
          <p:nvPr/>
        </p:nvPicPr>
        <p:blipFill>
          <a:blip r:embed="rId6"/>
          <a:stretch>
            <a:fillRect/>
          </a:stretch>
        </p:blipFill>
        <p:spPr>
          <a:xfrm>
            <a:off x="633651" y="6383893"/>
            <a:ext cx="905232" cy="1347668"/>
          </a:xfrm>
          <a:prstGeom prst="rect">
            <a:avLst/>
          </a:prstGeom>
        </p:spPr>
      </p:pic>
      <p:sp>
        <p:nvSpPr>
          <p:cNvPr id="13" name="Text 7"/>
          <p:cNvSpPr/>
          <p:nvPr/>
        </p:nvSpPr>
        <p:spPr>
          <a:xfrm>
            <a:off x="1810345" y="6564868"/>
            <a:ext cx="4327803" cy="297775"/>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Barlow Bold" pitchFamily="34" charset="0"/>
                <a:ea typeface="Barlow Bold" pitchFamily="34" charset="-122"/>
                <a:cs typeface="Barlow Bold" pitchFamily="34" charset="-120"/>
              </a:rPr>
              <a:t>Визначення нев'язки та її розподіл</a:t>
            </a:r>
            <a:endParaRPr lang="en-US" sz="1850" dirty="0"/>
          </a:p>
        </p:txBody>
      </p:sp>
      <p:sp>
        <p:nvSpPr>
          <p:cNvPr id="14" name="Text 8"/>
          <p:cNvSpPr/>
          <p:nvPr/>
        </p:nvSpPr>
        <p:spPr>
          <a:xfrm>
            <a:off x="1810345" y="6971228"/>
            <a:ext cx="12186404" cy="579358"/>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Montserrat" pitchFamily="34" charset="0"/>
                <a:ea typeface="Montserrat" pitchFamily="34" charset="-122"/>
                <a:cs typeface="Montserrat" pitchFamily="34" charset="-120"/>
              </a:rPr>
              <a:t>Нев'язка обчислюється як різниця між сумою виміряних перевищень та теоретичною сумою. Якщо нев'язка не перевищує допустимого значення, вона розподіляється пропорційно до довжин секцій або кількості станцій у ході.</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629245" y="752713"/>
            <a:ext cx="11599307" cy="591383"/>
          </a:xfrm>
          <a:prstGeom prst="rect">
            <a:avLst/>
          </a:prstGeom>
          <a:noFill/>
          <a:ln/>
        </p:spPr>
        <p:txBody>
          <a:bodyPr wrap="none" lIns="0" tIns="0" rIns="0" bIns="0" rtlCol="0" anchor="t"/>
          <a:lstStyle/>
          <a:p>
            <a:pPr marL="0" indent="0">
              <a:lnSpc>
                <a:spcPts val="4650"/>
              </a:lnSpc>
              <a:buNone/>
            </a:pPr>
            <a:r>
              <a:rPr lang="en-US" sz="3700" b="1" dirty="0">
                <a:solidFill>
                  <a:srgbClr val="7068F4"/>
                </a:solidFill>
                <a:latin typeface="Barlow Bold" pitchFamily="34" charset="0"/>
                <a:ea typeface="Barlow Bold" pitchFamily="34" charset="-122"/>
                <a:cs typeface="Barlow Bold" pitchFamily="34" charset="-120"/>
              </a:rPr>
              <a:t>Камеральна обробка результатів нівелювання</a:t>
            </a:r>
            <a:endParaRPr lang="en-US" sz="3700" dirty="0"/>
          </a:p>
        </p:txBody>
      </p:sp>
      <p:sp>
        <p:nvSpPr>
          <p:cNvPr id="3" name="Shape 1"/>
          <p:cNvSpPr/>
          <p:nvPr/>
        </p:nvSpPr>
        <p:spPr>
          <a:xfrm>
            <a:off x="7303770" y="1703665"/>
            <a:ext cx="22860" cy="5773222"/>
          </a:xfrm>
          <a:prstGeom prst="roundRect">
            <a:avLst>
              <a:gd name="adj" fmla="val 707892"/>
            </a:avLst>
          </a:prstGeom>
          <a:solidFill>
            <a:srgbClr val="C1C3D0"/>
          </a:solidFill>
          <a:ln/>
        </p:spPr>
      </p:sp>
      <p:sp>
        <p:nvSpPr>
          <p:cNvPr id="4" name="Shape 2"/>
          <p:cNvSpPr/>
          <p:nvPr/>
        </p:nvSpPr>
        <p:spPr>
          <a:xfrm>
            <a:off x="6596479" y="2096572"/>
            <a:ext cx="539353" cy="22860"/>
          </a:xfrm>
          <a:prstGeom prst="roundRect">
            <a:avLst>
              <a:gd name="adj" fmla="val 707892"/>
            </a:avLst>
          </a:prstGeom>
          <a:solidFill>
            <a:srgbClr val="C1C3D0"/>
          </a:solidFill>
          <a:ln/>
        </p:spPr>
      </p:sp>
      <p:sp>
        <p:nvSpPr>
          <p:cNvPr id="5" name="Shape 3"/>
          <p:cNvSpPr/>
          <p:nvPr/>
        </p:nvSpPr>
        <p:spPr>
          <a:xfrm>
            <a:off x="7112972" y="1905833"/>
            <a:ext cx="404455" cy="404455"/>
          </a:xfrm>
          <a:prstGeom prst="roundRect">
            <a:avLst>
              <a:gd name="adj" fmla="val 40010"/>
            </a:avLst>
          </a:prstGeom>
          <a:solidFill>
            <a:srgbClr val="EEEFF5"/>
          </a:solidFill>
          <a:ln/>
          <a:effectLst>
            <a:outerShdw blurRad="44450" dist="21590" dir="13500000" algn="bl" rotWithShape="0">
              <a:srgbClr val="FFFFFF">
                <a:alpha val="70000"/>
              </a:srgbClr>
            </a:outerShdw>
          </a:effectLst>
        </p:spPr>
      </p:sp>
      <p:sp>
        <p:nvSpPr>
          <p:cNvPr id="6" name="Text 4"/>
          <p:cNvSpPr/>
          <p:nvPr/>
        </p:nvSpPr>
        <p:spPr>
          <a:xfrm>
            <a:off x="7173218" y="1930598"/>
            <a:ext cx="283845" cy="354806"/>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1</a:t>
            </a:r>
            <a:endParaRPr lang="en-US" sz="2200" dirty="0"/>
          </a:p>
        </p:txBody>
      </p:sp>
      <p:sp>
        <p:nvSpPr>
          <p:cNvPr id="7" name="Text 5"/>
          <p:cNvSpPr/>
          <p:nvPr/>
        </p:nvSpPr>
        <p:spPr>
          <a:xfrm>
            <a:off x="2693075" y="1883450"/>
            <a:ext cx="3723203" cy="295632"/>
          </a:xfrm>
          <a:prstGeom prst="rect">
            <a:avLst/>
          </a:prstGeom>
          <a:noFill/>
          <a:ln/>
        </p:spPr>
        <p:txBody>
          <a:bodyPr wrap="none" lIns="0" tIns="0" rIns="0" bIns="0" rtlCol="0" anchor="t"/>
          <a:lstStyle/>
          <a:p>
            <a:pPr marL="0" indent="0" algn="r">
              <a:lnSpc>
                <a:spcPts val="2300"/>
              </a:lnSpc>
              <a:buNone/>
            </a:pPr>
            <a:r>
              <a:rPr lang="en-US" sz="1850" b="1" dirty="0">
                <a:solidFill>
                  <a:srgbClr val="272525"/>
                </a:solidFill>
                <a:latin typeface="Barlow Bold" pitchFamily="34" charset="0"/>
                <a:ea typeface="Barlow Bold" pitchFamily="34" charset="-122"/>
                <a:cs typeface="Barlow Bold" pitchFamily="34" charset="-120"/>
              </a:rPr>
              <a:t>Перевірка польових журналів</a:t>
            </a:r>
            <a:endParaRPr lang="en-US" sz="1850" dirty="0"/>
          </a:p>
        </p:txBody>
      </p:sp>
      <p:sp>
        <p:nvSpPr>
          <p:cNvPr id="8" name="Text 6"/>
          <p:cNvSpPr/>
          <p:nvPr/>
        </p:nvSpPr>
        <p:spPr>
          <a:xfrm>
            <a:off x="629245" y="2286953"/>
            <a:ext cx="5787033" cy="1438275"/>
          </a:xfrm>
          <a:prstGeom prst="rect">
            <a:avLst/>
          </a:prstGeom>
          <a:noFill/>
          <a:ln/>
        </p:spPr>
        <p:txBody>
          <a:bodyPr wrap="square" lIns="0" tIns="0" rIns="0" bIns="0" rtlCol="0" anchor="t"/>
          <a:lstStyle/>
          <a:p>
            <a:pPr marL="0" indent="0" algn="r">
              <a:lnSpc>
                <a:spcPts val="2250"/>
              </a:lnSpc>
              <a:buNone/>
            </a:pPr>
            <a:r>
              <a:rPr lang="en-US" sz="1400" dirty="0">
                <a:solidFill>
                  <a:srgbClr val="272525"/>
                </a:solidFill>
                <a:latin typeface="Montserrat" pitchFamily="34" charset="0"/>
                <a:ea typeface="Montserrat" pitchFamily="34" charset="-122"/>
                <a:cs typeface="Montserrat" pitchFamily="34" charset="-120"/>
              </a:rPr>
              <a:t>Контроль правильності обчислення перевищень на станціях, постійної різниці рейок та сум перевищень. Виявлення грубих помилок та перевірка дотримання допусків. Аналіз розходжень у перевищеннях, отриманих у прямому та зворотному ходах.</a:t>
            </a:r>
            <a:endParaRPr lang="en-US" sz="1400" dirty="0"/>
          </a:p>
        </p:txBody>
      </p:sp>
      <p:sp>
        <p:nvSpPr>
          <p:cNvPr id="9" name="Shape 7"/>
          <p:cNvSpPr/>
          <p:nvPr/>
        </p:nvSpPr>
        <p:spPr>
          <a:xfrm>
            <a:off x="7494568" y="2995493"/>
            <a:ext cx="539353" cy="22860"/>
          </a:xfrm>
          <a:prstGeom prst="roundRect">
            <a:avLst>
              <a:gd name="adj" fmla="val 707892"/>
            </a:avLst>
          </a:prstGeom>
          <a:solidFill>
            <a:srgbClr val="C1C3D0"/>
          </a:solidFill>
          <a:ln/>
        </p:spPr>
      </p:sp>
      <p:sp>
        <p:nvSpPr>
          <p:cNvPr id="10" name="Shape 8"/>
          <p:cNvSpPr/>
          <p:nvPr/>
        </p:nvSpPr>
        <p:spPr>
          <a:xfrm>
            <a:off x="7112972" y="2804755"/>
            <a:ext cx="404455" cy="404455"/>
          </a:xfrm>
          <a:prstGeom prst="roundRect">
            <a:avLst>
              <a:gd name="adj" fmla="val 40010"/>
            </a:avLst>
          </a:prstGeom>
          <a:solidFill>
            <a:srgbClr val="EEEFF5"/>
          </a:solidFill>
          <a:ln/>
          <a:effectLst>
            <a:outerShdw blurRad="44450" dist="21590" dir="13500000" algn="bl" rotWithShape="0">
              <a:srgbClr val="FFFFFF">
                <a:alpha val="70000"/>
              </a:srgbClr>
            </a:outerShdw>
          </a:effectLst>
        </p:spPr>
      </p:sp>
      <p:sp>
        <p:nvSpPr>
          <p:cNvPr id="11" name="Text 9"/>
          <p:cNvSpPr/>
          <p:nvPr/>
        </p:nvSpPr>
        <p:spPr>
          <a:xfrm>
            <a:off x="7173218" y="2829520"/>
            <a:ext cx="283845" cy="354806"/>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2</a:t>
            </a:r>
            <a:endParaRPr lang="en-US" sz="2200" dirty="0"/>
          </a:p>
        </p:txBody>
      </p:sp>
      <p:sp>
        <p:nvSpPr>
          <p:cNvPr id="12" name="Text 10"/>
          <p:cNvSpPr/>
          <p:nvPr/>
        </p:nvSpPr>
        <p:spPr>
          <a:xfrm>
            <a:off x="8214122" y="2782372"/>
            <a:ext cx="4208026" cy="295632"/>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Barlow Bold" pitchFamily="34" charset="0"/>
                <a:ea typeface="Barlow Bold" pitchFamily="34" charset="-122"/>
                <a:cs typeface="Barlow Bold" pitchFamily="34" charset="-120"/>
              </a:rPr>
              <a:t>Врівноваження нівелірних мереж</a:t>
            </a:r>
            <a:endParaRPr lang="en-US" sz="1850" dirty="0"/>
          </a:p>
        </p:txBody>
      </p:sp>
      <p:sp>
        <p:nvSpPr>
          <p:cNvPr id="13" name="Text 11"/>
          <p:cNvSpPr/>
          <p:nvPr/>
        </p:nvSpPr>
        <p:spPr>
          <a:xfrm>
            <a:off x="8214122" y="3185874"/>
            <a:ext cx="5787033" cy="1438275"/>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Montserrat" pitchFamily="34" charset="0"/>
                <a:ea typeface="Montserrat" pitchFamily="34" charset="-122"/>
                <a:cs typeface="Montserrat" pitchFamily="34" charset="-120"/>
              </a:rPr>
              <a:t>Застосування математичних методів для вирівнювання результатів вимірювань: метод послідовних наближень, корелатний або параметричний способи. У простих мережах використовується пропорційний розподіл нев'язок, у складних – метод найменших квадратів.</a:t>
            </a:r>
            <a:endParaRPr lang="en-US" sz="1400" dirty="0"/>
          </a:p>
        </p:txBody>
      </p:sp>
      <p:sp>
        <p:nvSpPr>
          <p:cNvPr id="14" name="Shape 12"/>
          <p:cNvSpPr/>
          <p:nvPr/>
        </p:nvSpPr>
        <p:spPr>
          <a:xfrm>
            <a:off x="6596479" y="4477703"/>
            <a:ext cx="539353" cy="22860"/>
          </a:xfrm>
          <a:prstGeom prst="roundRect">
            <a:avLst>
              <a:gd name="adj" fmla="val 707892"/>
            </a:avLst>
          </a:prstGeom>
          <a:solidFill>
            <a:srgbClr val="C1C3D0"/>
          </a:solidFill>
          <a:ln/>
        </p:spPr>
      </p:sp>
      <p:sp>
        <p:nvSpPr>
          <p:cNvPr id="15" name="Shape 13"/>
          <p:cNvSpPr/>
          <p:nvPr/>
        </p:nvSpPr>
        <p:spPr>
          <a:xfrm>
            <a:off x="7112972" y="4286964"/>
            <a:ext cx="404455" cy="404455"/>
          </a:xfrm>
          <a:prstGeom prst="roundRect">
            <a:avLst>
              <a:gd name="adj" fmla="val 40010"/>
            </a:avLst>
          </a:prstGeom>
          <a:solidFill>
            <a:srgbClr val="EEEFF5"/>
          </a:solidFill>
          <a:ln/>
          <a:effectLst>
            <a:outerShdw blurRad="44450" dist="21590" dir="13500000" algn="bl" rotWithShape="0">
              <a:srgbClr val="FFFFFF">
                <a:alpha val="70000"/>
              </a:srgbClr>
            </a:outerShdw>
          </a:effectLst>
        </p:spPr>
      </p:sp>
      <p:sp>
        <p:nvSpPr>
          <p:cNvPr id="16" name="Text 14"/>
          <p:cNvSpPr/>
          <p:nvPr/>
        </p:nvSpPr>
        <p:spPr>
          <a:xfrm>
            <a:off x="7173218" y="4311729"/>
            <a:ext cx="283845" cy="354806"/>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3</a:t>
            </a:r>
            <a:endParaRPr lang="en-US" sz="2200" dirty="0"/>
          </a:p>
        </p:txBody>
      </p:sp>
      <p:sp>
        <p:nvSpPr>
          <p:cNvPr id="17" name="Text 15"/>
          <p:cNvSpPr/>
          <p:nvPr/>
        </p:nvSpPr>
        <p:spPr>
          <a:xfrm>
            <a:off x="3132773" y="4264581"/>
            <a:ext cx="3283506" cy="295632"/>
          </a:xfrm>
          <a:prstGeom prst="rect">
            <a:avLst/>
          </a:prstGeom>
          <a:noFill/>
          <a:ln/>
        </p:spPr>
        <p:txBody>
          <a:bodyPr wrap="none" lIns="0" tIns="0" rIns="0" bIns="0" rtlCol="0" anchor="t"/>
          <a:lstStyle/>
          <a:p>
            <a:pPr marL="0" indent="0" algn="r">
              <a:lnSpc>
                <a:spcPts val="2300"/>
              </a:lnSpc>
              <a:buNone/>
            </a:pPr>
            <a:r>
              <a:rPr lang="en-US" sz="1850" b="1" dirty="0">
                <a:solidFill>
                  <a:srgbClr val="272525"/>
                </a:solidFill>
                <a:latin typeface="Barlow Bold" pitchFamily="34" charset="0"/>
                <a:ea typeface="Barlow Bold" pitchFamily="34" charset="-122"/>
                <a:cs typeface="Barlow Bold" pitchFamily="34" charset="-120"/>
              </a:rPr>
              <a:t>Обчислення висот пунктів</a:t>
            </a:r>
            <a:endParaRPr lang="en-US" sz="1850" dirty="0"/>
          </a:p>
        </p:txBody>
      </p:sp>
      <p:sp>
        <p:nvSpPr>
          <p:cNvPr id="18" name="Text 16"/>
          <p:cNvSpPr/>
          <p:nvPr/>
        </p:nvSpPr>
        <p:spPr>
          <a:xfrm>
            <a:off x="629245" y="4668083"/>
            <a:ext cx="5787033" cy="1438275"/>
          </a:xfrm>
          <a:prstGeom prst="rect">
            <a:avLst/>
          </a:prstGeom>
          <a:noFill/>
          <a:ln/>
        </p:spPr>
        <p:txBody>
          <a:bodyPr wrap="square" lIns="0" tIns="0" rIns="0" bIns="0" rtlCol="0" anchor="t"/>
          <a:lstStyle/>
          <a:p>
            <a:pPr marL="0" indent="0" algn="r">
              <a:lnSpc>
                <a:spcPts val="2250"/>
              </a:lnSpc>
              <a:buNone/>
            </a:pPr>
            <a:r>
              <a:rPr lang="en-US" sz="1400" dirty="0">
                <a:solidFill>
                  <a:srgbClr val="272525"/>
                </a:solidFill>
                <a:latin typeface="Montserrat" pitchFamily="34" charset="0"/>
                <a:ea typeface="Montserrat" pitchFamily="34" charset="-122"/>
                <a:cs typeface="Montserrat" pitchFamily="34" charset="-120"/>
              </a:rPr>
              <a:t>Після вирівнювання обчислюються висоти всіх пунктів нівелірної мережі. Висота будь-якого пункту дорівнює висоті попереднього пункту плюс виправлене перевищення. Контроль обчислень виконується за замкнутими полігонами або ходами.</a:t>
            </a:r>
            <a:endParaRPr lang="en-US" sz="1400" dirty="0"/>
          </a:p>
        </p:txBody>
      </p:sp>
      <p:sp>
        <p:nvSpPr>
          <p:cNvPr id="19" name="Shape 17"/>
          <p:cNvSpPr/>
          <p:nvPr/>
        </p:nvSpPr>
        <p:spPr>
          <a:xfrm>
            <a:off x="7494568" y="5668327"/>
            <a:ext cx="539353" cy="22860"/>
          </a:xfrm>
          <a:prstGeom prst="roundRect">
            <a:avLst>
              <a:gd name="adj" fmla="val 707892"/>
            </a:avLst>
          </a:prstGeom>
          <a:solidFill>
            <a:srgbClr val="C1C3D0"/>
          </a:solidFill>
          <a:ln/>
        </p:spPr>
      </p:sp>
      <p:sp>
        <p:nvSpPr>
          <p:cNvPr id="20" name="Shape 18"/>
          <p:cNvSpPr/>
          <p:nvPr/>
        </p:nvSpPr>
        <p:spPr>
          <a:xfrm>
            <a:off x="7112972" y="5477589"/>
            <a:ext cx="404455" cy="404455"/>
          </a:xfrm>
          <a:prstGeom prst="roundRect">
            <a:avLst>
              <a:gd name="adj" fmla="val 40010"/>
            </a:avLst>
          </a:prstGeom>
          <a:solidFill>
            <a:srgbClr val="EEEFF5"/>
          </a:solidFill>
          <a:ln/>
          <a:effectLst>
            <a:outerShdw blurRad="44450" dist="21590" dir="13500000" algn="bl" rotWithShape="0">
              <a:srgbClr val="FFFFFF">
                <a:alpha val="70000"/>
              </a:srgbClr>
            </a:outerShdw>
          </a:effectLst>
        </p:spPr>
      </p:sp>
      <p:sp>
        <p:nvSpPr>
          <p:cNvPr id="21" name="Text 19"/>
          <p:cNvSpPr/>
          <p:nvPr/>
        </p:nvSpPr>
        <p:spPr>
          <a:xfrm>
            <a:off x="7173218" y="5502354"/>
            <a:ext cx="283845" cy="354806"/>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4</a:t>
            </a:r>
            <a:endParaRPr lang="en-US" sz="2200" dirty="0"/>
          </a:p>
        </p:txBody>
      </p:sp>
      <p:sp>
        <p:nvSpPr>
          <p:cNvPr id="22" name="Text 20"/>
          <p:cNvSpPr/>
          <p:nvPr/>
        </p:nvSpPr>
        <p:spPr>
          <a:xfrm>
            <a:off x="8214122" y="5455206"/>
            <a:ext cx="3267313" cy="295632"/>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Barlow Bold" pitchFamily="34" charset="0"/>
                <a:ea typeface="Barlow Bold" pitchFamily="34" charset="-122"/>
                <a:cs typeface="Barlow Bold" pitchFamily="34" charset="-120"/>
              </a:rPr>
              <a:t>Складання каталогу висот</a:t>
            </a:r>
            <a:endParaRPr lang="en-US" sz="1850" dirty="0"/>
          </a:p>
        </p:txBody>
      </p:sp>
      <p:sp>
        <p:nvSpPr>
          <p:cNvPr id="23" name="Text 21"/>
          <p:cNvSpPr/>
          <p:nvPr/>
        </p:nvSpPr>
        <p:spPr>
          <a:xfrm>
            <a:off x="8214122" y="5858708"/>
            <a:ext cx="5787033" cy="1438275"/>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Montserrat" pitchFamily="34" charset="0"/>
                <a:ea typeface="Montserrat" pitchFamily="34" charset="-122"/>
                <a:cs typeface="Montserrat" pitchFamily="34" charset="-120"/>
              </a:rPr>
              <a:t>Формування підсумкового документа з остаточними значеннями висот усіх пунктів, їх координатами, описами місцеположення та іншими характеристиками. Каталог доповнюється схемою мережі з оцінкою точності визначення висот пунктів.</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0"/>
          <p:cNvSpPr/>
          <p:nvPr/>
        </p:nvSpPr>
        <p:spPr>
          <a:xfrm>
            <a:off x="3545525" y="848320"/>
            <a:ext cx="7896701" cy="1172289"/>
          </a:xfrm>
          <a:prstGeom prst="rect">
            <a:avLst/>
          </a:prstGeom>
          <a:noFill/>
          <a:ln/>
        </p:spPr>
        <p:txBody>
          <a:bodyPr wrap="square" lIns="0" tIns="0" rIns="0" bIns="0" rtlCol="0" anchor="t"/>
          <a:lstStyle/>
          <a:p>
            <a:pPr marL="0" indent="0">
              <a:lnSpc>
                <a:spcPts val="4600"/>
              </a:lnSpc>
              <a:buNone/>
            </a:pPr>
            <a:r>
              <a:rPr lang="en-US" sz="3650" b="1" dirty="0">
                <a:solidFill>
                  <a:srgbClr val="7068F4"/>
                </a:solidFill>
                <a:latin typeface="Barlow Bold" pitchFamily="34" charset="0"/>
                <a:ea typeface="Barlow Bold" pitchFamily="34" charset="-122"/>
                <a:cs typeface="Barlow Bold" pitchFamily="34" charset="-120"/>
              </a:rPr>
              <a:t>Види нівелювання: загальний огляд</a:t>
            </a:r>
            <a:endParaRPr lang="en-US" sz="3650" dirty="0"/>
          </a:p>
        </p:txBody>
      </p:sp>
      <p:sp>
        <p:nvSpPr>
          <p:cNvPr id="4" name="Shape 1"/>
          <p:cNvSpPr/>
          <p:nvPr/>
        </p:nvSpPr>
        <p:spPr>
          <a:xfrm>
            <a:off x="3545525" y="2488168"/>
            <a:ext cx="400883" cy="400883"/>
          </a:xfrm>
          <a:prstGeom prst="roundRect">
            <a:avLst>
              <a:gd name="adj" fmla="val 40006"/>
            </a:avLst>
          </a:prstGeom>
          <a:solidFill>
            <a:srgbClr val="EEEFF5"/>
          </a:solidFill>
          <a:ln/>
          <a:effectLst>
            <a:outerShdw blurRad="44450" dist="21590" dir="13500000" algn="bl" rotWithShape="0">
              <a:srgbClr val="FFFFFF">
                <a:alpha val="70000"/>
              </a:srgbClr>
            </a:outerShdw>
          </a:effectLst>
        </p:spPr>
      </p:sp>
      <p:sp>
        <p:nvSpPr>
          <p:cNvPr id="5" name="Text 2"/>
          <p:cNvSpPr/>
          <p:nvPr/>
        </p:nvSpPr>
        <p:spPr>
          <a:xfrm>
            <a:off x="3605235" y="2512755"/>
            <a:ext cx="281345" cy="351592"/>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1</a:t>
            </a:r>
            <a:endParaRPr lang="en-US" sz="2200" dirty="0"/>
          </a:p>
        </p:txBody>
      </p:sp>
      <p:sp>
        <p:nvSpPr>
          <p:cNvPr id="6" name="Text 3"/>
          <p:cNvSpPr/>
          <p:nvPr/>
        </p:nvSpPr>
        <p:spPr>
          <a:xfrm>
            <a:off x="4124526" y="2488168"/>
            <a:ext cx="3280291" cy="586026"/>
          </a:xfrm>
          <a:prstGeom prst="rect">
            <a:avLst/>
          </a:prstGeom>
          <a:noFill/>
          <a:ln/>
        </p:spPr>
        <p:txBody>
          <a:bodyPr wrap="square" lIns="0" tIns="0" rIns="0" bIns="0" rtlCol="0" anchor="t"/>
          <a:lstStyle/>
          <a:p>
            <a:pPr marL="0" indent="0">
              <a:lnSpc>
                <a:spcPts val="2300"/>
              </a:lnSpc>
              <a:buNone/>
            </a:pPr>
            <a:r>
              <a:rPr lang="en-US" sz="1800" b="1" dirty="0">
                <a:solidFill>
                  <a:srgbClr val="272525"/>
                </a:solidFill>
                <a:latin typeface="Barlow Bold" pitchFamily="34" charset="0"/>
                <a:ea typeface="Barlow Bold" pitchFamily="34" charset="-122"/>
                <a:cs typeface="Barlow Bold" pitchFamily="34" charset="-120"/>
              </a:rPr>
              <a:t>Геометричне нівелювання</a:t>
            </a:r>
            <a:endParaRPr lang="en-US" sz="1800" dirty="0"/>
          </a:p>
        </p:txBody>
      </p:sp>
      <p:sp>
        <p:nvSpPr>
          <p:cNvPr id="7" name="Text 4"/>
          <p:cNvSpPr/>
          <p:nvPr/>
        </p:nvSpPr>
        <p:spPr>
          <a:xfrm>
            <a:off x="4124526" y="3180993"/>
            <a:ext cx="3280291" cy="2566392"/>
          </a:xfrm>
          <a:prstGeom prst="rect">
            <a:avLst/>
          </a:prstGeom>
          <a:noFill/>
          <a:ln/>
        </p:spPr>
        <p:txBody>
          <a:bodyPr wrap="square" lIns="0" tIns="0" rIns="0" bIns="0" rtlCol="0" anchor="t"/>
          <a:lstStyle/>
          <a:p>
            <a:pPr marL="0" indent="0">
              <a:lnSpc>
                <a:spcPts val="2200"/>
              </a:lnSpc>
              <a:buNone/>
            </a:pPr>
            <a:r>
              <a:rPr lang="en-US" sz="1400" dirty="0">
                <a:solidFill>
                  <a:srgbClr val="272525"/>
                </a:solidFill>
                <a:latin typeface="Montserrat" pitchFamily="34" charset="0"/>
                <a:ea typeface="Montserrat" pitchFamily="34" charset="-122"/>
                <a:cs typeface="Montserrat" pitchFamily="34" charset="-120"/>
              </a:rPr>
              <a:t>Основане на використанні горизонтального променя візування та вертикально встановлених рейок. Найточніший метод, що забезпечує точність до 0,5-1 мм на 1 км ходу. Використовується для створення державних висотних мереж та відповідальних інженерних робіт.</a:t>
            </a:r>
            <a:endParaRPr lang="en-US" sz="1400" dirty="0"/>
          </a:p>
        </p:txBody>
      </p:sp>
      <p:sp>
        <p:nvSpPr>
          <p:cNvPr id="8" name="Shape 5"/>
          <p:cNvSpPr/>
          <p:nvPr/>
        </p:nvSpPr>
        <p:spPr>
          <a:xfrm>
            <a:off x="7582935" y="2488168"/>
            <a:ext cx="400883" cy="400883"/>
          </a:xfrm>
          <a:prstGeom prst="roundRect">
            <a:avLst>
              <a:gd name="adj" fmla="val 40006"/>
            </a:avLst>
          </a:prstGeom>
          <a:solidFill>
            <a:srgbClr val="EEEFF5"/>
          </a:solidFill>
          <a:ln/>
          <a:effectLst>
            <a:outerShdw blurRad="44450" dist="21590" dir="13500000" algn="bl" rotWithShape="0">
              <a:srgbClr val="FFFFFF">
                <a:alpha val="70000"/>
              </a:srgbClr>
            </a:outerShdw>
          </a:effectLst>
        </p:spPr>
      </p:sp>
      <p:sp>
        <p:nvSpPr>
          <p:cNvPr id="9" name="Text 6"/>
          <p:cNvSpPr/>
          <p:nvPr/>
        </p:nvSpPr>
        <p:spPr>
          <a:xfrm>
            <a:off x="7642645" y="2512755"/>
            <a:ext cx="281345" cy="351592"/>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2</a:t>
            </a:r>
            <a:endParaRPr lang="en-US" sz="2200" dirty="0"/>
          </a:p>
        </p:txBody>
      </p:sp>
      <p:sp>
        <p:nvSpPr>
          <p:cNvPr id="10" name="Text 7"/>
          <p:cNvSpPr/>
          <p:nvPr/>
        </p:nvSpPr>
        <p:spPr>
          <a:xfrm>
            <a:off x="8161936" y="2488168"/>
            <a:ext cx="3280291" cy="586026"/>
          </a:xfrm>
          <a:prstGeom prst="rect">
            <a:avLst/>
          </a:prstGeom>
          <a:noFill/>
          <a:ln/>
        </p:spPr>
        <p:txBody>
          <a:bodyPr wrap="square" lIns="0" tIns="0" rIns="0" bIns="0" rtlCol="0" anchor="t"/>
          <a:lstStyle/>
          <a:p>
            <a:pPr marL="0" indent="0">
              <a:lnSpc>
                <a:spcPts val="2300"/>
              </a:lnSpc>
              <a:buNone/>
            </a:pPr>
            <a:r>
              <a:rPr lang="en-US" sz="1800" b="1" dirty="0">
                <a:solidFill>
                  <a:srgbClr val="272525"/>
                </a:solidFill>
                <a:latin typeface="Barlow Bold" pitchFamily="34" charset="0"/>
                <a:ea typeface="Barlow Bold" pitchFamily="34" charset="-122"/>
                <a:cs typeface="Barlow Bold" pitchFamily="34" charset="-120"/>
              </a:rPr>
              <a:t>Тригонометричне нівелювання</a:t>
            </a:r>
            <a:endParaRPr lang="en-US" sz="1800" dirty="0"/>
          </a:p>
        </p:txBody>
      </p:sp>
      <p:sp>
        <p:nvSpPr>
          <p:cNvPr id="11" name="Text 8"/>
          <p:cNvSpPr/>
          <p:nvPr/>
        </p:nvSpPr>
        <p:spPr>
          <a:xfrm>
            <a:off x="8161936" y="3180993"/>
            <a:ext cx="3280291" cy="1996083"/>
          </a:xfrm>
          <a:prstGeom prst="rect">
            <a:avLst/>
          </a:prstGeom>
          <a:noFill/>
          <a:ln/>
        </p:spPr>
        <p:txBody>
          <a:bodyPr wrap="square" lIns="0" tIns="0" rIns="0" bIns="0" rtlCol="0" anchor="t"/>
          <a:lstStyle/>
          <a:p>
            <a:pPr marL="0" indent="0">
              <a:lnSpc>
                <a:spcPts val="2200"/>
              </a:lnSpc>
              <a:buNone/>
            </a:pPr>
            <a:r>
              <a:rPr lang="en-US" sz="1400" dirty="0">
                <a:solidFill>
                  <a:srgbClr val="272525"/>
                </a:solidFill>
                <a:latin typeface="Montserrat" pitchFamily="34" charset="0"/>
                <a:ea typeface="Montserrat" pitchFamily="34" charset="-122"/>
                <a:cs typeface="Montserrat" pitchFamily="34" charset="-120"/>
              </a:rPr>
              <a:t>Визначення перевищень шляхом вимірювання кутів нахилу та відстаней. Точність методу становить 2-5 см на 1 км ходу. Ефективне в гірській місцевості та при значних перепадах висот між точками.</a:t>
            </a:r>
            <a:endParaRPr lang="en-US" sz="1400" dirty="0"/>
          </a:p>
        </p:txBody>
      </p:sp>
      <p:sp>
        <p:nvSpPr>
          <p:cNvPr id="12" name="Shape 9"/>
          <p:cNvSpPr/>
          <p:nvPr/>
        </p:nvSpPr>
        <p:spPr>
          <a:xfrm>
            <a:off x="3545525" y="6125885"/>
            <a:ext cx="400883" cy="400883"/>
          </a:xfrm>
          <a:prstGeom prst="roundRect">
            <a:avLst>
              <a:gd name="adj" fmla="val 40006"/>
            </a:avLst>
          </a:prstGeom>
          <a:solidFill>
            <a:srgbClr val="EEEFF5"/>
          </a:solidFill>
          <a:ln/>
          <a:effectLst>
            <a:outerShdw blurRad="44450" dist="21590" dir="13500000" algn="bl" rotWithShape="0">
              <a:srgbClr val="FFFFFF">
                <a:alpha val="70000"/>
              </a:srgbClr>
            </a:outerShdw>
          </a:effectLst>
        </p:spPr>
      </p:sp>
      <p:sp>
        <p:nvSpPr>
          <p:cNvPr id="13" name="Text 10"/>
          <p:cNvSpPr/>
          <p:nvPr/>
        </p:nvSpPr>
        <p:spPr>
          <a:xfrm>
            <a:off x="3605235" y="6150471"/>
            <a:ext cx="281345" cy="351592"/>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3</a:t>
            </a:r>
            <a:endParaRPr lang="en-US" sz="2200" dirty="0"/>
          </a:p>
        </p:txBody>
      </p:sp>
      <p:sp>
        <p:nvSpPr>
          <p:cNvPr id="14" name="Text 11"/>
          <p:cNvSpPr/>
          <p:nvPr/>
        </p:nvSpPr>
        <p:spPr>
          <a:xfrm>
            <a:off x="4124526" y="6125885"/>
            <a:ext cx="3470434" cy="293013"/>
          </a:xfrm>
          <a:prstGeom prst="rect">
            <a:avLst/>
          </a:prstGeom>
          <a:noFill/>
          <a:ln/>
        </p:spPr>
        <p:txBody>
          <a:bodyPr wrap="none" lIns="0" tIns="0" rIns="0" bIns="0" rtlCol="0" anchor="t"/>
          <a:lstStyle/>
          <a:p>
            <a:pPr marL="0" indent="0">
              <a:lnSpc>
                <a:spcPts val="2300"/>
              </a:lnSpc>
              <a:buNone/>
            </a:pPr>
            <a:r>
              <a:rPr lang="en-US" sz="1800" b="1" dirty="0">
                <a:solidFill>
                  <a:srgbClr val="272525"/>
                </a:solidFill>
                <a:latin typeface="Barlow Bold" pitchFamily="34" charset="0"/>
                <a:ea typeface="Barlow Bold" pitchFamily="34" charset="-122"/>
                <a:cs typeface="Barlow Bold" pitchFamily="34" charset="-120"/>
              </a:rPr>
              <a:t>Барометричне нівелювання</a:t>
            </a:r>
            <a:endParaRPr lang="en-US" sz="1800" dirty="0"/>
          </a:p>
        </p:txBody>
      </p:sp>
      <p:sp>
        <p:nvSpPr>
          <p:cNvPr id="15" name="Text 12"/>
          <p:cNvSpPr/>
          <p:nvPr/>
        </p:nvSpPr>
        <p:spPr>
          <a:xfrm>
            <a:off x="4124526" y="6525697"/>
            <a:ext cx="7317700" cy="855464"/>
          </a:xfrm>
          <a:prstGeom prst="rect">
            <a:avLst/>
          </a:prstGeom>
          <a:noFill/>
          <a:ln/>
        </p:spPr>
        <p:txBody>
          <a:bodyPr wrap="square" lIns="0" tIns="0" rIns="0" bIns="0" rtlCol="0" anchor="t"/>
          <a:lstStyle/>
          <a:p>
            <a:pPr marL="0" indent="0">
              <a:lnSpc>
                <a:spcPts val="2200"/>
              </a:lnSpc>
              <a:buNone/>
            </a:pPr>
            <a:r>
              <a:rPr lang="en-US" sz="1400" dirty="0">
                <a:solidFill>
                  <a:srgbClr val="272525"/>
                </a:solidFill>
                <a:latin typeface="Montserrat" pitchFamily="34" charset="0"/>
                <a:ea typeface="Montserrat" pitchFamily="34" charset="-122"/>
                <a:cs typeface="Montserrat" pitchFamily="34" charset="-120"/>
              </a:rPr>
              <a:t>Базується на залежності атмосферного тиску від висоти. Найменш точний метод (точність 0,5-1 м), але дозволяє швидко визначати приблизні висоти у важкодоступних районах та для рекогносцирувальних робіт.</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652939" y="513040"/>
            <a:ext cx="13324523" cy="1227534"/>
          </a:xfrm>
          <a:prstGeom prst="rect">
            <a:avLst/>
          </a:prstGeom>
          <a:noFill/>
          <a:ln/>
        </p:spPr>
        <p:txBody>
          <a:bodyPr wrap="square" lIns="0" tIns="0" rIns="0" bIns="0" rtlCol="0" anchor="t"/>
          <a:lstStyle/>
          <a:p>
            <a:pPr marL="0" indent="0">
              <a:lnSpc>
                <a:spcPts val="4800"/>
              </a:lnSpc>
              <a:buNone/>
            </a:pPr>
            <a:r>
              <a:rPr lang="en-US" sz="3850" b="1" dirty="0">
                <a:solidFill>
                  <a:srgbClr val="7068F4"/>
                </a:solidFill>
                <a:latin typeface="Barlow Bold" pitchFamily="34" charset="0"/>
                <a:ea typeface="Barlow Bold" pitchFamily="34" charset="-122"/>
                <a:cs typeface="Barlow Bold" pitchFamily="34" charset="-120"/>
              </a:rPr>
              <a:t>Сучасне програмне забезпечення для обробки результатів нівелювання</a:t>
            </a:r>
            <a:endParaRPr lang="en-US" sz="3850" dirty="0"/>
          </a:p>
        </p:txBody>
      </p:sp>
      <p:pic>
        <p:nvPicPr>
          <p:cNvPr id="3" name="Image 0" descr="preencoded.png"/>
          <p:cNvPicPr>
            <a:picLocks noChangeAspect="1"/>
          </p:cNvPicPr>
          <p:nvPr/>
        </p:nvPicPr>
        <p:blipFill>
          <a:blip r:embed="rId3"/>
          <a:stretch>
            <a:fillRect/>
          </a:stretch>
        </p:blipFill>
        <p:spPr>
          <a:xfrm>
            <a:off x="652939" y="2113598"/>
            <a:ext cx="3663791" cy="2264331"/>
          </a:xfrm>
          <a:prstGeom prst="rect">
            <a:avLst/>
          </a:prstGeom>
        </p:spPr>
      </p:pic>
      <p:sp>
        <p:nvSpPr>
          <p:cNvPr id="4" name="Text 1"/>
          <p:cNvSpPr/>
          <p:nvPr/>
        </p:nvSpPr>
        <p:spPr>
          <a:xfrm>
            <a:off x="652939" y="4611053"/>
            <a:ext cx="3948470" cy="306824"/>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Barlow Bold" pitchFamily="34" charset="0"/>
                <a:ea typeface="Barlow Bold" pitchFamily="34" charset="-122"/>
                <a:cs typeface="Barlow Bold" pitchFamily="34" charset="-120"/>
              </a:rPr>
              <a:t>Спеціалізоване ПЗ для геодезії</a:t>
            </a:r>
            <a:endParaRPr lang="en-US" sz="1900" dirty="0"/>
          </a:p>
        </p:txBody>
      </p:sp>
      <p:sp>
        <p:nvSpPr>
          <p:cNvPr id="5" name="Text 2"/>
          <p:cNvSpPr/>
          <p:nvPr/>
        </p:nvSpPr>
        <p:spPr>
          <a:xfrm>
            <a:off x="652939" y="5029795"/>
            <a:ext cx="4254937" cy="2387918"/>
          </a:xfrm>
          <a:prstGeom prst="rect">
            <a:avLst/>
          </a:prstGeom>
          <a:noFill/>
          <a:ln/>
        </p:spPr>
        <p:txBody>
          <a:bodyPr wrap="square" lIns="0" tIns="0" rIns="0" bIns="0" rtlCol="0" anchor="t"/>
          <a:lstStyle/>
          <a:p>
            <a:pPr marL="0" indent="0" algn="l">
              <a:lnSpc>
                <a:spcPts val="2350"/>
              </a:lnSpc>
              <a:buNone/>
            </a:pPr>
            <a:r>
              <a:rPr lang="en-US" sz="1450" dirty="0">
                <a:solidFill>
                  <a:srgbClr val="272525"/>
                </a:solidFill>
                <a:latin typeface="Montserrat" pitchFamily="34" charset="0"/>
                <a:ea typeface="Montserrat" pitchFamily="34" charset="-122"/>
                <a:cs typeface="Montserrat" pitchFamily="34" charset="-120"/>
              </a:rPr>
              <a:t>Програмні комплекси CREDO, Trimble Business Center, Leica Geo Office та інші дозволяють автоматизувати всі етапи обробки: від введення даних до формування звітної документації. Забезпечують автоматичне врівноваження мереж, виявлення помилок та оцінку точності результатів.</a:t>
            </a:r>
            <a:endParaRPr lang="en-US" sz="1450" dirty="0"/>
          </a:p>
        </p:txBody>
      </p:sp>
      <p:pic>
        <p:nvPicPr>
          <p:cNvPr id="6" name="Image 1" descr="preencoded.png"/>
          <p:cNvPicPr>
            <a:picLocks noChangeAspect="1"/>
          </p:cNvPicPr>
          <p:nvPr/>
        </p:nvPicPr>
        <p:blipFill>
          <a:blip r:embed="rId4"/>
          <a:stretch>
            <a:fillRect/>
          </a:stretch>
        </p:blipFill>
        <p:spPr>
          <a:xfrm>
            <a:off x="5187672" y="2113598"/>
            <a:ext cx="3663791" cy="2264331"/>
          </a:xfrm>
          <a:prstGeom prst="rect">
            <a:avLst/>
          </a:prstGeom>
        </p:spPr>
      </p:pic>
      <p:sp>
        <p:nvSpPr>
          <p:cNvPr id="7" name="Text 3"/>
          <p:cNvSpPr/>
          <p:nvPr/>
        </p:nvSpPr>
        <p:spPr>
          <a:xfrm>
            <a:off x="5187672" y="4611053"/>
            <a:ext cx="4254937" cy="613648"/>
          </a:xfrm>
          <a:prstGeom prst="rect">
            <a:avLst/>
          </a:prstGeom>
          <a:noFill/>
          <a:ln/>
        </p:spPr>
        <p:txBody>
          <a:bodyPr wrap="square" lIns="0" tIns="0" rIns="0" bIns="0" rtlCol="0" anchor="t"/>
          <a:lstStyle/>
          <a:p>
            <a:pPr marL="0" indent="0" algn="l">
              <a:lnSpc>
                <a:spcPts val="2400"/>
              </a:lnSpc>
              <a:buNone/>
            </a:pPr>
            <a:r>
              <a:rPr lang="en-US" sz="1900" b="1" dirty="0">
                <a:solidFill>
                  <a:srgbClr val="272525"/>
                </a:solidFill>
                <a:latin typeface="Barlow Bold" pitchFamily="34" charset="0"/>
                <a:ea typeface="Barlow Bold" pitchFamily="34" charset="-122"/>
                <a:cs typeface="Barlow Bold" pitchFamily="34" charset="-120"/>
              </a:rPr>
              <a:t>Побудова цифрових моделей рельєфу</a:t>
            </a:r>
            <a:endParaRPr lang="en-US" sz="1900" dirty="0"/>
          </a:p>
        </p:txBody>
      </p:sp>
      <p:sp>
        <p:nvSpPr>
          <p:cNvPr id="8" name="Text 4"/>
          <p:cNvSpPr/>
          <p:nvPr/>
        </p:nvSpPr>
        <p:spPr>
          <a:xfrm>
            <a:off x="5187672" y="5336619"/>
            <a:ext cx="4254937" cy="2387918"/>
          </a:xfrm>
          <a:prstGeom prst="rect">
            <a:avLst/>
          </a:prstGeom>
          <a:noFill/>
          <a:ln/>
        </p:spPr>
        <p:txBody>
          <a:bodyPr wrap="square" lIns="0" tIns="0" rIns="0" bIns="0" rtlCol="0" anchor="t"/>
          <a:lstStyle/>
          <a:p>
            <a:pPr marL="0" indent="0" algn="l">
              <a:lnSpc>
                <a:spcPts val="2350"/>
              </a:lnSpc>
              <a:buNone/>
            </a:pPr>
            <a:r>
              <a:rPr lang="en-US" sz="1450" dirty="0">
                <a:solidFill>
                  <a:srgbClr val="272525"/>
                </a:solidFill>
                <a:latin typeface="Montserrat" pitchFamily="34" charset="0"/>
                <a:ea typeface="Montserrat" pitchFamily="34" charset="-122"/>
                <a:cs typeface="Montserrat" pitchFamily="34" charset="-120"/>
              </a:rPr>
              <a:t>На основі даних нівелювання створюються цифрові моделі рельєфу (ЦМР) з використанням різних методів інтерполяції: триангуляція Делоне, кригінг, обернено зважених відстаней. ЦМР використовуються для проектування споруд, розрахунку об'ємів земляних робіт та аналізу рельєфу.</a:t>
            </a:r>
            <a:endParaRPr lang="en-US" sz="1450" dirty="0"/>
          </a:p>
        </p:txBody>
      </p:sp>
      <p:pic>
        <p:nvPicPr>
          <p:cNvPr id="9" name="Image 2" descr="preencoded.png"/>
          <p:cNvPicPr>
            <a:picLocks noChangeAspect="1"/>
          </p:cNvPicPr>
          <p:nvPr/>
        </p:nvPicPr>
        <p:blipFill>
          <a:blip r:embed="rId5"/>
          <a:stretch>
            <a:fillRect/>
          </a:stretch>
        </p:blipFill>
        <p:spPr>
          <a:xfrm>
            <a:off x="9722406" y="2113598"/>
            <a:ext cx="3663910" cy="2264450"/>
          </a:xfrm>
          <a:prstGeom prst="rect">
            <a:avLst/>
          </a:prstGeom>
        </p:spPr>
      </p:pic>
      <p:sp>
        <p:nvSpPr>
          <p:cNvPr id="10" name="Text 5"/>
          <p:cNvSpPr/>
          <p:nvPr/>
        </p:nvSpPr>
        <p:spPr>
          <a:xfrm>
            <a:off x="9722406" y="4611172"/>
            <a:ext cx="4255056" cy="613648"/>
          </a:xfrm>
          <a:prstGeom prst="rect">
            <a:avLst/>
          </a:prstGeom>
          <a:noFill/>
          <a:ln/>
        </p:spPr>
        <p:txBody>
          <a:bodyPr wrap="square" lIns="0" tIns="0" rIns="0" bIns="0" rtlCol="0" anchor="t"/>
          <a:lstStyle/>
          <a:p>
            <a:pPr marL="0" indent="0" algn="l">
              <a:lnSpc>
                <a:spcPts val="2400"/>
              </a:lnSpc>
              <a:buNone/>
            </a:pPr>
            <a:r>
              <a:rPr lang="en-US" sz="1900" b="1" dirty="0">
                <a:solidFill>
                  <a:srgbClr val="272525"/>
                </a:solidFill>
                <a:latin typeface="Barlow Bold" pitchFamily="34" charset="0"/>
                <a:ea typeface="Barlow Bold" pitchFamily="34" charset="-122"/>
                <a:cs typeface="Barlow Bold" pitchFamily="34" charset="-120"/>
              </a:rPr>
              <a:t>Мобільні додатки для польових робіт</a:t>
            </a:r>
            <a:endParaRPr lang="en-US" sz="1900" dirty="0"/>
          </a:p>
        </p:txBody>
      </p:sp>
      <p:sp>
        <p:nvSpPr>
          <p:cNvPr id="11" name="Text 6"/>
          <p:cNvSpPr/>
          <p:nvPr/>
        </p:nvSpPr>
        <p:spPr>
          <a:xfrm>
            <a:off x="9722406" y="5336738"/>
            <a:ext cx="4255056" cy="2387918"/>
          </a:xfrm>
          <a:prstGeom prst="rect">
            <a:avLst/>
          </a:prstGeom>
          <a:noFill/>
          <a:ln/>
        </p:spPr>
        <p:txBody>
          <a:bodyPr wrap="square" lIns="0" tIns="0" rIns="0" bIns="0" rtlCol="0" anchor="t"/>
          <a:lstStyle/>
          <a:p>
            <a:pPr marL="0" indent="0" algn="l">
              <a:lnSpc>
                <a:spcPts val="2350"/>
              </a:lnSpc>
              <a:buNone/>
            </a:pPr>
            <a:r>
              <a:rPr lang="en-US" sz="1450" dirty="0">
                <a:solidFill>
                  <a:srgbClr val="272525"/>
                </a:solidFill>
                <a:latin typeface="Montserrat" pitchFamily="34" charset="0"/>
                <a:ea typeface="Montserrat" pitchFamily="34" charset="-122"/>
                <a:cs typeface="Montserrat" pitchFamily="34" charset="-120"/>
              </a:rPr>
              <a:t>Сучасні мобільні додатки дозволяють вводити дані нівелювання безпосередньо в полі, контролювати їх якість в режимі реального часу та передавати в офіс через хмарні сервіси. Інтеграція з GNSS-приймачами забезпечує визначення координат станцій та прив'язку до геоінформаційних систем.</a:t>
            </a:r>
            <a:endParaRPr lang="en-US" sz="14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514707" y="404455"/>
            <a:ext cx="10487025" cy="483751"/>
          </a:xfrm>
          <a:prstGeom prst="rect">
            <a:avLst/>
          </a:prstGeom>
          <a:noFill/>
          <a:ln/>
        </p:spPr>
        <p:txBody>
          <a:bodyPr wrap="none" lIns="0" tIns="0" rIns="0" bIns="0" rtlCol="0" anchor="t"/>
          <a:lstStyle/>
          <a:p>
            <a:pPr marL="0" indent="0">
              <a:lnSpc>
                <a:spcPts val="3800"/>
              </a:lnSpc>
              <a:buNone/>
            </a:pPr>
            <a:r>
              <a:rPr lang="en-US" sz="3000" b="1" dirty="0">
                <a:solidFill>
                  <a:srgbClr val="7068F4"/>
                </a:solidFill>
                <a:latin typeface="Barlow Bold" pitchFamily="34" charset="0"/>
                <a:ea typeface="Barlow Bold" pitchFamily="34" charset="-122"/>
                <a:cs typeface="Barlow Bold" pitchFamily="34" charset="-120"/>
              </a:rPr>
              <a:t>Профільне нівелювання: методика та застосування</a:t>
            </a:r>
            <a:endParaRPr lang="en-US" sz="3000" dirty="0"/>
          </a:p>
        </p:txBody>
      </p:sp>
      <p:pic>
        <p:nvPicPr>
          <p:cNvPr id="3" name="Image 0" descr="preencoded.png"/>
          <p:cNvPicPr>
            <a:picLocks noChangeAspect="1"/>
          </p:cNvPicPr>
          <p:nvPr/>
        </p:nvPicPr>
        <p:blipFill>
          <a:blip r:embed="rId3"/>
          <a:stretch>
            <a:fillRect/>
          </a:stretch>
        </p:blipFill>
        <p:spPr>
          <a:xfrm>
            <a:off x="514707" y="1182291"/>
            <a:ext cx="9232821" cy="5170289"/>
          </a:xfrm>
          <a:prstGeom prst="rect">
            <a:avLst/>
          </a:prstGeom>
        </p:spPr>
      </p:pic>
      <p:sp>
        <p:nvSpPr>
          <p:cNvPr id="4" name="Text 1"/>
          <p:cNvSpPr/>
          <p:nvPr/>
        </p:nvSpPr>
        <p:spPr>
          <a:xfrm>
            <a:off x="514707" y="6517958"/>
            <a:ext cx="13600986" cy="705803"/>
          </a:xfrm>
          <a:prstGeom prst="rect">
            <a:avLst/>
          </a:prstGeom>
          <a:noFill/>
          <a:ln/>
        </p:spPr>
        <p:txBody>
          <a:bodyPr wrap="square" lIns="0" tIns="0" rIns="0" bIns="0" rtlCol="0" anchor="t"/>
          <a:lstStyle/>
          <a:p>
            <a:pPr marL="0" indent="0">
              <a:lnSpc>
                <a:spcPts val="1850"/>
              </a:lnSpc>
              <a:buNone/>
            </a:pPr>
            <a:r>
              <a:rPr lang="en-US" sz="1150" dirty="0">
                <a:solidFill>
                  <a:srgbClr val="272525"/>
                </a:solidFill>
                <a:latin typeface="Montserrat" pitchFamily="34" charset="0"/>
                <a:ea typeface="Montserrat" pitchFamily="34" charset="-122"/>
                <a:cs typeface="Montserrat" pitchFamily="34" charset="-120"/>
              </a:rPr>
              <a:t>Профільне нівелювання застосовується при проектуванні та будівництві лінійних споруд: доріг, трубопроводів, каналів. Його мета – визначення висот точок вздовж заданої лінії для побудови поздовжнього профілю місцевості. Відстані між пікетами зазвичай становлять 100 м, а на ділянках зі складним рельєфом додатково визначаються висоти плюсових точок.</a:t>
            </a:r>
            <a:endParaRPr lang="en-US" sz="1150" dirty="0"/>
          </a:p>
        </p:txBody>
      </p:sp>
      <p:sp>
        <p:nvSpPr>
          <p:cNvPr id="5" name="Text 2"/>
          <p:cNvSpPr/>
          <p:nvPr/>
        </p:nvSpPr>
        <p:spPr>
          <a:xfrm>
            <a:off x="514707" y="7389138"/>
            <a:ext cx="13600986" cy="470535"/>
          </a:xfrm>
          <a:prstGeom prst="rect">
            <a:avLst/>
          </a:prstGeom>
          <a:noFill/>
          <a:ln/>
        </p:spPr>
        <p:txBody>
          <a:bodyPr wrap="square" lIns="0" tIns="0" rIns="0" bIns="0" rtlCol="0" anchor="t"/>
          <a:lstStyle/>
          <a:p>
            <a:pPr marL="0" indent="0">
              <a:lnSpc>
                <a:spcPts val="1850"/>
              </a:lnSpc>
              <a:buNone/>
            </a:pPr>
            <a:r>
              <a:rPr lang="en-US" sz="1150" dirty="0">
                <a:solidFill>
                  <a:srgbClr val="272525"/>
                </a:solidFill>
                <a:latin typeface="Montserrat" pitchFamily="34" charset="0"/>
                <a:ea typeface="Montserrat" pitchFamily="34" charset="-122"/>
                <a:cs typeface="Montserrat" pitchFamily="34" charset="-120"/>
              </a:rPr>
              <a:t>Результати профільного нівелювання відображаються у вигляді поздовжнього профілю, на якому зображується рельєф місцевості, проектна лінія споруди та основні технічні параметри. Вертикальний масштаб профілю зазвичай у 10 разів більший за горизонтальний для наочності зображення рельєфу.</a:t>
            </a:r>
            <a:endParaRPr lang="en-US" sz="11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613529" y="1064062"/>
            <a:ext cx="11937087" cy="576620"/>
          </a:xfrm>
          <a:prstGeom prst="rect">
            <a:avLst/>
          </a:prstGeom>
          <a:noFill/>
          <a:ln/>
        </p:spPr>
        <p:txBody>
          <a:bodyPr wrap="none" lIns="0" tIns="0" rIns="0" bIns="0" rtlCol="0" anchor="t"/>
          <a:lstStyle/>
          <a:p>
            <a:pPr marL="0" indent="0">
              <a:lnSpc>
                <a:spcPts val="4500"/>
              </a:lnSpc>
              <a:buNone/>
            </a:pPr>
            <a:r>
              <a:rPr lang="en-US" sz="3600" b="1" dirty="0">
                <a:solidFill>
                  <a:srgbClr val="7068F4"/>
                </a:solidFill>
                <a:latin typeface="Barlow Bold" pitchFamily="34" charset="0"/>
                <a:ea typeface="Barlow Bold" pitchFamily="34" charset="-122"/>
                <a:cs typeface="Barlow Bold" pitchFamily="34" charset="-120"/>
              </a:rPr>
              <a:t>Площинне нівелювання: методи та застосування</a:t>
            </a:r>
            <a:endParaRPr lang="en-US" sz="3600" dirty="0"/>
          </a:p>
        </p:txBody>
      </p:sp>
      <p:sp>
        <p:nvSpPr>
          <p:cNvPr id="3" name="Text 1"/>
          <p:cNvSpPr/>
          <p:nvPr/>
        </p:nvSpPr>
        <p:spPr>
          <a:xfrm>
            <a:off x="2847380" y="1991320"/>
            <a:ext cx="2306836" cy="288369"/>
          </a:xfrm>
          <a:prstGeom prst="rect">
            <a:avLst/>
          </a:prstGeom>
          <a:noFill/>
          <a:ln/>
        </p:spPr>
        <p:txBody>
          <a:bodyPr wrap="none" lIns="0" tIns="0" rIns="0" bIns="0" rtlCol="0" anchor="t"/>
          <a:lstStyle/>
          <a:p>
            <a:pPr marL="0" indent="0" algn="r">
              <a:lnSpc>
                <a:spcPts val="2250"/>
              </a:lnSpc>
              <a:buNone/>
            </a:pPr>
            <a:r>
              <a:rPr lang="en-US" sz="1800" b="1" dirty="0">
                <a:solidFill>
                  <a:srgbClr val="272525"/>
                </a:solidFill>
                <a:latin typeface="Barlow Bold" pitchFamily="34" charset="0"/>
                <a:ea typeface="Barlow Bold" pitchFamily="34" charset="-122"/>
                <a:cs typeface="Barlow Bold" pitchFamily="34" charset="-120"/>
              </a:rPr>
              <a:t>Метод квадратів</a:t>
            </a:r>
            <a:endParaRPr lang="en-US" sz="1800" dirty="0"/>
          </a:p>
        </p:txBody>
      </p:sp>
      <p:sp>
        <p:nvSpPr>
          <p:cNvPr id="4" name="Text 2"/>
          <p:cNvSpPr/>
          <p:nvPr/>
        </p:nvSpPr>
        <p:spPr>
          <a:xfrm>
            <a:off x="613529" y="2384822"/>
            <a:ext cx="4540687" cy="1683068"/>
          </a:xfrm>
          <a:prstGeom prst="rect">
            <a:avLst/>
          </a:prstGeom>
          <a:noFill/>
          <a:ln/>
        </p:spPr>
        <p:txBody>
          <a:bodyPr wrap="square" lIns="0" tIns="0" rIns="0" bIns="0" rtlCol="0" anchor="t"/>
          <a:lstStyle/>
          <a:p>
            <a:pPr marL="0" indent="0" algn="r">
              <a:lnSpc>
                <a:spcPts val="2200"/>
              </a:lnSpc>
              <a:buNone/>
            </a:pPr>
            <a:r>
              <a:rPr lang="en-US" sz="1350" dirty="0">
                <a:solidFill>
                  <a:srgbClr val="272525"/>
                </a:solidFill>
                <a:latin typeface="Montserrat" pitchFamily="34" charset="0"/>
                <a:ea typeface="Montserrat" pitchFamily="34" charset="-122"/>
                <a:cs typeface="Montserrat" pitchFamily="34" charset="-120"/>
              </a:rPr>
              <a:t>Територія розбивається на квадрати зі стороною 10-100 м. Нівелювання виконують по вершинах квадратів. Метод забезпечує рівномірну щільність точок і використовується для створення топографічних планів, проектування вертикального планування.</a:t>
            </a:r>
            <a:endParaRPr lang="en-US" sz="1350" dirty="0"/>
          </a:p>
        </p:txBody>
      </p:sp>
      <p:pic>
        <p:nvPicPr>
          <p:cNvPr id="5" name="Image 0" descr="preencoded.png"/>
          <p:cNvPicPr>
            <a:picLocks noChangeAspect="1"/>
          </p:cNvPicPr>
          <p:nvPr/>
        </p:nvPicPr>
        <p:blipFill>
          <a:blip r:embed="rId3"/>
          <a:stretch>
            <a:fillRect/>
          </a:stretch>
        </p:blipFill>
        <p:spPr>
          <a:xfrm>
            <a:off x="5417106" y="2301240"/>
            <a:ext cx="3796070" cy="3796070"/>
          </a:xfrm>
          <a:prstGeom prst="rect">
            <a:avLst/>
          </a:prstGeom>
        </p:spPr>
      </p:pic>
      <p:sp>
        <p:nvSpPr>
          <p:cNvPr id="6" name="Text 3"/>
          <p:cNvSpPr/>
          <p:nvPr/>
        </p:nvSpPr>
        <p:spPr>
          <a:xfrm>
            <a:off x="6657082" y="3117711"/>
            <a:ext cx="262295" cy="327898"/>
          </a:xfrm>
          <a:prstGeom prst="rect">
            <a:avLst/>
          </a:prstGeom>
          <a:noFill/>
          <a:ln/>
        </p:spPr>
        <p:txBody>
          <a:bodyPr wrap="none" lIns="0" tIns="0" rIns="0" bIns="0" rtlCol="0" anchor="t"/>
          <a:lstStyle/>
          <a:p>
            <a:pPr marL="0" indent="0">
              <a:lnSpc>
                <a:spcPts val="3300"/>
              </a:lnSpc>
              <a:buNone/>
            </a:pPr>
            <a:r>
              <a:rPr lang="en-US" sz="2050" b="1" dirty="0">
                <a:solidFill>
                  <a:srgbClr val="272525"/>
                </a:solidFill>
                <a:latin typeface="Barlow Bold" pitchFamily="34" charset="0"/>
                <a:ea typeface="Barlow Bold" pitchFamily="34" charset="-122"/>
                <a:cs typeface="Barlow Bold" pitchFamily="34" charset="-120"/>
              </a:rPr>
              <a:t>1</a:t>
            </a:r>
            <a:endParaRPr lang="en-US" sz="2050" dirty="0"/>
          </a:p>
        </p:txBody>
      </p:sp>
      <p:sp>
        <p:nvSpPr>
          <p:cNvPr id="7" name="Text 4"/>
          <p:cNvSpPr/>
          <p:nvPr/>
        </p:nvSpPr>
        <p:spPr>
          <a:xfrm>
            <a:off x="9476065" y="2131576"/>
            <a:ext cx="3080147" cy="288369"/>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Barlow Bold" pitchFamily="34" charset="0"/>
                <a:ea typeface="Barlow Bold" pitchFamily="34" charset="-122"/>
                <a:cs typeface="Barlow Bold" pitchFamily="34" charset="-120"/>
              </a:rPr>
              <a:t>Метод паралельних ліній</a:t>
            </a:r>
            <a:endParaRPr lang="en-US" sz="1800" dirty="0"/>
          </a:p>
        </p:txBody>
      </p:sp>
      <p:sp>
        <p:nvSpPr>
          <p:cNvPr id="8" name="Text 5"/>
          <p:cNvSpPr/>
          <p:nvPr/>
        </p:nvSpPr>
        <p:spPr>
          <a:xfrm>
            <a:off x="9476065" y="2525078"/>
            <a:ext cx="4540806" cy="1402556"/>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Montserrat" pitchFamily="34" charset="0"/>
                <a:ea typeface="Montserrat" pitchFamily="34" charset="-122"/>
                <a:cs typeface="Montserrat" pitchFamily="34" charset="-120"/>
              </a:rPr>
              <a:t>Нівелювання виконується вздовж паралельних ліній з постійним кроком. Ефективний для витягнутих ділянок: доріг, каналів. Забезпечує більшу продуктивність порівняно з методом квадратів при меншій рівномірності точок.</a:t>
            </a:r>
            <a:endParaRPr lang="en-US" sz="1350" dirty="0"/>
          </a:p>
        </p:txBody>
      </p:sp>
      <p:pic>
        <p:nvPicPr>
          <p:cNvPr id="9" name="Image 1" descr="preencoded.png"/>
          <p:cNvPicPr>
            <a:picLocks noChangeAspect="1"/>
          </p:cNvPicPr>
          <p:nvPr/>
        </p:nvPicPr>
        <p:blipFill>
          <a:blip r:embed="rId4"/>
          <a:stretch>
            <a:fillRect/>
          </a:stretch>
        </p:blipFill>
        <p:spPr>
          <a:xfrm>
            <a:off x="5417106" y="2301240"/>
            <a:ext cx="3796070" cy="3796070"/>
          </a:xfrm>
          <a:prstGeom prst="rect">
            <a:avLst/>
          </a:prstGeom>
        </p:spPr>
      </p:pic>
      <p:sp>
        <p:nvSpPr>
          <p:cNvPr id="10" name="Text 6"/>
          <p:cNvSpPr/>
          <p:nvPr/>
        </p:nvSpPr>
        <p:spPr>
          <a:xfrm>
            <a:off x="8895100" y="3508355"/>
            <a:ext cx="262295" cy="327898"/>
          </a:xfrm>
          <a:prstGeom prst="rect">
            <a:avLst/>
          </a:prstGeom>
          <a:noFill/>
          <a:ln/>
        </p:spPr>
        <p:txBody>
          <a:bodyPr wrap="none" lIns="0" tIns="0" rIns="0" bIns="0" rtlCol="0" anchor="t"/>
          <a:lstStyle/>
          <a:p>
            <a:pPr marL="0" indent="0">
              <a:lnSpc>
                <a:spcPts val="3300"/>
              </a:lnSpc>
              <a:buNone/>
            </a:pPr>
            <a:r>
              <a:rPr lang="en-US" sz="2050" b="1" dirty="0">
                <a:solidFill>
                  <a:srgbClr val="272525"/>
                </a:solidFill>
                <a:latin typeface="Barlow Bold" pitchFamily="34" charset="0"/>
                <a:ea typeface="Barlow Bold" pitchFamily="34" charset="-122"/>
                <a:cs typeface="Barlow Bold" pitchFamily="34" charset="-120"/>
              </a:rPr>
              <a:t>2</a:t>
            </a:r>
            <a:endParaRPr lang="en-US" sz="2050" dirty="0"/>
          </a:p>
        </p:txBody>
      </p:sp>
      <p:sp>
        <p:nvSpPr>
          <p:cNvPr id="11" name="Text 7"/>
          <p:cNvSpPr/>
          <p:nvPr/>
        </p:nvSpPr>
        <p:spPr>
          <a:xfrm>
            <a:off x="9476065" y="4330779"/>
            <a:ext cx="2306836" cy="288369"/>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Barlow Bold" pitchFamily="34" charset="0"/>
                <a:ea typeface="Barlow Bold" pitchFamily="34" charset="-122"/>
                <a:cs typeface="Barlow Bold" pitchFamily="34" charset="-120"/>
              </a:rPr>
              <a:t>Полярний метод</a:t>
            </a:r>
            <a:endParaRPr lang="en-US" sz="1800" dirty="0"/>
          </a:p>
        </p:txBody>
      </p:sp>
      <p:sp>
        <p:nvSpPr>
          <p:cNvPr id="12" name="Text 8"/>
          <p:cNvSpPr/>
          <p:nvPr/>
        </p:nvSpPr>
        <p:spPr>
          <a:xfrm>
            <a:off x="9476065" y="4724281"/>
            <a:ext cx="4540806" cy="1683068"/>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Montserrat" pitchFamily="34" charset="0"/>
                <a:ea typeface="Montserrat" pitchFamily="34" charset="-122"/>
                <a:cs typeface="Montserrat" pitchFamily="34" charset="-120"/>
              </a:rPr>
              <a:t>Точки визначаються в полярних координатах від центральної станції. Застосовується на невеликих ділянках зі складним рельєфом, де розбивка регулярної сітки утруднена. Часто використовується при роботі з електронними тахеометрами.</a:t>
            </a:r>
            <a:endParaRPr lang="en-US" sz="1350" dirty="0"/>
          </a:p>
        </p:txBody>
      </p:sp>
      <p:pic>
        <p:nvPicPr>
          <p:cNvPr id="13" name="Image 2" descr="preencoded.png"/>
          <p:cNvPicPr>
            <a:picLocks noChangeAspect="1"/>
          </p:cNvPicPr>
          <p:nvPr/>
        </p:nvPicPr>
        <p:blipFill>
          <a:blip r:embed="rId5"/>
          <a:stretch>
            <a:fillRect/>
          </a:stretch>
        </p:blipFill>
        <p:spPr>
          <a:xfrm>
            <a:off x="5417106" y="2301240"/>
            <a:ext cx="3796070" cy="3796070"/>
          </a:xfrm>
          <a:prstGeom prst="rect">
            <a:avLst/>
          </a:prstGeom>
        </p:spPr>
      </p:pic>
      <p:sp>
        <p:nvSpPr>
          <p:cNvPr id="14" name="Text 9"/>
          <p:cNvSpPr/>
          <p:nvPr/>
        </p:nvSpPr>
        <p:spPr>
          <a:xfrm>
            <a:off x="8504456" y="5746373"/>
            <a:ext cx="262295" cy="327898"/>
          </a:xfrm>
          <a:prstGeom prst="rect">
            <a:avLst/>
          </a:prstGeom>
          <a:noFill/>
          <a:ln/>
        </p:spPr>
        <p:txBody>
          <a:bodyPr wrap="none" lIns="0" tIns="0" rIns="0" bIns="0" rtlCol="0" anchor="t"/>
          <a:lstStyle/>
          <a:p>
            <a:pPr marL="0" indent="0">
              <a:lnSpc>
                <a:spcPts val="3300"/>
              </a:lnSpc>
              <a:buNone/>
            </a:pPr>
            <a:r>
              <a:rPr lang="en-US" sz="2050" b="1" dirty="0">
                <a:solidFill>
                  <a:srgbClr val="272525"/>
                </a:solidFill>
                <a:latin typeface="Barlow Bold" pitchFamily="34" charset="0"/>
                <a:ea typeface="Barlow Bold" pitchFamily="34" charset="-122"/>
                <a:cs typeface="Barlow Bold" pitchFamily="34" charset="-120"/>
              </a:rPr>
              <a:t>3</a:t>
            </a:r>
            <a:endParaRPr lang="en-US" sz="2050" dirty="0"/>
          </a:p>
        </p:txBody>
      </p:sp>
      <p:sp>
        <p:nvSpPr>
          <p:cNvPr id="15" name="Text 10"/>
          <p:cNvSpPr/>
          <p:nvPr/>
        </p:nvSpPr>
        <p:spPr>
          <a:xfrm>
            <a:off x="2014895" y="4611291"/>
            <a:ext cx="3139321" cy="288369"/>
          </a:xfrm>
          <a:prstGeom prst="rect">
            <a:avLst/>
          </a:prstGeom>
          <a:noFill/>
          <a:ln/>
        </p:spPr>
        <p:txBody>
          <a:bodyPr wrap="none" lIns="0" tIns="0" rIns="0" bIns="0" rtlCol="0" anchor="t"/>
          <a:lstStyle/>
          <a:p>
            <a:pPr marL="0" indent="0" algn="r">
              <a:lnSpc>
                <a:spcPts val="2250"/>
              </a:lnSpc>
              <a:buNone/>
            </a:pPr>
            <a:r>
              <a:rPr lang="en-US" sz="1800" b="1" dirty="0">
                <a:solidFill>
                  <a:srgbClr val="272525"/>
                </a:solidFill>
                <a:latin typeface="Barlow Bold" pitchFamily="34" charset="0"/>
                <a:ea typeface="Barlow Bold" pitchFamily="34" charset="-122"/>
                <a:cs typeface="Barlow Bold" pitchFamily="34" charset="-120"/>
              </a:rPr>
              <a:t>Метод характерних точок</a:t>
            </a:r>
            <a:endParaRPr lang="en-US" sz="1800" dirty="0"/>
          </a:p>
        </p:txBody>
      </p:sp>
      <p:sp>
        <p:nvSpPr>
          <p:cNvPr id="16" name="Text 11"/>
          <p:cNvSpPr/>
          <p:nvPr/>
        </p:nvSpPr>
        <p:spPr>
          <a:xfrm>
            <a:off x="613529" y="5004792"/>
            <a:ext cx="4540687" cy="1122045"/>
          </a:xfrm>
          <a:prstGeom prst="rect">
            <a:avLst/>
          </a:prstGeom>
          <a:noFill/>
          <a:ln/>
        </p:spPr>
        <p:txBody>
          <a:bodyPr wrap="square" lIns="0" tIns="0" rIns="0" bIns="0" rtlCol="0" anchor="t"/>
          <a:lstStyle/>
          <a:p>
            <a:pPr marL="0" indent="0" algn="r">
              <a:lnSpc>
                <a:spcPts val="2200"/>
              </a:lnSpc>
              <a:buNone/>
            </a:pPr>
            <a:r>
              <a:rPr lang="en-US" sz="1350" dirty="0">
                <a:solidFill>
                  <a:srgbClr val="272525"/>
                </a:solidFill>
                <a:latin typeface="Montserrat" pitchFamily="34" charset="0"/>
                <a:ea typeface="Montserrat" pitchFamily="34" charset="-122"/>
                <a:cs typeface="Montserrat" pitchFamily="34" charset="-120"/>
              </a:rPr>
              <a:t>Нівелюються тільки характерні точки рельєфу: вершини, западини, перегини схилів. Найбільш економічний метод, але вимагає від виконавця досвіду та вміння "читати" рельєф місцевості.</a:t>
            </a:r>
            <a:endParaRPr lang="en-US" sz="1350" dirty="0"/>
          </a:p>
        </p:txBody>
      </p:sp>
      <p:pic>
        <p:nvPicPr>
          <p:cNvPr id="17" name="Image 3" descr="preencoded.png"/>
          <p:cNvPicPr>
            <a:picLocks noChangeAspect="1"/>
          </p:cNvPicPr>
          <p:nvPr/>
        </p:nvPicPr>
        <p:blipFill>
          <a:blip r:embed="rId6"/>
          <a:stretch>
            <a:fillRect/>
          </a:stretch>
        </p:blipFill>
        <p:spPr>
          <a:xfrm>
            <a:off x="5417106" y="2301240"/>
            <a:ext cx="3796070" cy="3796070"/>
          </a:xfrm>
          <a:prstGeom prst="rect">
            <a:avLst/>
          </a:prstGeom>
        </p:spPr>
      </p:pic>
      <p:sp>
        <p:nvSpPr>
          <p:cNvPr id="18" name="Text 12"/>
          <p:cNvSpPr/>
          <p:nvPr/>
        </p:nvSpPr>
        <p:spPr>
          <a:xfrm>
            <a:off x="6266438" y="5355729"/>
            <a:ext cx="262295" cy="327898"/>
          </a:xfrm>
          <a:prstGeom prst="rect">
            <a:avLst/>
          </a:prstGeom>
          <a:noFill/>
          <a:ln/>
        </p:spPr>
        <p:txBody>
          <a:bodyPr wrap="none" lIns="0" tIns="0" rIns="0" bIns="0" rtlCol="0" anchor="t"/>
          <a:lstStyle/>
          <a:p>
            <a:pPr marL="0" indent="0">
              <a:lnSpc>
                <a:spcPts val="3300"/>
              </a:lnSpc>
              <a:buNone/>
            </a:pPr>
            <a:r>
              <a:rPr lang="en-US" sz="2050" b="1" dirty="0">
                <a:solidFill>
                  <a:srgbClr val="272525"/>
                </a:solidFill>
                <a:latin typeface="Barlow Bold" pitchFamily="34" charset="0"/>
                <a:ea typeface="Barlow Bold" pitchFamily="34" charset="-122"/>
                <a:cs typeface="Barlow Bold" pitchFamily="34" charset="-120"/>
              </a:rPr>
              <a:t>4</a:t>
            </a:r>
            <a:endParaRPr lang="en-US" sz="2050" dirty="0"/>
          </a:p>
        </p:txBody>
      </p:sp>
      <p:sp>
        <p:nvSpPr>
          <p:cNvPr id="19" name="Text 13"/>
          <p:cNvSpPr/>
          <p:nvPr/>
        </p:nvSpPr>
        <p:spPr>
          <a:xfrm>
            <a:off x="613529" y="6604516"/>
            <a:ext cx="13403342" cy="561023"/>
          </a:xfrm>
          <a:prstGeom prst="rect">
            <a:avLst/>
          </a:prstGeom>
          <a:noFill/>
          <a:ln/>
        </p:spPr>
        <p:txBody>
          <a:bodyPr wrap="square" lIns="0" tIns="0" rIns="0" bIns="0" rtlCol="0" anchor="t"/>
          <a:lstStyle/>
          <a:p>
            <a:pPr marL="0" indent="0">
              <a:lnSpc>
                <a:spcPts val="2200"/>
              </a:lnSpc>
              <a:buNone/>
            </a:pPr>
            <a:r>
              <a:rPr lang="en-US" sz="1350" dirty="0">
                <a:solidFill>
                  <a:srgbClr val="272525"/>
                </a:solidFill>
                <a:latin typeface="Montserrat" pitchFamily="34" charset="0"/>
                <a:ea typeface="Montserrat" pitchFamily="34" charset="-122"/>
                <a:cs typeface="Montserrat" pitchFamily="34" charset="-120"/>
              </a:rPr>
              <a:t>Результати площинного нівелювання використовуються для створення планів з горизонталями, розрахунку об'ємів земляних робіт, проектування вертикального планування територій та моделювання поверхні для інженерних розрахунків.</a:t>
            </a:r>
            <a:endParaRPr lang="en-US" sz="13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671751" y="868680"/>
            <a:ext cx="11782068" cy="631269"/>
          </a:xfrm>
          <a:prstGeom prst="rect">
            <a:avLst/>
          </a:prstGeom>
          <a:noFill/>
          <a:ln/>
        </p:spPr>
        <p:txBody>
          <a:bodyPr wrap="none" lIns="0" tIns="0" rIns="0" bIns="0" rtlCol="0" anchor="t"/>
          <a:lstStyle/>
          <a:p>
            <a:pPr marL="0" indent="0">
              <a:lnSpc>
                <a:spcPts val="4950"/>
              </a:lnSpc>
              <a:buNone/>
            </a:pPr>
            <a:r>
              <a:rPr lang="en-US" sz="3950" b="1" dirty="0">
                <a:solidFill>
                  <a:srgbClr val="7068F4"/>
                </a:solidFill>
                <a:latin typeface="Barlow Bold" pitchFamily="34" charset="0"/>
                <a:ea typeface="Barlow Bold" pitchFamily="34" charset="-122"/>
                <a:cs typeface="Barlow Bold" pitchFamily="34" charset="-120"/>
              </a:rPr>
              <a:t>Особливості нівелювання в шахтних умовах</a:t>
            </a:r>
            <a:endParaRPr lang="en-US" sz="3950" dirty="0"/>
          </a:p>
        </p:txBody>
      </p:sp>
      <p:sp>
        <p:nvSpPr>
          <p:cNvPr id="3" name="Shape 1"/>
          <p:cNvSpPr/>
          <p:nvPr/>
        </p:nvSpPr>
        <p:spPr>
          <a:xfrm>
            <a:off x="671751" y="2099667"/>
            <a:ext cx="431840" cy="431840"/>
          </a:xfrm>
          <a:prstGeom prst="roundRect">
            <a:avLst>
              <a:gd name="adj" fmla="val 40003"/>
            </a:avLst>
          </a:prstGeom>
          <a:solidFill>
            <a:srgbClr val="EEEFF5"/>
          </a:solidFill>
          <a:ln/>
          <a:effectLst>
            <a:outerShdw blurRad="46990" dist="22860" dir="13500000" algn="bl" rotWithShape="0">
              <a:srgbClr val="FFFFFF">
                <a:alpha val="70000"/>
              </a:srgbClr>
            </a:outerShdw>
          </a:effectLst>
        </p:spPr>
      </p:sp>
      <p:sp>
        <p:nvSpPr>
          <p:cNvPr id="4" name="Text 2"/>
          <p:cNvSpPr/>
          <p:nvPr/>
        </p:nvSpPr>
        <p:spPr>
          <a:xfrm>
            <a:off x="736104" y="2126159"/>
            <a:ext cx="303014" cy="378738"/>
          </a:xfrm>
          <a:prstGeom prst="rect">
            <a:avLst/>
          </a:prstGeom>
          <a:noFill/>
          <a:ln/>
        </p:spPr>
        <p:txBody>
          <a:bodyPr wrap="none" lIns="0" tIns="0" rIns="0" bIns="0" rtlCol="0" anchor="t"/>
          <a:lstStyle/>
          <a:p>
            <a:pPr marL="0" indent="0" algn="ctr">
              <a:lnSpc>
                <a:spcPts val="2350"/>
              </a:lnSpc>
              <a:buNone/>
            </a:pPr>
            <a:r>
              <a:rPr lang="en-US" sz="2350" b="1" dirty="0">
                <a:solidFill>
                  <a:srgbClr val="272525"/>
                </a:solidFill>
                <a:latin typeface="Barlow Bold" pitchFamily="34" charset="0"/>
                <a:ea typeface="Barlow Bold" pitchFamily="34" charset="-122"/>
                <a:cs typeface="Barlow Bold" pitchFamily="34" charset="-120"/>
              </a:rPr>
              <a:t>1</a:t>
            </a:r>
            <a:endParaRPr lang="en-US" sz="2350" dirty="0"/>
          </a:p>
        </p:txBody>
      </p:sp>
      <p:sp>
        <p:nvSpPr>
          <p:cNvPr id="5" name="Text 3"/>
          <p:cNvSpPr/>
          <p:nvPr/>
        </p:nvSpPr>
        <p:spPr>
          <a:xfrm>
            <a:off x="1295519" y="2099667"/>
            <a:ext cx="3677245" cy="631269"/>
          </a:xfrm>
          <a:prstGeom prst="rect">
            <a:avLst/>
          </a:prstGeom>
          <a:noFill/>
          <a:ln/>
        </p:spPr>
        <p:txBody>
          <a:bodyPr wrap="square" lIns="0" tIns="0" rIns="0" bIns="0" rtlCol="0" anchor="t"/>
          <a:lstStyle/>
          <a:p>
            <a:pPr marL="0" indent="0">
              <a:lnSpc>
                <a:spcPts val="2450"/>
              </a:lnSpc>
              <a:buNone/>
            </a:pPr>
            <a:r>
              <a:rPr lang="en-US" sz="1950" b="1" dirty="0">
                <a:solidFill>
                  <a:srgbClr val="272525"/>
                </a:solidFill>
                <a:latin typeface="Barlow Bold" pitchFamily="34" charset="0"/>
                <a:ea typeface="Barlow Bold" pitchFamily="34" charset="-122"/>
                <a:cs typeface="Barlow Bold" pitchFamily="34" charset="-120"/>
              </a:rPr>
              <a:t>Обмежена видимість та простір</a:t>
            </a:r>
            <a:endParaRPr lang="en-US" sz="1950" dirty="0"/>
          </a:p>
        </p:txBody>
      </p:sp>
      <p:sp>
        <p:nvSpPr>
          <p:cNvPr id="6" name="Text 4"/>
          <p:cNvSpPr/>
          <p:nvPr/>
        </p:nvSpPr>
        <p:spPr>
          <a:xfrm>
            <a:off x="1295519" y="2846070"/>
            <a:ext cx="3677245" cy="3070622"/>
          </a:xfrm>
          <a:prstGeom prst="rect">
            <a:avLst/>
          </a:prstGeom>
          <a:noFill/>
          <a:ln/>
        </p:spPr>
        <p:txBody>
          <a:bodyPr wrap="squar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Характерними особливостями шахтного нівелювання є обмеженість простору в гірничих виробках, недостатнє освітлення та складність встановлення нівеліру й рейок. Використовуються спеціальні короткофокусні нівеліри, компактні штативи та вкорочені рейки. Часто необхідно працювати з неповними відліками по рейці.</a:t>
            </a:r>
            <a:endParaRPr lang="en-US" sz="1500" dirty="0"/>
          </a:p>
        </p:txBody>
      </p:sp>
      <p:sp>
        <p:nvSpPr>
          <p:cNvPr id="7" name="Shape 5"/>
          <p:cNvSpPr/>
          <p:nvPr/>
        </p:nvSpPr>
        <p:spPr>
          <a:xfrm>
            <a:off x="5164693" y="2099667"/>
            <a:ext cx="431840" cy="431840"/>
          </a:xfrm>
          <a:prstGeom prst="roundRect">
            <a:avLst>
              <a:gd name="adj" fmla="val 40003"/>
            </a:avLst>
          </a:prstGeom>
          <a:solidFill>
            <a:srgbClr val="EEEFF5"/>
          </a:solidFill>
          <a:ln/>
          <a:effectLst>
            <a:outerShdw blurRad="46990" dist="22860" dir="13500000" algn="bl" rotWithShape="0">
              <a:srgbClr val="FFFFFF">
                <a:alpha val="70000"/>
              </a:srgbClr>
            </a:outerShdw>
          </a:effectLst>
        </p:spPr>
      </p:sp>
      <p:sp>
        <p:nvSpPr>
          <p:cNvPr id="8" name="Text 6"/>
          <p:cNvSpPr/>
          <p:nvPr/>
        </p:nvSpPr>
        <p:spPr>
          <a:xfrm>
            <a:off x="5229046" y="2126159"/>
            <a:ext cx="303014" cy="378738"/>
          </a:xfrm>
          <a:prstGeom prst="rect">
            <a:avLst/>
          </a:prstGeom>
          <a:noFill/>
          <a:ln/>
        </p:spPr>
        <p:txBody>
          <a:bodyPr wrap="none" lIns="0" tIns="0" rIns="0" bIns="0" rtlCol="0" anchor="t"/>
          <a:lstStyle/>
          <a:p>
            <a:pPr marL="0" indent="0" algn="ctr">
              <a:lnSpc>
                <a:spcPts val="2350"/>
              </a:lnSpc>
              <a:buNone/>
            </a:pPr>
            <a:r>
              <a:rPr lang="en-US" sz="2350" b="1" dirty="0">
                <a:solidFill>
                  <a:srgbClr val="272525"/>
                </a:solidFill>
                <a:latin typeface="Barlow Bold" pitchFamily="34" charset="0"/>
                <a:ea typeface="Barlow Bold" pitchFamily="34" charset="-122"/>
                <a:cs typeface="Barlow Bold" pitchFamily="34" charset="-120"/>
              </a:rPr>
              <a:t>2</a:t>
            </a:r>
            <a:endParaRPr lang="en-US" sz="2350" dirty="0"/>
          </a:p>
        </p:txBody>
      </p:sp>
      <p:sp>
        <p:nvSpPr>
          <p:cNvPr id="9" name="Text 7"/>
          <p:cNvSpPr/>
          <p:nvPr/>
        </p:nvSpPr>
        <p:spPr>
          <a:xfrm>
            <a:off x="5788462" y="2099667"/>
            <a:ext cx="3677245" cy="631269"/>
          </a:xfrm>
          <a:prstGeom prst="rect">
            <a:avLst/>
          </a:prstGeom>
          <a:noFill/>
          <a:ln/>
        </p:spPr>
        <p:txBody>
          <a:bodyPr wrap="square" lIns="0" tIns="0" rIns="0" bIns="0" rtlCol="0" anchor="t"/>
          <a:lstStyle/>
          <a:p>
            <a:pPr marL="0" indent="0">
              <a:lnSpc>
                <a:spcPts val="2450"/>
              </a:lnSpc>
              <a:buNone/>
            </a:pPr>
            <a:r>
              <a:rPr lang="en-US" sz="1950" b="1" dirty="0">
                <a:solidFill>
                  <a:srgbClr val="272525"/>
                </a:solidFill>
                <a:latin typeface="Barlow Bold" pitchFamily="34" charset="0"/>
                <a:ea typeface="Barlow Bold" pitchFamily="34" charset="-122"/>
                <a:cs typeface="Barlow Bold" pitchFamily="34" charset="-120"/>
              </a:rPr>
              <a:t>Висока вологість та запиленість</a:t>
            </a:r>
            <a:endParaRPr lang="en-US" sz="1950" dirty="0"/>
          </a:p>
        </p:txBody>
      </p:sp>
      <p:sp>
        <p:nvSpPr>
          <p:cNvPr id="10" name="Text 8"/>
          <p:cNvSpPr/>
          <p:nvPr/>
        </p:nvSpPr>
        <p:spPr>
          <a:xfrm>
            <a:off x="5788462" y="2846070"/>
            <a:ext cx="3677245" cy="3377684"/>
          </a:xfrm>
          <a:prstGeom prst="rect">
            <a:avLst/>
          </a:prstGeom>
          <a:noFill/>
          <a:ln/>
        </p:spPr>
        <p:txBody>
          <a:bodyPr wrap="squar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Шахтне середовище характеризується підвищеною вологістю, агресивною атмосферою та запиленістю. Прилади потребують спеціального захисту від корозії та забруднення. Для освітлення рейок використовуються акумуляторні ліхтарі у вибухобезпечному виконанні, що дозволяють отримати рівномірне підсвічування.</a:t>
            </a:r>
            <a:endParaRPr lang="en-US" sz="1500" dirty="0"/>
          </a:p>
        </p:txBody>
      </p:sp>
      <p:sp>
        <p:nvSpPr>
          <p:cNvPr id="11" name="Shape 9"/>
          <p:cNvSpPr/>
          <p:nvPr/>
        </p:nvSpPr>
        <p:spPr>
          <a:xfrm>
            <a:off x="9657636" y="2099667"/>
            <a:ext cx="431840" cy="431840"/>
          </a:xfrm>
          <a:prstGeom prst="roundRect">
            <a:avLst>
              <a:gd name="adj" fmla="val 40003"/>
            </a:avLst>
          </a:prstGeom>
          <a:solidFill>
            <a:srgbClr val="EEEFF5"/>
          </a:solidFill>
          <a:ln/>
          <a:effectLst>
            <a:outerShdw blurRad="46990" dist="22860" dir="13500000" algn="bl" rotWithShape="0">
              <a:srgbClr val="FFFFFF">
                <a:alpha val="70000"/>
              </a:srgbClr>
            </a:outerShdw>
          </a:effectLst>
        </p:spPr>
      </p:sp>
      <p:sp>
        <p:nvSpPr>
          <p:cNvPr id="12" name="Text 10"/>
          <p:cNvSpPr/>
          <p:nvPr/>
        </p:nvSpPr>
        <p:spPr>
          <a:xfrm>
            <a:off x="9721989" y="2126159"/>
            <a:ext cx="303014" cy="378738"/>
          </a:xfrm>
          <a:prstGeom prst="rect">
            <a:avLst/>
          </a:prstGeom>
          <a:noFill/>
          <a:ln/>
        </p:spPr>
        <p:txBody>
          <a:bodyPr wrap="none" lIns="0" tIns="0" rIns="0" bIns="0" rtlCol="0" anchor="t"/>
          <a:lstStyle/>
          <a:p>
            <a:pPr marL="0" indent="0" algn="ctr">
              <a:lnSpc>
                <a:spcPts val="2350"/>
              </a:lnSpc>
              <a:buNone/>
            </a:pPr>
            <a:r>
              <a:rPr lang="en-US" sz="2350" b="1" dirty="0">
                <a:solidFill>
                  <a:srgbClr val="272525"/>
                </a:solidFill>
                <a:latin typeface="Barlow Bold" pitchFamily="34" charset="0"/>
                <a:ea typeface="Barlow Bold" pitchFamily="34" charset="-122"/>
                <a:cs typeface="Barlow Bold" pitchFamily="34" charset="-120"/>
              </a:rPr>
              <a:t>3</a:t>
            </a:r>
            <a:endParaRPr lang="en-US" sz="2350" dirty="0"/>
          </a:p>
        </p:txBody>
      </p:sp>
      <p:sp>
        <p:nvSpPr>
          <p:cNvPr id="13" name="Text 11"/>
          <p:cNvSpPr/>
          <p:nvPr/>
        </p:nvSpPr>
        <p:spPr>
          <a:xfrm>
            <a:off x="10281404" y="2099667"/>
            <a:ext cx="2994660" cy="315635"/>
          </a:xfrm>
          <a:prstGeom prst="rect">
            <a:avLst/>
          </a:prstGeom>
          <a:noFill/>
          <a:ln/>
        </p:spPr>
        <p:txBody>
          <a:bodyPr wrap="none" lIns="0" tIns="0" rIns="0" bIns="0" rtlCol="0" anchor="t"/>
          <a:lstStyle/>
          <a:p>
            <a:pPr marL="0" indent="0">
              <a:lnSpc>
                <a:spcPts val="2450"/>
              </a:lnSpc>
              <a:buNone/>
            </a:pPr>
            <a:r>
              <a:rPr lang="en-US" sz="1950" b="1" dirty="0">
                <a:solidFill>
                  <a:srgbClr val="272525"/>
                </a:solidFill>
                <a:latin typeface="Barlow Bold" pitchFamily="34" charset="0"/>
                <a:ea typeface="Barlow Bold" pitchFamily="34" charset="-122"/>
                <a:cs typeface="Barlow Bold" pitchFamily="34" charset="-120"/>
              </a:rPr>
              <a:t>Вплив гірничого тиску</a:t>
            </a:r>
            <a:endParaRPr lang="en-US" sz="1950" dirty="0"/>
          </a:p>
        </p:txBody>
      </p:sp>
      <p:sp>
        <p:nvSpPr>
          <p:cNvPr id="14" name="Text 12"/>
          <p:cNvSpPr/>
          <p:nvPr/>
        </p:nvSpPr>
        <p:spPr>
          <a:xfrm>
            <a:off x="10281404" y="2530435"/>
            <a:ext cx="3677245" cy="3070622"/>
          </a:xfrm>
          <a:prstGeom prst="rect">
            <a:avLst/>
          </a:prstGeom>
          <a:noFill/>
          <a:ln/>
        </p:spPr>
        <p:txBody>
          <a:bodyPr wrap="squar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Репери у підземних виробках піддаються впливу гірничого тиску, що викликає їх зміщення. Це вимагає регулярного оновлення висотної основи через періодичне повторне нівелювання. В активних зонах зрушення гірничих порід нівелірні ходи прокладаються за спеціальними програмами для визначення динаміки деформацій.</a:t>
            </a:r>
            <a:endParaRPr lang="en-US" sz="1500" dirty="0"/>
          </a:p>
        </p:txBody>
      </p:sp>
      <p:sp>
        <p:nvSpPr>
          <p:cNvPr id="15" name="Text 13"/>
          <p:cNvSpPr/>
          <p:nvPr/>
        </p:nvSpPr>
        <p:spPr>
          <a:xfrm>
            <a:off x="671751" y="6439614"/>
            <a:ext cx="13286899" cy="921187"/>
          </a:xfrm>
          <a:prstGeom prst="rect">
            <a:avLst/>
          </a:prstGeom>
          <a:noFill/>
          <a:ln/>
        </p:spPr>
        <p:txBody>
          <a:bodyPr wrap="squar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При зйомці вертикальних і похилих виробок часто комбінують методи геометричного та тригонометричного нівелювання. У складних випадках використовують гідронівелювання з використанням рідинних рівнів для визначення перевищень між точками, недоступними для прямої візуальної лінії.</a:t>
            </a:r>
            <a:endParaRPr lang="en-US" sz="1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p:nvPr/>
        </p:nvSpPr>
        <p:spPr>
          <a:xfrm>
            <a:off x="687705" y="954881"/>
            <a:ext cx="13099256" cy="646509"/>
          </a:xfrm>
          <a:prstGeom prst="rect">
            <a:avLst/>
          </a:prstGeom>
          <a:noFill/>
          <a:ln/>
        </p:spPr>
        <p:txBody>
          <a:bodyPr wrap="none" lIns="0" tIns="0" rIns="0" bIns="0" rtlCol="0" anchor="t"/>
          <a:lstStyle/>
          <a:p>
            <a:pPr marL="0" indent="0">
              <a:lnSpc>
                <a:spcPts val="5050"/>
              </a:lnSpc>
              <a:buNone/>
            </a:pPr>
            <a:r>
              <a:rPr lang="en-US" sz="4050" b="1" dirty="0">
                <a:solidFill>
                  <a:srgbClr val="7068F4"/>
                </a:solidFill>
                <a:latin typeface="Barlow Bold" pitchFamily="34" charset="0"/>
                <a:ea typeface="Barlow Bold" pitchFamily="34" charset="-122"/>
                <a:cs typeface="Barlow Bold" pitchFamily="34" charset="-120"/>
              </a:rPr>
              <a:t>Передача висотних відміток у підземні виробки</a:t>
            </a:r>
            <a:endParaRPr lang="en-US" sz="4050" dirty="0"/>
          </a:p>
        </p:txBody>
      </p:sp>
      <p:sp>
        <p:nvSpPr>
          <p:cNvPr id="3" name="Text 1"/>
          <p:cNvSpPr/>
          <p:nvPr/>
        </p:nvSpPr>
        <p:spPr>
          <a:xfrm>
            <a:off x="687705" y="2092523"/>
            <a:ext cx="2585799" cy="323255"/>
          </a:xfrm>
          <a:prstGeom prst="rect">
            <a:avLst/>
          </a:prstGeom>
          <a:noFill/>
          <a:ln/>
        </p:spPr>
        <p:txBody>
          <a:bodyPr wrap="none" lIns="0" tIns="0" rIns="0" bIns="0" rtlCol="0" anchor="t"/>
          <a:lstStyle/>
          <a:p>
            <a:pPr marL="0" indent="0">
              <a:lnSpc>
                <a:spcPts val="2500"/>
              </a:lnSpc>
              <a:buNone/>
            </a:pPr>
            <a:r>
              <a:rPr lang="en-US" sz="2000" b="1" dirty="0">
                <a:solidFill>
                  <a:srgbClr val="7068F4"/>
                </a:solidFill>
                <a:latin typeface="Barlow Bold" pitchFamily="34" charset="0"/>
                <a:ea typeface="Barlow Bold" pitchFamily="34" charset="-122"/>
                <a:cs typeface="Barlow Bold" pitchFamily="34" charset="-120"/>
              </a:rPr>
              <a:t>Механічний спосіб</a:t>
            </a:r>
            <a:endParaRPr lang="en-US" sz="2000" dirty="0"/>
          </a:p>
        </p:txBody>
      </p:sp>
      <p:sp>
        <p:nvSpPr>
          <p:cNvPr id="4" name="Text 2"/>
          <p:cNvSpPr/>
          <p:nvPr/>
        </p:nvSpPr>
        <p:spPr>
          <a:xfrm>
            <a:off x="687705" y="2612231"/>
            <a:ext cx="6387822" cy="1572220"/>
          </a:xfrm>
          <a:prstGeom prst="rect">
            <a:avLst/>
          </a:prstGeom>
          <a:noFill/>
          <a:ln/>
        </p:spPr>
        <p:txBody>
          <a:bodyPr wrap="squar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Використання мірних дротів або стрічок, опущених у ствол шахти. На нижньому кінці закріплюється вантаж для натягу. Відлік беруть за допомогою нівеліра на верхньому кінці стрічки та на репері біля устя ствола. У нижній точці також беруть відлік по стрічці та по репері в підземній виробці.</a:t>
            </a:r>
            <a:endParaRPr lang="en-US" sz="1500" dirty="0"/>
          </a:p>
        </p:txBody>
      </p:sp>
      <p:sp>
        <p:nvSpPr>
          <p:cNvPr id="5" name="Text 3"/>
          <p:cNvSpPr/>
          <p:nvPr/>
        </p:nvSpPr>
        <p:spPr>
          <a:xfrm>
            <a:off x="687705" y="4361259"/>
            <a:ext cx="6387822" cy="1572220"/>
          </a:xfrm>
          <a:prstGeom prst="rect">
            <a:avLst/>
          </a:prstGeom>
          <a:noFill/>
          <a:ln/>
        </p:spPr>
        <p:txBody>
          <a:bodyPr wrap="squar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Для підвищення точності використовують спеціальні компараторні стрічки з інварного сплаву та враховують поправки за температуру, розтяг від власної ваги та пружну деформацію. Точність методу становить 1-3 см залежно від глибини ствола та умов вимірювань.</a:t>
            </a:r>
            <a:endParaRPr lang="en-US" sz="1500" dirty="0"/>
          </a:p>
        </p:txBody>
      </p:sp>
      <p:sp>
        <p:nvSpPr>
          <p:cNvPr id="6" name="Text 4"/>
          <p:cNvSpPr/>
          <p:nvPr/>
        </p:nvSpPr>
        <p:spPr>
          <a:xfrm>
            <a:off x="7562493" y="2092523"/>
            <a:ext cx="2585799" cy="323255"/>
          </a:xfrm>
          <a:prstGeom prst="rect">
            <a:avLst/>
          </a:prstGeom>
          <a:noFill/>
          <a:ln/>
        </p:spPr>
        <p:txBody>
          <a:bodyPr wrap="none" lIns="0" tIns="0" rIns="0" bIns="0" rtlCol="0" anchor="t"/>
          <a:lstStyle/>
          <a:p>
            <a:pPr marL="0" indent="0">
              <a:lnSpc>
                <a:spcPts val="2500"/>
              </a:lnSpc>
              <a:buNone/>
            </a:pPr>
            <a:r>
              <a:rPr lang="en-US" sz="2000" b="1" dirty="0">
                <a:solidFill>
                  <a:srgbClr val="7068F4"/>
                </a:solidFill>
                <a:latin typeface="Barlow Bold" pitchFamily="34" charset="0"/>
                <a:ea typeface="Barlow Bold" pitchFamily="34" charset="-122"/>
                <a:cs typeface="Barlow Bold" pitchFamily="34" charset="-120"/>
              </a:rPr>
              <a:t>Оптичний спосіб</a:t>
            </a:r>
            <a:endParaRPr lang="en-US" sz="2000" dirty="0"/>
          </a:p>
        </p:txBody>
      </p:sp>
      <p:sp>
        <p:nvSpPr>
          <p:cNvPr id="7" name="Text 5"/>
          <p:cNvSpPr/>
          <p:nvPr/>
        </p:nvSpPr>
        <p:spPr>
          <a:xfrm>
            <a:off x="7562493" y="2612231"/>
            <a:ext cx="6387822" cy="1572220"/>
          </a:xfrm>
          <a:prstGeom prst="rect">
            <a:avLst/>
          </a:prstGeom>
          <a:noFill/>
          <a:ln/>
        </p:spPr>
        <p:txBody>
          <a:bodyPr wrap="squar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Застосування оптичних або лазерних приладів для проектування точок з поверхні в ствол шахти. Використовуються спеціальні шахтні центрири або лазерні вертикалі. Метод забезпечує вищу точність (до 5-10 мм), але вимагає хорошої видимості по всій глибині ствола.</a:t>
            </a:r>
            <a:endParaRPr lang="en-US" sz="1500" dirty="0"/>
          </a:p>
        </p:txBody>
      </p:sp>
      <p:sp>
        <p:nvSpPr>
          <p:cNvPr id="8" name="Text 6"/>
          <p:cNvSpPr/>
          <p:nvPr/>
        </p:nvSpPr>
        <p:spPr>
          <a:xfrm>
            <a:off x="7562493" y="4361259"/>
            <a:ext cx="6387822" cy="1572220"/>
          </a:xfrm>
          <a:prstGeom prst="rect">
            <a:avLst/>
          </a:prstGeom>
          <a:noFill/>
          <a:ln/>
        </p:spPr>
        <p:txBody>
          <a:bodyPr wrap="squar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При використанні лазерних приладів проектування може виконуватись як зверху вниз, так і з нижньої точки вгору. Для фіксації положення лазерного променя використовуються спеціальні світлочутливі мішені або цифрові датчики, що забезпечують автоматичну реєстрацію.</a:t>
            </a:r>
            <a:endParaRPr lang="en-US" sz="1500" dirty="0"/>
          </a:p>
        </p:txBody>
      </p:sp>
      <p:sp>
        <p:nvSpPr>
          <p:cNvPr id="9" name="Text 7"/>
          <p:cNvSpPr/>
          <p:nvPr/>
        </p:nvSpPr>
        <p:spPr>
          <a:xfrm>
            <a:off x="687705" y="6331268"/>
            <a:ext cx="13254990" cy="943332"/>
          </a:xfrm>
          <a:prstGeom prst="rect">
            <a:avLst/>
          </a:prstGeom>
          <a:noFill/>
          <a:ln/>
        </p:spPr>
        <p:txBody>
          <a:bodyPr wrap="squar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У сучасній практиці для передачі висот у глибокі шахти часто використовують комбіновані методи з використанням високоточних електронних рівнів, гідростатичного нівелювання та барометричного нівелювання за спеціальними програмами спостережень для контролю результатів.</a:t>
            </a:r>
            <a:endParaRPr lang="en-US" sz="1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691039" y="1020008"/>
            <a:ext cx="7635240" cy="649486"/>
          </a:xfrm>
          <a:prstGeom prst="rect">
            <a:avLst/>
          </a:prstGeom>
          <a:noFill/>
          <a:ln/>
        </p:spPr>
        <p:txBody>
          <a:bodyPr wrap="none" lIns="0" tIns="0" rIns="0" bIns="0" rtlCol="0" anchor="t"/>
          <a:lstStyle/>
          <a:p>
            <a:pPr marL="0" indent="0">
              <a:lnSpc>
                <a:spcPts val="5100"/>
              </a:lnSpc>
              <a:buNone/>
            </a:pPr>
            <a:r>
              <a:rPr lang="en-US" sz="4050" b="1" dirty="0">
                <a:solidFill>
                  <a:srgbClr val="7068F4"/>
                </a:solidFill>
                <a:latin typeface="Barlow Bold" pitchFamily="34" charset="0"/>
                <a:ea typeface="Barlow Bold" pitchFamily="34" charset="-122"/>
                <a:cs typeface="Barlow Bold" pitchFamily="34" charset="-120"/>
              </a:rPr>
              <a:t>Гідростатичне нівелювання</a:t>
            </a:r>
            <a:endParaRPr lang="en-US" sz="4050" dirty="0"/>
          </a:p>
        </p:txBody>
      </p:sp>
      <p:pic>
        <p:nvPicPr>
          <p:cNvPr id="3" name="Image 0" descr="preencoded.png"/>
          <p:cNvPicPr>
            <a:picLocks noChangeAspect="1"/>
          </p:cNvPicPr>
          <p:nvPr/>
        </p:nvPicPr>
        <p:blipFill>
          <a:blip r:embed="rId3"/>
          <a:stretch>
            <a:fillRect/>
          </a:stretch>
        </p:blipFill>
        <p:spPr>
          <a:xfrm>
            <a:off x="691039" y="2064306"/>
            <a:ext cx="493633" cy="493633"/>
          </a:xfrm>
          <a:prstGeom prst="rect">
            <a:avLst/>
          </a:prstGeom>
        </p:spPr>
      </p:pic>
      <p:sp>
        <p:nvSpPr>
          <p:cNvPr id="4" name="Text 1"/>
          <p:cNvSpPr/>
          <p:nvPr/>
        </p:nvSpPr>
        <p:spPr>
          <a:xfrm>
            <a:off x="691039" y="2755344"/>
            <a:ext cx="2598182" cy="324683"/>
          </a:xfrm>
          <a:prstGeom prst="rect">
            <a:avLst/>
          </a:prstGeom>
          <a:noFill/>
          <a:ln/>
        </p:spPr>
        <p:txBody>
          <a:bodyPr wrap="none" lIns="0" tIns="0" rIns="0" bIns="0" rtlCol="0" anchor="t"/>
          <a:lstStyle/>
          <a:p>
            <a:pPr marL="0" indent="0" algn="l">
              <a:lnSpc>
                <a:spcPts val="2550"/>
              </a:lnSpc>
              <a:buNone/>
            </a:pPr>
            <a:r>
              <a:rPr lang="en-US" sz="2000" b="1" dirty="0">
                <a:solidFill>
                  <a:srgbClr val="272525"/>
                </a:solidFill>
                <a:latin typeface="Barlow Bold" pitchFamily="34" charset="0"/>
                <a:ea typeface="Barlow Bold" pitchFamily="34" charset="-122"/>
                <a:cs typeface="Barlow Bold" pitchFamily="34" charset="-120"/>
              </a:rPr>
              <a:t>Принцип методу</a:t>
            </a:r>
            <a:endParaRPr lang="en-US" sz="2000" dirty="0"/>
          </a:p>
        </p:txBody>
      </p:sp>
      <p:sp>
        <p:nvSpPr>
          <p:cNvPr id="5" name="Text 2"/>
          <p:cNvSpPr/>
          <p:nvPr/>
        </p:nvSpPr>
        <p:spPr>
          <a:xfrm>
            <a:off x="691039" y="3198495"/>
            <a:ext cx="4218623" cy="2841784"/>
          </a:xfrm>
          <a:prstGeom prst="rect">
            <a:avLst/>
          </a:prstGeom>
          <a:noFill/>
          <a:ln/>
        </p:spPr>
        <p:txBody>
          <a:bodyPr wrap="square" lIns="0" tIns="0" rIns="0" bIns="0" rtlCol="0" anchor="t"/>
          <a:lstStyle/>
          <a:p>
            <a:pPr marL="0" indent="0" algn="l">
              <a:lnSpc>
                <a:spcPts val="2450"/>
              </a:lnSpc>
              <a:buNone/>
            </a:pPr>
            <a:r>
              <a:rPr lang="en-US" sz="1550" dirty="0">
                <a:solidFill>
                  <a:srgbClr val="272525"/>
                </a:solidFill>
                <a:latin typeface="Montserrat" pitchFamily="34" charset="0"/>
                <a:ea typeface="Montserrat" pitchFamily="34" charset="-122"/>
                <a:cs typeface="Montserrat" pitchFamily="34" charset="-120"/>
              </a:rPr>
              <a:t>Базується на властивості рідини в сполучених посудинах встановлюватись на одному рівні. Система складається з двох або більше вимірювальних посудин, з'єднаних шлангом, заповненим водою або спеціальною рідиною. Різниця висот між точками визначається як різниця відліків по шкалах на вимірювальних посудинах.</a:t>
            </a:r>
            <a:endParaRPr lang="en-US" sz="1550" dirty="0"/>
          </a:p>
        </p:txBody>
      </p:sp>
      <p:sp>
        <p:nvSpPr>
          <p:cNvPr id="6" name="Shape 3"/>
          <p:cNvSpPr/>
          <p:nvPr/>
        </p:nvSpPr>
        <p:spPr>
          <a:xfrm>
            <a:off x="5230416" y="2054543"/>
            <a:ext cx="444222" cy="513159"/>
          </a:xfrm>
          <a:prstGeom prst="roundRect">
            <a:avLst>
              <a:gd name="adj" fmla="val 12351"/>
            </a:avLst>
          </a:prstGeom>
          <a:solidFill>
            <a:srgbClr val="E5E0DF"/>
          </a:solidFill>
          <a:ln/>
        </p:spPr>
      </p:sp>
      <p:pic>
        <p:nvPicPr>
          <p:cNvPr id="7" name="Image 1" descr="preencoded.png"/>
          <p:cNvPicPr>
            <a:picLocks noChangeAspect="1"/>
          </p:cNvPicPr>
          <p:nvPr/>
        </p:nvPicPr>
        <p:blipFill>
          <a:blip r:embed="rId4"/>
          <a:stretch>
            <a:fillRect/>
          </a:stretch>
        </p:blipFill>
        <p:spPr>
          <a:xfrm>
            <a:off x="5205770" y="2064306"/>
            <a:ext cx="493633" cy="493633"/>
          </a:xfrm>
          <a:prstGeom prst="rect">
            <a:avLst/>
          </a:prstGeom>
        </p:spPr>
      </p:pic>
      <p:sp>
        <p:nvSpPr>
          <p:cNvPr id="8" name="Text 4"/>
          <p:cNvSpPr/>
          <p:nvPr/>
        </p:nvSpPr>
        <p:spPr>
          <a:xfrm>
            <a:off x="5205770" y="2755344"/>
            <a:ext cx="2598182" cy="324683"/>
          </a:xfrm>
          <a:prstGeom prst="rect">
            <a:avLst/>
          </a:prstGeom>
          <a:noFill/>
          <a:ln/>
        </p:spPr>
        <p:txBody>
          <a:bodyPr wrap="none" lIns="0" tIns="0" rIns="0" bIns="0" rtlCol="0" anchor="t"/>
          <a:lstStyle/>
          <a:p>
            <a:pPr marL="0" indent="0" algn="l">
              <a:lnSpc>
                <a:spcPts val="2550"/>
              </a:lnSpc>
              <a:buNone/>
            </a:pPr>
            <a:r>
              <a:rPr lang="en-US" sz="2000" b="1" dirty="0">
                <a:solidFill>
                  <a:srgbClr val="272525"/>
                </a:solidFill>
                <a:latin typeface="Barlow Bold" pitchFamily="34" charset="0"/>
                <a:ea typeface="Barlow Bold" pitchFamily="34" charset="-122"/>
                <a:cs typeface="Barlow Bold" pitchFamily="34" charset="-120"/>
              </a:rPr>
              <a:t>Переваги методу</a:t>
            </a:r>
            <a:endParaRPr lang="en-US" sz="2000" dirty="0"/>
          </a:p>
        </p:txBody>
      </p:sp>
      <p:sp>
        <p:nvSpPr>
          <p:cNvPr id="9" name="Text 5"/>
          <p:cNvSpPr/>
          <p:nvPr/>
        </p:nvSpPr>
        <p:spPr>
          <a:xfrm>
            <a:off x="5205770" y="3198495"/>
            <a:ext cx="4218742" cy="2841784"/>
          </a:xfrm>
          <a:prstGeom prst="rect">
            <a:avLst/>
          </a:prstGeom>
          <a:noFill/>
          <a:ln/>
        </p:spPr>
        <p:txBody>
          <a:bodyPr wrap="square" lIns="0" tIns="0" rIns="0" bIns="0" rtlCol="0" anchor="t"/>
          <a:lstStyle/>
          <a:p>
            <a:pPr marL="0" indent="0" algn="l">
              <a:lnSpc>
                <a:spcPts val="2450"/>
              </a:lnSpc>
              <a:buNone/>
            </a:pPr>
            <a:r>
              <a:rPr lang="en-US" sz="1550" dirty="0">
                <a:solidFill>
                  <a:srgbClr val="272525"/>
                </a:solidFill>
                <a:latin typeface="Montserrat" pitchFamily="34" charset="0"/>
                <a:ea typeface="Montserrat" pitchFamily="34" charset="-122"/>
                <a:cs typeface="Montserrat" pitchFamily="34" charset="-120"/>
              </a:rPr>
              <a:t>Висока точність визначення перевищень (до 0,01-0,05 мм) при використанні спеціальних цифрових датчиків. Можливість вимірювання перевищень між точками без прямої видимості. Автоматизація процесу вимірювань та моніторингу деформацій в реальному часі. Нечутливість до рефракції та кривизни Землі.</a:t>
            </a:r>
            <a:endParaRPr lang="en-US" sz="1550" dirty="0"/>
          </a:p>
        </p:txBody>
      </p:sp>
      <p:pic>
        <p:nvPicPr>
          <p:cNvPr id="10" name="Image 2" descr="preencoded.png"/>
          <p:cNvPicPr>
            <a:picLocks noChangeAspect="1"/>
          </p:cNvPicPr>
          <p:nvPr/>
        </p:nvPicPr>
        <p:blipFill>
          <a:blip r:embed="rId5"/>
          <a:stretch>
            <a:fillRect/>
          </a:stretch>
        </p:blipFill>
        <p:spPr>
          <a:xfrm>
            <a:off x="9720620" y="2064306"/>
            <a:ext cx="493633" cy="493633"/>
          </a:xfrm>
          <a:prstGeom prst="rect">
            <a:avLst/>
          </a:prstGeom>
        </p:spPr>
      </p:pic>
      <p:sp>
        <p:nvSpPr>
          <p:cNvPr id="11" name="Text 6"/>
          <p:cNvSpPr/>
          <p:nvPr/>
        </p:nvSpPr>
        <p:spPr>
          <a:xfrm>
            <a:off x="9720620" y="2755344"/>
            <a:ext cx="2771775" cy="324683"/>
          </a:xfrm>
          <a:prstGeom prst="rect">
            <a:avLst/>
          </a:prstGeom>
          <a:noFill/>
          <a:ln/>
        </p:spPr>
        <p:txBody>
          <a:bodyPr wrap="none" lIns="0" tIns="0" rIns="0" bIns="0" rtlCol="0" anchor="t"/>
          <a:lstStyle/>
          <a:p>
            <a:pPr marL="0" indent="0" algn="l">
              <a:lnSpc>
                <a:spcPts val="2550"/>
              </a:lnSpc>
              <a:buNone/>
            </a:pPr>
            <a:r>
              <a:rPr lang="en-US" sz="2000" b="1" dirty="0">
                <a:solidFill>
                  <a:srgbClr val="272525"/>
                </a:solidFill>
                <a:latin typeface="Barlow Bold" pitchFamily="34" charset="0"/>
                <a:ea typeface="Barlow Bold" pitchFamily="34" charset="-122"/>
                <a:cs typeface="Barlow Bold" pitchFamily="34" charset="-120"/>
              </a:rPr>
              <a:t>Сфери застосування</a:t>
            </a:r>
            <a:endParaRPr lang="en-US" sz="2000" dirty="0"/>
          </a:p>
        </p:txBody>
      </p:sp>
      <p:sp>
        <p:nvSpPr>
          <p:cNvPr id="12" name="Text 7"/>
          <p:cNvSpPr/>
          <p:nvPr/>
        </p:nvSpPr>
        <p:spPr>
          <a:xfrm>
            <a:off x="9720620" y="3198495"/>
            <a:ext cx="4218623" cy="2841784"/>
          </a:xfrm>
          <a:prstGeom prst="rect">
            <a:avLst/>
          </a:prstGeom>
          <a:noFill/>
          <a:ln/>
        </p:spPr>
        <p:txBody>
          <a:bodyPr wrap="square" lIns="0" tIns="0" rIns="0" bIns="0" rtlCol="0" anchor="t"/>
          <a:lstStyle/>
          <a:p>
            <a:pPr marL="0" indent="0" algn="l">
              <a:lnSpc>
                <a:spcPts val="2450"/>
              </a:lnSpc>
              <a:buNone/>
            </a:pPr>
            <a:r>
              <a:rPr lang="en-US" sz="1550" dirty="0">
                <a:solidFill>
                  <a:srgbClr val="272525"/>
                </a:solidFill>
                <a:latin typeface="Montserrat" pitchFamily="34" charset="0"/>
                <a:ea typeface="Montserrat" pitchFamily="34" charset="-122"/>
                <a:cs typeface="Montserrat" pitchFamily="34" charset="-120"/>
              </a:rPr>
              <a:t>Моніторинг деформацій інженерних споруд: гребель, атомних електростанцій, мостів. Високоточні вимірювання в шахтах та тунелях. Моніторинг осідань фундаментів будівель та споруд. Передача висот через водні перешкоди. Вимірювання деформацій великих промислових установок та прецизійного обладнання.</a:t>
            </a:r>
            <a:endParaRPr lang="en-US" sz="1550" dirty="0"/>
          </a:p>
        </p:txBody>
      </p:sp>
      <p:sp>
        <p:nvSpPr>
          <p:cNvPr id="13" name="Text 8"/>
          <p:cNvSpPr/>
          <p:nvPr/>
        </p:nvSpPr>
        <p:spPr>
          <a:xfrm>
            <a:off x="691039" y="6262330"/>
            <a:ext cx="13248323" cy="947261"/>
          </a:xfrm>
          <a:prstGeom prst="rect">
            <a:avLst/>
          </a:prstGeom>
          <a:noFill/>
          <a:ln/>
        </p:spPr>
        <p:txBody>
          <a:bodyPr wrap="square" lIns="0" tIns="0" rIns="0" bIns="0" rtlCol="0" anchor="t"/>
          <a:lstStyle/>
          <a:p>
            <a:pPr marL="0" indent="0">
              <a:lnSpc>
                <a:spcPts val="2450"/>
              </a:lnSpc>
              <a:buNone/>
            </a:pPr>
            <a:r>
              <a:rPr lang="en-US" sz="1550" dirty="0">
                <a:solidFill>
                  <a:srgbClr val="272525"/>
                </a:solidFill>
                <a:latin typeface="Montserrat" pitchFamily="34" charset="0"/>
                <a:ea typeface="Montserrat" pitchFamily="34" charset="-122"/>
                <a:cs typeface="Montserrat" pitchFamily="34" charset="-120"/>
              </a:rPr>
              <a:t>Сучасні системи гідростатичного нівелювання обладнані цифровими датчиками тиску або положення рівня рідини, що забезпечують автоматичне зняття показань та їх передачу на комп'ютер. Це дозволяє організувати безперервний моніторинг деформацій споруд з автоматичним сигналізуванням при перевищенні допустимих значень.</a:t>
            </a:r>
            <a:endParaRPr lang="en-US" sz="15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p:nvPr/>
        </p:nvSpPr>
        <p:spPr>
          <a:xfrm>
            <a:off x="693420" y="544830"/>
            <a:ext cx="10966609" cy="651629"/>
          </a:xfrm>
          <a:prstGeom prst="rect">
            <a:avLst/>
          </a:prstGeom>
          <a:noFill/>
          <a:ln/>
        </p:spPr>
        <p:txBody>
          <a:bodyPr wrap="none" lIns="0" tIns="0" rIns="0" bIns="0" rtlCol="0" anchor="t"/>
          <a:lstStyle/>
          <a:p>
            <a:pPr marL="0" indent="0">
              <a:lnSpc>
                <a:spcPts val="5100"/>
              </a:lnSpc>
              <a:buNone/>
            </a:pPr>
            <a:r>
              <a:rPr lang="en-US" sz="4100" b="1" dirty="0">
                <a:solidFill>
                  <a:srgbClr val="7068F4"/>
                </a:solidFill>
                <a:latin typeface="Barlow Bold" pitchFamily="34" charset="0"/>
                <a:ea typeface="Barlow Bold" pitchFamily="34" charset="-122"/>
                <a:cs typeface="Barlow Bold" pitchFamily="34" charset="-120"/>
              </a:rPr>
              <a:t>Особливості прецизійного нівелювання</a:t>
            </a:r>
            <a:endParaRPr lang="en-US" sz="4100" dirty="0"/>
          </a:p>
        </p:txBody>
      </p:sp>
      <p:pic>
        <p:nvPicPr>
          <p:cNvPr id="4" name="Image 1" descr="preencoded.png"/>
          <p:cNvPicPr>
            <a:picLocks noChangeAspect="1"/>
          </p:cNvPicPr>
          <p:nvPr/>
        </p:nvPicPr>
        <p:blipFill>
          <a:blip r:embed="rId3"/>
          <a:stretch>
            <a:fillRect/>
          </a:stretch>
        </p:blipFill>
        <p:spPr>
          <a:xfrm>
            <a:off x="1651291" y="1721168"/>
            <a:ext cx="3188256" cy="3188256"/>
          </a:xfrm>
          <a:prstGeom prst="rect">
            <a:avLst/>
          </a:prstGeom>
        </p:spPr>
      </p:pic>
      <p:pic>
        <p:nvPicPr>
          <p:cNvPr id="5" name="Image 2" descr="preencoded.png"/>
          <p:cNvPicPr>
            <a:picLocks noChangeAspect="1"/>
          </p:cNvPicPr>
          <p:nvPr/>
        </p:nvPicPr>
        <p:blipFill>
          <a:blip r:embed="rId4"/>
          <a:stretch>
            <a:fillRect/>
          </a:stretch>
        </p:blipFill>
        <p:spPr>
          <a:xfrm>
            <a:off x="9937881" y="1634490"/>
            <a:ext cx="3188256" cy="3188256"/>
          </a:xfrm>
          <a:prstGeom prst="rect">
            <a:avLst/>
          </a:prstGeom>
        </p:spPr>
      </p:pic>
      <p:sp>
        <p:nvSpPr>
          <p:cNvPr id="7" name="Text 1"/>
          <p:cNvSpPr/>
          <p:nvPr/>
        </p:nvSpPr>
        <p:spPr>
          <a:xfrm>
            <a:off x="693420" y="5260777"/>
            <a:ext cx="13243560" cy="950833"/>
          </a:xfrm>
          <a:prstGeom prst="rect">
            <a:avLst/>
          </a:prstGeom>
          <a:noFill/>
          <a:ln/>
        </p:spPr>
        <p:txBody>
          <a:bodyPr wrap="square" lIns="0" tIns="0" rIns="0" bIns="0" rtlCol="0" anchor="t"/>
          <a:lstStyle/>
          <a:p>
            <a:pPr marL="0" indent="0">
              <a:lnSpc>
                <a:spcPts val="2450"/>
              </a:lnSpc>
              <a:buNone/>
            </a:pPr>
            <a:r>
              <a:rPr lang="en-US" sz="1550" dirty="0">
                <a:solidFill>
                  <a:srgbClr val="272525"/>
                </a:solidFill>
                <a:latin typeface="Montserrat" pitchFamily="34" charset="0"/>
                <a:ea typeface="Montserrat" pitchFamily="34" charset="-122"/>
                <a:cs typeface="Montserrat" pitchFamily="34" charset="-120"/>
              </a:rPr>
              <a:t>Прецизійне нівелювання забезпечує найвищу точність визначення перевищень (0,1-0,3 мм на станції) та використовується для моніторингу деформацій інженерних споруд, при монтажі високоточного обладнання та вивченні вертикальних рухів земної кори. Для досягнення такої точності застосовуються спеціальні методики та обладнання.</a:t>
            </a:r>
            <a:endParaRPr lang="en-US" sz="1550" dirty="0"/>
          </a:p>
        </p:txBody>
      </p:sp>
      <p:sp>
        <p:nvSpPr>
          <p:cNvPr id="8" name="Text 2"/>
          <p:cNvSpPr/>
          <p:nvPr/>
        </p:nvSpPr>
        <p:spPr>
          <a:xfrm>
            <a:off x="693420" y="6434495"/>
            <a:ext cx="13243560" cy="1267778"/>
          </a:xfrm>
          <a:prstGeom prst="rect">
            <a:avLst/>
          </a:prstGeom>
          <a:noFill/>
          <a:ln/>
        </p:spPr>
        <p:txBody>
          <a:bodyPr wrap="square" lIns="0" tIns="0" rIns="0" bIns="0" rtlCol="0" anchor="t"/>
          <a:lstStyle/>
          <a:p>
            <a:pPr marL="0" indent="0">
              <a:lnSpc>
                <a:spcPts val="2450"/>
              </a:lnSpc>
              <a:buNone/>
            </a:pPr>
            <a:r>
              <a:rPr lang="en-US" sz="1550" dirty="0">
                <a:solidFill>
                  <a:srgbClr val="272525"/>
                </a:solidFill>
                <a:latin typeface="Montserrat" pitchFamily="34" charset="0"/>
                <a:ea typeface="Montserrat" pitchFamily="34" charset="-122"/>
                <a:cs typeface="Montserrat" pitchFamily="34" charset="-120"/>
              </a:rPr>
              <a:t>Основними особливостями прецизійного нівелювання є: використання високоточних нівелірів з мікрометренними відліковими пристроями, інварних рейок з термометрами для врахування температурних деформацій, спеціальних штативів та підставок для забезпечення стабільності інструментів. Спостереження виконуються за спеціальними програмами, що включають багаторазові вимірювання з перестановкою рейок та зміною горизонту приладу.</a:t>
            </a:r>
            <a:endParaRPr lang="en-US" sz="15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p:nvPr/>
        </p:nvSpPr>
        <p:spPr>
          <a:xfrm>
            <a:off x="671751" y="706041"/>
            <a:ext cx="10349389" cy="631269"/>
          </a:xfrm>
          <a:prstGeom prst="rect">
            <a:avLst/>
          </a:prstGeom>
          <a:noFill/>
          <a:ln/>
        </p:spPr>
        <p:txBody>
          <a:bodyPr wrap="none" lIns="0" tIns="0" rIns="0" bIns="0" rtlCol="0" anchor="t"/>
          <a:lstStyle/>
          <a:p>
            <a:pPr marL="0" indent="0">
              <a:lnSpc>
                <a:spcPts val="4950"/>
              </a:lnSpc>
              <a:buNone/>
            </a:pPr>
            <a:r>
              <a:rPr lang="en-US" sz="3950" b="1" dirty="0">
                <a:solidFill>
                  <a:srgbClr val="7068F4"/>
                </a:solidFill>
                <a:latin typeface="Barlow Bold" pitchFamily="34" charset="0"/>
                <a:ea typeface="Barlow Bold" pitchFamily="34" charset="-122"/>
                <a:cs typeface="Barlow Bold" pitchFamily="34" charset="-120"/>
              </a:rPr>
              <a:t>Супутникові методи визначення висот</a:t>
            </a:r>
            <a:endParaRPr lang="en-US" sz="3950" dirty="0"/>
          </a:p>
        </p:txBody>
      </p:sp>
      <p:sp>
        <p:nvSpPr>
          <p:cNvPr id="3" name="Shape 1"/>
          <p:cNvSpPr/>
          <p:nvPr/>
        </p:nvSpPr>
        <p:spPr>
          <a:xfrm>
            <a:off x="671751" y="2584847"/>
            <a:ext cx="3105745" cy="191929"/>
          </a:xfrm>
          <a:prstGeom prst="roundRect">
            <a:avLst>
              <a:gd name="adj" fmla="val 90006"/>
            </a:avLst>
          </a:prstGeom>
          <a:solidFill>
            <a:srgbClr val="EEEFF5"/>
          </a:solidFill>
          <a:ln/>
          <a:effectLst>
            <a:outerShdw blurRad="46990" dist="22860" dir="13500000" algn="bl" rotWithShape="0">
              <a:srgbClr val="FFFFFF">
                <a:alpha val="70000"/>
              </a:srgbClr>
            </a:outerShdw>
          </a:effectLst>
        </p:spPr>
      </p:sp>
      <p:sp>
        <p:nvSpPr>
          <p:cNvPr id="4" name="Text 2"/>
          <p:cNvSpPr/>
          <p:nvPr/>
        </p:nvSpPr>
        <p:spPr>
          <a:xfrm>
            <a:off x="671751" y="3064669"/>
            <a:ext cx="3105745" cy="946904"/>
          </a:xfrm>
          <a:prstGeom prst="rect">
            <a:avLst/>
          </a:prstGeom>
          <a:noFill/>
          <a:ln/>
        </p:spPr>
        <p:txBody>
          <a:bodyPr wrap="square" lIns="0" tIns="0" rIns="0" bIns="0" rtlCol="0" anchor="t"/>
          <a:lstStyle/>
          <a:p>
            <a:pPr marL="0" indent="0" algn="l">
              <a:lnSpc>
                <a:spcPts val="2450"/>
              </a:lnSpc>
              <a:buNone/>
            </a:pPr>
            <a:r>
              <a:rPr lang="en-US" sz="1950" b="1" dirty="0">
                <a:solidFill>
                  <a:srgbClr val="272525"/>
                </a:solidFill>
                <a:latin typeface="Barlow Bold" pitchFamily="34" charset="0"/>
                <a:ea typeface="Barlow Bold" pitchFamily="34" charset="-122"/>
                <a:cs typeface="Barlow Bold" pitchFamily="34" charset="-120"/>
              </a:rPr>
              <a:t>Принцип визначення висот за допомогою GNSS</a:t>
            </a:r>
            <a:endParaRPr lang="en-US" sz="1950" dirty="0"/>
          </a:p>
        </p:txBody>
      </p:sp>
      <p:sp>
        <p:nvSpPr>
          <p:cNvPr id="5" name="Text 3"/>
          <p:cNvSpPr/>
          <p:nvPr/>
        </p:nvSpPr>
        <p:spPr>
          <a:xfrm>
            <a:off x="671751" y="4126706"/>
            <a:ext cx="3105745" cy="3377684"/>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Супутникові навігаційні системи (GPS, GLONASS, Galileo, BeiDou) дозволяють визначати тривимірні координати точок, включаючи їх висоту над референц-еліпсоїдом. Висота визначається шляхом вимірювання відстаней до кількох супутників та розв'язання системи рівнянь.</a:t>
            </a:r>
            <a:endParaRPr lang="en-US" sz="1500" dirty="0"/>
          </a:p>
        </p:txBody>
      </p:sp>
      <p:sp>
        <p:nvSpPr>
          <p:cNvPr id="6" name="Shape 4"/>
          <p:cNvSpPr/>
          <p:nvPr/>
        </p:nvSpPr>
        <p:spPr>
          <a:xfrm>
            <a:off x="4065389" y="2296954"/>
            <a:ext cx="3105864" cy="191929"/>
          </a:xfrm>
          <a:prstGeom prst="roundRect">
            <a:avLst>
              <a:gd name="adj" fmla="val 90006"/>
            </a:avLst>
          </a:prstGeom>
          <a:solidFill>
            <a:srgbClr val="EEEFF5"/>
          </a:solidFill>
          <a:ln/>
          <a:effectLst>
            <a:outerShdw blurRad="46990" dist="22860" dir="13500000" algn="bl" rotWithShape="0">
              <a:srgbClr val="FFFFFF">
                <a:alpha val="70000"/>
              </a:srgbClr>
            </a:outerShdw>
          </a:effectLst>
        </p:spPr>
      </p:sp>
      <p:sp>
        <p:nvSpPr>
          <p:cNvPr id="7" name="Text 5"/>
          <p:cNvSpPr/>
          <p:nvPr/>
        </p:nvSpPr>
        <p:spPr>
          <a:xfrm>
            <a:off x="4065389" y="2776776"/>
            <a:ext cx="3105864" cy="946904"/>
          </a:xfrm>
          <a:prstGeom prst="rect">
            <a:avLst/>
          </a:prstGeom>
          <a:noFill/>
          <a:ln/>
        </p:spPr>
        <p:txBody>
          <a:bodyPr wrap="square" lIns="0" tIns="0" rIns="0" bIns="0" rtlCol="0" anchor="t"/>
          <a:lstStyle/>
          <a:p>
            <a:pPr marL="0" indent="0" algn="l">
              <a:lnSpc>
                <a:spcPts val="2450"/>
              </a:lnSpc>
              <a:buNone/>
            </a:pPr>
            <a:r>
              <a:rPr lang="en-US" sz="1950" b="1" dirty="0">
                <a:solidFill>
                  <a:srgbClr val="272525"/>
                </a:solidFill>
                <a:latin typeface="Barlow Bold" pitchFamily="34" charset="0"/>
                <a:ea typeface="Barlow Bold" pitchFamily="34" charset="-122"/>
                <a:cs typeface="Barlow Bold" pitchFamily="34" charset="-120"/>
              </a:rPr>
              <a:t>Перехід від еліпсоїдальних до нормальних висот</a:t>
            </a:r>
            <a:endParaRPr lang="en-US" sz="1950" dirty="0"/>
          </a:p>
        </p:txBody>
      </p:sp>
      <p:sp>
        <p:nvSpPr>
          <p:cNvPr id="8" name="Text 6"/>
          <p:cNvSpPr/>
          <p:nvPr/>
        </p:nvSpPr>
        <p:spPr>
          <a:xfrm>
            <a:off x="4065389" y="3838813"/>
            <a:ext cx="3105864" cy="3684746"/>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Висоти, отримані з GNSS-вимірювань, є еліпсоїдальними і відрізняються від нормальних (ортометричних) висот, які використовуються в практичній геодезії. Для переходу необхідно враховувати висоту геоїда над еліпсоїдом, яка визначається за допомогою моделей геоїда (EGM2008, UQG та ін.).</a:t>
            </a:r>
            <a:endParaRPr lang="en-US" sz="1500" dirty="0"/>
          </a:p>
        </p:txBody>
      </p:sp>
      <p:sp>
        <p:nvSpPr>
          <p:cNvPr id="9" name="Shape 7"/>
          <p:cNvSpPr/>
          <p:nvPr/>
        </p:nvSpPr>
        <p:spPr>
          <a:xfrm>
            <a:off x="7459147" y="2009061"/>
            <a:ext cx="3105745" cy="191929"/>
          </a:xfrm>
          <a:prstGeom prst="roundRect">
            <a:avLst>
              <a:gd name="adj" fmla="val 90006"/>
            </a:avLst>
          </a:prstGeom>
          <a:solidFill>
            <a:srgbClr val="EEEFF5"/>
          </a:solidFill>
          <a:ln/>
          <a:effectLst>
            <a:outerShdw blurRad="46990" dist="22860" dir="13500000" algn="bl" rotWithShape="0">
              <a:srgbClr val="FFFFFF">
                <a:alpha val="70000"/>
              </a:srgbClr>
            </a:outerShdw>
          </a:effectLst>
        </p:spPr>
      </p:sp>
      <p:sp>
        <p:nvSpPr>
          <p:cNvPr id="10" name="Text 8"/>
          <p:cNvSpPr/>
          <p:nvPr/>
        </p:nvSpPr>
        <p:spPr>
          <a:xfrm>
            <a:off x="7459147" y="2488883"/>
            <a:ext cx="3105745" cy="631269"/>
          </a:xfrm>
          <a:prstGeom prst="rect">
            <a:avLst/>
          </a:prstGeom>
          <a:noFill/>
          <a:ln/>
        </p:spPr>
        <p:txBody>
          <a:bodyPr wrap="square" lIns="0" tIns="0" rIns="0" bIns="0" rtlCol="0" anchor="t"/>
          <a:lstStyle/>
          <a:p>
            <a:pPr marL="0" indent="0" algn="l">
              <a:lnSpc>
                <a:spcPts val="2450"/>
              </a:lnSpc>
              <a:buNone/>
            </a:pPr>
            <a:r>
              <a:rPr lang="en-US" sz="1950" b="1" dirty="0">
                <a:solidFill>
                  <a:srgbClr val="272525"/>
                </a:solidFill>
                <a:latin typeface="Barlow Bold" pitchFamily="34" charset="0"/>
                <a:ea typeface="Barlow Bold" pitchFamily="34" charset="-122"/>
                <a:cs typeface="Barlow Bold" pitchFamily="34" charset="-120"/>
              </a:rPr>
              <a:t>Методи супутникових спостережень</a:t>
            </a:r>
            <a:endParaRPr lang="en-US" sz="1950" dirty="0"/>
          </a:p>
        </p:txBody>
      </p:sp>
      <p:sp>
        <p:nvSpPr>
          <p:cNvPr id="11" name="Text 9"/>
          <p:cNvSpPr/>
          <p:nvPr/>
        </p:nvSpPr>
        <p:spPr>
          <a:xfrm>
            <a:off x="7459147" y="3235285"/>
            <a:ext cx="3105745" cy="3377684"/>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Статичний метод забезпечує найвищу точність (5-10 мм за висотою), але вимагає тривалих спостережень (від 30 хв до кількох годин). Кінематичні методи (RTK, Stop&amp;Go) дозволяють визначати висоти з точністю 1-3 см у реальному часі, що достатньо для багатьох інженерних задач.</a:t>
            </a:r>
            <a:endParaRPr lang="en-US" sz="1500" dirty="0"/>
          </a:p>
        </p:txBody>
      </p:sp>
      <p:sp>
        <p:nvSpPr>
          <p:cNvPr id="12" name="Shape 10"/>
          <p:cNvSpPr/>
          <p:nvPr/>
        </p:nvSpPr>
        <p:spPr>
          <a:xfrm>
            <a:off x="10852785" y="1721168"/>
            <a:ext cx="3105864" cy="191929"/>
          </a:xfrm>
          <a:prstGeom prst="roundRect">
            <a:avLst>
              <a:gd name="adj" fmla="val 90006"/>
            </a:avLst>
          </a:prstGeom>
          <a:solidFill>
            <a:srgbClr val="EEEFF5"/>
          </a:solidFill>
          <a:ln/>
          <a:effectLst>
            <a:outerShdw blurRad="46990" dist="22860" dir="13500000" algn="bl" rotWithShape="0">
              <a:srgbClr val="FFFFFF">
                <a:alpha val="70000"/>
              </a:srgbClr>
            </a:outerShdw>
          </a:effectLst>
        </p:spPr>
      </p:sp>
      <p:sp>
        <p:nvSpPr>
          <p:cNvPr id="13" name="Text 11"/>
          <p:cNvSpPr/>
          <p:nvPr/>
        </p:nvSpPr>
        <p:spPr>
          <a:xfrm>
            <a:off x="10852785" y="2200989"/>
            <a:ext cx="3105864" cy="946904"/>
          </a:xfrm>
          <a:prstGeom prst="rect">
            <a:avLst/>
          </a:prstGeom>
          <a:noFill/>
          <a:ln/>
        </p:spPr>
        <p:txBody>
          <a:bodyPr wrap="square" lIns="0" tIns="0" rIns="0" bIns="0" rtlCol="0" anchor="t"/>
          <a:lstStyle/>
          <a:p>
            <a:pPr marL="0" indent="0" algn="l">
              <a:lnSpc>
                <a:spcPts val="2450"/>
              </a:lnSpc>
              <a:buNone/>
            </a:pPr>
            <a:r>
              <a:rPr lang="en-US" sz="1950" b="1" dirty="0">
                <a:solidFill>
                  <a:srgbClr val="272525"/>
                </a:solidFill>
                <a:latin typeface="Barlow Bold" pitchFamily="34" charset="0"/>
                <a:ea typeface="Barlow Bold" pitchFamily="34" charset="-122"/>
                <a:cs typeface="Barlow Bold" pitchFamily="34" charset="-120"/>
              </a:rPr>
              <a:t>Інтеграція з традиційними методами</a:t>
            </a:r>
            <a:endParaRPr lang="en-US" sz="1950" dirty="0"/>
          </a:p>
        </p:txBody>
      </p:sp>
      <p:sp>
        <p:nvSpPr>
          <p:cNvPr id="14" name="Text 12"/>
          <p:cNvSpPr/>
          <p:nvPr/>
        </p:nvSpPr>
        <p:spPr>
          <a:xfrm>
            <a:off x="10852785" y="3263027"/>
            <a:ext cx="3105864" cy="3377684"/>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На практиці часто використовують комбінацію супутникових та традиційних методів нівелювання. GNSS застосовують для створення розрідженої мережі опорних пунктів, а геометричне нівелювання - для згущення мережі та виконання високоточних робіт на локальних ділянках.</a:t>
            </a:r>
            <a:endParaRPr lang="en-US" sz="15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Text 0"/>
          <p:cNvSpPr/>
          <p:nvPr/>
        </p:nvSpPr>
        <p:spPr>
          <a:xfrm>
            <a:off x="649248" y="730806"/>
            <a:ext cx="13331904" cy="1220391"/>
          </a:xfrm>
          <a:prstGeom prst="rect">
            <a:avLst/>
          </a:prstGeom>
          <a:noFill/>
          <a:ln/>
        </p:spPr>
        <p:txBody>
          <a:bodyPr wrap="square" lIns="0" tIns="0" rIns="0" bIns="0" rtlCol="0" anchor="t"/>
          <a:lstStyle/>
          <a:p>
            <a:pPr marL="0" indent="0">
              <a:lnSpc>
                <a:spcPts val="4800"/>
              </a:lnSpc>
              <a:buNone/>
            </a:pPr>
            <a:r>
              <a:rPr lang="en-US" sz="3800" b="1" dirty="0">
                <a:solidFill>
                  <a:srgbClr val="7068F4"/>
                </a:solidFill>
                <a:latin typeface="Barlow Bold" pitchFamily="34" charset="0"/>
                <a:ea typeface="Barlow Bold" pitchFamily="34" charset="-122"/>
                <a:cs typeface="Barlow Bold" pitchFamily="34" charset="-120"/>
              </a:rPr>
              <a:t>Нівелювання при будівництві та експлуатації інженерних споруд</a:t>
            </a:r>
            <a:endParaRPr lang="en-US" sz="3800" dirty="0"/>
          </a:p>
        </p:txBody>
      </p:sp>
      <p:sp>
        <p:nvSpPr>
          <p:cNvPr id="3" name="Text 1"/>
          <p:cNvSpPr/>
          <p:nvPr/>
        </p:nvSpPr>
        <p:spPr>
          <a:xfrm>
            <a:off x="2876788" y="2322195"/>
            <a:ext cx="2440781" cy="305038"/>
          </a:xfrm>
          <a:prstGeom prst="rect">
            <a:avLst/>
          </a:prstGeom>
          <a:noFill/>
          <a:ln/>
        </p:spPr>
        <p:txBody>
          <a:bodyPr wrap="none" lIns="0" tIns="0" rIns="0" bIns="0" rtlCol="0" anchor="t"/>
          <a:lstStyle/>
          <a:p>
            <a:pPr marL="0" indent="0" algn="r">
              <a:lnSpc>
                <a:spcPts val="2400"/>
              </a:lnSpc>
              <a:buNone/>
            </a:pPr>
            <a:r>
              <a:rPr lang="en-US" sz="1900" b="1" dirty="0">
                <a:solidFill>
                  <a:srgbClr val="272525"/>
                </a:solidFill>
                <a:latin typeface="Barlow Bold" pitchFamily="34" charset="0"/>
                <a:ea typeface="Barlow Bold" pitchFamily="34" charset="-122"/>
                <a:cs typeface="Barlow Bold" pitchFamily="34" charset="-120"/>
              </a:rPr>
              <a:t>Розбивочні роботи</a:t>
            </a:r>
            <a:endParaRPr lang="en-US" sz="1900" dirty="0"/>
          </a:p>
        </p:txBody>
      </p:sp>
      <p:sp>
        <p:nvSpPr>
          <p:cNvPr id="4" name="Text 2"/>
          <p:cNvSpPr/>
          <p:nvPr/>
        </p:nvSpPr>
        <p:spPr>
          <a:xfrm>
            <a:off x="649248" y="2738437"/>
            <a:ext cx="4668322" cy="1483519"/>
          </a:xfrm>
          <a:prstGeom prst="rect">
            <a:avLst/>
          </a:prstGeom>
          <a:noFill/>
          <a:ln/>
        </p:spPr>
        <p:txBody>
          <a:bodyPr wrap="square" lIns="0" tIns="0" rIns="0" bIns="0" rtlCol="0" anchor="t"/>
          <a:lstStyle/>
          <a:p>
            <a:pPr marL="0" indent="0" algn="r">
              <a:lnSpc>
                <a:spcPts val="2300"/>
              </a:lnSpc>
              <a:buNone/>
            </a:pPr>
            <a:r>
              <a:rPr lang="en-US" sz="1450" dirty="0">
                <a:solidFill>
                  <a:srgbClr val="272525"/>
                </a:solidFill>
                <a:latin typeface="Montserrat" pitchFamily="34" charset="0"/>
                <a:ea typeface="Montserrat" pitchFamily="34" charset="-122"/>
                <a:cs typeface="Montserrat" pitchFamily="34" charset="-120"/>
              </a:rPr>
              <a:t>Винесення проектних висотних відміток під час будівництва. Контроль правильності влаштування котлованів, фундаментів, монтажу конструкцій. Створення будівельних осей та рівнів. Точність вимірювань: 2-5 мм.</a:t>
            </a:r>
            <a:endParaRPr lang="en-US" sz="1450" dirty="0"/>
          </a:p>
        </p:txBody>
      </p:sp>
      <p:pic>
        <p:nvPicPr>
          <p:cNvPr id="5" name="Image 0" descr="preencoded.png"/>
          <p:cNvPicPr>
            <a:picLocks noChangeAspect="1"/>
          </p:cNvPicPr>
          <p:nvPr/>
        </p:nvPicPr>
        <p:blipFill>
          <a:blip r:embed="rId3"/>
          <a:stretch>
            <a:fillRect/>
          </a:stretch>
        </p:blipFill>
        <p:spPr>
          <a:xfrm>
            <a:off x="5317569" y="2363510"/>
            <a:ext cx="3995142" cy="3995142"/>
          </a:xfrm>
          <a:prstGeom prst="rect">
            <a:avLst/>
          </a:prstGeom>
        </p:spPr>
      </p:pic>
      <p:sp>
        <p:nvSpPr>
          <p:cNvPr id="6" name="Text 3"/>
          <p:cNvSpPr/>
          <p:nvPr/>
        </p:nvSpPr>
        <p:spPr>
          <a:xfrm>
            <a:off x="6646247" y="3659565"/>
            <a:ext cx="260866" cy="325993"/>
          </a:xfrm>
          <a:prstGeom prst="rect">
            <a:avLst/>
          </a:prstGeom>
          <a:noFill/>
          <a:ln/>
        </p:spPr>
        <p:txBody>
          <a:bodyPr wrap="none" lIns="0" tIns="0" rIns="0" bIns="0" rtlCol="0" anchor="t"/>
          <a:lstStyle/>
          <a:p>
            <a:pPr marL="0" indent="0">
              <a:lnSpc>
                <a:spcPts val="3250"/>
              </a:lnSpc>
              <a:buNone/>
            </a:pPr>
            <a:r>
              <a:rPr lang="en-US" sz="2050" b="1" dirty="0">
                <a:solidFill>
                  <a:srgbClr val="272525"/>
                </a:solidFill>
                <a:latin typeface="Barlow Bold" pitchFamily="34" charset="0"/>
                <a:ea typeface="Barlow Bold" pitchFamily="34" charset="-122"/>
                <a:cs typeface="Barlow Bold" pitchFamily="34" charset="-120"/>
              </a:rPr>
              <a:t>1</a:t>
            </a:r>
            <a:endParaRPr lang="en-US" sz="2050" dirty="0"/>
          </a:p>
        </p:txBody>
      </p:sp>
      <p:sp>
        <p:nvSpPr>
          <p:cNvPr id="7" name="Text 4"/>
          <p:cNvSpPr/>
          <p:nvPr/>
        </p:nvSpPr>
        <p:spPr>
          <a:xfrm>
            <a:off x="9312712" y="2322195"/>
            <a:ext cx="2649379" cy="305038"/>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Barlow Bold" pitchFamily="34" charset="0"/>
                <a:ea typeface="Barlow Bold" pitchFamily="34" charset="-122"/>
                <a:cs typeface="Barlow Bold" pitchFamily="34" charset="-120"/>
              </a:rPr>
              <a:t>Виконавче знімання</a:t>
            </a:r>
            <a:endParaRPr lang="en-US" sz="1900" dirty="0"/>
          </a:p>
        </p:txBody>
      </p:sp>
      <p:sp>
        <p:nvSpPr>
          <p:cNvPr id="8" name="Text 5"/>
          <p:cNvSpPr/>
          <p:nvPr/>
        </p:nvSpPr>
        <p:spPr>
          <a:xfrm>
            <a:off x="9312712" y="2738437"/>
            <a:ext cx="4668441" cy="1483519"/>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Montserrat" pitchFamily="34" charset="0"/>
                <a:ea typeface="Montserrat" pitchFamily="34" charset="-122"/>
                <a:cs typeface="Montserrat" pitchFamily="34" charset="-120"/>
              </a:rPr>
              <a:t>Контроль відповідності збудованого об'єкта проектній документації. Фіксація фактичних висотних відміток конструкцій та елементів споруд. Створення виконавчої документації. Точність вимірювань: 1-3 мм.</a:t>
            </a:r>
            <a:endParaRPr lang="en-US" sz="1450" dirty="0"/>
          </a:p>
        </p:txBody>
      </p:sp>
      <p:pic>
        <p:nvPicPr>
          <p:cNvPr id="9" name="Image 1" descr="preencoded.png"/>
          <p:cNvPicPr>
            <a:picLocks noChangeAspect="1"/>
          </p:cNvPicPr>
          <p:nvPr/>
        </p:nvPicPr>
        <p:blipFill>
          <a:blip r:embed="rId4"/>
          <a:stretch>
            <a:fillRect/>
          </a:stretch>
        </p:blipFill>
        <p:spPr>
          <a:xfrm>
            <a:off x="5317569" y="2363510"/>
            <a:ext cx="3995142" cy="3995142"/>
          </a:xfrm>
          <a:prstGeom prst="rect">
            <a:avLst/>
          </a:prstGeom>
        </p:spPr>
      </p:pic>
      <p:sp>
        <p:nvSpPr>
          <p:cNvPr id="10" name="Text 6"/>
          <p:cNvSpPr/>
          <p:nvPr/>
        </p:nvSpPr>
        <p:spPr>
          <a:xfrm>
            <a:off x="8317647" y="3659565"/>
            <a:ext cx="260866" cy="325993"/>
          </a:xfrm>
          <a:prstGeom prst="rect">
            <a:avLst/>
          </a:prstGeom>
          <a:noFill/>
          <a:ln/>
        </p:spPr>
        <p:txBody>
          <a:bodyPr wrap="none" lIns="0" tIns="0" rIns="0" bIns="0" rtlCol="0" anchor="t"/>
          <a:lstStyle/>
          <a:p>
            <a:pPr marL="0" indent="0">
              <a:lnSpc>
                <a:spcPts val="3250"/>
              </a:lnSpc>
              <a:buNone/>
            </a:pPr>
            <a:r>
              <a:rPr lang="en-US" sz="2050" b="1" dirty="0">
                <a:solidFill>
                  <a:srgbClr val="272525"/>
                </a:solidFill>
                <a:latin typeface="Barlow Bold" pitchFamily="34" charset="0"/>
                <a:ea typeface="Barlow Bold" pitchFamily="34" charset="-122"/>
                <a:cs typeface="Barlow Bold" pitchFamily="34" charset="-120"/>
              </a:rPr>
              <a:t>2</a:t>
            </a:r>
            <a:endParaRPr lang="en-US" sz="2050" dirty="0"/>
          </a:p>
        </p:txBody>
      </p:sp>
      <p:sp>
        <p:nvSpPr>
          <p:cNvPr id="11" name="Text 7"/>
          <p:cNvSpPr/>
          <p:nvPr/>
        </p:nvSpPr>
        <p:spPr>
          <a:xfrm>
            <a:off x="9312712" y="4500205"/>
            <a:ext cx="2632829" cy="305038"/>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Barlow Bold" pitchFamily="34" charset="0"/>
                <a:ea typeface="Barlow Bold" pitchFamily="34" charset="-122"/>
                <a:cs typeface="Barlow Bold" pitchFamily="34" charset="-120"/>
              </a:rPr>
              <a:t>Монтаж обладнання</a:t>
            </a:r>
            <a:endParaRPr lang="en-US" sz="1900" dirty="0"/>
          </a:p>
        </p:txBody>
      </p:sp>
      <p:sp>
        <p:nvSpPr>
          <p:cNvPr id="12" name="Text 8"/>
          <p:cNvSpPr/>
          <p:nvPr/>
        </p:nvSpPr>
        <p:spPr>
          <a:xfrm>
            <a:off x="9312712" y="4916448"/>
            <a:ext cx="4668441" cy="1483519"/>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Montserrat" pitchFamily="34" charset="0"/>
                <a:ea typeface="Montserrat" pitchFamily="34" charset="-122"/>
                <a:cs typeface="Montserrat" pitchFamily="34" charset="-120"/>
              </a:rPr>
              <a:t>Встановлення технологічного обладнання в проектне положення. Контроль горизонтальності платформ та основ. Юстування приладів та механізмів. Точність вимірювань: 0,1-1 мм.</a:t>
            </a:r>
            <a:endParaRPr lang="en-US" sz="1450" dirty="0"/>
          </a:p>
        </p:txBody>
      </p:sp>
      <p:pic>
        <p:nvPicPr>
          <p:cNvPr id="13" name="Image 2" descr="preencoded.png"/>
          <p:cNvPicPr>
            <a:picLocks noChangeAspect="1"/>
          </p:cNvPicPr>
          <p:nvPr/>
        </p:nvPicPr>
        <p:blipFill>
          <a:blip r:embed="rId5"/>
          <a:stretch>
            <a:fillRect/>
          </a:stretch>
        </p:blipFill>
        <p:spPr>
          <a:xfrm>
            <a:off x="5317569" y="2363510"/>
            <a:ext cx="3995142" cy="3995142"/>
          </a:xfrm>
          <a:prstGeom prst="rect">
            <a:avLst/>
          </a:prstGeom>
        </p:spPr>
      </p:pic>
      <p:sp>
        <p:nvSpPr>
          <p:cNvPr id="14" name="Text 9"/>
          <p:cNvSpPr/>
          <p:nvPr/>
        </p:nvSpPr>
        <p:spPr>
          <a:xfrm>
            <a:off x="8317647" y="5330964"/>
            <a:ext cx="260866" cy="325993"/>
          </a:xfrm>
          <a:prstGeom prst="rect">
            <a:avLst/>
          </a:prstGeom>
          <a:noFill/>
          <a:ln/>
        </p:spPr>
        <p:txBody>
          <a:bodyPr wrap="none" lIns="0" tIns="0" rIns="0" bIns="0" rtlCol="0" anchor="t"/>
          <a:lstStyle/>
          <a:p>
            <a:pPr marL="0" indent="0">
              <a:lnSpc>
                <a:spcPts val="3250"/>
              </a:lnSpc>
              <a:buNone/>
            </a:pPr>
            <a:r>
              <a:rPr lang="en-US" sz="2050" b="1" dirty="0">
                <a:solidFill>
                  <a:srgbClr val="272525"/>
                </a:solidFill>
                <a:latin typeface="Barlow Bold" pitchFamily="34" charset="0"/>
                <a:ea typeface="Barlow Bold" pitchFamily="34" charset="-122"/>
                <a:cs typeface="Barlow Bold" pitchFamily="34" charset="-120"/>
              </a:rPr>
              <a:t>3</a:t>
            </a:r>
            <a:endParaRPr lang="en-US" sz="2050" dirty="0"/>
          </a:p>
        </p:txBody>
      </p:sp>
      <p:sp>
        <p:nvSpPr>
          <p:cNvPr id="15" name="Text 10"/>
          <p:cNvSpPr/>
          <p:nvPr/>
        </p:nvSpPr>
        <p:spPr>
          <a:xfrm>
            <a:off x="1011793" y="4500205"/>
            <a:ext cx="4305776" cy="305038"/>
          </a:xfrm>
          <a:prstGeom prst="rect">
            <a:avLst/>
          </a:prstGeom>
          <a:noFill/>
          <a:ln/>
        </p:spPr>
        <p:txBody>
          <a:bodyPr wrap="none" lIns="0" tIns="0" rIns="0" bIns="0" rtlCol="0" anchor="t"/>
          <a:lstStyle/>
          <a:p>
            <a:pPr marL="0" indent="0" algn="r">
              <a:lnSpc>
                <a:spcPts val="2400"/>
              </a:lnSpc>
              <a:buNone/>
            </a:pPr>
            <a:r>
              <a:rPr lang="en-US" sz="1900" b="1" dirty="0">
                <a:solidFill>
                  <a:srgbClr val="272525"/>
                </a:solidFill>
                <a:latin typeface="Barlow Bold" pitchFamily="34" charset="0"/>
                <a:ea typeface="Barlow Bold" pitchFamily="34" charset="-122"/>
                <a:cs typeface="Barlow Bold" pitchFamily="34" charset="-120"/>
              </a:rPr>
              <a:t>Спостереження за деформаціями</a:t>
            </a:r>
            <a:endParaRPr lang="en-US" sz="1900" dirty="0"/>
          </a:p>
        </p:txBody>
      </p:sp>
      <p:sp>
        <p:nvSpPr>
          <p:cNvPr id="16" name="Text 11"/>
          <p:cNvSpPr/>
          <p:nvPr/>
        </p:nvSpPr>
        <p:spPr>
          <a:xfrm>
            <a:off x="649248" y="4916448"/>
            <a:ext cx="4668322" cy="1483519"/>
          </a:xfrm>
          <a:prstGeom prst="rect">
            <a:avLst/>
          </a:prstGeom>
          <a:noFill/>
          <a:ln/>
        </p:spPr>
        <p:txBody>
          <a:bodyPr wrap="square" lIns="0" tIns="0" rIns="0" bIns="0" rtlCol="0" anchor="t"/>
          <a:lstStyle/>
          <a:p>
            <a:pPr marL="0" indent="0" algn="r">
              <a:lnSpc>
                <a:spcPts val="2300"/>
              </a:lnSpc>
              <a:buNone/>
            </a:pPr>
            <a:r>
              <a:rPr lang="en-US" sz="1450" dirty="0">
                <a:solidFill>
                  <a:srgbClr val="272525"/>
                </a:solidFill>
                <a:latin typeface="Montserrat" pitchFamily="34" charset="0"/>
                <a:ea typeface="Montserrat" pitchFamily="34" charset="-122"/>
                <a:cs typeface="Montserrat" pitchFamily="34" charset="-120"/>
              </a:rPr>
              <a:t>Систематичний контроль осідання фундаментів та споруд. Виявлення нерівномірних деформацій та критичних зміщень. Прогнозування поведінки конструкцій. Точність вимірювань: 0,05-0,5 мм.</a:t>
            </a:r>
            <a:endParaRPr lang="en-US" sz="1450" dirty="0"/>
          </a:p>
        </p:txBody>
      </p:sp>
      <p:pic>
        <p:nvPicPr>
          <p:cNvPr id="17" name="Image 3" descr="preencoded.png"/>
          <p:cNvPicPr>
            <a:picLocks noChangeAspect="1"/>
          </p:cNvPicPr>
          <p:nvPr/>
        </p:nvPicPr>
        <p:blipFill>
          <a:blip r:embed="rId6"/>
          <a:stretch>
            <a:fillRect/>
          </a:stretch>
        </p:blipFill>
        <p:spPr>
          <a:xfrm>
            <a:off x="5317569" y="2363510"/>
            <a:ext cx="3995142" cy="3995142"/>
          </a:xfrm>
          <a:prstGeom prst="rect">
            <a:avLst/>
          </a:prstGeom>
        </p:spPr>
      </p:pic>
      <p:sp>
        <p:nvSpPr>
          <p:cNvPr id="18" name="Text 12"/>
          <p:cNvSpPr/>
          <p:nvPr/>
        </p:nvSpPr>
        <p:spPr>
          <a:xfrm>
            <a:off x="6646247" y="5330964"/>
            <a:ext cx="260866" cy="325993"/>
          </a:xfrm>
          <a:prstGeom prst="rect">
            <a:avLst/>
          </a:prstGeom>
          <a:noFill/>
          <a:ln/>
        </p:spPr>
        <p:txBody>
          <a:bodyPr wrap="none" lIns="0" tIns="0" rIns="0" bIns="0" rtlCol="0" anchor="t"/>
          <a:lstStyle/>
          <a:p>
            <a:pPr marL="0" indent="0">
              <a:lnSpc>
                <a:spcPts val="3250"/>
              </a:lnSpc>
              <a:buNone/>
            </a:pPr>
            <a:r>
              <a:rPr lang="en-US" sz="2050" b="1" dirty="0">
                <a:solidFill>
                  <a:srgbClr val="272525"/>
                </a:solidFill>
                <a:latin typeface="Barlow Bold" pitchFamily="34" charset="0"/>
                <a:ea typeface="Barlow Bold" pitchFamily="34" charset="-122"/>
                <a:cs typeface="Barlow Bold" pitchFamily="34" charset="-120"/>
              </a:rPr>
              <a:t>4</a:t>
            </a:r>
            <a:endParaRPr lang="en-US" sz="2050" dirty="0"/>
          </a:p>
        </p:txBody>
      </p:sp>
      <p:sp>
        <p:nvSpPr>
          <p:cNvPr id="19" name="Text 13"/>
          <p:cNvSpPr/>
          <p:nvPr/>
        </p:nvSpPr>
        <p:spPr>
          <a:xfrm>
            <a:off x="649248" y="6608564"/>
            <a:ext cx="13331904" cy="890111"/>
          </a:xfrm>
          <a:prstGeom prst="rect">
            <a:avLst/>
          </a:prstGeom>
          <a:noFill/>
          <a:ln/>
        </p:spPr>
        <p:txBody>
          <a:bodyPr wrap="square" lIns="0" tIns="0" rIns="0" bIns="0" rtlCol="0" anchor="t"/>
          <a:lstStyle/>
          <a:p>
            <a:pPr marL="0" indent="0">
              <a:lnSpc>
                <a:spcPts val="2300"/>
              </a:lnSpc>
              <a:buNone/>
            </a:pPr>
            <a:r>
              <a:rPr lang="en-US" sz="1450" dirty="0">
                <a:solidFill>
                  <a:srgbClr val="272525"/>
                </a:solidFill>
                <a:latin typeface="Montserrat" pitchFamily="34" charset="0"/>
                <a:ea typeface="Montserrat" pitchFamily="34" charset="-122"/>
                <a:cs typeface="Montserrat" pitchFamily="34" charset="-120"/>
              </a:rPr>
              <a:t>У сучасному будівництві широко застосовуються цифрові та лазерні нівеліри, які дозволяють автоматизувати процес вимірювань та підвищити їх точність. Для моніторингу деформацій відповідальних споруд використовуються автоматизовані системи контролю з безперервною реєстрацією зміщень.</a:t>
            </a:r>
            <a:endParaRPr lang="en-US" sz="14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Text 0"/>
          <p:cNvSpPr/>
          <p:nvPr/>
        </p:nvSpPr>
        <p:spPr>
          <a:xfrm>
            <a:off x="699968" y="711518"/>
            <a:ext cx="11430238" cy="657820"/>
          </a:xfrm>
          <a:prstGeom prst="rect">
            <a:avLst/>
          </a:prstGeom>
          <a:noFill/>
          <a:ln/>
        </p:spPr>
        <p:txBody>
          <a:bodyPr wrap="none" lIns="0" tIns="0" rIns="0" bIns="0" rtlCol="0" anchor="t"/>
          <a:lstStyle/>
          <a:p>
            <a:pPr marL="0" indent="0">
              <a:lnSpc>
                <a:spcPts val="5150"/>
              </a:lnSpc>
              <a:buNone/>
            </a:pPr>
            <a:r>
              <a:rPr lang="en-US" sz="4100" b="1" dirty="0">
                <a:solidFill>
                  <a:srgbClr val="7068F4"/>
                </a:solidFill>
                <a:latin typeface="Barlow Bold" pitchFamily="34" charset="0"/>
                <a:ea typeface="Barlow Bold" pitchFamily="34" charset="-122"/>
                <a:cs typeface="Barlow Bold" pitchFamily="34" charset="-120"/>
              </a:rPr>
              <a:t>Точність нівелювання та фактори впливу</a:t>
            </a:r>
            <a:endParaRPr lang="en-US" sz="4100" dirty="0"/>
          </a:p>
        </p:txBody>
      </p:sp>
      <p:sp>
        <p:nvSpPr>
          <p:cNvPr id="3" name="Text 1"/>
          <p:cNvSpPr/>
          <p:nvPr/>
        </p:nvSpPr>
        <p:spPr>
          <a:xfrm>
            <a:off x="699968" y="1869162"/>
            <a:ext cx="4210169" cy="659963"/>
          </a:xfrm>
          <a:prstGeom prst="rect">
            <a:avLst/>
          </a:prstGeom>
          <a:noFill/>
          <a:ln/>
        </p:spPr>
        <p:txBody>
          <a:bodyPr wrap="none" lIns="0" tIns="0" rIns="0" bIns="0" rtlCol="0" anchor="t"/>
          <a:lstStyle/>
          <a:p>
            <a:pPr marL="0" indent="0" algn="ctr">
              <a:lnSpc>
                <a:spcPts val="5150"/>
              </a:lnSpc>
              <a:buNone/>
            </a:pPr>
            <a:r>
              <a:rPr lang="en-US" sz="5150" b="1" dirty="0">
                <a:solidFill>
                  <a:srgbClr val="272525"/>
                </a:solidFill>
                <a:latin typeface="Barlow Bold" pitchFamily="34" charset="0"/>
                <a:ea typeface="Barlow Bold" pitchFamily="34" charset="-122"/>
                <a:cs typeface="Barlow Bold" pitchFamily="34" charset="-120"/>
              </a:rPr>
              <a:t>0.4″</a:t>
            </a:r>
            <a:endParaRPr lang="en-US" sz="5150" dirty="0"/>
          </a:p>
        </p:txBody>
      </p:sp>
      <p:sp>
        <p:nvSpPr>
          <p:cNvPr id="4" name="Text 2"/>
          <p:cNvSpPr/>
          <p:nvPr/>
        </p:nvSpPr>
        <p:spPr>
          <a:xfrm>
            <a:off x="1225629" y="2778919"/>
            <a:ext cx="3158728" cy="328851"/>
          </a:xfrm>
          <a:prstGeom prst="rect">
            <a:avLst/>
          </a:prstGeom>
          <a:noFill/>
          <a:ln/>
        </p:spPr>
        <p:txBody>
          <a:bodyPr wrap="none" lIns="0" tIns="0" rIns="0" bIns="0" rtlCol="0" anchor="t"/>
          <a:lstStyle/>
          <a:p>
            <a:pPr marL="0" indent="0" algn="ctr">
              <a:lnSpc>
                <a:spcPts val="2550"/>
              </a:lnSpc>
              <a:buNone/>
            </a:pPr>
            <a:r>
              <a:rPr lang="en-US" sz="2050" b="1" dirty="0">
                <a:solidFill>
                  <a:srgbClr val="272525"/>
                </a:solidFill>
                <a:latin typeface="Barlow Bold" pitchFamily="34" charset="0"/>
                <a:ea typeface="Barlow Bold" pitchFamily="34" charset="-122"/>
                <a:cs typeface="Barlow Bold" pitchFamily="34" charset="-120"/>
              </a:rPr>
              <a:t>Вплив кривизни Землі</a:t>
            </a:r>
            <a:endParaRPr lang="en-US" sz="2050" dirty="0"/>
          </a:p>
        </p:txBody>
      </p:sp>
      <p:sp>
        <p:nvSpPr>
          <p:cNvPr id="5" name="Text 3"/>
          <p:cNvSpPr/>
          <p:nvPr/>
        </p:nvSpPr>
        <p:spPr>
          <a:xfrm>
            <a:off x="699968" y="3227665"/>
            <a:ext cx="4210169" cy="1600200"/>
          </a:xfrm>
          <a:prstGeom prst="rect">
            <a:avLst/>
          </a:prstGeom>
          <a:noFill/>
          <a:ln/>
        </p:spPr>
        <p:txBody>
          <a:bodyPr wrap="square" lIns="0" tIns="0" rIns="0" bIns="0" rtlCol="0" anchor="t"/>
          <a:lstStyle/>
          <a:p>
            <a:pPr marL="0" indent="0" algn="ctr">
              <a:lnSpc>
                <a:spcPts val="2500"/>
              </a:lnSpc>
              <a:buNone/>
            </a:pPr>
            <a:r>
              <a:rPr lang="en-US" sz="1550" dirty="0">
                <a:solidFill>
                  <a:srgbClr val="272525"/>
                </a:solidFill>
                <a:latin typeface="Montserrat" pitchFamily="34" charset="0"/>
                <a:ea typeface="Montserrat" pitchFamily="34" charset="-122"/>
                <a:cs typeface="Montserrat" pitchFamily="34" charset="-120"/>
              </a:rPr>
              <a:t>На відстані 100 м похибка через кривизну Землі становить близько 0,8 мм. При нівелюванні "із середини" з рівними плечами цей вплив взаємно компенсується.</a:t>
            </a:r>
            <a:endParaRPr lang="en-US" sz="1550" dirty="0"/>
          </a:p>
        </p:txBody>
      </p:sp>
      <p:sp>
        <p:nvSpPr>
          <p:cNvPr id="6" name="Text 4"/>
          <p:cNvSpPr/>
          <p:nvPr/>
        </p:nvSpPr>
        <p:spPr>
          <a:xfrm>
            <a:off x="5210056" y="1869162"/>
            <a:ext cx="4210169" cy="659963"/>
          </a:xfrm>
          <a:prstGeom prst="rect">
            <a:avLst/>
          </a:prstGeom>
          <a:noFill/>
          <a:ln/>
        </p:spPr>
        <p:txBody>
          <a:bodyPr wrap="none" lIns="0" tIns="0" rIns="0" bIns="0" rtlCol="0" anchor="t"/>
          <a:lstStyle/>
          <a:p>
            <a:pPr marL="0" indent="0" algn="ctr">
              <a:lnSpc>
                <a:spcPts val="5150"/>
              </a:lnSpc>
              <a:buNone/>
            </a:pPr>
            <a:r>
              <a:rPr lang="en-US" sz="5150" b="1" dirty="0">
                <a:solidFill>
                  <a:srgbClr val="272525"/>
                </a:solidFill>
                <a:latin typeface="Barlow Bold" pitchFamily="34" charset="0"/>
                <a:ea typeface="Barlow Bold" pitchFamily="34" charset="-122"/>
                <a:cs typeface="Barlow Bold" pitchFamily="34" charset="-120"/>
              </a:rPr>
              <a:t>0.07″</a:t>
            </a:r>
            <a:endParaRPr lang="en-US" sz="5150" dirty="0"/>
          </a:p>
        </p:txBody>
      </p:sp>
      <p:sp>
        <p:nvSpPr>
          <p:cNvPr id="7" name="Text 5"/>
          <p:cNvSpPr/>
          <p:nvPr/>
        </p:nvSpPr>
        <p:spPr>
          <a:xfrm>
            <a:off x="5999321" y="2778919"/>
            <a:ext cx="2631519" cy="328851"/>
          </a:xfrm>
          <a:prstGeom prst="rect">
            <a:avLst/>
          </a:prstGeom>
          <a:noFill/>
          <a:ln/>
        </p:spPr>
        <p:txBody>
          <a:bodyPr wrap="none" lIns="0" tIns="0" rIns="0" bIns="0" rtlCol="0" anchor="t"/>
          <a:lstStyle/>
          <a:p>
            <a:pPr marL="0" indent="0" algn="ctr">
              <a:lnSpc>
                <a:spcPts val="2550"/>
              </a:lnSpc>
              <a:buNone/>
            </a:pPr>
            <a:r>
              <a:rPr lang="en-US" sz="2050" b="1" dirty="0">
                <a:solidFill>
                  <a:srgbClr val="272525"/>
                </a:solidFill>
                <a:latin typeface="Barlow Bold" pitchFamily="34" charset="0"/>
                <a:ea typeface="Barlow Bold" pitchFamily="34" charset="-122"/>
                <a:cs typeface="Barlow Bold" pitchFamily="34" charset="-120"/>
              </a:rPr>
              <a:t>Вплив рефракції</a:t>
            </a:r>
            <a:endParaRPr lang="en-US" sz="2050" dirty="0"/>
          </a:p>
        </p:txBody>
      </p:sp>
      <p:sp>
        <p:nvSpPr>
          <p:cNvPr id="8" name="Text 6"/>
          <p:cNvSpPr/>
          <p:nvPr/>
        </p:nvSpPr>
        <p:spPr>
          <a:xfrm>
            <a:off x="5210056" y="3227665"/>
            <a:ext cx="4210169" cy="1600200"/>
          </a:xfrm>
          <a:prstGeom prst="rect">
            <a:avLst/>
          </a:prstGeom>
          <a:noFill/>
          <a:ln/>
        </p:spPr>
        <p:txBody>
          <a:bodyPr wrap="square" lIns="0" tIns="0" rIns="0" bIns="0" rtlCol="0" anchor="t"/>
          <a:lstStyle/>
          <a:p>
            <a:pPr marL="0" indent="0" algn="ctr">
              <a:lnSpc>
                <a:spcPts val="2500"/>
              </a:lnSpc>
              <a:buNone/>
            </a:pPr>
            <a:r>
              <a:rPr lang="en-US" sz="1550" dirty="0">
                <a:solidFill>
                  <a:srgbClr val="272525"/>
                </a:solidFill>
                <a:latin typeface="Montserrat" pitchFamily="34" charset="0"/>
                <a:ea typeface="Montserrat" pitchFamily="34" charset="-122"/>
                <a:cs typeface="Montserrat" pitchFamily="34" charset="-120"/>
              </a:rPr>
              <a:t>Заломлення променя через зміну щільності повітря. Величина рефракції становить приблизно 1/7 від впливу кривизни Землі, але має змінний характер залежно від метеоумов.</a:t>
            </a:r>
            <a:endParaRPr lang="en-US" sz="1550" dirty="0"/>
          </a:p>
        </p:txBody>
      </p:sp>
      <p:sp>
        <p:nvSpPr>
          <p:cNvPr id="9" name="Text 7"/>
          <p:cNvSpPr/>
          <p:nvPr/>
        </p:nvSpPr>
        <p:spPr>
          <a:xfrm>
            <a:off x="9720143" y="1869162"/>
            <a:ext cx="4210288" cy="659963"/>
          </a:xfrm>
          <a:prstGeom prst="rect">
            <a:avLst/>
          </a:prstGeom>
          <a:noFill/>
          <a:ln/>
        </p:spPr>
        <p:txBody>
          <a:bodyPr wrap="none" lIns="0" tIns="0" rIns="0" bIns="0" rtlCol="0" anchor="t"/>
          <a:lstStyle/>
          <a:p>
            <a:pPr marL="0" indent="0" algn="ctr">
              <a:lnSpc>
                <a:spcPts val="5150"/>
              </a:lnSpc>
              <a:buNone/>
            </a:pPr>
            <a:r>
              <a:rPr lang="en-US" sz="5150" b="1" dirty="0">
                <a:solidFill>
                  <a:srgbClr val="272525"/>
                </a:solidFill>
                <a:latin typeface="Barlow Bold" pitchFamily="34" charset="0"/>
                <a:ea typeface="Barlow Bold" pitchFamily="34" charset="-122"/>
                <a:cs typeface="Barlow Bold" pitchFamily="34" charset="-120"/>
              </a:rPr>
              <a:t>0.5мм</a:t>
            </a:r>
            <a:endParaRPr lang="en-US" sz="5150" dirty="0"/>
          </a:p>
        </p:txBody>
      </p:sp>
      <p:sp>
        <p:nvSpPr>
          <p:cNvPr id="10" name="Text 8"/>
          <p:cNvSpPr/>
          <p:nvPr/>
        </p:nvSpPr>
        <p:spPr>
          <a:xfrm>
            <a:off x="10053399" y="2778919"/>
            <a:ext cx="3543657" cy="328851"/>
          </a:xfrm>
          <a:prstGeom prst="rect">
            <a:avLst/>
          </a:prstGeom>
          <a:noFill/>
          <a:ln/>
        </p:spPr>
        <p:txBody>
          <a:bodyPr wrap="none" lIns="0" tIns="0" rIns="0" bIns="0" rtlCol="0" anchor="t"/>
          <a:lstStyle/>
          <a:p>
            <a:pPr marL="0" indent="0" algn="ctr">
              <a:lnSpc>
                <a:spcPts val="2550"/>
              </a:lnSpc>
              <a:buNone/>
            </a:pPr>
            <a:r>
              <a:rPr lang="en-US" sz="2050" b="1" dirty="0">
                <a:solidFill>
                  <a:srgbClr val="272525"/>
                </a:solidFill>
                <a:latin typeface="Barlow Bold" pitchFamily="34" charset="0"/>
                <a:ea typeface="Barlow Bold" pitchFamily="34" charset="-122"/>
                <a:cs typeface="Barlow Bold" pitchFamily="34" charset="-120"/>
              </a:rPr>
              <a:t>Інструментальні похибки</a:t>
            </a:r>
            <a:endParaRPr lang="en-US" sz="2050" dirty="0"/>
          </a:p>
        </p:txBody>
      </p:sp>
      <p:sp>
        <p:nvSpPr>
          <p:cNvPr id="11" name="Text 9"/>
          <p:cNvSpPr/>
          <p:nvPr/>
        </p:nvSpPr>
        <p:spPr>
          <a:xfrm>
            <a:off x="9720143" y="3227665"/>
            <a:ext cx="4210288" cy="1280160"/>
          </a:xfrm>
          <a:prstGeom prst="rect">
            <a:avLst/>
          </a:prstGeom>
          <a:noFill/>
          <a:ln/>
        </p:spPr>
        <p:txBody>
          <a:bodyPr wrap="square" lIns="0" tIns="0" rIns="0" bIns="0" rtlCol="0" anchor="t"/>
          <a:lstStyle/>
          <a:p>
            <a:pPr marL="0" indent="0" algn="ctr">
              <a:lnSpc>
                <a:spcPts val="2500"/>
              </a:lnSpc>
              <a:buNone/>
            </a:pPr>
            <a:r>
              <a:rPr lang="en-US" sz="1550" dirty="0">
                <a:solidFill>
                  <a:srgbClr val="272525"/>
                </a:solidFill>
                <a:latin typeface="Montserrat" pitchFamily="34" charset="0"/>
                <a:ea typeface="Montserrat" pitchFamily="34" charset="-122"/>
                <a:cs typeface="Montserrat" pitchFamily="34" charset="-120"/>
              </a:rPr>
              <a:t>Похибки через неточності виготовлення та юстування нівеліра. Для нівелірів технічної точності складають близько 0,5 мм на 50 м.</a:t>
            </a:r>
            <a:endParaRPr lang="en-US" sz="1550" dirty="0"/>
          </a:p>
        </p:txBody>
      </p:sp>
      <p:sp>
        <p:nvSpPr>
          <p:cNvPr id="12" name="Text 10"/>
          <p:cNvSpPr/>
          <p:nvPr/>
        </p:nvSpPr>
        <p:spPr>
          <a:xfrm>
            <a:off x="699968" y="5052774"/>
            <a:ext cx="13230463" cy="1280160"/>
          </a:xfrm>
          <a:prstGeom prst="rect">
            <a:avLst/>
          </a:prstGeom>
          <a:noFill/>
          <a:ln/>
        </p:spPr>
        <p:txBody>
          <a:bodyPr wrap="square" lIns="0" tIns="0" rIns="0" bIns="0" rtlCol="0" anchor="t"/>
          <a:lstStyle/>
          <a:p>
            <a:pPr marL="0" indent="0">
              <a:lnSpc>
                <a:spcPts val="2500"/>
              </a:lnSpc>
              <a:buNone/>
            </a:pPr>
            <a:r>
              <a:rPr lang="en-US" sz="1550" dirty="0">
                <a:solidFill>
                  <a:srgbClr val="272525"/>
                </a:solidFill>
                <a:latin typeface="Montserrat" pitchFamily="34" charset="0"/>
                <a:ea typeface="Montserrat" pitchFamily="34" charset="-122"/>
                <a:cs typeface="Montserrat" pitchFamily="34" charset="-120"/>
              </a:rPr>
              <a:t>Точність нівелювання також залежить від зовнішніх умов: температурних деформацій приладів та рейок, вібрацій, нестабільності штативів та підставок, видимості та освітлення. Для зменшення впливу цих факторів при високоточному нівелюванні використовують спеціальні методики: спостереження в сприятливі години доби, захист приладів від сонця та вітру, контроль стабільності штативів.</a:t>
            </a:r>
            <a:endParaRPr lang="en-US" sz="1550" dirty="0"/>
          </a:p>
        </p:txBody>
      </p:sp>
      <p:sp>
        <p:nvSpPr>
          <p:cNvPr id="13" name="Text 11"/>
          <p:cNvSpPr/>
          <p:nvPr/>
        </p:nvSpPr>
        <p:spPr>
          <a:xfrm>
            <a:off x="699968" y="6557843"/>
            <a:ext cx="13230463" cy="960120"/>
          </a:xfrm>
          <a:prstGeom prst="rect">
            <a:avLst/>
          </a:prstGeom>
          <a:noFill/>
          <a:ln/>
        </p:spPr>
        <p:txBody>
          <a:bodyPr wrap="square" lIns="0" tIns="0" rIns="0" bIns="0" rtlCol="0" anchor="t"/>
          <a:lstStyle/>
          <a:p>
            <a:pPr marL="0" indent="0">
              <a:lnSpc>
                <a:spcPts val="2500"/>
              </a:lnSpc>
              <a:buNone/>
            </a:pPr>
            <a:r>
              <a:rPr lang="en-US" sz="1550" dirty="0">
                <a:solidFill>
                  <a:srgbClr val="272525"/>
                </a:solidFill>
                <a:latin typeface="Montserrat" pitchFamily="34" charset="0"/>
                <a:ea typeface="Montserrat" pitchFamily="34" charset="-122"/>
                <a:cs typeface="Montserrat" pitchFamily="34" charset="-120"/>
              </a:rPr>
              <a:t>При плануванні нівелірних робіт важливо враховувати, що середня квадратична похибка нівелювання зростає пропорційно квадратному кореню з довжини ходу. Тому для відповідальних робіт необхідно обмежувати довжину ходів або розділяти їх на секції з проміжним контролем.</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0170" y="782598"/>
            <a:ext cx="7876461" cy="1191101"/>
          </a:xfrm>
          <a:prstGeom prst="rect">
            <a:avLst/>
          </a:prstGeom>
          <a:noFill/>
          <a:ln/>
        </p:spPr>
        <p:txBody>
          <a:bodyPr wrap="square" lIns="0" tIns="0" rIns="0" bIns="0" rtlCol="0" anchor="t"/>
          <a:lstStyle/>
          <a:p>
            <a:pPr marL="0" indent="0">
              <a:lnSpc>
                <a:spcPts val="4650"/>
              </a:lnSpc>
              <a:buNone/>
            </a:pPr>
            <a:r>
              <a:rPr lang="en-US" sz="3750" b="1" dirty="0">
                <a:solidFill>
                  <a:srgbClr val="7068F4"/>
                </a:solidFill>
                <a:latin typeface="Barlow Bold" pitchFamily="34" charset="0"/>
                <a:ea typeface="Barlow Bold" pitchFamily="34" charset="-122"/>
                <a:cs typeface="Barlow Bold" pitchFamily="34" charset="-120"/>
              </a:rPr>
              <a:t>Геометричне нівелювання: принципи та особливості</a:t>
            </a:r>
            <a:endParaRPr lang="en-US" sz="3750" dirty="0"/>
          </a:p>
        </p:txBody>
      </p:sp>
      <p:pic>
        <p:nvPicPr>
          <p:cNvPr id="4" name="Image 1" descr="preencoded.png"/>
          <p:cNvPicPr>
            <a:picLocks noChangeAspect="1"/>
          </p:cNvPicPr>
          <p:nvPr/>
        </p:nvPicPr>
        <p:blipFill>
          <a:blip r:embed="rId4"/>
          <a:stretch>
            <a:fillRect/>
          </a:stretch>
        </p:blipFill>
        <p:spPr>
          <a:xfrm>
            <a:off x="6120170" y="2245281"/>
            <a:ext cx="905351" cy="1637348"/>
          </a:xfrm>
          <a:prstGeom prst="rect">
            <a:avLst/>
          </a:prstGeom>
        </p:spPr>
      </p:pic>
      <p:sp>
        <p:nvSpPr>
          <p:cNvPr id="5" name="Text 1"/>
          <p:cNvSpPr/>
          <p:nvPr/>
        </p:nvSpPr>
        <p:spPr>
          <a:xfrm>
            <a:off x="7297103" y="2426256"/>
            <a:ext cx="4499491" cy="297775"/>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Barlow Bold" pitchFamily="34" charset="0"/>
                <a:ea typeface="Barlow Bold" pitchFamily="34" charset="-122"/>
                <a:cs typeface="Barlow Bold" pitchFamily="34" charset="-120"/>
              </a:rPr>
              <a:t>Принцип горизонтального променя</a:t>
            </a:r>
            <a:endParaRPr lang="en-US" sz="1850" dirty="0"/>
          </a:p>
        </p:txBody>
      </p:sp>
      <p:sp>
        <p:nvSpPr>
          <p:cNvPr id="6" name="Text 2"/>
          <p:cNvSpPr/>
          <p:nvPr/>
        </p:nvSpPr>
        <p:spPr>
          <a:xfrm>
            <a:off x="7297103" y="2832616"/>
            <a:ext cx="6699528" cy="869037"/>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Montserrat" pitchFamily="34" charset="0"/>
                <a:ea typeface="Montserrat" pitchFamily="34" charset="-122"/>
                <a:cs typeface="Montserrat" pitchFamily="34" charset="-120"/>
              </a:rPr>
              <a:t>Базується на створенні горизонтальної лінії візування за допомогою нівеліра. Промінь візування паралельний до поверхні геоїда і перпендикулярний до прямовисних ліній у точках спостереження.</a:t>
            </a:r>
            <a:endParaRPr lang="en-US" sz="1400" dirty="0"/>
          </a:p>
        </p:txBody>
      </p:sp>
      <p:pic>
        <p:nvPicPr>
          <p:cNvPr id="7" name="Image 2" descr="preencoded.png"/>
          <p:cNvPicPr>
            <a:picLocks noChangeAspect="1"/>
          </p:cNvPicPr>
          <p:nvPr/>
        </p:nvPicPr>
        <p:blipFill>
          <a:blip r:embed="rId5"/>
          <a:stretch>
            <a:fillRect/>
          </a:stretch>
        </p:blipFill>
        <p:spPr>
          <a:xfrm>
            <a:off x="6120170" y="3882628"/>
            <a:ext cx="905351" cy="1637348"/>
          </a:xfrm>
          <a:prstGeom prst="rect">
            <a:avLst/>
          </a:prstGeom>
        </p:spPr>
      </p:pic>
      <p:sp>
        <p:nvSpPr>
          <p:cNvPr id="8" name="Text 3"/>
          <p:cNvSpPr/>
          <p:nvPr/>
        </p:nvSpPr>
        <p:spPr>
          <a:xfrm>
            <a:off x="7297103" y="4063603"/>
            <a:ext cx="3438525" cy="297775"/>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Barlow Bold" pitchFamily="34" charset="0"/>
                <a:ea typeface="Barlow Bold" pitchFamily="34" charset="-122"/>
                <a:cs typeface="Barlow Bold" pitchFamily="34" charset="-120"/>
              </a:rPr>
              <a:t>Перевищення між точками</a:t>
            </a:r>
            <a:endParaRPr lang="en-US" sz="1850" dirty="0"/>
          </a:p>
        </p:txBody>
      </p:sp>
      <p:sp>
        <p:nvSpPr>
          <p:cNvPr id="9" name="Text 4"/>
          <p:cNvSpPr/>
          <p:nvPr/>
        </p:nvSpPr>
        <p:spPr>
          <a:xfrm>
            <a:off x="7297103" y="4469963"/>
            <a:ext cx="6699528" cy="869037"/>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Montserrat" pitchFamily="34" charset="0"/>
                <a:ea typeface="Montserrat" pitchFamily="34" charset="-122"/>
                <a:cs typeface="Montserrat" pitchFamily="34" charset="-120"/>
              </a:rPr>
              <a:t>Визначається як різниця відліків по рейках, встановлених вертикально на точках. Формула h = a - b, де a - відлік на задній рейці, b - відлік на передній рейці.</a:t>
            </a:r>
            <a:endParaRPr lang="en-US" sz="1400" dirty="0"/>
          </a:p>
        </p:txBody>
      </p:sp>
      <p:pic>
        <p:nvPicPr>
          <p:cNvPr id="10" name="Image 3" descr="preencoded.png"/>
          <p:cNvPicPr>
            <a:picLocks noChangeAspect="1"/>
          </p:cNvPicPr>
          <p:nvPr/>
        </p:nvPicPr>
        <p:blipFill>
          <a:blip r:embed="rId6"/>
          <a:stretch>
            <a:fillRect/>
          </a:stretch>
        </p:blipFill>
        <p:spPr>
          <a:xfrm>
            <a:off x="6120170" y="5519976"/>
            <a:ext cx="905351" cy="1927027"/>
          </a:xfrm>
          <a:prstGeom prst="rect">
            <a:avLst/>
          </a:prstGeom>
        </p:spPr>
      </p:pic>
      <p:sp>
        <p:nvSpPr>
          <p:cNvPr id="11" name="Text 5"/>
          <p:cNvSpPr/>
          <p:nvPr/>
        </p:nvSpPr>
        <p:spPr>
          <a:xfrm>
            <a:off x="7297103" y="5700951"/>
            <a:ext cx="2785467" cy="297775"/>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Barlow Bold" pitchFamily="34" charset="0"/>
                <a:ea typeface="Barlow Bold" pitchFamily="34" charset="-122"/>
                <a:cs typeface="Barlow Bold" pitchFamily="34" charset="-120"/>
              </a:rPr>
              <a:t>Методи спостережень</a:t>
            </a:r>
            <a:endParaRPr lang="en-US" sz="1850" dirty="0"/>
          </a:p>
        </p:txBody>
      </p:sp>
      <p:sp>
        <p:nvSpPr>
          <p:cNvPr id="12" name="Text 6"/>
          <p:cNvSpPr/>
          <p:nvPr/>
        </p:nvSpPr>
        <p:spPr>
          <a:xfrm>
            <a:off x="7297103" y="6107311"/>
            <a:ext cx="6699528" cy="1158716"/>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Montserrat" pitchFamily="34" charset="0"/>
                <a:ea typeface="Montserrat" pitchFamily="34" charset="-122"/>
                <a:cs typeface="Montserrat" pitchFamily="34" charset="-120"/>
              </a:rPr>
              <a:t>Спосіб "із середини", коли нівелір встановлюється приблизно посередині між точками, та спосіб "вперед", коли нівелір встановлюється на одній з точок. Перший метод точніший, бо виключає вплив кривизни Землі та рефракції.</a:t>
            </a: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Text 0"/>
          <p:cNvSpPr/>
          <p:nvPr/>
        </p:nvSpPr>
        <p:spPr>
          <a:xfrm>
            <a:off x="688777" y="858203"/>
            <a:ext cx="8041243" cy="647343"/>
          </a:xfrm>
          <a:prstGeom prst="rect">
            <a:avLst/>
          </a:prstGeom>
          <a:noFill/>
          <a:ln/>
        </p:spPr>
        <p:txBody>
          <a:bodyPr wrap="none" lIns="0" tIns="0" rIns="0" bIns="0" rtlCol="0" anchor="t"/>
          <a:lstStyle/>
          <a:p>
            <a:pPr marL="0" indent="0">
              <a:lnSpc>
                <a:spcPts val="5050"/>
              </a:lnSpc>
              <a:buNone/>
            </a:pPr>
            <a:r>
              <a:rPr lang="en-US" sz="4050" b="1" dirty="0">
                <a:solidFill>
                  <a:srgbClr val="7068F4"/>
                </a:solidFill>
                <a:latin typeface="Barlow Bold" pitchFamily="34" charset="0"/>
                <a:ea typeface="Barlow Bold" pitchFamily="34" charset="-122"/>
                <a:cs typeface="Barlow Bold" pitchFamily="34" charset="-120"/>
              </a:rPr>
              <a:t>Нівелювання водної поверхні</a:t>
            </a:r>
            <a:endParaRPr lang="en-US" sz="4050" dirty="0"/>
          </a:p>
        </p:txBody>
      </p:sp>
      <p:sp>
        <p:nvSpPr>
          <p:cNvPr id="3" name="Shape 1"/>
          <p:cNvSpPr/>
          <p:nvPr/>
        </p:nvSpPr>
        <p:spPr>
          <a:xfrm>
            <a:off x="688777" y="1899047"/>
            <a:ext cx="4286488" cy="4306610"/>
          </a:xfrm>
          <a:prstGeom prst="roundRect">
            <a:avLst>
              <a:gd name="adj" fmla="val 4132"/>
            </a:avLst>
          </a:prstGeom>
          <a:solidFill>
            <a:srgbClr val="EEEFF5"/>
          </a:solidFill>
          <a:ln/>
          <a:effectLst>
            <a:outerShdw blurRad="48260" dist="24130" dir="13500000" algn="bl" rotWithShape="0">
              <a:srgbClr val="FFFFFF">
                <a:alpha val="70000"/>
              </a:srgbClr>
            </a:outerShdw>
          </a:effectLst>
        </p:spPr>
      </p:sp>
      <p:sp>
        <p:nvSpPr>
          <p:cNvPr id="4" name="Text 2"/>
          <p:cNvSpPr/>
          <p:nvPr/>
        </p:nvSpPr>
        <p:spPr>
          <a:xfrm>
            <a:off x="885468" y="2095738"/>
            <a:ext cx="2589371" cy="323612"/>
          </a:xfrm>
          <a:prstGeom prst="rect">
            <a:avLst/>
          </a:prstGeom>
          <a:noFill/>
          <a:ln/>
        </p:spPr>
        <p:txBody>
          <a:bodyPr wrap="none" lIns="0" tIns="0" rIns="0" bIns="0" rtlCol="0" anchor="t"/>
          <a:lstStyle/>
          <a:p>
            <a:pPr marL="0" indent="0">
              <a:lnSpc>
                <a:spcPts val="2500"/>
              </a:lnSpc>
              <a:buNone/>
            </a:pPr>
            <a:r>
              <a:rPr lang="en-US" sz="2000" b="1" dirty="0">
                <a:solidFill>
                  <a:srgbClr val="272525"/>
                </a:solidFill>
                <a:latin typeface="Barlow Bold" pitchFamily="34" charset="0"/>
                <a:ea typeface="Barlow Bold" pitchFamily="34" charset="-122"/>
                <a:cs typeface="Barlow Bold" pitchFamily="34" charset="-120"/>
              </a:rPr>
              <a:t>Водомірні пости</a:t>
            </a:r>
            <a:endParaRPr lang="en-US" sz="2000" dirty="0"/>
          </a:p>
        </p:txBody>
      </p:sp>
      <p:sp>
        <p:nvSpPr>
          <p:cNvPr id="5" name="Text 3"/>
          <p:cNvSpPr/>
          <p:nvPr/>
        </p:nvSpPr>
        <p:spPr>
          <a:xfrm>
            <a:off x="885468" y="2537341"/>
            <a:ext cx="3893106" cy="2833211"/>
          </a:xfrm>
          <a:prstGeom prst="rect">
            <a:avLst/>
          </a:prstGeom>
          <a:noFill/>
          <a:ln/>
        </p:spPr>
        <p:txBody>
          <a:bodyPr wrap="squar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Спеціальні пункти для спостереження за рівнем води у водоймах. Обладнані рейками, самописцями або автоматичними датчиками рівня. Висоти водомірних постів визначаються нівелюванням від найближчих реперів державної нівелірної мережі з точністю, що відповідає IV класу.</a:t>
            </a:r>
            <a:endParaRPr lang="en-US" sz="1500" dirty="0"/>
          </a:p>
        </p:txBody>
      </p:sp>
      <p:sp>
        <p:nvSpPr>
          <p:cNvPr id="6" name="Shape 4"/>
          <p:cNvSpPr/>
          <p:nvPr/>
        </p:nvSpPr>
        <p:spPr>
          <a:xfrm>
            <a:off x="5171956" y="1899047"/>
            <a:ext cx="4286488" cy="4306610"/>
          </a:xfrm>
          <a:prstGeom prst="roundRect">
            <a:avLst>
              <a:gd name="adj" fmla="val 4132"/>
            </a:avLst>
          </a:prstGeom>
          <a:solidFill>
            <a:srgbClr val="EEEFF5"/>
          </a:solidFill>
          <a:ln/>
          <a:effectLst>
            <a:outerShdw blurRad="48260" dist="24130" dir="13500000" algn="bl" rotWithShape="0">
              <a:srgbClr val="FFFFFF">
                <a:alpha val="70000"/>
              </a:srgbClr>
            </a:outerShdw>
          </a:effectLst>
        </p:spPr>
      </p:sp>
      <p:sp>
        <p:nvSpPr>
          <p:cNvPr id="7" name="Text 5"/>
          <p:cNvSpPr/>
          <p:nvPr/>
        </p:nvSpPr>
        <p:spPr>
          <a:xfrm>
            <a:off x="5368647" y="2095738"/>
            <a:ext cx="3893106" cy="647224"/>
          </a:xfrm>
          <a:prstGeom prst="rect">
            <a:avLst/>
          </a:prstGeom>
          <a:noFill/>
          <a:ln/>
        </p:spPr>
        <p:txBody>
          <a:bodyPr wrap="square" lIns="0" tIns="0" rIns="0" bIns="0" rtlCol="0" anchor="t"/>
          <a:lstStyle/>
          <a:p>
            <a:pPr marL="0" indent="0">
              <a:lnSpc>
                <a:spcPts val="2500"/>
              </a:lnSpc>
              <a:buNone/>
            </a:pPr>
            <a:r>
              <a:rPr lang="en-US" sz="2000" b="1" dirty="0">
                <a:solidFill>
                  <a:srgbClr val="272525"/>
                </a:solidFill>
                <a:latin typeface="Barlow Bold" pitchFamily="34" charset="0"/>
                <a:ea typeface="Barlow Bold" pitchFamily="34" charset="-122"/>
                <a:cs typeface="Barlow Bold" pitchFamily="34" charset="-120"/>
              </a:rPr>
              <a:t>Гідростатичне нівелювання акваторій</a:t>
            </a:r>
            <a:endParaRPr lang="en-US" sz="2000" dirty="0"/>
          </a:p>
        </p:txBody>
      </p:sp>
      <p:sp>
        <p:nvSpPr>
          <p:cNvPr id="8" name="Text 6"/>
          <p:cNvSpPr/>
          <p:nvPr/>
        </p:nvSpPr>
        <p:spPr>
          <a:xfrm>
            <a:off x="5368647" y="2860953"/>
            <a:ext cx="3893106" cy="3148013"/>
          </a:xfrm>
          <a:prstGeom prst="rect">
            <a:avLst/>
          </a:prstGeom>
          <a:noFill/>
          <a:ln/>
        </p:spPr>
        <p:txBody>
          <a:bodyPr wrap="squar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Визначення поверхні водойми шляхом вимірювання глибин та координат точок дна з подальшим додаванням висоти рівня води. Використовуються ехолоти, супутникові приймачі та автоматизовані гідрографічні комплекси. У прибережних зонах точки урізу води визначаються геометричним нівелюванням.</a:t>
            </a:r>
            <a:endParaRPr lang="en-US" sz="1500" dirty="0"/>
          </a:p>
        </p:txBody>
      </p:sp>
      <p:sp>
        <p:nvSpPr>
          <p:cNvPr id="9" name="Shape 7"/>
          <p:cNvSpPr/>
          <p:nvPr/>
        </p:nvSpPr>
        <p:spPr>
          <a:xfrm>
            <a:off x="9655135" y="1899047"/>
            <a:ext cx="4286488" cy="4306610"/>
          </a:xfrm>
          <a:prstGeom prst="roundRect">
            <a:avLst>
              <a:gd name="adj" fmla="val 4132"/>
            </a:avLst>
          </a:prstGeom>
          <a:solidFill>
            <a:srgbClr val="EEEFF5"/>
          </a:solidFill>
          <a:ln/>
          <a:effectLst>
            <a:outerShdw blurRad="48260" dist="24130" dir="13500000" algn="bl" rotWithShape="0">
              <a:srgbClr val="FFFFFF">
                <a:alpha val="70000"/>
              </a:srgbClr>
            </a:outerShdw>
          </a:effectLst>
        </p:spPr>
      </p:sp>
      <p:sp>
        <p:nvSpPr>
          <p:cNvPr id="10" name="Text 8"/>
          <p:cNvSpPr/>
          <p:nvPr/>
        </p:nvSpPr>
        <p:spPr>
          <a:xfrm>
            <a:off x="9851827" y="2095738"/>
            <a:ext cx="3893106" cy="647224"/>
          </a:xfrm>
          <a:prstGeom prst="rect">
            <a:avLst/>
          </a:prstGeom>
          <a:noFill/>
          <a:ln/>
        </p:spPr>
        <p:txBody>
          <a:bodyPr wrap="square" lIns="0" tIns="0" rIns="0" bIns="0" rtlCol="0" anchor="t"/>
          <a:lstStyle/>
          <a:p>
            <a:pPr marL="0" indent="0">
              <a:lnSpc>
                <a:spcPts val="2500"/>
              </a:lnSpc>
              <a:buNone/>
            </a:pPr>
            <a:r>
              <a:rPr lang="en-US" sz="2000" b="1" dirty="0">
                <a:solidFill>
                  <a:srgbClr val="272525"/>
                </a:solidFill>
                <a:latin typeface="Barlow Bold" pitchFamily="34" charset="0"/>
                <a:ea typeface="Barlow Bold" pitchFamily="34" charset="-122"/>
                <a:cs typeface="Barlow Bold" pitchFamily="34" charset="-120"/>
              </a:rPr>
              <a:t>Спостереження за коливаннями рівня</a:t>
            </a:r>
            <a:endParaRPr lang="en-US" sz="2000" dirty="0"/>
          </a:p>
        </p:txBody>
      </p:sp>
      <p:sp>
        <p:nvSpPr>
          <p:cNvPr id="11" name="Text 9"/>
          <p:cNvSpPr/>
          <p:nvPr/>
        </p:nvSpPr>
        <p:spPr>
          <a:xfrm>
            <a:off x="9851827" y="2860953"/>
            <a:ext cx="3893106" cy="3148013"/>
          </a:xfrm>
          <a:prstGeom prst="rect">
            <a:avLst/>
          </a:prstGeom>
          <a:noFill/>
          <a:ln/>
        </p:spPr>
        <p:txBody>
          <a:bodyPr wrap="squar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Систематичний моніторинг змін рівня води для гідрологічних прогнозів, вивчення припливів та відливів, контролю за паводками. Сучасні автоматизовані пости обладнані телеметричними системами, що дозволяють отримувати дані в режимі реального часу та передавати їх у центри обробки.</a:t>
            </a:r>
            <a:endParaRPr lang="en-US" sz="1500" dirty="0"/>
          </a:p>
        </p:txBody>
      </p:sp>
      <p:sp>
        <p:nvSpPr>
          <p:cNvPr id="12" name="Text 10"/>
          <p:cNvSpPr/>
          <p:nvPr/>
        </p:nvSpPr>
        <p:spPr>
          <a:xfrm>
            <a:off x="688777" y="6426994"/>
            <a:ext cx="13252847" cy="944404"/>
          </a:xfrm>
          <a:prstGeom prst="rect">
            <a:avLst/>
          </a:prstGeom>
          <a:noFill/>
          <a:ln/>
        </p:spPr>
        <p:txBody>
          <a:bodyPr wrap="squar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Особливу увагу при нівелюванні водної поверхні приділяють визначенню "нуля графіка" водомірного поста - умовної горизонтальної площини, від якої відлічуються рівні води. Висота "нуля графіка" жорстко прив'язується до державної системи висот, що дозволяє співставляти дані різних водомірних постів та пов'язувати їх з топографічними картами.</a:t>
            </a:r>
            <a:endParaRPr lang="en-US" sz="15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Text 0"/>
          <p:cNvSpPr/>
          <p:nvPr/>
        </p:nvSpPr>
        <p:spPr>
          <a:xfrm>
            <a:off x="604718" y="679013"/>
            <a:ext cx="11693485" cy="568285"/>
          </a:xfrm>
          <a:prstGeom prst="rect">
            <a:avLst/>
          </a:prstGeom>
          <a:noFill/>
          <a:ln/>
        </p:spPr>
        <p:txBody>
          <a:bodyPr wrap="none" lIns="0" tIns="0" rIns="0" bIns="0" rtlCol="0" anchor="t"/>
          <a:lstStyle/>
          <a:p>
            <a:pPr marL="0" indent="0">
              <a:lnSpc>
                <a:spcPts val="4450"/>
              </a:lnSpc>
              <a:buNone/>
            </a:pPr>
            <a:r>
              <a:rPr lang="en-US" sz="3550" b="1" dirty="0">
                <a:solidFill>
                  <a:srgbClr val="7068F4"/>
                </a:solidFill>
                <a:latin typeface="Barlow Bold" pitchFamily="34" charset="0"/>
                <a:ea typeface="Barlow Bold" pitchFamily="34" charset="-122"/>
                <a:cs typeface="Barlow Bold" pitchFamily="34" charset="-120"/>
              </a:rPr>
              <a:t>Автоматизовані системи висотного моніторингу</a:t>
            </a:r>
            <a:endParaRPr lang="en-US" sz="3550" dirty="0"/>
          </a:p>
        </p:txBody>
      </p:sp>
      <p:pic>
        <p:nvPicPr>
          <p:cNvPr id="3" name="Image 0" descr="preencoded.png"/>
          <p:cNvPicPr>
            <a:picLocks noChangeAspect="1"/>
          </p:cNvPicPr>
          <p:nvPr/>
        </p:nvPicPr>
        <p:blipFill>
          <a:blip r:embed="rId3"/>
          <a:stretch>
            <a:fillRect/>
          </a:stretch>
        </p:blipFill>
        <p:spPr>
          <a:xfrm>
            <a:off x="604718" y="1592818"/>
            <a:ext cx="3430072" cy="2119908"/>
          </a:xfrm>
          <a:prstGeom prst="rect">
            <a:avLst/>
          </a:prstGeom>
        </p:spPr>
      </p:pic>
      <p:sp>
        <p:nvSpPr>
          <p:cNvPr id="4" name="Text 1"/>
          <p:cNvSpPr/>
          <p:nvPr/>
        </p:nvSpPr>
        <p:spPr>
          <a:xfrm>
            <a:off x="604718" y="3928705"/>
            <a:ext cx="2484358" cy="284202"/>
          </a:xfrm>
          <a:prstGeom prst="rect">
            <a:avLst/>
          </a:prstGeom>
          <a:noFill/>
          <a:ln/>
        </p:spPr>
        <p:txBody>
          <a:bodyPr wrap="none" lIns="0" tIns="0" rIns="0" bIns="0" rtlCol="0" anchor="t"/>
          <a:lstStyle/>
          <a:p>
            <a:pPr marL="0" indent="0" algn="l">
              <a:lnSpc>
                <a:spcPts val="2200"/>
              </a:lnSpc>
              <a:buNone/>
            </a:pPr>
            <a:r>
              <a:rPr lang="en-US" sz="1750" b="1" dirty="0">
                <a:solidFill>
                  <a:srgbClr val="272525"/>
                </a:solidFill>
                <a:latin typeface="Barlow Bold" pitchFamily="34" charset="0"/>
                <a:ea typeface="Barlow Bold" pitchFamily="34" charset="-122"/>
                <a:cs typeface="Barlow Bold" pitchFamily="34" charset="-120"/>
              </a:rPr>
              <a:t>Стаціонарні системи</a:t>
            </a:r>
            <a:endParaRPr lang="en-US" sz="1750" dirty="0"/>
          </a:p>
        </p:txBody>
      </p:sp>
      <p:sp>
        <p:nvSpPr>
          <p:cNvPr id="5" name="Text 2"/>
          <p:cNvSpPr/>
          <p:nvPr/>
        </p:nvSpPr>
        <p:spPr>
          <a:xfrm>
            <a:off x="604718" y="4316492"/>
            <a:ext cx="4300895" cy="1934408"/>
          </a:xfrm>
          <a:prstGeom prst="rect">
            <a:avLst/>
          </a:prstGeom>
          <a:noFill/>
          <a:ln/>
        </p:spPr>
        <p:txBody>
          <a:bodyPr wrap="square" lIns="0" tIns="0" rIns="0" bIns="0" rtlCol="0" anchor="t"/>
          <a:lstStyle/>
          <a:p>
            <a:pPr marL="0" indent="0" algn="l">
              <a:lnSpc>
                <a:spcPts val="2150"/>
              </a:lnSpc>
              <a:buNone/>
            </a:pPr>
            <a:r>
              <a:rPr lang="en-US" sz="1350" dirty="0">
                <a:solidFill>
                  <a:srgbClr val="272525"/>
                </a:solidFill>
                <a:latin typeface="Montserrat" pitchFamily="34" charset="0"/>
                <a:ea typeface="Montserrat" pitchFamily="34" charset="-122"/>
                <a:cs typeface="Montserrat" pitchFamily="34" charset="-120"/>
              </a:rPr>
              <a:t>Комплекси датчиків, постійно встановлених на об'єкті спостережень. Містять електронні рівні, інклінометри, датчики переміщень та деформацій. Дані автоматично реєструються через задані інтервали часу та передаються до центру обробки. Точність вимірювань становить 0,01-0,1 мм.</a:t>
            </a:r>
            <a:endParaRPr lang="en-US" sz="1350" dirty="0"/>
          </a:p>
        </p:txBody>
      </p:sp>
      <p:pic>
        <p:nvPicPr>
          <p:cNvPr id="6" name="Image 1" descr="preencoded.png"/>
          <p:cNvPicPr>
            <a:picLocks noChangeAspect="1"/>
          </p:cNvPicPr>
          <p:nvPr/>
        </p:nvPicPr>
        <p:blipFill>
          <a:blip r:embed="rId4"/>
          <a:stretch>
            <a:fillRect/>
          </a:stretch>
        </p:blipFill>
        <p:spPr>
          <a:xfrm>
            <a:off x="5164693" y="1592818"/>
            <a:ext cx="3430072" cy="2119908"/>
          </a:xfrm>
          <a:prstGeom prst="rect">
            <a:avLst/>
          </a:prstGeom>
        </p:spPr>
      </p:pic>
      <p:sp>
        <p:nvSpPr>
          <p:cNvPr id="7" name="Text 3"/>
          <p:cNvSpPr/>
          <p:nvPr/>
        </p:nvSpPr>
        <p:spPr>
          <a:xfrm>
            <a:off x="5164693" y="3928705"/>
            <a:ext cx="3096458" cy="284202"/>
          </a:xfrm>
          <a:prstGeom prst="rect">
            <a:avLst/>
          </a:prstGeom>
          <a:noFill/>
          <a:ln/>
        </p:spPr>
        <p:txBody>
          <a:bodyPr wrap="none" lIns="0" tIns="0" rIns="0" bIns="0" rtlCol="0" anchor="t"/>
          <a:lstStyle/>
          <a:p>
            <a:pPr marL="0" indent="0" algn="l">
              <a:lnSpc>
                <a:spcPts val="2200"/>
              </a:lnSpc>
              <a:buNone/>
            </a:pPr>
            <a:r>
              <a:rPr lang="en-US" sz="1750" b="1" dirty="0">
                <a:solidFill>
                  <a:srgbClr val="272525"/>
                </a:solidFill>
                <a:latin typeface="Barlow Bold" pitchFamily="34" charset="0"/>
                <a:ea typeface="Barlow Bold" pitchFamily="34" charset="-122"/>
                <a:cs typeface="Barlow Bold" pitchFamily="34" charset="-120"/>
              </a:rPr>
              <a:t>Роботизовані тахеометри</a:t>
            </a:r>
            <a:endParaRPr lang="en-US" sz="1750" dirty="0"/>
          </a:p>
        </p:txBody>
      </p:sp>
      <p:sp>
        <p:nvSpPr>
          <p:cNvPr id="8" name="Text 4"/>
          <p:cNvSpPr/>
          <p:nvPr/>
        </p:nvSpPr>
        <p:spPr>
          <a:xfrm>
            <a:off x="5164693" y="4316492"/>
            <a:ext cx="4300895" cy="1934408"/>
          </a:xfrm>
          <a:prstGeom prst="rect">
            <a:avLst/>
          </a:prstGeom>
          <a:noFill/>
          <a:ln/>
        </p:spPr>
        <p:txBody>
          <a:bodyPr wrap="square" lIns="0" tIns="0" rIns="0" bIns="0" rtlCol="0" anchor="t"/>
          <a:lstStyle/>
          <a:p>
            <a:pPr marL="0" indent="0" algn="l">
              <a:lnSpc>
                <a:spcPts val="2150"/>
              </a:lnSpc>
              <a:buNone/>
            </a:pPr>
            <a:r>
              <a:rPr lang="en-US" sz="1350" dirty="0">
                <a:solidFill>
                  <a:srgbClr val="272525"/>
                </a:solidFill>
                <a:latin typeface="Montserrat" pitchFamily="34" charset="0"/>
                <a:ea typeface="Montserrat" pitchFamily="34" charset="-122"/>
                <a:cs typeface="Montserrat" pitchFamily="34" charset="-120"/>
              </a:rPr>
              <a:t>Високоточні електронні тахеометри з автоматичним наведенням на відбивачі, встановлені в характерних точках споруди. Виконують вимірювання в автоматичному режимі за заданою програмою. Точність визначення висот становить 0,5-2 мм залежно від відстані та умов спостережень.</a:t>
            </a:r>
            <a:endParaRPr lang="en-US" sz="1350" dirty="0"/>
          </a:p>
        </p:txBody>
      </p:sp>
      <p:pic>
        <p:nvPicPr>
          <p:cNvPr id="9" name="Image 2" descr="preencoded.png"/>
          <p:cNvPicPr>
            <a:picLocks noChangeAspect="1"/>
          </p:cNvPicPr>
          <p:nvPr/>
        </p:nvPicPr>
        <p:blipFill>
          <a:blip r:embed="rId5"/>
          <a:stretch>
            <a:fillRect/>
          </a:stretch>
        </p:blipFill>
        <p:spPr>
          <a:xfrm>
            <a:off x="9724668" y="1592818"/>
            <a:ext cx="3430072" cy="2119908"/>
          </a:xfrm>
          <a:prstGeom prst="rect">
            <a:avLst/>
          </a:prstGeom>
        </p:spPr>
      </p:pic>
      <p:sp>
        <p:nvSpPr>
          <p:cNvPr id="10" name="Text 5"/>
          <p:cNvSpPr/>
          <p:nvPr/>
        </p:nvSpPr>
        <p:spPr>
          <a:xfrm>
            <a:off x="9724668" y="3928705"/>
            <a:ext cx="2732723" cy="284202"/>
          </a:xfrm>
          <a:prstGeom prst="rect">
            <a:avLst/>
          </a:prstGeom>
          <a:noFill/>
          <a:ln/>
        </p:spPr>
        <p:txBody>
          <a:bodyPr wrap="none" lIns="0" tIns="0" rIns="0" bIns="0" rtlCol="0" anchor="t"/>
          <a:lstStyle/>
          <a:p>
            <a:pPr marL="0" indent="0" algn="l">
              <a:lnSpc>
                <a:spcPts val="2200"/>
              </a:lnSpc>
              <a:buNone/>
            </a:pPr>
            <a:r>
              <a:rPr lang="en-US" sz="1750" b="1" dirty="0">
                <a:solidFill>
                  <a:srgbClr val="272525"/>
                </a:solidFill>
                <a:latin typeface="Barlow Bold" pitchFamily="34" charset="0"/>
                <a:ea typeface="Barlow Bold" pitchFamily="34" charset="-122"/>
                <a:cs typeface="Barlow Bold" pitchFamily="34" charset="-120"/>
              </a:rPr>
              <a:t>Центри обробки даних</a:t>
            </a:r>
            <a:endParaRPr lang="en-US" sz="1750" dirty="0"/>
          </a:p>
        </p:txBody>
      </p:sp>
      <p:sp>
        <p:nvSpPr>
          <p:cNvPr id="11" name="Text 6"/>
          <p:cNvSpPr/>
          <p:nvPr/>
        </p:nvSpPr>
        <p:spPr>
          <a:xfrm>
            <a:off x="9724668" y="4316492"/>
            <a:ext cx="4300895" cy="2210753"/>
          </a:xfrm>
          <a:prstGeom prst="rect">
            <a:avLst/>
          </a:prstGeom>
          <a:noFill/>
          <a:ln/>
        </p:spPr>
        <p:txBody>
          <a:bodyPr wrap="square" lIns="0" tIns="0" rIns="0" bIns="0" rtlCol="0" anchor="t"/>
          <a:lstStyle/>
          <a:p>
            <a:pPr marL="0" indent="0" algn="l">
              <a:lnSpc>
                <a:spcPts val="2150"/>
              </a:lnSpc>
              <a:buNone/>
            </a:pPr>
            <a:r>
              <a:rPr lang="en-US" sz="1350" dirty="0">
                <a:solidFill>
                  <a:srgbClr val="272525"/>
                </a:solidFill>
                <a:latin typeface="Montserrat" pitchFamily="34" charset="0"/>
                <a:ea typeface="Montserrat" pitchFamily="34" charset="-122"/>
                <a:cs typeface="Montserrat" pitchFamily="34" charset="-120"/>
              </a:rPr>
              <a:t>Програмно-апаратні комплекси для збору, аналізу та візуалізації даних моніторингу. Забезпечують автоматичне виявлення аномальних деформацій, прогнозування зміщень та оповіщення про критичні ситуації. Сучасні системи використовують алгоритми машинного навчання для аналізу тенденцій та раннього виявлення проблем.</a:t>
            </a:r>
            <a:endParaRPr lang="en-US" sz="1350" dirty="0"/>
          </a:p>
        </p:txBody>
      </p:sp>
      <p:sp>
        <p:nvSpPr>
          <p:cNvPr id="12" name="Text 7"/>
          <p:cNvSpPr/>
          <p:nvPr/>
        </p:nvSpPr>
        <p:spPr>
          <a:xfrm>
            <a:off x="604718" y="6721554"/>
            <a:ext cx="13420963" cy="829032"/>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Montserrat" pitchFamily="34" charset="0"/>
                <a:ea typeface="Montserrat" pitchFamily="34" charset="-122"/>
                <a:cs typeface="Montserrat" pitchFamily="34" charset="-120"/>
              </a:rPr>
              <a:t>Автоматизовані системи висотного моніторингу широко застосовуються на відповідальних інженерних спорудах: греблях, атомних електростанціях, мостах, висотних будівлях. Вони дозволяють безперервно контролювати стан споруд, виявляти потенційно небезпечні деформації та приймати своєчасні рішення щодо запобігання аварійним ситуаціям.</a:t>
            </a:r>
            <a:endParaRPr lang="en-US" sz="13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Text 0"/>
          <p:cNvSpPr/>
          <p:nvPr/>
        </p:nvSpPr>
        <p:spPr>
          <a:xfrm>
            <a:off x="703540" y="715804"/>
            <a:ext cx="8301038" cy="661154"/>
          </a:xfrm>
          <a:prstGeom prst="rect">
            <a:avLst/>
          </a:prstGeom>
          <a:noFill/>
          <a:ln/>
        </p:spPr>
        <p:txBody>
          <a:bodyPr wrap="none" lIns="0" tIns="0" rIns="0" bIns="0" rtlCol="0" anchor="t"/>
          <a:lstStyle/>
          <a:p>
            <a:pPr marL="0" indent="0">
              <a:lnSpc>
                <a:spcPts val="5200"/>
              </a:lnSpc>
              <a:buNone/>
            </a:pPr>
            <a:r>
              <a:rPr lang="en-US" sz="4150" b="1" dirty="0">
                <a:solidFill>
                  <a:srgbClr val="7068F4"/>
                </a:solidFill>
                <a:latin typeface="Barlow Bold" pitchFamily="34" charset="0"/>
                <a:ea typeface="Barlow Bold" pitchFamily="34" charset="-122"/>
                <a:cs typeface="Barlow Bold" pitchFamily="34" charset="-120"/>
              </a:rPr>
              <a:t>Спеціальні види нівелювання</a:t>
            </a:r>
            <a:endParaRPr lang="en-US" sz="4150" dirty="0"/>
          </a:p>
        </p:txBody>
      </p:sp>
      <p:sp>
        <p:nvSpPr>
          <p:cNvPr id="3" name="Shape 1"/>
          <p:cNvSpPr/>
          <p:nvPr/>
        </p:nvSpPr>
        <p:spPr>
          <a:xfrm>
            <a:off x="703540" y="2005013"/>
            <a:ext cx="452199" cy="452199"/>
          </a:xfrm>
          <a:prstGeom prst="roundRect">
            <a:avLst>
              <a:gd name="adj" fmla="val 40010"/>
            </a:avLst>
          </a:prstGeom>
          <a:solidFill>
            <a:srgbClr val="EEEFF5"/>
          </a:solidFill>
          <a:ln/>
          <a:effectLst>
            <a:outerShdw blurRad="49530" dist="24130" dir="13500000" algn="bl" rotWithShape="0">
              <a:srgbClr val="FFFFFF">
                <a:alpha val="70000"/>
              </a:srgbClr>
            </a:outerShdw>
          </a:effectLst>
        </p:spPr>
      </p:sp>
      <p:sp>
        <p:nvSpPr>
          <p:cNvPr id="4" name="Text 2"/>
          <p:cNvSpPr/>
          <p:nvPr/>
        </p:nvSpPr>
        <p:spPr>
          <a:xfrm>
            <a:off x="770989" y="2032754"/>
            <a:ext cx="317302" cy="396716"/>
          </a:xfrm>
          <a:prstGeom prst="rect">
            <a:avLst/>
          </a:prstGeom>
          <a:noFill/>
          <a:ln/>
        </p:spPr>
        <p:txBody>
          <a:bodyPr wrap="none" lIns="0" tIns="0" rIns="0" bIns="0" rtlCol="0" anchor="t"/>
          <a:lstStyle/>
          <a:p>
            <a:pPr marL="0" indent="0" algn="ctr">
              <a:lnSpc>
                <a:spcPts val="2450"/>
              </a:lnSpc>
              <a:buNone/>
            </a:pPr>
            <a:r>
              <a:rPr lang="en-US" sz="2450" b="1" dirty="0">
                <a:solidFill>
                  <a:srgbClr val="272525"/>
                </a:solidFill>
                <a:latin typeface="Barlow Bold" pitchFamily="34" charset="0"/>
                <a:ea typeface="Barlow Bold" pitchFamily="34" charset="-122"/>
                <a:cs typeface="Barlow Bold" pitchFamily="34" charset="-120"/>
              </a:rPr>
              <a:t>1</a:t>
            </a:r>
            <a:endParaRPr lang="en-US" sz="2450" dirty="0"/>
          </a:p>
        </p:txBody>
      </p:sp>
      <p:sp>
        <p:nvSpPr>
          <p:cNvPr id="5" name="Text 3"/>
          <p:cNvSpPr/>
          <p:nvPr/>
        </p:nvSpPr>
        <p:spPr>
          <a:xfrm>
            <a:off x="1356717" y="2005013"/>
            <a:ext cx="2644973" cy="330637"/>
          </a:xfrm>
          <a:prstGeom prst="rect">
            <a:avLst/>
          </a:prstGeom>
          <a:noFill/>
          <a:ln/>
        </p:spPr>
        <p:txBody>
          <a:bodyPr wrap="none" lIns="0" tIns="0" rIns="0" bIns="0" rtlCol="0" anchor="t"/>
          <a:lstStyle/>
          <a:p>
            <a:pPr marL="0" indent="0">
              <a:lnSpc>
                <a:spcPts val="2600"/>
              </a:lnSpc>
              <a:buNone/>
            </a:pPr>
            <a:r>
              <a:rPr lang="en-US" sz="2050" b="1" dirty="0">
                <a:solidFill>
                  <a:srgbClr val="272525"/>
                </a:solidFill>
                <a:latin typeface="Barlow Bold" pitchFamily="34" charset="0"/>
                <a:ea typeface="Barlow Bold" pitchFamily="34" charset="-122"/>
                <a:cs typeface="Barlow Bold" pitchFamily="34" charset="-120"/>
              </a:rPr>
              <a:t>Мікронівелювання</a:t>
            </a:r>
            <a:endParaRPr lang="en-US" sz="2050" dirty="0"/>
          </a:p>
        </p:txBody>
      </p:sp>
      <p:sp>
        <p:nvSpPr>
          <p:cNvPr id="6" name="Text 4"/>
          <p:cNvSpPr/>
          <p:nvPr/>
        </p:nvSpPr>
        <p:spPr>
          <a:xfrm>
            <a:off x="1356717" y="2456259"/>
            <a:ext cx="5857994" cy="2250281"/>
          </a:xfrm>
          <a:prstGeom prst="rect">
            <a:avLst/>
          </a:prstGeom>
          <a:noFill/>
          <a:ln/>
        </p:spPr>
        <p:txBody>
          <a:bodyPr wrap="square" lIns="0" tIns="0" rIns="0" bIns="0" rtlCol="0" anchor="t"/>
          <a:lstStyle/>
          <a:p>
            <a:pPr marL="0" indent="0">
              <a:lnSpc>
                <a:spcPts val="2500"/>
              </a:lnSpc>
              <a:buNone/>
            </a:pPr>
            <a:r>
              <a:rPr lang="en-US" sz="1550" dirty="0">
                <a:solidFill>
                  <a:srgbClr val="272525"/>
                </a:solidFill>
                <a:latin typeface="Montserrat" pitchFamily="34" charset="0"/>
                <a:ea typeface="Montserrat" pitchFamily="34" charset="-122"/>
                <a:cs typeface="Montserrat" pitchFamily="34" charset="-120"/>
              </a:rPr>
              <a:t>Високоточне визначення перевищень з точністю 0,001-0,01 мм. Застосовується при монтажі прецизійного обладнання: прискорювачів елементарних частинок, телескопів, гравіметричних приладів. Використовуються спеціальні оптичні або електронні мікронівеліри, гідростатичні системи, лазерні інтерферометри.</a:t>
            </a:r>
            <a:endParaRPr lang="en-US" sz="1550" dirty="0"/>
          </a:p>
        </p:txBody>
      </p:sp>
      <p:sp>
        <p:nvSpPr>
          <p:cNvPr id="7" name="Shape 5"/>
          <p:cNvSpPr/>
          <p:nvPr/>
        </p:nvSpPr>
        <p:spPr>
          <a:xfrm>
            <a:off x="7415689" y="2005013"/>
            <a:ext cx="452199" cy="452199"/>
          </a:xfrm>
          <a:prstGeom prst="roundRect">
            <a:avLst>
              <a:gd name="adj" fmla="val 40010"/>
            </a:avLst>
          </a:prstGeom>
          <a:solidFill>
            <a:srgbClr val="EEEFF5"/>
          </a:solidFill>
          <a:ln/>
          <a:effectLst>
            <a:outerShdw blurRad="49530" dist="24130" dir="13500000" algn="bl" rotWithShape="0">
              <a:srgbClr val="FFFFFF">
                <a:alpha val="70000"/>
              </a:srgbClr>
            </a:outerShdw>
          </a:effectLst>
        </p:spPr>
      </p:sp>
      <p:sp>
        <p:nvSpPr>
          <p:cNvPr id="8" name="Text 6"/>
          <p:cNvSpPr/>
          <p:nvPr/>
        </p:nvSpPr>
        <p:spPr>
          <a:xfrm>
            <a:off x="7483138" y="2032754"/>
            <a:ext cx="317302" cy="396716"/>
          </a:xfrm>
          <a:prstGeom prst="rect">
            <a:avLst/>
          </a:prstGeom>
          <a:noFill/>
          <a:ln/>
        </p:spPr>
        <p:txBody>
          <a:bodyPr wrap="none" lIns="0" tIns="0" rIns="0" bIns="0" rtlCol="0" anchor="t"/>
          <a:lstStyle/>
          <a:p>
            <a:pPr marL="0" indent="0" algn="ctr">
              <a:lnSpc>
                <a:spcPts val="2450"/>
              </a:lnSpc>
              <a:buNone/>
            </a:pPr>
            <a:r>
              <a:rPr lang="en-US" sz="2450" b="1" dirty="0">
                <a:solidFill>
                  <a:srgbClr val="272525"/>
                </a:solidFill>
                <a:latin typeface="Barlow Bold" pitchFamily="34" charset="0"/>
                <a:ea typeface="Barlow Bold" pitchFamily="34" charset="-122"/>
                <a:cs typeface="Barlow Bold" pitchFamily="34" charset="-120"/>
              </a:rPr>
              <a:t>2</a:t>
            </a:r>
            <a:endParaRPr lang="en-US" sz="2450" dirty="0"/>
          </a:p>
        </p:txBody>
      </p:sp>
      <p:sp>
        <p:nvSpPr>
          <p:cNvPr id="9" name="Text 7"/>
          <p:cNvSpPr/>
          <p:nvPr/>
        </p:nvSpPr>
        <p:spPr>
          <a:xfrm>
            <a:off x="8068866" y="2005013"/>
            <a:ext cx="3402687" cy="330637"/>
          </a:xfrm>
          <a:prstGeom prst="rect">
            <a:avLst/>
          </a:prstGeom>
          <a:noFill/>
          <a:ln/>
        </p:spPr>
        <p:txBody>
          <a:bodyPr wrap="none" lIns="0" tIns="0" rIns="0" bIns="0" rtlCol="0" anchor="t"/>
          <a:lstStyle/>
          <a:p>
            <a:pPr marL="0" indent="0">
              <a:lnSpc>
                <a:spcPts val="2600"/>
              </a:lnSpc>
              <a:buNone/>
            </a:pPr>
            <a:r>
              <a:rPr lang="en-US" sz="2050" b="1" dirty="0">
                <a:solidFill>
                  <a:srgbClr val="272525"/>
                </a:solidFill>
                <a:latin typeface="Barlow Bold" pitchFamily="34" charset="0"/>
                <a:ea typeface="Barlow Bold" pitchFamily="34" charset="-122"/>
                <a:cs typeface="Barlow Bold" pitchFamily="34" charset="-120"/>
              </a:rPr>
              <a:t>Динамічне нівелювання</a:t>
            </a:r>
            <a:endParaRPr lang="en-US" sz="2050" dirty="0"/>
          </a:p>
        </p:txBody>
      </p:sp>
      <p:sp>
        <p:nvSpPr>
          <p:cNvPr id="10" name="Text 8"/>
          <p:cNvSpPr/>
          <p:nvPr/>
        </p:nvSpPr>
        <p:spPr>
          <a:xfrm>
            <a:off x="8068866" y="2456259"/>
            <a:ext cx="5857994" cy="1928813"/>
          </a:xfrm>
          <a:prstGeom prst="rect">
            <a:avLst/>
          </a:prstGeom>
          <a:noFill/>
          <a:ln/>
        </p:spPr>
        <p:txBody>
          <a:bodyPr wrap="square" lIns="0" tIns="0" rIns="0" bIns="0" rtlCol="0" anchor="t"/>
          <a:lstStyle/>
          <a:p>
            <a:pPr marL="0" indent="0">
              <a:lnSpc>
                <a:spcPts val="2500"/>
              </a:lnSpc>
              <a:buNone/>
            </a:pPr>
            <a:r>
              <a:rPr lang="en-US" sz="1550" dirty="0">
                <a:solidFill>
                  <a:srgbClr val="272525"/>
                </a:solidFill>
                <a:latin typeface="Montserrat" pitchFamily="34" charset="0"/>
                <a:ea typeface="Montserrat" pitchFamily="34" charset="-122"/>
                <a:cs typeface="Montserrat" pitchFamily="34" charset="-120"/>
              </a:rPr>
              <a:t>Визначення перевищень під час руху платформи з встановленим на ній нівеліром. Використовується при зйомці залізничних колій, автошляхів, трубопроводів. Сучасні системи включають інерційні навігаційні модулі та GNSS-приймачі для безперервного визначення положення рухомої платформи.</a:t>
            </a:r>
            <a:endParaRPr lang="en-US" sz="1550" dirty="0"/>
          </a:p>
        </p:txBody>
      </p:sp>
      <p:sp>
        <p:nvSpPr>
          <p:cNvPr id="11" name="Shape 9"/>
          <p:cNvSpPr/>
          <p:nvPr/>
        </p:nvSpPr>
        <p:spPr>
          <a:xfrm>
            <a:off x="703540" y="5133618"/>
            <a:ext cx="452199" cy="452199"/>
          </a:xfrm>
          <a:prstGeom prst="roundRect">
            <a:avLst>
              <a:gd name="adj" fmla="val 40010"/>
            </a:avLst>
          </a:prstGeom>
          <a:solidFill>
            <a:srgbClr val="EEEFF5"/>
          </a:solidFill>
          <a:ln/>
          <a:effectLst>
            <a:outerShdw blurRad="49530" dist="24130" dir="13500000" algn="bl" rotWithShape="0">
              <a:srgbClr val="FFFFFF">
                <a:alpha val="70000"/>
              </a:srgbClr>
            </a:outerShdw>
          </a:effectLst>
        </p:spPr>
      </p:sp>
      <p:sp>
        <p:nvSpPr>
          <p:cNvPr id="12" name="Text 10"/>
          <p:cNvSpPr/>
          <p:nvPr/>
        </p:nvSpPr>
        <p:spPr>
          <a:xfrm>
            <a:off x="770989" y="5161359"/>
            <a:ext cx="317302" cy="396716"/>
          </a:xfrm>
          <a:prstGeom prst="rect">
            <a:avLst/>
          </a:prstGeom>
          <a:noFill/>
          <a:ln/>
        </p:spPr>
        <p:txBody>
          <a:bodyPr wrap="none" lIns="0" tIns="0" rIns="0" bIns="0" rtlCol="0" anchor="t"/>
          <a:lstStyle/>
          <a:p>
            <a:pPr marL="0" indent="0" algn="ctr">
              <a:lnSpc>
                <a:spcPts val="2450"/>
              </a:lnSpc>
              <a:buNone/>
            </a:pPr>
            <a:r>
              <a:rPr lang="en-US" sz="2450" b="1" dirty="0">
                <a:solidFill>
                  <a:srgbClr val="272525"/>
                </a:solidFill>
                <a:latin typeface="Barlow Bold" pitchFamily="34" charset="0"/>
                <a:ea typeface="Barlow Bold" pitchFamily="34" charset="-122"/>
                <a:cs typeface="Barlow Bold" pitchFamily="34" charset="-120"/>
              </a:rPr>
              <a:t>3</a:t>
            </a:r>
            <a:endParaRPr lang="en-US" sz="2450" dirty="0"/>
          </a:p>
        </p:txBody>
      </p:sp>
      <p:sp>
        <p:nvSpPr>
          <p:cNvPr id="13" name="Text 11"/>
          <p:cNvSpPr/>
          <p:nvPr/>
        </p:nvSpPr>
        <p:spPr>
          <a:xfrm>
            <a:off x="1356717" y="5133618"/>
            <a:ext cx="3648075" cy="330637"/>
          </a:xfrm>
          <a:prstGeom prst="rect">
            <a:avLst/>
          </a:prstGeom>
          <a:noFill/>
          <a:ln/>
        </p:spPr>
        <p:txBody>
          <a:bodyPr wrap="none" lIns="0" tIns="0" rIns="0" bIns="0" rtlCol="0" anchor="t"/>
          <a:lstStyle/>
          <a:p>
            <a:pPr marL="0" indent="0">
              <a:lnSpc>
                <a:spcPts val="2600"/>
              </a:lnSpc>
              <a:buNone/>
            </a:pPr>
            <a:r>
              <a:rPr lang="en-US" sz="2050" b="1" dirty="0">
                <a:solidFill>
                  <a:srgbClr val="272525"/>
                </a:solidFill>
                <a:latin typeface="Barlow Bold" pitchFamily="34" charset="0"/>
                <a:ea typeface="Barlow Bold" pitchFamily="34" charset="-122"/>
                <a:cs typeface="Barlow Bold" pitchFamily="34" charset="-120"/>
              </a:rPr>
              <a:t>Гіроскопічне нівелювання</a:t>
            </a:r>
            <a:endParaRPr lang="en-US" sz="2050" dirty="0"/>
          </a:p>
        </p:txBody>
      </p:sp>
      <p:sp>
        <p:nvSpPr>
          <p:cNvPr id="14" name="Text 12"/>
          <p:cNvSpPr/>
          <p:nvPr/>
        </p:nvSpPr>
        <p:spPr>
          <a:xfrm>
            <a:off x="1356717" y="5584865"/>
            <a:ext cx="5857994" cy="1928813"/>
          </a:xfrm>
          <a:prstGeom prst="rect">
            <a:avLst/>
          </a:prstGeom>
          <a:noFill/>
          <a:ln/>
        </p:spPr>
        <p:txBody>
          <a:bodyPr wrap="square" lIns="0" tIns="0" rIns="0" bIns="0" rtlCol="0" anchor="t"/>
          <a:lstStyle/>
          <a:p>
            <a:pPr marL="0" indent="0">
              <a:lnSpc>
                <a:spcPts val="2500"/>
              </a:lnSpc>
              <a:buNone/>
            </a:pPr>
            <a:r>
              <a:rPr lang="en-US" sz="1550" dirty="0">
                <a:solidFill>
                  <a:srgbClr val="272525"/>
                </a:solidFill>
                <a:latin typeface="Montserrat" pitchFamily="34" charset="0"/>
                <a:ea typeface="Montserrat" pitchFamily="34" charset="-122"/>
                <a:cs typeface="Montserrat" pitchFamily="34" charset="-120"/>
              </a:rPr>
              <a:t>Визначення напрямку істинної вертикалі за допомогою гіроскопічних пристроїв. Дозволяє встановлювати візирну вісь точно горизонтально без використання рівнів. Особливо ефективне в умовах магнітних аномалій, при роботі поблизу великих металевих конструкцій, в підземних виробках.</a:t>
            </a:r>
            <a:endParaRPr lang="en-US" sz="1550" dirty="0"/>
          </a:p>
        </p:txBody>
      </p:sp>
      <p:sp>
        <p:nvSpPr>
          <p:cNvPr id="15" name="Shape 13"/>
          <p:cNvSpPr/>
          <p:nvPr/>
        </p:nvSpPr>
        <p:spPr>
          <a:xfrm>
            <a:off x="7415689" y="5133618"/>
            <a:ext cx="452199" cy="452199"/>
          </a:xfrm>
          <a:prstGeom prst="roundRect">
            <a:avLst>
              <a:gd name="adj" fmla="val 40010"/>
            </a:avLst>
          </a:prstGeom>
          <a:solidFill>
            <a:srgbClr val="EEEFF5"/>
          </a:solidFill>
          <a:ln/>
          <a:effectLst>
            <a:outerShdw blurRad="49530" dist="24130" dir="13500000" algn="bl" rotWithShape="0">
              <a:srgbClr val="FFFFFF">
                <a:alpha val="70000"/>
              </a:srgbClr>
            </a:outerShdw>
          </a:effectLst>
        </p:spPr>
      </p:sp>
      <p:sp>
        <p:nvSpPr>
          <p:cNvPr id="16" name="Text 14"/>
          <p:cNvSpPr/>
          <p:nvPr/>
        </p:nvSpPr>
        <p:spPr>
          <a:xfrm>
            <a:off x="7483138" y="5161359"/>
            <a:ext cx="317302" cy="396716"/>
          </a:xfrm>
          <a:prstGeom prst="rect">
            <a:avLst/>
          </a:prstGeom>
          <a:noFill/>
          <a:ln/>
        </p:spPr>
        <p:txBody>
          <a:bodyPr wrap="none" lIns="0" tIns="0" rIns="0" bIns="0" rtlCol="0" anchor="t"/>
          <a:lstStyle/>
          <a:p>
            <a:pPr marL="0" indent="0" algn="ctr">
              <a:lnSpc>
                <a:spcPts val="2450"/>
              </a:lnSpc>
              <a:buNone/>
            </a:pPr>
            <a:r>
              <a:rPr lang="en-US" sz="2450" b="1" dirty="0">
                <a:solidFill>
                  <a:srgbClr val="272525"/>
                </a:solidFill>
                <a:latin typeface="Barlow Bold" pitchFamily="34" charset="0"/>
                <a:ea typeface="Barlow Bold" pitchFamily="34" charset="-122"/>
                <a:cs typeface="Barlow Bold" pitchFamily="34" charset="-120"/>
              </a:rPr>
              <a:t>4</a:t>
            </a:r>
            <a:endParaRPr lang="en-US" sz="2450" dirty="0"/>
          </a:p>
        </p:txBody>
      </p:sp>
      <p:sp>
        <p:nvSpPr>
          <p:cNvPr id="17" name="Text 15"/>
          <p:cNvSpPr/>
          <p:nvPr/>
        </p:nvSpPr>
        <p:spPr>
          <a:xfrm>
            <a:off x="8068866" y="5133618"/>
            <a:ext cx="3217188" cy="330637"/>
          </a:xfrm>
          <a:prstGeom prst="rect">
            <a:avLst/>
          </a:prstGeom>
          <a:noFill/>
          <a:ln/>
        </p:spPr>
        <p:txBody>
          <a:bodyPr wrap="none" lIns="0" tIns="0" rIns="0" bIns="0" rtlCol="0" anchor="t"/>
          <a:lstStyle/>
          <a:p>
            <a:pPr marL="0" indent="0">
              <a:lnSpc>
                <a:spcPts val="2600"/>
              </a:lnSpc>
              <a:buNone/>
            </a:pPr>
            <a:r>
              <a:rPr lang="en-US" sz="2050" b="1" dirty="0">
                <a:solidFill>
                  <a:srgbClr val="272525"/>
                </a:solidFill>
                <a:latin typeface="Barlow Bold" pitchFamily="34" charset="0"/>
                <a:ea typeface="Barlow Bold" pitchFamily="34" charset="-122"/>
                <a:cs typeface="Barlow Bold" pitchFamily="34" charset="-120"/>
              </a:rPr>
              <a:t>3D-лазерне сканування</a:t>
            </a:r>
            <a:endParaRPr lang="en-US" sz="2050" dirty="0"/>
          </a:p>
        </p:txBody>
      </p:sp>
      <p:sp>
        <p:nvSpPr>
          <p:cNvPr id="18" name="Text 16"/>
          <p:cNvSpPr/>
          <p:nvPr/>
        </p:nvSpPr>
        <p:spPr>
          <a:xfrm>
            <a:off x="8068866" y="5584865"/>
            <a:ext cx="5857994" cy="1607344"/>
          </a:xfrm>
          <a:prstGeom prst="rect">
            <a:avLst/>
          </a:prstGeom>
          <a:noFill/>
          <a:ln/>
        </p:spPr>
        <p:txBody>
          <a:bodyPr wrap="square" lIns="0" tIns="0" rIns="0" bIns="0" rtlCol="0" anchor="t"/>
          <a:lstStyle/>
          <a:p>
            <a:pPr marL="0" indent="0">
              <a:lnSpc>
                <a:spcPts val="2500"/>
              </a:lnSpc>
              <a:buNone/>
            </a:pPr>
            <a:r>
              <a:rPr lang="en-US" sz="1550" dirty="0">
                <a:solidFill>
                  <a:srgbClr val="272525"/>
                </a:solidFill>
                <a:latin typeface="Montserrat" pitchFamily="34" charset="0"/>
                <a:ea typeface="Montserrat" pitchFamily="34" charset="-122"/>
                <a:cs typeface="Montserrat" pitchFamily="34" charset="-120"/>
              </a:rPr>
              <a:t>Отримання тривимірної моделі об'єкта з одночасним визначенням висот всіх точок. Технологія забезпечує високу щільність висотних вимірювань (до кількох тисяч точок на квадратний метр) при продуктивності, що значно перевищує традиційні методи нівелювання.</a:t>
            </a:r>
            <a:endParaRPr lang="en-US" sz="155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Text 0"/>
          <p:cNvSpPr/>
          <p:nvPr/>
        </p:nvSpPr>
        <p:spPr>
          <a:xfrm>
            <a:off x="571857" y="581382"/>
            <a:ext cx="10789087" cy="537567"/>
          </a:xfrm>
          <a:prstGeom prst="rect">
            <a:avLst/>
          </a:prstGeom>
          <a:noFill/>
          <a:ln/>
        </p:spPr>
        <p:txBody>
          <a:bodyPr wrap="none" lIns="0" tIns="0" rIns="0" bIns="0" rtlCol="0" anchor="t"/>
          <a:lstStyle/>
          <a:p>
            <a:pPr marL="0" indent="0">
              <a:lnSpc>
                <a:spcPts val="4200"/>
              </a:lnSpc>
              <a:buNone/>
            </a:pPr>
            <a:r>
              <a:rPr lang="en-US" sz="3350" b="1" dirty="0">
                <a:solidFill>
                  <a:srgbClr val="7068F4"/>
                </a:solidFill>
                <a:latin typeface="Barlow Bold" pitchFamily="34" charset="0"/>
                <a:ea typeface="Barlow Bold" pitchFamily="34" charset="-122"/>
                <a:cs typeface="Barlow Bold" pitchFamily="34" charset="-120"/>
              </a:rPr>
              <a:t>Перспективи розвитку технологій нівелювання</a:t>
            </a:r>
            <a:endParaRPr lang="en-US" sz="3350" dirty="0"/>
          </a:p>
        </p:txBody>
      </p:sp>
      <p:pic>
        <p:nvPicPr>
          <p:cNvPr id="3" name="Image 0" descr="preencoded.png"/>
          <p:cNvPicPr>
            <a:picLocks noChangeAspect="1"/>
          </p:cNvPicPr>
          <p:nvPr/>
        </p:nvPicPr>
        <p:blipFill>
          <a:blip r:embed="rId3"/>
          <a:stretch>
            <a:fillRect/>
          </a:stretch>
        </p:blipFill>
        <p:spPr>
          <a:xfrm>
            <a:off x="579477" y="1552932"/>
            <a:ext cx="4403408" cy="1960840"/>
          </a:xfrm>
          <a:prstGeom prst="rect">
            <a:avLst/>
          </a:prstGeom>
        </p:spPr>
      </p:pic>
      <p:pic>
        <p:nvPicPr>
          <p:cNvPr id="4" name="Image 1" descr="preencoded.png"/>
          <p:cNvPicPr>
            <a:picLocks noChangeAspect="1"/>
          </p:cNvPicPr>
          <p:nvPr/>
        </p:nvPicPr>
        <p:blipFill>
          <a:blip r:embed="rId4"/>
          <a:stretch>
            <a:fillRect/>
          </a:stretch>
        </p:blipFill>
        <p:spPr>
          <a:xfrm>
            <a:off x="5113496" y="1552932"/>
            <a:ext cx="4403408" cy="1960840"/>
          </a:xfrm>
          <a:prstGeom prst="rect">
            <a:avLst/>
          </a:prstGeom>
        </p:spPr>
      </p:pic>
      <p:pic>
        <p:nvPicPr>
          <p:cNvPr id="5" name="Image 2" descr="preencoded.png"/>
          <p:cNvPicPr>
            <a:picLocks noChangeAspect="1"/>
          </p:cNvPicPr>
          <p:nvPr/>
        </p:nvPicPr>
        <p:blipFill>
          <a:blip r:embed="rId5"/>
          <a:stretch>
            <a:fillRect/>
          </a:stretch>
        </p:blipFill>
        <p:spPr>
          <a:xfrm>
            <a:off x="9647515" y="1552932"/>
            <a:ext cx="4403408" cy="1960840"/>
          </a:xfrm>
          <a:prstGeom prst="rect">
            <a:avLst/>
          </a:prstGeom>
        </p:spPr>
      </p:pic>
      <p:pic>
        <p:nvPicPr>
          <p:cNvPr id="6" name="Image 3" descr="preencoded.png"/>
          <p:cNvPicPr>
            <a:picLocks noChangeAspect="1"/>
          </p:cNvPicPr>
          <p:nvPr/>
        </p:nvPicPr>
        <p:blipFill>
          <a:blip r:embed="rId6"/>
          <a:stretch>
            <a:fillRect/>
          </a:stretch>
        </p:blipFill>
        <p:spPr>
          <a:xfrm>
            <a:off x="579477" y="3644384"/>
            <a:ext cx="13471446" cy="1960840"/>
          </a:xfrm>
          <a:prstGeom prst="rect">
            <a:avLst/>
          </a:prstGeom>
        </p:spPr>
      </p:pic>
      <p:sp>
        <p:nvSpPr>
          <p:cNvPr id="7" name="Text 1"/>
          <p:cNvSpPr/>
          <p:nvPr/>
        </p:nvSpPr>
        <p:spPr>
          <a:xfrm>
            <a:off x="571857" y="5896332"/>
            <a:ext cx="13486686" cy="784027"/>
          </a:xfrm>
          <a:prstGeom prst="rect">
            <a:avLst/>
          </a:prstGeom>
          <a:noFill/>
          <a:ln/>
        </p:spPr>
        <p:txBody>
          <a:bodyPr wrap="square" lIns="0" tIns="0" rIns="0" bIns="0" rtlCol="0" anchor="t"/>
          <a:lstStyle/>
          <a:p>
            <a:pPr marL="0" indent="0">
              <a:lnSpc>
                <a:spcPts val="2050"/>
              </a:lnSpc>
              <a:buNone/>
            </a:pPr>
            <a:r>
              <a:rPr lang="en-US" sz="1250" dirty="0">
                <a:solidFill>
                  <a:srgbClr val="272525"/>
                </a:solidFill>
                <a:latin typeface="Montserrat" pitchFamily="34" charset="0"/>
                <a:ea typeface="Montserrat" pitchFamily="34" charset="-122"/>
                <a:cs typeface="Montserrat" pitchFamily="34" charset="-120"/>
              </a:rPr>
              <a:t>Майбутнє технологій нівелювання пов'язане з комплексною інтеграцією різних методів вимірювань та автоматизацією всіх етапів робіт. Розвиток відбувається в напрямку створення інтелектуальних вимірювальних систем, які поєднують традиційні геодезичні принципи з новітніми досягненнями в галузі електроніки, інформаційних технологій та штучного інтелекту.</a:t>
            </a:r>
            <a:endParaRPr lang="en-US" sz="1250" dirty="0"/>
          </a:p>
        </p:txBody>
      </p:sp>
      <p:sp>
        <p:nvSpPr>
          <p:cNvPr id="8" name="Text 2"/>
          <p:cNvSpPr/>
          <p:nvPr/>
        </p:nvSpPr>
        <p:spPr>
          <a:xfrm>
            <a:off x="571857" y="6864191"/>
            <a:ext cx="13486686" cy="784027"/>
          </a:xfrm>
          <a:prstGeom prst="rect">
            <a:avLst/>
          </a:prstGeom>
          <a:noFill/>
          <a:ln/>
        </p:spPr>
        <p:txBody>
          <a:bodyPr wrap="square" lIns="0" tIns="0" rIns="0" bIns="0" rtlCol="0" anchor="t"/>
          <a:lstStyle/>
          <a:p>
            <a:pPr marL="0" indent="0">
              <a:lnSpc>
                <a:spcPts val="2050"/>
              </a:lnSpc>
              <a:buNone/>
            </a:pPr>
            <a:r>
              <a:rPr lang="en-US" sz="1250" dirty="0">
                <a:solidFill>
                  <a:srgbClr val="272525"/>
                </a:solidFill>
                <a:latin typeface="Montserrat" pitchFamily="34" charset="0"/>
                <a:ea typeface="Montserrat" pitchFamily="34" charset="-122"/>
                <a:cs typeface="Montserrat" pitchFamily="34" charset="-120"/>
              </a:rPr>
              <a:t>Ключовими напрямками розвитку є: впровадження систем доповненої реальності для візуалізації результатів вимірювань безпосередньо на об'єкті; використання безпілотних літальних апаратів для виконання нівелювання важкодоступних територій; застосування технологій машинного навчання для автоматичного виявлення помилок та підвищення точності вимірювань; розвиток супутникових методів визначення висот з міліметровою точністю.</a:t>
            </a:r>
            <a:endParaRPr lang="en-US" sz="12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Text 0"/>
          <p:cNvSpPr/>
          <p:nvPr/>
        </p:nvSpPr>
        <p:spPr>
          <a:xfrm>
            <a:off x="620911" y="542925"/>
            <a:ext cx="13388578" cy="1167051"/>
          </a:xfrm>
          <a:prstGeom prst="rect">
            <a:avLst/>
          </a:prstGeom>
          <a:noFill/>
          <a:ln/>
        </p:spPr>
        <p:txBody>
          <a:bodyPr wrap="square" lIns="0" tIns="0" rIns="0" bIns="0" rtlCol="0" anchor="t"/>
          <a:lstStyle/>
          <a:p>
            <a:pPr marL="0" indent="0">
              <a:lnSpc>
                <a:spcPts val="4550"/>
              </a:lnSpc>
              <a:buNone/>
            </a:pPr>
            <a:r>
              <a:rPr lang="en-US" sz="3650" b="1" dirty="0">
                <a:solidFill>
                  <a:srgbClr val="7068F4"/>
                </a:solidFill>
                <a:latin typeface="Barlow Bold" pitchFamily="34" charset="0"/>
                <a:ea typeface="Barlow Bold" pitchFamily="34" charset="-122"/>
                <a:cs typeface="Barlow Bold" pitchFamily="34" charset="-120"/>
              </a:rPr>
              <a:t>Практичні рекомендації щодо виконання нівелювання</a:t>
            </a:r>
            <a:endParaRPr lang="en-US" sz="3650" dirty="0"/>
          </a:p>
        </p:txBody>
      </p:sp>
      <p:sp>
        <p:nvSpPr>
          <p:cNvPr id="3" name="Shape 1"/>
          <p:cNvSpPr/>
          <p:nvPr/>
        </p:nvSpPr>
        <p:spPr>
          <a:xfrm>
            <a:off x="620911" y="4875728"/>
            <a:ext cx="13388578" cy="22860"/>
          </a:xfrm>
          <a:prstGeom prst="roundRect">
            <a:avLst>
              <a:gd name="adj" fmla="val 698468"/>
            </a:avLst>
          </a:prstGeom>
          <a:solidFill>
            <a:srgbClr val="C1C3D0"/>
          </a:solidFill>
          <a:ln/>
        </p:spPr>
      </p:sp>
      <p:sp>
        <p:nvSpPr>
          <p:cNvPr id="4" name="Shape 2"/>
          <p:cNvSpPr/>
          <p:nvPr/>
        </p:nvSpPr>
        <p:spPr>
          <a:xfrm>
            <a:off x="3233976" y="4343519"/>
            <a:ext cx="22860" cy="532209"/>
          </a:xfrm>
          <a:prstGeom prst="roundRect">
            <a:avLst>
              <a:gd name="adj" fmla="val 698468"/>
            </a:avLst>
          </a:prstGeom>
          <a:solidFill>
            <a:srgbClr val="C1C3D0"/>
          </a:solidFill>
          <a:ln/>
        </p:spPr>
      </p:sp>
      <p:sp>
        <p:nvSpPr>
          <p:cNvPr id="5" name="Shape 3"/>
          <p:cNvSpPr/>
          <p:nvPr/>
        </p:nvSpPr>
        <p:spPr>
          <a:xfrm>
            <a:off x="3045857" y="4676180"/>
            <a:ext cx="399098" cy="399098"/>
          </a:xfrm>
          <a:prstGeom prst="roundRect">
            <a:avLst>
              <a:gd name="adj" fmla="val 40008"/>
            </a:avLst>
          </a:prstGeom>
          <a:solidFill>
            <a:srgbClr val="EEEFF5"/>
          </a:solidFill>
          <a:ln/>
          <a:effectLst>
            <a:outerShdw blurRad="43180" dist="21590" dir="13500000" algn="bl" rotWithShape="0">
              <a:srgbClr val="FFFFFF">
                <a:alpha val="70000"/>
              </a:srgbClr>
            </a:outerShdw>
          </a:effectLst>
        </p:spPr>
      </p:sp>
      <p:sp>
        <p:nvSpPr>
          <p:cNvPr id="6" name="Text 4"/>
          <p:cNvSpPr/>
          <p:nvPr/>
        </p:nvSpPr>
        <p:spPr>
          <a:xfrm>
            <a:off x="3105388" y="4700707"/>
            <a:ext cx="280035" cy="350044"/>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1</a:t>
            </a:r>
            <a:endParaRPr lang="en-US" sz="2200" dirty="0"/>
          </a:p>
        </p:txBody>
      </p:sp>
      <p:sp>
        <p:nvSpPr>
          <p:cNvPr id="7" name="Text 5"/>
          <p:cNvSpPr/>
          <p:nvPr/>
        </p:nvSpPr>
        <p:spPr>
          <a:xfrm>
            <a:off x="1928455" y="2064782"/>
            <a:ext cx="2633782" cy="291822"/>
          </a:xfrm>
          <a:prstGeom prst="rect">
            <a:avLst/>
          </a:prstGeom>
          <a:noFill/>
          <a:ln/>
        </p:spPr>
        <p:txBody>
          <a:bodyPr wrap="none" lIns="0" tIns="0" rIns="0" bIns="0" rtlCol="0" anchor="t"/>
          <a:lstStyle/>
          <a:p>
            <a:pPr marL="0" indent="0" algn="ctr">
              <a:lnSpc>
                <a:spcPts val="2250"/>
              </a:lnSpc>
              <a:buNone/>
            </a:pPr>
            <a:r>
              <a:rPr lang="en-US" sz="1800" b="1" dirty="0">
                <a:solidFill>
                  <a:srgbClr val="272525"/>
                </a:solidFill>
                <a:latin typeface="Barlow Bold" pitchFamily="34" charset="0"/>
                <a:ea typeface="Barlow Bold" pitchFamily="34" charset="-122"/>
                <a:cs typeface="Barlow Bold" pitchFamily="34" charset="-120"/>
              </a:rPr>
              <a:t>Підготовка до роботи</a:t>
            </a:r>
            <a:endParaRPr lang="en-US" sz="1800" dirty="0"/>
          </a:p>
        </p:txBody>
      </p:sp>
      <p:sp>
        <p:nvSpPr>
          <p:cNvPr id="8" name="Text 6"/>
          <p:cNvSpPr/>
          <p:nvPr/>
        </p:nvSpPr>
        <p:spPr>
          <a:xfrm>
            <a:off x="798314" y="2463046"/>
            <a:ext cx="4894183" cy="1703070"/>
          </a:xfrm>
          <a:prstGeom prst="rect">
            <a:avLst/>
          </a:prstGeom>
          <a:noFill/>
          <a:ln/>
        </p:spPr>
        <p:txBody>
          <a:bodyPr wrap="square" lIns="0" tIns="0" rIns="0" bIns="0" rtlCol="0" anchor="t"/>
          <a:lstStyle/>
          <a:p>
            <a:pPr marL="0" indent="0" algn="ctr">
              <a:lnSpc>
                <a:spcPts val="2200"/>
              </a:lnSpc>
              <a:buNone/>
            </a:pPr>
            <a:r>
              <a:rPr lang="en-US" sz="1350" dirty="0">
                <a:solidFill>
                  <a:srgbClr val="272525"/>
                </a:solidFill>
                <a:latin typeface="Montserrat" pitchFamily="34" charset="0"/>
                <a:ea typeface="Montserrat" pitchFamily="34" charset="-122"/>
                <a:cs typeface="Montserrat" pitchFamily="34" charset="-120"/>
              </a:rPr>
              <a:t>Перевірте комплектність та справність обладнання перед виїздом на об'єкт. Виконайте основні перевірки нівеліра. Ознайомтесь із районом робіт, знайдіть на місцевості вихідні репери. Складіть оптимальну схему нівелірних ходів з урахуванням рельєфу та перешкод.</a:t>
            </a:r>
            <a:endParaRPr lang="en-US" sz="1350" dirty="0"/>
          </a:p>
        </p:txBody>
      </p:sp>
      <p:sp>
        <p:nvSpPr>
          <p:cNvPr id="9" name="Shape 7"/>
          <p:cNvSpPr/>
          <p:nvPr/>
        </p:nvSpPr>
        <p:spPr>
          <a:xfrm>
            <a:off x="5947172" y="4875728"/>
            <a:ext cx="22860" cy="532209"/>
          </a:xfrm>
          <a:prstGeom prst="roundRect">
            <a:avLst>
              <a:gd name="adj" fmla="val 698468"/>
            </a:avLst>
          </a:prstGeom>
          <a:solidFill>
            <a:srgbClr val="C1C3D0"/>
          </a:solidFill>
          <a:ln/>
        </p:spPr>
      </p:sp>
      <p:sp>
        <p:nvSpPr>
          <p:cNvPr id="10" name="Shape 8"/>
          <p:cNvSpPr/>
          <p:nvPr/>
        </p:nvSpPr>
        <p:spPr>
          <a:xfrm>
            <a:off x="5759053" y="4676180"/>
            <a:ext cx="399098" cy="399098"/>
          </a:xfrm>
          <a:prstGeom prst="roundRect">
            <a:avLst>
              <a:gd name="adj" fmla="val 40008"/>
            </a:avLst>
          </a:prstGeom>
          <a:solidFill>
            <a:srgbClr val="EEEFF5"/>
          </a:solidFill>
          <a:ln/>
          <a:effectLst>
            <a:outerShdw blurRad="43180" dist="21590" dir="13500000" algn="bl" rotWithShape="0">
              <a:srgbClr val="FFFFFF">
                <a:alpha val="70000"/>
              </a:srgbClr>
            </a:outerShdw>
          </a:effectLst>
        </p:spPr>
      </p:sp>
      <p:sp>
        <p:nvSpPr>
          <p:cNvPr id="11" name="Text 9"/>
          <p:cNvSpPr/>
          <p:nvPr/>
        </p:nvSpPr>
        <p:spPr>
          <a:xfrm>
            <a:off x="5818584" y="4700707"/>
            <a:ext cx="280035" cy="350044"/>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2</a:t>
            </a:r>
            <a:endParaRPr lang="en-US" sz="2200" dirty="0"/>
          </a:p>
        </p:txBody>
      </p:sp>
      <p:sp>
        <p:nvSpPr>
          <p:cNvPr id="12" name="Text 10"/>
          <p:cNvSpPr/>
          <p:nvPr/>
        </p:nvSpPr>
        <p:spPr>
          <a:xfrm>
            <a:off x="4496514" y="5585341"/>
            <a:ext cx="2924175" cy="291822"/>
          </a:xfrm>
          <a:prstGeom prst="rect">
            <a:avLst/>
          </a:prstGeom>
          <a:noFill/>
          <a:ln/>
        </p:spPr>
        <p:txBody>
          <a:bodyPr wrap="none" lIns="0" tIns="0" rIns="0" bIns="0" rtlCol="0" anchor="t"/>
          <a:lstStyle/>
          <a:p>
            <a:pPr marL="0" indent="0" algn="ctr">
              <a:lnSpc>
                <a:spcPts val="2250"/>
              </a:lnSpc>
              <a:buNone/>
            </a:pPr>
            <a:r>
              <a:rPr lang="en-US" sz="1800" b="1" dirty="0">
                <a:solidFill>
                  <a:srgbClr val="272525"/>
                </a:solidFill>
                <a:latin typeface="Barlow Bold" pitchFamily="34" charset="0"/>
                <a:ea typeface="Barlow Bold" pitchFamily="34" charset="-122"/>
                <a:cs typeface="Barlow Bold" pitchFamily="34" charset="-120"/>
              </a:rPr>
              <a:t>Виконання вимірювань</a:t>
            </a:r>
            <a:endParaRPr lang="en-US" sz="1800" dirty="0"/>
          </a:p>
        </p:txBody>
      </p:sp>
      <p:sp>
        <p:nvSpPr>
          <p:cNvPr id="13" name="Text 11"/>
          <p:cNvSpPr/>
          <p:nvPr/>
        </p:nvSpPr>
        <p:spPr>
          <a:xfrm>
            <a:off x="3511510" y="5983605"/>
            <a:ext cx="4894183" cy="1703070"/>
          </a:xfrm>
          <a:prstGeom prst="rect">
            <a:avLst/>
          </a:prstGeom>
          <a:noFill/>
          <a:ln/>
        </p:spPr>
        <p:txBody>
          <a:bodyPr wrap="square" lIns="0" tIns="0" rIns="0" bIns="0" rtlCol="0" anchor="t"/>
          <a:lstStyle/>
          <a:p>
            <a:pPr marL="0" indent="0" algn="ctr">
              <a:lnSpc>
                <a:spcPts val="2200"/>
              </a:lnSpc>
              <a:buNone/>
            </a:pPr>
            <a:r>
              <a:rPr lang="en-US" sz="1350" dirty="0">
                <a:solidFill>
                  <a:srgbClr val="272525"/>
                </a:solidFill>
                <a:latin typeface="Montserrat" pitchFamily="34" charset="0"/>
                <a:ea typeface="Montserrat" pitchFamily="34" charset="-122"/>
                <a:cs typeface="Montserrat" pitchFamily="34" charset="-120"/>
              </a:rPr>
              <a:t>Працюйте в сприятливі погодні умови - при помірній температурі, без сильного вітру та опадів. Встановлюйте нівелір на стійкій основі, уникаючи пухких ґрунтів та вібруючих поверхонь. Рейки встановлюйте на костилі або башмаки для забезпечення стабільного положення.</a:t>
            </a:r>
            <a:endParaRPr lang="en-US" sz="1350" dirty="0"/>
          </a:p>
        </p:txBody>
      </p:sp>
      <p:sp>
        <p:nvSpPr>
          <p:cNvPr id="14" name="Shape 12"/>
          <p:cNvSpPr/>
          <p:nvPr/>
        </p:nvSpPr>
        <p:spPr>
          <a:xfrm>
            <a:off x="8660368" y="4343519"/>
            <a:ext cx="22860" cy="532209"/>
          </a:xfrm>
          <a:prstGeom prst="roundRect">
            <a:avLst>
              <a:gd name="adj" fmla="val 698468"/>
            </a:avLst>
          </a:prstGeom>
          <a:solidFill>
            <a:srgbClr val="C1C3D0"/>
          </a:solidFill>
          <a:ln/>
        </p:spPr>
      </p:sp>
      <p:sp>
        <p:nvSpPr>
          <p:cNvPr id="15" name="Shape 13"/>
          <p:cNvSpPr/>
          <p:nvPr/>
        </p:nvSpPr>
        <p:spPr>
          <a:xfrm>
            <a:off x="8472249" y="4676180"/>
            <a:ext cx="399098" cy="399098"/>
          </a:xfrm>
          <a:prstGeom prst="roundRect">
            <a:avLst>
              <a:gd name="adj" fmla="val 40008"/>
            </a:avLst>
          </a:prstGeom>
          <a:solidFill>
            <a:srgbClr val="EEEFF5"/>
          </a:solidFill>
          <a:ln/>
          <a:effectLst>
            <a:outerShdw blurRad="43180" dist="21590" dir="13500000" algn="bl" rotWithShape="0">
              <a:srgbClr val="FFFFFF">
                <a:alpha val="70000"/>
              </a:srgbClr>
            </a:outerShdw>
          </a:effectLst>
        </p:spPr>
      </p:sp>
      <p:sp>
        <p:nvSpPr>
          <p:cNvPr id="16" name="Text 14"/>
          <p:cNvSpPr/>
          <p:nvPr/>
        </p:nvSpPr>
        <p:spPr>
          <a:xfrm>
            <a:off x="8531781" y="4700707"/>
            <a:ext cx="280035" cy="350044"/>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3</a:t>
            </a:r>
            <a:endParaRPr lang="en-US" sz="2200" dirty="0"/>
          </a:p>
        </p:txBody>
      </p:sp>
      <p:sp>
        <p:nvSpPr>
          <p:cNvPr id="17" name="Text 15"/>
          <p:cNvSpPr/>
          <p:nvPr/>
        </p:nvSpPr>
        <p:spPr>
          <a:xfrm>
            <a:off x="7504628" y="2064782"/>
            <a:ext cx="2334339" cy="291822"/>
          </a:xfrm>
          <a:prstGeom prst="rect">
            <a:avLst/>
          </a:prstGeom>
          <a:noFill/>
          <a:ln/>
        </p:spPr>
        <p:txBody>
          <a:bodyPr wrap="none" lIns="0" tIns="0" rIns="0" bIns="0" rtlCol="0" anchor="t"/>
          <a:lstStyle/>
          <a:p>
            <a:pPr marL="0" indent="0" algn="ctr">
              <a:lnSpc>
                <a:spcPts val="2250"/>
              </a:lnSpc>
              <a:buNone/>
            </a:pPr>
            <a:r>
              <a:rPr lang="en-US" sz="1800" b="1" dirty="0">
                <a:solidFill>
                  <a:srgbClr val="272525"/>
                </a:solidFill>
                <a:latin typeface="Barlow Bold" pitchFamily="34" charset="0"/>
                <a:ea typeface="Barlow Bold" pitchFamily="34" charset="-122"/>
                <a:cs typeface="Barlow Bold" pitchFamily="34" charset="-120"/>
              </a:rPr>
              <a:t>Контроль якості</a:t>
            </a:r>
            <a:endParaRPr lang="en-US" sz="1800" dirty="0"/>
          </a:p>
        </p:txBody>
      </p:sp>
      <p:sp>
        <p:nvSpPr>
          <p:cNvPr id="18" name="Text 16"/>
          <p:cNvSpPr/>
          <p:nvPr/>
        </p:nvSpPr>
        <p:spPr>
          <a:xfrm>
            <a:off x="6224707" y="2463046"/>
            <a:ext cx="4894183" cy="1703070"/>
          </a:xfrm>
          <a:prstGeom prst="rect">
            <a:avLst/>
          </a:prstGeom>
          <a:noFill/>
          <a:ln/>
        </p:spPr>
        <p:txBody>
          <a:bodyPr wrap="square" lIns="0" tIns="0" rIns="0" bIns="0" rtlCol="0" anchor="t"/>
          <a:lstStyle/>
          <a:p>
            <a:pPr marL="0" indent="0" algn="ctr">
              <a:lnSpc>
                <a:spcPts val="2200"/>
              </a:lnSpc>
              <a:buNone/>
            </a:pPr>
            <a:r>
              <a:rPr lang="en-US" sz="1350" dirty="0">
                <a:solidFill>
                  <a:srgbClr val="272525"/>
                </a:solidFill>
                <a:latin typeface="Montserrat" pitchFamily="34" charset="0"/>
                <a:ea typeface="Montserrat" pitchFamily="34" charset="-122"/>
                <a:cs typeface="Montserrat" pitchFamily="34" charset="-120"/>
              </a:rPr>
              <a:t>Використовуйте двосторонні рейки для контролю вимірювань. Регулярно перевіряйте постійну різницю рейок. Виконуйте контрольні вимірювання на окремих станціях. При роботі в замкнутих ходах постійно контролюйте накопичення нев'язки, не допускаючи перевищення допуску.</a:t>
            </a:r>
            <a:endParaRPr lang="en-US" sz="1350" dirty="0"/>
          </a:p>
        </p:txBody>
      </p:sp>
      <p:sp>
        <p:nvSpPr>
          <p:cNvPr id="19" name="Shape 17"/>
          <p:cNvSpPr/>
          <p:nvPr/>
        </p:nvSpPr>
        <p:spPr>
          <a:xfrm>
            <a:off x="11373564" y="4875728"/>
            <a:ext cx="22860" cy="532209"/>
          </a:xfrm>
          <a:prstGeom prst="roundRect">
            <a:avLst>
              <a:gd name="adj" fmla="val 698468"/>
            </a:avLst>
          </a:prstGeom>
          <a:solidFill>
            <a:srgbClr val="C1C3D0"/>
          </a:solidFill>
          <a:ln/>
        </p:spPr>
      </p:sp>
      <p:sp>
        <p:nvSpPr>
          <p:cNvPr id="20" name="Shape 18"/>
          <p:cNvSpPr/>
          <p:nvPr/>
        </p:nvSpPr>
        <p:spPr>
          <a:xfrm>
            <a:off x="11185446" y="4676180"/>
            <a:ext cx="399098" cy="399098"/>
          </a:xfrm>
          <a:prstGeom prst="roundRect">
            <a:avLst>
              <a:gd name="adj" fmla="val 40008"/>
            </a:avLst>
          </a:prstGeom>
          <a:solidFill>
            <a:srgbClr val="EEEFF5"/>
          </a:solidFill>
          <a:ln/>
          <a:effectLst>
            <a:outerShdw blurRad="43180" dist="21590" dir="13500000" algn="bl" rotWithShape="0">
              <a:srgbClr val="FFFFFF">
                <a:alpha val="70000"/>
              </a:srgbClr>
            </a:outerShdw>
          </a:effectLst>
        </p:spPr>
      </p:sp>
      <p:sp>
        <p:nvSpPr>
          <p:cNvPr id="21" name="Text 19"/>
          <p:cNvSpPr/>
          <p:nvPr/>
        </p:nvSpPr>
        <p:spPr>
          <a:xfrm>
            <a:off x="11244977" y="4700707"/>
            <a:ext cx="280035" cy="350044"/>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4</a:t>
            </a:r>
            <a:endParaRPr lang="en-US" sz="2200" dirty="0"/>
          </a:p>
        </p:txBody>
      </p:sp>
      <p:sp>
        <p:nvSpPr>
          <p:cNvPr id="22" name="Text 20"/>
          <p:cNvSpPr/>
          <p:nvPr/>
        </p:nvSpPr>
        <p:spPr>
          <a:xfrm>
            <a:off x="10217825" y="5585341"/>
            <a:ext cx="2334339" cy="291822"/>
          </a:xfrm>
          <a:prstGeom prst="rect">
            <a:avLst/>
          </a:prstGeom>
          <a:noFill/>
          <a:ln/>
        </p:spPr>
        <p:txBody>
          <a:bodyPr wrap="none" lIns="0" tIns="0" rIns="0" bIns="0" rtlCol="0" anchor="t"/>
          <a:lstStyle/>
          <a:p>
            <a:pPr marL="0" indent="0" algn="ctr">
              <a:lnSpc>
                <a:spcPts val="2250"/>
              </a:lnSpc>
              <a:buNone/>
            </a:pPr>
            <a:r>
              <a:rPr lang="en-US" sz="1800" b="1" dirty="0">
                <a:solidFill>
                  <a:srgbClr val="272525"/>
                </a:solidFill>
                <a:latin typeface="Barlow Bold" pitchFamily="34" charset="0"/>
                <a:ea typeface="Barlow Bold" pitchFamily="34" charset="-122"/>
                <a:cs typeface="Barlow Bold" pitchFamily="34" charset="-120"/>
              </a:rPr>
              <a:t>Документування</a:t>
            </a:r>
            <a:endParaRPr lang="en-US" sz="1800" dirty="0"/>
          </a:p>
        </p:txBody>
      </p:sp>
      <p:sp>
        <p:nvSpPr>
          <p:cNvPr id="23" name="Text 21"/>
          <p:cNvSpPr/>
          <p:nvPr/>
        </p:nvSpPr>
        <p:spPr>
          <a:xfrm>
            <a:off x="8937903" y="5983605"/>
            <a:ext cx="4894183" cy="1703070"/>
          </a:xfrm>
          <a:prstGeom prst="rect">
            <a:avLst/>
          </a:prstGeom>
          <a:noFill/>
          <a:ln/>
        </p:spPr>
        <p:txBody>
          <a:bodyPr wrap="square" lIns="0" tIns="0" rIns="0" bIns="0" rtlCol="0" anchor="t"/>
          <a:lstStyle/>
          <a:p>
            <a:pPr marL="0" indent="0" algn="ctr">
              <a:lnSpc>
                <a:spcPts val="2200"/>
              </a:lnSpc>
              <a:buNone/>
            </a:pPr>
            <a:r>
              <a:rPr lang="en-US" sz="1350" dirty="0">
                <a:solidFill>
                  <a:srgbClr val="272525"/>
                </a:solidFill>
                <a:latin typeface="Montserrat" pitchFamily="34" charset="0"/>
                <a:ea typeface="Montserrat" pitchFamily="34" charset="-122"/>
                <a:cs typeface="Montserrat" pitchFamily="34" charset="-120"/>
              </a:rPr>
              <a:t>Ретельно ведіть польовий журнал, записуйте всі результати вимірювань та умови спостережень. Виконуйте попередні обчислення безпосередньо в полі для своєчасного виявлення помилок. Фотографуйте місця закладання реперів для полегшення їх пошуку в майбутньому.</a:t>
            </a:r>
            <a:endParaRPr lang="en-US" sz="135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Text 0"/>
          <p:cNvSpPr/>
          <p:nvPr/>
        </p:nvSpPr>
        <p:spPr>
          <a:xfrm>
            <a:off x="487323" y="464939"/>
            <a:ext cx="5935385" cy="457914"/>
          </a:xfrm>
          <a:prstGeom prst="rect">
            <a:avLst/>
          </a:prstGeom>
          <a:noFill/>
          <a:ln/>
        </p:spPr>
        <p:txBody>
          <a:bodyPr wrap="none" lIns="0" tIns="0" rIns="0" bIns="0" rtlCol="0" anchor="t"/>
          <a:lstStyle/>
          <a:p>
            <a:pPr marL="0" indent="0">
              <a:lnSpc>
                <a:spcPts val="3600"/>
              </a:lnSpc>
              <a:buNone/>
            </a:pPr>
            <a:r>
              <a:rPr lang="en-US" sz="2850" b="1" dirty="0">
                <a:solidFill>
                  <a:srgbClr val="7068F4"/>
                </a:solidFill>
                <a:latin typeface="Barlow Bold" pitchFamily="34" charset="0"/>
                <a:ea typeface="Barlow Bold" pitchFamily="34" charset="-122"/>
                <a:cs typeface="Barlow Bold" pitchFamily="34" charset="-120"/>
              </a:rPr>
              <a:t>Підсумки та ключові висновки</a:t>
            </a:r>
            <a:endParaRPr lang="en-US" sz="2850" dirty="0"/>
          </a:p>
        </p:txBody>
      </p:sp>
      <p:pic>
        <p:nvPicPr>
          <p:cNvPr id="3" name="Image 0" descr="preencoded.png"/>
          <p:cNvPicPr>
            <a:picLocks noChangeAspect="1"/>
          </p:cNvPicPr>
          <p:nvPr/>
        </p:nvPicPr>
        <p:blipFill>
          <a:blip r:embed="rId3"/>
          <a:stretch>
            <a:fillRect/>
          </a:stretch>
        </p:blipFill>
        <p:spPr>
          <a:xfrm>
            <a:off x="487323" y="1201222"/>
            <a:ext cx="8775740" cy="4914305"/>
          </a:xfrm>
          <a:prstGeom prst="rect">
            <a:avLst/>
          </a:prstGeom>
        </p:spPr>
      </p:pic>
      <p:sp>
        <p:nvSpPr>
          <p:cNvPr id="4" name="Text 1"/>
          <p:cNvSpPr/>
          <p:nvPr/>
        </p:nvSpPr>
        <p:spPr>
          <a:xfrm>
            <a:off x="487323" y="6272093"/>
            <a:ext cx="13655754" cy="667941"/>
          </a:xfrm>
          <a:prstGeom prst="rect">
            <a:avLst/>
          </a:prstGeom>
          <a:noFill/>
          <a:ln/>
        </p:spPr>
        <p:txBody>
          <a:bodyPr wrap="square" lIns="0" tIns="0" rIns="0" bIns="0" rtlCol="0" anchor="t"/>
          <a:lstStyle/>
          <a:p>
            <a:pPr marL="0" indent="0">
              <a:lnSpc>
                <a:spcPts val="1750"/>
              </a:lnSpc>
              <a:buNone/>
            </a:pPr>
            <a:r>
              <a:rPr lang="en-US" sz="1050" dirty="0">
                <a:solidFill>
                  <a:srgbClr val="272525"/>
                </a:solidFill>
                <a:latin typeface="Montserrat" pitchFamily="34" charset="0"/>
                <a:ea typeface="Montserrat" pitchFamily="34" charset="-122"/>
                <a:cs typeface="Montserrat" pitchFamily="34" charset="-120"/>
              </a:rPr>
              <a:t>У цьому курсі ми розглянули основні принципи та методи нівелювання, які є невід'ємною частиною геодезичних робіт. Ми вивчили різноманітні види нівелювання: від класичного геометричного до спеціалізованих методів для складних умов. Ознайомились із сучасними приладами та технологіями, які постійно розвиваються, підвищуючи точність та ефективність вимірювань.</a:t>
            </a:r>
            <a:endParaRPr lang="en-US" sz="1050" dirty="0"/>
          </a:p>
        </p:txBody>
      </p:sp>
      <p:sp>
        <p:nvSpPr>
          <p:cNvPr id="5" name="Text 2"/>
          <p:cNvSpPr/>
          <p:nvPr/>
        </p:nvSpPr>
        <p:spPr>
          <a:xfrm>
            <a:off x="487323" y="7096601"/>
            <a:ext cx="13655754" cy="667941"/>
          </a:xfrm>
          <a:prstGeom prst="rect">
            <a:avLst/>
          </a:prstGeom>
          <a:noFill/>
          <a:ln/>
        </p:spPr>
        <p:txBody>
          <a:bodyPr wrap="square" lIns="0" tIns="0" rIns="0" bIns="0" rtlCol="0" anchor="t"/>
          <a:lstStyle/>
          <a:p>
            <a:pPr marL="0" indent="0">
              <a:lnSpc>
                <a:spcPts val="1750"/>
              </a:lnSpc>
              <a:buNone/>
            </a:pPr>
            <a:r>
              <a:rPr lang="en-US" sz="1050" dirty="0">
                <a:solidFill>
                  <a:srgbClr val="272525"/>
                </a:solidFill>
                <a:latin typeface="Montserrat" pitchFamily="34" charset="0"/>
                <a:ea typeface="Montserrat" pitchFamily="34" charset="-122"/>
                <a:cs typeface="Montserrat" pitchFamily="34" charset="-120"/>
              </a:rPr>
              <a:t>Важливо розуміти, що вибір методу нівелювання залежить від багатьох факторів: необхідної точності, умов місцевості, наявного обладнання та економічних міркувань. Успішне виконання нівелірних робіт вимагає не лише теоретичних знань, але й практичних навичок, уважності та дотримання методик. В інженерній геодезії висотні вимірювання найчастіше є основою для подальшого проектування, будівництва та експлуатації споруд, тому їх точність та надійність мають критичне значення.</a:t>
            </a:r>
            <a:endParaRPr lang="en-US"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58309" y="604957"/>
            <a:ext cx="9474279" cy="712708"/>
          </a:xfrm>
          <a:prstGeom prst="rect">
            <a:avLst/>
          </a:prstGeom>
          <a:noFill/>
          <a:ln/>
        </p:spPr>
        <p:txBody>
          <a:bodyPr wrap="none" lIns="0" tIns="0" rIns="0" bIns="0" rtlCol="0" anchor="t"/>
          <a:lstStyle/>
          <a:p>
            <a:pPr marL="0" indent="0">
              <a:lnSpc>
                <a:spcPts val="5600"/>
              </a:lnSpc>
              <a:buNone/>
            </a:pPr>
            <a:r>
              <a:rPr lang="en-US" sz="4450" b="1" dirty="0">
                <a:solidFill>
                  <a:srgbClr val="7068F4"/>
                </a:solidFill>
                <a:latin typeface="Barlow Bold" pitchFamily="34" charset="0"/>
                <a:ea typeface="Barlow Bold" pitchFamily="34" charset="-122"/>
                <a:cs typeface="Barlow Bold" pitchFamily="34" charset="-120"/>
              </a:rPr>
              <a:t>Тригонометричне нівелювання</a:t>
            </a:r>
            <a:endParaRPr lang="en-US" sz="4450" dirty="0"/>
          </a:p>
        </p:txBody>
      </p:sp>
      <p:sp>
        <p:nvSpPr>
          <p:cNvPr id="3" name="Text 1"/>
          <p:cNvSpPr/>
          <p:nvPr/>
        </p:nvSpPr>
        <p:spPr>
          <a:xfrm>
            <a:off x="1194435" y="1967270"/>
            <a:ext cx="3500914" cy="356235"/>
          </a:xfrm>
          <a:prstGeom prst="rect">
            <a:avLst/>
          </a:prstGeom>
          <a:noFill/>
          <a:ln/>
        </p:spPr>
        <p:txBody>
          <a:bodyPr wrap="none" lIns="0" tIns="0" rIns="0" bIns="0" rtlCol="0" anchor="t"/>
          <a:lstStyle/>
          <a:p>
            <a:pPr marL="0" indent="0" algn="r">
              <a:lnSpc>
                <a:spcPts val="2800"/>
              </a:lnSpc>
              <a:buNone/>
            </a:pPr>
            <a:r>
              <a:rPr lang="en-US" sz="2200" b="1" dirty="0">
                <a:solidFill>
                  <a:srgbClr val="272525"/>
                </a:solidFill>
                <a:latin typeface="Barlow Bold" pitchFamily="34" charset="0"/>
                <a:ea typeface="Barlow Bold" pitchFamily="34" charset="-122"/>
                <a:cs typeface="Barlow Bold" pitchFamily="34" charset="-120"/>
              </a:rPr>
              <a:t>Формула перевищення</a:t>
            </a:r>
            <a:endParaRPr lang="en-US" sz="2200" dirty="0"/>
          </a:p>
        </p:txBody>
      </p:sp>
      <p:sp>
        <p:nvSpPr>
          <p:cNvPr id="4" name="Text 2"/>
          <p:cNvSpPr/>
          <p:nvPr/>
        </p:nvSpPr>
        <p:spPr>
          <a:xfrm>
            <a:off x="758309" y="2453402"/>
            <a:ext cx="3937040" cy="1040130"/>
          </a:xfrm>
          <a:prstGeom prst="rect">
            <a:avLst/>
          </a:prstGeom>
          <a:noFill/>
          <a:ln/>
        </p:spPr>
        <p:txBody>
          <a:bodyPr wrap="square" lIns="0" tIns="0" rIns="0" bIns="0" rtlCol="0" anchor="t"/>
          <a:lstStyle/>
          <a:p>
            <a:pPr marL="0" indent="0" algn="r">
              <a:lnSpc>
                <a:spcPts val="2700"/>
              </a:lnSpc>
              <a:buNone/>
            </a:pPr>
            <a:r>
              <a:rPr lang="en-US" sz="1700" dirty="0">
                <a:solidFill>
                  <a:srgbClr val="272525"/>
                </a:solidFill>
                <a:latin typeface="Montserrat" pitchFamily="34" charset="0"/>
                <a:ea typeface="Montserrat" pitchFamily="34" charset="-122"/>
                <a:cs typeface="Montserrat" pitchFamily="34" charset="-120"/>
              </a:rPr>
              <a:t>h = S·tg(α) + i - v, де S - похила відстань, α - кут нахилу, i - висота приладу, v - висота візирної цілі</a:t>
            </a:r>
            <a:endParaRPr lang="en-US" sz="1700" dirty="0"/>
          </a:p>
        </p:txBody>
      </p:sp>
      <p:pic>
        <p:nvPicPr>
          <p:cNvPr id="5" name="Image 0" descr="preencoded.png"/>
          <p:cNvPicPr>
            <a:picLocks noChangeAspect="1"/>
          </p:cNvPicPr>
          <p:nvPr/>
        </p:nvPicPr>
        <p:blipFill>
          <a:blip r:embed="rId3"/>
          <a:stretch>
            <a:fillRect/>
          </a:stretch>
        </p:blipFill>
        <p:spPr>
          <a:xfrm>
            <a:off x="5020270" y="1750933"/>
            <a:ext cx="4589740" cy="4589740"/>
          </a:xfrm>
          <a:prstGeom prst="rect">
            <a:avLst/>
          </a:prstGeom>
        </p:spPr>
      </p:pic>
      <p:sp>
        <p:nvSpPr>
          <p:cNvPr id="6" name="Text 3"/>
          <p:cNvSpPr/>
          <p:nvPr/>
        </p:nvSpPr>
        <p:spPr>
          <a:xfrm>
            <a:off x="6229290" y="2528828"/>
            <a:ext cx="324088" cy="405170"/>
          </a:xfrm>
          <a:prstGeom prst="rect">
            <a:avLst/>
          </a:prstGeom>
          <a:noFill/>
          <a:ln/>
        </p:spPr>
        <p:txBody>
          <a:bodyPr wrap="none" lIns="0" tIns="0" rIns="0" bIns="0" rtlCol="0" anchor="t"/>
          <a:lstStyle/>
          <a:p>
            <a:pPr marL="0" indent="0">
              <a:lnSpc>
                <a:spcPts val="4050"/>
              </a:lnSpc>
              <a:buNone/>
            </a:pPr>
            <a:r>
              <a:rPr lang="en-US" sz="2550" b="1" dirty="0">
                <a:solidFill>
                  <a:srgbClr val="272525"/>
                </a:solidFill>
                <a:latin typeface="Barlow Bold" pitchFamily="34" charset="0"/>
                <a:ea typeface="Barlow Bold" pitchFamily="34" charset="-122"/>
                <a:cs typeface="Barlow Bold" pitchFamily="34" charset="-120"/>
              </a:rPr>
              <a:t>1</a:t>
            </a:r>
            <a:endParaRPr lang="en-US" sz="2550" dirty="0"/>
          </a:p>
        </p:txBody>
      </p:sp>
      <p:sp>
        <p:nvSpPr>
          <p:cNvPr id="7" name="Text 4"/>
          <p:cNvSpPr/>
          <p:nvPr/>
        </p:nvSpPr>
        <p:spPr>
          <a:xfrm>
            <a:off x="9934932" y="1967270"/>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Інструменти</a:t>
            </a:r>
            <a:endParaRPr lang="en-US" sz="2200" dirty="0"/>
          </a:p>
        </p:txBody>
      </p:sp>
      <p:sp>
        <p:nvSpPr>
          <p:cNvPr id="8" name="Text 5"/>
          <p:cNvSpPr/>
          <p:nvPr/>
        </p:nvSpPr>
        <p:spPr>
          <a:xfrm>
            <a:off x="9934932" y="2453402"/>
            <a:ext cx="3937159" cy="104013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Теодоліти, тахеометри, електронні тахеометри з автоматичним визначенням перевищень</a:t>
            </a:r>
            <a:endParaRPr lang="en-US" sz="1700" dirty="0"/>
          </a:p>
        </p:txBody>
      </p:sp>
      <p:pic>
        <p:nvPicPr>
          <p:cNvPr id="9" name="Image 1" descr="preencoded.png"/>
          <p:cNvPicPr>
            <a:picLocks noChangeAspect="1"/>
          </p:cNvPicPr>
          <p:nvPr/>
        </p:nvPicPr>
        <p:blipFill>
          <a:blip r:embed="rId4"/>
          <a:stretch>
            <a:fillRect/>
          </a:stretch>
        </p:blipFill>
        <p:spPr>
          <a:xfrm>
            <a:off x="5020270" y="1750933"/>
            <a:ext cx="4589740" cy="4589740"/>
          </a:xfrm>
          <a:prstGeom prst="rect">
            <a:avLst/>
          </a:prstGeom>
        </p:spPr>
      </p:pic>
      <p:sp>
        <p:nvSpPr>
          <p:cNvPr id="10" name="Text 6"/>
          <p:cNvSpPr/>
          <p:nvPr/>
        </p:nvSpPr>
        <p:spPr>
          <a:xfrm>
            <a:off x="8467308" y="2919472"/>
            <a:ext cx="324088" cy="405170"/>
          </a:xfrm>
          <a:prstGeom prst="rect">
            <a:avLst/>
          </a:prstGeom>
          <a:noFill/>
          <a:ln/>
        </p:spPr>
        <p:txBody>
          <a:bodyPr wrap="none" lIns="0" tIns="0" rIns="0" bIns="0" rtlCol="0" anchor="t"/>
          <a:lstStyle/>
          <a:p>
            <a:pPr marL="0" indent="0">
              <a:lnSpc>
                <a:spcPts val="4050"/>
              </a:lnSpc>
              <a:buNone/>
            </a:pPr>
            <a:r>
              <a:rPr lang="en-US" sz="2550" b="1" dirty="0">
                <a:solidFill>
                  <a:srgbClr val="272525"/>
                </a:solidFill>
                <a:latin typeface="Barlow Bold" pitchFamily="34" charset="0"/>
                <a:ea typeface="Barlow Bold" pitchFamily="34" charset="-122"/>
                <a:cs typeface="Barlow Bold" pitchFamily="34" charset="-120"/>
              </a:rPr>
              <a:t>2</a:t>
            </a:r>
            <a:endParaRPr lang="en-US" sz="2550" dirty="0"/>
          </a:p>
        </p:txBody>
      </p:sp>
      <p:sp>
        <p:nvSpPr>
          <p:cNvPr id="11" name="Text 7"/>
          <p:cNvSpPr/>
          <p:nvPr/>
        </p:nvSpPr>
        <p:spPr>
          <a:xfrm>
            <a:off x="9934932" y="4251246"/>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Точність</a:t>
            </a:r>
            <a:endParaRPr lang="en-US" sz="2200" dirty="0"/>
          </a:p>
        </p:txBody>
      </p:sp>
      <p:sp>
        <p:nvSpPr>
          <p:cNvPr id="12" name="Text 8"/>
          <p:cNvSpPr/>
          <p:nvPr/>
        </p:nvSpPr>
        <p:spPr>
          <a:xfrm>
            <a:off x="9934932" y="4737378"/>
            <a:ext cx="3937159" cy="138684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Залежить від точності кутових вимірювань та відстаней. За сприятливих умов може досягати 2-5 см на 1 км ходу</a:t>
            </a:r>
            <a:endParaRPr lang="en-US" sz="1700" dirty="0"/>
          </a:p>
        </p:txBody>
      </p:sp>
      <p:pic>
        <p:nvPicPr>
          <p:cNvPr id="13" name="Image 2" descr="preencoded.png"/>
          <p:cNvPicPr>
            <a:picLocks noChangeAspect="1"/>
          </p:cNvPicPr>
          <p:nvPr/>
        </p:nvPicPr>
        <p:blipFill>
          <a:blip r:embed="rId5"/>
          <a:stretch>
            <a:fillRect/>
          </a:stretch>
        </p:blipFill>
        <p:spPr>
          <a:xfrm>
            <a:off x="5020270" y="1750933"/>
            <a:ext cx="4589740" cy="4589740"/>
          </a:xfrm>
          <a:prstGeom prst="rect">
            <a:avLst/>
          </a:prstGeom>
        </p:spPr>
      </p:pic>
      <p:sp>
        <p:nvSpPr>
          <p:cNvPr id="14" name="Text 9"/>
          <p:cNvSpPr/>
          <p:nvPr/>
        </p:nvSpPr>
        <p:spPr>
          <a:xfrm>
            <a:off x="8076664" y="5157490"/>
            <a:ext cx="324088" cy="405170"/>
          </a:xfrm>
          <a:prstGeom prst="rect">
            <a:avLst/>
          </a:prstGeom>
          <a:noFill/>
          <a:ln/>
        </p:spPr>
        <p:txBody>
          <a:bodyPr wrap="none" lIns="0" tIns="0" rIns="0" bIns="0" rtlCol="0" anchor="t"/>
          <a:lstStyle/>
          <a:p>
            <a:pPr marL="0" indent="0">
              <a:lnSpc>
                <a:spcPts val="4050"/>
              </a:lnSpc>
              <a:buNone/>
            </a:pPr>
            <a:r>
              <a:rPr lang="en-US" sz="2550" b="1" dirty="0">
                <a:solidFill>
                  <a:srgbClr val="272525"/>
                </a:solidFill>
                <a:latin typeface="Barlow Bold" pitchFamily="34" charset="0"/>
                <a:ea typeface="Barlow Bold" pitchFamily="34" charset="-122"/>
                <a:cs typeface="Barlow Bold" pitchFamily="34" charset="-120"/>
              </a:rPr>
              <a:t>3</a:t>
            </a:r>
            <a:endParaRPr lang="en-US" sz="2550" dirty="0"/>
          </a:p>
        </p:txBody>
      </p:sp>
      <p:sp>
        <p:nvSpPr>
          <p:cNvPr id="15" name="Text 10"/>
          <p:cNvSpPr/>
          <p:nvPr/>
        </p:nvSpPr>
        <p:spPr>
          <a:xfrm>
            <a:off x="1844635" y="4251246"/>
            <a:ext cx="2850713" cy="356235"/>
          </a:xfrm>
          <a:prstGeom prst="rect">
            <a:avLst/>
          </a:prstGeom>
          <a:noFill/>
          <a:ln/>
        </p:spPr>
        <p:txBody>
          <a:bodyPr wrap="none" lIns="0" tIns="0" rIns="0" bIns="0" rtlCol="0" anchor="t"/>
          <a:lstStyle/>
          <a:p>
            <a:pPr marL="0" indent="0" algn="r">
              <a:lnSpc>
                <a:spcPts val="2800"/>
              </a:lnSpc>
              <a:buNone/>
            </a:pPr>
            <a:r>
              <a:rPr lang="en-US" sz="2200" b="1" dirty="0">
                <a:solidFill>
                  <a:srgbClr val="272525"/>
                </a:solidFill>
                <a:latin typeface="Barlow Bold" pitchFamily="34" charset="0"/>
                <a:ea typeface="Barlow Bold" pitchFamily="34" charset="-122"/>
                <a:cs typeface="Barlow Bold" pitchFamily="34" charset="-120"/>
              </a:rPr>
              <a:t>Застосування</a:t>
            </a:r>
            <a:endParaRPr lang="en-US" sz="2200" dirty="0"/>
          </a:p>
        </p:txBody>
      </p:sp>
      <p:sp>
        <p:nvSpPr>
          <p:cNvPr id="16" name="Text 11"/>
          <p:cNvSpPr/>
          <p:nvPr/>
        </p:nvSpPr>
        <p:spPr>
          <a:xfrm>
            <a:off x="758309" y="4737378"/>
            <a:ext cx="3937040" cy="1386840"/>
          </a:xfrm>
          <a:prstGeom prst="rect">
            <a:avLst/>
          </a:prstGeom>
          <a:noFill/>
          <a:ln/>
        </p:spPr>
        <p:txBody>
          <a:bodyPr wrap="square" lIns="0" tIns="0" rIns="0" bIns="0" rtlCol="0" anchor="t"/>
          <a:lstStyle/>
          <a:p>
            <a:pPr marL="0" indent="0" algn="r">
              <a:lnSpc>
                <a:spcPts val="2700"/>
              </a:lnSpc>
              <a:buNone/>
            </a:pPr>
            <a:r>
              <a:rPr lang="en-US" sz="1700" dirty="0">
                <a:solidFill>
                  <a:srgbClr val="272525"/>
                </a:solidFill>
                <a:latin typeface="Montserrat" pitchFamily="34" charset="0"/>
                <a:ea typeface="Montserrat" pitchFamily="34" charset="-122"/>
                <a:cs typeface="Montserrat" pitchFamily="34" charset="-120"/>
              </a:rPr>
              <a:t>Топографічні зйомки, інженерно-геодезичні роботи у гірській місцевості, швидкі вимірювання перевищень</a:t>
            </a:r>
            <a:endParaRPr lang="en-US" sz="1700" dirty="0"/>
          </a:p>
        </p:txBody>
      </p:sp>
      <p:pic>
        <p:nvPicPr>
          <p:cNvPr id="17" name="Image 3" descr="preencoded.png"/>
          <p:cNvPicPr>
            <a:picLocks noChangeAspect="1"/>
          </p:cNvPicPr>
          <p:nvPr/>
        </p:nvPicPr>
        <p:blipFill>
          <a:blip r:embed="rId6"/>
          <a:stretch>
            <a:fillRect/>
          </a:stretch>
        </p:blipFill>
        <p:spPr>
          <a:xfrm>
            <a:off x="5020270" y="1750933"/>
            <a:ext cx="4589740" cy="4589740"/>
          </a:xfrm>
          <a:prstGeom prst="rect">
            <a:avLst/>
          </a:prstGeom>
        </p:spPr>
      </p:pic>
      <p:sp>
        <p:nvSpPr>
          <p:cNvPr id="18" name="Text 12"/>
          <p:cNvSpPr/>
          <p:nvPr/>
        </p:nvSpPr>
        <p:spPr>
          <a:xfrm>
            <a:off x="5838646" y="4766846"/>
            <a:ext cx="324088" cy="405170"/>
          </a:xfrm>
          <a:prstGeom prst="rect">
            <a:avLst/>
          </a:prstGeom>
          <a:noFill/>
          <a:ln/>
        </p:spPr>
        <p:txBody>
          <a:bodyPr wrap="none" lIns="0" tIns="0" rIns="0" bIns="0" rtlCol="0" anchor="t"/>
          <a:lstStyle/>
          <a:p>
            <a:pPr marL="0" indent="0">
              <a:lnSpc>
                <a:spcPts val="4050"/>
              </a:lnSpc>
              <a:buNone/>
            </a:pPr>
            <a:r>
              <a:rPr lang="en-US" sz="2550" b="1" dirty="0">
                <a:solidFill>
                  <a:srgbClr val="272525"/>
                </a:solidFill>
                <a:latin typeface="Barlow Bold" pitchFamily="34" charset="0"/>
                <a:ea typeface="Barlow Bold" pitchFamily="34" charset="-122"/>
                <a:cs typeface="Barlow Bold" pitchFamily="34" charset="-120"/>
              </a:rPr>
              <a:t>4</a:t>
            </a:r>
            <a:endParaRPr lang="en-US" sz="2550" dirty="0"/>
          </a:p>
        </p:txBody>
      </p:sp>
      <p:sp>
        <p:nvSpPr>
          <p:cNvPr id="19" name="Text 13"/>
          <p:cNvSpPr/>
          <p:nvPr/>
        </p:nvSpPr>
        <p:spPr>
          <a:xfrm>
            <a:off x="758309" y="6584394"/>
            <a:ext cx="13113782" cy="104013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Тригонометричне нівелювання особливо ефективне при значних перепадах висот між точками та у випадках, коли геометричне нівелювання технічно складно виконати. У сучасних електронних тахеометрах процес визначення перевищень повністю автоматизований.</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58309" y="1053346"/>
            <a:ext cx="8438793" cy="712708"/>
          </a:xfrm>
          <a:prstGeom prst="rect">
            <a:avLst/>
          </a:prstGeom>
          <a:noFill/>
          <a:ln/>
        </p:spPr>
        <p:txBody>
          <a:bodyPr wrap="none" lIns="0" tIns="0" rIns="0" bIns="0" rtlCol="0" anchor="t"/>
          <a:lstStyle/>
          <a:p>
            <a:pPr marL="0" indent="0">
              <a:lnSpc>
                <a:spcPts val="5600"/>
              </a:lnSpc>
              <a:buNone/>
            </a:pPr>
            <a:r>
              <a:rPr lang="en-US" sz="4450" b="1" dirty="0">
                <a:solidFill>
                  <a:srgbClr val="7068F4"/>
                </a:solidFill>
                <a:latin typeface="Barlow Bold" pitchFamily="34" charset="0"/>
                <a:ea typeface="Barlow Bold" pitchFamily="34" charset="-122"/>
                <a:cs typeface="Barlow Bold" pitchFamily="34" charset="-120"/>
              </a:rPr>
              <a:t>Барометричне нівелювання</a:t>
            </a:r>
            <a:endParaRPr lang="en-US" sz="4450" dirty="0"/>
          </a:p>
        </p:txBody>
      </p:sp>
      <p:sp>
        <p:nvSpPr>
          <p:cNvPr id="3" name="Shape 1"/>
          <p:cNvSpPr/>
          <p:nvPr/>
        </p:nvSpPr>
        <p:spPr>
          <a:xfrm>
            <a:off x="758309" y="2199323"/>
            <a:ext cx="4226838" cy="4039672"/>
          </a:xfrm>
          <a:prstGeom prst="roundRect">
            <a:avLst>
              <a:gd name="adj" fmla="val 4827"/>
            </a:avLst>
          </a:prstGeom>
          <a:solidFill>
            <a:srgbClr val="EEEFF5"/>
          </a:solidFill>
          <a:ln/>
          <a:effectLst>
            <a:outerShdw blurRad="53340" dist="26670" dir="13500000" algn="bl" rotWithShape="0">
              <a:srgbClr val="FFFFFF">
                <a:alpha val="70000"/>
              </a:srgbClr>
            </a:outerShdw>
          </a:effectLst>
        </p:spPr>
      </p:sp>
      <p:sp>
        <p:nvSpPr>
          <p:cNvPr id="4" name="Text 2"/>
          <p:cNvSpPr/>
          <p:nvPr/>
        </p:nvSpPr>
        <p:spPr>
          <a:xfrm>
            <a:off x="974884" y="2415897"/>
            <a:ext cx="2886313" cy="356235"/>
          </a:xfrm>
          <a:prstGeom prst="rect">
            <a:avLst/>
          </a:prstGeom>
          <a:noFill/>
          <a:ln/>
        </p:spPr>
        <p:txBody>
          <a:bodyPr wrap="none" lIns="0" tIns="0" rIns="0" bIns="0" rtlCol="0" anchor="t"/>
          <a:lstStyle/>
          <a:p>
            <a:pPr marL="0" indent="0">
              <a:lnSpc>
                <a:spcPts val="2800"/>
              </a:lnSpc>
              <a:buNone/>
            </a:pPr>
            <a:r>
              <a:rPr lang="en-US" sz="2200" b="1" dirty="0">
                <a:solidFill>
                  <a:srgbClr val="272525"/>
                </a:solidFill>
                <a:latin typeface="Barlow Bold" pitchFamily="34" charset="0"/>
                <a:ea typeface="Barlow Bold" pitchFamily="34" charset="-122"/>
                <a:cs typeface="Barlow Bold" pitchFamily="34" charset="-120"/>
              </a:rPr>
              <a:t>Фізичний принцип</a:t>
            </a:r>
            <a:endParaRPr lang="en-US" sz="2200" dirty="0"/>
          </a:p>
        </p:txBody>
      </p:sp>
      <p:sp>
        <p:nvSpPr>
          <p:cNvPr id="5" name="Text 3"/>
          <p:cNvSpPr/>
          <p:nvPr/>
        </p:nvSpPr>
        <p:spPr>
          <a:xfrm>
            <a:off x="974884" y="2902029"/>
            <a:ext cx="3793688" cy="312039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Базується на залежності атмосферного тиску від висоти над рівнем моря. На кожні 12 м підйому тиск зменшується приблизно на 1 мм рт. ст. при нормальних умовах. Використовуються барометри-анероїди або цифрові барометричні висотоміри.</a:t>
            </a:r>
            <a:endParaRPr lang="en-US" sz="1700" dirty="0"/>
          </a:p>
        </p:txBody>
      </p:sp>
      <p:sp>
        <p:nvSpPr>
          <p:cNvPr id="6" name="Shape 4"/>
          <p:cNvSpPr/>
          <p:nvPr/>
        </p:nvSpPr>
        <p:spPr>
          <a:xfrm>
            <a:off x="5201722" y="2199323"/>
            <a:ext cx="4226838" cy="4039672"/>
          </a:xfrm>
          <a:prstGeom prst="roundRect">
            <a:avLst>
              <a:gd name="adj" fmla="val 4827"/>
            </a:avLst>
          </a:prstGeom>
          <a:solidFill>
            <a:srgbClr val="EEEFF5"/>
          </a:solidFill>
          <a:ln/>
          <a:effectLst>
            <a:outerShdw blurRad="53340" dist="26670" dir="13500000" algn="bl" rotWithShape="0">
              <a:srgbClr val="FFFFFF">
                <a:alpha val="70000"/>
              </a:srgbClr>
            </a:outerShdw>
          </a:effectLst>
        </p:spPr>
      </p:sp>
      <p:sp>
        <p:nvSpPr>
          <p:cNvPr id="7" name="Text 5"/>
          <p:cNvSpPr/>
          <p:nvPr/>
        </p:nvSpPr>
        <p:spPr>
          <a:xfrm>
            <a:off x="5418296" y="2415897"/>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272525"/>
                </a:solidFill>
                <a:latin typeface="Barlow Bold" pitchFamily="34" charset="0"/>
                <a:ea typeface="Barlow Bold" pitchFamily="34" charset="-122"/>
                <a:cs typeface="Barlow Bold" pitchFamily="34" charset="-120"/>
              </a:rPr>
              <a:t>Формула Бабіне</a:t>
            </a:r>
            <a:endParaRPr lang="en-US" sz="2200" dirty="0"/>
          </a:p>
        </p:txBody>
      </p:sp>
      <p:sp>
        <p:nvSpPr>
          <p:cNvPr id="8" name="Text 6"/>
          <p:cNvSpPr/>
          <p:nvPr/>
        </p:nvSpPr>
        <p:spPr>
          <a:xfrm>
            <a:off x="5418296" y="2902029"/>
            <a:ext cx="3793688" cy="242697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h = 16000 · (1 + 0,004·t) · (P₁ - P₂)/(P₁ + P₂), де P₁ і P₂ - показники тиску на двох станціях, t - середня температура повітря в градусах Цельсія. Точність залежить від стабільності метеорологічних умов.</a:t>
            </a:r>
            <a:endParaRPr lang="en-US" sz="1700" dirty="0"/>
          </a:p>
        </p:txBody>
      </p:sp>
      <p:sp>
        <p:nvSpPr>
          <p:cNvPr id="9" name="Shape 7"/>
          <p:cNvSpPr/>
          <p:nvPr/>
        </p:nvSpPr>
        <p:spPr>
          <a:xfrm>
            <a:off x="9645134" y="2199323"/>
            <a:ext cx="4226838" cy="4039672"/>
          </a:xfrm>
          <a:prstGeom prst="roundRect">
            <a:avLst>
              <a:gd name="adj" fmla="val 4827"/>
            </a:avLst>
          </a:prstGeom>
          <a:solidFill>
            <a:srgbClr val="EEEFF5"/>
          </a:solidFill>
          <a:ln/>
          <a:effectLst>
            <a:outerShdw blurRad="53340" dist="26670" dir="13500000" algn="bl" rotWithShape="0">
              <a:srgbClr val="FFFFFF">
                <a:alpha val="70000"/>
              </a:srgbClr>
            </a:outerShdw>
          </a:effectLst>
        </p:spPr>
      </p:sp>
      <p:sp>
        <p:nvSpPr>
          <p:cNvPr id="10" name="Text 8"/>
          <p:cNvSpPr/>
          <p:nvPr/>
        </p:nvSpPr>
        <p:spPr>
          <a:xfrm>
            <a:off x="9861709" y="2415897"/>
            <a:ext cx="3429238" cy="356235"/>
          </a:xfrm>
          <a:prstGeom prst="rect">
            <a:avLst/>
          </a:prstGeom>
          <a:noFill/>
          <a:ln/>
        </p:spPr>
        <p:txBody>
          <a:bodyPr wrap="none" lIns="0" tIns="0" rIns="0" bIns="0" rtlCol="0" anchor="t"/>
          <a:lstStyle/>
          <a:p>
            <a:pPr marL="0" indent="0">
              <a:lnSpc>
                <a:spcPts val="2800"/>
              </a:lnSpc>
              <a:buNone/>
            </a:pPr>
            <a:r>
              <a:rPr lang="en-US" sz="2200" b="1" dirty="0">
                <a:solidFill>
                  <a:srgbClr val="272525"/>
                </a:solidFill>
                <a:latin typeface="Barlow Bold" pitchFamily="34" charset="0"/>
                <a:ea typeface="Barlow Bold" pitchFamily="34" charset="-122"/>
                <a:cs typeface="Barlow Bold" pitchFamily="34" charset="-120"/>
              </a:rPr>
              <a:t>Методика вимірювань</a:t>
            </a:r>
            <a:endParaRPr lang="en-US" sz="2200" dirty="0"/>
          </a:p>
        </p:txBody>
      </p:sp>
      <p:sp>
        <p:nvSpPr>
          <p:cNvPr id="11" name="Text 9"/>
          <p:cNvSpPr/>
          <p:nvPr/>
        </p:nvSpPr>
        <p:spPr>
          <a:xfrm>
            <a:off x="9861709" y="2902029"/>
            <a:ext cx="3793688" cy="277368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Спостереження виконують за схемою "АБАБА" (А - вихідна точка, Б - визначувана точка), щоб врахувати добові коливання тиску. Для підвищення точності використовують два комплекти приладів та виконують синхронні спостереження.</a:t>
            </a:r>
            <a:endParaRPr lang="en-US" sz="1700" dirty="0"/>
          </a:p>
        </p:txBody>
      </p:sp>
      <p:sp>
        <p:nvSpPr>
          <p:cNvPr id="12" name="Text 10"/>
          <p:cNvSpPr/>
          <p:nvPr/>
        </p:nvSpPr>
        <p:spPr>
          <a:xfrm>
            <a:off x="758309" y="6482715"/>
            <a:ext cx="13113782" cy="69342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Сучасне барометричне нівелювання використовує цифрові альтиметри з GPS-позиціонуванням, що значно підвищує зручність та оперативність вимірювань при збереженні їхньої відносно невисокої точності.</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8309" y="977622"/>
            <a:ext cx="12480965" cy="712708"/>
          </a:xfrm>
          <a:prstGeom prst="rect">
            <a:avLst/>
          </a:prstGeom>
          <a:noFill/>
          <a:ln/>
        </p:spPr>
        <p:txBody>
          <a:bodyPr wrap="none" lIns="0" tIns="0" rIns="0" bIns="0" rtlCol="0" anchor="t"/>
          <a:lstStyle/>
          <a:p>
            <a:pPr marL="0" indent="0">
              <a:lnSpc>
                <a:spcPts val="5600"/>
              </a:lnSpc>
              <a:buNone/>
            </a:pPr>
            <a:r>
              <a:rPr lang="en-US" sz="4450" b="1" dirty="0">
                <a:solidFill>
                  <a:srgbClr val="7068F4"/>
                </a:solidFill>
                <a:latin typeface="Barlow Bold" pitchFamily="34" charset="0"/>
                <a:ea typeface="Barlow Bold" pitchFamily="34" charset="-122"/>
                <a:cs typeface="Barlow Bold" pitchFamily="34" charset="-120"/>
              </a:rPr>
              <a:t>Оптичні нівеліри: будова та класифікація</a:t>
            </a:r>
            <a:endParaRPr lang="en-US" sz="4450" dirty="0"/>
          </a:p>
        </p:txBody>
      </p:sp>
      <p:sp>
        <p:nvSpPr>
          <p:cNvPr id="3" name="Text 1"/>
          <p:cNvSpPr/>
          <p:nvPr/>
        </p:nvSpPr>
        <p:spPr>
          <a:xfrm>
            <a:off x="758309" y="2231827"/>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7068F4"/>
                </a:solidFill>
                <a:latin typeface="Barlow Bold" pitchFamily="34" charset="0"/>
                <a:ea typeface="Barlow Bold" pitchFamily="34" charset="-122"/>
                <a:cs typeface="Barlow Bold" pitchFamily="34" charset="-120"/>
              </a:rPr>
              <a:t>Класи точності</a:t>
            </a:r>
            <a:endParaRPr lang="en-US" sz="2200" dirty="0"/>
          </a:p>
        </p:txBody>
      </p:sp>
      <p:sp>
        <p:nvSpPr>
          <p:cNvPr id="4" name="Text 2"/>
          <p:cNvSpPr/>
          <p:nvPr/>
        </p:nvSpPr>
        <p:spPr>
          <a:xfrm>
            <a:off x="758309" y="2804636"/>
            <a:ext cx="6292572" cy="138684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Високоточні нівеліри (Н-05, Н-1) забезпечують точність 0,5-1 мм на 1 км подвійного ходу. Використовуються для прецизійних робіт та державного нівелювання I-II класів.</a:t>
            </a:r>
            <a:endParaRPr lang="en-US" sz="1700" dirty="0"/>
          </a:p>
        </p:txBody>
      </p:sp>
      <p:sp>
        <p:nvSpPr>
          <p:cNvPr id="5" name="Text 3"/>
          <p:cNvSpPr/>
          <p:nvPr/>
        </p:nvSpPr>
        <p:spPr>
          <a:xfrm>
            <a:off x="758309" y="4386382"/>
            <a:ext cx="6292572" cy="104013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Точні нівеліри (Н-3) з точністю 3 мм на 1 км подвійного ходу застосовуються для нівелювання III-IV класів та інженерно-геодезичних робіт підвищеної точності.</a:t>
            </a:r>
            <a:endParaRPr lang="en-US" sz="1700" dirty="0"/>
          </a:p>
        </p:txBody>
      </p:sp>
      <p:sp>
        <p:nvSpPr>
          <p:cNvPr id="6" name="Text 4"/>
          <p:cNvSpPr/>
          <p:nvPr/>
        </p:nvSpPr>
        <p:spPr>
          <a:xfrm>
            <a:off x="7587139" y="2231827"/>
            <a:ext cx="4067889" cy="356235"/>
          </a:xfrm>
          <a:prstGeom prst="rect">
            <a:avLst/>
          </a:prstGeom>
          <a:noFill/>
          <a:ln/>
        </p:spPr>
        <p:txBody>
          <a:bodyPr wrap="none" lIns="0" tIns="0" rIns="0" bIns="0" rtlCol="0" anchor="t"/>
          <a:lstStyle/>
          <a:p>
            <a:pPr marL="0" indent="0">
              <a:lnSpc>
                <a:spcPts val="2800"/>
              </a:lnSpc>
              <a:buNone/>
            </a:pPr>
            <a:r>
              <a:rPr lang="en-US" sz="2200" b="1" dirty="0">
                <a:solidFill>
                  <a:srgbClr val="7068F4"/>
                </a:solidFill>
                <a:latin typeface="Barlow Bold" pitchFamily="34" charset="0"/>
                <a:ea typeface="Barlow Bold" pitchFamily="34" charset="-122"/>
                <a:cs typeface="Barlow Bold" pitchFamily="34" charset="-120"/>
              </a:rPr>
              <a:t>Конструктивні особливості</a:t>
            </a:r>
            <a:endParaRPr lang="en-US" sz="2200" dirty="0"/>
          </a:p>
        </p:txBody>
      </p:sp>
      <p:sp>
        <p:nvSpPr>
          <p:cNvPr id="7" name="Text 5"/>
          <p:cNvSpPr/>
          <p:nvPr/>
        </p:nvSpPr>
        <p:spPr>
          <a:xfrm>
            <a:off x="7587139" y="2804636"/>
            <a:ext cx="6292572" cy="104013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Глухі нівеліри мають жорстке з'єднання зорової труби з рівнем, що забезпечує високу точність, але вимагає ретельного горизонтування приладу.</a:t>
            </a:r>
            <a:endParaRPr lang="en-US" sz="1700" dirty="0"/>
          </a:p>
        </p:txBody>
      </p:sp>
      <p:sp>
        <p:nvSpPr>
          <p:cNvPr id="8" name="Text 6"/>
          <p:cNvSpPr/>
          <p:nvPr/>
        </p:nvSpPr>
        <p:spPr>
          <a:xfrm>
            <a:off x="7587139" y="4039672"/>
            <a:ext cx="6292572" cy="173355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Нівеліри з компенсаторами обладнані маятниковими або рідинними системами, які автоматично встановлюють візирну вісь горизонтально при нахилах приладу до 10-15′, що прискорює роботу та підвищує продуктивність.</a:t>
            </a:r>
            <a:endParaRPr lang="en-US" sz="1700" dirty="0"/>
          </a:p>
        </p:txBody>
      </p:sp>
      <p:sp>
        <p:nvSpPr>
          <p:cNvPr id="9" name="Text 7"/>
          <p:cNvSpPr/>
          <p:nvPr/>
        </p:nvSpPr>
        <p:spPr>
          <a:xfrm>
            <a:off x="758309" y="6211848"/>
            <a:ext cx="13113782" cy="104013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Основними елементами конструкції оптичного нівеліра є: зорова труба, циліндричний рівень або компенсатор нахилу, елеваційний гвинт, підставка з підйомними гвинтами, горизонтальний круг та навідні пристрої, що забезпечують точне наведення на рейку.</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68179" y="534591"/>
            <a:ext cx="7407831" cy="628055"/>
          </a:xfrm>
          <a:prstGeom prst="rect">
            <a:avLst/>
          </a:prstGeom>
          <a:noFill/>
          <a:ln/>
        </p:spPr>
        <p:txBody>
          <a:bodyPr wrap="none" lIns="0" tIns="0" rIns="0" bIns="0" rtlCol="0" anchor="t"/>
          <a:lstStyle/>
          <a:p>
            <a:pPr marL="0" indent="0">
              <a:lnSpc>
                <a:spcPts val="4900"/>
              </a:lnSpc>
              <a:buNone/>
            </a:pPr>
            <a:r>
              <a:rPr lang="en-US" sz="3950" b="1" dirty="0">
                <a:solidFill>
                  <a:srgbClr val="7068F4"/>
                </a:solidFill>
                <a:latin typeface="Barlow Bold" pitchFamily="34" charset="0"/>
                <a:ea typeface="Barlow Bold" pitchFamily="34" charset="-122"/>
                <a:cs typeface="Barlow Bold" pitchFamily="34" charset="-120"/>
              </a:rPr>
              <a:t>Цифрові та лазерні нівеліри</a:t>
            </a:r>
            <a:endParaRPr lang="en-US" sz="3950" dirty="0"/>
          </a:p>
        </p:txBody>
      </p:sp>
      <p:sp>
        <p:nvSpPr>
          <p:cNvPr id="3" name="Shape 1"/>
          <p:cNvSpPr/>
          <p:nvPr/>
        </p:nvSpPr>
        <p:spPr>
          <a:xfrm>
            <a:off x="7303770" y="1544479"/>
            <a:ext cx="22860" cy="5324713"/>
          </a:xfrm>
          <a:prstGeom prst="roundRect">
            <a:avLst>
              <a:gd name="adj" fmla="val 751732"/>
            </a:avLst>
          </a:prstGeom>
          <a:solidFill>
            <a:srgbClr val="C1C3D0"/>
          </a:solidFill>
          <a:ln/>
        </p:spPr>
      </p:sp>
      <p:sp>
        <p:nvSpPr>
          <p:cNvPr id="4" name="Shape 2"/>
          <p:cNvSpPr/>
          <p:nvPr/>
        </p:nvSpPr>
        <p:spPr>
          <a:xfrm>
            <a:off x="6550462" y="1962626"/>
            <a:ext cx="572810" cy="22860"/>
          </a:xfrm>
          <a:prstGeom prst="roundRect">
            <a:avLst>
              <a:gd name="adj" fmla="val 751732"/>
            </a:avLst>
          </a:prstGeom>
          <a:solidFill>
            <a:srgbClr val="C1C3D0"/>
          </a:solidFill>
          <a:ln/>
        </p:spPr>
      </p:sp>
      <p:sp>
        <p:nvSpPr>
          <p:cNvPr id="5" name="Shape 3"/>
          <p:cNvSpPr/>
          <p:nvPr/>
        </p:nvSpPr>
        <p:spPr>
          <a:xfrm>
            <a:off x="7100411" y="1759267"/>
            <a:ext cx="429578" cy="429578"/>
          </a:xfrm>
          <a:prstGeom prst="roundRect">
            <a:avLst>
              <a:gd name="adj" fmla="val 40003"/>
            </a:avLst>
          </a:prstGeom>
          <a:solidFill>
            <a:srgbClr val="EEEFF5"/>
          </a:solidFill>
          <a:ln/>
          <a:effectLst>
            <a:outerShdw blurRad="46990" dist="22860" dir="13500000" algn="bl" rotWithShape="0">
              <a:srgbClr val="FFFFFF">
                <a:alpha val="70000"/>
              </a:srgbClr>
            </a:outerShdw>
          </a:effectLst>
        </p:spPr>
      </p:sp>
      <p:sp>
        <p:nvSpPr>
          <p:cNvPr id="6" name="Text 4"/>
          <p:cNvSpPr/>
          <p:nvPr/>
        </p:nvSpPr>
        <p:spPr>
          <a:xfrm>
            <a:off x="7164467" y="1785640"/>
            <a:ext cx="301466" cy="376833"/>
          </a:xfrm>
          <a:prstGeom prst="rect">
            <a:avLst/>
          </a:prstGeom>
          <a:noFill/>
          <a:ln/>
        </p:spPr>
        <p:txBody>
          <a:bodyPr wrap="none" lIns="0" tIns="0" rIns="0" bIns="0" rtlCol="0" anchor="t"/>
          <a:lstStyle/>
          <a:p>
            <a:pPr marL="0" indent="0" algn="ctr">
              <a:lnSpc>
                <a:spcPts val="2350"/>
              </a:lnSpc>
              <a:buNone/>
            </a:pPr>
            <a:r>
              <a:rPr lang="en-US" sz="2350" b="1" dirty="0">
                <a:solidFill>
                  <a:srgbClr val="272525"/>
                </a:solidFill>
                <a:latin typeface="Barlow Bold" pitchFamily="34" charset="0"/>
                <a:ea typeface="Barlow Bold" pitchFamily="34" charset="-122"/>
                <a:cs typeface="Barlow Bold" pitchFamily="34" charset="-120"/>
              </a:rPr>
              <a:t>1</a:t>
            </a:r>
            <a:endParaRPr lang="en-US" sz="2350" dirty="0"/>
          </a:p>
        </p:txBody>
      </p:sp>
      <p:sp>
        <p:nvSpPr>
          <p:cNvPr id="7" name="Text 5"/>
          <p:cNvSpPr/>
          <p:nvPr/>
        </p:nvSpPr>
        <p:spPr>
          <a:xfrm>
            <a:off x="3848219" y="1735336"/>
            <a:ext cx="2512338" cy="313968"/>
          </a:xfrm>
          <a:prstGeom prst="rect">
            <a:avLst/>
          </a:prstGeom>
          <a:noFill/>
          <a:ln/>
        </p:spPr>
        <p:txBody>
          <a:bodyPr wrap="none" lIns="0" tIns="0" rIns="0" bIns="0" rtlCol="0" anchor="t"/>
          <a:lstStyle/>
          <a:p>
            <a:pPr marL="0" indent="0" algn="r">
              <a:lnSpc>
                <a:spcPts val="2450"/>
              </a:lnSpc>
              <a:buNone/>
            </a:pPr>
            <a:r>
              <a:rPr lang="en-US" sz="1950" b="1" dirty="0">
                <a:solidFill>
                  <a:srgbClr val="272525"/>
                </a:solidFill>
                <a:latin typeface="Barlow Bold" pitchFamily="34" charset="0"/>
                <a:ea typeface="Barlow Bold" pitchFamily="34" charset="-122"/>
                <a:cs typeface="Barlow Bold" pitchFamily="34" charset="-120"/>
              </a:rPr>
              <a:t>Цифрові нівеліри</a:t>
            </a:r>
            <a:endParaRPr lang="en-US" sz="1950" dirty="0"/>
          </a:p>
        </p:txBody>
      </p:sp>
      <p:sp>
        <p:nvSpPr>
          <p:cNvPr id="8" name="Text 6"/>
          <p:cNvSpPr/>
          <p:nvPr/>
        </p:nvSpPr>
        <p:spPr>
          <a:xfrm>
            <a:off x="668179" y="2163842"/>
            <a:ext cx="5692378" cy="1833086"/>
          </a:xfrm>
          <a:prstGeom prst="rect">
            <a:avLst/>
          </a:prstGeom>
          <a:noFill/>
          <a:ln/>
        </p:spPr>
        <p:txBody>
          <a:bodyPr wrap="square" lIns="0" tIns="0" rIns="0" bIns="0" rtlCol="0" anchor="t"/>
          <a:lstStyle/>
          <a:p>
            <a:pPr marL="0" indent="0" algn="r">
              <a:lnSpc>
                <a:spcPts val="2400"/>
              </a:lnSpc>
              <a:buNone/>
            </a:pPr>
            <a:r>
              <a:rPr lang="en-US" sz="1500" dirty="0">
                <a:solidFill>
                  <a:srgbClr val="272525"/>
                </a:solidFill>
                <a:latin typeface="Montserrat" pitchFamily="34" charset="0"/>
                <a:ea typeface="Montserrat" pitchFamily="34" charset="-122"/>
                <a:cs typeface="Montserrat" pitchFamily="34" charset="-120"/>
              </a:rPr>
              <a:t>Обладнані електронною системою зчитування штрих-кодових рейок. Автоматично визначають відліки, розраховують перевищення та висоти точок. Висока точність (0,3-1,0 мм/км) поєднується з автоматичною реєстрацією результатів та усуненням помилок спостерігача.</a:t>
            </a:r>
            <a:endParaRPr lang="en-US" sz="1500" dirty="0"/>
          </a:p>
        </p:txBody>
      </p:sp>
      <p:sp>
        <p:nvSpPr>
          <p:cNvPr id="9" name="Shape 7"/>
          <p:cNvSpPr/>
          <p:nvPr/>
        </p:nvSpPr>
        <p:spPr>
          <a:xfrm>
            <a:off x="7507129" y="2917150"/>
            <a:ext cx="572810" cy="22860"/>
          </a:xfrm>
          <a:prstGeom prst="roundRect">
            <a:avLst>
              <a:gd name="adj" fmla="val 751732"/>
            </a:avLst>
          </a:prstGeom>
          <a:solidFill>
            <a:srgbClr val="C1C3D0"/>
          </a:solidFill>
          <a:ln/>
        </p:spPr>
      </p:sp>
      <p:sp>
        <p:nvSpPr>
          <p:cNvPr id="10" name="Shape 8"/>
          <p:cNvSpPr/>
          <p:nvPr/>
        </p:nvSpPr>
        <p:spPr>
          <a:xfrm>
            <a:off x="7100411" y="2713792"/>
            <a:ext cx="429578" cy="429578"/>
          </a:xfrm>
          <a:prstGeom prst="roundRect">
            <a:avLst>
              <a:gd name="adj" fmla="val 40003"/>
            </a:avLst>
          </a:prstGeom>
          <a:solidFill>
            <a:srgbClr val="EEEFF5"/>
          </a:solidFill>
          <a:ln/>
          <a:effectLst>
            <a:outerShdw blurRad="46990" dist="22860" dir="13500000" algn="bl" rotWithShape="0">
              <a:srgbClr val="FFFFFF">
                <a:alpha val="70000"/>
              </a:srgbClr>
            </a:outerShdw>
          </a:effectLst>
        </p:spPr>
      </p:sp>
      <p:sp>
        <p:nvSpPr>
          <p:cNvPr id="11" name="Text 9"/>
          <p:cNvSpPr/>
          <p:nvPr/>
        </p:nvSpPr>
        <p:spPr>
          <a:xfrm>
            <a:off x="7164467" y="2740164"/>
            <a:ext cx="301466" cy="376833"/>
          </a:xfrm>
          <a:prstGeom prst="rect">
            <a:avLst/>
          </a:prstGeom>
          <a:noFill/>
          <a:ln/>
        </p:spPr>
        <p:txBody>
          <a:bodyPr wrap="none" lIns="0" tIns="0" rIns="0" bIns="0" rtlCol="0" anchor="t"/>
          <a:lstStyle/>
          <a:p>
            <a:pPr marL="0" indent="0" algn="ctr">
              <a:lnSpc>
                <a:spcPts val="2350"/>
              </a:lnSpc>
              <a:buNone/>
            </a:pPr>
            <a:r>
              <a:rPr lang="en-US" sz="2350" b="1" dirty="0">
                <a:solidFill>
                  <a:srgbClr val="272525"/>
                </a:solidFill>
                <a:latin typeface="Barlow Bold" pitchFamily="34" charset="0"/>
                <a:ea typeface="Barlow Bold" pitchFamily="34" charset="-122"/>
                <a:cs typeface="Barlow Bold" pitchFamily="34" charset="-120"/>
              </a:rPr>
              <a:t>2</a:t>
            </a:r>
            <a:endParaRPr lang="en-US" sz="2350" dirty="0"/>
          </a:p>
        </p:txBody>
      </p:sp>
      <p:sp>
        <p:nvSpPr>
          <p:cNvPr id="12" name="Text 10"/>
          <p:cNvSpPr/>
          <p:nvPr/>
        </p:nvSpPr>
        <p:spPr>
          <a:xfrm>
            <a:off x="8269843" y="2689860"/>
            <a:ext cx="2512338" cy="313968"/>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Barlow Bold" pitchFamily="34" charset="0"/>
                <a:ea typeface="Barlow Bold" pitchFamily="34" charset="-122"/>
                <a:cs typeface="Barlow Bold" pitchFamily="34" charset="-120"/>
              </a:rPr>
              <a:t>Лазерні нівеліри</a:t>
            </a:r>
            <a:endParaRPr lang="en-US" sz="1950" dirty="0"/>
          </a:p>
        </p:txBody>
      </p:sp>
      <p:sp>
        <p:nvSpPr>
          <p:cNvPr id="13" name="Text 11"/>
          <p:cNvSpPr/>
          <p:nvPr/>
        </p:nvSpPr>
        <p:spPr>
          <a:xfrm>
            <a:off x="8269843" y="3118366"/>
            <a:ext cx="5692378" cy="1833086"/>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Створюють видиму лазерну площину або промінь для визначення горизонту. Розрізняють ротаційні (формують горизонтальну чи похилу площину) та лінійні (проектують лінію). Працюють з приймачами лазерного випромінювання або безпосередньо на видимому промені.</a:t>
            </a:r>
            <a:endParaRPr lang="en-US" sz="1500" dirty="0"/>
          </a:p>
        </p:txBody>
      </p:sp>
      <p:sp>
        <p:nvSpPr>
          <p:cNvPr id="14" name="Shape 12"/>
          <p:cNvSpPr/>
          <p:nvPr/>
        </p:nvSpPr>
        <p:spPr>
          <a:xfrm>
            <a:off x="6550462" y="4796790"/>
            <a:ext cx="572810" cy="22860"/>
          </a:xfrm>
          <a:prstGeom prst="roundRect">
            <a:avLst>
              <a:gd name="adj" fmla="val 751732"/>
            </a:avLst>
          </a:prstGeom>
          <a:solidFill>
            <a:srgbClr val="C1C3D0"/>
          </a:solidFill>
          <a:ln/>
        </p:spPr>
      </p:sp>
      <p:sp>
        <p:nvSpPr>
          <p:cNvPr id="15" name="Shape 13"/>
          <p:cNvSpPr/>
          <p:nvPr/>
        </p:nvSpPr>
        <p:spPr>
          <a:xfrm>
            <a:off x="7100411" y="4593431"/>
            <a:ext cx="429578" cy="429578"/>
          </a:xfrm>
          <a:prstGeom prst="roundRect">
            <a:avLst>
              <a:gd name="adj" fmla="val 40003"/>
            </a:avLst>
          </a:prstGeom>
          <a:solidFill>
            <a:srgbClr val="EEEFF5"/>
          </a:solidFill>
          <a:ln/>
          <a:effectLst>
            <a:outerShdw blurRad="46990" dist="22860" dir="13500000" algn="bl" rotWithShape="0">
              <a:srgbClr val="FFFFFF">
                <a:alpha val="70000"/>
              </a:srgbClr>
            </a:outerShdw>
          </a:effectLst>
        </p:spPr>
      </p:sp>
      <p:sp>
        <p:nvSpPr>
          <p:cNvPr id="16" name="Text 14"/>
          <p:cNvSpPr/>
          <p:nvPr/>
        </p:nvSpPr>
        <p:spPr>
          <a:xfrm>
            <a:off x="7164467" y="4619804"/>
            <a:ext cx="301466" cy="376833"/>
          </a:xfrm>
          <a:prstGeom prst="rect">
            <a:avLst/>
          </a:prstGeom>
          <a:noFill/>
          <a:ln/>
        </p:spPr>
        <p:txBody>
          <a:bodyPr wrap="none" lIns="0" tIns="0" rIns="0" bIns="0" rtlCol="0" anchor="t"/>
          <a:lstStyle/>
          <a:p>
            <a:pPr marL="0" indent="0" algn="ctr">
              <a:lnSpc>
                <a:spcPts val="2350"/>
              </a:lnSpc>
              <a:buNone/>
            </a:pPr>
            <a:r>
              <a:rPr lang="en-US" sz="2350" b="1" dirty="0">
                <a:solidFill>
                  <a:srgbClr val="272525"/>
                </a:solidFill>
                <a:latin typeface="Barlow Bold" pitchFamily="34" charset="0"/>
                <a:ea typeface="Barlow Bold" pitchFamily="34" charset="-122"/>
                <a:cs typeface="Barlow Bold" pitchFamily="34" charset="-120"/>
              </a:rPr>
              <a:t>3</a:t>
            </a:r>
            <a:endParaRPr lang="en-US" sz="2350" dirty="0"/>
          </a:p>
        </p:txBody>
      </p:sp>
      <p:sp>
        <p:nvSpPr>
          <p:cNvPr id="17" name="Text 15"/>
          <p:cNvSpPr/>
          <p:nvPr/>
        </p:nvSpPr>
        <p:spPr>
          <a:xfrm>
            <a:off x="2514600" y="4569500"/>
            <a:ext cx="3845957" cy="313968"/>
          </a:xfrm>
          <a:prstGeom prst="rect">
            <a:avLst/>
          </a:prstGeom>
          <a:noFill/>
          <a:ln/>
        </p:spPr>
        <p:txBody>
          <a:bodyPr wrap="none" lIns="0" tIns="0" rIns="0" bIns="0" rtlCol="0" anchor="t"/>
          <a:lstStyle/>
          <a:p>
            <a:pPr marL="0" indent="0" algn="r">
              <a:lnSpc>
                <a:spcPts val="2450"/>
              </a:lnSpc>
              <a:buNone/>
            </a:pPr>
            <a:r>
              <a:rPr lang="en-US" sz="1950" b="1" dirty="0">
                <a:solidFill>
                  <a:srgbClr val="272525"/>
                </a:solidFill>
                <a:latin typeface="Barlow Bold" pitchFamily="34" charset="0"/>
                <a:ea typeface="Barlow Bold" pitchFamily="34" charset="-122"/>
                <a:cs typeface="Barlow Bold" pitchFamily="34" charset="-120"/>
              </a:rPr>
              <a:t>Самовирівнювальні нівеліри</a:t>
            </a:r>
            <a:endParaRPr lang="en-US" sz="1950" dirty="0"/>
          </a:p>
        </p:txBody>
      </p:sp>
      <p:sp>
        <p:nvSpPr>
          <p:cNvPr id="18" name="Text 16"/>
          <p:cNvSpPr/>
          <p:nvPr/>
        </p:nvSpPr>
        <p:spPr>
          <a:xfrm>
            <a:off x="668179" y="4998006"/>
            <a:ext cx="5692378" cy="1527572"/>
          </a:xfrm>
          <a:prstGeom prst="rect">
            <a:avLst/>
          </a:prstGeom>
          <a:noFill/>
          <a:ln/>
        </p:spPr>
        <p:txBody>
          <a:bodyPr wrap="square" lIns="0" tIns="0" rIns="0" bIns="0" rtlCol="0" anchor="t"/>
          <a:lstStyle/>
          <a:p>
            <a:pPr marL="0" indent="0" algn="r">
              <a:lnSpc>
                <a:spcPts val="2400"/>
              </a:lnSpc>
              <a:buNone/>
            </a:pPr>
            <a:r>
              <a:rPr lang="en-US" sz="1500" dirty="0">
                <a:solidFill>
                  <a:srgbClr val="272525"/>
                </a:solidFill>
                <a:latin typeface="Montserrat" pitchFamily="34" charset="0"/>
                <a:ea typeface="Montserrat" pitchFamily="34" charset="-122"/>
                <a:cs typeface="Montserrat" pitchFamily="34" charset="-120"/>
              </a:rPr>
              <a:t>Оснащені маятниковими або електронними компенсаторами для автоматичного встановлення горизонтального променя. Дозволяють швидко розпочинати роботу без тривалого горизонтування, що підвищує продуктивність польових вимірювань.</a:t>
            </a:r>
            <a:endParaRPr lang="en-US" sz="1500" dirty="0"/>
          </a:p>
        </p:txBody>
      </p:sp>
      <p:sp>
        <p:nvSpPr>
          <p:cNvPr id="19" name="Text 17"/>
          <p:cNvSpPr/>
          <p:nvPr/>
        </p:nvSpPr>
        <p:spPr>
          <a:xfrm>
            <a:off x="668179" y="7083981"/>
            <a:ext cx="13294043" cy="611029"/>
          </a:xfrm>
          <a:prstGeom prst="rect">
            <a:avLst/>
          </a:prstGeom>
          <a:noFill/>
          <a:ln/>
        </p:spPr>
        <p:txBody>
          <a:bodyPr wrap="squar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Сучасні цифрові та лазерні нівеліри часто оснащуються модулями GPS/GNSS, Bluetooth та Wi-Fi для інтеграції у геоінформаційні системи та забезпечення дистанційного керування, що значно розширює їх функціональні можливості.</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58309" y="1064181"/>
            <a:ext cx="11138416" cy="712708"/>
          </a:xfrm>
          <a:prstGeom prst="rect">
            <a:avLst/>
          </a:prstGeom>
          <a:noFill/>
          <a:ln/>
        </p:spPr>
        <p:txBody>
          <a:bodyPr wrap="none" lIns="0" tIns="0" rIns="0" bIns="0" rtlCol="0" anchor="t"/>
          <a:lstStyle/>
          <a:p>
            <a:pPr marL="0" indent="0">
              <a:lnSpc>
                <a:spcPts val="5600"/>
              </a:lnSpc>
              <a:buNone/>
            </a:pPr>
            <a:r>
              <a:rPr lang="en-US" sz="4450" b="1" dirty="0">
                <a:solidFill>
                  <a:srgbClr val="7068F4"/>
                </a:solidFill>
                <a:latin typeface="Barlow Bold" pitchFamily="34" charset="0"/>
                <a:ea typeface="Barlow Bold" pitchFamily="34" charset="-122"/>
                <a:cs typeface="Barlow Bold" pitchFamily="34" charset="-120"/>
              </a:rPr>
              <a:t>Нівелірні рейки: види та особливості</a:t>
            </a:r>
            <a:endParaRPr lang="en-US" sz="4450" dirty="0"/>
          </a:p>
        </p:txBody>
      </p:sp>
      <p:pic>
        <p:nvPicPr>
          <p:cNvPr id="3" name="Image 0" descr="preencoded.png"/>
          <p:cNvPicPr>
            <a:picLocks noChangeAspect="1"/>
          </p:cNvPicPr>
          <p:nvPr/>
        </p:nvPicPr>
        <p:blipFill>
          <a:blip r:embed="rId3"/>
          <a:stretch>
            <a:fillRect/>
          </a:stretch>
        </p:blipFill>
        <p:spPr>
          <a:xfrm>
            <a:off x="758309" y="2210157"/>
            <a:ext cx="541615" cy="541615"/>
          </a:xfrm>
          <a:prstGeom prst="rect">
            <a:avLst/>
          </a:prstGeom>
        </p:spPr>
      </p:pic>
      <p:sp>
        <p:nvSpPr>
          <p:cNvPr id="4" name="Text 1"/>
          <p:cNvSpPr/>
          <p:nvPr/>
        </p:nvSpPr>
        <p:spPr>
          <a:xfrm>
            <a:off x="758309" y="2968347"/>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Шашкові рейки</a:t>
            </a:r>
            <a:endParaRPr lang="en-US" sz="2200" dirty="0"/>
          </a:p>
        </p:txBody>
      </p:sp>
      <p:sp>
        <p:nvSpPr>
          <p:cNvPr id="5" name="Text 2"/>
          <p:cNvSpPr/>
          <p:nvPr/>
        </p:nvSpPr>
        <p:spPr>
          <a:xfrm>
            <a:off x="758309" y="3454479"/>
            <a:ext cx="4154567" cy="242697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Класичні дерев'яні або алюмінієві рейки з сантиметровими поділками у вигляді червоно-білих або чорно-білих шашок. Довжина 3-4 м. Поділки дозволяють брати відліки з точністю до 1 мм при використанні оптичних нівелірів.</a:t>
            </a:r>
            <a:endParaRPr lang="en-US" sz="1700" dirty="0"/>
          </a:p>
        </p:txBody>
      </p:sp>
      <p:pic>
        <p:nvPicPr>
          <p:cNvPr id="6" name="Image 1" descr="preencoded.png"/>
          <p:cNvPicPr>
            <a:picLocks noChangeAspect="1"/>
          </p:cNvPicPr>
          <p:nvPr/>
        </p:nvPicPr>
        <p:blipFill>
          <a:blip r:embed="rId4"/>
          <a:stretch>
            <a:fillRect/>
          </a:stretch>
        </p:blipFill>
        <p:spPr>
          <a:xfrm>
            <a:off x="5237798" y="2210157"/>
            <a:ext cx="541615" cy="541615"/>
          </a:xfrm>
          <a:prstGeom prst="rect">
            <a:avLst/>
          </a:prstGeom>
        </p:spPr>
      </p:pic>
      <p:sp>
        <p:nvSpPr>
          <p:cNvPr id="7" name="Text 3"/>
          <p:cNvSpPr/>
          <p:nvPr/>
        </p:nvSpPr>
        <p:spPr>
          <a:xfrm>
            <a:off x="5237798" y="2968347"/>
            <a:ext cx="3109913"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Штрих-кодові рейки</a:t>
            </a:r>
            <a:endParaRPr lang="en-US" sz="2200" dirty="0"/>
          </a:p>
        </p:txBody>
      </p:sp>
      <p:sp>
        <p:nvSpPr>
          <p:cNvPr id="8" name="Text 4"/>
          <p:cNvSpPr/>
          <p:nvPr/>
        </p:nvSpPr>
        <p:spPr>
          <a:xfrm>
            <a:off x="5237798" y="3454479"/>
            <a:ext cx="4154686" cy="242697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Мають спеціальний чорно-білий код, який зчитується цифровими нівелірами. Забезпечують автоматичне визначення відліків з високою точністю та виключають помилки спостерігача при зчитуванні відліків.</a:t>
            </a:r>
            <a:endParaRPr lang="en-US" sz="1700" dirty="0"/>
          </a:p>
        </p:txBody>
      </p:sp>
      <p:pic>
        <p:nvPicPr>
          <p:cNvPr id="9" name="Image 2" descr="preencoded.png"/>
          <p:cNvPicPr>
            <a:picLocks noChangeAspect="1"/>
          </p:cNvPicPr>
          <p:nvPr/>
        </p:nvPicPr>
        <p:blipFill>
          <a:blip r:embed="rId5"/>
          <a:stretch>
            <a:fillRect/>
          </a:stretch>
        </p:blipFill>
        <p:spPr>
          <a:xfrm>
            <a:off x="9717405" y="2210157"/>
            <a:ext cx="541615" cy="541615"/>
          </a:xfrm>
          <a:prstGeom prst="rect">
            <a:avLst/>
          </a:prstGeom>
        </p:spPr>
      </p:pic>
      <p:sp>
        <p:nvSpPr>
          <p:cNvPr id="10" name="Text 5"/>
          <p:cNvSpPr/>
          <p:nvPr/>
        </p:nvSpPr>
        <p:spPr>
          <a:xfrm>
            <a:off x="9717405" y="2968347"/>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Інварні рейки</a:t>
            </a:r>
            <a:endParaRPr lang="en-US" sz="2200" dirty="0"/>
          </a:p>
        </p:txBody>
      </p:sp>
      <p:sp>
        <p:nvSpPr>
          <p:cNvPr id="11" name="Text 6"/>
          <p:cNvSpPr/>
          <p:nvPr/>
        </p:nvSpPr>
        <p:spPr>
          <a:xfrm>
            <a:off x="9717405" y="3454479"/>
            <a:ext cx="4154567" cy="242697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Виготовлені з використанням інварної стрічки, що має мінімальний коефіцієнт теплового розширення. Використовуються для високоточного нівелювання I-II класів, де необхідно мінімізувати вплив температурних деформацій.</a:t>
            </a:r>
            <a:endParaRPr lang="en-US" sz="1700" dirty="0"/>
          </a:p>
        </p:txBody>
      </p:sp>
      <p:sp>
        <p:nvSpPr>
          <p:cNvPr id="12" name="Text 7"/>
          <p:cNvSpPr/>
          <p:nvPr/>
        </p:nvSpPr>
        <p:spPr>
          <a:xfrm>
            <a:off x="758309" y="6125170"/>
            <a:ext cx="13113782" cy="104013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Для забезпечення правильного положення рейок під час вимірювань використовують спеціальні підкладки (башмаки) або костилі. У високоточному нівелюванні застосовують спеціальні штативи та підпорки для рейок, що забезпечують їх стабільне вертикальне положення.</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4731" y="875824"/>
            <a:ext cx="9319855" cy="662345"/>
          </a:xfrm>
          <a:prstGeom prst="rect">
            <a:avLst/>
          </a:prstGeom>
          <a:noFill/>
          <a:ln/>
        </p:spPr>
        <p:txBody>
          <a:bodyPr wrap="none" lIns="0" tIns="0" rIns="0" bIns="0" rtlCol="0" anchor="t"/>
          <a:lstStyle/>
          <a:p>
            <a:pPr marL="0" indent="0">
              <a:lnSpc>
                <a:spcPts val="5200"/>
              </a:lnSpc>
              <a:buNone/>
            </a:pPr>
            <a:r>
              <a:rPr lang="en-US" sz="4150" b="1" dirty="0">
                <a:solidFill>
                  <a:srgbClr val="7068F4"/>
                </a:solidFill>
                <a:latin typeface="Barlow Bold" pitchFamily="34" charset="0"/>
                <a:ea typeface="Barlow Bold" pitchFamily="34" charset="-122"/>
                <a:cs typeface="Barlow Bold" pitchFamily="34" charset="-120"/>
              </a:rPr>
              <a:t>Перевірки та юстування нівелірів</a:t>
            </a:r>
            <a:endParaRPr lang="en-US" sz="4150" dirty="0"/>
          </a:p>
        </p:txBody>
      </p:sp>
      <p:sp>
        <p:nvSpPr>
          <p:cNvPr id="3" name="Shape 1"/>
          <p:cNvSpPr/>
          <p:nvPr/>
        </p:nvSpPr>
        <p:spPr>
          <a:xfrm>
            <a:off x="704731" y="2846903"/>
            <a:ext cx="3078718" cy="201335"/>
          </a:xfrm>
          <a:prstGeom prst="roundRect">
            <a:avLst>
              <a:gd name="adj" fmla="val 90017"/>
            </a:avLst>
          </a:prstGeom>
          <a:solidFill>
            <a:srgbClr val="EEEFF5"/>
          </a:solidFill>
          <a:ln/>
          <a:effectLst>
            <a:outerShdw blurRad="49530" dist="24130" dir="13500000" algn="bl" rotWithShape="0">
              <a:srgbClr val="FFFFFF">
                <a:alpha val="70000"/>
              </a:srgbClr>
            </a:outerShdw>
          </a:effectLst>
        </p:spPr>
      </p:sp>
      <p:sp>
        <p:nvSpPr>
          <p:cNvPr id="4" name="Text 2"/>
          <p:cNvSpPr/>
          <p:nvPr/>
        </p:nvSpPr>
        <p:spPr>
          <a:xfrm>
            <a:off x="704731" y="3350181"/>
            <a:ext cx="3078718" cy="662226"/>
          </a:xfrm>
          <a:prstGeom prst="rect">
            <a:avLst/>
          </a:prstGeom>
          <a:noFill/>
          <a:ln/>
        </p:spPr>
        <p:txBody>
          <a:bodyPr wrap="square" lIns="0" tIns="0" rIns="0" bIns="0" rtlCol="0" anchor="t"/>
          <a:lstStyle/>
          <a:p>
            <a:pPr marL="0" indent="0" algn="l">
              <a:lnSpc>
                <a:spcPts val="2600"/>
              </a:lnSpc>
              <a:buNone/>
            </a:pPr>
            <a:r>
              <a:rPr lang="en-US" sz="2050" b="1" dirty="0">
                <a:solidFill>
                  <a:srgbClr val="272525"/>
                </a:solidFill>
                <a:latin typeface="Barlow Bold" pitchFamily="34" charset="0"/>
                <a:ea typeface="Barlow Bold" pitchFamily="34" charset="-122"/>
                <a:cs typeface="Barlow Bold" pitchFamily="34" charset="-120"/>
              </a:rPr>
              <a:t>Перевірка круглого рівня</a:t>
            </a:r>
            <a:endParaRPr lang="en-US" sz="2050" dirty="0"/>
          </a:p>
        </p:txBody>
      </p:sp>
      <p:sp>
        <p:nvSpPr>
          <p:cNvPr id="5" name="Text 3"/>
          <p:cNvSpPr/>
          <p:nvPr/>
        </p:nvSpPr>
        <p:spPr>
          <a:xfrm>
            <a:off x="704731" y="4133136"/>
            <a:ext cx="3078718" cy="3220641"/>
          </a:xfrm>
          <a:prstGeom prst="rect">
            <a:avLst/>
          </a:prstGeom>
          <a:noFill/>
          <a:ln/>
        </p:spPr>
        <p:txBody>
          <a:bodyPr wrap="square" lIns="0" tIns="0" rIns="0" bIns="0" rtlCol="0" anchor="t"/>
          <a:lstStyle/>
          <a:p>
            <a:pPr marL="0" indent="0" algn="l">
              <a:lnSpc>
                <a:spcPts val="2500"/>
              </a:lnSpc>
              <a:buNone/>
            </a:pPr>
            <a:r>
              <a:rPr lang="en-US" sz="1550" dirty="0">
                <a:solidFill>
                  <a:srgbClr val="272525"/>
                </a:solidFill>
                <a:latin typeface="Montserrat" pitchFamily="34" charset="0"/>
                <a:ea typeface="Montserrat" pitchFamily="34" charset="-122"/>
                <a:cs typeface="Montserrat" pitchFamily="34" charset="-120"/>
              </a:rPr>
              <a:t>Вісь круглого рівня повинна бути паралельною до осі обертання нівеліра. Перевіряється приведенням бульбашки рівня у нуль-пункт та поворотом приладу на 180°. Якщо бульбашка зміщується, положення виправляють юстувальними гвинтами.</a:t>
            </a:r>
            <a:endParaRPr lang="en-US" sz="1550" dirty="0"/>
          </a:p>
        </p:txBody>
      </p:sp>
      <p:sp>
        <p:nvSpPr>
          <p:cNvPr id="6" name="Shape 4"/>
          <p:cNvSpPr/>
          <p:nvPr/>
        </p:nvSpPr>
        <p:spPr>
          <a:xfrm>
            <a:off x="4085392" y="2544842"/>
            <a:ext cx="3078837" cy="201335"/>
          </a:xfrm>
          <a:prstGeom prst="roundRect">
            <a:avLst>
              <a:gd name="adj" fmla="val 90017"/>
            </a:avLst>
          </a:prstGeom>
          <a:solidFill>
            <a:srgbClr val="EEEFF5"/>
          </a:solidFill>
          <a:ln/>
          <a:effectLst>
            <a:outerShdw blurRad="49530" dist="24130" dir="13500000" algn="bl" rotWithShape="0">
              <a:srgbClr val="FFFFFF">
                <a:alpha val="70000"/>
              </a:srgbClr>
            </a:outerShdw>
          </a:effectLst>
        </p:spPr>
      </p:sp>
      <p:sp>
        <p:nvSpPr>
          <p:cNvPr id="7" name="Text 5"/>
          <p:cNvSpPr/>
          <p:nvPr/>
        </p:nvSpPr>
        <p:spPr>
          <a:xfrm>
            <a:off x="4085392" y="3048119"/>
            <a:ext cx="3078837" cy="662226"/>
          </a:xfrm>
          <a:prstGeom prst="rect">
            <a:avLst/>
          </a:prstGeom>
          <a:noFill/>
          <a:ln/>
        </p:spPr>
        <p:txBody>
          <a:bodyPr wrap="square" lIns="0" tIns="0" rIns="0" bIns="0" rtlCol="0" anchor="t"/>
          <a:lstStyle/>
          <a:p>
            <a:pPr marL="0" indent="0" algn="l">
              <a:lnSpc>
                <a:spcPts val="2600"/>
              </a:lnSpc>
              <a:buNone/>
            </a:pPr>
            <a:r>
              <a:rPr lang="en-US" sz="2050" b="1" dirty="0">
                <a:solidFill>
                  <a:srgbClr val="272525"/>
                </a:solidFill>
                <a:latin typeface="Barlow Bold" pitchFamily="34" charset="0"/>
                <a:ea typeface="Barlow Bold" pitchFamily="34" charset="-122"/>
                <a:cs typeface="Barlow Bold" pitchFamily="34" charset="-120"/>
              </a:rPr>
              <a:t>Перевірка сітки ниток</a:t>
            </a:r>
            <a:endParaRPr lang="en-US" sz="2050" dirty="0"/>
          </a:p>
        </p:txBody>
      </p:sp>
      <p:sp>
        <p:nvSpPr>
          <p:cNvPr id="8" name="Text 6"/>
          <p:cNvSpPr/>
          <p:nvPr/>
        </p:nvSpPr>
        <p:spPr>
          <a:xfrm>
            <a:off x="4085392" y="3831074"/>
            <a:ext cx="3078837" cy="2898577"/>
          </a:xfrm>
          <a:prstGeom prst="rect">
            <a:avLst/>
          </a:prstGeom>
          <a:noFill/>
          <a:ln/>
        </p:spPr>
        <p:txBody>
          <a:bodyPr wrap="square" lIns="0" tIns="0" rIns="0" bIns="0" rtlCol="0" anchor="t"/>
          <a:lstStyle/>
          <a:p>
            <a:pPr marL="0" indent="0" algn="l">
              <a:lnSpc>
                <a:spcPts val="2500"/>
              </a:lnSpc>
              <a:buNone/>
            </a:pPr>
            <a:r>
              <a:rPr lang="en-US" sz="1550" dirty="0">
                <a:solidFill>
                  <a:srgbClr val="272525"/>
                </a:solidFill>
                <a:latin typeface="Montserrat" pitchFamily="34" charset="0"/>
                <a:ea typeface="Montserrat" pitchFamily="34" charset="-122"/>
                <a:cs typeface="Montserrat" pitchFamily="34" charset="-120"/>
              </a:rPr>
              <a:t>Горизонтальна нитка сітки повинна бути перпендикулярною до осі обертання нівеліра. Перевірка виконується наведенням на рейку та порівнянням відліків при різних положеннях горизонтальної нитки.</a:t>
            </a:r>
            <a:endParaRPr lang="en-US" sz="1550" dirty="0"/>
          </a:p>
        </p:txBody>
      </p:sp>
      <p:sp>
        <p:nvSpPr>
          <p:cNvPr id="9" name="Shape 7"/>
          <p:cNvSpPr/>
          <p:nvPr/>
        </p:nvSpPr>
        <p:spPr>
          <a:xfrm>
            <a:off x="7466171" y="2242780"/>
            <a:ext cx="3078718" cy="201335"/>
          </a:xfrm>
          <a:prstGeom prst="roundRect">
            <a:avLst>
              <a:gd name="adj" fmla="val 90017"/>
            </a:avLst>
          </a:prstGeom>
          <a:solidFill>
            <a:srgbClr val="EEEFF5"/>
          </a:solidFill>
          <a:ln/>
          <a:effectLst>
            <a:outerShdw blurRad="49530" dist="24130" dir="13500000" algn="bl" rotWithShape="0">
              <a:srgbClr val="FFFFFF">
                <a:alpha val="70000"/>
              </a:srgbClr>
            </a:outerShdw>
          </a:effectLst>
        </p:spPr>
      </p:sp>
      <p:sp>
        <p:nvSpPr>
          <p:cNvPr id="10" name="Text 8"/>
          <p:cNvSpPr/>
          <p:nvPr/>
        </p:nvSpPr>
        <p:spPr>
          <a:xfrm>
            <a:off x="7466171" y="2746058"/>
            <a:ext cx="3078718" cy="662226"/>
          </a:xfrm>
          <a:prstGeom prst="rect">
            <a:avLst/>
          </a:prstGeom>
          <a:noFill/>
          <a:ln/>
        </p:spPr>
        <p:txBody>
          <a:bodyPr wrap="square" lIns="0" tIns="0" rIns="0" bIns="0" rtlCol="0" anchor="t"/>
          <a:lstStyle/>
          <a:p>
            <a:pPr marL="0" indent="0" algn="l">
              <a:lnSpc>
                <a:spcPts val="2600"/>
              </a:lnSpc>
              <a:buNone/>
            </a:pPr>
            <a:r>
              <a:rPr lang="en-US" sz="2050" b="1" dirty="0">
                <a:solidFill>
                  <a:srgbClr val="272525"/>
                </a:solidFill>
                <a:latin typeface="Barlow Bold" pitchFamily="34" charset="0"/>
                <a:ea typeface="Barlow Bold" pitchFamily="34" charset="-122"/>
                <a:cs typeface="Barlow Bold" pitchFamily="34" charset="-120"/>
              </a:rPr>
              <a:t>Головна перевірка нівеліра</a:t>
            </a:r>
            <a:endParaRPr lang="en-US" sz="2050" dirty="0"/>
          </a:p>
        </p:txBody>
      </p:sp>
      <p:sp>
        <p:nvSpPr>
          <p:cNvPr id="11" name="Text 9"/>
          <p:cNvSpPr/>
          <p:nvPr/>
        </p:nvSpPr>
        <p:spPr>
          <a:xfrm>
            <a:off x="7466171" y="3529013"/>
            <a:ext cx="3078718" cy="3220641"/>
          </a:xfrm>
          <a:prstGeom prst="rect">
            <a:avLst/>
          </a:prstGeom>
          <a:noFill/>
          <a:ln/>
        </p:spPr>
        <p:txBody>
          <a:bodyPr wrap="square" lIns="0" tIns="0" rIns="0" bIns="0" rtlCol="0" anchor="t"/>
          <a:lstStyle/>
          <a:p>
            <a:pPr marL="0" indent="0" algn="l">
              <a:lnSpc>
                <a:spcPts val="2500"/>
              </a:lnSpc>
              <a:buNone/>
            </a:pPr>
            <a:r>
              <a:rPr lang="en-US" sz="1550" dirty="0">
                <a:solidFill>
                  <a:srgbClr val="272525"/>
                </a:solidFill>
                <a:latin typeface="Montserrat" pitchFamily="34" charset="0"/>
                <a:ea typeface="Montserrat" pitchFamily="34" charset="-122"/>
                <a:cs typeface="Montserrat" pitchFamily="34" charset="-120"/>
              </a:rPr>
              <a:t>Візирна вісь має бути паралельною до осі циліндричного рівня (для нівелірів з рівнем) або горизонтальною (для нівелірів з компенсатором). Виконується за методикою Кукавського або методом подвійного нівелювання з різних відстаней.</a:t>
            </a:r>
            <a:endParaRPr lang="en-US" sz="1550" dirty="0"/>
          </a:p>
        </p:txBody>
      </p:sp>
      <p:sp>
        <p:nvSpPr>
          <p:cNvPr id="12" name="Shape 10"/>
          <p:cNvSpPr/>
          <p:nvPr/>
        </p:nvSpPr>
        <p:spPr>
          <a:xfrm>
            <a:off x="10846832" y="1940838"/>
            <a:ext cx="3078837" cy="201335"/>
          </a:xfrm>
          <a:prstGeom prst="roundRect">
            <a:avLst>
              <a:gd name="adj" fmla="val 90017"/>
            </a:avLst>
          </a:prstGeom>
          <a:solidFill>
            <a:srgbClr val="EEEFF5"/>
          </a:solidFill>
          <a:ln/>
          <a:effectLst>
            <a:outerShdw blurRad="49530" dist="24130" dir="13500000" algn="bl" rotWithShape="0">
              <a:srgbClr val="FFFFFF">
                <a:alpha val="70000"/>
              </a:srgbClr>
            </a:outerShdw>
          </a:effectLst>
        </p:spPr>
      </p:sp>
      <p:sp>
        <p:nvSpPr>
          <p:cNvPr id="13" name="Text 11"/>
          <p:cNvSpPr/>
          <p:nvPr/>
        </p:nvSpPr>
        <p:spPr>
          <a:xfrm>
            <a:off x="10846832" y="2444115"/>
            <a:ext cx="3078837" cy="662226"/>
          </a:xfrm>
          <a:prstGeom prst="rect">
            <a:avLst/>
          </a:prstGeom>
          <a:noFill/>
          <a:ln/>
        </p:spPr>
        <p:txBody>
          <a:bodyPr wrap="square" lIns="0" tIns="0" rIns="0" bIns="0" rtlCol="0" anchor="t"/>
          <a:lstStyle/>
          <a:p>
            <a:pPr marL="0" indent="0" algn="l">
              <a:lnSpc>
                <a:spcPts val="2600"/>
              </a:lnSpc>
              <a:buNone/>
            </a:pPr>
            <a:r>
              <a:rPr lang="en-US" sz="2050" b="1" dirty="0">
                <a:solidFill>
                  <a:srgbClr val="272525"/>
                </a:solidFill>
                <a:latin typeface="Barlow Bold" pitchFamily="34" charset="0"/>
                <a:ea typeface="Barlow Bold" pitchFamily="34" charset="-122"/>
                <a:cs typeface="Barlow Bold" pitchFamily="34" charset="-120"/>
              </a:rPr>
              <a:t>Перевірка компенсатора</a:t>
            </a:r>
            <a:endParaRPr lang="en-US" sz="2050" dirty="0"/>
          </a:p>
        </p:txBody>
      </p:sp>
      <p:sp>
        <p:nvSpPr>
          <p:cNvPr id="14" name="Text 12"/>
          <p:cNvSpPr/>
          <p:nvPr/>
        </p:nvSpPr>
        <p:spPr>
          <a:xfrm>
            <a:off x="10846832" y="3227070"/>
            <a:ext cx="3078837" cy="3220641"/>
          </a:xfrm>
          <a:prstGeom prst="rect">
            <a:avLst/>
          </a:prstGeom>
          <a:noFill/>
          <a:ln/>
        </p:spPr>
        <p:txBody>
          <a:bodyPr wrap="square" lIns="0" tIns="0" rIns="0" bIns="0" rtlCol="0" anchor="t"/>
          <a:lstStyle/>
          <a:p>
            <a:pPr marL="0" indent="0" algn="l">
              <a:lnSpc>
                <a:spcPts val="2500"/>
              </a:lnSpc>
              <a:buNone/>
            </a:pPr>
            <a:r>
              <a:rPr lang="en-US" sz="1550" dirty="0">
                <a:solidFill>
                  <a:srgbClr val="272525"/>
                </a:solidFill>
                <a:latin typeface="Montserrat" pitchFamily="34" charset="0"/>
                <a:ea typeface="Montserrat" pitchFamily="34" charset="-122"/>
                <a:cs typeface="Montserrat" pitchFamily="34" charset="-120"/>
              </a:rPr>
              <a:t>У нівелірах з компенсатором перевіряється правильність його роботи. Відліки по рейці не повинні змінюватися при незначних нахилах приладу. Перевірка виконується штучним нахилом нівеліра та контролем стабільності відліків.</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5030</Words>
  <Application>Microsoft Office PowerPoint</Application>
  <PresentationFormat>Довільний</PresentationFormat>
  <Paragraphs>368</Paragraphs>
  <Slides>35</Slides>
  <Notes>35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35</vt:i4>
      </vt:variant>
    </vt:vector>
  </HeadingPairs>
  <TitlesOfParts>
    <vt:vector size="40" baseType="lpstr">
      <vt:lpstr>Barlow Bold</vt:lpstr>
      <vt:lpstr>Calibri</vt:lpstr>
      <vt:lpstr>Arial</vt:lpstr>
      <vt:lpstr>Montserrat</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Андрей Панасюк</cp:lastModifiedBy>
  <cp:revision>4</cp:revision>
  <dcterms:created xsi:type="dcterms:W3CDTF">2025-03-13T18:59:34Z</dcterms:created>
  <dcterms:modified xsi:type="dcterms:W3CDTF">2025-04-18T07:46:18Z</dcterms:modified>
</cp:coreProperties>
</file>