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Open Sans" panose="020B0604020202020204" charset="0"/>
      <p:regular r:id="rId17"/>
    </p:embeddedFont>
  </p:embeddedFont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60" autoAdjust="0"/>
    <p:restoredTop sz="94610"/>
  </p:normalViewPr>
  <p:slideViewPr>
    <p:cSldViewPr snapToGrid="0" snapToObjects="1">
      <p:cViewPr>
        <p:scale>
          <a:sx n="63" d="100"/>
          <a:sy n="63" d="100"/>
        </p:scale>
        <p:origin x="-108" y="-4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E211C-5173-4A31-BA4F-26992EA5DF1E}" type="datetimeFigureOut">
              <a:rPr lang="uk-UA" smtClean="0"/>
              <a:t>15.04.2025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138E9-E909-40DF-A50B-D8DDCA4BDAB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132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648301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Повінь: причини, наслідки та правила поведінки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114800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Повінь – це значне затоплення місцевості внаслідок підйому рівня води в річці, озері, водосховищі, спричинене зливами, весняним таненням снігу, вітровим нагоном води, руйнуванням дамб, гребель тощо. Повені завдають великої матеріальної шкоди та призводять до людських жертв.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6201370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57781" y="621983"/>
            <a:ext cx="8001238" cy="1020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Отримання допомоги після повені</a:t>
            </a:r>
            <a:endParaRPr lang="en-US" sz="32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781" y="1887141"/>
            <a:ext cx="408146" cy="40814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057781" y="2458522"/>
            <a:ext cx="2503884" cy="510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Інформаційна підтримка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6057781" y="3066455"/>
            <a:ext cx="2503884" cy="1566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Дізнайтеся у місцевих органів державної влади та місцевого самоврядування адреси організацій, що відповідають за надання допомоги потерпілому населенню.</a:t>
            </a:r>
            <a:endParaRPr lang="en-US" sz="12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6458" y="1887141"/>
            <a:ext cx="408146" cy="40814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806458" y="2458522"/>
            <a:ext cx="2503884" cy="510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Відновлення житла</a:t>
            </a:r>
            <a:endParaRPr lang="en-US" sz="1600" dirty="0"/>
          </a:p>
        </p:txBody>
      </p:sp>
      <p:sp>
        <p:nvSpPr>
          <p:cNvPr id="9" name="Text 4"/>
          <p:cNvSpPr/>
          <p:nvPr/>
        </p:nvSpPr>
        <p:spPr>
          <a:xfrm>
            <a:off x="8806458" y="3066455"/>
            <a:ext cx="2503884" cy="1305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Зверніться до відповідних служб для оцінки пошкоджень вашого житла та отримання консультацій щодо його відновлення.</a:t>
            </a:r>
            <a:endParaRPr lang="en-US" sz="12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55135" y="1887141"/>
            <a:ext cx="408146" cy="40814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55135" y="2458522"/>
            <a:ext cx="2503884" cy="510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Медична допомога</a:t>
            </a:r>
            <a:endParaRPr lang="en-US" sz="1600" dirty="0"/>
          </a:p>
        </p:txBody>
      </p:sp>
      <p:sp>
        <p:nvSpPr>
          <p:cNvPr id="12" name="Text 6"/>
          <p:cNvSpPr/>
          <p:nvPr/>
        </p:nvSpPr>
        <p:spPr>
          <a:xfrm>
            <a:off x="11555135" y="3066455"/>
            <a:ext cx="2503884" cy="10444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 разі погіршення самопочуття після контакту з паводковими водами негайно зверніться до медичних закладів.</a:t>
            </a:r>
            <a:endParaRPr lang="en-US" sz="12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7781" y="5122783"/>
            <a:ext cx="408146" cy="40814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6057781" y="5694164"/>
            <a:ext cx="2503884" cy="510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Гуманітарна допомога</a:t>
            </a:r>
            <a:endParaRPr lang="en-US" sz="1600" dirty="0"/>
          </a:p>
        </p:txBody>
      </p:sp>
      <p:sp>
        <p:nvSpPr>
          <p:cNvPr id="15" name="Text 8"/>
          <p:cNvSpPr/>
          <p:nvPr/>
        </p:nvSpPr>
        <p:spPr>
          <a:xfrm>
            <a:off x="6057781" y="6302097"/>
            <a:ext cx="2503884" cy="13055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2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Дізнайтеся про пункти розподілу гуманітарної допомоги, де можна отримати необхідні речі, продукти та питну воду.</a:t>
            </a:r>
            <a:endParaRPr lang="en-US" sz="12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5678" y="691396"/>
            <a:ext cx="5599509" cy="5943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37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Наслідки повеней</a:t>
            </a:r>
            <a:endParaRPr lang="en-US" sz="3700" dirty="0"/>
          </a:p>
        </p:txBody>
      </p:sp>
      <p:sp>
        <p:nvSpPr>
          <p:cNvPr id="4" name="Shape 1"/>
          <p:cNvSpPr/>
          <p:nvPr/>
        </p:nvSpPr>
        <p:spPr>
          <a:xfrm>
            <a:off x="665678" y="1784985"/>
            <a:ext cx="427911" cy="427911"/>
          </a:xfrm>
          <a:prstGeom prst="roundRect">
            <a:avLst>
              <a:gd name="adj" fmla="val 1867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283732" y="1784985"/>
            <a:ext cx="3193256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Затоплення та руйнування</a:t>
            </a:r>
            <a:endParaRPr lang="en-US" sz="1850" dirty="0"/>
          </a:p>
        </p:txBody>
      </p:sp>
      <p:sp>
        <p:nvSpPr>
          <p:cNvPr id="6" name="Text 3"/>
          <p:cNvSpPr/>
          <p:nvPr/>
        </p:nvSpPr>
        <p:spPr>
          <a:xfrm>
            <a:off x="1283732" y="2493407"/>
            <a:ext cx="3193256" cy="60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Затоплення шаром води значної площі землі</a:t>
            </a:r>
            <a:endParaRPr lang="en-US" sz="1450" dirty="0"/>
          </a:p>
        </p:txBody>
      </p:sp>
      <p:sp>
        <p:nvSpPr>
          <p:cNvPr id="7" name="Text 4"/>
          <p:cNvSpPr/>
          <p:nvPr/>
        </p:nvSpPr>
        <p:spPr>
          <a:xfrm>
            <a:off x="1283732" y="3216116"/>
            <a:ext cx="3193256" cy="60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Ушкодження та руйнування будівель та споруд</a:t>
            </a:r>
            <a:endParaRPr lang="en-US" sz="1450" dirty="0"/>
          </a:p>
        </p:txBody>
      </p:sp>
      <p:sp>
        <p:nvSpPr>
          <p:cNvPr id="8" name="Text 5"/>
          <p:cNvSpPr/>
          <p:nvPr/>
        </p:nvSpPr>
        <p:spPr>
          <a:xfrm>
            <a:off x="1283732" y="3938826"/>
            <a:ext cx="3193256" cy="608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Ушкодження автомобільних шляхів та залізниць</a:t>
            </a:r>
            <a:endParaRPr lang="en-US" sz="1450" dirty="0"/>
          </a:p>
        </p:txBody>
      </p:sp>
      <p:sp>
        <p:nvSpPr>
          <p:cNvPr id="9" name="Shape 6"/>
          <p:cNvSpPr/>
          <p:nvPr/>
        </p:nvSpPr>
        <p:spPr>
          <a:xfrm>
            <a:off x="4667131" y="1784985"/>
            <a:ext cx="427911" cy="427911"/>
          </a:xfrm>
          <a:prstGeom prst="roundRect">
            <a:avLst>
              <a:gd name="adj" fmla="val 1867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285184" y="1784985"/>
            <a:ext cx="2827377" cy="2971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Економічні збитки</a:t>
            </a:r>
            <a:endParaRPr lang="en-US" sz="1850" dirty="0"/>
          </a:p>
        </p:txBody>
      </p:sp>
      <p:sp>
        <p:nvSpPr>
          <p:cNvPr id="11" name="Text 8"/>
          <p:cNvSpPr/>
          <p:nvPr/>
        </p:nvSpPr>
        <p:spPr>
          <a:xfrm>
            <a:off x="5285184" y="2196227"/>
            <a:ext cx="3193256" cy="912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Руйнування обладнання та комунікацій, меліоративних систем</a:t>
            </a:r>
            <a:endParaRPr lang="en-US" sz="1450" dirty="0"/>
          </a:p>
        </p:txBody>
      </p:sp>
      <p:sp>
        <p:nvSpPr>
          <p:cNvPr id="12" name="Text 9"/>
          <p:cNvSpPr/>
          <p:nvPr/>
        </p:nvSpPr>
        <p:spPr>
          <a:xfrm>
            <a:off x="5285184" y="3223260"/>
            <a:ext cx="3193256" cy="912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Загибель свійських тварин та знищення врожаю сільськогосподарських культур</a:t>
            </a:r>
            <a:endParaRPr lang="en-US" sz="1450" dirty="0"/>
          </a:p>
        </p:txBody>
      </p:sp>
      <p:sp>
        <p:nvSpPr>
          <p:cNvPr id="13" name="Text 10"/>
          <p:cNvSpPr/>
          <p:nvPr/>
        </p:nvSpPr>
        <p:spPr>
          <a:xfrm>
            <a:off x="5285184" y="4250293"/>
            <a:ext cx="3193256" cy="9129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Псування та нищення сировини, паливо, продуктів харчування, добрив тощо</a:t>
            </a:r>
            <a:endParaRPr lang="en-US" sz="1450" dirty="0"/>
          </a:p>
        </p:txBody>
      </p:sp>
      <p:sp>
        <p:nvSpPr>
          <p:cNvPr id="14" name="Shape 11"/>
          <p:cNvSpPr/>
          <p:nvPr/>
        </p:nvSpPr>
        <p:spPr>
          <a:xfrm>
            <a:off x="665678" y="5567363"/>
            <a:ext cx="427911" cy="427911"/>
          </a:xfrm>
          <a:prstGeom prst="roundRect">
            <a:avLst>
              <a:gd name="adj" fmla="val 18670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1283732" y="5567363"/>
            <a:ext cx="3016329" cy="2971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Загрози для людей</a:t>
            </a:r>
            <a:endParaRPr lang="en-US" sz="1850" dirty="0"/>
          </a:p>
        </p:txBody>
      </p:sp>
      <p:sp>
        <p:nvSpPr>
          <p:cNvPr id="16" name="Text 13"/>
          <p:cNvSpPr/>
          <p:nvPr/>
        </p:nvSpPr>
        <p:spPr>
          <a:xfrm>
            <a:off x="1283732" y="5978604"/>
            <a:ext cx="7194590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Загроза інфекційних захворювань (епідемії)</a:t>
            </a:r>
            <a:endParaRPr lang="en-US" sz="1450" dirty="0"/>
          </a:p>
        </p:txBody>
      </p:sp>
      <p:sp>
        <p:nvSpPr>
          <p:cNvPr id="17" name="Text 14"/>
          <p:cNvSpPr/>
          <p:nvPr/>
        </p:nvSpPr>
        <p:spPr>
          <a:xfrm>
            <a:off x="1283732" y="6396990"/>
            <a:ext cx="7194590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Погіршення якості питної води</a:t>
            </a:r>
            <a:endParaRPr lang="en-US" sz="1450" dirty="0"/>
          </a:p>
        </p:txBody>
      </p:sp>
      <p:sp>
        <p:nvSpPr>
          <p:cNvPr id="18" name="Text 15"/>
          <p:cNvSpPr/>
          <p:nvPr/>
        </p:nvSpPr>
        <p:spPr>
          <a:xfrm>
            <a:off x="1283732" y="6815376"/>
            <a:ext cx="7194590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Загибель людей</a:t>
            </a:r>
            <a:endParaRPr lang="en-US" sz="1450" dirty="0"/>
          </a:p>
        </p:txBody>
      </p:sp>
      <p:sp>
        <p:nvSpPr>
          <p:cNvPr id="19" name="Text 16"/>
          <p:cNvSpPr/>
          <p:nvPr/>
        </p:nvSpPr>
        <p:spPr>
          <a:xfrm>
            <a:off x="1283732" y="7233761"/>
            <a:ext cx="7194590" cy="3043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Вимивання родючого шару ґрунту</a:t>
            </a:r>
            <a:endParaRPr lang="en-US" sz="14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54725" y="1067395"/>
            <a:ext cx="12078772" cy="5845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00"/>
              </a:lnSpc>
              <a:buNone/>
            </a:pPr>
            <a:r>
              <a:rPr lang="en-US" sz="36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Прогнозування та боротьба з повенями</a:t>
            </a:r>
            <a:endParaRPr lang="en-US" sz="3650" dirty="0"/>
          </a:p>
        </p:txBody>
      </p:sp>
      <p:sp>
        <p:nvSpPr>
          <p:cNvPr id="3" name="Text 1"/>
          <p:cNvSpPr/>
          <p:nvPr/>
        </p:nvSpPr>
        <p:spPr>
          <a:xfrm>
            <a:off x="654725" y="2119670"/>
            <a:ext cx="4301490" cy="292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Особливості прогнозування</a:t>
            </a:r>
            <a:endParaRPr lang="en-US" sz="1800" dirty="0"/>
          </a:p>
        </p:txBody>
      </p:sp>
      <p:sp>
        <p:nvSpPr>
          <p:cNvPr id="4" name="Text 2"/>
          <p:cNvSpPr/>
          <p:nvPr/>
        </p:nvSpPr>
        <p:spPr>
          <a:xfrm>
            <a:off x="654725" y="2599015"/>
            <a:ext cx="6432233" cy="8976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Повені відрізняються від інших стихійних лих тим, що деякою мірою прогнозуються. Але прогнозувати ймовірність повені набагато легше, ніж передбачити момент її початку.</a:t>
            </a:r>
            <a:endParaRPr lang="en-US" sz="1450" dirty="0"/>
          </a:p>
        </p:txBody>
      </p:sp>
      <p:sp>
        <p:nvSpPr>
          <p:cNvPr id="5" name="Text 3"/>
          <p:cNvSpPr/>
          <p:nvPr/>
        </p:nvSpPr>
        <p:spPr>
          <a:xfrm>
            <a:off x="654725" y="3664982"/>
            <a:ext cx="6432233" cy="11968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Точність прогнозу зростає при отриманні надійної інформації про кількість та інтенсивність опадів, рівні води в річці, запаси води в сніговому покрові, зміни температури повітря, довгострокові прогнози погоди тощо.</a:t>
            </a:r>
            <a:endParaRPr lang="en-US" sz="1450" dirty="0"/>
          </a:p>
        </p:txBody>
      </p:sp>
      <p:sp>
        <p:nvSpPr>
          <p:cNvPr id="6" name="Text 4"/>
          <p:cNvSpPr/>
          <p:nvPr/>
        </p:nvSpPr>
        <p:spPr>
          <a:xfrm>
            <a:off x="7551063" y="2119670"/>
            <a:ext cx="4483656" cy="2922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8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Методи боротьби з повенями</a:t>
            </a:r>
            <a:endParaRPr lang="en-US" sz="1800" dirty="0"/>
          </a:p>
        </p:txBody>
      </p:sp>
      <p:sp>
        <p:nvSpPr>
          <p:cNvPr id="7" name="Text 5"/>
          <p:cNvSpPr/>
          <p:nvPr/>
        </p:nvSpPr>
        <p:spPr>
          <a:xfrm>
            <a:off x="7551063" y="2599015"/>
            <a:ext cx="6432233" cy="11968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Основний напрям боротьби з повенями в зменшенні максимальних витрат води в річці завдяки перерозподілу стоку в часі (насадження лісозахисних смуг, оранка ґрунту поперек схилу, збереження узбережних смуг рослинності, терасування схилів тощо).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7551063" y="3964186"/>
            <a:ext cx="6432233" cy="11968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Для середніх та великих річок досить дійовим засобом є регулювання паводкового стоку за допомогою водосховищ. Окрім того, для захисту від повеней широко застосовується давно відомий спосіб – влаштування дамб.</a:t>
            </a:r>
            <a:endParaRPr lang="en-US" sz="1450" dirty="0"/>
          </a:p>
        </p:txBody>
      </p:sp>
      <p:sp>
        <p:nvSpPr>
          <p:cNvPr id="9" name="Text 7"/>
          <p:cNvSpPr/>
          <p:nvPr/>
        </p:nvSpPr>
        <p:spPr>
          <a:xfrm>
            <a:off x="7551063" y="5329357"/>
            <a:ext cx="6432233" cy="8976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Для ліквідації небезпеки утворення заторів проводиться розчищення та заглиблення окремих ділянок русла ріки, а також руйнування криги вибухами за 10-15 днів до початку льодоходу.</a:t>
            </a:r>
            <a:endParaRPr lang="en-US" sz="1450" dirty="0"/>
          </a:p>
        </p:txBody>
      </p:sp>
      <p:sp>
        <p:nvSpPr>
          <p:cNvPr id="10" name="Text 8"/>
          <p:cNvSpPr/>
          <p:nvPr/>
        </p:nvSpPr>
        <p:spPr>
          <a:xfrm>
            <a:off x="7551063" y="6395323"/>
            <a:ext cx="6432233" cy="5984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Ще один досить важливий шлях регулювання стоку й запобігання повеней – ландшафтно-меліоративні заходи.</a:t>
            </a:r>
            <a:endParaRPr lang="en-US" sz="14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6385" y="615434"/>
            <a:ext cx="7931229" cy="1082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34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Правила поведінки при повені</a:t>
            </a:r>
            <a:endParaRPr lang="en-US" sz="3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85" y="1958102"/>
            <a:ext cx="866299" cy="155257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32598" y="2131338"/>
            <a:ext cx="3769876" cy="270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Отримання попередження</a:t>
            </a:r>
            <a:endParaRPr lang="en-US" sz="1700" dirty="0"/>
          </a:p>
        </p:txBody>
      </p:sp>
      <p:sp>
        <p:nvSpPr>
          <p:cNvPr id="6" name="Text 2"/>
          <p:cNvSpPr/>
          <p:nvPr/>
        </p:nvSpPr>
        <p:spPr>
          <a:xfrm>
            <a:off x="1732598" y="2505908"/>
            <a:ext cx="6805017" cy="8315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Отримавши попередження про затоплення, необхідно терміново вийти в небезпечне місце – на височину (попередньо відключивши воду, газ, електроприлади)</a:t>
            </a:r>
            <a:endParaRPr lang="en-US" sz="13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85" y="3510677"/>
            <a:ext cx="866299" cy="127539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32598" y="3683913"/>
            <a:ext cx="4560927" cy="270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При повільному розвитку повені</a:t>
            </a:r>
            <a:endParaRPr lang="en-US" sz="1700" dirty="0"/>
          </a:p>
        </p:txBody>
      </p:sp>
      <p:sp>
        <p:nvSpPr>
          <p:cNvPr id="9" name="Text 4"/>
          <p:cNvSpPr/>
          <p:nvPr/>
        </p:nvSpPr>
        <p:spPr>
          <a:xfrm>
            <a:off x="1732598" y="4058483"/>
            <a:ext cx="6805017" cy="5543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Якщо повінь розвивається повільно, необхідно перенести майно в небезпечне місце, а самому зайняти верхні поверхи (горища), дахи будівель</a:t>
            </a:r>
            <a:endParaRPr lang="en-US" sz="13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385" y="4786074"/>
            <a:ext cx="866299" cy="155257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32598" y="4959310"/>
            <a:ext cx="4146233" cy="270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Евакуація із зони затоплення</a:t>
            </a:r>
            <a:endParaRPr lang="en-US" sz="1700" dirty="0"/>
          </a:p>
        </p:txBody>
      </p:sp>
      <p:sp>
        <p:nvSpPr>
          <p:cNvPr id="12" name="Text 6"/>
          <p:cNvSpPr/>
          <p:nvPr/>
        </p:nvSpPr>
        <p:spPr>
          <a:xfrm>
            <a:off x="1732598" y="5333881"/>
            <a:ext cx="6805017" cy="8315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Для того, щоб залишити місця затоплення, можна скористатися човнами, катерами та всім тим, що здатне утримати людину на воді (колоди, бочки, автомобільні камери тощо)</a:t>
            </a:r>
            <a:endParaRPr lang="en-US" sz="13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385" y="6338649"/>
            <a:ext cx="866299" cy="127539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732598" y="6511885"/>
            <a:ext cx="2165985" cy="2706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Дії у воді</a:t>
            </a:r>
            <a:endParaRPr lang="en-US" sz="1700" dirty="0"/>
          </a:p>
        </p:txBody>
      </p:sp>
      <p:sp>
        <p:nvSpPr>
          <p:cNvPr id="15" name="Text 8"/>
          <p:cNvSpPr/>
          <p:nvPr/>
        </p:nvSpPr>
        <p:spPr>
          <a:xfrm>
            <a:off x="1732598" y="6886456"/>
            <a:ext cx="6805017" cy="5543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3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Коли людина опинилася у воді, їй необхідно скинути важкий одяг та взуття, скористатись плаваючими поблизу засобами й чекати на допомогу</a:t>
            </a:r>
            <a:endParaRPr lang="en-US" sz="13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0447" y="669369"/>
            <a:ext cx="7048262" cy="6432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Повені на Закарпатті</a:t>
            </a:r>
            <a:endParaRPr lang="en-US" sz="4050" dirty="0"/>
          </a:p>
        </p:txBody>
      </p:sp>
      <p:sp>
        <p:nvSpPr>
          <p:cNvPr id="3" name="Text 1"/>
          <p:cNvSpPr/>
          <p:nvPr/>
        </p:nvSpPr>
        <p:spPr>
          <a:xfrm>
            <a:off x="1622465" y="1837730"/>
            <a:ext cx="3075861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Природні чинники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720447" y="2282785"/>
            <a:ext cx="3977878" cy="1317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Гідрометеорологічні (інтенсивні і тривалі дощі на всій площі водозборів, характер надходження води до русел річок тощо)</a:t>
            </a:r>
            <a:endParaRPr lang="en-US" sz="16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054" y="1724382"/>
            <a:ext cx="4616291" cy="4616291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088" y="2518053"/>
            <a:ext cx="308015" cy="38492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2075" y="2002393"/>
            <a:ext cx="3637836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Особливості поверхні</a:t>
            </a:r>
            <a:endParaRPr lang="en-US" sz="2000" dirty="0"/>
          </a:p>
        </p:txBody>
      </p:sp>
      <p:sp>
        <p:nvSpPr>
          <p:cNvPr id="8" name="Text 4"/>
          <p:cNvSpPr/>
          <p:nvPr/>
        </p:nvSpPr>
        <p:spPr>
          <a:xfrm>
            <a:off x="9932075" y="2447449"/>
            <a:ext cx="3977878" cy="9879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Крутизна і величина схилів, незначна глибина залягання материнських порід, розчленованість рельєфу</a:t>
            </a:r>
            <a:endParaRPr lang="en-US" sz="16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054" y="1724382"/>
            <a:ext cx="4616291" cy="4616291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2965" y="2910959"/>
            <a:ext cx="308015" cy="38492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2075" y="4300180"/>
            <a:ext cx="3892391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Гідрографічна мережа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9932075" y="4745236"/>
            <a:ext cx="3977878" cy="1317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У Карпатах найгустіша в Україні гідрографічна мережа. Для гірських річок Карпат паводки різного генезису характерні протягом усього року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7054" y="1724382"/>
            <a:ext cx="4616291" cy="4616291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0059" y="5161836"/>
            <a:ext cx="308015" cy="384929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2125147" y="4135517"/>
            <a:ext cx="2573179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Періодичність</a:t>
            </a:r>
            <a:endParaRPr lang="en-US" sz="2000" dirty="0"/>
          </a:p>
        </p:txBody>
      </p:sp>
      <p:sp>
        <p:nvSpPr>
          <p:cNvPr id="16" name="Text 8"/>
          <p:cNvSpPr/>
          <p:nvPr/>
        </p:nvSpPr>
        <p:spPr>
          <a:xfrm>
            <a:off x="720447" y="4580573"/>
            <a:ext cx="3977878" cy="16466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Повені на карпатських річках повторюються 4-5 разів на рік. Частота їх формування підпорядковується чергуванню періодів підвищеної та низької водності</a:t>
            </a:r>
            <a:endParaRPr lang="en-US" sz="160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7054" y="1724382"/>
            <a:ext cx="4616291" cy="4616291"/>
          </a:xfrm>
          <a:prstGeom prst="rect">
            <a:avLst/>
          </a:prstGeom>
        </p:spPr>
      </p:pic>
      <p:pic>
        <p:nvPicPr>
          <p:cNvPr id="18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39182" y="4768929"/>
            <a:ext cx="308015" cy="384929"/>
          </a:xfrm>
          <a:prstGeom prst="rect">
            <a:avLst/>
          </a:prstGeom>
        </p:spPr>
      </p:pic>
      <p:sp>
        <p:nvSpPr>
          <p:cNvPr id="19" name="Text 9"/>
          <p:cNvSpPr/>
          <p:nvPr/>
        </p:nvSpPr>
        <p:spPr>
          <a:xfrm>
            <a:off x="720447" y="6572250"/>
            <a:ext cx="13189506" cy="9879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Значну частку в загальній структурі стихійних лих займають повені і, зокрема, повені на Закарпатті. Спостереження і аналіз даних багаторічних досліджень свідчать, що виникнення повеней на Закарпатті настає в результаті взаємодії цілого ряду природних та антропогенних чинників.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721638"/>
            <a:ext cx="1043297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Річкова мережа Закарпаття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1884045"/>
            <a:ext cx="13042821" cy="3917156"/>
          </a:xfrm>
          <a:prstGeom prst="roundRect">
            <a:avLst>
              <a:gd name="adj" fmla="val 243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01410" y="1891665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028224" y="2035373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Середня густина річкової мережі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45824" y="2035373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1,7 км/кв. км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801410" y="2541984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1028224" y="2685693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Загальна кількість річок і потічків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45824" y="2685693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9426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801410" y="3192304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1028224" y="3336012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Сумарна довжина річок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45824" y="3336012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19793 км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801410" y="3842623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1028224" y="3986332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Кількість річок довжиною понад 100 км</a:t>
            </a:r>
            <a:endParaRPr lang="en-US" sz="1750" dirty="0"/>
          </a:p>
        </p:txBody>
      </p:sp>
      <p:sp>
        <p:nvSpPr>
          <p:cNvPr id="15" name="Text 13"/>
          <p:cNvSpPr/>
          <p:nvPr/>
        </p:nvSpPr>
        <p:spPr>
          <a:xfrm>
            <a:off x="7545824" y="3986332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 (Тиса, Боржава, Латориця і Уж)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801410" y="4492942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1028224" y="4636651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Довжина р. Тиси в межах області</a:t>
            </a:r>
            <a:endParaRPr lang="en-US" sz="1750" dirty="0"/>
          </a:p>
        </p:txBody>
      </p:sp>
      <p:sp>
        <p:nvSpPr>
          <p:cNvPr id="18" name="Text 16"/>
          <p:cNvSpPr/>
          <p:nvPr/>
        </p:nvSpPr>
        <p:spPr>
          <a:xfrm>
            <a:off x="7545824" y="4636651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201 км (загальна - 966 км)</a:t>
            </a:r>
            <a:endParaRPr lang="en-US" sz="1750" dirty="0"/>
          </a:p>
        </p:txBody>
      </p:sp>
      <p:sp>
        <p:nvSpPr>
          <p:cNvPr id="19" name="Shape 17"/>
          <p:cNvSpPr/>
          <p:nvPr/>
        </p:nvSpPr>
        <p:spPr>
          <a:xfrm>
            <a:off x="801410" y="5143262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1028224" y="5286970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Площа водозбірного басейну р. Тиси в межах області</a:t>
            </a:r>
            <a:endParaRPr lang="en-US" sz="1750" dirty="0"/>
          </a:p>
        </p:txBody>
      </p:sp>
      <p:sp>
        <p:nvSpPr>
          <p:cNvPr id="21" name="Text 19"/>
          <p:cNvSpPr/>
          <p:nvPr/>
        </p:nvSpPr>
        <p:spPr>
          <a:xfrm>
            <a:off x="7545824" y="5286970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12760 кв. км (загальна - 156400 кв. км)</a:t>
            </a:r>
            <a:endParaRPr lang="en-US" sz="1750" dirty="0"/>
          </a:p>
        </p:txBody>
      </p:sp>
      <p:sp>
        <p:nvSpPr>
          <p:cNvPr id="22" name="Text 20"/>
          <p:cNvSpPr/>
          <p:nvPr/>
        </p:nvSpPr>
        <p:spPr>
          <a:xfrm>
            <a:off x="793790" y="6056352"/>
            <a:ext cx="130428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Територія області перерізана густою мережею річок. Усього в області протікає 9426 річок і потічків сумарною довжиною 19793 км. 153 річки мають загальну довжину 3545 км. Усі річки Закарпаття належать до басейну р. Тиси – найбільшої притоки Дунаю. На території області вона приймає основні праві притоки: річки Косовська (41 км), Тересва (56 км), Теребля (91км), Ріка (92 км), Боржава (106 км).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81978" y="717590"/>
            <a:ext cx="13380125" cy="519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32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Заходи щодо попередження і уникнення повеней</a:t>
            </a:r>
            <a:endParaRPr lang="en-US" sz="32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958" y="1569839"/>
            <a:ext cx="1333143" cy="958096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1550" y="2021443"/>
            <a:ext cx="233839" cy="29229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781312" y="1736050"/>
            <a:ext cx="2655927" cy="259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Захист і моніторинг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4781312" y="2095619"/>
            <a:ext cx="4638675" cy="2661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Проведення моніторингу екологічного стану гірських рік</a:t>
            </a:r>
            <a:endParaRPr lang="en-US" sz="1300" dirty="0"/>
          </a:p>
        </p:txBody>
      </p:sp>
      <p:sp>
        <p:nvSpPr>
          <p:cNvPr id="7" name="Shape 3"/>
          <p:cNvSpPr/>
          <p:nvPr/>
        </p:nvSpPr>
        <p:spPr>
          <a:xfrm>
            <a:off x="4656653" y="2539127"/>
            <a:ext cx="9350216" cy="11430"/>
          </a:xfrm>
          <a:prstGeom prst="roundRect">
            <a:avLst>
              <a:gd name="adj" fmla="val 611074"/>
            </a:avLst>
          </a:prstGeom>
          <a:solidFill>
            <a:srgbClr val="BCDBD4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327" y="2569488"/>
            <a:ext cx="2666286" cy="958096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1550" y="2902387"/>
            <a:ext cx="233839" cy="292298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447824" y="2735699"/>
            <a:ext cx="2589609" cy="259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Лісові насадження</a:t>
            </a:r>
            <a:endParaRPr lang="en-US" sz="1600" dirty="0"/>
          </a:p>
        </p:txBody>
      </p:sp>
      <p:sp>
        <p:nvSpPr>
          <p:cNvPr id="11" name="Text 5"/>
          <p:cNvSpPr/>
          <p:nvPr/>
        </p:nvSpPr>
        <p:spPr>
          <a:xfrm>
            <a:off x="5447824" y="3095268"/>
            <a:ext cx="6512123" cy="2661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Зміцнення стійкості прируслових лісів як важливого водорегулюючого чинника</a:t>
            </a:r>
            <a:endParaRPr lang="en-US" sz="1300" dirty="0"/>
          </a:p>
        </p:txBody>
      </p:sp>
      <p:sp>
        <p:nvSpPr>
          <p:cNvPr id="12" name="Shape 6"/>
          <p:cNvSpPr/>
          <p:nvPr/>
        </p:nvSpPr>
        <p:spPr>
          <a:xfrm>
            <a:off x="5323165" y="3538776"/>
            <a:ext cx="8683704" cy="11430"/>
          </a:xfrm>
          <a:prstGeom prst="roundRect">
            <a:avLst>
              <a:gd name="adj" fmla="val 611074"/>
            </a:avLst>
          </a:prstGeom>
          <a:solidFill>
            <a:srgbClr val="BCDBD4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8815" y="3569137"/>
            <a:ext cx="3999428" cy="958096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1550" y="3902035"/>
            <a:ext cx="233839" cy="292298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114455" y="3735348"/>
            <a:ext cx="2489716" cy="259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Водорегулювання</a:t>
            </a:r>
            <a:endParaRPr lang="en-US" sz="1600" dirty="0"/>
          </a:p>
        </p:txBody>
      </p:sp>
      <p:sp>
        <p:nvSpPr>
          <p:cNvPr id="16" name="Text 8"/>
          <p:cNvSpPr/>
          <p:nvPr/>
        </p:nvSpPr>
        <p:spPr>
          <a:xfrm>
            <a:off x="6114455" y="4094917"/>
            <a:ext cx="4672132" cy="2661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Створення в руслах великих рік запасних водоприймачів</a:t>
            </a:r>
            <a:endParaRPr lang="en-US" sz="1300" dirty="0"/>
          </a:p>
        </p:txBody>
      </p:sp>
      <p:sp>
        <p:nvSpPr>
          <p:cNvPr id="17" name="Shape 9"/>
          <p:cNvSpPr/>
          <p:nvPr/>
        </p:nvSpPr>
        <p:spPr>
          <a:xfrm>
            <a:off x="5989796" y="4538424"/>
            <a:ext cx="8017073" cy="11430"/>
          </a:xfrm>
          <a:prstGeom prst="roundRect">
            <a:avLst>
              <a:gd name="adj" fmla="val 611074"/>
            </a:avLst>
          </a:prstGeom>
          <a:solidFill>
            <a:srgbClr val="BCDBD4"/>
          </a:solidFill>
          <a:ln/>
        </p:spPr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82184" y="4568785"/>
            <a:ext cx="5332690" cy="958096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1550" y="4901684"/>
            <a:ext cx="233839" cy="292298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6781086" y="4734997"/>
            <a:ext cx="2537936" cy="259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Рослинний покрив</a:t>
            </a:r>
            <a:endParaRPr lang="en-US" sz="1600" dirty="0"/>
          </a:p>
        </p:txBody>
      </p:sp>
      <p:sp>
        <p:nvSpPr>
          <p:cNvPr id="21" name="Text 11"/>
          <p:cNvSpPr/>
          <p:nvPr/>
        </p:nvSpPr>
        <p:spPr>
          <a:xfrm>
            <a:off x="6781086" y="5094565"/>
            <a:ext cx="4692491" cy="2661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Поліпшення травостою та підвищення його захисної ролі</a:t>
            </a:r>
            <a:endParaRPr lang="en-US" sz="1300" dirty="0"/>
          </a:p>
        </p:txBody>
      </p:sp>
      <p:sp>
        <p:nvSpPr>
          <p:cNvPr id="22" name="Shape 12"/>
          <p:cNvSpPr/>
          <p:nvPr/>
        </p:nvSpPr>
        <p:spPr>
          <a:xfrm>
            <a:off x="6656427" y="5538073"/>
            <a:ext cx="7350443" cy="11430"/>
          </a:xfrm>
          <a:prstGeom prst="roundRect">
            <a:avLst>
              <a:gd name="adj" fmla="val 611074"/>
            </a:avLst>
          </a:prstGeom>
          <a:solidFill>
            <a:srgbClr val="BCDBD4"/>
          </a:solidFill>
          <a:ln/>
        </p:spPr>
      </p:sp>
      <p:pic>
        <p:nvPicPr>
          <p:cNvPr id="23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5553" y="5568434"/>
            <a:ext cx="6665833" cy="958096"/>
          </a:xfrm>
          <a:prstGeom prst="rect">
            <a:avLst/>
          </a:prstGeom>
        </p:spPr>
      </p:pic>
      <p:pic>
        <p:nvPicPr>
          <p:cNvPr id="24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31431" y="5901333"/>
            <a:ext cx="233839" cy="292298"/>
          </a:xfrm>
          <a:prstGeom prst="rect">
            <a:avLst/>
          </a:prstGeom>
        </p:spPr>
      </p:pic>
      <p:sp>
        <p:nvSpPr>
          <p:cNvPr id="25" name="Text 13"/>
          <p:cNvSpPr/>
          <p:nvPr/>
        </p:nvSpPr>
        <p:spPr>
          <a:xfrm>
            <a:off x="7447598" y="5734645"/>
            <a:ext cx="2078712" cy="2597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Фінансування</a:t>
            </a:r>
            <a:endParaRPr lang="en-US" sz="1600" dirty="0"/>
          </a:p>
        </p:txBody>
      </p:sp>
      <p:sp>
        <p:nvSpPr>
          <p:cNvPr id="26" name="Text 14"/>
          <p:cNvSpPr/>
          <p:nvPr/>
        </p:nvSpPr>
        <p:spPr>
          <a:xfrm>
            <a:off x="7447598" y="6094214"/>
            <a:ext cx="3180278" cy="2661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Збільшення бюджетного фінансування</a:t>
            </a:r>
            <a:endParaRPr lang="en-US" sz="1300" dirty="0"/>
          </a:p>
        </p:txBody>
      </p:sp>
      <p:sp>
        <p:nvSpPr>
          <p:cNvPr id="27" name="Text 15"/>
          <p:cNvSpPr/>
          <p:nvPr/>
        </p:nvSpPr>
        <p:spPr>
          <a:xfrm>
            <a:off x="581978" y="6713577"/>
            <a:ext cx="13466445" cy="798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3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Зважаючи на це, слід якомога швидше вживати невідкладних заходів щодо попередження і уникнення повеней. Також важливим є зміцнення землі в прируслових ділянках гірських рік шляхом посадки дерев, кущів і трав'янистих рослин з потужною кореневою системою та підвищення відповідальності керівників усіх ланок природоохоронних відомств, природоохоронних структур та органів місцевої влади за порушення екологічної стабільності на місцях.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9136" y="557808"/>
            <a:ext cx="10369987" cy="633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Дії в зоні раптового затоплення</a:t>
            </a:r>
            <a:endParaRPr lang="en-US" sz="3950" dirty="0"/>
          </a:p>
        </p:txBody>
      </p:sp>
      <p:sp>
        <p:nvSpPr>
          <p:cNvPr id="3" name="Shape 1"/>
          <p:cNvSpPr/>
          <p:nvPr/>
        </p:nvSpPr>
        <p:spPr>
          <a:xfrm>
            <a:off x="709136" y="2507933"/>
            <a:ext cx="3075146" cy="202525"/>
          </a:xfrm>
          <a:prstGeom prst="roundRect">
            <a:avLst>
              <a:gd name="adj" fmla="val 4202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709136" y="3014305"/>
            <a:ext cx="3075146" cy="9494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Збереження спокою та підготовка</a:t>
            </a:r>
            <a:endParaRPr lang="en-US" sz="1950" dirty="0"/>
          </a:p>
        </p:txBody>
      </p:sp>
      <p:sp>
        <p:nvSpPr>
          <p:cNvPr id="5" name="Text 3"/>
          <p:cNvSpPr/>
          <p:nvPr/>
        </p:nvSpPr>
        <p:spPr>
          <a:xfrm>
            <a:off x="709136" y="4085273"/>
            <a:ext cx="3075146" cy="29178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Зберігайте спокій, уникайте паніки. Швидко зберіть необхідні документи, цінності, ліки, продукти та інші необхідні речі. Надайте допомогу дітям, інвалідам та літнім людям. Вони підлягають евакуації в першу чергу.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4088130" y="2203966"/>
            <a:ext cx="3075146" cy="202525"/>
          </a:xfrm>
          <a:prstGeom prst="roundRect">
            <a:avLst>
              <a:gd name="adj" fmla="val 4202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4088130" y="2710339"/>
            <a:ext cx="3075146" cy="9494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Підготовка будинку до евакуації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4088130" y="3781306"/>
            <a:ext cx="3075146" cy="38904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По можливості негайно залиште зону затоплення. Перед виходом з будинку вимкніть електро- та газопостачання, загасіть вогонь у грубах. Зачиніть вікна та двері, якщо є час – зачиніть вікна та двері першого поверху дошками (щитами). Відчиніть хлів – дайте худобі можливість урятуватися.</a:t>
            </a:r>
            <a:endParaRPr lang="en-US" sz="1550" dirty="0"/>
          </a:p>
        </p:txBody>
      </p:sp>
      <p:sp>
        <p:nvSpPr>
          <p:cNvPr id="9" name="Shape 7"/>
          <p:cNvSpPr/>
          <p:nvPr/>
        </p:nvSpPr>
        <p:spPr>
          <a:xfrm>
            <a:off x="7467124" y="1899999"/>
            <a:ext cx="3075146" cy="202525"/>
          </a:xfrm>
          <a:prstGeom prst="roundRect">
            <a:avLst>
              <a:gd name="adj" fmla="val 4202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7467124" y="2406372"/>
            <a:ext cx="3075146" cy="6329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Пошук безпечного місця</a:t>
            </a:r>
            <a:endParaRPr lang="en-US" sz="1950" dirty="0"/>
          </a:p>
        </p:txBody>
      </p:sp>
      <p:sp>
        <p:nvSpPr>
          <p:cNvPr id="11" name="Text 9"/>
          <p:cNvSpPr/>
          <p:nvPr/>
        </p:nvSpPr>
        <p:spPr>
          <a:xfrm>
            <a:off x="7467124" y="3160871"/>
            <a:ext cx="3075146" cy="3566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Підніміться на верхні поверхи. Якщо будинок одноповерховий, – займіть горішні приміщення. До прибуття допомоги залишайтеся на верхніх поверхах, дахах, деревах чи інших підвищеннях, сигналізуйте рятівникам, щоб вони мали змогу швидко вас знайти.</a:t>
            </a:r>
            <a:endParaRPr lang="en-US" sz="1550" dirty="0"/>
          </a:p>
        </p:txBody>
      </p:sp>
      <p:sp>
        <p:nvSpPr>
          <p:cNvPr id="12" name="Shape 10"/>
          <p:cNvSpPr/>
          <p:nvPr/>
        </p:nvSpPr>
        <p:spPr>
          <a:xfrm>
            <a:off x="10846118" y="1596152"/>
            <a:ext cx="3075146" cy="202525"/>
          </a:xfrm>
          <a:prstGeom prst="roundRect">
            <a:avLst>
              <a:gd name="adj" fmla="val 4202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0846118" y="2102525"/>
            <a:ext cx="3075146" cy="9494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Допомога постраждалим та самопорятунок</a:t>
            </a:r>
            <a:endParaRPr lang="en-US" sz="1950" dirty="0"/>
          </a:p>
        </p:txBody>
      </p:sp>
      <p:sp>
        <p:nvSpPr>
          <p:cNvPr id="14" name="Text 12"/>
          <p:cNvSpPr/>
          <p:nvPr/>
        </p:nvSpPr>
        <p:spPr>
          <a:xfrm>
            <a:off x="10846118" y="3173492"/>
            <a:ext cx="3075146" cy="35662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Перевірте, чи немає поблизу постраждалих, надайте їм, по можливості, допомогу. Потрапивши у воду, зніміть із себе важкий одяг і взуття, відшукайте поблизу предмети, якими можна скористатися до одержання допомоги. Не переповнюйте рятувальні засоби (катери, човни, плоти та інше).</a:t>
            </a:r>
            <a:endParaRPr lang="en-US" sz="15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64143" y="605195"/>
            <a:ext cx="5458420" cy="6823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350"/>
              </a:lnSpc>
              <a:buNone/>
            </a:pPr>
            <a:r>
              <a:rPr lang="en-US" sz="425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Дії після повені</a:t>
            </a:r>
            <a:endParaRPr lang="en-US" sz="4250" dirty="0"/>
          </a:p>
        </p:txBody>
      </p:sp>
      <p:sp>
        <p:nvSpPr>
          <p:cNvPr id="3" name="Shape 1"/>
          <p:cNvSpPr/>
          <p:nvPr/>
        </p:nvSpPr>
        <p:spPr>
          <a:xfrm>
            <a:off x="764143" y="1724144"/>
            <a:ext cx="6441996" cy="2662238"/>
          </a:xfrm>
          <a:prstGeom prst="roundRect">
            <a:avLst>
              <a:gd name="adj" fmla="val 3445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990005" y="1950006"/>
            <a:ext cx="4560570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Перевірка безпеки житла</a:t>
            </a:r>
            <a:endParaRPr lang="en-US" sz="2100" dirty="0"/>
          </a:p>
        </p:txBody>
      </p:sp>
      <p:sp>
        <p:nvSpPr>
          <p:cNvPr id="5" name="Text 3"/>
          <p:cNvSpPr/>
          <p:nvPr/>
        </p:nvSpPr>
        <p:spPr>
          <a:xfrm>
            <a:off x="990005" y="2422088"/>
            <a:ext cx="5990273" cy="1397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Переконайтесь, що ваше житло не отримало внаслідок повені ніяких ушкоджень та не загрожує заваленням, відсутні провалини в будинку і навколо нього, не розбите скло і немає небезпечних уламків та сміття.</a:t>
            </a:r>
            <a:endParaRPr lang="en-US" sz="1700" dirty="0"/>
          </a:p>
        </p:txBody>
      </p:sp>
      <p:sp>
        <p:nvSpPr>
          <p:cNvPr id="6" name="Shape 4"/>
          <p:cNvSpPr/>
          <p:nvPr/>
        </p:nvSpPr>
        <p:spPr>
          <a:xfrm>
            <a:off x="7424380" y="1724144"/>
            <a:ext cx="6441996" cy="2662238"/>
          </a:xfrm>
          <a:prstGeom prst="roundRect">
            <a:avLst>
              <a:gd name="adj" fmla="val 3445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7650242" y="1950006"/>
            <a:ext cx="5990273" cy="682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Електробезпека та водопостачання</a:t>
            </a:r>
            <a:endParaRPr lang="en-US" sz="2100" dirty="0"/>
          </a:p>
        </p:txBody>
      </p:sp>
      <p:sp>
        <p:nvSpPr>
          <p:cNvPr id="8" name="Text 6"/>
          <p:cNvSpPr/>
          <p:nvPr/>
        </p:nvSpPr>
        <p:spPr>
          <a:xfrm>
            <a:off x="7650242" y="2763203"/>
            <a:ext cx="5990273" cy="1397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Не користуйтесь електромережею до повного осушення будинку. Обов'язково кип'ятіть питну воду, особливо з джерел водопостачання, які були підтоплені.</a:t>
            </a:r>
            <a:endParaRPr lang="en-US" sz="1700" dirty="0"/>
          </a:p>
        </p:txBody>
      </p:sp>
      <p:sp>
        <p:nvSpPr>
          <p:cNvPr id="9" name="Shape 7"/>
          <p:cNvSpPr/>
          <p:nvPr/>
        </p:nvSpPr>
        <p:spPr>
          <a:xfrm>
            <a:off x="764143" y="4604623"/>
            <a:ext cx="6441996" cy="3019782"/>
          </a:xfrm>
          <a:prstGeom prst="roundRect">
            <a:avLst>
              <a:gd name="adj" fmla="val 303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990005" y="4830485"/>
            <a:ext cx="4603671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Очищення та дезінфекція</a:t>
            </a:r>
            <a:endParaRPr lang="en-US" sz="2100" dirty="0"/>
          </a:p>
        </p:txBody>
      </p:sp>
      <p:sp>
        <p:nvSpPr>
          <p:cNvPr id="11" name="Text 9"/>
          <p:cNvSpPr/>
          <p:nvPr/>
        </p:nvSpPr>
        <p:spPr>
          <a:xfrm>
            <a:off x="990005" y="5302568"/>
            <a:ext cx="5990273" cy="17466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Просушіть будинок, проведіть ретельне очищення та дезинфекцію забрудненого посуду, домашніх речей і прилеглої до будинку території. Здійснюйте осушення затоплених підвальних приміщень поетапно, з розрахунку 1/3 об'єму води на добу.</a:t>
            </a:r>
            <a:endParaRPr lang="en-US" sz="1700" dirty="0"/>
          </a:p>
        </p:txBody>
      </p:sp>
      <p:sp>
        <p:nvSpPr>
          <p:cNvPr id="12" name="Shape 10"/>
          <p:cNvSpPr/>
          <p:nvPr/>
        </p:nvSpPr>
        <p:spPr>
          <a:xfrm>
            <a:off x="7424380" y="4604623"/>
            <a:ext cx="6441996" cy="3019782"/>
          </a:xfrm>
          <a:prstGeom prst="roundRect">
            <a:avLst>
              <a:gd name="adj" fmla="val 3037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7650242" y="4830485"/>
            <a:ext cx="5001816" cy="341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b="1" dirty="0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Безпека продуктів та майна</a:t>
            </a:r>
            <a:endParaRPr lang="en-US" sz="2100" dirty="0"/>
          </a:p>
        </p:txBody>
      </p:sp>
      <p:sp>
        <p:nvSpPr>
          <p:cNvPr id="14" name="Text 12"/>
          <p:cNvSpPr/>
          <p:nvPr/>
        </p:nvSpPr>
        <p:spPr>
          <a:xfrm>
            <a:off x="7650242" y="5302568"/>
            <a:ext cx="5990273" cy="2095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Електроприладами можна користуватися тільки після їх ретельного просушування. Заборонено вживати продукти, які були підтоплені водою під час повені. Позбавтеся від них та від консервації, що була затоплена водою і отримала ушкодження. Усе майно, що було затопленим, підлягає дезінфекції.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1234</Words>
  <Application>Microsoft Office PowerPoint</Application>
  <PresentationFormat>Произвольный</PresentationFormat>
  <Paragraphs>107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 Sans</vt:lpstr>
      <vt:lpstr>Unbounded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Vinga</cp:lastModifiedBy>
  <cp:revision>2</cp:revision>
  <dcterms:created xsi:type="dcterms:W3CDTF">2025-04-15T09:48:21Z</dcterms:created>
  <dcterms:modified xsi:type="dcterms:W3CDTF">2025-04-15T09:49:34Z</dcterms:modified>
</cp:coreProperties>
</file>