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4630400" cy="8229600"/>
  <p:notesSz cx="8229600" cy="14630400"/>
  <p:embeddedFontLst>
    <p:embeddedFont>
      <p:font typeface="DM Sans Semi Bold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Inter Medium" panose="020B0604020202020204" charset="0"/>
      <p:regular r:id="rId28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3" d="100"/>
          <a:sy n="63" d="100"/>
        </p:scale>
        <p:origin x="-264" y="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01D1A-D194-4C26-8195-70E235891ADE}" type="datetimeFigureOut">
              <a:rPr lang="uk-UA" smtClean="0"/>
              <a:t>15.04.2025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BA69D-ADB3-43ED-9728-CD5932623D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506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48301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Водяний режим річок. Фактори річкового стоку. Гідрологія водосховищ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14800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Лекція. Мета лекції: вивчення видів коливання водності річок, засвоєння основних фаз водного режиму, отримання навичок побудови гідрографу річок, засвоєння кількісних характеристик річкового стоку, ознайомлення із гідрологічним режимом водосховищ.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201370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48132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Формули для розрахунку характеристик річкового стоку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714631"/>
            <a:ext cx="7556421" cy="3266837"/>
          </a:xfrm>
          <a:prstGeom prst="roundRect">
            <a:avLst>
              <a:gd name="adj" fmla="val 104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87810" y="3722251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514624" y="386595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Середньодобова витрата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89024" y="386595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Q = (1/n) ∑ Qi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7810" y="4372570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6514624" y="451627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Об'єм стоку води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0289024" y="451627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W = Q · Δt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7810" y="5022890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514624" y="516659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Шар стоку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289024" y="516659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h = W · 10⁻³ / F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6287810" y="5673209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6514624" y="581691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Модуль стоку води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10289024" y="581691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 = Q · 10⁻³ / F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6287810" y="6323528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6514624" y="6467237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Коефіцієнт стоку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10289024" y="6467237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k = h / x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76826"/>
            <a:ext cx="89313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Водосховища та їх призначення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439233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Водосховище - це штучна водойма, що створена для накопичення та послідуючого використання води і регулювання стоку. Одне з перших водосховищ з греблею Садд-ель-Кафала утворене в Єгипті у 2950-2750 р.р. до н.е.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403824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60" y="4080748"/>
            <a:ext cx="340162" cy="42529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530906" y="40382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Гідроенергетика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4528661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Виробництво електроенергії на гідроелектростанціях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16962" y="403824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032" y="4080748"/>
            <a:ext cx="340162" cy="42529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954078" y="40382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Транспорт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954078" y="4528661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Покращення судноплавних умов на річках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9640133" y="403824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5204" y="4080748"/>
            <a:ext cx="340162" cy="425291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0377249" y="40382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Водопостачання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10377249" y="4528661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Забезпечення населення та промисловості водою</a:t>
            </a:r>
            <a:endParaRPr lang="en-US" sz="1750" dirty="0"/>
          </a:p>
        </p:txBody>
      </p:sp>
      <p:sp>
        <p:nvSpPr>
          <p:cNvPr id="16" name="Shape 11"/>
          <p:cNvSpPr/>
          <p:nvPr/>
        </p:nvSpPr>
        <p:spPr>
          <a:xfrm>
            <a:off x="793790" y="573643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778937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530906" y="57364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Зрошення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1530906" y="6226850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Забезпечення водою сільськогосподарських угідь</a:t>
            </a:r>
            <a:endParaRPr lang="en-US" sz="1750" dirty="0"/>
          </a:p>
        </p:txBody>
      </p:sp>
      <p:sp>
        <p:nvSpPr>
          <p:cNvPr id="20" name="Shape 14"/>
          <p:cNvSpPr/>
          <p:nvPr/>
        </p:nvSpPr>
        <p:spPr>
          <a:xfrm>
            <a:off x="7428667" y="573643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3737" y="5778937"/>
            <a:ext cx="340162" cy="425291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8165783" y="57364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Рибне господарство</a:t>
            </a:r>
            <a:endParaRPr lang="en-US" sz="2200" dirty="0"/>
          </a:p>
        </p:txBody>
      </p:sp>
      <p:sp>
        <p:nvSpPr>
          <p:cNvPr id="23" name="Text 16"/>
          <p:cNvSpPr/>
          <p:nvPr/>
        </p:nvSpPr>
        <p:spPr>
          <a:xfrm>
            <a:off x="8165783" y="6226850"/>
            <a:ext cx="56709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Створення умов для розведення риби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595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Типи водосховищ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128361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958596"/>
            <a:ext cx="30816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Долинні водосховища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449014"/>
            <a:ext cx="41207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Мають ложе, що являється частиною річної долини (відрізняються наявністю ухилу дна і зростанням глибини в напрямку від верхньої частини до греблі)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128361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4958715"/>
            <a:ext cx="35181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Улоговинні водосховища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449133"/>
            <a:ext cx="41208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Підперті (зарегульовані) озера та водосховища, розташовані в ізольованих низинах, відгороджених затоках, лиманах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128361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958596"/>
            <a:ext cx="30671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Наливні водосховища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449014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Водосховища, в які вода подається із розташованого поблизу водотока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1638" y="733782"/>
            <a:ext cx="13187124" cy="1288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Класифікація водосховищ за географічним положенням</a:t>
            </a:r>
            <a:endParaRPr lang="en-US" sz="4050" dirty="0"/>
          </a:p>
        </p:txBody>
      </p:sp>
      <p:sp>
        <p:nvSpPr>
          <p:cNvPr id="3" name="Shape 1"/>
          <p:cNvSpPr/>
          <p:nvPr/>
        </p:nvSpPr>
        <p:spPr>
          <a:xfrm>
            <a:off x="721638" y="2434828"/>
            <a:ext cx="1648301" cy="1188006"/>
          </a:xfrm>
          <a:prstGeom prst="roundRect">
            <a:avLst>
              <a:gd name="adj" fmla="val 2604"/>
            </a:avLst>
          </a:prstGeom>
          <a:solidFill>
            <a:srgbClr val="F2EEE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770" y="2847618"/>
            <a:ext cx="289917" cy="36242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576036" y="2640925"/>
            <a:ext cx="2577584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Гірські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2576036" y="3086814"/>
            <a:ext cx="10338078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Вузькі та глибокі, відрізняються підвищенням рівню до 300 м і більше внаслідок улаштування греблі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2472928" y="3613309"/>
            <a:ext cx="11332845" cy="11430"/>
          </a:xfrm>
          <a:prstGeom prst="roundRect">
            <a:avLst>
              <a:gd name="adj" fmla="val 270613"/>
            </a:avLst>
          </a:prstGeom>
          <a:solidFill>
            <a:srgbClr val="D8D4D4"/>
          </a:solidFill>
          <a:ln/>
        </p:spPr>
      </p:sp>
      <p:sp>
        <p:nvSpPr>
          <p:cNvPr id="8" name="Shape 5"/>
          <p:cNvSpPr/>
          <p:nvPr/>
        </p:nvSpPr>
        <p:spPr>
          <a:xfrm>
            <a:off x="721638" y="3725823"/>
            <a:ext cx="3296722" cy="1188006"/>
          </a:xfrm>
          <a:prstGeom prst="roundRect">
            <a:avLst>
              <a:gd name="adj" fmla="val 2604"/>
            </a:avLst>
          </a:prstGeom>
          <a:solidFill>
            <a:srgbClr val="F2EEEE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040" y="4138613"/>
            <a:ext cx="289917" cy="362426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24457" y="3931920"/>
            <a:ext cx="2577584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Передгірські</a:t>
            </a:r>
            <a:endParaRPr lang="en-US" sz="2000" dirty="0"/>
          </a:p>
        </p:txBody>
      </p:sp>
      <p:sp>
        <p:nvSpPr>
          <p:cNvPr id="11" name="Text 7"/>
          <p:cNvSpPr/>
          <p:nvPr/>
        </p:nvSpPr>
        <p:spPr>
          <a:xfrm>
            <a:off x="4224457" y="4377809"/>
            <a:ext cx="3220403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Мають висоту напору 50-100 м</a:t>
            </a: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4121348" y="4904303"/>
            <a:ext cx="9684425" cy="11430"/>
          </a:xfrm>
          <a:prstGeom prst="roundRect">
            <a:avLst>
              <a:gd name="adj" fmla="val 270613"/>
            </a:avLst>
          </a:prstGeom>
          <a:solidFill>
            <a:srgbClr val="D8D4D4"/>
          </a:solidFill>
          <a:ln/>
        </p:spPr>
      </p:sp>
      <p:sp>
        <p:nvSpPr>
          <p:cNvPr id="13" name="Shape 9"/>
          <p:cNvSpPr/>
          <p:nvPr/>
        </p:nvSpPr>
        <p:spPr>
          <a:xfrm>
            <a:off x="721638" y="5016818"/>
            <a:ext cx="4945142" cy="1188006"/>
          </a:xfrm>
          <a:prstGeom prst="roundRect">
            <a:avLst>
              <a:gd name="adj" fmla="val 2604"/>
            </a:avLst>
          </a:prstGeom>
          <a:solidFill>
            <a:srgbClr val="F2EEEE"/>
          </a:solidFill>
          <a:ln/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191" y="5429607"/>
            <a:ext cx="289917" cy="362426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872877" y="5222915"/>
            <a:ext cx="2577584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Рівнинні</a:t>
            </a:r>
            <a:endParaRPr lang="en-US" sz="2000" dirty="0"/>
          </a:p>
        </p:txBody>
      </p:sp>
      <p:sp>
        <p:nvSpPr>
          <p:cNvPr id="16" name="Text 11"/>
          <p:cNvSpPr/>
          <p:nvPr/>
        </p:nvSpPr>
        <p:spPr>
          <a:xfrm>
            <a:off x="5872877" y="5668804"/>
            <a:ext cx="2770584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Мають напір не більш 30 м</a:t>
            </a:r>
            <a:endParaRPr lang="en-US" sz="1600" dirty="0"/>
          </a:p>
        </p:txBody>
      </p:sp>
      <p:sp>
        <p:nvSpPr>
          <p:cNvPr id="17" name="Shape 12"/>
          <p:cNvSpPr/>
          <p:nvPr/>
        </p:nvSpPr>
        <p:spPr>
          <a:xfrm>
            <a:off x="5769769" y="6195298"/>
            <a:ext cx="8036004" cy="11430"/>
          </a:xfrm>
          <a:prstGeom prst="roundRect">
            <a:avLst>
              <a:gd name="adj" fmla="val 270613"/>
            </a:avLst>
          </a:prstGeom>
          <a:solidFill>
            <a:srgbClr val="D8D4D4"/>
          </a:solidFill>
          <a:ln/>
        </p:spPr>
      </p:sp>
      <p:sp>
        <p:nvSpPr>
          <p:cNvPr id="18" name="Shape 13"/>
          <p:cNvSpPr/>
          <p:nvPr/>
        </p:nvSpPr>
        <p:spPr>
          <a:xfrm>
            <a:off x="721638" y="6307812"/>
            <a:ext cx="6593562" cy="1188006"/>
          </a:xfrm>
          <a:prstGeom prst="roundRect">
            <a:avLst>
              <a:gd name="adj" fmla="val 2604"/>
            </a:avLst>
          </a:prstGeom>
          <a:solidFill>
            <a:srgbClr val="F2EEEE"/>
          </a:solidFill>
          <a:ln/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460" y="6720602"/>
            <a:ext cx="289917" cy="362426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21297" y="6513909"/>
            <a:ext cx="2577584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Приморські</a:t>
            </a:r>
            <a:endParaRPr lang="en-US" sz="2000" dirty="0"/>
          </a:p>
        </p:txBody>
      </p:sp>
      <p:sp>
        <p:nvSpPr>
          <p:cNvPr id="21" name="Text 15"/>
          <p:cNvSpPr/>
          <p:nvPr/>
        </p:nvSpPr>
        <p:spPr>
          <a:xfrm>
            <a:off x="7521297" y="6959798"/>
            <a:ext cx="4287917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Мають невеликий напір в декілька метрів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83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3273" y="547568"/>
            <a:ext cx="7750254" cy="12444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Основні елементи водосховища</a:t>
            </a:r>
            <a:endParaRPr lang="en-US" sz="39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273" y="2090618"/>
            <a:ext cx="995601" cy="146565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77482" y="2289691"/>
            <a:ext cx="4474012" cy="311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Форсований підпертий рівень (ФПР)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7477482" y="2720221"/>
            <a:ext cx="6456045" cy="636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Гранично допустимий рівень води у водосховищі під час водопілля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3273" y="3556278"/>
            <a:ext cx="995601" cy="146565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77482" y="3755350"/>
            <a:ext cx="4504253" cy="311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Нормальний підпертий рівень (НПР)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7477482" y="4185880"/>
            <a:ext cx="6456045" cy="636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Рівень, до якого наповнюється водосховище в нормальних умовах експлуатації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3273" y="5021937"/>
            <a:ext cx="995601" cy="119467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77482" y="5221010"/>
            <a:ext cx="3660219" cy="311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Рівень мертвого об'єму (РМО)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7477482" y="5651540"/>
            <a:ext cx="6456045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Гранично можливий низький рівень води у водосховищі</a:t>
            </a:r>
            <a:endParaRPr lang="en-US" sz="15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273" y="6216610"/>
            <a:ext cx="995601" cy="146565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77482" y="6415683"/>
            <a:ext cx="2517577" cy="311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Корисний об'єм (КО)</a:t>
            </a:r>
            <a:endParaRPr lang="en-US" sz="1950" dirty="0"/>
          </a:p>
        </p:txBody>
      </p:sp>
      <p:sp>
        <p:nvSpPr>
          <p:cNvPr id="15" name="Text 8"/>
          <p:cNvSpPr/>
          <p:nvPr/>
        </p:nvSpPr>
        <p:spPr>
          <a:xfrm>
            <a:off x="7477482" y="6846213"/>
            <a:ext cx="6456045" cy="636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Об'єм водосховища, який знаходиться між РМО та НПР і використовується для регулювання стоку</a:t>
            </a:r>
            <a:endParaRPr lang="en-US" sz="15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2355"/>
            <a:ext cx="950142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Гідрологічний режим водосховищ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90476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Водний баланс є найхарактернішим показником, що визначає гідрологічний режим водосховища.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252281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Характерна особливість водного балансу водосховищ - перевага притоку річних вод в період наповнення та перевага стоку води у витратній частині рівняння водного балансу.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793790" y="3503771"/>
            <a:ext cx="6408063" cy="3983355"/>
          </a:xfrm>
          <a:prstGeom prst="roundRect">
            <a:avLst>
              <a:gd name="adj" fmla="val 854"/>
            </a:avLst>
          </a:prstGeom>
          <a:solidFill>
            <a:srgbClr val="F2EEEE"/>
          </a:solidFill>
          <a:ln/>
        </p:spPr>
      </p:sp>
      <p:sp>
        <p:nvSpPr>
          <p:cNvPr id="6" name="Text 4"/>
          <p:cNvSpPr/>
          <p:nvPr/>
        </p:nvSpPr>
        <p:spPr>
          <a:xfrm>
            <a:off x="1020604" y="3730585"/>
            <a:ext cx="363593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Рівняння водного балансу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020604" y="4221004"/>
            <a:ext cx="59544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X + Yпр + Yскд + Zконд + Wпр = Yст + Yвздб + Zвип + Wст ± ΔU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1020604" y="5082897"/>
            <a:ext cx="5954435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де X - осади; Yпр - надходження води з поверхні; Yскд - скид стічної води; Zконд - конденсація водяного пару; Wпр – підземний притік; Yст - поверхневий стік; Yвздб - водозабір для господарських потреб; Zвип – випаровування; Wст - підземний відтік; ΔU - зміни рівню води.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8667" y="3503771"/>
            <a:ext cx="6408063" cy="3983355"/>
          </a:xfrm>
          <a:prstGeom prst="roundRect">
            <a:avLst>
              <a:gd name="adj" fmla="val 854"/>
            </a:avLst>
          </a:prstGeom>
          <a:solidFill>
            <a:srgbClr val="F2EEEE"/>
          </a:solidFill>
          <a:ln/>
        </p:spPr>
      </p:sp>
      <p:sp>
        <p:nvSpPr>
          <p:cNvPr id="10" name="Text 8"/>
          <p:cNvSpPr/>
          <p:nvPr/>
        </p:nvSpPr>
        <p:spPr>
          <a:xfrm>
            <a:off x="7655481" y="3730585"/>
            <a:ext cx="409074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Особливості водного балансу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7655481" y="4221004"/>
            <a:ext cx="59544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На долю осадів припадає приблизно 2-3%, на долю випаровування - не більш 10% витрат води.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655481" y="5082897"/>
            <a:ext cx="59544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Коливання рівню води відбувається внаслідок штучного регулюємого процесу наповнення або спрацювання водосховища. Значення коливання рівню по сезонам складає 5-7 м, на гірських водосховищах - 50-80 м.</a:t>
            </a:r>
            <a:endParaRPr lang="en-US" sz="1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10082"/>
            <a:ext cx="1017960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Течії та хвилювання у водосховищах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8858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Течії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466981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Течії у водосховищах відрізняються складною структурою. У водосховищах з великою площею поверхні спостерігаються вітрові течії.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759762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Швидкість течії залежить від багатьох факторів, включаючи форму водосховища, його глибину, вітровий режим та інтенсивність водообміну.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28858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Хвилювання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3466981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Хвилювання залежить від розміру водосховищ. Висота хвиль досягає 2-3 м.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Важливими наслідками вітрових хвилювань є вертикальне переміщення води, що впливає на температурний режим та перемішування водних мас.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568964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Хвилювання також відіграє значну роль у руйнуванні берегів водосховищ.</a:t>
            </a:r>
            <a:endParaRPr lang="en-US" sz="17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198" y="500896"/>
            <a:ext cx="7873603" cy="11341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Замулення водосховищ та переробка берегів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35198" y="1907262"/>
            <a:ext cx="136088" cy="1952506"/>
          </a:xfrm>
          <a:prstGeom prst="roundRect">
            <a:avLst>
              <a:gd name="adj" fmla="val 20004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1043464" y="1907262"/>
            <a:ext cx="2268617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Процес замулення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1043464" y="2299573"/>
            <a:ext cx="7465338" cy="870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Якщо процес відкладання у водосховищі наносів являється рівномірним, період замулення мертвого об'єму τзм можна знайти за формулою: τзм = VМО / WR (1 - σ)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1043464" y="3279219"/>
            <a:ext cx="7465338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де VМО - мертвий об'єм водосховища, м³; WR - середній річний стік наносів, м³; σ - доля стоку наносів, що проходять транзитом.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907375" y="4041219"/>
            <a:ext cx="136088" cy="1662232"/>
          </a:xfrm>
          <a:prstGeom prst="roundRect">
            <a:avLst>
              <a:gd name="adj" fmla="val 20004"/>
            </a:avLst>
          </a:prstGeom>
          <a:solidFill>
            <a:srgbClr val="F2EEEE"/>
          </a:solidFill>
          <a:ln/>
        </p:spPr>
      </p:sp>
      <p:sp>
        <p:nvSpPr>
          <p:cNvPr id="9" name="Text 6"/>
          <p:cNvSpPr/>
          <p:nvPr/>
        </p:nvSpPr>
        <p:spPr>
          <a:xfrm>
            <a:off x="1315641" y="4041219"/>
            <a:ext cx="2268617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Переробка берегів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315641" y="4433530"/>
            <a:ext cx="7193161" cy="870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Береги водосховищ за своєю еволюцією поділяють на три групи: абразивні, які зазнають постійного руйнування, стабільні, які не руйнуються та акумулятивні, які нарощуються при перевідкладенні наносів.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1315641" y="5413177"/>
            <a:ext cx="7193161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На рівнинних річках (Волга, Дніпро, Дон) абразивними є 40-50% берегів.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1179552" y="5884902"/>
            <a:ext cx="136088" cy="1662232"/>
          </a:xfrm>
          <a:prstGeom prst="roundRect">
            <a:avLst>
              <a:gd name="adj" fmla="val 20004"/>
            </a:avLst>
          </a:prstGeom>
          <a:solidFill>
            <a:srgbClr val="F2EEEE"/>
          </a:solidFill>
          <a:ln/>
        </p:spPr>
      </p:sp>
      <p:sp>
        <p:nvSpPr>
          <p:cNvPr id="13" name="Text 10"/>
          <p:cNvSpPr/>
          <p:nvPr/>
        </p:nvSpPr>
        <p:spPr>
          <a:xfrm>
            <a:off x="1587818" y="5884902"/>
            <a:ext cx="2895719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Інтенсивність руйнування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1587818" y="6277213"/>
            <a:ext cx="6920984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Найбільш інтенсивно руйнуються береги, що складені льосовидними грунтами, береги у степовій, напівпустельній та пустельній зонах.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1587818" y="6966585"/>
            <a:ext cx="6920984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За перші 10 років існування водосховища берег може відступити на 200 м і більше.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45813"/>
            <a:ext cx="1193018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Вплив водосховищ на водний режим річок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808101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6000 км³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840343" y="5839897"/>
            <a:ext cx="40275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Збільшення об'єму води суші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6330315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Спорудження водосховищ сприяло збільшенню об'єму води суші приблизно на 6 тис.км³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254704" y="4808101"/>
            <a:ext cx="412087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5x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5508069" y="5839897"/>
            <a:ext cx="36140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Уповільнення водообміну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254704" y="6330315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Водообмін у гідрографічній мережі річних басейнів уповільнився приблизно у 5 разів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9715738" y="4808101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7-11x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9715738" y="5839897"/>
            <a:ext cx="41207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Уповільнення водообміну Дніпра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715738" y="6684645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Водообмін Дніпра уповільнився у 7-11 разів</a:t>
            </a:r>
            <a:endParaRPr lang="en-US" sz="17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4358" y="1809631"/>
            <a:ext cx="10376654" cy="512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Значення водосховищ для народного господарства</a:t>
            </a:r>
            <a:endParaRPr lang="en-US" sz="32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8" y="2758321"/>
            <a:ext cx="2135029" cy="213502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213" y="2758321"/>
            <a:ext cx="2135029" cy="2135029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449" y="2758321"/>
            <a:ext cx="2135148" cy="2135148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803" y="2758321"/>
            <a:ext cx="2135029" cy="2135029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7039" y="2758321"/>
            <a:ext cx="2135029" cy="2135029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13275" y="2758321"/>
            <a:ext cx="2135148" cy="2135148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574358" y="5185767"/>
            <a:ext cx="13481685" cy="524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Водосховища в більшості випадків використовують комплексно. Вони дають можливість вирішувати питання гідроенергетики, транспорту, зрошення, обводнення, осушення, водопостачання, рибного господарства.</a:t>
            </a:r>
            <a:endParaRPr lang="en-US" sz="1250" dirty="0"/>
          </a:p>
        </p:txBody>
      </p:sp>
      <p:sp>
        <p:nvSpPr>
          <p:cNvPr id="10" name="Text 2"/>
          <p:cNvSpPr/>
          <p:nvPr/>
        </p:nvSpPr>
        <p:spPr>
          <a:xfrm>
            <a:off x="574358" y="5895142"/>
            <a:ext cx="13481685" cy="524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На дніпровських електростанціях у середній за водністю рік виробляється біля 10 млрд. кВт/год електроенергії. Завдяки водосховищам дніпровською водою зрошується понад 1,3 млн.га земель. Всього на різні потреби безповоротно забирається близько 10км³ води щорічно.</a:t>
            </a:r>
            <a:endParaRPr lang="en-US" sz="12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8947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6992" y="3196590"/>
            <a:ext cx="4979075" cy="6223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План лекції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96992" y="4341614"/>
            <a:ext cx="448032" cy="448032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771585" y="4378881"/>
            <a:ext cx="298728" cy="373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6" name="Text 3"/>
          <p:cNvSpPr/>
          <p:nvPr/>
        </p:nvSpPr>
        <p:spPr>
          <a:xfrm>
            <a:off x="1344097" y="4341614"/>
            <a:ext cx="5871567" cy="622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Види коливання водності річок. Фази водного режиму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1344097" y="5083254"/>
            <a:ext cx="5871567" cy="637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Вивчення закономірних змін стоку, швидкості течії, рівнів води та похилів водяної поверхні в часі та вздовж ріки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7414736" y="4341614"/>
            <a:ext cx="448032" cy="448032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9" name="Text 6"/>
          <p:cNvSpPr/>
          <p:nvPr/>
        </p:nvSpPr>
        <p:spPr>
          <a:xfrm>
            <a:off x="7489329" y="4378881"/>
            <a:ext cx="298728" cy="373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7"/>
          <p:cNvSpPr/>
          <p:nvPr/>
        </p:nvSpPr>
        <p:spPr>
          <a:xfrm>
            <a:off x="8061841" y="4341614"/>
            <a:ext cx="3015258" cy="311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Типовий гідрограф річок</a:t>
            </a:r>
            <a:endParaRPr lang="en-US" sz="1950" dirty="0"/>
          </a:p>
        </p:txBody>
      </p:sp>
      <p:sp>
        <p:nvSpPr>
          <p:cNvPr id="11" name="Text 8"/>
          <p:cNvSpPr/>
          <p:nvPr/>
        </p:nvSpPr>
        <p:spPr>
          <a:xfrm>
            <a:off x="8061841" y="4772144"/>
            <a:ext cx="5871567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Аналіз графіку змінювання витрат води під час року</a:t>
            </a:r>
            <a:endParaRPr lang="en-US" sz="1550" dirty="0"/>
          </a:p>
        </p:txBody>
      </p:sp>
      <p:sp>
        <p:nvSpPr>
          <p:cNvPr id="12" name="Shape 9"/>
          <p:cNvSpPr/>
          <p:nvPr/>
        </p:nvSpPr>
        <p:spPr>
          <a:xfrm>
            <a:off x="696992" y="6143506"/>
            <a:ext cx="448032" cy="448032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13" name="Text 10"/>
          <p:cNvSpPr/>
          <p:nvPr/>
        </p:nvSpPr>
        <p:spPr>
          <a:xfrm>
            <a:off x="771585" y="6180773"/>
            <a:ext cx="298728" cy="373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4" name="Text 11"/>
          <p:cNvSpPr/>
          <p:nvPr/>
        </p:nvSpPr>
        <p:spPr>
          <a:xfrm>
            <a:off x="1344097" y="6143506"/>
            <a:ext cx="5871567" cy="622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Річковий стік. Фактори та кількісні характеристики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1344097" y="6885146"/>
            <a:ext cx="5871567" cy="637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Розгляд процесу стікання води в річних системах і характеристик кількості води</a:t>
            </a:r>
            <a:endParaRPr lang="en-US" sz="1550" dirty="0"/>
          </a:p>
        </p:txBody>
      </p:sp>
      <p:sp>
        <p:nvSpPr>
          <p:cNvPr id="16" name="Shape 13"/>
          <p:cNvSpPr/>
          <p:nvPr/>
        </p:nvSpPr>
        <p:spPr>
          <a:xfrm>
            <a:off x="7414736" y="6143506"/>
            <a:ext cx="448032" cy="448032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17" name="Text 14"/>
          <p:cNvSpPr/>
          <p:nvPr/>
        </p:nvSpPr>
        <p:spPr>
          <a:xfrm>
            <a:off x="7489329" y="6180773"/>
            <a:ext cx="298728" cy="373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4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8061841" y="6143506"/>
            <a:ext cx="5871567" cy="622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Водосховища, їх призначення, типи, характеристики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8061841" y="6885146"/>
            <a:ext cx="5871567" cy="637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Вивчення гідрологічного режиму водосховищ та їх значення в народному господарстві</a:t>
            </a:r>
            <a:endParaRPr lang="en-US" sz="15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2917" y="381357"/>
            <a:ext cx="4728567" cy="431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Питання для самоперевірки</a:t>
            </a:r>
            <a:endParaRPr lang="en-US" sz="2700" dirty="0"/>
          </a:p>
        </p:txBody>
      </p:sp>
      <p:sp>
        <p:nvSpPr>
          <p:cNvPr id="3" name="Shape 1"/>
          <p:cNvSpPr/>
          <p:nvPr/>
        </p:nvSpPr>
        <p:spPr>
          <a:xfrm>
            <a:off x="7307580" y="1088350"/>
            <a:ext cx="15240" cy="6759773"/>
          </a:xfrm>
          <a:prstGeom prst="roundRect">
            <a:avLst>
              <a:gd name="adj" fmla="val 135806"/>
            </a:avLst>
          </a:prstGeom>
          <a:solidFill>
            <a:srgbClr val="D8D4D4"/>
          </a:solidFill>
          <a:ln/>
        </p:spPr>
      </p:sp>
      <p:sp>
        <p:nvSpPr>
          <p:cNvPr id="4" name="Shape 2"/>
          <p:cNvSpPr/>
          <p:nvPr/>
        </p:nvSpPr>
        <p:spPr>
          <a:xfrm>
            <a:off x="6761381" y="1391007"/>
            <a:ext cx="413861" cy="15240"/>
          </a:xfrm>
          <a:prstGeom prst="roundRect">
            <a:avLst>
              <a:gd name="adj" fmla="val 135806"/>
            </a:avLst>
          </a:prstGeom>
          <a:solidFill>
            <a:srgbClr val="D8D4D4"/>
          </a:solidFill>
          <a:ln/>
        </p:spPr>
      </p:sp>
      <p:sp>
        <p:nvSpPr>
          <p:cNvPr id="5" name="Shape 3"/>
          <p:cNvSpPr/>
          <p:nvPr/>
        </p:nvSpPr>
        <p:spPr>
          <a:xfrm>
            <a:off x="7160002" y="1243489"/>
            <a:ext cx="310396" cy="310396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675" y="1269325"/>
            <a:ext cx="206931" cy="25860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643438" y="1226225"/>
            <a:ext cx="1981914" cy="2156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3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Як утворюються озера?</a:t>
            </a:r>
            <a:endParaRPr lang="en-US" sz="1350" dirty="0"/>
          </a:p>
        </p:txBody>
      </p:sp>
      <p:sp>
        <p:nvSpPr>
          <p:cNvPr id="8" name="Shape 5"/>
          <p:cNvSpPr/>
          <p:nvPr/>
        </p:nvSpPr>
        <p:spPr>
          <a:xfrm>
            <a:off x="7455158" y="2080736"/>
            <a:ext cx="413861" cy="15240"/>
          </a:xfrm>
          <a:prstGeom prst="roundRect">
            <a:avLst>
              <a:gd name="adj" fmla="val 135806"/>
            </a:avLst>
          </a:prstGeom>
          <a:solidFill>
            <a:srgbClr val="D8D4D4"/>
          </a:solidFill>
          <a:ln/>
        </p:spPr>
      </p:sp>
      <p:sp>
        <p:nvSpPr>
          <p:cNvPr id="9" name="Shape 6"/>
          <p:cNvSpPr/>
          <p:nvPr/>
        </p:nvSpPr>
        <p:spPr>
          <a:xfrm>
            <a:off x="7160002" y="1933218"/>
            <a:ext cx="310396" cy="310396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675" y="1959054"/>
            <a:ext cx="206931" cy="258604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8005048" y="1915954"/>
            <a:ext cx="1806892" cy="2156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Що таке денівеляція?</a:t>
            </a:r>
            <a:endParaRPr lang="en-US" sz="1350" dirty="0"/>
          </a:p>
        </p:txBody>
      </p:sp>
      <p:sp>
        <p:nvSpPr>
          <p:cNvPr id="12" name="Shape 8"/>
          <p:cNvSpPr/>
          <p:nvPr/>
        </p:nvSpPr>
        <p:spPr>
          <a:xfrm>
            <a:off x="6761381" y="2701528"/>
            <a:ext cx="413861" cy="15240"/>
          </a:xfrm>
          <a:prstGeom prst="roundRect">
            <a:avLst>
              <a:gd name="adj" fmla="val 135806"/>
            </a:avLst>
          </a:prstGeom>
          <a:solidFill>
            <a:srgbClr val="D8D4D4"/>
          </a:solidFill>
          <a:ln/>
        </p:spPr>
      </p:sp>
      <p:sp>
        <p:nvSpPr>
          <p:cNvPr id="13" name="Shape 9"/>
          <p:cNvSpPr/>
          <p:nvPr/>
        </p:nvSpPr>
        <p:spPr>
          <a:xfrm>
            <a:off x="7160002" y="2554010"/>
            <a:ext cx="310396" cy="310396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675" y="2579846"/>
            <a:ext cx="206931" cy="258604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3834289" y="2536746"/>
            <a:ext cx="2791063" cy="2156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3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Які типи водосховищ вам відомі?</a:t>
            </a:r>
            <a:endParaRPr lang="en-US" sz="1350" dirty="0"/>
          </a:p>
        </p:txBody>
      </p:sp>
      <p:sp>
        <p:nvSpPr>
          <p:cNvPr id="16" name="Shape 11"/>
          <p:cNvSpPr/>
          <p:nvPr/>
        </p:nvSpPr>
        <p:spPr>
          <a:xfrm>
            <a:off x="7455158" y="3322320"/>
            <a:ext cx="413861" cy="15240"/>
          </a:xfrm>
          <a:prstGeom prst="roundRect">
            <a:avLst>
              <a:gd name="adj" fmla="val 135806"/>
            </a:avLst>
          </a:prstGeom>
          <a:solidFill>
            <a:srgbClr val="D8D4D4"/>
          </a:solidFill>
          <a:ln/>
        </p:spPr>
      </p:sp>
      <p:sp>
        <p:nvSpPr>
          <p:cNvPr id="17" name="Shape 12"/>
          <p:cNvSpPr/>
          <p:nvPr/>
        </p:nvSpPr>
        <p:spPr>
          <a:xfrm>
            <a:off x="7160002" y="3174802"/>
            <a:ext cx="310396" cy="310396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1675" y="3200638"/>
            <a:ext cx="206931" cy="258604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8005048" y="3157538"/>
            <a:ext cx="5459254" cy="2156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Яке значення мають водосховища для народного господарства?</a:t>
            </a:r>
            <a:endParaRPr lang="en-US" sz="1350" dirty="0"/>
          </a:p>
        </p:txBody>
      </p:sp>
      <p:sp>
        <p:nvSpPr>
          <p:cNvPr id="20" name="Shape 14"/>
          <p:cNvSpPr/>
          <p:nvPr/>
        </p:nvSpPr>
        <p:spPr>
          <a:xfrm>
            <a:off x="6761381" y="3943112"/>
            <a:ext cx="413861" cy="15240"/>
          </a:xfrm>
          <a:prstGeom prst="roundRect">
            <a:avLst>
              <a:gd name="adj" fmla="val 135806"/>
            </a:avLst>
          </a:prstGeom>
          <a:solidFill>
            <a:srgbClr val="D8D4D4"/>
          </a:solidFill>
          <a:ln/>
        </p:spPr>
      </p:sp>
      <p:sp>
        <p:nvSpPr>
          <p:cNvPr id="21" name="Shape 15"/>
          <p:cNvSpPr/>
          <p:nvPr/>
        </p:nvSpPr>
        <p:spPr>
          <a:xfrm>
            <a:off x="7160002" y="3795593"/>
            <a:ext cx="310396" cy="310396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22" name="Text 16"/>
          <p:cNvSpPr/>
          <p:nvPr/>
        </p:nvSpPr>
        <p:spPr>
          <a:xfrm>
            <a:off x="7211675" y="3821430"/>
            <a:ext cx="206931" cy="258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5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920234" y="3778329"/>
            <a:ext cx="5705118" cy="2156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3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Як впливає спорудження водосховищ на навколишнє середовище?</a:t>
            </a:r>
            <a:endParaRPr lang="en-US" sz="1350" dirty="0"/>
          </a:p>
        </p:txBody>
      </p:sp>
      <p:sp>
        <p:nvSpPr>
          <p:cNvPr id="24" name="Shape 18"/>
          <p:cNvSpPr/>
          <p:nvPr/>
        </p:nvSpPr>
        <p:spPr>
          <a:xfrm>
            <a:off x="7455158" y="4563904"/>
            <a:ext cx="413861" cy="15240"/>
          </a:xfrm>
          <a:prstGeom prst="roundRect">
            <a:avLst>
              <a:gd name="adj" fmla="val 135806"/>
            </a:avLst>
          </a:prstGeom>
          <a:solidFill>
            <a:srgbClr val="D8D4D4"/>
          </a:solidFill>
          <a:ln/>
        </p:spPr>
      </p:sp>
      <p:sp>
        <p:nvSpPr>
          <p:cNvPr id="25" name="Shape 19"/>
          <p:cNvSpPr/>
          <p:nvPr/>
        </p:nvSpPr>
        <p:spPr>
          <a:xfrm>
            <a:off x="7160002" y="4416385"/>
            <a:ext cx="310396" cy="310396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675" y="4442222"/>
            <a:ext cx="206931" cy="258604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8005048" y="4399121"/>
            <a:ext cx="3624620" cy="2156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Чим відрізняються водопілля від паводків?</a:t>
            </a:r>
            <a:endParaRPr lang="en-US" sz="1350" dirty="0"/>
          </a:p>
        </p:txBody>
      </p:sp>
      <p:sp>
        <p:nvSpPr>
          <p:cNvPr id="28" name="Shape 21"/>
          <p:cNvSpPr/>
          <p:nvPr/>
        </p:nvSpPr>
        <p:spPr>
          <a:xfrm>
            <a:off x="6761381" y="5184696"/>
            <a:ext cx="413861" cy="15240"/>
          </a:xfrm>
          <a:prstGeom prst="roundRect">
            <a:avLst>
              <a:gd name="adj" fmla="val 135806"/>
            </a:avLst>
          </a:prstGeom>
          <a:solidFill>
            <a:srgbClr val="D8D4D4"/>
          </a:solidFill>
          <a:ln/>
        </p:spPr>
      </p:sp>
      <p:sp>
        <p:nvSpPr>
          <p:cNvPr id="29" name="Shape 22"/>
          <p:cNvSpPr/>
          <p:nvPr/>
        </p:nvSpPr>
        <p:spPr>
          <a:xfrm>
            <a:off x="7160002" y="5037177"/>
            <a:ext cx="310396" cy="310396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30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1675" y="5063014"/>
            <a:ext cx="206931" cy="258604"/>
          </a:xfrm>
          <a:prstGeom prst="rect">
            <a:avLst/>
          </a:prstGeom>
        </p:spPr>
      </p:pic>
      <p:sp>
        <p:nvSpPr>
          <p:cNvPr id="31" name="Text 23"/>
          <p:cNvSpPr/>
          <p:nvPr/>
        </p:nvSpPr>
        <p:spPr>
          <a:xfrm>
            <a:off x="482917" y="5019913"/>
            <a:ext cx="6142434" cy="4312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3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Якими русловими діючими силами забезпечується поздовжня рівновага потоку?</a:t>
            </a:r>
            <a:endParaRPr lang="en-US" sz="1350" dirty="0"/>
          </a:p>
        </p:txBody>
      </p:sp>
      <p:sp>
        <p:nvSpPr>
          <p:cNvPr id="32" name="Shape 24"/>
          <p:cNvSpPr/>
          <p:nvPr/>
        </p:nvSpPr>
        <p:spPr>
          <a:xfrm>
            <a:off x="7455158" y="5805488"/>
            <a:ext cx="413861" cy="15240"/>
          </a:xfrm>
          <a:prstGeom prst="roundRect">
            <a:avLst>
              <a:gd name="adj" fmla="val 135806"/>
            </a:avLst>
          </a:prstGeom>
          <a:solidFill>
            <a:srgbClr val="D8D4D4"/>
          </a:solidFill>
          <a:ln/>
        </p:spPr>
      </p:sp>
      <p:sp>
        <p:nvSpPr>
          <p:cNvPr id="33" name="Shape 25"/>
          <p:cNvSpPr/>
          <p:nvPr/>
        </p:nvSpPr>
        <p:spPr>
          <a:xfrm>
            <a:off x="7160002" y="5657969"/>
            <a:ext cx="310396" cy="310396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34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1675" y="5683806"/>
            <a:ext cx="206931" cy="258604"/>
          </a:xfrm>
          <a:prstGeom prst="rect">
            <a:avLst/>
          </a:prstGeom>
        </p:spPr>
      </p:pic>
      <p:sp>
        <p:nvSpPr>
          <p:cNvPr id="35" name="Text 26"/>
          <p:cNvSpPr/>
          <p:nvPr/>
        </p:nvSpPr>
        <p:spPr>
          <a:xfrm>
            <a:off x="8005048" y="5640705"/>
            <a:ext cx="5654397" cy="2156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Як виникає поперечна циркуляція у місті згинання річного потоку?</a:t>
            </a:r>
            <a:endParaRPr lang="en-US" sz="1350" dirty="0"/>
          </a:p>
        </p:txBody>
      </p:sp>
      <p:sp>
        <p:nvSpPr>
          <p:cNvPr id="36" name="Shape 27"/>
          <p:cNvSpPr/>
          <p:nvPr/>
        </p:nvSpPr>
        <p:spPr>
          <a:xfrm>
            <a:off x="6761381" y="6426279"/>
            <a:ext cx="413861" cy="15240"/>
          </a:xfrm>
          <a:prstGeom prst="roundRect">
            <a:avLst>
              <a:gd name="adj" fmla="val 135806"/>
            </a:avLst>
          </a:prstGeom>
          <a:solidFill>
            <a:srgbClr val="D8D4D4"/>
          </a:solidFill>
          <a:ln/>
        </p:spPr>
      </p:sp>
      <p:sp>
        <p:nvSpPr>
          <p:cNvPr id="37" name="Shape 28"/>
          <p:cNvSpPr/>
          <p:nvPr/>
        </p:nvSpPr>
        <p:spPr>
          <a:xfrm>
            <a:off x="7160002" y="6278761"/>
            <a:ext cx="310396" cy="310396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38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1675" y="6304597"/>
            <a:ext cx="206931" cy="258604"/>
          </a:xfrm>
          <a:prstGeom prst="rect">
            <a:avLst/>
          </a:prstGeom>
        </p:spPr>
      </p:pic>
      <p:sp>
        <p:nvSpPr>
          <p:cNvPr id="39" name="Text 29"/>
          <p:cNvSpPr/>
          <p:nvPr/>
        </p:nvSpPr>
        <p:spPr>
          <a:xfrm>
            <a:off x="1272421" y="6261497"/>
            <a:ext cx="5352931" cy="2156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3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Як змінюється швидкість течії в залежності від глибини потоку?</a:t>
            </a:r>
            <a:endParaRPr lang="en-US" sz="1350" dirty="0"/>
          </a:p>
        </p:txBody>
      </p:sp>
      <p:sp>
        <p:nvSpPr>
          <p:cNvPr id="40" name="Shape 30"/>
          <p:cNvSpPr/>
          <p:nvPr/>
        </p:nvSpPr>
        <p:spPr>
          <a:xfrm>
            <a:off x="7455158" y="7047071"/>
            <a:ext cx="413861" cy="15240"/>
          </a:xfrm>
          <a:prstGeom prst="roundRect">
            <a:avLst>
              <a:gd name="adj" fmla="val 135806"/>
            </a:avLst>
          </a:prstGeom>
          <a:solidFill>
            <a:srgbClr val="D8D4D4"/>
          </a:solidFill>
          <a:ln/>
        </p:spPr>
      </p:sp>
      <p:sp>
        <p:nvSpPr>
          <p:cNvPr id="41" name="Shape 31"/>
          <p:cNvSpPr/>
          <p:nvPr/>
        </p:nvSpPr>
        <p:spPr>
          <a:xfrm>
            <a:off x="7160002" y="6899553"/>
            <a:ext cx="310396" cy="310396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42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1675" y="6925389"/>
            <a:ext cx="206931" cy="258604"/>
          </a:xfrm>
          <a:prstGeom prst="rect">
            <a:avLst/>
          </a:prstGeom>
        </p:spPr>
      </p:pic>
      <p:sp>
        <p:nvSpPr>
          <p:cNvPr id="43" name="Text 32"/>
          <p:cNvSpPr/>
          <p:nvPr/>
        </p:nvSpPr>
        <p:spPr>
          <a:xfrm>
            <a:off x="8005048" y="6882289"/>
            <a:ext cx="5784175" cy="2156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За якими кількісними характеристиками можна оцінити річний стік?</a:t>
            </a:r>
            <a:endParaRPr lang="en-US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65917"/>
            <a:ext cx="866120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Види коливання водності річок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828324"/>
            <a:ext cx="4196358" cy="3838694"/>
          </a:xfrm>
          <a:prstGeom prst="roundRect">
            <a:avLst>
              <a:gd name="adj" fmla="val 886"/>
            </a:avLst>
          </a:prstGeom>
          <a:solidFill>
            <a:srgbClr val="F2EEEE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20551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Сторічні коливання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0604" y="2545556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Зумовлені сторічними змінами кліматичних умов та зволоження суші з періодом в сотні і тисячі років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16962" y="1828324"/>
            <a:ext cx="4196358" cy="3838694"/>
          </a:xfrm>
          <a:prstGeom prst="roundRect">
            <a:avLst>
              <a:gd name="adj" fmla="val 886"/>
            </a:avLst>
          </a:prstGeom>
          <a:solidFill>
            <a:srgbClr val="F2EEEE"/>
          </a:solidFill>
          <a:ln/>
        </p:spPr>
      </p:sp>
      <p:sp>
        <p:nvSpPr>
          <p:cNvPr id="7" name="Text 5"/>
          <p:cNvSpPr/>
          <p:nvPr/>
        </p:nvSpPr>
        <p:spPr>
          <a:xfrm>
            <a:off x="5443776" y="2055138"/>
            <a:ext cx="31461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Багаторічні коливання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443776" y="2545556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Коливання з періодичністю в десятки років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640133" y="1828324"/>
            <a:ext cx="4196358" cy="3838694"/>
          </a:xfrm>
          <a:prstGeom prst="roundRect">
            <a:avLst>
              <a:gd name="adj" fmla="val 886"/>
            </a:avLst>
          </a:prstGeom>
          <a:solidFill>
            <a:srgbClr val="F2EEEE"/>
          </a:solidFill>
          <a:ln/>
        </p:spPr>
      </p:sp>
      <p:sp>
        <p:nvSpPr>
          <p:cNvPr id="10" name="Text 8"/>
          <p:cNvSpPr/>
          <p:nvPr/>
        </p:nvSpPr>
        <p:spPr>
          <a:xfrm>
            <a:off x="9866948" y="2055138"/>
            <a:ext cx="37427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Синхронні коливання стоку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866948" y="2899886"/>
            <a:ext cx="3742730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Виникають у випадках, коли водність різних річок змінюється одночасно в одному і тому ж напрямі (південь Європейської частини колишнього Союзу: Дон, Волга, Кубань)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93790" y="5893832"/>
            <a:ext cx="6408063" cy="1669852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</p:sp>
      <p:sp>
        <p:nvSpPr>
          <p:cNvPr id="13" name="Text 11"/>
          <p:cNvSpPr/>
          <p:nvPr/>
        </p:nvSpPr>
        <p:spPr>
          <a:xfrm>
            <a:off x="1020604" y="6120646"/>
            <a:ext cx="389489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Сезонні коливання водності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020604" y="6611064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Сезонні зміни складових водного балансу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7428667" y="5893832"/>
            <a:ext cx="6408063" cy="1669852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</p:sp>
      <p:sp>
        <p:nvSpPr>
          <p:cNvPr id="16" name="Text 14"/>
          <p:cNvSpPr/>
          <p:nvPr/>
        </p:nvSpPr>
        <p:spPr>
          <a:xfrm>
            <a:off x="7655481" y="6120646"/>
            <a:ext cx="46730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Короткочасні коливання водності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7655481" y="6611064"/>
            <a:ext cx="59544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Коливання, які зумовлені природними або метеорологічними факторами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3073" y="962025"/>
            <a:ext cx="5939433" cy="690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Фази водного режиму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1822609" y="3381732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Водопілля</a:t>
            </a:r>
            <a:endParaRPr lang="en-US" sz="2150" dirty="0"/>
          </a:p>
        </p:txBody>
      </p:sp>
      <p:sp>
        <p:nvSpPr>
          <p:cNvPr id="4" name="Text 2"/>
          <p:cNvSpPr/>
          <p:nvPr/>
        </p:nvSpPr>
        <p:spPr>
          <a:xfrm>
            <a:off x="773073" y="3859292"/>
            <a:ext cx="3810714" cy="21202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Фаза водного режиму, яка щорічно повторюється в даних кліматичних умовах за один і той же сезон і характеризується найбільшою водністю, високим і тривалим підйомом рівню води</a:t>
            </a:r>
            <a:endParaRPr lang="en-US" sz="17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509" y="2391013"/>
            <a:ext cx="4579382" cy="4579382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934" y="4198501"/>
            <a:ext cx="330398" cy="41302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6123" y="2093952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Паводки</a:t>
            </a:r>
            <a:endParaRPr lang="en-US" sz="2150" dirty="0"/>
          </a:p>
        </p:txBody>
      </p:sp>
      <p:sp>
        <p:nvSpPr>
          <p:cNvPr id="8" name="Text 4"/>
          <p:cNvSpPr/>
          <p:nvPr/>
        </p:nvSpPr>
        <p:spPr>
          <a:xfrm>
            <a:off x="9936123" y="2571512"/>
            <a:ext cx="3921204" cy="1766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Фаза водного режиму, яка багатократно повторюється в різні сезони року та характеризується інтенсивним, короткочасним збільшенням витрат та рівнів води</a:t>
            </a:r>
            <a:endParaRPr lang="en-US" sz="17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509" y="2391013"/>
            <a:ext cx="4579382" cy="4579382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8046" y="3244453"/>
            <a:ext cx="330398" cy="41302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6123" y="4669631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Межень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9936123" y="5147191"/>
            <a:ext cx="3921204" cy="21202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Фаза водного режиму, яка щорічно повторюється в один і той же сезон, та характеризується малою водністю, тривалим низьким рівнем та виникає внаслідок зменшення живлення ріки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5509" y="2391013"/>
            <a:ext cx="4579382" cy="4579382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0724" y="5979200"/>
            <a:ext cx="330398" cy="4130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87956"/>
            <a:ext cx="600301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Водопілля та паводки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0637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Водопілля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644854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Фаза водного режиму, яка щорічно повторюється в даних кліматичних умовах за один і той же сезон і характеризується найбільшою водністю, високим і тривалим підйомом рівню води (під дією талих снігових та дощових вод).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66344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За походженням може бути сніговим, снігово-дощовим або дощовим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468541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Тривалість від декількох днів на малих річках, до 4-5 місяців на великих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6273641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За час весняного водопілля річки проносять біля 50% річного об'єму стоку в північних районах і 90-100% річного стоку – в південних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20637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Паводки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599521" y="2644854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Фаза водного режиму, яка багатократно повторюється в різні сезони року та характеризується інтенсивним, короткочасним збільшенням витрат та рівнів води.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3937635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За часом настання паводки можуть бути зимовими, літніми та протягом усього року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4742736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Поділяють на місцеві (якщо їх сформували дощі, які випали в даному регіоні) та транзитні або верхові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5547836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Швидкість руху паводкової хвилі на гірських річках до 4 м/с і більше, рівнинних – 1,0...1,5 м/с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2082" y="553879"/>
            <a:ext cx="6020276" cy="621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Типовий гідрограф річок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182082" y="1473160"/>
            <a:ext cx="7752636" cy="953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Гідрограф ріки – це графік змінювання витрат води (у м³/с) під час року. Одночасно з витратами змінюються швидкість течії та рівень води - висота поверхні води в даному створі ріки.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6182082" y="2650450"/>
            <a:ext cx="7752636" cy="953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Типовий гідрограф - це найбільш загальні риси внутрірічного розподілу витрат води у річці. Типовий гідрограф будується за гідрографом за декілька років, із позначенням межі можливих коливань витрат води.</a:t>
            </a:r>
            <a:endParaRPr lang="en-US" sz="15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082" y="3827740"/>
            <a:ext cx="993815" cy="119253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74029" y="4026456"/>
            <a:ext cx="2484596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Снігове живлення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7474029" y="4456152"/>
            <a:ext cx="6460688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Повторює хід гідрографу в період водопілля</a:t>
            </a:r>
            <a:endParaRPr lang="en-US" sz="15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082" y="5020270"/>
            <a:ext cx="993815" cy="119253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74029" y="5218986"/>
            <a:ext cx="2484596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Дощове живлення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7474029" y="5648682"/>
            <a:ext cx="6460688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Формує паводки на гідрографі</a:t>
            </a:r>
            <a:endParaRPr lang="en-US" sz="15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2082" y="6212800"/>
            <a:ext cx="993815" cy="146292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74029" y="6411516"/>
            <a:ext cx="2484596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Підземне живлення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7474029" y="6841212"/>
            <a:ext cx="6460688" cy="635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На середніх і малих річках межа підземного живлення проходить по прямій, що з'єднує початок і кінець водопілля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2361" y="624245"/>
            <a:ext cx="13045678" cy="1414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Класифікація річок за внутрішньо-річним режимом стоку води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396" y="2491978"/>
            <a:ext cx="2152531" cy="1666756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415" y="3342322"/>
            <a:ext cx="318373" cy="39790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6265" y="2718316"/>
            <a:ext cx="4042053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Річки з весняним водопіллям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6265" y="3207782"/>
            <a:ext cx="8255437" cy="724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5 типів: казахстанський, східноєвропейський, західносибірський, східноєвропейський, алтайський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6482" y="4171712"/>
            <a:ext cx="8595003" cy="15240"/>
          </a:xfrm>
          <a:prstGeom prst="roundRect">
            <a:avLst>
              <a:gd name="adj" fmla="val 222843"/>
            </a:avLst>
          </a:prstGeom>
          <a:solidFill>
            <a:srgbClr val="D8D4D4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190" y="4215289"/>
            <a:ext cx="4305062" cy="1666756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415" y="4849654"/>
            <a:ext cx="318373" cy="39790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2590" y="4622721"/>
            <a:ext cx="5584507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Річки з водопіллям в теплий період року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2590" y="5112187"/>
            <a:ext cx="5584507" cy="362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2 типи: далекосхідний, тян-шанський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2807" y="5895023"/>
            <a:ext cx="7518678" cy="15240"/>
          </a:xfrm>
          <a:prstGeom prst="roundRect">
            <a:avLst>
              <a:gd name="adj" fmla="val 222843"/>
            </a:avLst>
          </a:prstGeom>
          <a:solidFill>
            <a:srgbClr val="D8D4D4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865" y="5938599"/>
            <a:ext cx="6457593" cy="1666756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415" y="6572964"/>
            <a:ext cx="318373" cy="39790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8796" y="6164937"/>
            <a:ext cx="4123968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Річки з паводочним режимом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8796" y="6654403"/>
            <a:ext cx="6102906" cy="724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3 типи: причорноморський, кримський, північнокавказький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7469" y="555903"/>
            <a:ext cx="7348299" cy="631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Річковий стік та його складові</a:t>
            </a:r>
            <a:endParaRPr lang="en-US" sz="39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538" y="3861316"/>
            <a:ext cx="7929205" cy="792920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335" y="6474738"/>
            <a:ext cx="341114" cy="426363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538" y="3861316"/>
            <a:ext cx="7929205" cy="7929205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6584" y="4865489"/>
            <a:ext cx="341114" cy="426363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0538" y="3861316"/>
            <a:ext cx="7929205" cy="7929205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2226" y="4865489"/>
            <a:ext cx="341114" cy="426363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0538" y="3861316"/>
            <a:ext cx="7929205" cy="7929205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91474" y="6474738"/>
            <a:ext cx="341114" cy="426363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982147" y="3518416"/>
            <a:ext cx="2526983" cy="315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Стік води</a:t>
            </a:r>
            <a:endParaRPr lang="en-US" sz="1950" dirty="0"/>
          </a:p>
        </p:txBody>
      </p:sp>
      <p:sp>
        <p:nvSpPr>
          <p:cNvPr id="12" name="Text 2"/>
          <p:cNvSpPr/>
          <p:nvPr/>
        </p:nvSpPr>
        <p:spPr>
          <a:xfrm>
            <a:off x="707469" y="3955375"/>
            <a:ext cx="3076456" cy="9701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Процес стікання води в річних системах і характеристика кількості води, яка стікає</a:t>
            </a:r>
            <a:endParaRPr lang="en-US" sz="1550" dirty="0"/>
          </a:p>
        </p:txBody>
      </p:sp>
      <p:sp>
        <p:nvSpPr>
          <p:cNvPr id="13" name="Text 3"/>
          <p:cNvSpPr/>
          <p:nvPr/>
        </p:nvSpPr>
        <p:spPr>
          <a:xfrm>
            <a:off x="4361855" y="1907619"/>
            <a:ext cx="2526983" cy="315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Стік наносів</a:t>
            </a:r>
            <a:endParaRPr lang="en-US" sz="1950" dirty="0"/>
          </a:p>
        </p:txBody>
      </p:sp>
      <p:sp>
        <p:nvSpPr>
          <p:cNvPr id="14" name="Text 4"/>
          <p:cNvSpPr/>
          <p:nvPr/>
        </p:nvSpPr>
        <p:spPr>
          <a:xfrm>
            <a:off x="4087058" y="2344579"/>
            <a:ext cx="3076575" cy="12934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Процес переміщення наносів в річних системах і характеристика кількості наносів</a:t>
            </a:r>
            <a:endParaRPr lang="en-US" sz="1550" dirty="0"/>
          </a:p>
        </p:txBody>
      </p:sp>
      <p:sp>
        <p:nvSpPr>
          <p:cNvPr id="15" name="Text 5"/>
          <p:cNvSpPr/>
          <p:nvPr/>
        </p:nvSpPr>
        <p:spPr>
          <a:xfrm>
            <a:off x="7466767" y="1591866"/>
            <a:ext cx="3076456" cy="6315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Стік розчинених речовин</a:t>
            </a:r>
            <a:endParaRPr lang="en-US" sz="1950" dirty="0"/>
          </a:p>
        </p:txBody>
      </p:sp>
      <p:sp>
        <p:nvSpPr>
          <p:cNvPr id="16" name="Text 6"/>
          <p:cNvSpPr/>
          <p:nvPr/>
        </p:nvSpPr>
        <p:spPr>
          <a:xfrm>
            <a:off x="7466767" y="2344579"/>
            <a:ext cx="3076456" cy="12934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Процес переносу в річних системах розчинених речовин та характеристика їх кількості</a:t>
            </a:r>
            <a:endParaRPr lang="en-US" sz="1550" dirty="0"/>
          </a:p>
        </p:txBody>
      </p:sp>
      <p:sp>
        <p:nvSpPr>
          <p:cNvPr id="17" name="Text 7"/>
          <p:cNvSpPr/>
          <p:nvPr/>
        </p:nvSpPr>
        <p:spPr>
          <a:xfrm>
            <a:off x="11121152" y="3518416"/>
            <a:ext cx="2526983" cy="315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Стік тепла</a:t>
            </a:r>
            <a:endParaRPr lang="en-US" sz="1950" dirty="0"/>
          </a:p>
        </p:txBody>
      </p:sp>
      <p:sp>
        <p:nvSpPr>
          <p:cNvPr id="18" name="Text 8"/>
          <p:cNvSpPr/>
          <p:nvPr/>
        </p:nvSpPr>
        <p:spPr>
          <a:xfrm>
            <a:off x="10846356" y="3955375"/>
            <a:ext cx="3076575" cy="9701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Процес переносу разом з річними водами тепла і його кількісна характеристика</a:t>
            </a:r>
            <a:endParaRPr lang="en-US" sz="1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9250" y="526137"/>
            <a:ext cx="9578578" cy="597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Кількісні характеристики річкового стоку</a:t>
            </a:r>
            <a:endParaRPr lang="en-US" sz="37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50" y="1539478"/>
            <a:ext cx="478036" cy="47803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338501" y="1506022"/>
            <a:ext cx="2390418" cy="298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Витрата води [Q]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1338501" y="1919526"/>
            <a:ext cx="12622649" cy="305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Об'єм води, який протікає через поперечний перетин за одиницю часу (Q, м³/с)</a:t>
            </a:r>
            <a:endParaRPr lang="en-US" sz="15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50" y="2832497"/>
            <a:ext cx="478036" cy="47803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338501" y="2799040"/>
            <a:ext cx="2435304" cy="298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Об'єм стоку води [W]</a:t>
            </a:r>
            <a:endParaRPr lang="en-US" sz="1850" dirty="0"/>
          </a:p>
        </p:txBody>
      </p:sp>
      <p:sp>
        <p:nvSpPr>
          <p:cNvPr id="8" name="Text 4"/>
          <p:cNvSpPr/>
          <p:nvPr/>
        </p:nvSpPr>
        <p:spPr>
          <a:xfrm>
            <a:off x="1338501" y="3212544"/>
            <a:ext cx="12622649" cy="305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Об'єм води, який проходить через поперечний перетин за будь-який інтервал часу</a:t>
            </a:r>
            <a:endParaRPr lang="en-US" sz="15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50" y="4125516"/>
            <a:ext cx="478036" cy="47803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338501" y="4092059"/>
            <a:ext cx="2390418" cy="298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Шар стоку [h]</a:t>
            </a:r>
            <a:endParaRPr lang="en-US" sz="1850" dirty="0"/>
          </a:p>
        </p:txBody>
      </p:sp>
      <p:sp>
        <p:nvSpPr>
          <p:cNvPr id="11" name="Text 6"/>
          <p:cNvSpPr/>
          <p:nvPr/>
        </p:nvSpPr>
        <p:spPr>
          <a:xfrm>
            <a:off x="1338501" y="4505563"/>
            <a:ext cx="12622649" cy="611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Кількість води, яка стікає з водозбору за будь-який інтервал часу, що дорівнює товщині шару, рівномірно розподіленого на площі водозбору</a:t>
            </a:r>
            <a:endParaRPr lang="en-US" sz="15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250" y="5724406"/>
            <a:ext cx="478036" cy="47803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338501" y="5690949"/>
            <a:ext cx="2632115" cy="298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Модуль стоку води [M]</a:t>
            </a:r>
            <a:endParaRPr lang="en-US" sz="1850" dirty="0"/>
          </a:p>
        </p:txBody>
      </p:sp>
      <p:sp>
        <p:nvSpPr>
          <p:cNvPr id="14" name="Text 8"/>
          <p:cNvSpPr/>
          <p:nvPr/>
        </p:nvSpPr>
        <p:spPr>
          <a:xfrm>
            <a:off x="1338501" y="6104453"/>
            <a:ext cx="12622649" cy="305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Кількість води, яка стікає з одиниці площі водозбору за одиницю часу</a:t>
            </a:r>
            <a:endParaRPr lang="en-US" sz="15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50" y="7017425"/>
            <a:ext cx="478036" cy="478036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338501" y="6983968"/>
            <a:ext cx="2390418" cy="298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Коефіцієнт стоку [K]</a:t>
            </a:r>
            <a:endParaRPr lang="en-US" sz="1850" dirty="0"/>
          </a:p>
        </p:txBody>
      </p:sp>
      <p:sp>
        <p:nvSpPr>
          <p:cNvPr id="17" name="Text 10"/>
          <p:cNvSpPr/>
          <p:nvPr/>
        </p:nvSpPr>
        <p:spPr>
          <a:xfrm>
            <a:off x="1338501" y="7397472"/>
            <a:ext cx="12622649" cy="305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Відношення об'єму (шару стоку) до кількості атмосферних осадів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1662</Words>
  <Application>Microsoft Office PowerPoint</Application>
  <PresentationFormat>Произвольный</PresentationFormat>
  <Paragraphs>200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DM Sans Semi Bold</vt:lpstr>
      <vt:lpstr>Calibri</vt:lpstr>
      <vt:lpstr>Inter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Vinga</cp:lastModifiedBy>
  <cp:revision>2</cp:revision>
  <dcterms:created xsi:type="dcterms:W3CDTF">2025-04-15T09:11:09Z</dcterms:created>
  <dcterms:modified xsi:type="dcterms:W3CDTF">2025-04-15T09:14:31Z</dcterms:modified>
</cp:coreProperties>
</file>