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9" r:id="rId22"/>
    <p:sldId id="280" r:id="rId23"/>
    <p:sldId id="275" r:id="rId24"/>
    <p:sldId id="277" r:id="rId25"/>
    <p:sldId id="276"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78"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4/9/2025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4/9/2025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2316" y="404582"/>
            <a:ext cx="9966960" cy="2926080"/>
          </a:xfrm>
        </p:spPr>
        <p:txBody>
          <a:bodyPr>
            <a:normAutofit/>
          </a:bodyPr>
          <a:lstStyle/>
          <a:p>
            <a:r>
              <a:rPr lang="uk-UA" sz="4500" dirty="0" smtClean="0">
                <a:solidFill>
                  <a:schemeClr val="tx1"/>
                </a:solidFill>
                <a:latin typeface="Verdana" panose="020B0604030504040204" pitchFamily="34" charset="0"/>
                <a:ea typeface="Verdana" panose="020B0604030504040204" pitchFamily="34" charset="0"/>
              </a:rPr>
              <a:t>Тема. </a:t>
            </a:r>
            <a:r>
              <a:rPr lang="uk-UA" sz="4500" dirty="0" err="1" smtClean="0">
                <a:solidFill>
                  <a:schemeClr val="tx1"/>
                </a:solidFill>
                <a:latin typeface="Verdana" panose="020B0604030504040204" pitchFamily="34" charset="0"/>
                <a:ea typeface="Verdana" panose="020B0604030504040204" pitchFamily="34" charset="0"/>
              </a:rPr>
              <a:t>Командоутворення</a:t>
            </a:r>
            <a:endParaRPr lang="uk-UA" sz="45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7619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9556" y="450669"/>
            <a:ext cx="11302313" cy="1815882"/>
          </a:xfrm>
          <a:prstGeom prst="rect">
            <a:avLst/>
          </a:prstGeom>
        </p:spPr>
        <p:txBody>
          <a:bodyPr wrap="square">
            <a:spAutoFit/>
          </a:bodyPr>
          <a:lstStyle/>
          <a:p>
            <a:pPr indent="457200" algn="just"/>
            <a:r>
              <a:rPr lang="uk-UA" sz="1600" b="1" dirty="0" smtClean="0">
                <a:latin typeface="Verdana" panose="020B0604030504040204" pitchFamily="34" charset="0"/>
                <a:ea typeface="Verdana" panose="020B0604030504040204" pitchFamily="34" charset="0"/>
              </a:rPr>
              <a:t>Завдання </a:t>
            </a:r>
            <a:r>
              <a:rPr lang="uk-UA" sz="1600" b="1" dirty="0">
                <a:latin typeface="Verdana" panose="020B0604030504040204" pitchFamily="34" charset="0"/>
                <a:ea typeface="Verdana" panose="020B0604030504040204" pitchFamily="34" charset="0"/>
              </a:rPr>
              <a:t>лідера полягає в тому, щоб</a:t>
            </a:r>
            <a:r>
              <a:rPr lang="uk-UA" sz="1600" dirty="0" smtClean="0">
                <a:latin typeface="Verdana" panose="020B0604030504040204" pitchFamily="34" charset="0"/>
                <a:ea typeface="Verdana" panose="020B0604030504040204" pitchFamily="34" charset="0"/>
              </a:rPr>
              <a:t>:</a:t>
            </a:r>
          </a:p>
          <a:p>
            <a:pPr indent="457200" algn="just"/>
            <a:endParaRPr lang="uk-UA" sz="1600" dirty="0">
              <a:latin typeface="Verdana" panose="020B0604030504040204" pitchFamily="34" charset="0"/>
              <a:ea typeface="Verdana" panose="020B0604030504040204" pitchFamily="34" charset="0"/>
            </a:endParaRPr>
          </a:p>
          <a:p>
            <a:pPr indent="457200" algn="just">
              <a:buFont typeface="Arial" panose="020B0604020202020204" pitchFamily="34" charset="0"/>
              <a:buChar char="•"/>
            </a:pPr>
            <a:r>
              <a:rPr lang="uk-UA" sz="1600" dirty="0">
                <a:latin typeface="Verdana" panose="020B0604030504040204" pitchFamily="34" charset="0"/>
                <a:ea typeface="Verdana" panose="020B0604030504040204" pitchFamily="34" charset="0"/>
              </a:rPr>
              <a:t>Будьте готові відповісти на багато запитань про цілі, завдання та зовнішні стосунки групи.</a:t>
            </a:r>
          </a:p>
          <a:p>
            <a:pPr indent="457200" algn="just">
              <a:buFont typeface="Arial" panose="020B0604020202020204" pitchFamily="34" charset="0"/>
              <a:buChar char="•"/>
            </a:pPr>
            <a:r>
              <a:rPr lang="uk-UA" sz="1600" dirty="0">
                <a:latin typeface="Verdana" panose="020B0604030504040204" pitchFamily="34" charset="0"/>
                <a:ea typeface="Verdana" panose="020B0604030504040204" pitchFamily="34" charset="0"/>
              </a:rPr>
              <a:t>Допоможіть членам зрозуміти мету групи та встановити конкретні цілі.</a:t>
            </a:r>
          </a:p>
          <a:p>
            <a:pPr indent="457200" algn="just">
              <a:buFont typeface="Arial" panose="020B0604020202020204" pitchFamily="34" charset="0"/>
              <a:buChar char="•"/>
            </a:pPr>
            <a:r>
              <a:rPr lang="uk-UA" sz="1600" dirty="0">
                <a:latin typeface="Verdana" panose="020B0604030504040204" pitchFamily="34" charset="0"/>
                <a:ea typeface="Verdana" panose="020B0604030504040204" pitchFamily="34" charset="0"/>
              </a:rPr>
              <a:t>Уніфікуйте загальні правила для забезпечення групової діяльності.</a:t>
            </a:r>
          </a:p>
          <a:p>
            <a:pPr indent="457200" algn="just">
              <a:buFont typeface="Arial" panose="020B0604020202020204" pitchFamily="34" charset="0"/>
              <a:buChar char="•"/>
            </a:pPr>
            <a:r>
              <a:rPr lang="uk-UA" sz="1600" dirty="0">
                <a:latin typeface="Verdana" panose="020B0604030504040204" pitchFamily="34" charset="0"/>
                <a:ea typeface="Verdana" panose="020B0604030504040204" pitchFamily="34" charset="0"/>
              </a:rPr>
              <a:t>Спостерігайте та оцінюйте членів і призначайте відповідні завдання.</a:t>
            </a:r>
          </a:p>
          <a:p>
            <a:pPr indent="457200" algn="just">
              <a:buFont typeface="Arial" panose="020B0604020202020204" pitchFamily="34" charset="0"/>
              <a:buChar char="•"/>
            </a:pPr>
            <a:r>
              <a:rPr lang="uk-UA" sz="1600" dirty="0">
                <a:latin typeface="Verdana" panose="020B0604030504040204" pitchFamily="34" charset="0"/>
                <a:ea typeface="Verdana" panose="020B0604030504040204" pitchFamily="34" charset="0"/>
              </a:rPr>
              <a:t>Мотивуйте, діліться, спілкуйтеся та допомагайте членам швидше наздоганяти.</a:t>
            </a:r>
            <a:endParaRPr lang="uk-UA" sz="1600" b="0" i="0" dirty="0">
              <a:effectLst/>
              <a:latin typeface="Verdana" panose="020B0604030504040204" pitchFamily="34" charset="0"/>
              <a:ea typeface="Verdana" panose="020B0604030504040204" pitchFamily="34" charset="0"/>
            </a:endParaRPr>
          </a:p>
        </p:txBody>
      </p:sp>
      <p:pic>
        <p:nvPicPr>
          <p:cNvPr id="5" name="Рисунок 4"/>
          <p:cNvPicPr/>
          <p:nvPr/>
        </p:nvPicPr>
        <p:blipFill rotWithShape="1">
          <a:blip r:embed="rId2"/>
          <a:srcRect l="15406" t="47449" r="37753" b="17282"/>
          <a:stretch/>
        </p:blipFill>
        <p:spPr bwMode="auto">
          <a:xfrm>
            <a:off x="4080064" y="2904395"/>
            <a:ext cx="7403482" cy="33728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960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20706" y="311664"/>
            <a:ext cx="7327647" cy="584775"/>
          </a:xfrm>
          <a:prstGeom prst="rect">
            <a:avLst/>
          </a:prstGeom>
        </p:spPr>
        <p:txBody>
          <a:bodyPr wrap="none">
            <a:spAutoFit/>
          </a:bodyPr>
          <a:lstStyle/>
          <a:p>
            <a:pPr fontAlgn="base"/>
            <a:r>
              <a:rPr lang="en-US" sz="3200" b="1" dirty="0">
                <a:solidFill>
                  <a:srgbClr val="000000"/>
                </a:solidFill>
                <a:latin typeface="Verdana" panose="020B0604030504040204" pitchFamily="34" charset="0"/>
                <a:ea typeface="Verdana" panose="020B0604030504040204" pitchFamily="34" charset="0"/>
              </a:rPr>
              <a:t>Storming — </a:t>
            </a:r>
            <a:r>
              <a:rPr lang="uk-UA" sz="3200" b="1" dirty="0">
                <a:solidFill>
                  <a:srgbClr val="000000"/>
                </a:solidFill>
                <a:latin typeface="Verdana" panose="020B0604030504040204" pitchFamily="34" charset="0"/>
                <a:ea typeface="Verdana" panose="020B0604030504040204" pitchFamily="34" charset="0"/>
              </a:rPr>
              <a:t>конфліктна стадія</a:t>
            </a:r>
          </a:p>
        </p:txBody>
      </p:sp>
      <p:cxnSp>
        <p:nvCxnSpPr>
          <p:cNvPr id="5" name="Прямая соединительная линия 4"/>
          <p:cNvCxnSpPr/>
          <p:nvPr/>
        </p:nvCxnSpPr>
        <p:spPr>
          <a:xfrm>
            <a:off x="1103871" y="9885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Рисунок 6"/>
          <p:cNvPicPr/>
          <p:nvPr/>
        </p:nvPicPr>
        <p:blipFill>
          <a:blip r:embed="rId2"/>
          <a:stretch>
            <a:fillRect/>
          </a:stretch>
        </p:blipFill>
        <p:spPr>
          <a:xfrm>
            <a:off x="446646" y="1176466"/>
            <a:ext cx="2815538" cy="2456420"/>
          </a:xfrm>
          <a:prstGeom prst="rect">
            <a:avLst/>
          </a:prstGeom>
        </p:spPr>
      </p:pic>
      <p:sp>
        <p:nvSpPr>
          <p:cNvPr id="8" name="Прямоугольник 7"/>
          <p:cNvSpPr/>
          <p:nvPr/>
        </p:nvSpPr>
        <p:spPr>
          <a:xfrm>
            <a:off x="3451654" y="1080642"/>
            <a:ext cx="8221362" cy="2062103"/>
          </a:xfrm>
          <a:prstGeom prst="rect">
            <a:avLst/>
          </a:prstGeom>
        </p:spPr>
        <p:txBody>
          <a:bodyPr wrap="square">
            <a:spAutoFit/>
          </a:bodyPr>
          <a:lstStyle/>
          <a:p>
            <a:pPr indent="457200" algn="just" fontAlgn="base"/>
            <a:r>
              <a:rPr lang="uk-UA" sz="1600" dirty="0">
                <a:solidFill>
                  <a:srgbClr val="232323"/>
                </a:solidFill>
                <a:latin typeface="Verdana" panose="020B0604030504040204" pitchFamily="34" charset="0"/>
                <a:ea typeface="Verdana" panose="020B0604030504040204" pitchFamily="34" charset="0"/>
              </a:rPr>
              <a:t>Учасники групи обговорюють важливі питання, наприклад, завдання, які перед ними поставлені, як вони функціонуватимуть окремо й разом, і про те, яку модель лідерства вони приймуть. Учасники відкриті один до одного і починають конфронтації щодо ідей та перспектив.</a:t>
            </a:r>
          </a:p>
          <a:p>
            <a:pPr indent="457200" algn="just" fontAlgn="base"/>
            <a:r>
              <a:rPr lang="uk-UA" sz="1600" dirty="0">
                <a:solidFill>
                  <a:srgbClr val="232323"/>
                </a:solidFill>
                <a:latin typeface="Verdana" panose="020B0604030504040204" pitchFamily="34" charset="0"/>
                <a:ea typeface="Verdana" panose="020B0604030504040204" pitchFamily="34" charset="0"/>
              </a:rPr>
              <a:t>У деяких випадках цей рівень швидко змінюється наступним. А в інших — команди так і залишаються на ньому. Зрілість членів команди зазвичай визначає, чи готова вона рухатися далі. Деякі члени команди фокусуватимуться на дрібницях, щоб уникати серйозніших питань.</a:t>
            </a:r>
            <a:endParaRPr lang="uk-UA" sz="1600" b="0" i="0" dirty="0">
              <a:solidFill>
                <a:srgbClr val="232323"/>
              </a:solidFill>
              <a:effectLst/>
              <a:latin typeface="Verdana" panose="020B0604030504040204" pitchFamily="34" charset="0"/>
              <a:ea typeface="Verdana" panose="020B0604030504040204" pitchFamily="34" charset="0"/>
            </a:endParaRPr>
          </a:p>
        </p:txBody>
      </p:sp>
      <p:sp>
        <p:nvSpPr>
          <p:cNvPr id="9" name="Rectangle 3"/>
          <p:cNvSpPr>
            <a:spLocks noChangeArrowheads="1"/>
          </p:cNvSpPr>
          <p:nvPr/>
        </p:nvSpPr>
        <p:spPr bwMode="auto">
          <a:xfrm>
            <a:off x="3451654" y="3142745"/>
            <a:ext cx="822136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ctr"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rPr>
              <a:t>Цей рівень необхідний для зростання команди.</a:t>
            </a:r>
            <a:endParaRPr kumimoji="0" lang="uk-UA" sz="16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232323"/>
                </a:solidFill>
                <a:effectLst/>
                <a:latin typeface="Verdana" panose="020B0604030504040204" pitchFamily="34" charset="0"/>
                <a:ea typeface="Verdana" panose="020B0604030504040204" pitchFamily="34" charset="0"/>
              </a:rPr>
              <a:t>Він може бути тривалим, неприємним і навіть болючим для членів команди, які неохоче йдуть на конфлікт. Толерантність кожного і те, наскільки всі учасники є різними, мають бути акцентовані. Без терпіння та толерантності команда не складеться.</a:t>
            </a:r>
            <a:endParaRPr kumimoji="0" lang="uk-UA" sz="16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endParaRPr>
          </a:p>
        </p:txBody>
      </p:sp>
      <p:sp>
        <p:nvSpPr>
          <p:cNvPr id="10" name="Прямоугольник 9"/>
          <p:cNvSpPr/>
          <p:nvPr/>
        </p:nvSpPr>
        <p:spPr>
          <a:xfrm>
            <a:off x="446646" y="4730518"/>
            <a:ext cx="11155328" cy="1200329"/>
          </a:xfrm>
          <a:prstGeom prst="rect">
            <a:avLst/>
          </a:prstGeom>
        </p:spPr>
        <p:txBody>
          <a:bodyPr wrap="square">
            <a:spAutoFit/>
          </a:bodyPr>
          <a:lstStyle/>
          <a:p>
            <a:pPr indent="457200" algn="just"/>
            <a:r>
              <a:rPr lang="uk-UA" dirty="0" smtClean="0">
                <a:latin typeface="GothamProСustom"/>
              </a:rPr>
              <a:t>Ця фаза розвитку може стати деструктивною для команди та знизити мотивацію учасників. Деякі команди не розвиватимуться далі цього рівня, але якщо група </a:t>
            </a:r>
            <a:r>
              <a:rPr lang="uk-UA" dirty="0" err="1" smtClean="0">
                <a:latin typeface="GothamProСustom"/>
              </a:rPr>
              <a:t>переживе</a:t>
            </a:r>
            <a:r>
              <a:rPr lang="uk-UA" dirty="0" smtClean="0">
                <a:latin typeface="GothamProСustom"/>
              </a:rPr>
              <a:t> цю стадію, вона перейде на наступну — нормувальну стадію, коли досягається згода щодо ролей, статусу, норм та організаційних процедур («коли відбувається щось, ми робимо так»).</a:t>
            </a:r>
            <a:endParaRPr lang="uk-UA" dirty="0"/>
          </a:p>
        </p:txBody>
      </p:sp>
    </p:spTree>
    <p:extLst>
      <p:ext uri="{BB962C8B-B14F-4D97-AF65-F5344CB8AC3E}">
        <p14:creationId xmlns:p14="http://schemas.microsoft.com/office/powerpoint/2010/main" val="203287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227" y="368291"/>
            <a:ext cx="11483546" cy="1815882"/>
          </a:xfrm>
          <a:prstGeom prst="rect">
            <a:avLst/>
          </a:prstGeom>
        </p:spPr>
        <p:txBody>
          <a:bodyPr wrap="square">
            <a:spAutoFit/>
          </a:bodyPr>
          <a:lstStyle/>
          <a:p>
            <a:pPr indent="457200" algn="just" fontAlgn="base"/>
            <a:r>
              <a:rPr lang="uk-UA" sz="1600" dirty="0">
                <a:solidFill>
                  <a:srgbClr val="232323"/>
                </a:solidFill>
                <a:latin typeface="Verdana" panose="020B0604030504040204" pitchFamily="34" charset="0"/>
                <a:ea typeface="Verdana" panose="020B0604030504040204" pitchFamily="34" charset="0"/>
              </a:rPr>
              <a:t>На цьому етапі лідери команди повинні допомагати учасникам залагоджувати суперечки та конфлікти й залишатися орієнтирами в цілях компанії та професійної поведінки. Якщо конфлікт припинити, це може призвести до його прихованої течії, що зрештою зруйнує процес становлення команди.</a:t>
            </a:r>
          </a:p>
          <a:p>
            <a:pPr indent="457200" algn="just" fontAlgn="base"/>
            <a:r>
              <a:rPr lang="uk-UA" sz="1600" dirty="0">
                <a:solidFill>
                  <a:srgbClr val="232323"/>
                </a:solidFill>
                <a:latin typeface="Verdana" panose="020B0604030504040204" pitchFamily="34" charset="0"/>
                <a:ea typeface="Verdana" panose="020B0604030504040204" pitchFamily="34" charset="0"/>
              </a:rPr>
              <a:t>Члени команди пізніше приймуть один одного з урахуванням переваг та недоліків і це дозволить взаємодіяти їм більш </a:t>
            </a:r>
            <a:r>
              <a:rPr lang="uk-UA" sz="1600" dirty="0" err="1">
                <a:solidFill>
                  <a:srgbClr val="232323"/>
                </a:solidFill>
                <a:latin typeface="Verdana" panose="020B0604030504040204" pitchFamily="34" charset="0"/>
                <a:ea typeface="Verdana" panose="020B0604030504040204" pitchFamily="34" charset="0"/>
              </a:rPr>
              <a:t>комфортно</a:t>
            </a:r>
            <a:r>
              <a:rPr lang="uk-UA" sz="1600" dirty="0">
                <a:solidFill>
                  <a:srgbClr val="232323"/>
                </a:solidFill>
                <a:latin typeface="Verdana" panose="020B0604030504040204" pitchFamily="34" charset="0"/>
                <a:ea typeface="Verdana" panose="020B0604030504040204" pitchFamily="34" charset="0"/>
              </a:rPr>
              <a:t>. В ідеалі вони не відчуватимуть, що їх засуджують, і далі ділитимуться своїми думками та поглядами.</a:t>
            </a:r>
            <a:endParaRPr lang="uk-UA" sz="1600" b="0" i="0" dirty="0">
              <a:solidFill>
                <a:srgbClr val="232323"/>
              </a:solidFill>
              <a:effectLst/>
              <a:latin typeface="Verdana" panose="020B0604030504040204" pitchFamily="34" charset="0"/>
              <a:ea typeface="Verdana" panose="020B0604030504040204" pitchFamily="34" charset="0"/>
            </a:endParaRPr>
          </a:p>
        </p:txBody>
      </p:sp>
      <p:pic>
        <p:nvPicPr>
          <p:cNvPr id="5" name="Рисунок 4"/>
          <p:cNvPicPr/>
          <p:nvPr/>
        </p:nvPicPr>
        <p:blipFill rotWithShape="1">
          <a:blip r:embed="rId2"/>
          <a:srcRect l="15250" t="31963" r="37131" b="29455"/>
          <a:stretch/>
        </p:blipFill>
        <p:spPr bwMode="auto">
          <a:xfrm>
            <a:off x="2101373" y="2257544"/>
            <a:ext cx="7989254" cy="40196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435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96769" y="361090"/>
            <a:ext cx="7601761" cy="584775"/>
          </a:xfrm>
          <a:prstGeom prst="rect">
            <a:avLst/>
          </a:prstGeom>
        </p:spPr>
        <p:txBody>
          <a:bodyPr wrap="none">
            <a:spAutoFit/>
          </a:bodyPr>
          <a:lstStyle/>
          <a:p>
            <a:pPr fontAlgn="base"/>
            <a:r>
              <a:rPr lang="en-US" sz="3200" b="1" dirty="0">
                <a:solidFill>
                  <a:srgbClr val="000000"/>
                </a:solidFill>
                <a:latin typeface="Verdana" panose="020B0604030504040204" pitchFamily="34" charset="0"/>
                <a:ea typeface="Verdana" panose="020B0604030504040204" pitchFamily="34" charset="0"/>
              </a:rPr>
              <a:t>Norming — </a:t>
            </a:r>
            <a:r>
              <a:rPr lang="uk-UA" sz="3200" b="1" dirty="0">
                <a:solidFill>
                  <a:srgbClr val="000000"/>
                </a:solidFill>
                <a:latin typeface="Verdana" panose="020B0604030504040204" pitchFamily="34" charset="0"/>
                <a:ea typeface="Verdana" panose="020B0604030504040204" pitchFamily="34" charset="0"/>
              </a:rPr>
              <a:t>нормувальна стадія</a:t>
            </a:r>
          </a:p>
        </p:txBody>
      </p:sp>
      <p:cxnSp>
        <p:nvCxnSpPr>
          <p:cNvPr id="5" name="Прямая соединительная линия 4"/>
          <p:cNvCxnSpPr/>
          <p:nvPr/>
        </p:nvCxnSpPr>
        <p:spPr>
          <a:xfrm>
            <a:off x="1103871" y="9885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146" name="Picture 2" descr="https://ahaslides.com/wp-content/uploads/2023/01/team-business-people-stacking-hands-1024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251" y="2089666"/>
            <a:ext cx="4177528" cy="278637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42550" y="1166336"/>
            <a:ext cx="11120229" cy="923330"/>
          </a:xfrm>
          <a:prstGeom prst="rect">
            <a:avLst/>
          </a:prstGeom>
        </p:spPr>
        <p:txBody>
          <a:bodyPr wrap="square">
            <a:spAutoFit/>
          </a:bodyPr>
          <a:lstStyle/>
          <a:p>
            <a:pPr indent="457200" algn="just"/>
            <a:r>
              <a:rPr lang="uk-UA" dirty="0" smtClean="0">
                <a:solidFill>
                  <a:srgbClr val="232323"/>
                </a:solidFill>
                <a:latin typeface="GothamProСustom"/>
              </a:rPr>
              <a:t>На цьому рівні команда приходить до того, що обирається спільна мета та створюється загальний план для всіх. Декому доведеться відмовитися від своїх власних ідей та погодитися з іншими учасниками, щоб діяти командно.</a:t>
            </a:r>
            <a:endParaRPr lang="uk-UA" dirty="0"/>
          </a:p>
        </p:txBody>
      </p:sp>
      <p:sp>
        <p:nvSpPr>
          <p:cNvPr id="7" name="Прямоугольник 6"/>
          <p:cNvSpPr/>
          <p:nvPr/>
        </p:nvSpPr>
        <p:spPr>
          <a:xfrm>
            <a:off x="453081" y="2267461"/>
            <a:ext cx="7035113" cy="1200329"/>
          </a:xfrm>
          <a:prstGeom prst="rect">
            <a:avLst/>
          </a:prstGeom>
        </p:spPr>
        <p:txBody>
          <a:bodyPr wrap="square">
            <a:spAutoFit/>
          </a:bodyPr>
          <a:lstStyle/>
          <a:p>
            <a:pPr indent="457200" algn="just"/>
            <a:r>
              <a:rPr lang="uk-UA" dirty="0">
                <a:solidFill>
                  <a:srgbClr val="232323"/>
                </a:solidFill>
                <a:latin typeface="GothamProСustom"/>
              </a:rPr>
              <a:t>Усі учасники групи беруть на себе відповідальність, амбітні, готові працювати задля досягнення цілей команди. Усі легко йдуть на компроміс, конфліктність та ворожість у команді зменшуються, виникає згуртованість.</a:t>
            </a:r>
            <a:endParaRPr lang="uk-UA" dirty="0"/>
          </a:p>
        </p:txBody>
      </p:sp>
      <p:pic>
        <p:nvPicPr>
          <p:cNvPr id="9" name="Рисунок 8"/>
          <p:cNvPicPr/>
          <p:nvPr/>
        </p:nvPicPr>
        <p:blipFill rotWithShape="1">
          <a:blip r:embed="rId3"/>
          <a:srcRect l="15873" t="40574" r="35730" b="26134"/>
          <a:stretch/>
        </p:blipFill>
        <p:spPr bwMode="auto">
          <a:xfrm>
            <a:off x="356024" y="3846730"/>
            <a:ext cx="7132170" cy="27847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4424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02874" y="295189"/>
            <a:ext cx="7584127" cy="584775"/>
          </a:xfrm>
          <a:prstGeom prst="rect">
            <a:avLst/>
          </a:prstGeom>
        </p:spPr>
        <p:txBody>
          <a:bodyPr wrap="none">
            <a:spAutoFit/>
          </a:bodyPr>
          <a:lstStyle/>
          <a:p>
            <a:pPr fontAlgn="base"/>
            <a:r>
              <a:rPr lang="en-US" sz="3200" b="1" dirty="0">
                <a:solidFill>
                  <a:srgbClr val="000000"/>
                </a:solidFill>
                <a:latin typeface="Verdana" panose="020B0604030504040204" pitchFamily="34" charset="0"/>
                <a:ea typeface="Verdana" panose="020B0604030504040204" pitchFamily="34" charset="0"/>
              </a:rPr>
              <a:t>Performing — </a:t>
            </a:r>
            <a:r>
              <a:rPr lang="uk-UA" sz="3200" b="1" dirty="0">
                <a:solidFill>
                  <a:srgbClr val="000000"/>
                </a:solidFill>
                <a:latin typeface="Verdana" panose="020B0604030504040204" pitchFamily="34" charset="0"/>
                <a:ea typeface="Verdana" panose="020B0604030504040204" pitchFamily="34" charset="0"/>
              </a:rPr>
              <a:t>виконавча стадія</a:t>
            </a:r>
          </a:p>
        </p:txBody>
      </p:sp>
      <p:cxnSp>
        <p:nvCxnSpPr>
          <p:cNvPr id="5" name="Прямая соединительная линия 4"/>
          <p:cNvCxnSpPr/>
          <p:nvPr/>
        </p:nvCxnSpPr>
        <p:spPr>
          <a:xfrm>
            <a:off x="1103871" y="9885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170" name="Picture 2" descr="https://ahaslides.com/wp-content/uploads/2023/01/millennial-group-young-businesspeople-asia-businessman-businesswoman-celebrate-giving-five-after-dealing-feeling-happy-signing-contract-agreement-meeting-room-small-modern-office-1024x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46" y="1176982"/>
            <a:ext cx="3238386" cy="182159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657599" y="1097117"/>
            <a:ext cx="8171935" cy="830997"/>
          </a:xfrm>
          <a:prstGeom prst="rect">
            <a:avLst/>
          </a:prstGeom>
        </p:spPr>
        <p:txBody>
          <a:bodyPr wrap="square">
            <a:spAutoFit/>
          </a:bodyPr>
          <a:lstStyle/>
          <a:p>
            <a:pPr indent="457200" algn="just"/>
            <a:r>
              <a:rPr lang="uk-UA" sz="1600" dirty="0" smtClean="0">
                <a:solidFill>
                  <a:srgbClr val="232323"/>
                </a:solidFill>
                <a:latin typeface="Verdana" panose="020B0604030504040204" pitchFamily="34" charset="0"/>
                <a:ea typeface="Verdana" panose="020B0604030504040204" pitchFamily="34" charset="0"/>
              </a:rPr>
              <a:t>На цьому рівні команди можуть функціонувати як одне ціле, оскільки вони знаходять методи виконати роботу гладко та ефективно без недоречних </a:t>
            </a:r>
            <a:r>
              <a:rPr lang="uk-UA" sz="1600" dirty="0" err="1" smtClean="0">
                <a:solidFill>
                  <a:srgbClr val="232323"/>
                </a:solidFill>
                <a:latin typeface="Verdana" panose="020B0604030504040204" pitchFamily="34" charset="0"/>
                <a:ea typeface="Verdana" panose="020B0604030504040204" pitchFamily="34" charset="0"/>
              </a:rPr>
              <a:t>конфронтацій</a:t>
            </a:r>
            <a:r>
              <a:rPr lang="uk-UA" sz="1600" dirty="0" smtClean="0">
                <a:solidFill>
                  <a:srgbClr val="232323"/>
                </a:solidFill>
                <a:latin typeface="Verdana" panose="020B0604030504040204" pitchFamily="34" charset="0"/>
                <a:ea typeface="Verdana" panose="020B0604030504040204" pitchFamily="34" charset="0"/>
              </a:rPr>
              <a:t> чи зовнішнього контролю.</a:t>
            </a:r>
            <a:endParaRPr lang="uk-UA" sz="1600" dirty="0">
              <a:latin typeface="Verdana" panose="020B0604030504040204" pitchFamily="34" charset="0"/>
              <a:ea typeface="Verdana" panose="020B0604030504040204" pitchFamily="34" charset="0"/>
            </a:endParaRPr>
          </a:p>
        </p:txBody>
      </p:sp>
      <p:sp>
        <p:nvSpPr>
          <p:cNvPr id="7" name="Прямоугольник 6"/>
          <p:cNvSpPr/>
          <p:nvPr/>
        </p:nvSpPr>
        <p:spPr>
          <a:xfrm>
            <a:off x="3657598" y="2036690"/>
            <a:ext cx="8171935" cy="1077218"/>
          </a:xfrm>
          <a:prstGeom prst="rect">
            <a:avLst/>
          </a:prstGeom>
        </p:spPr>
        <p:txBody>
          <a:bodyPr wrap="square">
            <a:spAutoFit/>
          </a:bodyPr>
          <a:lstStyle/>
          <a:p>
            <a:pPr indent="457200" algn="just"/>
            <a:r>
              <a:rPr lang="uk-UA" sz="1600" dirty="0">
                <a:solidFill>
                  <a:srgbClr val="232323"/>
                </a:solidFill>
                <a:latin typeface="Verdana" panose="020B0604030504040204" pitchFamily="34" charset="0"/>
                <a:ea typeface="Verdana" panose="020B0604030504040204" pitchFamily="34" charset="0"/>
              </a:rPr>
              <a:t>Учасники групи у цій фазі мотивовані та добре обізнані. Вони компетентні, автономні та можуть приймати рішення. Розбіжності можуть виникнути і бути цілком допустимими, поки вони є прийнятними для команди.</a:t>
            </a:r>
            <a:endParaRPr lang="uk-UA" sz="1600" dirty="0">
              <a:latin typeface="Verdana" panose="020B0604030504040204" pitchFamily="34" charset="0"/>
              <a:ea typeface="Verdana" panose="020B0604030504040204" pitchFamily="34" charset="0"/>
            </a:endParaRPr>
          </a:p>
        </p:txBody>
      </p:sp>
      <p:sp>
        <p:nvSpPr>
          <p:cNvPr id="8" name="Прямоугольник 7"/>
          <p:cNvSpPr/>
          <p:nvPr/>
        </p:nvSpPr>
        <p:spPr>
          <a:xfrm>
            <a:off x="345046" y="3313152"/>
            <a:ext cx="5568777" cy="2062103"/>
          </a:xfrm>
          <a:prstGeom prst="rect">
            <a:avLst/>
          </a:prstGeom>
        </p:spPr>
        <p:txBody>
          <a:bodyPr wrap="square">
            <a:spAutoFit/>
          </a:bodyPr>
          <a:lstStyle/>
          <a:p>
            <a:pPr indent="457200" algn="just"/>
            <a:r>
              <a:rPr lang="uk-UA" sz="1600" dirty="0">
                <a:solidFill>
                  <a:srgbClr val="232323"/>
                </a:solidFill>
                <a:latin typeface="Verdana" panose="020B0604030504040204" pitchFamily="34" charset="0"/>
                <a:ea typeface="Verdana" panose="020B0604030504040204" pitchFamily="34" charset="0"/>
              </a:rPr>
              <a:t>Лідери у цій фазі завжди чуйні, їхня місія — оцінювати ефективність роботи команди, надавати зворотний зв'язок, узгоджувати особисті прагнення учасників з цілями команди, сприяти згуртуванню дійових осіб. Навіть найефективніші команди за певних обставин можуть тимчасово повернутися до більш ранніх щаблів розвитку.</a:t>
            </a:r>
            <a:endParaRPr lang="uk-UA" sz="1600" dirty="0">
              <a:latin typeface="Verdana" panose="020B0604030504040204" pitchFamily="34" charset="0"/>
              <a:ea typeface="Verdana" panose="020B0604030504040204" pitchFamily="34" charset="0"/>
            </a:endParaRPr>
          </a:p>
        </p:txBody>
      </p:sp>
      <p:sp>
        <p:nvSpPr>
          <p:cNvPr id="9" name="Прямоугольник 8"/>
          <p:cNvSpPr/>
          <p:nvPr/>
        </p:nvSpPr>
        <p:spPr>
          <a:xfrm>
            <a:off x="6013621" y="4590425"/>
            <a:ext cx="5815912" cy="1569660"/>
          </a:xfrm>
          <a:prstGeom prst="rect">
            <a:avLst/>
          </a:prstGeom>
        </p:spPr>
        <p:txBody>
          <a:bodyPr wrap="square">
            <a:spAutoFit/>
          </a:bodyPr>
          <a:lstStyle/>
          <a:p>
            <a:pPr indent="457200" algn="just"/>
            <a:r>
              <a:rPr lang="uk-UA" sz="1600" dirty="0" smtClean="0">
                <a:solidFill>
                  <a:srgbClr val="232323"/>
                </a:solidFill>
                <a:latin typeface="Verdana" panose="020B0604030504040204" pitchFamily="34" charset="0"/>
                <a:ea typeface="Verdana" panose="020B0604030504040204" pitchFamily="34" charset="0"/>
              </a:rPr>
              <a:t>Багато команд проходять ці цикли становлення багато разів, оскільки вони реагують на обставини, що змінюються. Наприклад, зміна лідера може повернути команду на другий рівень, як і поява нових учасників у команді, яким потрібно зрозуміти уклад та динаміку команди.</a:t>
            </a:r>
            <a:endParaRPr lang="uk-UA"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38858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8010" y="250825"/>
            <a:ext cx="10347705" cy="584775"/>
          </a:xfrm>
          <a:prstGeom prst="rect">
            <a:avLst/>
          </a:prstGeom>
        </p:spPr>
        <p:txBody>
          <a:bodyPr wrap="none">
            <a:spAutoFit/>
          </a:bodyPr>
          <a:lstStyle/>
          <a:p>
            <a:pPr algn="ctr"/>
            <a:r>
              <a:rPr lang="uk-UA" sz="3200" b="1" dirty="0" smtClean="0">
                <a:solidFill>
                  <a:srgbClr val="232323"/>
                </a:solidFill>
                <a:latin typeface="Verdana" panose="020B0604030504040204" pitchFamily="34" charset="0"/>
                <a:ea typeface="Verdana" panose="020B0604030504040204" pitchFamily="34" charset="0"/>
              </a:rPr>
              <a:t>А</a:t>
            </a:r>
            <a:r>
              <a:rPr lang="en-US" sz="3200" b="1" dirty="0" err="1" smtClean="0">
                <a:solidFill>
                  <a:srgbClr val="232323"/>
                </a:solidFill>
                <a:latin typeface="Verdana" panose="020B0604030504040204" pitchFamily="34" charset="0"/>
                <a:ea typeface="Verdana" panose="020B0604030504040204" pitchFamily="34" charset="0"/>
              </a:rPr>
              <a:t>djourning</a:t>
            </a:r>
            <a:r>
              <a:rPr lang="en-US" sz="3200" b="1" dirty="0" smtClean="0">
                <a:solidFill>
                  <a:srgbClr val="232323"/>
                </a:solidFill>
                <a:latin typeface="Verdana" panose="020B0604030504040204" pitchFamily="34" charset="0"/>
                <a:ea typeface="Verdana" panose="020B0604030504040204" pitchFamily="34" charset="0"/>
              </a:rPr>
              <a:t> </a:t>
            </a:r>
            <a:r>
              <a:rPr lang="uk-UA" sz="3200" b="1" dirty="0" smtClean="0">
                <a:solidFill>
                  <a:srgbClr val="232323"/>
                </a:solidFill>
                <a:latin typeface="Verdana" panose="020B0604030504040204" pitchFamily="34" charset="0"/>
                <a:ea typeface="Verdana" panose="020B0604030504040204" pitchFamily="34" charset="0"/>
              </a:rPr>
              <a:t>- стадію </a:t>
            </a:r>
            <a:r>
              <a:rPr lang="uk-UA" sz="3200" b="1" dirty="0">
                <a:solidFill>
                  <a:srgbClr val="232323"/>
                </a:solidFill>
                <a:latin typeface="Verdana" panose="020B0604030504040204" pitchFamily="34" charset="0"/>
                <a:ea typeface="Verdana" panose="020B0604030504040204" pitchFamily="34" charset="0"/>
              </a:rPr>
              <a:t>зміни або </a:t>
            </a:r>
            <a:r>
              <a:rPr lang="uk-UA" sz="3200" b="1" dirty="0" smtClean="0">
                <a:solidFill>
                  <a:srgbClr val="232323"/>
                </a:solidFill>
                <a:latin typeface="Verdana" panose="020B0604030504040204" pitchFamily="34" charset="0"/>
                <a:ea typeface="Verdana" panose="020B0604030504040204" pitchFamily="34" charset="0"/>
              </a:rPr>
              <a:t>розставання</a:t>
            </a:r>
            <a:endParaRPr lang="uk-UA" sz="3200" b="1" dirty="0">
              <a:latin typeface="Verdana" panose="020B0604030504040204" pitchFamily="34" charset="0"/>
              <a:ea typeface="Verdana" panose="020B0604030504040204" pitchFamily="34" charset="0"/>
            </a:endParaRPr>
          </a:p>
        </p:txBody>
      </p:sp>
      <p:cxnSp>
        <p:nvCxnSpPr>
          <p:cNvPr id="6" name="Прямая соединительная линия 5"/>
          <p:cNvCxnSpPr/>
          <p:nvPr/>
        </p:nvCxnSpPr>
        <p:spPr>
          <a:xfrm>
            <a:off x="1161535" y="860313"/>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194" name="Picture 2" descr="https://ahaslides.com/wp-content/uploads/2023/01/rearview-diverse-people-hugging-each-other-1024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24" y="1441136"/>
            <a:ext cx="4101714" cy="410171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819134" y="1730318"/>
            <a:ext cx="6763265" cy="1569660"/>
          </a:xfrm>
          <a:prstGeom prst="rect">
            <a:avLst/>
          </a:prstGeom>
        </p:spPr>
        <p:txBody>
          <a:bodyPr wrap="square">
            <a:spAutoFit/>
          </a:bodyPr>
          <a:lstStyle/>
          <a:p>
            <a:pPr indent="457200" algn="just"/>
            <a:r>
              <a:rPr lang="uk-UA" sz="1600" dirty="0">
                <a:solidFill>
                  <a:srgbClr val="232323"/>
                </a:solidFill>
                <a:latin typeface="Verdana" panose="020B0604030504040204" pitchFamily="34" charset="0"/>
                <a:ea typeface="Verdana" panose="020B0604030504040204" pitchFamily="34" charset="0"/>
              </a:rPr>
              <a:t>У 1977 році </a:t>
            </a:r>
            <a:r>
              <a:rPr lang="uk-UA" sz="1600" dirty="0" err="1">
                <a:solidFill>
                  <a:srgbClr val="232323"/>
                </a:solidFill>
                <a:latin typeface="Verdana" panose="020B0604030504040204" pitchFamily="34" charset="0"/>
                <a:ea typeface="Verdana" panose="020B0604030504040204" pitchFamily="34" charset="0"/>
              </a:rPr>
              <a:t>Такмен</a:t>
            </a:r>
            <a:r>
              <a:rPr lang="uk-UA" sz="1600" dirty="0">
                <a:solidFill>
                  <a:srgbClr val="232323"/>
                </a:solidFill>
                <a:latin typeface="Verdana" panose="020B0604030504040204" pitchFamily="34" charset="0"/>
                <a:ea typeface="Verdana" panose="020B0604030504040204" pitchFamily="34" charset="0"/>
              </a:rPr>
              <a:t> у співавторстві з Мері </a:t>
            </a:r>
            <a:r>
              <a:rPr lang="uk-UA" sz="1600" dirty="0" err="1">
                <a:solidFill>
                  <a:srgbClr val="232323"/>
                </a:solidFill>
                <a:latin typeface="Verdana" panose="020B0604030504040204" pitchFamily="34" charset="0"/>
                <a:ea typeface="Verdana" panose="020B0604030504040204" pitchFamily="34" charset="0"/>
              </a:rPr>
              <a:t>Енн</a:t>
            </a:r>
            <a:r>
              <a:rPr lang="uk-UA" sz="1600" dirty="0">
                <a:solidFill>
                  <a:srgbClr val="232323"/>
                </a:solidFill>
                <a:latin typeface="Verdana" panose="020B0604030504040204" pitchFamily="34" charset="0"/>
                <a:ea typeface="Verdana" panose="020B0604030504040204" pitchFamily="34" charset="0"/>
              </a:rPr>
              <a:t> </a:t>
            </a:r>
            <a:r>
              <a:rPr lang="uk-UA" sz="1600" dirty="0" err="1">
                <a:solidFill>
                  <a:srgbClr val="232323"/>
                </a:solidFill>
                <a:latin typeface="Verdana" panose="020B0604030504040204" pitchFamily="34" charset="0"/>
                <a:ea typeface="Verdana" panose="020B0604030504040204" pitchFamily="34" charset="0"/>
              </a:rPr>
              <a:t>Дженсен</a:t>
            </a:r>
            <a:r>
              <a:rPr lang="uk-UA" sz="1600" dirty="0">
                <a:solidFill>
                  <a:srgbClr val="232323"/>
                </a:solidFill>
                <a:latin typeface="Verdana" panose="020B0604030504040204" pitchFamily="34" charset="0"/>
                <a:ea typeface="Verdana" panose="020B0604030504040204" pitchFamily="34" charset="0"/>
              </a:rPr>
              <a:t> додав до цієї теорії п'яту стадію: стадію зміни або розставання (</a:t>
            </a:r>
            <a:r>
              <a:rPr lang="en-US" sz="1600" dirty="0">
                <a:solidFill>
                  <a:srgbClr val="232323"/>
                </a:solidFill>
                <a:latin typeface="Verdana" panose="020B0604030504040204" pitchFamily="34" charset="0"/>
                <a:ea typeface="Verdana" panose="020B0604030504040204" pitchFamily="34" charset="0"/>
              </a:rPr>
              <a:t>adjourning). </a:t>
            </a:r>
            <a:r>
              <a:rPr lang="uk-UA" sz="1600" dirty="0">
                <a:solidFill>
                  <a:srgbClr val="232323"/>
                </a:solidFill>
                <a:latin typeface="Verdana" panose="020B0604030504040204" pitchFamily="34" charset="0"/>
                <a:ea typeface="Verdana" panose="020B0604030504040204" pitchFamily="34" charset="0"/>
              </a:rPr>
              <a:t>Цей етап символізує реалізацію поставлених завдань, досягнення спільних цілей, а тому і спад активності групи, стадію «переривання командної роботи».</a:t>
            </a:r>
            <a:endParaRPr lang="uk-UA" sz="1600" dirty="0">
              <a:latin typeface="Verdana" panose="020B0604030504040204" pitchFamily="34" charset="0"/>
              <a:ea typeface="Verdana" panose="020B0604030504040204" pitchFamily="34" charset="0"/>
            </a:endParaRPr>
          </a:p>
        </p:txBody>
      </p:sp>
      <p:sp>
        <p:nvSpPr>
          <p:cNvPr id="8" name="Прямоугольник 7"/>
          <p:cNvSpPr/>
          <p:nvPr/>
        </p:nvSpPr>
        <p:spPr>
          <a:xfrm>
            <a:off x="4819134" y="3947562"/>
            <a:ext cx="6680886" cy="1323439"/>
          </a:xfrm>
          <a:prstGeom prst="rect">
            <a:avLst/>
          </a:prstGeom>
        </p:spPr>
        <p:txBody>
          <a:bodyPr wrap="square">
            <a:spAutoFit/>
          </a:bodyPr>
          <a:lstStyle/>
          <a:p>
            <a:pPr indent="457200" algn="just"/>
            <a:r>
              <a:rPr lang="uk-UA" sz="1600" dirty="0" smtClean="0">
                <a:latin typeface="Verdana" panose="020B0604030504040204" pitchFamily="34" charset="0"/>
                <a:ea typeface="Verdana" panose="020B0604030504040204" pitchFamily="34" charset="0"/>
              </a:rPr>
              <a:t>Учасники мають потребу розлучитися один з одним. Лідери команди повинні підбивати підсумки роботи та заохочувати учасників до того, щоб вони надалі не втрачали зв'язок один з одним. Також можливий варіант постановки нових цілей та завдань.</a:t>
            </a:r>
            <a:endParaRPr lang="uk-UA"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0444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24822" y="402280"/>
            <a:ext cx="2462534" cy="584775"/>
          </a:xfrm>
          <a:prstGeom prst="rect">
            <a:avLst/>
          </a:prstGeom>
        </p:spPr>
        <p:txBody>
          <a:bodyPr wrap="none">
            <a:spAutoFit/>
          </a:bodyPr>
          <a:lstStyle/>
          <a:p>
            <a:pPr fontAlgn="base"/>
            <a:r>
              <a:rPr lang="uk-UA" sz="3200" b="1" dirty="0">
                <a:solidFill>
                  <a:srgbClr val="000000"/>
                </a:solidFill>
                <a:latin typeface="Verdana" panose="020B0604030504040204" pitchFamily="34" charset="0"/>
                <a:ea typeface="Verdana" panose="020B0604030504040204" pitchFamily="34" charset="0"/>
              </a:rPr>
              <a:t>Висновки</a:t>
            </a:r>
          </a:p>
        </p:txBody>
      </p:sp>
      <p:cxnSp>
        <p:nvCxnSpPr>
          <p:cNvPr id="5" name="Прямая соединительная линия 4"/>
          <p:cNvCxnSpPr/>
          <p:nvPr/>
        </p:nvCxnSpPr>
        <p:spPr>
          <a:xfrm>
            <a:off x="1153297" y="987055"/>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652067" y="1667288"/>
            <a:ext cx="10808043" cy="3785652"/>
          </a:xfrm>
          <a:prstGeom prst="rect">
            <a:avLst/>
          </a:prstGeom>
        </p:spPr>
        <p:txBody>
          <a:bodyPr wrap="square">
            <a:spAutoFit/>
          </a:bodyPr>
          <a:lstStyle/>
          <a:p>
            <a:pPr indent="457200" algn="just" fontAlgn="base">
              <a:buFont typeface="+mj-lt"/>
              <a:buAutoNum type="arabicPeriod"/>
            </a:pPr>
            <a:r>
              <a:rPr lang="uk-UA" sz="1600" dirty="0">
                <a:latin typeface="Verdana" panose="020B0604030504040204" pitchFamily="34" charset="0"/>
                <a:ea typeface="Verdana" panose="020B0604030504040204" pitchFamily="34" charset="0"/>
              </a:rPr>
              <a:t>За теорією Брюса </a:t>
            </a:r>
            <a:r>
              <a:rPr lang="uk-UA" sz="1600" dirty="0" err="1">
                <a:latin typeface="Verdana" panose="020B0604030504040204" pitchFamily="34" charset="0"/>
                <a:ea typeface="Verdana" panose="020B0604030504040204" pitchFamily="34" charset="0"/>
              </a:rPr>
              <a:t>Такмена</a:t>
            </a:r>
            <a:r>
              <a:rPr lang="uk-UA" sz="1600" dirty="0">
                <a:latin typeface="Verdana" panose="020B0604030504040204" pitchFamily="34" charset="0"/>
                <a:ea typeface="Verdana" panose="020B0604030504040204" pitchFamily="34" charset="0"/>
              </a:rPr>
              <a:t> команда має пройти через чотири стадії, щоб навчитися </a:t>
            </a:r>
            <a:r>
              <a:rPr lang="uk-UA" sz="1600" dirty="0" err="1">
                <a:latin typeface="Verdana" panose="020B0604030504040204" pitchFamily="34" charset="0"/>
                <a:ea typeface="Verdana" panose="020B0604030504040204" pitchFamily="34" charset="0"/>
              </a:rPr>
              <a:t>плідно</a:t>
            </a:r>
            <a:r>
              <a:rPr lang="uk-UA" sz="1600" dirty="0">
                <a:latin typeface="Verdana" panose="020B0604030504040204" pitchFamily="34" charset="0"/>
                <a:ea typeface="Verdana" panose="020B0604030504040204" pitchFamily="34" charset="0"/>
              </a:rPr>
              <a:t> працювати разом: формувальну, конфліктну, нормувальну і виконавчу</a:t>
            </a:r>
            <a:r>
              <a:rPr lang="uk-UA" sz="1600" dirty="0" smtClean="0">
                <a:latin typeface="Verdana" panose="020B0604030504040204" pitchFamily="34" charset="0"/>
                <a:ea typeface="Verdana" panose="020B0604030504040204" pitchFamily="34" charset="0"/>
              </a:rPr>
              <a:t>.</a:t>
            </a:r>
          </a:p>
          <a:p>
            <a:pPr marL="342900" indent="-342900" algn="just" fontAlgn="base">
              <a:buFont typeface="+mj-lt"/>
              <a:buAutoNum type="arabicPeriod"/>
            </a:pPr>
            <a:endParaRPr lang="uk-UA" sz="1600" dirty="0">
              <a:latin typeface="Verdana" panose="020B0604030504040204" pitchFamily="34" charset="0"/>
              <a:ea typeface="Verdana" panose="020B0604030504040204" pitchFamily="34" charset="0"/>
            </a:endParaRPr>
          </a:p>
          <a:p>
            <a:pPr indent="457200" algn="just" fontAlgn="base">
              <a:buFont typeface="+mj-lt"/>
              <a:buAutoNum type="arabicPeriod"/>
            </a:pPr>
            <a:r>
              <a:rPr lang="uk-UA" sz="1600" dirty="0">
                <a:latin typeface="Verdana" panose="020B0604030504040204" pitchFamily="34" charset="0"/>
                <a:ea typeface="Verdana" panose="020B0604030504040204" pitchFamily="34" charset="0"/>
              </a:rPr>
              <a:t>На формувальній стадії кожен учасник накопичує інформацію та враження. На ній можливо побачити як кожен учасник працює самостійно</a:t>
            </a:r>
            <a:r>
              <a:rPr lang="uk-UA" sz="1600" dirty="0" smtClean="0">
                <a:latin typeface="Verdana" panose="020B0604030504040204" pitchFamily="34" charset="0"/>
                <a:ea typeface="Verdana" panose="020B0604030504040204" pitchFamily="34" charset="0"/>
              </a:rPr>
              <a:t>.</a:t>
            </a:r>
          </a:p>
          <a:p>
            <a:pPr marL="342900" indent="-342900" algn="just" fontAlgn="base">
              <a:buFont typeface="+mj-lt"/>
              <a:buAutoNum type="arabicPeriod"/>
            </a:pPr>
            <a:endParaRPr lang="uk-UA" sz="1600" dirty="0">
              <a:latin typeface="Verdana" panose="020B0604030504040204" pitchFamily="34" charset="0"/>
              <a:ea typeface="Verdana" panose="020B0604030504040204" pitchFamily="34" charset="0"/>
            </a:endParaRPr>
          </a:p>
          <a:p>
            <a:pPr indent="457200" algn="just" fontAlgn="base">
              <a:buFont typeface="+mj-lt"/>
              <a:buAutoNum type="arabicPeriod"/>
            </a:pPr>
            <a:r>
              <a:rPr lang="uk-UA" sz="1600" dirty="0">
                <a:latin typeface="Verdana" panose="020B0604030504040204" pitchFamily="34" charset="0"/>
                <a:ea typeface="Verdana" panose="020B0604030504040204" pitchFamily="34" charset="0"/>
              </a:rPr>
              <a:t>На конфліктній стадії учасники починають обговорювати питання разом і починають конфронтації щодо ідей та перспектив. Ця фаза розвитку може стати деструктивною для команди та знизити мотивацію учасників. Деякі команди не розвиватимуться далі цього рівня</a:t>
            </a:r>
            <a:r>
              <a:rPr lang="uk-UA" sz="1600" dirty="0" smtClean="0">
                <a:latin typeface="Verdana" panose="020B0604030504040204" pitchFamily="34" charset="0"/>
                <a:ea typeface="Verdana" panose="020B0604030504040204" pitchFamily="34" charset="0"/>
              </a:rPr>
              <a:t>.</a:t>
            </a:r>
          </a:p>
          <a:p>
            <a:pPr marL="342900" indent="-342900" algn="just" fontAlgn="base">
              <a:buFont typeface="+mj-lt"/>
              <a:buAutoNum type="arabicPeriod"/>
            </a:pPr>
            <a:endParaRPr lang="uk-UA" sz="1600" dirty="0">
              <a:latin typeface="Verdana" panose="020B0604030504040204" pitchFamily="34" charset="0"/>
              <a:ea typeface="Verdana" panose="020B0604030504040204" pitchFamily="34" charset="0"/>
            </a:endParaRPr>
          </a:p>
          <a:p>
            <a:pPr indent="457200" algn="just" fontAlgn="base">
              <a:buFont typeface="+mj-lt"/>
              <a:buAutoNum type="arabicPeriod"/>
            </a:pPr>
            <a:r>
              <a:rPr lang="uk-UA" sz="1600" dirty="0">
                <a:latin typeface="Verdana" panose="020B0604030504040204" pitchFamily="34" charset="0"/>
                <a:ea typeface="Verdana" panose="020B0604030504040204" pitchFamily="34" charset="0"/>
              </a:rPr>
              <a:t>На нормувальній стадії учасники легко йдуть на компроміс, беруть на себе відповідальність, амбітні, готові працювати задля досягнення цілей команди</a:t>
            </a:r>
            <a:r>
              <a:rPr lang="uk-UA" sz="1600" dirty="0" smtClean="0">
                <a:latin typeface="Verdana" panose="020B0604030504040204" pitchFamily="34" charset="0"/>
                <a:ea typeface="Verdana" panose="020B0604030504040204" pitchFamily="34" charset="0"/>
              </a:rPr>
              <a:t>.</a:t>
            </a:r>
          </a:p>
          <a:p>
            <a:pPr marL="342900" indent="-342900" algn="just" fontAlgn="base">
              <a:buFont typeface="+mj-lt"/>
              <a:buAutoNum type="arabicPeriod"/>
            </a:pPr>
            <a:endParaRPr lang="uk-UA" sz="1600" dirty="0">
              <a:latin typeface="Verdana" panose="020B0604030504040204" pitchFamily="34" charset="0"/>
              <a:ea typeface="Verdana" panose="020B0604030504040204" pitchFamily="34" charset="0"/>
            </a:endParaRPr>
          </a:p>
          <a:p>
            <a:pPr indent="457200" algn="just" fontAlgn="base">
              <a:buFont typeface="+mj-lt"/>
              <a:buAutoNum type="arabicPeriod"/>
            </a:pPr>
            <a:r>
              <a:rPr lang="uk-UA" sz="1600" dirty="0">
                <a:latin typeface="Verdana" panose="020B0604030504040204" pitchFamily="34" charset="0"/>
                <a:ea typeface="Verdana" panose="020B0604030504040204" pitchFamily="34" charset="0"/>
              </a:rPr>
              <a:t>На виконавчій стадії учасники компетентні, автономні та можуть приймати рішення. Розбіжності можуть виникнути і бути цілком допустимими, поки вони є прийнятними для команди.</a:t>
            </a:r>
            <a:endParaRPr lang="uk-UA" sz="1600" b="0" i="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7806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2465" y="275929"/>
            <a:ext cx="11549449" cy="5819670"/>
          </a:xfrm>
          <a:prstGeom prst="rect">
            <a:avLst/>
          </a:prstGeom>
        </p:spPr>
        <p:txBody>
          <a:bodyPr wrap="square">
            <a:spAutoFit/>
          </a:bodyPr>
          <a:lstStyle/>
          <a:p>
            <a:pPr indent="450215" algn="just">
              <a:lnSpc>
                <a:spcPct val="107000"/>
              </a:lnSpc>
              <a:spcAft>
                <a:spcPts val="0"/>
              </a:spcAft>
            </a:pPr>
            <a:r>
              <a:rPr lang="uk-UA" sz="1600" dirty="0">
                <a:latin typeface="Verdana" panose="020B0604030504040204" pitchFamily="34" charset="0"/>
                <a:ea typeface="Verdana" panose="020B0604030504040204" pitchFamily="34" charset="0"/>
                <a:cs typeface="Times New Roman" panose="02020603050405020304" pitchFamily="18" charset="0"/>
              </a:rPr>
              <a:t>Знання типу команди важливе для того, щоб допомогти вибрати, як спланувати роботу і що можна очікувати, тобто яким буде результат. </a:t>
            </a:r>
            <a:r>
              <a:rPr lang="uk-UA" sz="1600" b="1" dirty="0">
                <a:latin typeface="Verdana" panose="020B0604030504040204" pitchFamily="34" charset="0"/>
                <a:ea typeface="Verdana" panose="020B0604030504040204" pitchFamily="34" charset="0"/>
                <a:cs typeface="Times New Roman" panose="02020603050405020304" pitchFamily="18" charset="0"/>
              </a:rPr>
              <a:t>У світовій практиці виділяють різні типи команд</a:t>
            </a:r>
            <a:r>
              <a:rPr lang="uk-UA" sz="1600" b="1" dirty="0" smtClean="0">
                <a:latin typeface="Verdana" panose="020B0604030504040204" pitchFamily="34" charset="0"/>
                <a:ea typeface="Verdana" panose="020B0604030504040204" pitchFamily="34" charset="0"/>
                <a:cs typeface="Times New Roman" panose="02020603050405020304" pitchFamily="18" charset="0"/>
              </a:rPr>
              <a:t>:</a:t>
            </a:r>
          </a:p>
          <a:p>
            <a:pPr indent="450215" algn="just">
              <a:lnSpc>
                <a:spcPct val="107000"/>
              </a:lnSpc>
              <a:spcAft>
                <a:spcPts val="0"/>
              </a:spcAft>
            </a:pPr>
            <a:endParaRPr lang="uk-UA" sz="1600" dirty="0">
              <a:latin typeface="Verdana" panose="020B0604030504040204" pitchFamily="34" charset="0"/>
              <a:ea typeface="Verdana" panose="020B0604030504040204" pitchFamily="34" charset="0"/>
              <a:cs typeface="Times New Roman" panose="02020603050405020304" pitchFamily="18" charset="0"/>
            </a:endParaRPr>
          </a:p>
          <a:p>
            <a:pPr indent="450215" algn="just">
              <a:lnSpc>
                <a:spcPct val="107000"/>
              </a:lnSpc>
              <a:spcAft>
                <a:spcPts val="0"/>
              </a:spcAft>
            </a:pPr>
            <a:r>
              <a:rPr lang="uk-UA" sz="1600" dirty="0">
                <a:latin typeface="Verdana" panose="020B0604030504040204" pitchFamily="34" charset="0"/>
                <a:ea typeface="Verdana" panose="020B0604030504040204" pitchFamily="34" charset="0"/>
                <a:cs typeface="Times New Roman" panose="02020603050405020304" pitchFamily="18" charset="0"/>
              </a:rPr>
              <a:t>1. </a:t>
            </a:r>
            <a:r>
              <a:rPr lang="uk-UA" sz="1600" b="1" dirty="0">
                <a:latin typeface="Verdana" panose="020B0604030504040204" pitchFamily="34" charset="0"/>
                <a:ea typeface="Verdana" panose="020B0604030504040204" pitchFamily="34" charset="0"/>
                <a:cs typeface="Times New Roman" panose="02020603050405020304" pitchFamily="18" charset="0"/>
              </a:rPr>
              <a:t>Традиційна модель</a:t>
            </a:r>
            <a:r>
              <a:rPr lang="uk-UA" sz="1600" dirty="0">
                <a:latin typeface="Verdana" panose="020B0604030504040204" pitchFamily="34" charset="0"/>
                <a:ea typeface="Verdana" panose="020B0604030504040204" pitchFamily="34" charset="0"/>
                <a:cs typeface="Times New Roman" panose="02020603050405020304" pitchFamily="18" charset="0"/>
              </a:rPr>
              <a:t>. Це група людей з традиційним лідером. Керівник команди також розділяє з її членами повноваження і відповідальність. Величина цієї відповідальності залежить від обсягу розглянутих питань, однак відповідальний за усе традиційний керівник команди може дозволити іншим членам команди взяти на себе роль лідера.</a:t>
            </a:r>
          </a:p>
          <a:p>
            <a:pPr indent="450215" algn="just">
              <a:lnSpc>
                <a:spcPct val="107000"/>
              </a:lnSpc>
              <a:spcAft>
                <a:spcPts val="0"/>
              </a:spcAft>
            </a:pPr>
            <a:r>
              <a:rPr lang="uk-UA" sz="1600" dirty="0">
                <a:latin typeface="Verdana" panose="020B0604030504040204" pitchFamily="34" charset="0"/>
                <a:ea typeface="Verdana" panose="020B0604030504040204" pitchFamily="34" charset="0"/>
                <a:cs typeface="Times New Roman" panose="02020603050405020304" pitchFamily="18" charset="0"/>
              </a:rPr>
              <a:t>2. </a:t>
            </a:r>
            <a:r>
              <a:rPr lang="uk-UA" sz="1600" b="1" dirty="0">
                <a:latin typeface="Verdana" panose="020B0604030504040204" pitchFamily="34" charset="0"/>
                <a:ea typeface="Verdana" panose="020B0604030504040204" pitchFamily="34" charset="0"/>
                <a:cs typeface="Times New Roman" panose="02020603050405020304" pitchFamily="18" charset="0"/>
              </a:rPr>
              <a:t>Модель командного духу</a:t>
            </a:r>
            <a:r>
              <a:rPr lang="uk-UA" sz="1600" dirty="0">
                <a:latin typeface="Verdana" panose="020B0604030504040204" pitchFamily="34" charset="0"/>
                <a:ea typeface="Verdana" panose="020B0604030504040204" pitchFamily="34" charset="0"/>
                <a:cs typeface="Times New Roman" panose="02020603050405020304" pitchFamily="18" charset="0"/>
              </a:rPr>
              <a:t>. Характеризує групу людей, які працюють на одному керівника. Члени команди задоволені та натхненні від роботи, бо у команді існує командний дух, і все, здається, йде добре. Однак, насправді це не зовсім команда, тому, що завжди є одна людина, яка бере на себе виконання усіх справ. Крім того, немає обміну владою або відповідальністю.</a:t>
            </a:r>
          </a:p>
          <a:p>
            <a:pPr indent="450215" algn="just">
              <a:lnSpc>
                <a:spcPct val="107000"/>
              </a:lnSpc>
              <a:spcAft>
                <a:spcPts val="0"/>
              </a:spcAft>
            </a:pPr>
            <a:r>
              <a:rPr lang="uk-UA" sz="1600" dirty="0">
                <a:latin typeface="Verdana" panose="020B0604030504040204" pitchFamily="34" charset="0"/>
                <a:ea typeface="Verdana" panose="020B0604030504040204" pitchFamily="34" charset="0"/>
                <a:cs typeface="Times New Roman" panose="02020603050405020304" pitchFamily="18" charset="0"/>
              </a:rPr>
              <a:t>3. </a:t>
            </a:r>
            <a:r>
              <a:rPr lang="uk-UA" sz="1600" b="1" dirty="0">
                <a:latin typeface="Verdana" panose="020B0604030504040204" pitchFamily="34" charset="0"/>
                <a:ea typeface="Verdana" panose="020B0604030504040204" pitchFamily="34" charset="0"/>
                <a:cs typeface="Times New Roman" panose="02020603050405020304" pitchFamily="18" charset="0"/>
              </a:rPr>
              <a:t>Модель переднього краю</a:t>
            </a:r>
            <a:r>
              <a:rPr lang="uk-UA" sz="1600" dirty="0">
                <a:latin typeface="Verdana" panose="020B0604030504040204" pitchFamily="34" charset="0"/>
                <a:ea typeface="Verdana" panose="020B0604030504040204" pitchFamily="34" charset="0"/>
                <a:cs typeface="Times New Roman" panose="02020603050405020304" pitchFamily="18" charset="0"/>
              </a:rPr>
              <a:t>. Характеризує групу людей, які управляють самі собою. У цій команді немає жодної людини, що має владу приймати будь-які рішення щодо питань, які вплинуть на всю групу. Це так звані </a:t>
            </a:r>
            <a:r>
              <a:rPr lang="uk-UA" sz="1600" dirty="0" err="1">
                <a:latin typeface="Verdana" panose="020B0604030504040204" pitchFamily="34" charset="0"/>
                <a:ea typeface="Verdana" panose="020B0604030504040204" pitchFamily="34" charset="0"/>
                <a:cs typeface="Times New Roman" panose="02020603050405020304" pitchFamily="18" charset="0"/>
              </a:rPr>
              <a:t>самокоординовані</a:t>
            </a:r>
            <a:r>
              <a:rPr lang="uk-UA" sz="1600" dirty="0">
                <a:latin typeface="Verdana" panose="020B0604030504040204" pitchFamily="34" charset="0"/>
                <a:ea typeface="Verdana" panose="020B0604030504040204" pitchFamily="34" charset="0"/>
                <a:cs typeface="Times New Roman" panose="02020603050405020304" pitchFamily="18" charset="0"/>
              </a:rPr>
              <a:t> робочі команди, у яких кожен має право та несе відповідальність за всі рішення, які приймаються.</a:t>
            </a:r>
          </a:p>
          <a:p>
            <a:pPr indent="450215" algn="just">
              <a:lnSpc>
                <a:spcPct val="107000"/>
              </a:lnSpc>
              <a:spcAft>
                <a:spcPts val="0"/>
              </a:spcAft>
            </a:pPr>
            <a:r>
              <a:rPr lang="uk-UA" sz="1600" dirty="0">
                <a:latin typeface="Verdana" panose="020B0604030504040204" pitchFamily="34" charset="0"/>
                <a:ea typeface="Verdana" panose="020B0604030504040204" pitchFamily="34" charset="0"/>
                <a:cs typeface="Times New Roman" panose="02020603050405020304" pitchFamily="18" charset="0"/>
              </a:rPr>
              <a:t>4. </a:t>
            </a:r>
            <a:r>
              <a:rPr lang="uk-UA" sz="1600" b="1" dirty="0">
                <a:latin typeface="Verdana" panose="020B0604030504040204" pitchFamily="34" charset="0"/>
                <a:ea typeface="Verdana" panose="020B0604030504040204" pitchFamily="34" charset="0"/>
                <a:cs typeface="Times New Roman" panose="02020603050405020304" pitchFamily="18" charset="0"/>
              </a:rPr>
              <a:t>Модель цільових завдань</a:t>
            </a:r>
            <a:r>
              <a:rPr lang="uk-UA" sz="1600" dirty="0">
                <a:latin typeface="Verdana" panose="020B0604030504040204" pitchFamily="34" charset="0"/>
                <a:ea typeface="Verdana" panose="020B0604030504040204" pitchFamily="34" charset="0"/>
                <a:cs typeface="Times New Roman" panose="02020603050405020304" pitchFamily="18" charset="0"/>
              </a:rPr>
              <a:t> – відноситься до команди, яка збирається разом тільки на певний час для роботи над спеціальним проектом або завданням. Така команда традиційно називається цільова група або проектна команда.</a:t>
            </a:r>
          </a:p>
          <a:p>
            <a:r>
              <a:rPr lang="uk-UA" sz="1600" dirty="0">
                <a:latin typeface="Verdana" panose="020B0604030504040204" pitchFamily="34" charset="0"/>
                <a:ea typeface="Verdana" panose="020B0604030504040204" pitchFamily="34" charset="0"/>
              </a:rPr>
              <a:t>5. </a:t>
            </a:r>
            <a:r>
              <a:rPr lang="uk-UA" sz="1600" b="1" dirty="0">
                <a:latin typeface="Verdana" panose="020B0604030504040204" pitchFamily="34" charset="0"/>
                <a:ea typeface="Verdana" panose="020B0604030504040204" pitchFamily="34" charset="0"/>
              </a:rPr>
              <a:t>Модель </a:t>
            </a:r>
            <a:r>
              <a:rPr lang="uk-UA" sz="1600" b="1" dirty="0" err="1">
                <a:latin typeface="Verdana" panose="020B0604030504040204" pitchFamily="34" charset="0"/>
                <a:ea typeface="Verdana" panose="020B0604030504040204" pitchFamily="34" charset="0"/>
              </a:rPr>
              <a:t>кібер</a:t>
            </a:r>
            <a:r>
              <a:rPr lang="uk-UA" sz="1600" b="1" dirty="0">
                <a:latin typeface="Verdana" panose="020B0604030504040204" pitchFamily="34" charset="0"/>
                <a:ea typeface="Verdana" panose="020B0604030504040204" pitchFamily="34" charset="0"/>
              </a:rPr>
              <a:t> команди</a:t>
            </a:r>
            <a:r>
              <a:rPr lang="uk-UA" sz="1600" dirty="0">
                <a:latin typeface="Verdana" panose="020B0604030504040204" pitchFamily="34" charset="0"/>
                <a:ea typeface="Verdana" panose="020B0604030504040204" pitchFamily="34" charset="0"/>
              </a:rPr>
              <a:t>. У такій моделі члени команди зустрічаються один з одним дуже </a:t>
            </a:r>
            <a:r>
              <a:rPr lang="uk-UA" sz="1600" dirty="0" err="1">
                <a:latin typeface="Verdana" panose="020B0604030504040204" pitchFamily="34" charset="0"/>
                <a:ea typeface="Verdana" panose="020B0604030504040204" pitchFamily="34" charset="0"/>
              </a:rPr>
              <a:t>рідко</a:t>
            </a:r>
            <a:r>
              <a:rPr lang="uk-UA" sz="1600" dirty="0">
                <a:latin typeface="Verdana" panose="020B0604030504040204" pitchFamily="34" charset="0"/>
                <a:ea typeface="Verdana" panose="020B0604030504040204" pitchFamily="34" charset="0"/>
              </a:rPr>
              <a:t>. Вони відомі як "</a:t>
            </a:r>
            <a:r>
              <a:rPr lang="uk-UA" sz="1600" dirty="0" err="1">
                <a:latin typeface="Verdana" panose="020B0604030504040204" pitchFamily="34" charset="0"/>
                <a:ea typeface="Verdana" panose="020B0604030504040204" pitchFamily="34" charset="0"/>
              </a:rPr>
              <a:t>кібер</a:t>
            </a:r>
            <a:r>
              <a:rPr lang="uk-UA" sz="1600" dirty="0">
                <a:latin typeface="Verdana" panose="020B0604030504040204" pitchFamily="34" charset="0"/>
                <a:ea typeface="Verdana" panose="020B0604030504040204" pitchFamily="34" charset="0"/>
              </a:rPr>
              <a:t>" або "віртуальні" команди. Ці команди відрізняються від інших тим, що команда повинна працювати разом для виконання поставлених цілей, але її члени можуть зустрітися тільки на початку свого проекту, обмін інформацією здійснюється через електронну пошту, телефон або відео конференції.</a:t>
            </a:r>
          </a:p>
        </p:txBody>
      </p:sp>
    </p:spTree>
    <p:extLst>
      <p:ext uri="{BB962C8B-B14F-4D97-AF65-F5344CB8AC3E}">
        <p14:creationId xmlns:p14="http://schemas.microsoft.com/office/powerpoint/2010/main" val="2370428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428368"/>
            <a:ext cx="9875520" cy="642551"/>
          </a:xfrm>
        </p:spPr>
        <p:txBody>
          <a:bodyPr>
            <a:normAutofit/>
          </a:bodyPr>
          <a:lstStyle/>
          <a:p>
            <a:pPr algn="ctr"/>
            <a:r>
              <a:rPr lang="uk-UA" sz="3200" b="1" dirty="0" smtClean="0">
                <a:solidFill>
                  <a:schemeClr val="tx1"/>
                </a:solidFill>
                <a:latin typeface="Verdana" panose="020B0604030504040204" pitchFamily="34" charset="0"/>
                <a:ea typeface="Verdana" panose="020B0604030504040204" pitchFamily="34" charset="0"/>
              </a:rPr>
              <a:t>2. Командні ролі (</a:t>
            </a:r>
            <a:r>
              <a:rPr lang="uk-UA" sz="3200" b="1" dirty="0" err="1" smtClean="0">
                <a:solidFill>
                  <a:schemeClr val="tx1"/>
                </a:solidFill>
                <a:latin typeface="Verdana" panose="020B0604030504040204" pitchFamily="34" charset="0"/>
                <a:ea typeface="Verdana" panose="020B0604030504040204" pitchFamily="34" charset="0"/>
              </a:rPr>
              <a:t>Р.М.Белбін</a:t>
            </a:r>
            <a:r>
              <a:rPr lang="uk-UA" sz="3200" b="1" dirty="0" smtClean="0">
                <a:solidFill>
                  <a:schemeClr val="tx1"/>
                </a:solidFill>
                <a:latin typeface="Verdana" panose="020B0604030504040204" pitchFamily="34" charset="0"/>
                <a:ea typeface="Verdana" panose="020B0604030504040204" pitchFamily="34" charset="0"/>
              </a:rPr>
              <a:t>, </a:t>
            </a:r>
            <a:r>
              <a:rPr lang="uk-UA" sz="3200" b="1" dirty="0" err="1" smtClean="0">
                <a:solidFill>
                  <a:schemeClr val="tx1"/>
                </a:solidFill>
                <a:latin typeface="Verdana" panose="020B0604030504040204" pitchFamily="34" charset="0"/>
                <a:ea typeface="Verdana" panose="020B0604030504040204" pitchFamily="34" charset="0"/>
              </a:rPr>
              <a:t>Р.Дафт</a:t>
            </a:r>
            <a:r>
              <a:rPr lang="uk-UA" sz="3200" b="1" dirty="0" smtClean="0">
                <a:solidFill>
                  <a:schemeClr val="tx1"/>
                </a:solidFill>
                <a:latin typeface="Verdana" panose="020B0604030504040204" pitchFamily="34" charset="0"/>
                <a:ea typeface="Verdana" panose="020B0604030504040204" pitchFamily="34" charset="0"/>
              </a:rPr>
              <a:t>)</a:t>
            </a:r>
            <a:endParaRPr lang="uk-UA" sz="3200" b="1" dirty="0">
              <a:solidFill>
                <a:schemeClr val="tx1"/>
              </a:solidFill>
              <a:latin typeface="Verdana" panose="020B0604030504040204" pitchFamily="34" charset="0"/>
              <a:ea typeface="Verdana" panose="020B0604030504040204" pitchFamily="34" charset="0"/>
            </a:endParaRPr>
          </a:p>
        </p:txBody>
      </p:sp>
      <p:cxnSp>
        <p:nvCxnSpPr>
          <p:cNvPr id="4" name="Прямая соединительная линия 3"/>
          <p:cNvCxnSpPr/>
          <p:nvPr/>
        </p:nvCxnSpPr>
        <p:spPr>
          <a:xfrm>
            <a:off x="1143000" y="1070919"/>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Рисунок 4"/>
          <p:cNvPicPr/>
          <p:nvPr/>
        </p:nvPicPr>
        <p:blipFill rotWithShape="1">
          <a:blip r:embed="rId2"/>
          <a:srcRect l="24587" t="14109" r="9275" b="20325"/>
          <a:stretch/>
        </p:blipFill>
        <p:spPr bwMode="auto">
          <a:xfrm>
            <a:off x="991887" y="1423138"/>
            <a:ext cx="10359853" cy="48540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510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lem.pp.ua/ru/persons/photo/Raymond_Meredith_Belbin.png"/>
          <p:cNvPicPr>
            <a:picLocks noChangeAspect="1" noChangeArrowheads="1"/>
          </p:cNvPicPr>
          <p:nvPr/>
        </p:nvPicPr>
        <p:blipFill>
          <a:blip r:embed="rId2" cstate="print"/>
          <a:srcRect/>
          <a:stretch>
            <a:fillRect/>
          </a:stretch>
        </p:blipFill>
        <p:spPr bwMode="auto">
          <a:xfrm>
            <a:off x="525115" y="1364236"/>
            <a:ext cx="3297241" cy="4352359"/>
          </a:xfrm>
          <a:prstGeom prst="rect">
            <a:avLst/>
          </a:prstGeom>
          <a:noFill/>
        </p:spPr>
      </p:pic>
      <p:sp>
        <p:nvSpPr>
          <p:cNvPr id="6" name="Прямоугольник 5"/>
          <p:cNvSpPr/>
          <p:nvPr/>
        </p:nvSpPr>
        <p:spPr>
          <a:xfrm>
            <a:off x="4537391" y="286951"/>
            <a:ext cx="3054041" cy="584775"/>
          </a:xfrm>
          <a:prstGeom prst="rect">
            <a:avLst/>
          </a:prstGeom>
        </p:spPr>
        <p:txBody>
          <a:bodyPr wrap="none">
            <a:spAutoFit/>
          </a:bodyPr>
          <a:lstStyle/>
          <a:p>
            <a:r>
              <a:rPr lang="ru-RU" sz="3200" b="1" dirty="0">
                <a:latin typeface="Verdana" panose="020B0604030504040204" pitchFamily="34" charset="0"/>
                <a:ea typeface="Verdana" panose="020B0604030504040204" pitchFamily="34" charset="0"/>
              </a:rPr>
              <a:t>Автор </a:t>
            </a:r>
            <a:r>
              <a:rPr lang="ru-RU" sz="3200" b="1" dirty="0" err="1" smtClean="0">
                <a:latin typeface="Verdana" panose="020B0604030504040204" pitchFamily="34" charset="0"/>
                <a:ea typeface="Verdana" panose="020B0604030504040204" pitchFamily="34" charset="0"/>
              </a:rPr>
              <a:t>теорії</a:t>
            </a:r>
            <a:endParaRPr lang="uk-UA" sz="3200" b="1" dirty="0">
              <a:latin typeface="Verdana" panose="020B0604030504040204" pitchFamily="34" charset="0"/>
              <a:ea typeface="Verdana" panose="020B0604030504040204" pitchFamily="34" charset="0"/>
            </a:endParaRPr>
          </a:p>
        </p:txBody>
      </p:sp>
      <p:cxnSp>
        <p:nvCxnSpPr>
          <p:cNvPr id="7" name="Прямая соединительная линия 6"/>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3891501" y="1660798"/>
            <a:ext cx="7850659" cy="3913635"/>
          </a:xfrm>
          <a:prstGeom prst="rect">
            <a:avLst/>
          </a:prstGeom>
        </p:spPr>
        <p:txBody>
          <a:bodyPr wrap="square">
            <a:spAutoFit/>
          </a:bodyPr>
          <a:lstStyle/>
          <a:p>
            <a:pPr indent="360000" algn="just">
              <a:lnSpc>
                <a:spcPct val="107000"/>
              </a:lnSpc>
              <a:spcAft>
                <a:spcPts val="800"/>
              </a:spcAft>
            </a:pPr>
            <a:r>
              <a:rPr lang="uk-UA" sz="1600" b="1" dirty="0">
                <a:latin typeface="Verdana" panose="020B0604030504040204" pitchFamily="34" charset="0"/>
                <a:ea typeface="Verdana" panose="020B0604030504040204" pitchFamily="34" charset="0"/>
                <a:cs typeface="Times New Roman" panose="02020603050405020304" pitchFamily="18" charset="0"/>
              </a:rPr>
              <a:t>Раймонду </a:t>
            </a:r>
            <a:r>
              <a:rPr lang="uk-UA" sz="1600" b="1" dirty="0" err="1">
                <a:latin typeface="Verdana" panose="020B0604030504040204" pitchFamily="34" charset="0"/>
                <a:ea typeface="Verdana" panose="020B0604030504040204" pitchFamily="34" charset="0"/>
                <a:cs typeface="Times New Roman" panose="02020603050405020304" pitchFamily="18" charset="0"/>
              </a:rPr>
              <a:t>Мередіт</a:t>
            </a:r>
            <a:r>
              <a:rPr lang="uk-UA" sz="1600" b="1" dirty="0">
                <a:latin typeface="Verdana" panose="020B0604030504040204" pitchFamily="34" charset="0"/>
                <a:ea typeface="Verdana" panose="020B0604030504040204" pitchFamily="34" charset="0"/>
                <a:cs typeface="Times New Roman" panose="02020603050405020304" pitchFamily="18" charset="0"/>
              </a:rPr>
              <a:t> </a:t>
            </a:r>
            <a:r>
              <a:rPr lang="uk-UA" sz="1600" b="1" dirty="0" err="1">
                <a:latin typeface="Verdana" panose="020B0604030504040204" pitchFamily="34" charset="0"/>
                <a:ea typeface="Verdana" panose="020B0604030504040204" pitchFamily="34" charset="0"/>
                <a:cs typeface="Times New Roman" panose="02020603050405020304" pitchFamily="18" charset="0"/>
              </a:rPr>
              <a:t>Белбін</a:t>
            </a:r>
            <a:r>
              <a:rPr lang="uk-UA" sz="1600" b="1" dirty="0">
                <a:latin typeface="Verdana" panose="020B0604030504040204" pitchFamily="34" charset="0"/>
                <a:ea typeface="Verdana" panose="020B0604030504040204" pitchFamily="34" charset="0"/>
                <a:cs typeface="Times New Roman" panose="02020603050405020304" pitchFamily="18" charset="0"/>
              </a:rPr>
              <a:t> </a:t>
            </a:r>
            <a:r>
              <a:rPr lang="uk-UA" sz="1600" dirty="0">
                <a:latin typeface="Verdana" panose="020B0604030504040204" pitchFamily="34" charset="0"/>
                <a:ea typeface="Verdana" panose="020B0604030504040204" pitchFamily="34" charset="0"/>
                <a:cs typeface="Times New Roman" panose="02020603050405020304" pitchFamily="18" charset="0"/>
              </a:rPr>
              <a:t>– доктор психологічних наук, радник ООН і Комісії Європейського Співтовариства </a:t>
            </a:r>
          </a:p>
          <a:p>
            <a:pPr indent="360000" algn="just">
              <a:lnSpc>
                <a:spcPct val="107000"/>
              </a:lnSpc>
              <a:spcAft>
                <a:spcPts val="800"/>
              </a:spcAft>
            </a:pPr>
            <a:r>
              <a:rPr lang="uk-UA" sz="1600" dirty="0">
                <a:latin typeface="Verdana" panose="020B0604030504040204" pitchFamily="34" charset="0"/>
                <a:ea typeface="Verdana" panose="020B0604030504040204" pitchFamily="34" charset="0"/>
                <a:cs typeface="Times New Roman" panose="02020603050405020304" pitchFamily="18" charset="0"/>
              </a:rPr>
              <a:t>Творець теорії та моделі «Ролі в команді менеджерів», автор дев'яти книжок, продюсер та ініціатор розроблення програми e-</a:t>
            </a:r>
            <a:r>
              <a:rPr lang="uk-UA" sz="1600" dirty="0" err="1">
                <a:latin typeface="Verdana" panose="020B0604030504040204" pitchFamily="34" charset="0"/>
                <a:ea typeface="Verdana" panose="020B0604030504040204" pitchFamily="34" charset="0"/>
                <a:cs typeface="Times New Roman" panose="02020603050405020304" pitchFamily="18" charset="0"/>
              </a:rPr>
              <a:t>Interplace</a:t>
            </a:r>
            <a:r>
              <a:rPr lang="uk-UA" sz="1600" dirty="0">
                <a:latin typeface="Verdana" panose="020B0604030504040204" pitchFamily="34" charset="0"/>
                <a:ea typeface="Verdana" panose="020B0604030504040204" pitchFamily="34" charset="0"/>
                <a:cs typeface="Times New Roman" panose="02020603050405020304" pitchFamily="18" charset="0"/>
              </a:rPr>
              <a:t> для складання рекомендацій щодо командних ролей </a:t>
            </a:r>
          </a:p>
          <a:p>
            <a:pPr indent="360000" algn="just">
              <a:lnSpc>
                <a:spcPct val="107000"/>
              </a:lnSpc>
              <a:spcAft>
                <a:spcPts val="800"/>
              </a:spcAft>
            </a:pPr>
            <a:r>
              <a:rPr lang="uk-UA" sz="1600" dirty="0">
                <a:latin typeface="Verdana" panose="020B0604030504040204" pitchFamily="34" charset="0"/>
                <a:ea typeface="Verdana" panose="020B0604030504040204" pitchFamily="34" charset="0"/>
                <a:cs typeface="Times New Roman" panose="02020603050405020304" pitchFamily="18" charset="0"/>
              </a:rPr>
              <a:t>У 1981 році написав книжку "Команди менеджерів. Як пояснити їхній успіх або невдачу", яку визнано однією з 50 найкращих книжок із менеджменту в XX столітті на думку </a:t>
            </a:r>
            <a:r>
              <a:rPr lang="uk-UA" sz="1600" dirty="0" err="1">
                <a:latin typeface="Verdana" panose="020B0604030504040204" pitchFamily="34" charset="0"/>
                <a:ea typeface="Verdana" panose="020B0604030504040204" pitchFamily="34" charset="0"/>
                <a:cs typeface="Times New Roman" panose="02020603050405020304" pitchFamily="18" charset="0"/>
              </a:rPr>
              <a:t>The</a:t>
            </a:r>
            <a:r>
              <a:rPr lang="uk-UA" sz="1600" dirty="0">
                <a:latin typeface="Verdana" panose="020B0604030504040204" pitchFamily="34" charset="0"/>
                <a:ea typeface="Verdana" panose="020B0604030504040204" pitchFamily="34" charset="0"/>
                <a:cs typeface="Times New Roman" panose="02020603050405020304" pitchFamily="18" charset="0"/>
              </a:rPr>
              <a:t> </a:t>
            </a:r>
            <a:r>
              <a:rPr lang="uk-UA" sz="1600" dirty="0" err="1">
                <a:latin typeface="Verdana" panose="020B0604030504040204" pitchFamily="34" charset="0"/>
                <a:ea typeface="Verdana" panose="020B0604030504040204" pitchFamily="34" charset="0"/>
                <a:cs typeface="Times New Roman" panose="02020603050405020304" pitchFamily="18" charset="0"/>
              </a:rPr>
              <a:t>Financial</a:t>
            </a:r>
            <a:r>
              <a:rPr lang="uk-UA" sz="1600" dirty="0">
                <a:latin typeface="Verdana" panose="020B0604030504040204" pitchFamily="34" charset="0"/>
                <a:ea typeface="Verdana" panose="020B0604030504040204" pitchFamily="34" charset="0"/>
                <a:cs typeface="Times New Roman" panose="02020603050405020304" pitchFamily="18" charset="0"/>
              </a:rPr>
              <a:t> </a:t>
            </a:r>
            <a:r>
              <a:rPr lang="uk-UA" sz="1600" dirty="0" err="1">
                <a:latin typeface="Verdana" panose="020B0604030504040204" pitchFamily="34" charset="0"/>
                <a:ea typeface="Verdana" panose="020B0604030504040204" pitchFamily="34" charset="0"/>
                <a:cs typeface="Times New Roman" panose="02020603050405020304" pitchFamily="18" charset="0"/>
              </a:rPr>
              <a:t>Times</a:t>
            </a:r>
            <a:r>
              <a:rPr lang="uk-UA" sz="1600" dirty="0">
                <a:latin typeface="Verdana" panose="020B0604030504040204" pitchFamily="34" charset="0"/>
                <a:ea typeface="Verdana" panose="020B0604030504040204" pitchFamily="34" charset="0"/>
                <a:cs typeface="Times New Roman" panose="02020603050405020304" pitchFamily="18" charset="0"/>
              </a:rPr>
              <a:t> </a:t>
            </a:r>
          </a:p>
          <a:p>
            <a:pPr indent="360000" algn="just">
              <a:lnSpc>
                <a:spcPct val="107000"/>
              </a:lnSpc>
              <a:spcAft>
                <a:spcPts val="800"/>
              </a:spcAft>
            </a:pPr>
            <a:r>
              <a:rPr lang="uk-UA" sz="1600" dirty="0">
                <a:latin typeface="Verdana" panose="020B0604030504040204" pitchFamily="34" charset="0"/>
                <a:ea typeface="Verdana" panose="020B0604030504040204" pitchFamily="34" charset="0"/>
                <a:cs typeface="Times New Roman" panose="02020603050405020304" pitchFamily="18" charset="0"/>
              </a:rPr>
              <a:t>1988 р. створено Асоціацію </a:t>
            </a:r>
            <a:r>
              <a:rPr lang="uk-UA" sz="1600" dirty="0" err="1">
                <a:latin typeface="Verdana" panose="020B0604030504040204" pitchFamily="34" charset="0"/>
                <a:ea typeface="Verdana" panose="020B0604030504040204" pitchFamily="34" charset="0"/>
                <a:cs typeface="Times New Roman" panose="02020603050405020304" pitchFamily="18" charset="0"/>
              </a:rPr>
              <a:t>Белбіна</a:t>
            </a:r>
            <a:r>
              <a:rPr lang="uk-UA" sz="1600" dirty="0">
                <a:latin typeface="Verdana" panose="020B0604030504040204" pitchFamily="34" charset="0"/>
                <a:ea typeface="Verdana" panose="020B0604030504040204" pitchFamily="34" charset="0"/>
                <a:cs typeface="Times New Roman" panose="02020603050405020304" pitchFamily="18" charset="0"/>
              </a:rPr>
              <a:t> для просування та розвитку його </a:t>
            </a:r>
            <a:r>
              <a:rPr lang="uk-UA" sz="1600" dirty="0" err="1">
                <a:latin typeface="Verdana" panose="020B0604030504040204" pitchFamily="34" charset="0"/>
                <a:ea typeface="Verdana" panose="020B0604030504040204" pitchFamily="34" charset="0"/>
                <a:cs typeface="Times New Roman" panose="02020603050405020304" pitchFamily="18" charset="0"/>
              </a:rPr>
              <a:t>ідей.Має</a:t>
            </a:r>
            <a:r>
              <a:rPr lang="uk-UA" sz="1600" dirty="0">
                <a:latin typeface="Verdana" panose="020B0604030504040204" pitchFamily="34" charset="0"/>
                <a:ea typeface="Verdana" panose="020B0604030504040204" pitchFamily="34" charset="0"/>
                <a:cs typeface="Times New Roman" panose="02020603050405020304" pitchFamily="18" charset="0"/>
              </a:rPr>
              <a:t> представництва в 29 країнах по всьому світу </a:t>
            </a:r>
          </a:p>
          <a:p>
            <a:pPr indent="360000" algn="just">
              <a:lnSpc>
                <a:spcPct val="107000"/>
              </a:lnSpc>
              <a:spcAft>
                <a:spcPts val="800"/>
              </a:spcAft>
            </a:pPr>
            <a:r>
              <a:rPr lang="uk-UA" sz="1600" dirty="0">
                <a:latin typeface="Verdana" panose="020B0604030504040204" pitchFamily="34" charset="0"/>
                <a:ea typeface="Verdana" panose="020B0604030504040204" pitchFamily="34" charset="0"/>
                <a:cs typeface="Times New Roman" panose="02020603050405020304" pitchFamily="18" charset="0"/>
              </a:rPr>
              <a:t>Сьогодні майже 70% промислових підприємств і державних організацій Великої Британії використовують запропоновану ним методику створення ефективних команд менеджерів.</a:t>
            </a:r>
            <a:endParaRPr lang="uk-UA" sz="16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8931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111" y="225734"/>
            <a:ext cx="8007641" cy="1200329"/>
          </a:xfrm>
          <a:prstGeom prst="rect">
            <a:avLst/>
          </a:prstGeom>
        </p:spPr>
        <p:txBody>
          <a:bodyPr wrap="none">
            <a:spAutoFit/>
          </a:bodyPr>
          <a:lstStyle/>
          <a:p>
            <a:pPr algn="ctr"/>
            <a:r>
              <a:rPr lang="uk-UA" sz="3600" b="1" dirty="0" smtClean="0">
                <a:solidFill>
                  <a:srgbClr val="000000"/>
                </a:solidFill>
                <a:latin typeface="Times New Roman" panose="02020603050405020304" pitchFamily="18" charset="0"/>
                <a:ea typeface="Calibri" panose="020F0502020204030204" pitchFamily="34" charset="0"/>
              </a:rPr>
              <a:t>1. КОМАНДОУТВОРЕННЯ. </a:t>
            </a:r>
          </a:p>
          <a:p>
            <a:pPr algn="ctr"/>
            <a:r>
              <a:rPr lang="uk-UA" sz="3600" b="1" dirty="0" smtClean="0">
                <a:solidFill>
                  <a:srgbClr val="000000"/>
                </a:solidFill>
                <a:latin typeface="Times New Roman" panose="02020603050405020304" pitchFamily="18" charset="0"/>
                <a:ea typeface="Calibri" panose="020F0502020204030204" pitchFamily="34" charset="0"/>
              </a:rPr>
              <a:t>ЕТАПИ ФОРМУВАННЯ КОМАНДИ</a:t>
            </a:r>
            <a:endParaRPr lang="uk-UA" sz="3600" b="1" dirty="0"/>
          </a:p>
        </p:txBody>
      </p:sp>
      <p:cxnSp>
        <p:nvCxnSpPr>
          <p:cNvPr id="6" name="Прямая соединительная линия 5"/>
          <p:cNvCxnSpPr/>
          <p:nvPr/>
        </p:nvCxnSpPr>
        <p:spPr>
          <a:xfrm>
            <a:off x="766119" y="1359243"/>
            <a:ext cx="10503243" cy="6682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568410" y="1606427"/>
            <a:ext cx="10898659" cy="2089418"/>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Формування команди у організації є досить складним процесом, що вимагає високої управлінської компетенції, а для його здійснення необхідні кваліфіковані люди, які хочуть працювати разом.</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r>
              <a:rPr lang="uk-UA" dirty="0">
                <a:latin typeface="Times New Roman" panose="02020603050405020304" pitchFamily="18" charset="0"/>
                <a:ea typeface="Times New Roman" panose="02020603050405020304" pitchFamily="18" charset="0"/>
              </a:rPr>
              <a:t>Важливо враховувати той факт, що процес формування команди та становлення її як зрілої структури охоплює певний період часу. Встановлюючи відповідну позитивну атмосферу в колективі, заохочуючи співробітництво і співпрацю у процесі роботи в команді, взаємозалежність і довіра між її членами створюють основу для ефективного її розвитку</a:t>
            </a:r>
            <a:endParaRPr lang="uk-UA" dirty="0"/>
          </a:p>
        </p:txBody>
      </p:sp>
      <p:pic>
        <p:nvPicPr>
          <p:cNvPr id="1026" name="Picture 2" descr="https://teammaster.pro/files/081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01" y="3633088"/>
            <a:ext cx="4482329" cy="298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9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1398" y="237524"/>
            <a:ext cx="7704353" cy="584775"/>
          </a:xfrm>
          <a:prstGeom prst="rect">
            <a:avLst/>
          </a:prstGeom>
        </p:spPr>
        <p:txBody>
          <a:bodyPr wrap="none">
            <a:spAutoFit/>
          </a:bodyPr>
          <a:lstStyle/>
          <a:p>
            <a:r>
              <a:rPr lang="uk-UA" sz="3200" b="1" dirty="0">
                <a:latin typeface="Verdana" panose="020B0604030504040204" pitchFamily="34" charset="0"/>
                <a:ea typeface="Verdana" panose="020B0604030504040204" pitchFamily="34" charset="0"/>
              </a:rPr>
              <a:t>Командні ролі </a:t>
            </a:r>
            <a:r>
              <a:rPr lang="uk-UA" sz="3200" b="1" dirty="0" smtClean="0">
                <a:latin typeface="Verdana" panose="020B0604030504040204" pitchFamily="34" charset="0"/>
                <a:ea typeface="Verdana" panose="020B0604030504040204" pitchFamily="34" charset="0"/>
              </a:rPr>
              <a:t>за </a:t>
            </a:r>
            <a:r>
              <a:rPr lang="uk-UA" sz="3200" b="1" dirty="0" err="1" smtClean="0">
                <a:latin typeface="Verdana" panose="020B0604030504040204" pitchFamily="34" charset="0"/>
                <a:ea typeface="Verdana" panose="020B0604030504040204" pitchFamily="34" charset="0"/>
              </a:rPr>
              <a:t>Р.М.Белбіном</a:t>
            </a:r>
            <a:r>
              <a:rPr lang="uk-UA" sz="3200" b="1" dirty="0" smtClean="0">
                <a:latin typeface="Verdana" panose="020B0604030504040204" pitchFamily="34" charset="0"/>
                <a:ea typeface="Verdana" panose="020B0604030504040204" pitchFamily="34" charset="0"/>
              </a:rPr>
              <a:t> </a:t>
            </a:r>
            <a:endParaRPr lang="uk-UA" sz="3200" dirty="0"/>
          </a:p>
        </p:txBody>
      </p:sp>
      <p:cxnSp>
        <p:nvCxnSpPr>
          <p:cNvPr id="5" name="Прямая соединительная линия 4"/>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10" descr="chzstni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48" y="1096019"/>
            <a:ext cx="21907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3122345" y="1167240"/>
            <a:ext cx="8501243" cy="5024517"/>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ü"/>
            </a:pPr>
            <a:r>
              <a:rPr lang="uk-UA" b="1" dirty="0">
                <a:latin typeface="Verdana" panose="020B0604030504040204" pitchFamily="34" charset="0"/>
                <a:ea typeface="Verdana" panose="020B0604030504040204" pitchFamily="34" charset="0"/>
                <a:cs typeface="Times New Roman" panose="02020603050405020304" pitchFamily="18" charset="0"/>
              </a:rPr>
              <a:t>Робоча група </a:t>
            </a:r>
            <a:r>
              <a:rPr lang="uk-UA" dirty="0">
                <a:latin typeface="Verdana" panose="020B0604030504040204" pitchFamily="34" charset="0"/>
                <a:ea typeface="Verdana" panose="020B0604030504040204" pitchFamily="34" charset="0"/>
                <a:cs typeface="Times New Roman" panose="02020603050405020304" pitchFamily="18" charset="0"/>
              </a:rPr>
              <a:t>- люди, зібрані в рамках певної структури для виконання завдань, очолювані керівником, з функціональним поділом праці</a:t>
            </a:r>
          </a:p>
          <a:p>
            <a:pPr marL="285750" indent="-285750" algn="just">
              <a:lnSpc>
                <a:spcPct val="107000"/>
              </a:lnSpc>
              <a:spcAft>
                <a:spcPts val="800"/>
              </a:spcAft>
              <a:buFont typeface="Wingdings" panose="05000000000000000000" pitchFamily="2" charset="2"/>
              <a:buChar char="ü"/>
            </a:pPr>
            <a:r>
              <a:rPr lang="uk-UA" b="1" dirty="0">
                <a:latin typeface="Verdana" panose="020B0604030504040204" pitchFamily="34" charset="0"/>
                <a:ea typeface="Verdana" panose="020B0604030504040204" pitchFamily="34" charset="0"/>
                <a:cs typeface="Times New Roman" panose="02020603050405020304" pitchFamily="18" charset="0"/>
              </a:rPr>
              <a:t>Команда ≠ робоча група</a:t>
            </a:r>
            <a:r>
              <a:rPr lang="uk-UA" dirty="0">
                <a:latin typeface="Verdana" panose="020B0604030504040204" pitchFamily="34" charset="0"/>
                <a:ea typeface="Verdana" panose="020B0604030504040204" pitchFamily="34" charset="0"/>
                <a:cs typeface="Times New Roman" panose="02020603050405020304" pitchFamily="18" charset="0"/>
              </a:rPr>
              <a:t>, але робоча група може стати командою</a:t>
            </a:r>
          </a:p>
          <a:p>
            <a:pPr marL="285750" indent="-285750" algn="just">
              <a:lnSpc>
                <a:spcPct val="107000"/>
              </a:lnSpc>
              <a:spcAft>
                <a:spcPts val="800"/>
              </a:spcAft>
              <a:buFont typeface="Wingdings" panose="05000000000000000000" pitchFamily="2" charset="2"/>
              <a:buChar char="ü"/>
            </a:pPr>
            <a:r>
              <a:rPr lang="uk-UA" dirty="0">
                <a:latin typeface="Verdana" panose="020B0604030504040204" pitchFamily="34" charset="0"/>
                <a:ea typeface="Verdana" panose="020B0604030504040204" pitchFamily="34" charset="0"/>
                <a:cs typeface="Times New Roman" panose="02020603050405020304" pitchFamily="18" charset="0"/>
              </a:rPr>
              <a:t>Коли група перетворюється на команду, вона стає ефективнішою, виникає синергетичний ефект</a:t>
            </a:r>
          </a:p>
          <a:p>
            <a:pPr marL="285750" indent="-285750" algn="just">
              <a:lnSpc>
                <a:spcPct val="107000"/>
              </a:lnSpc>
              <a:spcAft>
                <a:spcPts val="800"/>
              </a:spcAft>
              <a:buFont typeface="Wingdings" panose="05000000000000000000" pitchFamily="2" charset="2"/>
              <a:buChar char="ü"/>
            </a:pPr>
            <a:r>
              <a:rPr lang="uk-UA" dirty="0">
                <a:latin typeface="Verdana" panose="020B0604030504040204" pitchFamily="34" charset="0"/>
                <a:ea typeface="Verdana" panose="020B0604030504040204" pitchFamily="34" charset="0"/>
                <a:cs typeface="Times New Roman" panose="02020603050405020304" pitchFamily="18" charset="0"/>
              </a:rPr>
              <a:t>«Команда - не збіговисько людей, які обіймають різні посади, а спільнота індивідуумів, кожен з яких відіграє роль, зрозумілу іншим» </a:t>
            </a:r>
          </a:p>
          <a:p>
            <a:pPr marL="285750" indent="-285750" algn="just">
              <a:lnSpc>
                <a:spcPct val="107000"/>
              </a:lnSpc>
              <a:spcAft>
                <a:spcPts val="800"/>
              </a:spcAft>
              <a:buFont typeface="Wingdings" panose="05000000000000000000" pitchFamily="2" charset="2"/>
              <a:buChar char="ü"/>
            </a:pPr>
            <a:r>
              <a:rPr lang="uk-UA" dirty="0">
                <a:latin typeface="Verdana" panose="020B0604030504040204" pitchFamily="34" charset="0"/>
                <a:ea typeface="Verdana" panose="020B0604030504040204" pitchFamily="34" charset="0"/>
                <a:cs typeface="Times New Roman" panose="02020603050405020304" pitchFamily="18" charset="0"/>
              </a:rPr>
              <a:t>Група професіоналів не завжди утворює ефективну команду - треба знати умови, за яких вона такою стає </a:t>
            </a:r>
          </a:p>
          <a:p>
            <a:pPr marL="285750" indent="-285750" algn="just">
              <a:lnSpc>
                <a:spcPct val="107000"/>
              </a:lnSpc>
              <a:spcAft>
                <a:spcPts val="800"/>
              </a:spcAft>
              <a:buFont typeface="Wingdings" panose="05000000000000000000" pitchFamily="2" charset="2"/>
              <a:buChar char="ü"/>
            </a:pPr>
            <a:r>
              <a:rPr lang="uk-UA" dirty="0">
                <a:latin typeface="Verdana" panose="020B0604030504040204" pitchFamily="34" charset="0"/>
                <a:ea typeface="Verdana" panose="020B0604030504040204" pitchFamily="34" charset="0"/>
                <a:cs typeface="Times New Roman" panose="02020603050405020304" pitchFamily="18" charset="0"/>
              </a:rPr>
              <a:t>Жоден індивід не може поєднувати в собі всі необхідні для ефективної діяльності якості, тоді як команда індивідів, безумовно, може і часто поєднує їх</a:t>
            </a:r>
            <a:endParaRPr lang="uk-UA"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97818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1398" y="237524"/>
            <a:ext cx="7704353" cy="584775"/>
          </a:xfrm>
          <a:prstGeom prst="rect">
            <a:avLst/>
          </a:prstGeom>
        </p:spPr>
        <p:txBody>
          <a:bodyPr wrap="none">
            <a:spAutoFit/>
          </a:bodyPr>
          <a:lstStyle/>
          <a:p>
            <a:r>
              <a:rPr lang="uk-UA" sz="3200" b="1" dirty="0">
                <a:latin typeface="Verdana" panose="020B0604030504040204" pitchFamily="34" charset="0"/>
                <a:ea typeface="Verdana" panose="020B0604030504040204" pitchFamily="34" charset="0"/>
              </a:rPr>
              <a:t>Командні ролі </a:t>
            </a:r>
            <a:r>
              <a:rPr lang="uk-UA" sz="3200" b="1" dirty="0" smtClean="0">
                <a:latin typeface="Verdana" panose="020B0604030504040204" pitchFamily="34" charset="0"/>
                <a:ea typeface="Verdana" panose="020B0604030504040204" pitchFamily="34" charset="0"/>
              </a:rPr>
              <a:t>за </a:t>
            </a:r>
            <a:r>
              <a:rPr lang="uk-UA" sz="3200" b="1" dirty="0" err="1" smtClean="0">
                <a:latin typeface="Verdana" panose="020B0604030504040204" pitchFamily="34" charset="0"/>
                <a:ea typeface="Verdana" panose="020B0604030504040204" pitchFamily="34" charset="0"/>
              </a:rPr>
              <a:t>Р.М.Белбіном</a:t>
            </a:r>
            <a:r>
              <a:rPr lang="uk-UA" sz="3200" b="1" dirty="0" smtClean="0">
                <a:latin typeface="Verdana" panose="020B0604030504040204" pitchFamily="34" charset="0"/>
                <a:ea typeface="Verdana" panose="020B0604030504040204" pitchFamily="34" charset="0"/>
              </a:rPr>
              <a:t> </a:t>
            </a:r>
            <a:endParaRPr lang="uk-UA" sz="3200" dirty="0"/>
          </a:p>
        </p:txBody>
      </p:sp>
      <p:cxnSp>
        <p:nvCxnSpPr>
          <p:cNvPr id="5" name="Прямая соединительная линия 4"/>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551936" y="1108879"/>
            <a:ext cx="7924800" cy="2554545"/>
          </a:xfrm>
          <a:prstGeom prst="rect">
            <a:avLst/>
          </a:prstGeom>
        </p:spPr>
        <p:txBody>
          <a:bodyPr wrap="square">
            <a:spAutoFit/>
          </a:bodyPr>
          <a:lstStyle/>
          <a:p>
            <a:pPr indent="457200" algn="just"/>
            <a:r>
              <a:rPr lang="uk-UA" sz="1600" b="1" dirty="0">
                <a:latin typeface="Verdana" panose="020B0604030504040204" pitchFamily="34" charset="0"/>
                <a:ea typeface="Verdana" panose="020B0604030504040204" pitchFamily="34" charset="0"/>
                <a:cs typeface="Times New Roman" panose="02020603050405020304" pitchFamily="18" charset="0"/>
              </a:rPr>
              <a:t>Роль у команді визначається як:</a:t>
            </a:r>
          </a:p>
          <a:p>
            <a:pPr marL="285750" indent="-285750" algn="just">
              <a:buFont typeface="Wingdings" panose="05000000000000000000" pitchFamily="2" charset="2"/>
              <a:buChar char="ü"/>
            </a:pPr>
            <a:r>
              <a:rPr lang="uk-UA" sz="1600" dirty="0">
                <a:latin typeface="Verdana" panose="020B0604030504040204" pitchFamily="34" charset="0"/>
                <a:ea typeface="Verdana" panose="020B0604030504040204" pitchFamily="34" charset="0"/>
                <a:cs typeface="Times New Roman" panose="02020603050405020304" pitchFamily="18" charset="0"/>
              </a:rPr>
              <a:t>тенденція людей поводитися </a:t>
            </a:r>
          </a:p>
          <a:p>
            <a:pPr marL="285750" indent="-285750" algn="just">
              <a:buFont typeface="Wingdings" panose="05000000000000000000" pitchFamily="2" charset="2"/>
              <a:buChar char="ü"/>
            </a:pPr>
            <a:r>
              <a:rPr lang="uk-UA" sz="1600" dirty="0">
                <a:latin typeface="Verdana" panose="020B0604030504040204" pitchFamily="34" charset="0"/>
                <a:ea typeface="Verdana" panose="020B0604030504040204" pitchFamily="34" charset="0"/>
                <a:cs typeface="Times New Roman" panose="02020603050405020304" pitchFamily="18" charset="0"/>
              </a:rPr>
              <a:t>робити внесок у роботу </a:t>
            </a:r>
          </a:p>
          <a:p>
            <a:pPr marL="285750" indent="-285750" algn="just">
              <a:buFont typeface="Wingdings" panose="05000000000000000000" pitchFamily="2" charset="2"/>
              <a:buChar char="ü"/>
            </a:pPr>
            <a:r>
              <a:rPr lang="uk-UA" sz="1600" dirty="0">
                <a:latin typeface="Verdana" panose="020B0604030504040204" pitchFamily="34" charset="0"/>
                <a:ea typeface="Verdana" panose="020B0604030504040204" pitchFamily="34" charset="0"/>
                <a:cs typeface="Times New Roman" panose="02020603050405020304" pitchFamily="18" charset="0"/>
              </a:rPr>
              <a:t>взаємодіяти з оточуючими у певний спосіб</a:t>
            </a:r>
          </a:p>
          <a:p>
            <a:pPr indent="457200" algn="just"/>
            <a:endParaRPr lang="uk-UA" sz="1600" dirty="0" smtClean="0">
              <a:latin typeface="Verdana" panose="020B0604030504040204" pitchFamily="34" charset="0"/>
              <a:ea typeface="Verdana" panose="020B0604030504040204" pitchFamily="34" charset="0"/>
              <a:cs typeface="Times New Roman" panose="02020603050405020304" pitchFamily="18" charset="0"/>
            </a:endParaRPr>
          </a:p>
          <a:p>
            <a:pPr indent="457200" algn="just"/>
            <a:r>
              <a:rPr lang="uk-UA" sz="1600" dirty="0" smtClean="0">
                <a:latin typeface="Verdana" panose="020B0604030504040204" pitchFamily="34" charset="0"/>
                <a:ea typeface="Verdana" panose="020B0604030504040204" pitchFamily="34" charset="0"/>
                <a:cs typeface="Times New Roman" panose="02020603050405020304" pitchFamily="18" charset="0"/>
              </a:rPr>
              <a:t>Люди </a:t>
            </a:r>
            <a:r>
              <a:rPr lang="uk-UA" sz="1600" dirty="0">
                <a:latin typeface="Verdana" panose="020B0604030504040204" pitchFamily="34" charset="0"/>
                <a:ea typeface="Verdana" panose="020B0604030504040204" pitchFamily="34" charset="0"/>
                <a:cs typeface="Times New Roman" panose="02020603050405020304" pitchFamily="18" charset="0"/>
              </a:rPr>
              <a:t>схильні мати від однієї до трьох командних ролей, одна з яких зазвичай використовується індивідом і переважає над рештою в моменті </a:t>
            </a:r>
          </a:p>
          <a:p>
            <a:pPr indent="457200" algn="just"/>
            <a:endParaRPr lang="uk-UA" sz="1600" dirty="0" smtClean="0">
              <a:latin typeface="Verdana" panose="020B0604030504040204" pitchFamily="34" charset="0"/>
              <a:ea typeface="Verdana" panose="020B0604030504040204" pitchFamily="34" charset="0"/>
              <a:cs typeface="Times New Roman" panose="02020603050405020304" pitchFamily="18" charset="0"/>
            </a:endParaRPr>
          </a:p>
          <a:p>
            <a:pPr indent="457200" algn="just"/>
            <a:r>
              <a:rPr lang="uk-UA" sz="1600" dirty="0" smtClean="0">
                <a:latin typeface="Verdana" panose="020B0604030504040204" pitchFamily="34" charset="0"/>
                <a:ea typeface="Verdana" panose="020B0604030504040204" pitchFamily="34" charset="0"/>
                <a:cs typeface="Times New Roman" panose="02020603050405020304" pitchFamily="18" charset="0"/>
              </a:rPr>
              <a:t>Існують </a:t>
            </a:r>
            <a:r>
              <a:rPr lang="uk-UA" sz="1600" dirty="0">
                <a:latin typeface="Verdana" panose="020B0604030504040204" pitchFamily="34" charset="0"/>
                <a:ea typeface="Verdana" panose="020B0604030504040204" pitchFamily="34" charset="0"/>
                <a:cs typeface="Times New Roman" panose="02020603050405020304" pitchFamily="18" charset="0"/>
              </a:rPr>
              <a:t>люди, яким некомфортно працювати в команді</a:t>
            </a:r>
            <a:endParaRPr lang="uk-UA" sz="16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Picture 5" descr="ANd9GcSOv44FbxtEoGwx6Cxx6LLwsD2W9ogcPzbw5RVwGHkatgcfym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778" y="1237411"/>
            <a:ext cx="3055423" cy="255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4967415" y="3790142"/>
            <a:ext cx="6557319" cy="2062103"/>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Найкращі результати показують класичні змішані, добре збалансовані за ролями, команди </a:t>
            </a:r>
            <a:endParaRPr lang="uk-UA" sz="1600" dirty="0" smtClean="0">
              <a:latin typeface="Verdana" panose="020B0604030504040204" pitchFamily="34" charset="0"/>
              <a:ea typeface="Verdana" panose="020B0604030504040204" pitchFamily="34" charset="0"/>
            </a:endParaRPr>
          </a:p>
          <a:p>
            <a:pPr indent="457200" algn="just"/>
            <a:endParaRPr lang="uk-UA" sz="1600" dirty="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Розмір </a:t>
            </a:r>
            <a:r>
              <a:rPr lang="uk-UA" sz="1600" dirty="0">
                <a:latin typeface="Verdana" panose="020B0604030504040204" pitchFamily="34" charset="0"/>
                <a:ea typeface="Verdana" panose="020B0604030504040204" pitchFamily="34" charset="0"/>
              </a:rPr>
              <a:t>ідеальної команди 5-6 осіб, поєднання ролей в одному індивіді водночас неминуче </a:t>
            </a:r>
            <a:endParaRPr lang="uk-UA" sz="1600" dirty="0" smtClean="0">
              <a:latin typeface="Verdana" panose="020B0604030504040204" pitchFamily="34" charset="0"/>
              <a:ea typeface="Verdana" panose="020B0604030504040204" pitchFamily="34" charset="0"/>
            </a:endParaRPr>
          </a:p>
          <a:p>
            <a:pPr indent="457200" algn="just"/>
            <a:endParaRPr lang="uk-UA" sz="1600" dirty="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Однорідні </a:t>
            </a:r>
            <a:r>
              <a:rPr lang="uk-UA" sz="1600" dirty="0">
                <a:latin typeface="Verdana" panose="020B0604030504040204" pitchFamily="34" charset="0"/>
                <a:ea typeface="Verdana" panose="020B0604030504040204" pitchFamily="34" charset="0"/>
              </a:rPr>
              <a:t>команди, здебільшого, менш ефективні ніж змішані</a:t>
            </a:r>
          </a:p>
        </p:txBody>
      </p:sp>
      <p:pic>
        <p:nvPicPr>
          <p:cNvPr id="9" name="Picture 8" descr="https://cdn.pixabay.com/photo/2017/05/12/08/45/team-2306525_1280.jpg"/>
          <p:cNvPicPr/>
          <p:nvPr/>
        </p:nvPicPr>
        <p:blipFill rotWithShape="1">
          <a:blip r:embed="rId3">
            <a:extLst>
              <a:ext uri="{28A0092B-C50C-407E-A947-70E740481C1C}">
                <a14:useLocalDpi xmlns:a14="http://schemas.microsoft.com/office/drawing/2010/main" val="0"/>
              </a:ext>
            </a:extLst>
          </a:blip>
          <a:srcRect t="37612" b="16412"/>
          <a:stretch/>
        </p:blipFill>
        <p:spPr bwMode="auto">
          <a:xfrm>
            <a:off x="551935" y="3936322"/>
            <a:ext cx="3864610" cy="17697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89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44491" y="982420"/>
            <a:ext cx="10151486" cy="1323439"/>
          </a:xfrm>
          <a:prstGeom prst="rect">
            <a:avLst/>
          </a:prstGeom>
        </p:spPr>
        <p:txBody>
          <a:bodyPr wrap="square">
            <a:spAutoFit/>
          </a:bodyPr>
          <a:lstStyle/>
          <a:p>
            <a:pPr indent="457200" algn="just">
              <a:spcAft>
                <a:spcPts val="0"/>
              </a:spcAft>
            </a:pPr>
            <a:r>
              <a:rPr lang="uk-UA" sz="1600" dirty="0" err="1">
                <a:latin typeface="Verdana" panose="020B0604030504040204" pitchFamily="34" charset="0"/>
                <a:ea typeface="Verdana" panose="020B0604030504040204" pitchFamily="34" charset="0"/>
                <a:cs typeface="Times New Roman" panose="02020603050405020304" pitchFamily="18" charset="0"/>
              </a:rPr>
              <a:t>Белбін</a:t>
            </a:r>
            <a:r>
              <a:rPr lang="uk-UA" sz="1600" dirty="0">
                <a:latin typeface="Verdana" panose="020B0604030504040204" pitchFamily="34" charset="0"/>
                <a:ea typeface="Verdana" panose="020B0604030504040204" pitchFamily="34" charset="0"/>
                <a:cs typeface="Times New Roman" panose="02020603050405020304" pitchFamily="18" charset="0"/>
              </a:rPr>
              <a:t> окреслив командні ролі як </a:t>
            </a:r>
            <a:r>
              <a:rPr lang="uk-UA" sz="1600" b="1" i="1" dirty="0">
                <a:latin typeface="Verdana" panose="020B0604030504040204" pitchFamily="34" charset="0"/>
                <a:ea typeface="Verdana" panose="020B0604030504040204" pitchFamily="34" charset="0"/>
                <a:cs typeface="Times New Roman" panose="02020603050405020304" pitchFamily="18" charset="0"/>
              </a:rPr>
              <a:t>«схильність вести себе, брати участь і взаємодіяти з іншими певним чином» </a:t>
            </a:r>
            <a:r>
              <a:rPr lang="uk-UA" sz="1600" dirty="0">
                <a:latin typeface="Verdana" panose="020B0604030504040204" pitchFamily="34" charset="0"/>
                <a:ea typeface="Verdana" panose="020B0604030504040204" pitchFamily="34" charset="0"/>
                <a:cs typeface="Times New Roman" panose="02020603050405020304" pitchFamily="18" charset="0"/>
              </a:rPr>
              <a:t>і виділив </a:t>
            </a:r>
            <a:r>
              <a:rPr lang="uk-UA" sz="1600" b="1" dirty="0">
                <a:latin typeface="Verdana" panose="020B0604030504040204" pitchFamily="34" charset="0"/>
                <a:ea typeface="Verdana" panose="020B0604030504040204" pitchFamily="34" charset="0"/>
                <a:cs typeface="Times New Roman" panose="02020603050405020304" pitchFamily="18" charset="0"/>
              </a:rPr>
              <a:t>дев'ять таких ролей</a:t>
            </a:r>
            <a:r>
              <a:rPr lang="uk-UA" sz="1600" dirty="0">
                <a:latin typeface="Verdana" panose="020B0604030504040204" pitchFamily="34" charset="0"/>
                <a:ea typeface="Verdana" panose="020B0604030504040204" pitchFamily="34" charset="0"/>
                <a:cs typeface="Times New Roman" panose="02020603050405020304" pitchFamily="18" charset="0"/>
              </a:rPr>
              <a:t>, що лежать в основі успіху кожної </a:t>
            </a:r>
            <a:r>
              <a:rPr lang="uk-UA" sz="1600" dirty="0" smtClean="0">
                <a:latin typeface="Verdana" panose="020B0604030504040204" pitchFamily="34" charset="0"/>
                <a:ea typeface="Verdana" panose="020B0604030504040204" pitchFamily="34" charset="0"/>
                <a:cs typeface="Times New Roman" panose="02020603050405020304" pitchFamily="18" charset="0"/>
              </a:rPr>
              <a:t>команди </a:t>
            </a:r>
            <a:r>
              <a:rPr lang="uk-UA" sz="1600" dirty="0">
                <a:latin typeface="Verdana" panose="020B0604030504040204" pitchFamily="34" charset="0"/>
                <a:ea typeface="Verdana" panose="020B0604030504040204" pitchFamily="34" charset="0"/>
              </a:rPr>
              <a:t>і розподілив їх за </a:t>
            </a:r>
            <a:r>
              <a:rPr lang="uk-UA" sz="1600" b="1" dirty="0">
                <a:latin typeface="Verdana" panose="020B0604030504040204" pitchFamily="34" charset="0"/>
                <a:ea typeface="Verdana" panose="020B0604030504040204" pitchFamily="34" charset="0"/>
              </a:rPr>
              <a:t>трьома групами</a:t>
            </a:r>
            <a:r>
              <a:rPr lang="uk-UA" sz="1600" dirty="0">
                <a:latin typeface="Verdana" panose="020B0604030504040204" pitchFamily="34" charset="0"/>
                <a:ea typeface="Verdana" panose="020B0604030504040204" pitchFamily="34" charset="0"/>
              </a:rPr>
              <a:t>: </a:t>
            </a:r>
            <a:r>
              <a:rPr lang="uk-UA" sz="1600" b="1" i="1" dirty="0">
                <a:latin typeface="Verdana" panose="020B0604030504040204" pitchFamily="34" charset="0"/>
                <a:ea typeface="Verdana" panose="020B0604030504040204" pitchFamily="34" charset="0"/>
              </a:rPr>
              <a:t>націлені на дію, соціальні та інтелектуальні</a:t>
            </a:r>
            <a:r>
              <a:rPr lang="uk-UA" sz="1600" dirty="0">
                <a:latin typeface="Verdana" panose="020B0604030504040204" pitchFamily="34" charset="0"/>
                <a:ea typeface="Verdana" panose="020B0604030504040204" pitchFamily="34" charset="0"/>
              </a:rPr>
              <a:t>. Кожна з цих ролей співвідноситься з характерною для неї поведінкою та сильними сторонами особистості.</a:t>
            </a:r>
            <a:endParaRPr lang="uk-UA" sz="16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2581398" y="237524"/>
            <a:ext cx="7704353" cy="584775"/>
          </a:xfrm>
          <a:prstGeom prst="rect">
            <a:avLst/>
          </a:prstGeom>
        </p:spPr>
        <p:txBody>
          <a:bodyPr wrap="none">
            <a:spAutoFit/>
          </a:bodyPr>
          <a:lstStyle/>
          <a:p>
            <a:r>
              <a:rPr lang="uk-UA" sz="3200" b="1" dirty="0">
                <a:latin typeface="Verdana" panose="020B0604030504040204" pitchFamily="34" charset="0"/>
                <a:ea typeface="Verdana" panose="020B0604030504040204" pitchFamily="34" charset="0"/>
              </a:rPr>
              <a:t>Командні ролі </a:t>
            </a:r>
            <a:r>
              <a:rPr lang="uk-UA" sz="3200" b="1" dirty="0" smtClean="0">
                <a:latin typeface="Verdana" panose="020B0604030504040204" pitchFamily="34" charset="0"/>
                <a:ea typeface="Verdana" panose="020B0604030504040204" pitchFamily="34" charset="0"/>
              </a:rPr>
              <a:t>за </a:t>
            </a:r>
            <a:r>
              <a:rPr lang="uk-UA" sz="3200" b="1" dirty="0" err="1" smtClean="0">
                <a:latin typeface="Verdana" panose="020B0604030504040204" pitchFamily="34" charset="0"/>
                <a:ea typeface="Verdana" panose="020B0604030504040204" pitchFamily="34" charset="0"/>
              </a:rPr>
              <a:t>Р.М.Белбіном</a:t>
            </a:r>
            <a:r>
              <a:rPr lang="uk-UA" sz="3200" b="1" dirty="0" smtClean="0">
                <a:latin typeface="Verdana" panose="020B0604030504040204" pitchFamily="34" charset="0"/>
                <a:ea typeface="Verdana" panose="020B0604030504040204" pitchFamily="34" charset="0"/>
              </a:rPr>
              <a:t> </a:t>
            </a:r>
            <a:endParaRPr lang="uk-UA" sz="3200" dirty="0"/>
          </a:p>
        </p:txBody>
      </p:sp>
      <p:cxnSp>
        <p:nvCxnSpPr>
          <p:cNvPr id="6" name="Прямая соединительная линия 5"/>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Рисунок 6" descr="Team building - дві вправи для командоутворення."/>
          <p:cNvPicPr/>
          <p:nvPr/>
        </p:nvPicPr>
        <p:blipFill rotWithShape="1">
          <a:blip r:embed="rId2">
            <a:extLst>
              <a:ext uri="{28A0092B-C50C-407E-A947-70E740481C1C}">
                <a14:useLocalDpi xmlns:a14="http://schemas.microsoft.com/office/drawing/2010/main" val="0"/>
              </a:ext>
            </a:extLst>
          </a:blip>
          <a:srcRect l="10496" t="10737" r="11078"/>
          <a:stretch/>
        </p:blipFill>
        <p:spPr bwMode="auto">
          <a:xfrm>
            <a:off x="99666" y="3671874"/>
            <a:ext cx="3825240" cy="3100705"/>
          </a:xfrm>
          <a:prstGeom prst="rect">
            <a:avLst/>
          </a:prstGeom>
          <a:noFill/>
          <a:ln>
            <a:noFill/>
          </a:ln>
          <a:extLst>
            <a:ext uri="{53640926-AAD7-44D8-BBD7-CCE9431645EC}">
              <a14:shadowObscured xmlns:a14="http://schemas.microsoft.com/office/drawing/2010/main"/>
            </a:ext>
          </a:extLst>
        </p:spPr>
      </p:pic>
      <p:sp>
        <p:nvSpPr>
          <p:cNvPr id="8" name="Прямоугольник 7"/>
          <p:cNvSpPr/>
          <p:nvPr/>
        </p:nvSpPr>
        <p:spPr>
          <a:xfrm>
            <a:off x="2686442" y="2391838"/>
            <a:ext cx="3599935" cy="584775"/>
          </a:xfrm>
          <a:prstGeom prst="rect">
            <a:avLst/>
          </a:prstGeom>
          <a:gradFill>
            <a:gsLst>
              <a:gs pos="0">
                <a:schemeClr val="accent1">
                  <a:lumMod val="5000"/>
                  <a:lumOff val="95000"/>
                </a:schemeClr>
              </a:gs>
              <a:gs pos="0">
                <a:schemeClr val="accent1">
                  <a:lumMod val="45000"/>
                  <a:lumOff val="55000"/>
                </a:schemeClr>
              </a:gs>
              <a:gs pos="0">
                <a:schemeClr val="accent1">
                  <a:lumMod val="45000"/>
                  <a:lumOff val="55000"/>
                </a:schemeClr>
              </a:gs>
              <a:gs pos="100000">
                <a:srgbClr val="00FF00"/>
              </a:gs>
            </a:gsLst>
            <a:lin ang="5400000" scaled="1"/>
          </a:gra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uk-UA" sz="1600" b="1" dirty="0">
                <a:latin typeface="Verdana" panose="020B0604030504040204" pitchFamily="34" charset="0"/>
                <a:ea typeface="Times New Roman" panose="02020603050405020304" pitchFamily="18" charset="0"/>
                <a:cs typeface="Segoe UI" panose="020B0502040204020203" pitchFamily="34" charset="0"/>
              </a:rPr>
              <a:t>РОЛІ, ОРІЄНТОВАНІ НА ДІЮ (</a:t>
            </a:r>
            <a:r>
              <a:rPr lang="uk-UA" sz="1600" b="1" dirty="0" err="1">
                <a:solidFill>
                  <a:srgbClr val="191919"/>
                </a:solidFill>
                <a:latin typeface="Verdana" panose="020B0604030504040204" pitchFamily="34" charset="0"/>
                <a:ea typeface="Calibri" panose="020F0502020204030204" pitchFamily="34" charset="0"/>
                <a:cs typeface="Arial" panose="020B0604020202020204" pitchFamily="34" charset="0"/>
              </a:rPr>
              <a:t>Action-Oriented</a:t>
            </a:r>
            <a:r>
              <a:rPr lang="uk-UA" sz="1600" b="1" dirty="0">
                <a:solidFill>
                  <a:srgbClr val="191919"/>
                </a:solidFill>
                <a:latin typeface="Verdana" panose="020B0604030504040204" pitchFamily="34" charset="0"/>
                <a:ea typeface="Calibri" panose="020F0502020204030204" pitchFamily="34" charset="0"/>
                <a:cs typeface="Arial" panose="020B0604020202020204" pitchFamily="34" charset="0"/>
              </a:rPr>
              <a:t> </a:t>
            </a:r>
            <a:r>
              <a:rPr lang="uk-UA" sz="1600" b="1" dirty="0" err="1">
                <a:solidFill>
                  <a:srgbClr val="191919"/>
                </a:solidFill>
                <a:latin typeface="Verdana" panose="020B0604030504040204" pitchFamily="34" charset="0"/>
                <a:ea typeface="Calibri" panose="020F0502020204030204" pitchFamily="34" charset="0"/>
                <a:cs typeface="Arial" panose="020B0604020202020204" pitchFamily="34" charset="0"/>
              </a:rPr>
              <a:t>Roles</a:t>
            </a:r>
            <a:r>
              <a:rPr lang="uk-UA" sz="1600" b="1" dirty="0">
                <a:latin typeface="Verdana" panose="020B0604030504040204" pitchFamily="34" charset="0"/>
                <a:ea typeface="Times New Roman" panose="02020603050405020304" pitchFamily="18" charset="0"/>
                <a:cs typeface="Segoe UI" panose="020B0502040204020203" pitchFamily="34" charset="0"/>
              </a:rPr>
              <a:t>)</a:t>
            </a:r>
            <a:endParaRPr lang="uk-UA" sz="1600" dirty="0">
              <a:solidFill>
                <a:srgbClr val="00FF00"/>
              </a:solidFill>
            </a:endParaRPr>
          </a:p>
        </p:txBody>
      </p:sp>
      <p:sp>
        <p:nvSpPr>
          <p:cNvPr id="9" name="Прямоугольник 8"/>
          <p:cNvSpPr/>
          <p:nvPr/>
        </p:nvSpPr>
        <p:spPr>
          <a:xfrm>
            <a:off x="5450193" y="5114392"/>
            <a:ext cx="4053016" cy="865493"/>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ü"/>
            </a:pP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Shaper </a:t>
            </a:r>
            <a:r>
              <a:rPr lang="uk-UA" sz="16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1600" b="1" dirty="0" err="1">
                <a:solidFill>
                  <a:srgbClr val="000000"/>
                </a:solidFill>
                <a:latin typeface="Verdana" panose="020B0604030504040204" pitchFamily="34" charset="0"/>
                <a:ea typeface="Verdana" panose="020B0604030504040204" pitchFamily="34" charset="0"/>
                <a:cs typeface="Arial" panose="020B0604020202020204" pitchFamily="34" charset="0"/>
              </a:rPr>
              <a:t>Шейпер</a:t>
            </a:r>
            <a:r>
              <a:rPr lang="uk-UA" sz="16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1600" b="1" dirty="0" err="1">
                <a:latin typeface="Verdana" panose="020B0604030504040204" pitchFamily="34" charset="0"/>
                <a:ea typeface="Verdana" panose="020B0604030504040204" pitchFamily="34" charset="0"/>
                <a:cs typeface="Segoe UI" panose="020B0502040204020203" pitchFamily="34" charset="0"/>
              </a:rPr>
              <a:t>Мотиватор</a:t>
            </a:r>
            <a:endParaRPr lang="uk-UA" sz="1600"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ü"/>
            </a:pP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Implementer </a:t>
            </a:r>
            <a:r>
              <a:rPr lang="uk-UA" sz="16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1600" b="1" dirty="0">
                <a:latin typeface="Verdana" panose="020B0604030504040204" pitchFamily="34" charset="0"/>
                <a:ea typeface="Verdana" panose="020B0604030504040204" pitchFamily="34" charset="0"/>
                <a:cs typeface="Segoe UI" panose="020B0502040204020203" pitchFamily="34" charset="0"/>
              </a:rPr>
              <a:t>Виконавець</a:t>
            </a:r>
            <a:endParaRPr lang="uk-UA" sz="1600"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ü"/>
            </a:pP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Completer Finisher </a:t>
            </a:r>
            <a:r>
              <a:rPr lang="uk-UA" sz="16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1600" b="1" dirty="0">
                <a:latin typeface="Verdana" panose="020B0604030504040204" pitchFamily="34" charset="0"/>
                <a:ea typeface="Verdana" panose="020B0604030504040204" pitchFamily="34" charset="0"/>
                <a:cs typeface="Segoe UI" panose="020B0502040204020203" pitchFamily="34" charset="0"/>
              </a:rPr>
              <a:t>Педант</a:t>
            </a:r>
            <a:endParaRPr lang="uk-UA" sz="1600" dirty="0">
              <a:latin typeface="Verdana" panose="020B0604030504040204" pitchFamily="34" charset="0"/>
              <a:ea typeface="Verdana" panose="020B0604030504040204" pitchFamily="34" charset="0"/>
            </a:endParaRPr>
          </a:p>
        </p:txBody>
      </p:sp>
      <p:sp>
        <p:nvSpPr>
          <p:cNvPr id="10" name="Прямоугольник 9"/>
          <p:cNvSpPr/>
          <p:nvPr/>
        </p:nvSpPr>
        <p:spPr>
          <a:xfrm>
            <a:off x="8204333" y="2266355"/>
            <a:ext cx="3084160" cy="584775"/>
          </a:xfrm>
          <a:prstGeom prst="rect">
            <a:avLst/>
          </a:prstGeom>
          <a:gradFill>
            <a:gsLst>
              <a:gs pos="0">
                <a:schemeClr val="accent1">
                  <a:lumMod val="5000"/>
                  <a:lumOff val="95000"/>
                </a:schemeClr>
              </a:gs>
              <a:gs pos="0">
                <a:schemeClr val="accent1">
                  <a:lumMod val="45000"/>
                  <a:lumOff val="55000"/>
                </a:schemeClr>
              </a:gs>
              <a:gs pos="0">
                <a:schemeClr val="accent1">
                  <a:lumMod val="45000"/>
                  <a:lumOff val="55000"/>
                </a:schemeClr>
              </a:gs>
              <a:gs pos="100000">
                <a:srgbClr val="00FF00"/>
              </a:gs>
            </a:gsLst>
            <a:lin ang="5400000" scaled="1"/>
          </a:gradFill>
        </p:spPr>
        <p:txBody>
          <a:bodyPr wrap="square">
            <a:spAutoFit/>
          </a:bodyPr>
          <a:lstStyle/>
          <a:p>
            <a:pPr algn="ctr"/>
            <a:r>
              <a:rPr lang="uk-UA" sz="1600" b="1" dirty="0">
                <a:latin typeface="Verdana" panose="020B0604030504040204" pitchFamily="34" charset="0"/>
                <a:ea typeface="Times New Roman" panose="02020603050405020304" pitchFamily="18" charset="0"/>
                <a:cs typeface="Segoe UI" panose="020B0502040204020203" pitchFamily="34" charset="0"/>
              </a:rPr>
              <a:t>СОЦІАЛЬНІ РОЛІ (</a:t>
            </a:r>
            <a:r>
              <a:rPr lang="uk-UA" sz="1600" b="1" dirty="0" err="1">
                <a:solidFill>
                  <a:srgbClr val="191919"/>
                </a:solidFill>
                <a:latin typeface="Verdana" panose="020B0604030504040204" pitchFamily="34" charset="0"/>
                <a:ea typeface="Calibri" panose="020F0502020204030204" pitchFamily="34" charset="0"/>
                <a:cs typeface="Arial" panose="020B0604020202020204" pitchFamily="34" charset="0"/>
              </a:rPr>
              <a:t>People-Oriented</a:t>
            </a:r>
            <a:r>
              <a:rPr lang="uk-UA" sz="1600" b="1" dirty="0">
                <a:solidFill>
                  <a:srgbClr val="191919"/>
                </a:solidFill>
                <a:latin typeface="Verdana" panose="020B0604030504040204" pitchFamily="34" charset="0"/>
                <a:ea typeface="Calibri" panose="020F0502020204030204" pitchFamily="34" charset="0"/>
                <a:cs typeface="Arial" panose="020B0604020202020204" pitchFamily="34" charset="0"/>
              </a:rPr>
              <a:t> </a:t>
            </a:r>
            <a:r>
              <a:rPr lang="uk-UA" sz="1600" b="1" dirty="0" err="1">
                <a:solidFill>
                  <a:srgbClr val="191919"/>
                </a:solidFill>
                <a:latin typeface="Verdana" panose="020B0604030504040204" pitchFamily="34" charset="0"/>
                <a:ea typeface="Calibri" panose="020F0502020204030204" pitchFamily="34" charset="0"/>
                <a:cs typeface="Arial" panose="020B0604020202020204" pitchFamily="34" charset="0"/>
              </a:rPr>
              <a:t>Roles</a:t>
            </a:r>
            <a:r>
              <a:rPr lang="uk-UA" sz="1600" b="1" dirty="0">
                <a:latin typeface="Verdana" panose="020B0604030504040204" pitchFamily="34" charset="0"/>
                <a:ea typeface="Times New Roman" panose="02020603050405020304" pitchFamily="18" charset="0"/>
                <a:cs typeface="Segoe UI" panose="020B0502040204020203" pitchFamily="34" charset="0"/>
              </a:rPr>
              <a:t>)</a:t>
            </a:r>
            <a:endParaRPr lang="uk-UA" sz="1600" dirty="0"/>
          </a:p>
        </p:txBody>
      </p:sp>
      <p:sp>
        <p:nvSpPr>
          <p:cNvPr id="11" name="Прямоугольник 10"/>
          <p:cNvSpPr/>
          <p:nvPr/>
        </p:nvSpPr>
        <p:spPr>
          <a:xfrm>
            <a:off x="7751588" y="3002769"/>
            <a:ext cx="4318491" cy="1111715"/>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ü"/>
            </a:pP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Coordinator </a:t>
            </a:r>
            <a:r>
              <a:rPr lang="uk-UA" sz="16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1600" b="1" dirty="0">
                <a:latin typeface="Verdana" panose="020B0604030504040204" pitchFamily="34" charset="0"/>
                <a:ea typeface="Verdana" panose="020B0604030504040204" pitchFamily="34" charset="0"/>
                <a:cs typeface="Segoe UI" panose="020B0502040204020203" pitchFamily="34" charset="0"/>
              </a:rPr>
              <a:t>Координатор</a:t>
            </a:r>
            <a:endParaRPr lang="uk-UA" sz="1600"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ü"/>
            </a:pP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Team Worker </a:t>
            </a:r>
            <a:r>
              <a:rPr lang="uk-UA" sz="16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1600" b="1" dirty="0">
                <a:latin typeface="Verdana" panose="020B0604030504040204" pitchFamily="34" charset="0"/>
                <a:ea typeface="Verdana" panose="020B0604030504040204" pitchFamily="34" charset="0"/>
                <a:cs typeface="Segoe UI" panose="020B0502040204020203" pitchFamily="34" charset="0"/>
              </a:rPr>
              <a:t>Душа команди</a:t>
            </a:r>
            <a:endParaRPr lang="uk-UA" sz="1600"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ü"/>
            </a:pP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Resource Investigator</a:t>
            </a:r>
            <a:r>
              <a:rPr lang="en-US" sz="1600" b="1" dirty="0">
                <a:latin typeface="Verdana" panose="020B0604030504040204" pitchFamily="34" charset="0"/>
                <a:ea typeface="Verdana" panose="020B0604030504040204" pitchFamily="34" charset="0"/>
                <a:cs typeface="Segoe UI" panose="020B0502040204020203" pitchFamily="34" charset="0"/>
              </a:rPr>
              <a:t> </a:t>
            </a:r>
            <a:r>
              <a:rPr lang="uk-UA" sz="1600" b="1" dirty="0">
                <a:latin typeface="Verdana" panose="020B0604030504040204" pitchFamily="34" charset="0"/>
                <a:ea typeface="Verdana" panose="020B0604030504040204" pitchFamily="34" charset="0"/>
                <a:cs typeface="Segoe UI" panose="020B0502040204020203" pitchFamily="34" charset="0"/>
              </a:rPr>
              <a:t>- Дослідник ресурсів</a:t>
            </a:r>
            <a:endParaRPr lang="uk-UA" sz="1600" dirty="0">
              <a:latin typeface="Verdana" panose="020B0604030504040204" pitchFamily="34" charset="0"/>
              <a:ea typeface="Verdana" panose="020B0604030504040204" pitchFamily="34" charset="0"/>
            </a:endParaRPr>
          </a:p>
        </p:txBody>
      </p:sp>
      <p:sp>
        <p:nvSpPr>
          <p:cNvPr id="12" name="Прямоугольник 11"/>
          <p:cNvSpPr/>
          <p:nvPr/>
        </p:nvSpPr>
        <p:spPr>
          <a:xfrm>
            <a:off x="5450193" y="4383431"/>
            <a:ext cx="3737810" cy="584775"/>
          </a:xfrm>
          <a:prstGeom prst="rect">
            <a:avLst/>
          </a:prstGeom>
          <a:gradFill>
            <a:gsLst>
              <a:gs pos="0">
                <a:schemeClr val="accent1">
                  <a:lumMod val="5000"/>
                  <a:lumOff val="95000"/>
                </a:schemeClr>
              </a:gs>
              <a:gs pos="0">
                <a:schemeClr val="accent1">
                  <a:lumMod val="45000"/>
                  <a:lumOff val="55000"/>
                </a:schemeClr>
              </a:gs>
              <a:gs pos="0">
                <a:schemeClr val="accent1">
                  <a:lumMod val="45000"/>
                  <a:lumOff val="55000"/>
                </a:schemeClr>
              </a:gs>
              <a:gs pos="100000">
                <a:srgbClr val="00FF00"/>
              </a:gs>
            </a:gsLst>
            <a:lin ang="5400000" scaled="1"/>
          </a:gradFill>
        </p:spPr>
        <p:txBody>
          <a:bodyPr wrap="square">
            <a:spAutoFit/>
          </a:bodyPr>
          <a:lstStyle/>
          <a:p>
            <a:pPr algn="ctr"/>
            <a:r>
              <a:rPr lang="uk-UA" sz="1600" b="1" dirty="0">
                <a:latin typeface="Verdana" panose="020B0604030504040204" pitchFamily="34" charset="0"/>
                <a:ea typeface="Times New Roman" panose="02020603050405020304" pitchFamily="18" charset="0"/>
                <a:cs typeface="Segoe UI" panose="020B0502040204020203" pitchFamily="34" charset="0"/>
              </a:rPr>
              <a:t>ІНТЕЛЕКТУАЛЬНІ РОЛІ (</a:t>
            </a:r>
            <a:r>
              <a:rPr lang="uk-UA" sz="1600" b="1" dirty="0" err="1">
                <a:solidFill>
                  <a:srgbClr val="191919"/>
                </a:solidFill>
                <a:latin typeface="Verdana" panose="020B0604030504040204" pitchFamily="34" charset="0"/>
                <a:ea typeface="Calibri" panose="020F0502020204030204" pitchFamily="34" charset="0"/>
                <a:cs typeface="Arial" panose="020B0604020202020204" pitchFamily="34" charset="0"/>
              </a:rPr>
              <a:t>Thoughts-Oriented</a:t>
            </a:r>
            <a:r>
              <a:rPr lang="uk-UA" sz="1600" b="1" dirty="0">
                <a:solidFill>
                  <a:srgbClr val="191919"/>
                </a:solidFill>
                <a:latin typeface="Verdana" panose="020B0604030504040204" pitchFamily="34" charset="0"/>
                <a:ea typeface="Calibri" panose="020F0502020204030204" pitchFamily="34" charset="0"/>
                <a:cs typeface="Arial" panose="020B0604020202020204" pitchFamily="34" charset="0"/>
              </a:rPr>
              <a:t> </a:t>
            </a:r>
            <a:r>
              <a:rPr lang="uk-UA" sz="1600" b="1" dirty="0" err="1">
                <a:solidFill>
                  <a:srgbClr val="191919"/>
                </a:solidFill>
                <a:latin typeface="Verdana" panose="020B0604030504040204" pitchFamily="34" charset="0"/>
                <a:ea typeface="Calibri" panose="020F0502020204030204" pitchFamily="34" charset="0"/>
                <a:cs typeface="Arial" panose="020B0604020202020204" pitchFamily="34" charset="0"/>
              </a:rPr>
              <a:t>Roles</a:t>
            </a:r>
            <a:r>
              <a:rPr lang="uk-UA" sz="1600" b="1" dirty="0">
                <a:latin typeface="Verdana" panose="020B0604030504040204" pitchFamily="34" charset="0"/>
                <a:ea typeface="Times New Roman" panose="02020603050405020304" pitchFamily="18" charset="0"/>
                <a:cs typeface="Segoe UI" panose="020B0502040204020203" pitchFamily="34" charset="0"/>
              </a:rPr>
              <a:t>)</a:t>
            </a:r>
            <a:endParaRPr lang="uk-UA" sz="1600" dirty="0"/>
          </a:p>
        </p:txBody>
      </p:sp>
      <p:sp>
        <p:nvSpPr>
          <p:cNvPr id="13" name="Прямоугольник 12"/>
          <p:cNvSpPr/>
          <p:nvPr/>
        </p:nvSpPr>
        <p:spPr>
          <a:xfrm>
            <a:off x="2686442" y="3108282"/>
            <a:ext cx="3904735" cy="1128963"/>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ü"/>
            </a:pP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Plant</a:t>
            </a:r>
            <a:r>
              <a:rPr lang="en-US" sz="1600" b="1" dirty="0">
                <a:latin typeface="Verdana" panose="020B0604030504040204" pitchFamily="34" charset="0"/>
                <a:ea typeface="Verdana" panose="020B0604030504040204" pitchFamily="34" charset="0"/>
                <a:cs typeface="Segoe UI" panose="020B0502040204020203" pitchFamily="34" charset="0"/>
              </a:rPr>
              <a:t> </a:t>
            </a:r>
            <a:r>
              <a:rPr lang="uk-UA" sz="1600" b="1" dirty="0">
                <a:latin typeface="Verdana" panose="020B0604030504040204" pitchFamily="34" charset="0"/>
                <a:ea typeface="Verdana" panose="020B0604030504040204" pitchFamily="34" charset="0"/>
                <a:cs typeface="Segoe UI" panose="020B0502040204020203" pitchFamily="34" charset="0"/>
              </a:rPr>
              <a:t>– Генератор ідей</a:t>
            </a:r>
            <a:endParaRPr lang="uk-UA" sz="1600"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ü"/>
            </a:pP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Monitor Evaluator </a:t>
            </a:r>
            <a:r>
              <a:rPr lang="uk-UA" sz="16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1600" b="1" dirty="0">
                <a:latin typeface="Verdana" panose="020B0604030504040204" pitchFamily="34" charset="0"/>
                <a:ea typeface="Verdana" panose="020B0604030504040204" pitchFamily="34" charset="0"/>
                <a:cs typeface="Segoe UI" panose="020B0502040204020203" pitchFamily="34" charset="0"/>
              </a:rPr>
              <a:t>Аналітик-стратег</a:t>
            </a:r>
            <a:endParaRPr lang="uk-UA" sz="1600"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ü"/>
            </a:pPr>
            <a:r>
              <a:rPr lang="uk-UA" sz="1600" b="1" dirty="0" err="1">
                <a:latin typeface="Verdana" panose="020B0604030504040204" pitchFamily="34" charset="0"/>
                <a:ea typeface="Verdana" panose="020B0604030504040204" pitchFamily="34" charset="0"/>
                <a:cs typeface="Segoe UI" panose="020B0502040204020203" pitchFamily="34" charset="0"/>
              </a:rPr>
              <a:t>Specialist</a:t>
            </a:r>
            <a:r>
              <a:rPr lang="uk-UA" sz="1600" b="1" dirty="0">
                <a:latin typeface="Verdana" panose="020B0604030504040204" pitchFamily="34" charset="0"/>
                <a:ea typeface="Verdana" panose="020B0604030504040204" pitchFamily="34" charset="0"/>
                <a:cs typeface="Segoe UI" panose="020B0502040204020203" pitchFamily="34" charset="0"/>
              </a:rPr>
              <a:t> - Фахівець</a:t>
            </a:r>
            <a:endParaRPr lang="uk-UA"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98891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белбин схема2">
            <a:extLst>
              <a:ext uri="{FF2B5EF4-FFF2-40B4-BE49-F238E27FC236}">
                <a16:creationId xmlns:a16="http://schemas.microsoft.com/office/drawing/2014/main" xmlns="" id="{76615793-25AA-4421-AB65-C698346391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135" b="-743"/>
          <a:stretch/>
        </p:blipFill>
        <p:spPr bwMode="auto">
          <a:xfrm>
            <a:off x="3377514" y="258971"/>
            <a:ext cx="5899116" cy="191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p:nvPr/>
        </p:nvPicPr>
        <p:blipFill rotWithShape="1">
          <a:blip r:embed="rId3"/>
          <a:srcRect l="23965" t="15769" r="9897" b="17834"/>
          <a:stretch/>
        </p:blipFill>
        <p:spPr bwMode="auto">
          <a:xfrm>
            <a:off x="2088480" y="1978616"/>
            <a:ext cx="8250005" cy="45951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7699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02464" y="221945"/>
            <a:ext cx="6535764" cy="591059"/>
          </a:xfrm>
          <a:prstGeom prst="rect">
            <a:avLst/>
          </a:prstGeom>
        </p:spPr>
        <p:txBody>
          <a:bodyPr wrap="none">
            <a:spAutoFit/>
          </a:bodyPr>
          <a:lstStyle/>
          <a:p>
            <a:pPr algn="just">
              <a:lnSpc>
                <a:spcPct val="107000"/>
              </a:lnSpc>
              <a:spcAft>
                <a:spcPts val="0"/>
              </a:spcAft>
            </a:pPr>
            <a:r>
              <a:rPr lang="en-US" sz="3200" b="1" dirty="0">
                <a:solidFill>
                  <a:srgbClr val="000000"/>
                </a:solidFill>
                <a:latin typeface="Verdana" panose="020B0604030504040204" pitchFamily="34" charset="0"/>
                <a:ea typeface="Times New Roman" panose="02020603050405020304" pitchFamily="18" charset="0"/>
                <a:cs typeface="Arial" panose="020B0604020202020204" pitchFamily="34" charset="0"/>
              </a:rPr>
              <a:t>Implementer </a:t>
            </a:r>
            <a:r>
              <a:rPr lang="uk-UA" sz="3200" b="1" dirty="0">
                <a:solidFill>
                  <a:srgbClr val="000000"/>
                </a:solidFill>
                <a:latin typeface="Verdana" panose="020B0604030504040204" pitchFamily="34" charset="0"/>
                <a:ea typeface="Times New Roman" panose="02020603050405020304" pitchFamily="18" charset="0"/>
                <a:cs typeface="Arial" panose="020B0604020202020204" pitchFamily="34" charset="0"/>
              </a:rPr>
              <a:t>- </a:t>
            </a:r>
            <a:r>
              <a:rPr lang="uk-UA" sz="3200" b="1" dirty="0">
                <a:latin typeface="Verdana" panose="020B0604030504040204" pitchFamily="34" charset="0"/>
                <a:ea typeface="Times New Roman" panose="02020603050405020304" pitchFamily="18" charset="0"/>
                <a:cs typeface="Segoe UI" panose="020B0502040204020203" pitchFamily="34" charset="0"/>
              </a:rPr>
              <a:t>Виконавець</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Прямая соединительная линия 5"/>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2" descr="http://www.proprofs.com/quiz-school/browse/images/Leader-small.jpg"/>
          <p:cNvPicPr>
            <a:picLocks noChangeAspect="1" noChangeArrowheads="1"/>
          </p:cNvPicPr>
          <p:nvPr/>
        </p:nvPicPr>
        <p:blipFill>
          <a:blip r:embed="rId2" cstate="print"/>
          <a:srcRect/>
          <a:stretch>
            <a:fillRect/>
          </a:stretch>
        </p:blipFill>
        <p:spPr bwMode="auto">
          <a:xfrm>
            <a:off x="8047596" y="979877"/>
            <a:ext cx="3849229" cy="2732803"/>
          </a:xfrm>
          <a:prstGeom prst="rect">
            <a:avLst/>
          </a:prstGeom>
          <a:noFill/>
        </p:spPr>
      </p:pic>
      <p:sp>
        <p:nvSpPr>
          <p:cNvPr id="8" name="Прямоугольник 7"/>
          <p:cNvSpPr/>
          <p:nvPr/>
        </p:nvSpPr>
        <p:spPr>
          <a:xfrm>
            <a:off x="526180" y="1317245"/>
            <a:ext cx="7308783" cy="2062103"/>
          </a:xfrm>
          <a:prstGeom prst="rect">
            <a:avLst/>
          </a:prstGeom>
        </p:spPr>
        <p:txBody>
          <a:bodyPr wrap="square">
            <a:spAutoFit/>
          </a:bodyPr>
          <a:lstStyle/>
          <a:p>
            <a:pPr indent="457200" algn="just"/>
            <a:r>
              <a:rPr lang="uk-UA" sz="1600" dirty="0" smtClean="0">
                <a:latin typeface="Verdana" panose="020B0604030504040204" pitchFamily="34" charset="0"/>
                <a:ea typeface="Verdana" panose="020B0604030504040204" pitchFamily="34" charset="0"/>
              </a:rPr>
              <a:t>Насамперед потрібен виконавець. </a:t>
            </a:r>
          </a:p>
          <a:p>
            <a:pPr indent="457200" algn="just"/>
            <a:r>
              <a:rPr lang="uk-UA" sz="1600" dirty="0" smtClean="0">
                <a:latin typeface="Verdana" panose="020B0604030504040204" pitchFamily="34" charset="0"/>
                <a:ea typeface="Verdana" panose="020B0604030504040204" pitchFamily="34" charset="0"/>
              </a:rPr>
              <a:t>Не капітан команди, не людина з найвищим IQ, а просто виконавець. Це головна роль! </a:t>
            </a:r>
          </a:p>
          <a:p>
            <a:pPr indent="457200" algn="just"/>
            <a:r>
              <a:rPr lang="uk-UA" sz="1600" dirty="0" err="1" smtClean="0">
                <a:latin typeface="Verdana" panose="020B0604030504040204" pitchFamily="34" charset="0"/>
                <a:ea typeface="Verdana" panose="020B0604030504040204" pitchFamily="34" charset="0"/>
              </a:rPr>
              <a:t>Белбін</a:t>
            </a:r>
            <a:r>
              <a:rPr lang="uk-UA" sz="1600" dirty="0" smtClean="0">
                <a:latin typeface="Verdana" panose="020B0604030504040204" pitchFamily="34" charset="0"/>
                <a:ea typeface="Verdana" panose="020B0604030504040204" pitchFamily="34" charset="0"/>
              </a:rPr>
              <a:t> багаторазово спостерігав, як провалювалися команди, в яких були зібрані чудово розумні люди з чудовими лідерськими якостями, провалювалися через те, що ніхто не брав на себе виконання банальної рутинної роботи. Саме цю роль </a:t>
            </a:r>
            <a:r>
              <a:rPr lang="uk-UA" sz="1600" dirty="0" err="1" smtClean="0">
                <a:latin typeface="Verdana" panose="020B0604030504040204" pitchFamily="34" charset="0"/>
                <a:ea typeface="Verdana" panose="020B0604030504040204" pitchFamily="34" charset="0"/>
              </a:rPr>
              <a:t>Белбін</a:t>
            </a:r>
            <a:r>
              <a:rPr lang="uk-UA" sz="1600" dirty="0" smtClean="0">
                <a:latin typeface="Verdana" panose="020B0604030504040204" pitchFamily="34" charset="0"/>
                <a:ea typeface="Verdana" panose="020B0604030504040204" pitchFamily="34" charset="0"/>
              </a:rPr>
              <a:t> виділив першою і назвав ключовою для успіху команди.</a:t>
            </a:r>
            <a:endParaRPr lang="uk-UA" sz="1600" dirty="0">
              <a:latin typeface="Verdana" panose="020B0604030504040204" pitchFamily="34" charset="0"/>
              <a:ea typeface="Verdana" panose="020B0604030504040204" pitchFamily="34" charset="0"/>
            </a:endParaRPr>
          </a:p>
        </p:txBody>
      </p:sp>
      <p:sp>
        <p:nvSpPr>
          <p:cNvPr id="9" name="Прямоугольник 8"/>
          <p:cNvSpPr/>
          <p:nvPr/>
        </p:nvSpPr>
        <p:spPr>
          <a:xfrm>
            <a:off x="616017" y="3796116"/>
            <a:ext cx="10992050" cy="1815882"/>
          </a:xfrm>
          <a:prstGeom prst="rect">
            <a:avLst/>
          </a:prstGeom>
        </p:spPr>
        <p:txBody>
          <a:bodyPr wrap="square">
            <a:spAutoFit/>
          </a:bodyPr>
          <a:lstStyle/>
          <a:p>
            <a:pPr indent="457200" algn="just"/>
            <a:r>
              <a:rPr lang="uk-UA" sz="1600" dirty="0" smtClean="0">
                <a:latin typeface="Verdana" panose="020B0604030504040204" pitchFamily="34" charset="0"/>
                <a:ea typeface="Verdana" panose="020B0604030504040204" pitchFamily="34" charset="0"/>
              </a:rPr>
              <a:t>Така </a:t>
            </a:r>
            <a:r>
              <a:rPr lang="uk-UA" sz="1600" dirty="0">
                <a:latin typeface="Verdana" panose="020B0604030504040204" pitchFamily="34" charset="0"/>
                <a:ea typeface="Verdana" panose="020B0604030504040204" pitchFamily="34" charset="0"/>
              </a:rPr>
              <a:t>собі «</a:t>
            </a:r>
            <a:r>
              <a:rPr lang="uk-UA" sz="1600" dirty="0" smtClean="0">
                <a:latin typeface="Verdana" panose="020B0604030504040204" pitchFamily="34" charset="0"/>
                <a:ea typeface="Verdana" panose="020B0604030504040204" pitchFamily="34" charset="0"/>
              </a:rPr>
              <a:t>робоча бджілка». Прагматичний </a:t>
            </a:r>
            <a:r>
              <a:rPr lang="uk-UA" sz="1600" dirty="0">
                <a:latin typeface="Verdana" panose="020B0604030504040204" pitchFamily="34" charset="0"/>
                <a:ea typeface="Verdana" panose="020B0604030504040204" pitchFamily="34" charset="0"/>
              </a:rPr>
              <a:t>та уважний до деталей, він може перетворити ідеї на практичні рішення.</a:t>
            </a:r>
          </a:p>
          <a:p>
            <a:pPr indent="457200" algn="just"/>
            <a:r>
              <a:rPr lang="uk-UA" sz="1600" dirty="0">
                <a:latin typeface="Verdana" panose="020B0604030504040204" pitchFamily="34" charset="0"/>
                <a:ea typeface="Verdana" panose="020B0604030504040204" pitchFamily="34" charset="0"/>
              </a:rPr>
              <a:t>На таку людину завжди можна покластися, він виконає завдання вчасно і зробить те, що від нього просять, консервативний</a:t>
            </a:r>
            <a:r>
              <a:rPr lang="uk-UA" sz="1600" dirty="0" smtClean="0">
                <a:latin typeface="Verdana" panose="020B0604030504040204" pitchFamily="34" charset="0"/>
                <a:ea typeface="Verdana" panose="020B0604030504040204" pitchFamily="34" charset="0"/>
              </a:rPr>
              <a:t>.</a:t>
            </a:r>
          </a:p>
          <a:p>
            <a:pPr indent="457200" algn="just"/>
            <a:endParaRPr lang="uk-UA" sz="1600" dirty="0">
              <a:latin typeface="Verdana" panose="020B0604030504040204" pitchFamily="34" charset="0"/>
              <a:ea typeface="Verdana" panose="020B0604030504040204" pitchFamily="34" charset="0"/>
            </a:endParaRPr>
          </a:p>
          <a:p>
            <a:pPr indent="457200" algn="just"/>
            <a:r>
              <a:rPr lang="uk-UA" sz="1600" dirty="0">
                <a:latin typeface="Verdana" panose="020B0604030504040204" pitchFamily="34" charset="0"/>
                <a:ea typeface="Verdana" panose="020B0604030504040204" pitchFamily="34" charset="0"/>
              </a:rPr>
              <a:t>З </a:t>
            </a:r>
            <a:r>
              <a:rPr lang="uk-UA" sz="1600" b="1" dirty="0">
                <a:latin typeface="Verdana" panose="020B0604030504040204" pitchFamily="34" charset="0"/>
                <a:ea typeface="Verdana" panose="020B0604030504040204" pitchFamily="34" charset="0"/>
              </a:rPr>
              <a:t>плюсів</a:t>
            </a:r>
            <a:r>
              <a:rPr lang="uk-UA" sz="1600" dirty="0">
                <a:latin typeface="Verdana" panose="020B0604030504040204" pitchFamily="34" charset="0"/>
                <a:ea typeface="Verdana" panose="020B0604030504040204" pitchFamily="34" charset="0"/>
              </a:rPr>
              <a:t> ролі, ці люди дисципліновані, надійні і креативні, з </a:t>
            </a:r>
            <a:r>
              <a:rPr lang="uk-UA" sz="1600" b="1" dirty="0">
                <a:latin typeface="Verdana" panose="020B0604030504040204" pitchFamily="34" charset="0"/>
                <a:ea typeface="Verdana" panose="020B0604030504040204" pitchFamily="34" charset="0"/>
              </a:rPr>
              <a:t>мінусів</a:t>
            </a:r>
            <a:r>
              <a:rPr lang="uk-UA" sz="1600" dirty="0">
                <a:latin typeface="Verdana" panose="020B0604030504040204" pitchFamily="34" charset="0"/>
                <a:ea typeface="Verdana" panose="020B0604030504040204" pitchFamily="34" charset="0"/>
              </a:rPr>
              <a:t> - вони схильні до бюрократизму, і у них уповільнена реакція на нові можливості.</a:t>
            </a:r>
            <a:endParaRPr lang="uk-UA" sz="16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48947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0524" y="202694"/>
            <a:ext cx="7095212" cy="572657"/>
          </a:xfrm>
          <a:prstGeom prst="rect">
            <a:avLst/>
          </a:prstGeom>
        </p:spPr>
        <p:txBody>
          <a:bodyPr wrap="none">
            <a:spAutoFit/>
          </a:bodyPr>
          <a:lstStyle/>
          <a:p>
            <a:pPr algn="just">
              <a:lnSpc>
                <a:spcPct val="107000"/>
              </a:lnSpc>
              <a:spcAft>
                <a:spcPts val="0"/>
              </a:spcAft>
            </a:pPr>
            <a:r>
              <a:rPr lang="en-US" sz="3200" b="1" dirty="0">
                <a:solidFill>
                  <a:srgbClr val="000000"/>
                </a:solidFill>
                <a:latin typeface="Verdana" panose="020B0604030504040204" pitchFamily="34" charset="0"/>
                <a:ea typeface="Verdana" panose="020B0604030504040204" pitchFamily="34" charset="0"/>
                <a:cs typeface="Arial" panose="020B0604020202020204" pitchFamily="34" charset="0"/>
              </a:rPr>
              <a:t>Shaper </a:t>
            </a:r>
            <a:r>
              <a:rPr lang="uk-UA" sz="32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3200" b="1" dirty="0" err="1">
                <a:solidFill>
                  <a:srgbClr val="000000"/>
                </a:solidFill>
                <a:latin typeface="Verdana" panose="020B0604030504040204" pitchFamily="34" charset="0"/>
                <a:ea typeface="Verdana" panose="020B0604030504040204" pitchFamily="34" charset="0"/>
                <a:cs typeface="Arial" panose="020B0604020202020204" pitchFamily="34" charset="0"/>
              </a:rPr>
              <a:t>Шейпер</a:t>
            </a:r>
            <a:r>
              <a:rPr lang="uk-UA" sz="32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3200" b="1" dirty="0" err="1">
                <a:latin typeface="Verdana" panose="020B0604030504040204" pitchFamily="34" charset="0"/>
                <a:ea typeface="Verdana" panose="020B0604030504040204" pitchFamily="34" charset="0"/>
                <a:cs typeface="Segoe UI" panose="020B0502040204020203" pitchFamily="34" charset="0"/>
              </a:rPr>
              <a:t>Мотиватор</a:t>
            </a:r>
            <a:endParaRPr lang="uk-UA" sz="32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5" name="Прямая соединительная линия 4"/>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2" descr="http://e-mba.ru/upload/iblock/d4e/leader_style.jpg"/>
          <p:cNvPicPr>
            <a:picLocks noChangeAspect="1" noChangeArrowheads="1"/>
          </p:cNvPicPr>
          <p:nvPr/>
        </p:nvPicPr>
        <p:blipFill>
          <a:blip r:embed="rId2" cstate="print"/>
          <a:srcRect/>
          <a:stretch>
            <a:fillRect/>
          </a:stretch>
        </p:blipFill>
        <p:spPr bwMode="auto">
          <a:xfrm>
            <a:off x="299842" y="4098333"/>
            <a:ext cx="3266497" cy="2443342"/>
          </a:xfrm>
          <a:prstGeom prst="rect">
            <a:avLst/>
          </a:prstGeom>
          <a:noFill/>
        </p:spPr>
      </p:pic>
      <p:sp>
        <p:nvSpPr>
          <p:cNvPr id="3" name="Прямоугольник 2"/>
          <p:cNvSpPr/>
          <p:nvPr/>
        </p:nvSpPr>
        <p:spPr>
          <a:xfrm>
            <a:off x="466665" y="1170763"/>
            <a:ext cx="7204670" cy="1323439"/>
          </a:xfrm>
          <a:prstGeom prst="rect">
            <a:avLst/>
          </a:prstGeom>
        </p:spPr>
        <p:txBody>
          <a:bodyPr wrap="square">
            <a:spAutoFit/>
          </a:bodyPr>
          <a:lstStyle/>
          <a:p>
            <a:pPr indent="457200" algn="just"/>
            <a:r>
              <a:rPr lang="uk-UA" sz="1600" dirty="0" smtClean="0">
                <a:latin typeface="Verdana" panose="020B0604030504040204" pitchFamily="34" charset="0"/>
                <a:ea typeface="Verdana" panose="020B0604030504040204" pitchFamily="34" charset="0"/>
              </a:rPr>
              <a:t>Динамічна </a:t>
            </a:r>
            <a:r>
              <a:rPr lang="uk-UA" sz="1600" dirty="0">
                <a:latin typeface="Verdana" panose="020B0604030504040204" pitchFamily="34" charset="0"/>
                <a:ea typeface="Verdana" panose="020B0604030504040204" pitchFamily="34" charset="0"/>
              </a:rPr>
              <a:t>і амбітна людина, якій подобається брати на себе відповідальність за команду і вести її до досягнення цілей проекту. </a:t>
            </a:r>
            <a:endParaRPr lang="uk-UA" sz="1600" dirty="0" smtClean="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Недолік </a:t>
            </a:r>
            <a:r>
              <a:rPr lang="uk-UA" sz="1600" dirty="0">
                <a:latin typeface="Verdana" panose="020B0604030504040204" pitchFamily="34" charset="0"/>
                <a:ea typeface="Verdana" panose="020B0604030504040204" pitchFamily="34" charset="0"/>
              </a:rPr>
              <a:t>цієї ролі полягає у повній впевненості своєї правоти, може не зважати на думку команди.</a:t>
            </a:r>
          </a:p>
        </p:txBody>
      </p:sp>
      <p:sp>
        <p:nvSpPr>
          <p:cNvPr id="7" name="Прямоугольник 6"/>
          <p:cNvSpPr/>
          <p:nvPr/>
        </p:nvSpPr>
        <p:spPr>
          <a:xfrm>
            <a:off x="2618794" y="3146222"/>
            <a:ext cx="8989656" cy="1077218"/>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Лідер, орієнтований на завдання, сповнений енергії, має високу мотивацію, для якого головне - перемога Зацікавлений у досягненні цілей і стимулює інших до цього Дуже знервований, товариський, динамічний Увагу спрямовано загалом на постановку цілей і пріоритетів</a:t>
            </a:r>
          </a:p>
        </p:txBody>
      </p:sp>
      <p:sp>
        <p:nvSpPr>
          <p:cNvPr id="8" name="Прямоугольник 7"/>
          <p:cNvSpPr/>
          <p:nvPr/>
        </p:nvSpPr>
        <p:spPr>
          <a:xfrm>
            <a:off x="4376563" y="4975918"/>
            <a:ext cx="6421663" cy="1077218"/>
          </a:xfrm>
          <a:prstGeom prst="rect">
            <a:avLst/>
          </a:prstGeom>
        </p:spPr>
        <p:txBody>
          <a:bodyPr wrap="square">
            <a:spAutoFit/>
          </a:bodyPr>
          <a:lstStyle/>
          <a:p>
            <a:pPr indent="457200" algn="just"/>
            <a:r>
              <a:rPr lang="uk-UA" sz="1600" dirty="0" smtClean="0">
                <a:latin typeface="Verdana" panose="020B0604030504040204" pitchFamily="34" charset="0"/>
                <a:ea typeface="Verdana" panose="020B0604030504040204" pitchFamily="34" charset="0"/>
              </a:rPr>
              <a:t>Прагне надати певної форми та структури дискусіям у команді «Мотивує» команду на досягнення результату Не втрачає самовладання в напруженій ситуації Володіє напором і мужністю подолання перешкод</a:t>
            </a:r>
            <a:endParaRPr lang="uk-UA" sz="1600" dirty="0">
              <a:latin typeface="Verdana" panose="020B0604030504040204" pitchFamily="34" charset="0"/>
              <a:ea typeface="Verdana" panose="020B0604030504040204" pitchFamily="34" charset="0"/>
            </a:endParaRPr>
          </a:p>
        </p:txBody>
      </p:sp>
      <p:pic>
        <p:nvPicPr>
          <p:cNvPr id="9" name="Picture 8" descr="http://www.weardale-show.co.uk/Help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0085" y="1047257"/>
            <a:ext cx="2942894" cy="209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479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56622" y="212376"/>
            <a:ext cx="6723315" cy="584775"/>
          </a:xfrm>
          <a:prstGeom prst="rect">
            <a:avLst/>
          </a:prstGeom>
        </p:spPr>
        <p:txBody>
          <a:bodyPr wrap="none">
            <a:spAutoFit/>
          </a:bodyPr>
          <a:lstStyle/>
          <a:p>
            <a:r>
              <a:rPr lang="en-US" sz="3200" b="1" dirty="0">
                <a:solidFill>
                  <a:srgbClr val="000000"/>
                </a:solidFill>
                <a:latin typeface="Verdana" panose="020B0604030504040204" pitchFamily="34" charset="0"/>
                <a:ea typeface="Verdana" panose="020B0604030504040204" pitchFamily="34" charset="0"/>
                <a:cs typeface="Arial" panose="020B0604020202020204" pitchFamily="34" charset="0"/>
              </a:rPr>
              <a:t>Completer Finisher </a:t>
            </a:r>
            <a:r>
              <a:rPr lang="uk-UA" sz="32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3200" b="1" dirty="0">
                <a:latin typeface="Verdana" panose="020B0604030504040204" pitchFamily="34" charset="0"/>
                <a:ea typeface="Verdana" panose="020B0604030504040204" pitchFamily="34" charset="0"/>
                <a:cs typeface="Segoe UI" panose="020B0502040204020203" pitchFamily="34" charset="0"/>
              </a:rPr>
              <a:t>Педант</a:t>
            </a:r>
            <a:endParaRPr lang="uk-UA" sz="3200" dirty="0">
              <a:latin typeface="Verdana" panose="020B0604030504040204" pitchFamily="34" charset="0"/>
              <a:ea typeface="Verdana" panose="020B0604030504040204" pitchFamily="34" charset="0"/>
            </a:endParaRPr>
          </a:p>
        </p:txBody>
      </p:sp>
      <p:cxnSp>
        <p:nvCxnSpPr>
          <p:cNvPr id="5" name="Прямая соединительная линия 4"/>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2" descr="http://sterva24.com/wp-content/uploads/2011/10/lider.jpg"/>
          <p:cNvPicPr>
            <a:picLocks noChangeAspect="1" noChangeArrowheads="1"/>
          </p:cNvPicPr>
          <p:nvPr/>
        </p:nvPicPr>
        <p:blipFill>
          <a:blip r:embed="rId2" cstate="print"/>
          <a:srcRect/>
          <a:stretch>
            <a:fillRect/>
          </a:stretch>
        </p:blipFill>
        <p:spPr bwMode="auto">
          <a:xfrm>
            <a:off x="400566" y="1110256"/>
            <a:ext cx="3849543" cy="2892658"/>
          </a:xfrm>
          <a:prstGeom prst="rect">
            <a:avLst/>
          </a:prstGeom>
          <a:noFill/>
        </p:spPr>
      </p:pic>
      <p:sp>
        <p:nvSpPr>
          <p:cNvPr id="7" name="Прямоугольник 6"/>
          <p:cNvSpPr/>
          <p:nvPr/>
        </p:nvSpPr>
        <p:spPr>
          <a:xfrm>
            <a:off x="4838299" y="1344934"/>
            <a:ext cx="6334680" cy="4524315"/>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Педантичний, розмірений, пунктуальний. </a:t>
            </a:r>
            <a:endParaRPr lang="uk-UA" sz="1600" dirty="0" smtClean="0">
              <a:latin typeface="Verdana" panose="020B0604030504040204" pitchFamily="34" charset="0"/>
              <a:ea typeface="Verdana" panose="020B0604030504040204" pitchFamily="34" charset="0"/>
            </a:endParaRPr>
          </a:p>
          <a:p>
            <a:pPr indent="457200" algn="just"/>
            <a:endParaRPr lang="uk-UA" sz="1600" dirty="0" smtClean="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Здатний </a:t>
            </a:r>
            <a:r>
              <a:rPr lang="uk-UA" sz="1600" dirty="0">
                <a:latin typeface="Verdana" panose="020B0604030504040204" pitchFamily="34" charset="0"/>
                <a:ea typeface="Verdana" panose="020B0604030504040204" pitchFamily="34" charset="0"/>
              </a:rPr>
              <a:t>і любить наносити завершальні штрихи, «наводити лиск», готувати презентації. </a:t>
            </a:r>
            <a:endParaRPr lang="uk-UA" sz="1600" dirty="0" smtClean="0">
              <a:latin typeface="Verdana" panose="020B0604030504040204" pitchFamily="34" charset="0"/>
              <a:ea typeface="Verdana" panose="020B0604030504040204" pitchFamily="34" charset="0"/>
            </a:endParaRPr>
          </a:p>
          <a:p>
            <a:pPr indent="457200" algn="just"/>
            <a:endParaRPr lang="uk-UA" sz="1600" dirty="0" smtClean="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Схильний </a:t>
            </a:r>
            <a:r>
              <a:rPr lang="uk-UA" sz="1600" dirty="0">
                <a:latin typeface="Verdana" panose="020B0604030504040204" pitchFamily="34" charset="0"/>
                <a:ea typeface="Verdana" panose="020B0604030504040204" pitchFamily="34" charset="0"/>
              </a:rPr>
              <a:t>турбуватися про дрібниці. Неохоче йде на те, щоб дозволити подіям йти своєю чергою. </a:t>
            </a:r>
            <a:endParaRPr lang="uk-UA" sz="1600" dirty="0" smtClean="0">
              <a:latin typeface="Verdana" panose="020B0604030504040204" pitchFamily="34" charset="0"/>
              <a:ea typeface="Verdana" panose="020B0604030504040204" pitchFamily="34" charset="0"/>
            </a:endParaRPr>
          </a:p>
          <a:p>
            <a:pPr indent="457200" algn="just"/>
            <a:endParaRPr lang="uk-UA" sz="1600" dirty="0" smtClean="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Охоче </a:t>
            </a:r>
            <a:r>
              <a:rPr lang="uk-UA" sz="1600" dirty="0">
                <a:latin typeface="Verdana" panose="020B0604030504040204" pitchFamily="34" charset="0"/>
                <a:ea typeface="Verdana" panose="020B0604030504040204" pitchFamily="34" charset="0"/>
              </a:rPr>
              <a:t>бере на себе роботу, пов'язану з доведенням завдання до повної відповідності вимогам, стежить за дотриманням термінів</a:t>
            </a:r>
            <a:r>
              <a:rPr lang="uk-UA" sz="1600" dirty="0" smtClean="0">
                <a:latin typeface="Verdana" panose="020B0604030504040204" pitchFamily="34" charset="0"/>
                <a:ea typeface="Verdana" panose="020B0604030504040204" pitchFamily="34" charset="0"/>
              </a:rPr>
              <a:t>.</a:t>
            </a:r>
          </a:p>
          <a:p>
            <a:pPr indent="457200" algn="just"/>
            <a:endParaRPr lang="uk-UA" sz="1600" dirty="0" smtClean="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Вони </a:t>
            </a:r>
            <a:r>
              <a:rPr lang="uk-UA" sz="1600" dirty="0">
                <a:latin typeface="Verdana" panose="020B0604030504040204" pitchFamily="34" charset="0"/>
                <a:ea typeface="Verdana" panose="020B0604030504040204" pitchFamily="34" charset="0"/>
              </a:rPr>
              <a:t>найкраще виявляють та виправляють помилки та недоробки, акуратні, прагнуть високих стандартів, орієнтовані на терміни.</a:t>
            </a:r>
          </a:p>
          <a:p>
            <a:pPr indent="457200" algn="just" fontAlgn="auto"/>
            <a:endParaRPr lang="uk-UA" sz="1600" dirty="0" smtClean="0">
              <a:latin typeface="Verdana" panose="020B0604030504040204" pitchFamily="34" charset="0"/>
              <a:ea typeface="Verdana" panose="020B0604030504040204" pitchFamily="34" charset="0"/>
            </a:endParaRPr>
          </a:p>
          <a:p>
            <a:pPr indent="457200" algn="just" fontAlgn="auto"/>
            <a:r>
              <a:rPr lang="uk-UA" sz="1600" dirty="0" smtClean="0">
                <a:latin typeface="Verdana" panose="020B0604030504040204" pitchFamily="34" charset="0"/>
                <a:ea typeface="Verdana" panose="020B0604030504040204" pitchFamily="34" charset="0"/>
              </a:rPr>
              <a:t>Іноді </a:t>
            </a:r>
            <a:r>
              <a:rPr lang="uk-UA" sz="1600" dirty="0">
                <a:latin typeface="Verdana" panose="020B0604030504040204" pitchFamily="34" charset="0"/>
                <a:ea typeface="Verdana" panose="020B0604030504040204" pitchFamily="34" charset="0"/>
              </a:rPr>
              <a:t>можна сказати, що головне — якість і деталі, а терміни можуть зачекати</a:t>
            </a:r>
            <a:r>
              <a:rPr lang="uk-UA" sz="1600" dirty="0" smtClean="0">
                <a:latin typeface="Verdana" panose="020B0604030504040204" pitchFamily="34" charset="0"/>
                <a:ea typeface="Verdana" panose="020B0604030504040204" pitchFamily="34" charset="0"/>
              </a:rPr>
              <a:t>.</a:t>
            </a:r>
            <a:endParaRPr lang="uk-UA"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7018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00998" y="250820"/>
            <a:ext cx="5538696" cy="572657"/>
          </a:xfrm>
          <a:prstGeom prst="rect">
            <a:avLst/>
          </a:prstGeom>
        </p:spPr>
        <p:txBody>
          <a:bodyPr wrap="none">
            <a:spAutoFit/>
          </a:bodyPr>
          <a:lstStyle/>
          <a:p>
            <a:pPr algn="just">
              <a:lnSpc>
                <a:spcPct val="107000"/>
              </a:lnSpc>
              <a:spcAft>
                <a:spcPts val="0"/>
              </a:spcAft>
            </a:pPr>
            <a:r>
              <a:rPr lang="en-US" sz="3200" b="1" dirty="0">
                <a:solidFill>
                  <a:srgbClr val="000000"/>
                </a:solidFill>
                <a:latin typeface="Verdana" panose="020B0604030504040204" pitchFamily="34" charset="0"/>
                <a:ea typeface="Verdana" panose="020B0604030504040204" pitchFamily="34" charset="0"/>
                <a:cs typeface="Arial" panose="020B0604020202020204" pitchFamily="34" charset="0"/>
              </a:rPr>
              <a:t>Plant</a:t>
            </a:r>
            <a:r>
              <a:rPr lang="en-US" sz="3200" b="1" dirty="0">
                <a:latin typeface="Verdana" panose="020B0604030504040204" pitchFamily="34" charset="0"/>
                <a:ea typeface="Verdana" panose="020B0604030504040204" pitchFamily="34" charset="0"/>
                <a:cs typeface="Segoe UI" panose="020B0502040204020203" pitchFamily="34" charset="0"/>
              </a:rPr>
              <a:t> </a:t>
            </a:r>
            <a:r>
              <a:rPr lang="uk-UA" sz="3200" b="1" dirty="0">
                <a:latin typeface="Verdana" panose="020B0604030504040204" pitchFamily="34" charset="0"/>
                <a:ea typeface="Verdana" panose="020B0604030504040204" pitchFamily="34" charset="0"/>
                <a:cs typeface="Segoe UI" panose="020B0502040204020203" pitchFamily="34" charset="0"/>
              </a:rPr>
              <a:t>– Генератор ідей</a:t>
            </a:r>
            <a:endParaRPr lang="uk-UA" sz="32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5" name="Прямая соединительная линия 4"/>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2" descr="http://bizness-lady.ru/uploads/posts/2011-02/1298821938_biznes-idei-ot-mala-do-velika.jpg"/>
          <p:cNvPicPr>
            <a:picLocks noChangeAspect="1" noChangeArrowheads="1"/>
          </p:cNvPicPr>
          <p:nvPr/>
        </p:nvPicPr>
        <p:blipFill>
          <a:blip r:embed="rId2" cstate="print"/>
          <a:srcRect/>
          <a:stretch>
            <a:fillRect/>
          </a:stretch>
        </p:blipFill>
        <p:spPr bwMode="auto">
          <a:xfrm>
            <a:off x="7224662" y="1045175"/>
            <a:ext cx="4053032" cy="2705300"/>
          </a:xfrm>
          <a:prstGeom prst="rect">
            <a:avLst/>
          </a:prstGeom>
          <a:noFill/>
        </p:spPr>
      </p:pic>
      <p:sp>
        <p:nvSpPr>
          <p:cNvPr id="7" name="Прямоугольник 6"/>
          <p:cNvSpPr/>
          <p:nvPr/>
        </p:nvSpPr>
        <p:spPr>
          <a:xfrm>
            <a:off x="3795561" y="5059637"/>
            <a:ext cx="6096000" cy="1323439"/>
          </a:xfrm>
          <a:prstGeom prst="rect">
            <a:avLst/>
          </a:prstGeom>
        </p:spPr>
        <p:txBody>
          <a:bodyPr>
            <a:spAutoFit/>
          </a:bodyPr>
          <a:lstStyle/>
          <a:p>
            <a:pPr indent="457200" algn="just"/>
            <a:r>
              <a:rPr lang="uk-UA" sz="1600" dirty="0" smtClean="0">
                <a:latin typeface="Verdana" panose="020B0604030504040204" pitchFamily="34" charset="0"/>
                <a:ea typeface="Verdana" panose="020B0604030504040204" pitchFamily="34" charset="0"/>
              </a:rPr>
              <a:t>Творча </a:t>
            </a:r>
            <a:r>
              <a:rPr lang="uk-UA" sz="1600" dirty="0">
                <a:latin typeface="Verdana" panose="020B0604030504040204" pitchFamily="34" charset="0"/>
                <a:ea typeface="Verdana" panose="020B0604030504040204" pitchFamily="34" charset="0"/>
              </a:rPr>
              <a:t>людина з багатою уявою, здатна знаходити нестандартні рішення складних проблем. У них неабиякий розум, вони оригінальні та самостійні, з високим рівнем інтелекту. Якщо вам потрібно вигадати щось креативне - це ідеальна роль.</a:t>
            </a:r>
            <a:endParaRPr lang="uk-UA" sz="1600" dirty="0">
              <a:effectLst/>
              <a:latin typeface="Verdana" panose="020B0604030504040204" pitchFamily="34" charset="0"/>
              <a:ea typeface="Verdana" panose="020B0604030504040204" pitchFamily="34" charset="0"/>
            </a:endParaRPr>
          </a:p>
        </p:txBody>
      </p:sp>
      <p:sp>
        <p:nvSpPr>
          <p:cNvPr id="8" name="Прямоугольник 7"/>
          <p:cNvSpPr/>
          <p:nvPr/>
        </p:nvSpPr>
        <p:spPr>
          <a:xfrm>
            <a:off x="449180" y="969404"/>
            <a:ext cx="6615762" cy="1569660"/>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Індивідуаліст, серйозний, талановитий, має розвинену уяву, інтелект, знання. При цьому схильний нехтувати практичними деталями, протоколом. Генерує свіжі ідеї, синтезує знання. Схильний втрачати інтерес до проблеми, щойно минає </a:t>
            </a:r>
            <a:r>
              <a:rPr lang="uk-UA" sz="1600" dirty="0" err="1">
                <a:latin typeface="Verdana" panose="020B0604030504040204" pitchFamily="34" charset="0"/>
                <a:ea typeface="Verdana" panose="020B0604030504040204" pitchFamily="34" charset="0"/>
              </a:rPr>
              <a:t>інтригуюче</a:t>
            </a:r>
            <a:r>
              <a:rPr lang="uk-UA" sz="1600" dirty="0">
                <a:latin typeface="Verdana" panose="020B0604030504040204" pitchFamily="34" charset="0"/>
                <a:ea typeface="Verdana" panose="020B0604030504040204" pitchFamily="34" charset="0"/>
              </a:rPr>
              <a:t> почуття новизни. Віддає перевагу мати справу з ідеями, а не з живими людьми.</a:t>
            </a:r>
          </a:p>
        </p:txBody>
      </p:sp>
      <p:sp>
        <p:nvSpPr>
          <p:cNvPr id="9" name="Прямоугольник 8"/>
          <p:cNvSpPr/>
          <p:nvPr/>
        </p:nvSpPr>
        <p:spPr>
          <a:xfrm>
            <a:off x="449180" y="2751313"/>
            <a:ext cx="6615763" cy="2308324"/>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Це </a:t>
            </a:r>
            <a:r>
              <a:rPr lang="uk-UA" sz="1600" dirty="0" err="1">
                <a:latin typeface="Verdana" panose="020B0604030504040204" pitchFamily="34" charset="0"/>
                <a:ea typeface="Verdana" panose="020B0604030504040204" pitchFamily="34" charset="0"/>
              </a:rPr>
              <a:t>інтровертний</a:t>
            </a:r>
            <a:r>
              <a:rPr lang="uk-UA" sz="1600" dirty="0">
                <a:latin typeface="Verdana" panose="020B0604030504040204" pitchFamily="34" charset="0"/>
                <a:ea typeface="Verdana" panose="020B0604030504040204" pitchFamily="34" charset="0"/>
              </a:rPr>
              <a:t> (зосереджений на своєму внутрішньому світі), розумний, схильний до нововведень член команди. </a:t>
            </a:r>
            <a:r>
              <a:rPr lang="uk-UA" sz="1600" dirty="0" smtClean="0">
                <a:latin typeface="Verdana" panose="020B0604030504040204" pitchFamily="34" charset="0"/>
                <a:ea typeface="Verdana" panose="020B0604030504040204" pitchFamily="34" charset="0"/>
              </a:rPr>
              <a:t>Генератор ідей представляє </a:t>
            </a:r>
            <a:r>
              <a:rPr lang="uk-UA" sz="1600" dirty="0">
                <a:latin typeface="Verdana" panose="020B0604030504040204" pitchFamily="34" charset="0"/>
                <a:ea typeface="Verdana" panose="020B0604030504040204" pitchFamily="34" charset="0"/>
              </a:rPr>
              <a:t>нові ідеї, намагається їх розвивати, розробляє стратегію. Він цікавиться, здебільшого, ширшими питаннями, які можуть дати результат, при недостатній увазі до деталей. </a:t>
            </a:r>
            <a:r>
              <a:rPr lang="uk-UA" sz="1600" dirty="0" smtClean="0">
                <a:latin typeface="Verdana" panose="020B0604030504040204" pitchFamily="34" charset="0"/>
                <a:ea typeface="Verdana" panose="020B0604030504040204" pitchFamily="34" charset="0"/>
              </a:rPr>
              <a:t>Його стиль - </a:t>
            </a:r>
            <a:r>
              <a:rPr lang="uk-UA" sz="1600" dirty="0">
                <a:latin typeface="Verdana" panose="020B0604030504040204" pitchFamily="34" charset="0"/>
                <a:ea typeface="Verdana" panose="020B0604030504040204" pitchFamily="34" charset="0"/>
              </a:rPr>
              <a:t>привносити інноваційні ідеї в роботу команди та її цілі. Він схильний «витати в хмарах» та ігнорувати деталі або протокол.</a:t>
            </a:r>
          </a:p>
        </p:txBody>
      </p:sp>
    </p:spTree>
    <p:extLst>
      <p:ext uri="{BB962C8B-B14F-4D97-AF65-F5344CB8AC3E}">
        <p14:creationId xmlns:p14="http://schemas.microsoft.com/office/powerpoint/2010/main" val="1343092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18340" y="212319"/>
            <a:ext cx="8828058" cy="572657"/>
          </a:xfrm>
          <a:prstGeom prst="rect">
            <a:avLst/>
          </a:prstGeom>
        </p:spPr>
        <p:txBody>
          <a:bodyPr wrap="none">
            <a:spAutoFit/>
          </a:bodyPr>
          <a:lstStyle/>
          <a:p>
            <a:pPr algn="just">
              <a:lnSpc>
                <a:spcPct val="107000"/>
              </a:lnSpc>
              <a:spcAft>
                <a:spcPts val="0"/>
              </a:spcAft>
            </a:pPr>
            <a:r>
              <a:rPr lang="en-US" sz="3200" b="1" dirty="0">
                <a:solidFill>
                  <a:srgbClr val="000000"/>
                </a:solidFill>
                <a:latin typeface="Verdana" panose="020B0604030504040204" pitchFamily="34" charset="0"/>
                <a:ea typeface="Verdana" panose="020B0604030504040204" pitchFamily="34" charset="0"/>
                <a:cs typeface="Arial" panose="020B0604020202020204" pitchFamily="34" charset="0"/>
              </a:rPr>
              <a:t>Monitor Evaluator </a:t>
            </a:r>
            <a:r>
              <a:rPr lang="uk-UA" sz="32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3200" b="1" dirty="0">
                <a:latin typeface="Verdana" panose="020B0604030504040204" pitchFamily="34" charset="0"/>
                <a:ea typeface="Verdana" panose="020B0604030504040204" pitchFamily="34" charset="0"/>
                <a:cs typeface="Segoe UI" panose="020B0502040204020203" pitchFamily="34" charset="0"/>
              </a:rPr>
              <a:t>Аналітик-стратег</a:t>
            </a:r>
            <a:endParaRPr lang="uk-UA" sz="32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5" name="Прямая соединительная линия 4"/>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2" descr="http://vse-sekrety.ru/uploads/posts/2013-11/1384800022_lider-01.jpg"/>
          <p:cNvPicPr>
            <a:picLocks noChangeAspect="1" noChangeArrowheads="1"/>
          </p:cNvPicPr>
          <p:nvPr/>
        </p:nvPicPr>
        <p:blipFill>
          <a:blip r:embed="rId2" cstate="print"/>
          <a:srcRect/>
          <a:stretch>
            <a:fillRect/>
          </a:stretch>
        </p:blipFill>
        <p:spPr bwMode="auto">
          <a:xfrm>
            <a:off x="251828" y="1007905"/>
            <a:ext cx="3673239" cy="2442705"/>
          </a:xfrm>
          <a:prstGeom prst="rect">
            <a:avLst/>
          </a:prstGeom>
          <a:noFill/>
        </p:spPr>
      </p:pic>
      <p:sp>
        <p:nvSpPr>
          <p:cNvPr id="7" name="Прямоугольник 6"/>
          <p:cNvSpPr/>
          <p:nvPr/>
        </p:nvSpPr>
        <p:spPr>
          <a:xfrm>
            <a:off x="4097153" y="971810"/>
            <a:ext cx="7587915" cy="1077218"/>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Такій людині притаманні такі якості, як тверезий розум, емоційна врівноваженість, розважливість, розсудливість суджень, обережність. Проте, вона володіє і деякою впертістю. Дає критичну оцінку, постійно оцінює досягнення і якості роботи команди.</a:t>
            </a:r>
          </a:p>
        </p:txBody>
      </p:sp>
      <p:sp>
        <p:nvSpPr>
          <p:cNvPr id="8" name="Прямоугольник 7"/>
          <p:cNvSpPr/>
          <p:nvPr/>
        </p:nvSpPr>
        <p:spPr>
          <a:xfrm>
            <a:off x="4097152" y="2147659"/>
            <a:ext cx="7587915" cy="1077218"/>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Тверезо мислить, не емоційний, завбачливий, висока здатність до критичного мислення Розглядає всі можливості Приймає чіткі рішення, не реагуючи на емоційні висловлювання Здатний як ніхто оцінювати конкуруючі пропозиції</a:t>
            </a:r>
          </a:p>
        </p:txBody>
      </p:sp>
      <p:sp>
        <p:nvSpPr>
          <p:cNvPr id="9" name="Прямоугольник 8"/>
          <p:cNvSpPr/>
          <p:nvPr/>
        </p:nvSpPr>
        <p:spPr>
          <a:xfrm>
            <a:off x="4135651" y="3450610"/>
            <a:ext cx="7510915" cy="830997"/>
          </a:xfrm>
          <a:prstGeom prst="rect">
            <a:avLst/>
          </a:prstGeom>
        </p:spPr>
        <p:txBody>
          <a:bodyPr wrap="square">
            <a:spAutoFit/>
          </a:bodyPr>
          <a:lstStyle/>
          <a:p>
            <a:pPr indent="457200" algn="just"/>
            <a:r>
              <a:rPr lang="uk-UA" sz="1600" dirty="0" smtClean="0">
                <a:latin typeface="Verdana" panose="020B0604030504040204" pitchFamily="34" charset="0"/>
                <a:ea typeface="Verdana" panose="020B0604030504040204" pitchFamily="34" charset="0"/>
              </a:rPr>
              <a:t>Схильний до повільного прийняття рішень через необхідність обміркувати всі деталі Більше зайнятий пошуком істини, ніж досягненням результату</a:t>
            </a:r>
            <a:endParaRPr lang="uk-UA" sz="1600" dirty="0">
              <a:latin typeface="Verdana" panose="020B0604030504040204" pitchFamily="34" charset="0"/>
              <a:ea typeface="Verdana" panose="020B0604030504040204" pitchFamily="34" charset="0"/>
            </a:endParaRPr>
          </a:p>
        </p:txBody>
      </p:sp>
      <p:sp>
        <p:nvSpPr>
          <p:cNvPr id="10" name="Прямоугольник 9"/>
          <p:cNvSpPr/>
          <p:nvPr/>
        </p:nvSpPr>
        <p:spPr>
          <a:xfrm>
            <a:off x="488232" y="4603499"/>
            <a:ext cx="11364227" cy="1569660"/>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Функціональність. </a:t>
            </a:r>
            <a:r>
              <a:rPr lang="uk-UA" sz="1600" dirty="0" smtClean="0">
                <a:latin typeface="Verdana" panose="020B0604030504040204" pitchFamily="34" charset="0"/>
                <a:ea typeface="Verdana" panose="020B0604030504040204" pitchFamily="34" charset="0"/>
              </a:rPr>
              <a:t>Аналітики найбільше </a:t>
            </a:r>
            <a:r>
              <a:rPr lang="uk-UA" sz="1600" dirty="0">
                <a:latin typeface="Verdana" panose="020B0604030504040204" pitchFamily="34" charset="0"/>
                <a:ea typeface="Verdana" panose="020B0604030504040204" pitchFamily="34" charset="0"/>
              </a:rPr>
              <a:t>підходять для аналізу проблем та оцінки ідей і пропозицій. Вони добре вміють зважувати всі «за» і «проти» запропонованих варіантів. Порівняно з іншими </a:t>
            </a:r>
            <a:r>
              <a:rPr lang="uk-UA" sz="1600" dirty="0" smtClean="0">
                <a:latin typeface="Verdana" panose="020B0604030504040204" pitchFamily="34" charset="0"/>
                <a:ea typeface="Verdana" panose="020B0604030504040204" pitchFamily="34" charset="0"/>
              </a:rPr>
              <a:t>Аналітики здаються </a:t>
            </a:r>
            <a:r>
              <a:rPr lang="uk-UA" sz="1600" dirty="0">
                <a:latin typeface="Verdana" panose="020B0604030504040204" pitchFamily="34" charset="0"/>
                <a:ea typeface="Verdana" panose="020B0604030504040204" pitchFamily="34" charset="0"/>
              </a:rPr>
              <a:t>черствими, </a:t>
            </a:r>
            <a:r>
              <a:rPr lang="uk-UA" sz="1600" dirty="0" err="1">
                <a:latin typeface="Verdana" panose="020B0604030504040204" pitchFamily="34" charset="0"/>
                <a:ea typeface="Verdana" panose="020B0604030504040204" pitchFamily="34" charset="0"/>
              </a:rPr>
              <a:t>занудними</a:t>
            </a:r>
            <a:r>
              <a:rPr lang="uk-UA" sz="1600" dirty="0">
                <a:latin typeface="Verdana" panose="020B0604030504040204" pitchFamily="34" charset="0"/>
                <a:ea typeface="Verdana" panose="020B0604030504040204" pitchFamily="34" charset="0"/>
              </a:rPr>
              <a:t> і надмірно критичними. Деякі дивуються, як їм вдається стати керівниками. Проте багато </a:t>
            </a:r>
            <a:r>
              <a:rPr lang="uk-UA" sz="1600" dirty="0" smtClean="0">
                <a:latin typeface="Verdana" panose="020B0604030504040204" pitchFamily="34" charset="0"/>
                <a:ea typeface="Verdana" panose="020B0604030504040204" pitchFamily="34" charset="0"/>
              </a:rPr>
              <a:t>Аналітиків обіймають </a:t>
            </a:r>
            <a:r>
              <a:rPr lang="uk-UA" sz="1600" dirty="0">
                <a:latin typeface="Verdana" panose="020B0604030504040204" pitchFamily="34" charset="0"/>
                <a:ea typeface="Verdana" panose="020B0604030504040204" pitchFamily="34" charset="0"/>
              </a:rPr>
              <a:t>стратегічні пости і досягають успіху на посадах вищого рангу. Дуже </a:t>
            </a:r>
            <a:r>
              <a:rPr lang="uk-UA" sz="1600" dirty="0" err="1">
                <a:latin typeface="Verdana" panose="020B0604030504040204" pitchFamily="34" charset="0"/>
                <a:ea typeface="Verdana" panose="020B0604030504040204" pitchFamily="34" charset="0"/>
              </a:rPr>
              <a:t>рідко</a:t>
            </a:r>
            <a:r>
              <a:rPr lang="uk-UA" sz="1600" dirty="0">
                <a:latin typeface="Verdana" panose="020B0604030504040204" pitchFamily="34" charset="0"/>
                <a:ea typeface="Verdana" panose="020B0604030504040204" pitchFamily="34" charset="0"/>
              </a:rPr>
              <a:t> успіх або зрив справи залежить від ухвалення поспішних рішень. Це ідеальна «сфера» для </a:t>
            </a:r>
            <a:r>
              <a:rPr lang="uk-UA" sz="1600" dirty="0" smtClean="0">
                <a:latin typeface="Verdana" panose="020B0604030504040204" pitchFamily="34" charset="0"/>
                <a:ea typeface="Verdana" panose="020B0604030504040204" pitchFamily="34" charset="0"/>
              </a:rPr>
              <a:t>Аналітиків, </a:t>
            </a:r>
            <a:r>
              <a:rPr lang="uk-UA" sz="1600" dirty="0">
                <a:latin typeface="Verdana" panose="020B0604030504040204" pitchFamily="34" charset="0"/>
                <a:ea typeface="Verdana" panose="020B0604030504040204" pitchFamily="34" charset="0"/>
              </a:rPr>
              <a:t>людей, які </a:t>
            </a:r>
            <a:r>
              <a:rPr lang="uk-UA" sz="1600" dirty="0" err="1">
                <a:latin typeface="Verdana" panose="020B0604030504040204" pitchFamily="34" charset="0"/>
                <a:ea typeface="Verdana" panose="020B0604030504040204" pitchFamily="34" charset="0"/>
              </a:rPr>
              <a:t>рідко</a:t>
            </a:r>
            <a:r>
              <a:rPr lang="uk-UA" sz="1600" dirty="0">
                <a:latin typeface="Verdana" panose="020B0604030504040204" pitchFamily="34" charset="0"/>
                <a:ea typeface="Verdana" panose="020B0604030504040204" pitchFamily="34" charset="0"/>
              </a:rPr>
              <a:t> помиляються і, врешті-решт, виграють.</a:t>
            </a:r>
          </a:p>
        </p:txBody>
      </p:sp>
    </p:spTree>
    <p:extLst>
      <p:ext uri="{BB962C8B-B14F-4D97-AF65-F5344CB8AC3E}">
        <p14:creationId xmlns:p14="http://schemas.microsoft.com/office/powerpoint/2010/main" val="3525602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512025" y="231627"/>
            <a:ext cx="5081840" cy="584775"/>
          </a:xfrm>
          <a:prstGeom prst="rect">
            <a:avLst/>
          </a:prstGeom>
        </p:spPr>
        <p:txBody>
          <a:bodyPr wrap="none">
            <a:spAutoFit/>
          </a:bodyPr>
          <a:lstStyle/>
          <a:p>
            <a:r>
              <a:rPr lang="uk-UA" sz="3200" b="1" dirty="0" err="1">
                <a:latin typeface="Verdana" panose="020B0604030504040204" pitchFamily="34" charset="0"/>
                <a:ea typeface="Verdana" panose="020B0604030504040204" pitchFamily="34" charset="0"/>
                <a:cs typeface="Segoe UI" panose="020B0502040204020203" pitchFamily="34" charset="0"/>
              </a:rPr>
              <a:t>Specialist</a:t>
            </a:r>
            <a:r>
              <a:rPr lang="uk-UA" sz="3200" b="1" dirty="0">
                <a:latin typeface="Verdana" panose="020B0604030504040204" pitchFamily="34" charset="0"/>
                <a:ea typeface="Verdana" panose="020B0604030504040204" pitchFamily="34" charset="0"/>
                <a:cs typeface="Segoe UI" panose="020B0502040204020203" pitchFamily="34" charset="0"/>
              </a:rPr>
              <a:t> </a:t>
            </a:r>
            <a:r>
              <a:rPr lang="uk-UA" sz="3200" b="1" dirty="0" smtClean="0">
                <a:latin typeface="Verdana" panose="020B0604030504040204" pitchFamily="34" charset="0"/>
                <a:ea typeface="Verdana" panose="020B0604030504040204" pitchFamily="34" charset="0"/>
                <a:cs typeface="Segoe UI" panose="020B0502040204020203" pitchFamily="34" charset="0"/>
              </a:rPr>
              <a:t>- Фахівець</a:t>
            </a:r>
            <a:endParaRPr lang="uk-UA" sz="3200" dirty="0"/>
          </a:p>
        </p:txBody>
      </p:sp>
      <p:pic>
        <p:nvPicPr>
          <p:cNvPr id="6" name="Picture 2" descr="http://vse-sekrety.ru/uploads/posts/2013-11/1384799972_lider-02.jpg"/>
          <p:cNvPicPr>
            <a:picLocks noChangeAspect="1" noChangeArrowheads="1"/>
          </p:cNvPicPr>
          <p:nvPr/>
        </p:nvPicPr>
        <p:blipFill>
          <a:blip r:embed="rId2" cstate="print"/>
          <a:srcRect/>
          <a:stretch>
            <a:fillRect/>
          </a:stretch>
        </p:blipFill>
        <p:spPr bwMode="auto">
          <a:xfrm>
            <a:off x="7847118" y="3763926"/>
            <a:ext cx="3912466" cy="2588748"/>
          </a:xfrm>
          <a:prstGeom prst="rect">
            <a:avLst/>
          </a:prstGeom>
          <a:noFill/>
        </p:spPr>
      </p:pic>
      <p:sp>
        <p:nvSpPr>
          <p:cNvPr id="7" name="Прямоугольник 6"/>
          <p:cNvSpPr/>
          <p:nvPr/>
        </p:nvSpPr>
        <p:spPr>
          <a:xfrm>
            <a:off x="709060" y="1139132"/>
            <a:ext cx="8146181" cy="338554"/>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Як командну роль виявлено після завершення експериментів у </a:t>
            </a:r>
            <a:r>
              <a:rPr lang="uk-UA" sz="1600" dirty="0" err="1" smtClean="0">
                <a:latin typeface="Verdana" panose="020B0604030504040204" pitchFamily="34" charset="0"/>
                <a:ea typeface="Verdana" panose="020B0604030504040204" pitchFamily="34" charset="0"/>
              </a:rPr>
              <a:t>Хенлі</a:t>
            </a:r>
            <a:r>
              <a:rPr lang="uk-UA" sz="1600" dirty="0" smtClean="0">
                <a:latin typeface="Verdana" panose="020B0604030504040204" pitchFamily="34" charset="0"/>
                <a:ea typeface="Verdana" panose="020B0604030504040204" pitchFamily="34" charset="0"/>
              </a:rPr>
              <a:t>. </a:t>
            </a:r>
            <a:endParaRPr lang="uk-UA" sz="1600" dirty="0">
              <a:latin typeface="Verdana" panose="020B0604030504040204" pitchFamily="34" charset="0"/>
              <a:ea typeface="Verdana" panose="020B0604030504040204" pitchFamily="34" charset="0"/>
            </a:endParaRPr>
          </a:p>
        </p:txBody>
      </p:sp>
      <p:sp>
        <p:nvSpPr>
          <p:cNvPr id="8" name="Прямоугольник 7"/>
          <p:cNvSpPr/>
          <p:nvPr/>
        </p:nvSpPr>
        <p:spPr>
          <a:xfrm>
            <a:off x="709059" y="1999453"/>
            <a:ext cx="10976009" cy="2308324"/>
          </a:xfrm>
          <a:prstGeom prst="rect">
            <a:avLst/>
          </a:prstGeom>
        </p:spPr>
        <p:txBody>
          <a:bodyPr wrap="square">
            <a:spAutoFit/>
          </a:bodyPr>
          <a:lstStyle/>
          <a:p>
            <a:pPr indent="457200" algn="just"/>
            <a:r>
              <a:rPr lang="uk-UA" sz="1600" dirty="0" smtClean="0">
                <a:latin typeface="Verdana" panose="020B0604030504040204" pitchFamily="34" charset="0"/>
                <a:ea typeface="Verdana" panose="020B0604030504040204" pitchFamily="34" charset="0"/>
              </a:rPr>
              <a:t>Це </a:t>
            </a:r>
            <a:r>
              <a:rPr lang="uk-UA" sz="1600" dirty="0">
                <a:latin typeface="Verdana" panose="020B0604030504040204" pitchFamily="34" charset="0"/>
                <a:ea typeface="Verdana" panose="020B0604030504040204" pitchFamily="34" charset="0"/>
              </a:rPr>
              <a:t>особи, які мають унікальні навички або знання, необхідні для успіху проекту. </a:t>
            </a:r>
            <a:endParaRPr lang="uk-UA" sz="1600" dirty="0" smtClean="0">
              <a:latin typeface="Verdana" panose="020B0604030504040204" pitchFamily="34" charset="0"/>
              <a:ea typeface="Verdana" panose="020B0604030504040204" pitchFamily="34" charset="0"/>
            </a:endParaRPr>
          </a:p>
          <a:p>
            <a:pPr indent="457200" algn="just"/>
            <a:endParaRPr lang="uk-UA" sz="1600" dirty="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Вони </a:t>
            </a:r>
            <a:r>
              <a:rPr lang="uk-UA" sz="1600" dirty="0">
                <a:latin typeface="Verdana" panose="020B0604030504040204" pitchFamily="34" charset="0"/>
                <a:ea typeface="Verdana" panose="020B0604030504040204" pitchFamily="34" charset="0"/>
              </a:rPr>
              <a:t>привносять знання та досвід, віддані справі, самостійні та допитливі. </a:t>
            </a:r>
            <a:endParaRPr lang="uk-UA" sz="1600" dirty="0" smtClean="0">
              <a:latin typeface="Verdana" panose="020B0604030504040204" pitchFamily="34" charset="0"/>
              <a:ea typeface="Verdana" panose="020B0604030504040204" pitchFamily="34" charset="0"/>
            </a:endParaRPr>
          </a:p>
          <a:p>
            <a:pPr indent="457200" algn="just"/>
            <a:endParaRPr lang="uk-UA" sz="1600" dirty="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У </a:t>
            </a:r>
            <a:r>
              <a:rPr lang="uk-UA" sz="1600" dirty="0">
                <a:latin typeface="Verdana" panose="020B0604030504040204" pitchFamily="34" charset="0"/>
                <a:ea typeface="Verdana" panose="020B0604030504040204" pitchFamily="34" charset="0"/>
              </a:rPr>
              <a:t>них вузька спеціалізація, </a:t>
            </a:r>
            <a:r>
              <a:rPr lang="uk-UA" sz="1600" dirty="0" err="1">
                <a:latin typeface="Verdana" panose="020B0604030504040204" pitchFamily="34" charset="0"/>
                <a:ea typeface="Verdana" panose="020B0604030504040204" pitchFamily="34" charset="0"/>
              </a:rPr>
              <a:t>рідко</a:t>
            </a:r>
            <a:r>
              <a:rPr lang="uk-UA" sz="1600" dirty="0">
                <a:latin typeface="Verdana" panose="020B0604030504040204" pitchFamily="34" charset="0"/>
                <a:ea typeface="Verdana" panose="020B0604030504040204" pitchFamily="34" charset="0"/>
              </a:rPr>
              <a:t> цікавиться справами інших. </a:t>
            </a:r>
            <a:endParaRPr lang="uk-UA" sz="1600" dirty="0" smtClean="0">
              <a:latin typeface="Verdana" panose="020B0604030504040204" pitchFamily="34" charset="0"/>
              <a:ea typeface="Verdana" panose="020B0604030504040204" pitchFamily="34" charset="0"/>
            </a:endParaRPr>
          </a:p>
          <a:p>
            <a:pPr indent="457200" algn="just"/>
            <a:endParaRPr lang="uk-UA" sz="1600" dirty="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Вони </a:t>
            </a:r>
            <a:r>
              <a:rPr lang="uk-UA" sz="1600" dirty="0">
                <a:latin typeface="Verdana" panose="020B0604030504040204" pitchFamily="34" charset="0"/>
                <a:ea typeface="Verdana" panose="020B0604030504040204" pitchFamily="34" charset="0"/>
              </a:rPr>
              <a:t>діляться необхідними знаннями з командою, професіонали у своїй галузі. </a:t>
            </a:r>
            <a:endParaRPr lang="uk-UA" sz="1600" dirty="0" smtClean="0">
              <a:latin typeface="Verdana" panose="020B0604030504040204" pitchFamily="34" charset="0"/>
              <a:ea typeface="Verdana" panose="020B0604030504040204" pitchFamily="34" charset="0"/>
            </a:endParaRPr>
          </a:p>
          <a:p>
            <a:pPr indent="457200" algn="just"/>
            <a:endParaRPr lang="uk-UA" sz="1600" dirty="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Корисні </a:t>
            </a:r>
            <a:r>
              <a:rPr lang="uk-UA" sz="1600" dirty="0">
                <a:latin typeface="Verdana" panose="020B0604030504040204" pitchFamily="34" charset="0"/>
                <a:ea typeface="Verdana" panose="020B0604030504040204" pitchFamily="34" charset="0"/>
              </a:rPr>
              <a:t>на початку проекту, коли слід перевірити технічні нюанси.</a:t>
            </a:r>
          </a:p>
        </p:txBody>
      </p:sp>
    </p:spTree>
    <p:extLst>
      <p:ext uri="{BB962C8B-B14F-4D97-AF65-F5344CB8AC3E}">
        <p14:creationId xmlns:p14="http://schemas.microsoft.com/office/powerpoint/2010/main" val="501721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0746" y="549614"/>
            <a:ext cx="6096000" cy="2140651"/>
          </a:xfrm>
          <a:prstGeom prst="rect">
            <a:avLst/>
          </a:prstGeom>
        </p:spPr>
        <p:txBody>
          <a:bodyPr>
            <a:spAutoFit/>
          </a:bodyPr>
          <a:lstStyle/>
          <a:p>
            <a:pPr algn="just">
              <a:lnSpc>
                <a:spcPct val="107000"/>
              </a:lnSpc>
              <a:spcAft>
                <a:spcPts val="0"/>
              </a:spcAft>
            </a:pPr>
            <a:r>
              <a:rPr lang="uk-UA" b="1" dirty="0" smtClean="0">
                <a:latin typeface="Verdana" panose="020B0604030504040204" pitchFamily="34" charset="0"/>
                <a:ea typeface="Verdana" panose="020B0604030504040204" pitchFamily="34" charset="0"/>
                <a:cs typeface="TimesNewRomanPS-BoldMT"/>
              </a:rPr>
              <a:t>КОМАНДОУТВОРЕННЯ</a:t>
            </a:r>
            <a:r>
              <a:rPr lang="uk-UA" dirty="0" smtClean="0">
                <a:latin typeface="Verdana" panose="020B0604030504040204" pitchFamily="34" charset="0"/>
                <a:ea typeface="Verdana" panose="020B0604030504040204" pitchFamily="34" charset="0"/>
                <a:cs typeface="TimesNewRomanPS-BoldMT"/>
              </a:rPr>
              <a:t> </a:t>
            </a:r>
            <a:r>
              <a:rPr lang="uk-UA" dirty="0" smtClean="0">
                <a:latin typeface="Verdana" panose="020B0604030504040204" pitchFamily="34" charset="0"/>
                <a:ea typeface="Verdana" panose="020B0604030504040204" pitchFamily="34" charset="0"/>
                <a:cs typeface="TimesNewRomanPSMT"/>
              </a:rPr>
              <a:t>– </a:t>
            </a:r>
            <a:r>
              <a:rPr lang="uk-UA" dirty="0">
                <a:latin typeface="Verdana" panose="020B0604030504040204" pitchFamily="34" charset="0"/>
                <a:ea typeface="Verdana" panose="020B0604030504040204" pitchFamily="34" charset="0"/>
                <a:cs typeface="TimesNewRomanPSMT"/>
              </a:rPr>
              <a:t>це </a:t>
            </a:r>
            <a:r>
              <a:rPr lang="uk-UA" dirty="0">
                <a:latin typeface="Verdana" panose="020B0604030504040204" pitchFamily="34" charset="0"/>
                <a:ea typeface="Verdana" panose="020B0604030504040204" pitchFamily="34" charset="0"/>
                <a:cs typeface="TimesNewRomanPS-BoldItalicMT"/>
              </a:rPr>
              <a:t>процес </a:t>
            </a:r>
            <a:r>
              <a:rPr lang="uk-UA" dirty="0">
                <a:latin typeface="Verdana" panose="020B0604030504040204" pitchFamily="34" charset="0"/>
                <a:ea typeface="Verdana" panose="020B0604030504040204" pitchFamily="34" charset="0"/>
                <a:cs typeface="TimesNewRomanPSMT"/>
              </a:rPr>
              <a:t>формування команди, учасники якої </a:t>
            </a:r>
            <a:r>
              <a:rPr lang="uk-UA" dirty="0">
                <a:latin typeface="Verdana" panose="020B0604030504040204" pitchFamily="34" charset="0"/>
                <a:ea typeface="Verdana" panose="020B0604030504040204" pitchFamily="34" charset="0"/>
                <a:cs typeface="TimesNewRomanPS-ItalicMT"/>
              </a:rPr>
              <a:t>об’єднані </a:t>
            </a:r>
            <a:r>
              <a:rPr lang="uk-UA" dirty="0">
                <a:latin typeface="Verdana" panose="020B0604030504040204" pitchFamily="34" charset="0"/>
                <a:ea typeface="Verdana" panose="020B0604030504040204" pitchFamily="34" charset="0"/>
                <a:cs typeface="TimesNewRomanPSMT"/>
              </a:rPr>
              <a:t>спільною метою, </a:t>
            </a:r>
            <a:r>
              <a:rPr lang="uk-UA" dirty="0">
                <a:latin typeface="Verdana" panose="020B0604030504040204" pitchFamily="34" charset="0"/>
                <a:ea typeface="Verdana" panose="020B0604030504040204" pitchFamily="34" charset="0"/>
                <a:cs typeface="TimesNewRomanPS-ItalicMT"/>
              </a:rPr>
              <a:t>володіють відпрацьованими </a:t>
            </a:r>
            <a:r>
              <a:rPr lang="uk-UA" dirty="0">
                <a:latin typeface="Verdana" panose="020B0604030504040204" pitchFamily="34" charset="0"/>
                <a:ea typeface="Verdana" panose="020B0604030504040204" pitchFamily="34" charset="0"/>
                <a:cs typeface="TimesNewRomanPSMT"/>
              </a:rPr>
              <a:t>процедурами координації своїх дій в досягненні конкретних результатів, </a:t>
            </a:r>
            <a:r>
              <a:rPr lang="uk-UA" dirty="0">
                <a:latin typeface="Verdana" panose="020B0604030504040204" pitchFamily="34" charset="0"/>
                <a:ea typeface="Verdana" panose="020B0604030504040204" pitchFamily="34" charset="0"/>
                <a:cs typeface="TimesNewRomanPS-ItalicMT"/>
              </a:rPr>
              <a:t>несуть взаємну </a:t>
            </a:r>
            <a:r>
              <a:rPr lang="uk-UA" dirty="0">
                <a:latin typeface="Verdana" panose="020B0604030504040204" pitchFamily="34" charset="0"/>
                <a:ea typeface="Verdana" panose="020B0604030504040204" pitchFamily="34" charset="0"/>
                <a:cs typeface="TimesNewRomanPSMT"/>
              </a:rPr>
              <a:t>відповідальність за результати своєї діяльності на основі спільного бачення ситуації.</a:t>
            </a:r>
            <a:endParaRPr lang="uk-UA" sz="10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Рисунок 4"/>
          <p:cNvPicPr/>
          <p:nvPr/>
        </p:nvPicPr>
        <p:blipFill rotWithShape="1">
          <a:blip r:embed="rId2"/>
          <a:srcRect t="28231"/>
          <a:stretch/>
        </p:blipFill>
        <p:spPr bwMode="auto">
          <a:xfrm>
            <a:off x="7027905" y="428368"/>
            <a:ext cx="4694538" cy="2948759"/>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a:blip r:embed="rId3"/>
          <a:stretch>
            <a:fillRect/>
          </a:stretch>
        </p:blipFill>
        <p:spPr>
          <a:xfrm>
            <a:off x="765475" y="3115318"/>
            <a:ext cx="2143125" cy="2143125"/>
          </a:xfrm>
          <a:prstGeom prst="rect">
            <a:avLst/>
          </a:prstGeom>
        </p:spPr>
      </p:pic>
      <p:sp>
        <p:nvSpPr>
          <p:cNvPr id="8" name="Прямоугольник 7"/>
          <p:cNvSpPr/>
          <p:nvPr/>
        </p:nvSpPr>
        <p:spPr>
          <a:xfrm>
            <a:off x="4176584" y="4462189"/>
            <a:ext cx="6096000" cy="685059"/>
          </a:xfrm>
          <a:prstGeom prst="rect">
            <a:avLst/>
          </a:prstGeom>
        </p:spPr>
        <p:txBody>
          <a:bodyPr>
            <a:spAutoFit/>
          </a:bodyPr>
          <a:lstStyle/>
          <a:p>
            <a:pPr>
              <a:lnSpc>
                <a:spcPct val="107000"/>
              </a:lnSpc>
              <a:spcAft>
                <a:spcPts val="0"/>
              </a:spcAft>
            </a:pPr>
            <a:r>
              <a:rPr lang="uk-UA" dirty="0">
                <a:latin typeface="Verdana" panose="020B0604030504040204" pitchFamily="34" charset="0"/>
                <a:ea typeface="Verdana" panose="020B0604030504040204" pitchFamily="34" charset="0"/>
                <a:cs typeface="TimesNewRomanPS-ItalicMT"/>
              </a:rPr>
              <a:t>Метод колективного управління, що полягає у створенні ефективного колективу – «команди».</a:t>
            </a:r>
            <a:endParaRPr lang="uk-UA" sz="105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58129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74207" y="277168"/>
            <a:ext cx="6930189" cy="619272"/>
          </a:xfrm>
          <a:prstGeom prst="rect">
            <a:avLst/>
          </a:prstGeom>
        </p:spPr>
        <p:txBody>
          <a:bodyPr wrap="square">
            <a:spAutoFit/>
          </a:bodyPr>
          <a:lstStyle/>
          <a:p>
            <a:pPr algn="ctr">
              <a:lnSpc>
                <a:spcPct val="107000"/>
              </a:lnSpc>
              <a:spcAft>
                <a:spcPts val="0"/>
              </a:spcAft>
            </a:pPr>
            <a:r>
              <a:rPr lang="en-US" sz="3200" b="1" dirty="0">
                <a:solidFill>
                  <a:srgbClr val="000000"/>
                </a:solidFill>
                <a:latin typeface="Verdana" panose="020B0604030504040204" pitchFamily="34" charset="0"/>
                <a:ea typeface="Verdana" panose="020B0604030504040204" pitchFamily="34" charset="0"/>
                <a:cs typeface="Arial" panose="020B0604020202020204" pitchFamily="34" charset="0"/>
              </a:rPr>
              <a:t>Coordinator </a:t>
            </a:r>
            <a:r>
              <a:rPr lang="uk-UA" sz="32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3200" b="1" dirty="0" smtClean="0">
                <a:latin typeface="Verdana" panose="020B0604030504040204" pitchFamily="34" charset="0"/>
                <a:ea typeface="Verdana" panose="020B0604030504040204" pitchFamily="34" charset="0"/>
                <a:cs typeface="Segoe UI" panose="020B0502040204020203" pitchFamily="34" charset="0"/>
              </a:rPr>
              <a:t>Координатор</a:t>
            </a:r>
            <a:endParaRPr lang="uk-UA" sz="32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5" name="Прямая соединительная линия 4"/>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2" descr="http://www.prometheus-travel.com/kipr/upload/images/gallery/1506.jpg"/>
          <p:cNvPicPr>
            <a:picLocks noChangeAspect="1" noChangeArrowheads="1"/>
          </p:cNvPicPr>
          <p:nvPr/>
        </p:nvPicPr>
        <p:blipFill>
          <a:blip r:embed="rId2" cstate="print"/>
          <a:srcRect/>
          <a:stretch>
            <a:fillRect/>
          </a:stretch>
        </p:blipFill>
        <p:spPr bwMode="auto">
          <a:xfrm>
            <a:off x="398915" y="1071904"/>
            <a:ext cx="3522119" cy="3902509"/>
          </a:xfrm>
          <a:prstGeom prst="rect">
            <a:avLst/>
          </a:prstGeom>
          <a:noFill/>
        </p:spPr>
      </p:pic>
      <p:sp>
        <p:nvSpPr>
          <p:cNvPr id="7" name="Прямоугольник 6"/>
          <p:cNvSpPr/>
          <p:nvPr/>
        </p:nvSpPr>
        <p:spPr>
          <a:xfrm>
            <a:off x="4145279" y="1071904"/>
            <a:ext cx="7568665" cy="1323439"/>
          </a:xfrm>
          <a:prstGeom prst="rect">
            <a:avLst/>
          </a:prstGeom>
        </p:spPr>
        <p:txBody>
          <a:bodyPr wrap="square">
            <a:spAutoFit/>
          </a:bodyPr>
          <a:lstStyle/>
          <a:p>
            <a:pPr indent="457200" algn="just"/>
            <a:r>
              <a:rPr lang="uk-UA" sz="1600" dirty="0" smtClean="0">
                <a:latin typeface="Verdana" panose="020B0604030504040204" pitchFamily="34" charset="0"/>
                <a:ea typeface="Verdana" panose="020B0604030504040204" pitchFamily="34" charset="0"/>
              </a:rPr>
              <a:t>Спокійний, упевнений у собі, постійно контролює свою поведінку. Вміє неупереджено оцінювати кожного за його здібностями. Постійно націлений на результат. Забезпечує контроль, координацію, ресурси. Орієнтований на організацію командних цілей.</a:t>
            </a:r>
            <a:endParaRPr lang="uk-UA" sz="1600" dirty="0">
              <a:latin typeface="Verdana" panose="020B0604030504040204" pitchFamily="34" charset="0"/>
              <a:ea typeface="Verdana" panose="020B0604030504040204" pitchFamily="34" charset="0"/>
            </a:endParaRPr>
          </a:p>
        </p:txBody>
      </p:sp>
      <p:sp>
        <p:nvSpPr>
          <p:cNvPr id="8" name="Прямоугольник 7"/>
          <p:cNvSpPr/>
          <p:nvPr/>
        </p:nvSpPr>
        <p:spPr>
          <a:xfrm>
            <a:off x="4145278" y="2449114"/>
            <a:ext cx="7568665" cy="1077218"/>
          </a:xfrm>
          <a:prstGeom prst="rect">
            <a:avLst/>
          </a:prstGeom>
        </p:spPr>
        <p:txBody>
          <a:bodyPr wrap="square">
            <a:spAutoFit/>
          </a:bodyPr>
          <a:lstStyle/>
          <a:p>
            <a:pPr indent="457200" algn="just"/>
            <a:r>
              <a:rPr lang="uk-UA" sz="1600" dirty="0" smtClean="0">
                <a:latin typeface="Verdana" panose="020B0604030504040204" pitchFamily="34" charset="0"/>
                <a:ea typeface="Verdana" panose="020B0604030504040204" pitchFamily="34" charset="0"/>
              </a:rPr>
              <a:t>Потрібен для організації процесу, керівництва, розподілу повноважень, ухвалення рішень </a:t>
            </a:r>
          </a:p>
          <a:p>
            <a:pPr indent="457200" algn="just"/>
            <a:r>
              <a:rPr lang="uk-UA" sz="1600" dirty="0" smtClean="0">
                <a:latin typeface="Verdana" panose="020B0604030504040204" pitchFamily="34" charset="0"/>
                <a:ea typeface="Verdana" panose="020B0604030504040204" pitchFamily="34" charset="0"/>
              </a:rPr>
              <a:t>Спокійний, упевнений у собі, володіє розвиненим самовладанням</a:t>
            </a:r>
            <a:endParaRPr lang="uk-UA" sz="1600" dirty="0">
              <a:latin typeface="Verdana" panose="020B0604030504040204" pitchFamily="34" charset="0"/>
              <a:ea typeface="Verdana" panose="020B0604030504040204" pitchFamily="34" charset="0"/>
            </a:endParaRPr>
          </a:p>
        </p:txBody>
      </p:sp>
      <p:sp>
        <p:nvSpPr>
          <p:cNvPr id="9" name="Прямоугольник 8"/>
          <p:cNvSpPr/>
          <p:nvPr/>
        </p:nvSpPr>
        <p:spPr>
          <a:xfrm>
            <a:off x="4145277" y="3580103"/>
            <a:ext cx="7568665" cy="1815882"/>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Досить терпимий, щоб вислухати інших і досить упевнений, щоб самому ухвалити рішення або сказати «ні», якщо потрібно Контролює просування команди до групових цілей Вміє оптимально використовувати ресурси Знає, в чому полягають сильні та слабкі сторони команди Забезпечує використання потенціалу кожного члена команди якнайкраще Життєві орієнтири - результат, люди, цінності та час</a:t>
            </a:r>
          </a:p>
        </p:txBody>
      </p:sp>
      <p:sp>
        <p:nvSpPr>
          <p:cNvPr id="10" name="Прямоугольник 9"/>
          <p:cNvSpPr/>
          <p:nvPr/>
        </p:nvSpPr>
        <p:spPr>
          <a:xfrm>
            <a:off x="398915" y="5346803"/>
            <a:ext cx="11315027" cy="1323439"/>
          </a:xfrm>
          <a:prstGeom prst="rect">
            <a:avLst/>
          </a:prstGeom>
        </p:spPr>
        <p:txBody>
          <a:bodyPr wrap="square">
            <a:spAutoFit/>
          </a:bodyPr>
          <a:lstStyle/>
          <a:p>
            <a:pPr indent="457200" algn="just"/>
            <a:r>
              <a:rPr lang="uk-UA" sz="1600" dirty="0" smtClean="0">
                <a:latin typeface="Verdana" panose="020B0604030504040204" pitchFamily="34" charset="0"/>
                <a:ea typeface="Verdana" panose="020B0604030504040204" pitchFamily="34" charset="0"/>
              </a:rPr>
              <a:t>Функціональність. Вони добре себе проявляють, перебуваючи на чолі команди людей з різними навичками і характерами. Вони краще працюють спільно з колегами рівними за рангом або позицією, ніж зі співробітниками нижчих рівнів. Їхнім девізом може бути «консультація з контролем». Вони вірять, що проблему можна вирішити мирним шляхом. У деяких компаніях Координатори можуть вступати в конфлікти через різницю в поглядах із </a:t>
            </a:r>
            <a:r>
              <a:rPr lang="uk-UA" sz="1600" dirty="0" err="1" smtClean="0">
                <a:latin typeface="Verdana" panose="020B0604030504040204" pitchFamily="34" charset="0"/>
                <a:ea typeface="Verdana" panose="020B0604030504040204" pitchFamily="34" charset="0"/>
              </a:rPr>
              <a:t>Мотиваторами</a:t>
            </a:r>
            <a:r>
              <a:rPr lang="uk-UA" sz="1600" dirty="0" smtClean="0">
                <a:latin typeface="Verdana" panose="020B0604030504040204" pitchFamily="34" charset="0"/>
                <a:ea typeface="Verdana" panose="020B0604030504040204" pitchFamily="34" charset="0"/>
              </a:rPr>
              <a:t>.</a:t>
            </a:r>
            <a:endParaRPr lang="uk-UA"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8258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81701" y="201817"/>
            <a:ext cx="7661710" cy="619272"/>
          </a:xfrm>
          <a:prstGeom prst="rect">
            <a:avLst/>
          </a:prstGeom>
        </p:spPr>
        <p:txBody>
          <a:bodyPr wrap="square">
            <a:spAutoFit/>
          </a:bodyPr>
          <a:lstStyle/>
          <a:p>
            <a:pPr algn="just">
              <a:lnSpc>
                <a:spcPct val="107000"/>
              </a:lnSpc>
              <a:spcAft>
                <a:spcPts val="0"/>
              </a:spcAft>
            </a:pPr>
            <a:r>
              <a:rPr lang="en-US" sz="3200" b="1" dirty="0" smtClean="0">
                <a:solidFill>
                  <a:srgbClr val="000000"/>
                </a:solidFill>
                <a:latin typeface="Verdana" panose="020B0604030504040204" pitchFamily="34" charset="0"/>
                <a:ea typeface="Verdana" panose="020B0604030504040204" pitchFamily="34" charset="0"/>
                <a:cs typeface="Arial" panose="020B0604020202020204" pitchFamily="34" charset="0"/>
              </a:rPr>
              <a:t>Team </a:t>
            </a:r>
            <a:r>
              <a:rPr lang="en-US" sz="3200" b="1" dirty="0">
                <a:solidFill>
                  <a:srgbClr val="000000"/>
                </a:solidFill>
                <a:latin typeface="Verdana" panose="020B0604030504040204" pitchFamily="34" charset="0"/>
                <a:ea typeface="Verdana" panose="020B0604030504040204" pitchFamily="34" charset="0"/>
                <a:cs typeface="Arial" panose="020B0604020202020204" pitchFamily="34" charset="0"/>
              </a:rPr>
              <a:t>Worker </a:t>
            </a:r>
            <a:r>
              <a:rPr lang="uk-UA" sz="3200" b="1" dirty="0">
                <a:solidFill>
                  <a:srgbClr val="000000"/>
                </a:solidFill>
                <a:latin typeface="Verdana" panose="020B0604030504040204" pitchFamily="34" charset="0"/>
                <a:ea typeface="Verdana" panose="020B0604030504040204" pitchFamily="34" charset="0"/>
                <a:cs typeface="Arial" panose="020B0604020202020204" pitchFamily="34" charset="0"/>
              </a:rPr>
              <a:t>- </a:t>
            </a:r>
            <a:r>
              <a:rPr lang="uk-UA" sz="3200" b="1" dirty="0">
                <a:latin typeface="Verdana" panose="020B0604030504040204" pitchFamily="34" charset="0"/>
                <a:ea typeface="Verdana" panose="020B0604030504040204" pitchFamily="34" charset="0"/>
                <a:cs typeface="Segoe UI" panose="020B0502040204020203" pitchFamily="34" charset="0"/>
              </a:rPr>
              <a:t>Душа </a:t>
            </a:r>
            <a:r>
              <a:rPr lang="uk-UA" sz="3200" b="1" dirty="0" smtClean="0">
                <a:latin typeface="Verdana" panose="020B0604030504040204" pitchFamily="34" charset="0"/>
                <a:ea typeface="Verdana" panose="020B0604030504040204" pitchFamily="34" charset="0"/>
                <a:cs typeface="Segoe UI" panose="020B0502040204020203" pitchFamily="34" charset="0"/>
              </a:rPr>
              <a:t>команди</a:t>
            </a:r>
            <a:endParaRPr lang="uk-UA" sz="32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5" name="Прямая соединительная линия 4"/>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2" descr="http://happiness-you.ru/wp-content/uploads/2012/05/image.jpg"/>
          <p:cNvPicPr>
            <a:picLocks noChangeAspect="1" noChangeArrowheads="1"/>
          </p:cNvPicPr>
          <p:nvPr/>
        </p:nvPicPr>
        <p:blipFill>
          <a:blip r:embed="rId2" cstate="print"/>
          <a:srcRect/>
          <a:stretch>
            <a:fillRect/>
          </a:stretch>
        </p:blipFill>
        <p:spPr bwMode="auto">
          <a:xfrm>
            <a:off x="8339299" y="3718808"/>
            <a:ext cx="3571729" cy="2787632"/>
          </a:xfrm>
          <a:prstGeom prst="rect">
            <a:avLst/>
          </a:prstGeom>
          <a:noFill/>
        </p:spPr>
      </p:pic>
      <p:sp>
        <p:nvSpPr>
          <p:cNvPr id="7" name="Прямоугольник 6"/>
          <p:cNvSpPr/>
          <p:nvPr/>
        </p:nvSpPr>
        <p:spPr>
          <a:xfrm>
            <a:off x="442763" y="1037011"/>
            <a:ext cx="11251932" cy="1077218"/>
          </a:xfrm>
          <a:prstGeom prst="rect">
            <a:avLst/>
          </a:prstGeom>
        </p:spPr>
        <p:txBody>
          <a:bodyPr wrap="square">
            <a:spAutoFit/>
          </a:bodyPr>
          <a:lstStyle/>
          <a:p>
            <a:pPr indent="457200" algn="just"/>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Team Worker </a:t>
            </a:r>
            <a:r>
              <a:rPr lang="ru-RU" sz="1600" dirty="0" err="1" smtClean="0">
                <a:latin typeface="Verdana" panose="020B0604030504040204" pitchFamily="34" charset="0"/>
                <a:ea typeface="Verdana" panose="020B0604030504040204" pitchFamily="34" charset="0"/>
              </a:rPr>
              <a:t>відіграє</a:t>
            </a:r>
            <a:r>
              <a:rPr lang="ru-RU" sz="1600" dirty="0" smtClean="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орієнтовану</a:t>
            </a:r>
            <a:r>
              <a:rPr lang="ru-RU" sz="1600" dirty="0">
                <a:latin typeface="Verdana" panose="020B0604030504040204" pitchFamily="34" charset="0"/>
                <a:ea typeface="Verdana" panose="020B0604030504040204" pitchFamily="34" charset="0"/>
              </a:rPr>
              <a:t> на </a:t>
            </a:r>
            <a:r>
              <a:rPr lang="ru-RU" sz="1600" dirty="0" err="1">
                <a:latin typeface="Verdana" panose="020B0604030504040204" pitchFamily="34" charset="0"/>
                <a:ea typeface="Verdana" panose="020B0604030504040204" pitchFamily="34" charset="0"/>
              </a:rPr>
              <a:t>стосунки</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підтримуючу</a:t>
            </a:r>
            <a:r>
              <a:rPr lang="ru-RU" sz="1600" dirty="0">
                <a:latin typeface="Verdana" panose="020B0604030504040204" pitchFamily="34" charset="0"/>
                <a:ea typeface="Verdana" panose="020B0604030504040204" pitchFamily="34" charset="0"/>
              </a:rPr>
              <a:t> роль. </a:t>
            </a:r>
            <a:r>
              <a:rPr lang="ru-RU" sz="1600" dirty="0" err="1">
                <a:latin typeface="Verdana" panose="020B0604030504040204" pitchFamily="34" charset="0"/>
                <a:ea typeface="Verdana" panose="020B0604030504040204" pitchFamily="34" charset="0"/>
              </a:rPr>
              <a:t>Цей</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надзвичайно</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популярний</a:t>
            </a:r>
            <a:r>
              <a:rPr lang="ru-RU" sz="1600" dirty="0">
                <a:latin typeface="Verdana" panose="020B0604030504040204" pitchFamily="34" charset="0"/>
                <a:ea typeface="Verdana" panose="020B0604030504040204" pitchFamily="34" charset="0"/>
              </a:rPr>
              <a:t> тип нередок </a:t>
            </a:r>
            <a:r>
              <a:rPr lang="ru-RU" sz="1600" dirty="0" err="1">
                <a:latin typeface="Verdana" panose="020B0604030504040204" pitchFamily="34" charset="0"/>
                <a:ea typeface="Verdana" panose="020B0604030504040204" pitchFamily="34" charset="0"/>
              </a:rPr>
              <a:t>серед</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вищих</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менеджерів</a:t>
            </a:r>
            <a:r>
              <a:rPr lang="ru-RU" sz="1600" dirty="0">
                <a:latin typeface="Verdana" panose="020B0604030504040204" pitchFamily="34" charset="0"/>
                <a:ea typeface="Verdana" panose="020B0604030504040204" pitchFamily="34" charset="0"/>
              </a:rPr>
              <a:t>. </a:t>
            </a: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Team Worker </a:t>
            </a:r>
            <a:r>
              <a:rPr lang="ru-RU" sz="1600" dirty="0" err="1" smtClean="0">
                <a:latin typeface="Verdana" panose="020B0604030504040204" pitchFamily="34" charset="0"/>
                <a:ea typeface="Verdana" panose="020B0604030504040204" pitchFamily="34" charset="0"/>
              </a:rPr>
              <a:t>сприятливо</a:t>
            </a:r>
            <a:r>
              <a:rPr lang="ru-RU" sz="1600" dirty="0" smtClean="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діє</a:t>
            </a:r>
            <a:r>
              <a:rPr lang="ru-RU" sz="1600" dirty="0">
                <a:latin typeface="Verdana" panose="020B0604030504040204" pitchFamily="34" charset="0"/>
                <a:ea typeface="Verdana" panose="020B0604030504040204" pitchFamily="34" charset="0"/>
              </a:rPr>
              <a:t> на дух </a:t>
            </a:r>
            <a:r>
              <a:rPr lang="ru-RU" sz="1600" dirty="0" err="1">
                <a:latin typeface="Verdana" panose="020B0604030504040204" pitchFamily="34" charset="0"/>
                <a:ea typeface="Verdana" panose="020B0604030504040204" pitchFamily="34" charset="0"/>
              </a:rPr>
              <a:t>команди</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покращує</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міжособистісне</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спілкування</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зводить</a:t>
            </a:r>
            <a:r>
              <a:rPr lang="ru-RU" sz="1600" dirty="0">
                <a:latin typeface="Verdana" panose="020B0604030504040204" pitchFamily="34" charset="0"/>
                <a:ea typeface="Verdana" panose="020B0604030504040204" pitchFamily="34" charset="0"/>
              </a:rPr>
              <a:t> до </a:t>
            </a:r>
            <a:r>
              <a:rPr lang="ru-RU" sz="1600" dirty="0" err="1">
                <a:latin typeface="Verdana" panose="020B0604030504040204" pitchFamily="34" charset="0"/>
                <a:ea typeface="Verdana" panose="020B0604030504040204" pitchFamily="34" charset="0"/>
              </a:rPr>
              <a:t>мінімуму</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конфлікти</a:t>
            </a:r>
            <a:r>
              <a:rPr lang="ru-RU" sz="1600" dirty="0">
                <a:latin typeface="Verdana" panose="020B0604030504040204" pitchFamily="34" charset="0"/>
                <a:ea typeface="Verdana" panose="020B0604030504040204" pitchFamily="34" charset="0"/>
              </a:rPr>
              <a:t> в </a:t>
            </a:r>
            <a:r>
              <a:rPr lang="ru-RU" sz="1600" dirty="0" err="1">
                <a:latin typeface="Verdana" panose="020B0604030504040204" pitchFamily="34" charset="0"/>
                <a:ea typeface="Verdana" panose="020B0604030504040204" pitchFamily="34" charset="0"/>
              </a:rPr>
              <a:t>команді</a:t>
            </a:r>
            <a:r>
              <a:rPr lang="ru-RU" sz="1600" dirty="0">
                <a:latin typeface="Verdana" panose="020B0604030504040204" pitchFamily="34" charset="0"/>
                <a:ea typeface="Verdana" panose="020B0604030504040204" pitchFamily="34" charset="0"/>
              </a:rPr>
              <a:t>. Стиль </a:t>
            </a:r>
            <a:r>
              <a:rPr lang="ru-RU" sz="1600" dirty="0" err="1">
                <a:latin typeface="Verdana" panose="020B0604030504040204" pitchFamily="34" charset="0"/>
                <a:ea typeface="Verdana" panose="020B0604030504040204" pitchFamily="34" charset="0"/>
              </a:rPr>
              <a:t>побудови</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команди</a:t>
            </a:r>
            <a:r>
              <a:rPr lang="ru-RU" sz="1600" dirty="0">
                <a:latin typeface="Verdana" panose="020B0604030504040204" pitchFamily="34" charset="0"/>
                <a:ea typeface="Verdana" panose="020B0604030504040204" pitchFamily="34" charset="0"/>
              </a:rPr>
              <a:t> </a:t>
            </a: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Team Worker </a:t>
            </a:r>
            <a:r>
              <a:rPr lang="ru-RU" sz="1600" dirty="0" smtClean="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підтримувати</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відносини</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всередині</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команди</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Він</a:t>
            </a:r>
            <a:r>
              <a:rPr lang="ru-RU" sz="1600" dirty="0">
                <a:latin typeface="Verdana" panose="020B0604030504040204" pitchFamily="34" charset="0"/>
                <a:ea typeface="Verdana" panose="020B0604030504040204" pitchFamily="34" charset="0"/>
              </a:rPr>
              <a:t> </a:t>
            </a:r>
            <a:r>
              <a:rPr lang="ru-RU" sz="1600" dirty="0" err="1">
                <a:latin typeface="Verdana" panose="020B0604030504040204" pitchFamily="34" charset="0"/>
                <a:ea typeface="Verdana" panose="020B0604030504040204" pitchFamily="34" charset="0"/>
              </a:rPr>
              <a:t>може</a:t>
            </a:r>
            <a:r>
              <a:rPr lang="ru-RU" sz="1600" dirty="0">
                <a:latin typeface="Verdana" panose="020B0604030504040204" pitchFamily="34" charset="0"/>
                <a:ea typeface="Verdana" panose="020B0604030504040204" pitchFamily="34" charset="0"/>
              </a:rPr>
              <a:t> бути </a:t>
            </a:r>
            <a:r>
              <a:rPr lang="ru-RU" sz="1600" dirty="0" err="1">
                <a:latin typeface="Verdana" panose="020B0604030504040204" pitchFamily="34" charset="0"/>
                <a:ea typeface="Verdana" panose="020B0604030504040204" pitchFamily="34" charset="0"/>
              </a:rPr>
              <a:t>нерішучим</a:t>
            </a:r>
            <a:r>
              <a:rPr lang="ru-RU" sz="1600" dirty="0">
                <a:latin typeface="Verdana" panose="020B0604030504040204" pitchFamily="34" charset="0"/>
                <a:ea typeface="Verdana" panose="020B0604030504040204" pitchFamily="34" charset="0"/>
              </a:rPr>
              <a:t> у момент </a:t>
            </a:r>
            <a:r>
              <a:rPr lang="ru-RU" sz="1600" dirty="0" err="1">
                <a:latin typeface="Verdana" panose="020B0604030504040204" pitchFamily="34" charset="0"/>
                <a:ea typeface="Verdana" panose="020B0604030504040204" pitchFamily="34" charset="0"/>
              </a:rPr>
              <a:t>кризи</a:t>
            </a:r>
            <a:r>
              <a:rPr lang="ru-RU" sz="1600" dirty="0">
                <a:latin typeface="Verdana" panose="020B0604030504040204" pitchFamily="34" charset="0"/>
                <a:ea typeface="Verdana" panose="020B0604030504040204" pitchFamily="34" charset="0"/>
              </a:rPr>
              <a:t>.</a:t>
            </a:r>
            <a:endParaRPr lang="uk-UA" sz="1600" dirty="0">
              <a:latin typeface="Verdana" panose="020B0604030504040204" pitchFamily="34" charset="0"/>
              <a:ea typeface="Verdana" panose="020B0604030504040204" pitchFamily="34" charset="0"/>
            </a:endParaRPr>
          </a:p>
        </p:txBody>
      </p:sp>
      <p:sp>
        <p:nvSpPr>
          <p:cNvPr id="10" name="Прямоугольник 9"/>
          <p:cNvSpPr/>
          <p:nvPr/>
        </p:nvSpPr>
        <p:spPr>
          <a:xfrm>
            <a:off x="442763" y="2191055"/>
            <a:ext cx="11251932" cy="1323439"/>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Це люди, які користуються найбільшою підтримкою команди. Вони дуже ввічливі, ввічливі та товариські. Вони вміють бути гнучкими й адаптуватися до будь-якої ситуації та різних людей. Дипломати дуже дипломатичні та сприйнятливі. Вони вміють слухати інших і співпереживати, дуже популярні в команді. У роботі вони покладаються на чутливість, але можуть зіткнутися з труднощами під час ухвалення рішень у термінових і невідкладних ситуаціях.</a:t>
            </a:r>
          </a:p>
        </p:txBody>
      </p:sp>
      <p:sp>
        <p:nvSpPr>
          <p:cNvPr id="11" name="Прямоугольник 10"/>
          <p:cNvSpPr/>
          <p:nvPr/>
        </p:nvSpPr>
        <p:spPr>
          <a:xfrm>
            <a:off x="192505" y="3591320"/>
            <a:ext cx="8037095" cy="3046988"/>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Функціональність. Роль </a:t>
            </a: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Team Worker </a:t>
            </a:r>
            <a:r>
              <a:rPr lang="uk-UA" sz="1600" dirty="0" smtClean="0">
                <a:latin typeface="Verdana" panose="020B0604030504040204" pitchFamily="34" charset="0"/>
                <a:ea typeface="Verdana" panose="020B0604030504040204" pitchFamily="34" charset="0"/>
              </a:rPr>
              <a:t>полягає </a:t>
            </a:r>
            <a:r>
              <a:rPr lang="uk-UA" sz="1600" dirty="0">
                <a:latin typeface="Verdana" panose="020B0604030504040204" pitchFamily="34" charset="0"/>
                <a:ea typeface="Verdana" panose="020B0604030504040204" pitchFamily="34" charset="0"/>
              </a:rPr>
              <a:t>в запобіганні міжособистісним проблемам, що з'являються в команді, і тому це дає змогу ефективно працювати всім її членам. Уникаючи непорозумінь, вони </a:t>
            </a:r>
            <a:r>
              <a:rPr lang="uk-UA" sz="1600" dirty="0" err="1">
                <a:latin typeface="Verdana" panose="020B0604030504040204" pitchFamily="34" charset="0"/>
                <a:ea typeface="Verdana" panose="020B0604030504040204" pitchFamily="34" charset="0"/>
              </a:rPr>
              <a:t>йтимуть</a:t>
            </a:r>
            <a:r>
              <a:rPr lang="uk-UA" sz="1600" dirty="0">
                <a:latin typeface="Verdana" panose="020B0604030504040204" pitchFamily="34" charset="0"/>
                <a:ea typeface="Verdana" panose="020B0604030504040204" pitchFamily="34" charset="0"/>
              </a:rPr>
              <a:t> довгою дорогою заради того, щоб обійти їх стороною. Вони не часто стають керівниками, тим паче якщо їхній безпосередній начальник підпорядковується </a:t>
            </a:r>
            <a:r>
              <a:rPr lang="uk-UA" sz="1600" dirty="0" err="1" smtClean="0">
                <a:latin typeface="Verdana" panose="020B0604030504040204" pitchFamily="34" charset="0"/>
                <a:ea typeface="Verdana" panose="020B0604030504040204" pitchFamily="34" charset="0"/>
              </a:rPr>
              <a:t>Мотиватору</a:t>
            </a:r>
            <a:r>
              <a:rPr lang="uk-UA" sz="1600" dirty="0" smtClean="0">
                <a:latin typeface="Verdana" panose="020B0604030504040204" pitchFamily="34" charset="0"/>
                <a:ea typeface="Verdana" panose="020B0604030504040204" pitchFamily="34" charset="0"/>
              </a:rPr>
              <a:t>. </a:t>
            </a:r>
            <a:r>
              <a:rPr lang="uk-UA" sz="1600" dirty="0">
                <a:latin typeface="Verdana" panose="020B0604030504040204" pitchFamily="34" charset="0"/>
                <a:ea typeface="Verdana" panose="020B0604030504040204" pitchFamily="34" charset="0"/>
              </a:rPr>
              <a:t>Це створює клімат, у якому дипломатія та сприйнятливість людей цього типу є справжньою знахідкою для команди, особливо за управлінського стилю, де конфлікти можуть виникати й мають штучно припинятися. Такі люди в якості керівника не становлять загрози ні для кого і тому завжди бажані для підлеглих. </a:t>
            </a:r>
            <a:r>
              <a:rPr lang="en-US" sz="1600" b="1" dirty="0">
                <a:solidFill>
                  <a:srgbClr val="000000"/>
                </a:solidFill>
                <a:latin typeface="Verdana" panose="020B0604030504040204" pitchFamily="34" charset="0"/>
                <a:ea typeface="Verdana" panose="020B0604030504040204" pitchFamily="34" charset="0"/>
                <a:cs typeface="Arial" panose="020B0604020202020204" pitchFamily="34" charset="0"/>
              </a:rPr>
              <a:t>Team Worker </a:t>
            </a:r>
            <a:r>
              <a:rPr lang="uk-UA" sz="1600" dirty="0" smtClean="0">
                <a:latin typeface="Verdana" panose="020B0604030504040204" pitchFamily="34" charset="0"/>
                <a:ea typeface="Verdana" panose="020B0604030504040204" pitchFamily="34" charset="0"/>
              </a:rPr>
              <a:t>слугують </a:t>
            </a:r>
            <a:r>
              <a:rPr lang="uk-UA" sz="1600" dirty="0">
                <a:latin typeface="Verdana" panose="020B0604030504040204" pitchFamily="34" charset="0"/>
                <a:ea typeface="Verdana" panose="020B0604030504040204" pitchFamily="34" charset="0"/>
              </a:rPr>
              <a:t>свого роду «мастилом» для команди, а люди в такій обстановці співпрацюють краще.</a:t>
            </a:r>
          </a:p>
        </p:txBody>
      </p:sp>
    </p:spTree>
    <p:extLst>
      <p:ext uri="{BB962C8B-B14F-4D97-AF65-F5344CB8AC3E}">
        <p14:creationId xmlns:p14="http://schemas.microsoft.com/office/powerpoint/2010/main" val="68685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10652" y="211442"/>
            <a:ext cx="10864971" cy="584775"/>
          </a:xfrm>
          <a:prstGeom prst="rect">
            <a:avLst/>
          </a:prstGeom>
        </p:spPr>
        <p:txBody>
          <a:bodyPr wrap="square">
            <a:spAutoFit/>
          </a:bodyPr>
          <a:lstStyle/>
          <a:p>
            <a:r>
              <a:rPr lang="en-US" sz="3200" b="1" dirty="0" smtClean="0">
                <a:solidFill>
                  <a:srgbClr val="000000"/>
                </a:solidFill>
                <a:latin typeface="Verdana" panose="020B0604030504040204" pitchFamily="34" charset="0"/>
                <a:ea typeface="Verdana" panose="020B0604030504040204" pitchFamily="34" charset="0"/>
                <a:cs typeface="Arial" panose="020B0604020202020204" pitchFamily="34" charset="0"/>
              </a:rPr>
              <a:t>Resource </a:t>
            </a:r>
            <a:r>
              <a:rPr lang="en-US" sz="3200" b="1" dirty="0">
                <a:solidFill>
                  <a:srgbClr val="000000"/>
                </a:solidFill>
                <a:latin typeface="Verdana" panose="020B0604030504040204" pitchFamily="34" charset="0"/>
                <a:ea typeface="Verdana" panose="020B0604030504040204" pitchFamily="34" charset="0"/>
                <a:cs typeface="Arial" panose="020B0604020202020204" pitchFamily="34" charset="0"/>
              </a:rPr>
              <a:t>Investigator</a:t>
            </a:r>
            <a:r>
              <a:rPr lang="en-US" sz="3200" b="1" dirty="0">
                <a:latin typeface="Verdana" panose="020B0604030504040204" pitchFamily="34" charset="0"/>
                <a:ea typeface="Verdana" panose="020B0604030504040204" pitchFamily="34" charset="0"/>
                <a:cs typeface="Segoe UI" panose="020B0502040204020203" pitchFamily="34" charset="0"/>
              </a:rPr>
              <a:t> </a:t>
            </a:r>
            <a:r>
              <a:rPr lang="uk-UA" sz="3200" b="1" dirty="0">
                <a:latin typeface="Verdana" panose="020B0604030504040204" pitchFamily="34" charset="0"/>
                <a:ea typeface="Verdana" panose="020B0604030504040204" pitchFamily="34" charset="0"/>
                <a:cs typeface="Segoe UI" panose="020B0502040204020203" pitchFamily="34" charset="0"/>
              </a:rPr>
              <a:t>- Дослідник ресурсів</a:t>
            </a:r>
            <a:endParaRPr lang="uk-UA" sz="3200" dirty="0">
              <a:latin typeface="Verdana" panose="020B0604030504040204" pitchFamily="34" charset="0"/>
              <a:ea typeface="Verdana" panose="020B0604030504040204" pitchFamily="34" charset="0"/>
            </a:endParaRPr>
          </a:p>
        </p:txBody>
      </p:sp>
      <p:cxnSp>
        <p:nvCxnSpPr>
          <p:cNvPr id="5" name="Прямая соединительная линия 4"/>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2" descr="http://cambridge.kiev.ua/img/global/speakclub/business.jpg"/>
          <p:cNvPicPr>
            <a:picLocks noChangeAspect="1" noChangeArrowheads="1"/>
          </p:cNvPicPr>
          <p:nvPr/>
        </p:nvPicPr>
        <p:blipFill>
          <a:blip r:embed="rId2" cstate="print"/>
          <a:srcRect/>
          <a:stretch>
            <a:fillRect/>
          </a:stretch>
        </p:blipFill>
        <p:spPr bwMode="auto">
          <a:xfrm>
            <a:off x="311934" y="2263469"/>
            <a:ext cx="3734865" cy="2477800"/>
          </a:xfrm>
          <a:prstGeom prst="rect">
            <a:avLst/>
          </a:prstGeom>
          <a:noFill/>
        </p:spPr>
      </p:pic>
      <p:sp>
        <p:nvSpPr>
          <p:cNvPr id="7" name="Прямоугольник 6"/>
          <p:cNvSpPr/>
          <p:nvPr/>
        </p:nvSpPr>
        <p:spPr>
          <a:xfrm>
            <a:off x="311934" y="979790"/>
            <a:ext cx="11450138" cy="830997"/>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Екстраверт, сповнений ентузіазму, комунікабельний </a:t>
            </a:r>
            <a:endParaRPr lang="uk-UA" sz="1600" dirty="0" smtClean="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Життєві </a:t>
            </a:r>
            <a:r>
              <a:rPr lang="uk-UA" sz="1600" dirty="0">
                <a:latin typeface="Verdana" panose="020B0604030504040204" pitchFamily="34" charset="0"/>
                <a:ea typeface="Verdana" panose="020B0604030504040204" pitchFamily="34" charset="0"/>
              </a:rPr>
              <a:t>орієнтири - люди, процес, процедури, дії, речі </a:t>
            </a:r>
            <a:endParaRPr lang="uk-UA" sz="1600" dirty="0" smtClean="0">
              <a:latin typeface="Verdana" panose="020B0604030504040204" pitchFamily="34" charset="0"/>
              <a:ea typeface="Verdana" panose="020B0604030504040204" pitchFamily="34" charset="0"/>
            </a:endParaRPr>
          </a:p>
          <a:p>
            <a:pPr indent="457200" algn="just"/>
            <a:r>
              <a:rPr lang="uk-UA" sz="1600" dirty="0" smtClean="0">
                <a:latin typeface="Verdana" panose="020B0604030504040204" pitchFamily="34" charset="0"/>
                <a:ea typeface="Verdana" panose="020B0604030504040204" pitchFamily="34" charset="0"/>
              </a:rPr>
              <a:t>Забезпечує </a:t>
            </a:r>
            <a:r>
              <a:rPr lang="uk-UA" sz="1600" dirty="0">
                <a:latin typeface="Verdana" panose="020B0604030504040204" pitchFamily="34" charset="0"/>
                <a:ea typeface="Verdana" panose="020B0604030504040204" pitchFamily="34" charset="0"/>
              </a:rPr>
              <a:t>дослідження та надання відомостей про ідеї, розробки та ресурси за межами групи</a:t>
            </a:r>
          </a:p>
        </p:txBody>
      </p:sp>
      <p:sp>
        <p:nvSpPr>
          <p:cNvPr id="8" name="Прямоугольник 7"/>
          <p:cNvSpPr/>
          <p:nvPr/>
        </p:nvSpPr>
        <p:spPr>
          <a:xfrm>
            <a:off x="4058652" y="1905293"/>
            <a:ext cx="7703420" cy="830997"/>
          </a:xfrm>
          <a:prstGeom prst="rect">
            <a:avLst/>
          </a:prstGeom>
        </p:spPr>
        <p:txBody>
          <a:bodyPr wrap="square">
            <a:spAutoFit/>
          </a:bodyPr>
          <a:lstStyle/>
          <a:p>
            <a:pPr indent="457200" algn="just"/>
            <a:r>
              <a:rPr lang="uk-UA" sz="1600" dirty="0" smtClean="0">
                <a:latin typeface="Verdana" panose="020B0604030504040204" pitchFamily="34" charset="0"/>
                <a:ea typeface="Verdana" panose="020B0604030504040204" pitchFamily="34" charset="0"/>
              </a:rPr>
              <a:t>Встановлює зовнішні контакти, які можуть бути корисними для команди, та проведення будь-яких подальших перемовин </a:t>
            </a:r>
          </a:p>
          <a:p>
            <a:pPr indent="457200" algn="just"/>
            <a:r>
              <a:rPr lang="uk-UA" sz="1600" dirty="0" smtClean="0">
                <a:latin typeface="Verdana" panose="020B0604030504040204" pitchFamily="34" charset="0"/>
                <a:ea typeface="Verdana" panose="020B0604030504040204" pitchFamily="34" charset="0"/>
              </a:rPr>
              <a:t>Успішний у веденні переговорів Підхоплює та розвиває ідеї інших</a:t>
            </a:r>
            <a:endParaRPr lang="uk-UA" sz="1600" dirty="0">
              <a:latin typeface="Verdana" panose="020B0604030504040204" pitchFamily="34" charset="0"/>
              <a:ea typeface="Verdana" panose="020B0604030504040204" pitchFamily="34" charset="0"/>
            </a:endParaRPr>
          </a:p>
        </p:txBody>
      </p:sp>
      <p:sp>
        <p:nvSpPr>
          <p:cNvPr id="9" name="Прямоугольник 8"/>
          <p:cNvSpPr/>
          <p:nvPr/>
        </p:nvSpPr>
        <p:spPr>
          <a:xfrm>
            <a:off x="4046799" y="2736290"/>
            <a:ext cx="7727126" cy="2554545"/>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Дослідники - часто ентузіасти та яскраві екстраверти. Вони вміють спілкуватися з людьми в компанії та за її межами. Вони народжені для ведення переговорів, дослідження нових можливостей і налагодження контактів. Хоча й не будучи генераторами геніальних ідей, вони дуже легко підхоплюють ідеї інших і розвивають їх. Вони дуже легко розпізнають, що є в наявності і що ще можна зробити. Їх зазвичай дуже тепло приймають у команді завдяки їхній відкритій натурі. Вони завжди відкриті й допитливі, готові знайти можливості в усьому новому. Але, якщо вони не стимулюються іншими, їхній ентузіазм швидко знижується.</a:t>
            </a:r>
          </a:p>
        </p:txBody>
      </p:sp>
      <p:sp>
        <p:nvSpPr>
          <p:cNvPr id="10" name="Прямоугольник 9"/>
          <p:cNvSpPr/>
          <p:nvPr/>
        </p:nvSpPr>
        <p:spPr>
          <a:xfrm>
            <a:off x="405110" y="5462140"/>
            <a:ext cx="11263786" cy="830997"/>
          </a:xfrm>
          <a:prstGeom prst="rect">
            <a:avLst/>
          </a:prstGeom>
        </p:spPr>
        <p:txBody>
          <a:bodyPr wrap="square">
            <a:spAutoFit/>
          </a:bodyPr>
          <a:lstStyle/>
          <a:p>
            <a:pPr indent="457200" algn="just"/>
            <a:r>
              <a:rPr lang="uk-UA" sz="1600" dirty="0">
                <a:latin typeface="Verdana" panose="020B0604030504040204" pitchFamily="34" charset="0"/>
                <a:ea typeface="Verdana" panose="020B0604030504040204" pitchFamily="34" charset="0"/>
              </a:rPr>
              <a:t>Функціональність. Вони дуже добре реагують і відповідають на нові ідеї та розробки, можуть знайти ресурси і поза групою. Вони найбільш підходящі люди для встановлення зовнішніх контактів і проведення подальших переговорів. Вони вміють самостійно думати, отримуючи інформацію від інших.</a:t>
            </a:r>
          </a:p>
        </p:txBody>
      </p:sp>
    </p:spTree>
    <p:extLst>
      <p:ext uri="{BB962C8B-B14F-4D97-AF65-F5344CB8AC3E}">
        <p14:creationId xmlns:p14="http://schemas.microsoft.com/office/powerpoint/2010/main" val="1629756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186195" y="237524"/>
            <a:ext cx="5968301" cy="584775"/>
          </a:xfrm>
          <a:prstGeom prst="rect">
            <a:avLst/>
          </a:prstGeom>
        </p:spPr>
        <p:txBody>
          <a:bodyPr wrap="none">
            <a:spAutoFit/>
          </a:bodyPr>
          <a:lstStyle/>
          <a:p>
            <a:r>
              <a:rPr lang="uk-UA" sz="3200" b="1" dirty="0">
                <a:latin typeface="Verdana" panose="020B0604030504040204" pitchFamily="34" charset="0"/>
                <a:ea typeface="Verdana" panose="020B0604030504040204" pitchFamily="34" charset="0"/>
              </a:rPr>
              <a:t>Командні ролі </a:t>
            </a:r>
            <a:r>
              <a:rPr lang="uk-UA" sz="3200" b="1" dirty="0" smtClean="0">
                <a:latin typeface="Verdana" panose="020B0604030504040204" pitchFamily="34" charset="0"/>
                <a:ea typeface="Verdana" panose="020B0604030504040204" pitchFamily="34" charset="0"/>
              </a:rPr>
              <a:t>(</a:t>
            </a:r>
            <a:r>
              <a:rPr lang="uk-UA" sz="3200" b="1" dirty="0" err="1" smtClean="0">
                <a:latin typeface="Verdana" panose="020B0604030504040204" pitchFamily="34" charset="0"/>
                <a:ea typeface="Verdana" panose="020B0604030504040204" pitchFamily="34" charset="0"/>
              </a:rPr>
              <a:t>Р.Дафт</a:t>
            </a:r>
            <a:r>
              <a:rPr lang="uk-UA" sz="3200" b="1" dirty="0" smtClean="0">
                <a:latin typeface="Verdana" panose="020B0604030504040204" pitchFamily="34" charset="0"/>
                <a:ea typeface="Verdana" panose="020B0604030504040204" pitchFamily="34" charset="0"/>
              </a:rPr>
              <a:t>) </a:t>
            </a:r>
            <a:endParaRPr lang="uk-UA" sz="3200" dirty="0"/>
          </a:p>
        </p:txBody>
      </p:sp>
      <p:cxnSp>
        <p:nvCxnSpPr>
          <p:cNvPr id="7" name="Прямая соединительная линия 6"/>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500513" y="1345967"/>
            <a:ext cx="11020927" cy="3787768"/>
          </a:xfrm>
          <a:prstGeom prst="rect">
            <a:avLst/>
          </a:prstGeom>
        </p:spPr>
        <p:txBody>
          <a:bodyPr wrap="square">
            <a:spAutoFit/>
          </a:bodyPr>
          <a:lstStyle/>
          <a:p>
            <a:pPr indent="457200" algn="just">
              <a:lnSpc>
                <a:spcPct val="107000"/>
              </a:lnSpc>
              <a:spcAft>
                <a:spcPts val="600"/>
              </a:spcAft>
            </a:pPr>
            <a:r>
              <a:rPr lang="uk-UA" dirty="0">
                <a:latin typeface="Verdana" panose="020B0604030504040204" pitchFamily="34" charset="0"/>
                <a:ea typeface="Verdana" panose="020B0604030504040204" pitchFamily="34" charset="0"/>
              </a:rPr>
              <a:t>1) </a:t>
            </a:r>
            <a:r>
              <a:rPr lang="uk-UA" b="1" dirty="0">
                <a:latin typeface="Verdana" panose="020B0604030504040204" pitchFamily="34" charset="0"/>
                <a:ea typeface="Verdana" panose="020B0604030504040204" pitchFamily="34" charset="0"/>
              </a:rPr>
              <a:t>Фахівці з вирішення завдань.</a:t>
            </a:r>
            <a:r>
              <a:rPr lang="uk-UA" dirty="0">
                <a:latin typeface="Verdana" panose="020B0604030504040204" pitchFamily="34" charset="0"/>
                <a:ea typeface="Verdana" panose="020B0604030504040204" pitchFamily="34" charset="0"/>
              </a:rPr>
              <a:t> Їхня роль полягає в тому, щоб досягати цілей, що стоять перед командою. </a:t>
            </a:r>
          </a:p>
          <a:p>
            <a:pPr indent="457200" algn="just">
              <a:lnSpc>
                <a:spcPct val="107000"/>
              </a:lnSpc>
              <a:spcAft>
                <a:spcPts val="600"/>
              </a:spcAft>
            </a:pPr>
            <a:r>
              <a:rPr lang="uk-UA" dirty="0" smtClean="0">
                <a:latin typeface="Verdana" panose="020B0604030504040204" pitchFamily="34" charset="0"/>
                <a:ea typeface="Verdana" panose="020B0604030504040204" pitchFamily="34" charset="0"/>
                <a:cs typeface="Times New Roman" panose="02020603050405020304" pitchFamily="18" charset="0"/>
              </a:rPr>
              <a:t>Р. </a:t>
            </a:r>
            <a:r>
              <a:rPr lang="uk-UA" dirty="0" err="1" smtClean="0">
                <a:latin typeface="Verdana" panose="020B0604030504040204" pitchFamily="34" charset="0"/>
                <a:ea typeface="Verdana" panose="020B0604030504040204" pitchFamily="34" charset="0"/>
                <a:cs typeface="Times New Roman" panose="02020603050405020304" pitchFamily="18" charset="0"/>
              </a:rPr>
              <a:t>Дафт</a:t>
            </a:r>
            <a:r>
              <a:rPr lang="uk-UA" dirty="0" smtClean="0">
                <a:latin typeface="Verdana" panose="020B0604030504040204" pitchFamily="34" charset="0"/>
                <a:ea typeface="Verdana" panose="020B0604030504040204" pitchFamily="34" charset="0"/>
                <a:cs typeface="Times New Roman" panose="02020603050405020304" pitchFamily="18" charset="0"/>
              </a:rPr>
              <a:t> </a:t>
            </a:r>
            <a:r>
              <a:rPr lang="uk-UA" dirty="0">
                <a:latin typeface="Verdana" panose="020B0604030504040204" pitchFamily="34" charset="0"/>
                <a:ea typeface="Verdana" panose="020B0604030504040204" pitchFamily="34" charset="0"/>
                <a:cs typeface="Times New Roman" panose="02020603050405020304" pitchFamily="18" charset="0"/>
              </a:rPr>
              <a:t>виділяє такі риси, характерні для членів команди, які грають цю роль: </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 ініціатива: пропонують новий погляд на проблеми, нові способи вирішення проблем. </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 обмін думками: організовують дискусію серед членів команд з приводу вирішення проблем, оцінюють отримані ідеї. </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 пошук інформації: відбирають матеріали та факти, що стосуються проблеми.</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 - підведення підсумків: із можливих ідей щодо вирішення проблем, можливостей та обмежень вибудовують цілісну картину. </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 енергія, спонукають членів команди до активності.</a:t>
            </a:r>
            <a:endParaRPr lang="uk-UA"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88129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2763" y="1345479"/>
            <a:ext cx="11261557" cy="4973221"/>
          </a:xfrm>
          <a:prstGeom prst="rect">
            <a:avLst/>
          </a:prstGeom>
        </p:spPr>
        <p:txBody>
          <a:bodyPr wrap="square">
            <a:spAutoFit/>
          </a:bodyPr>
          <a:lstStyle/>
          <a:p>
            <a:pPr indent="457200" algn="just">
              <a:lnSpc>
                <a:spcPct val="107000"/>
              </a:lnSpc>
              <a:spcAft>
                <a:spcPts val="600"/>
              </a:spcAft>
            </a:pPr>
            <a:r>
              <a:rPr lang="uk-UA" b="1" dirty="0">
                <a:latin typeface="Verdana" panose="020B0604030504040204" pitchFamily="34" charset="0"/>
                <a:ea typeface="Verdana" panose="020B0604030504040204" pitchFamily="34" charset="0"/>
                <a:cs typeface="Times New Roman" panose="02020603050405020304" pitchFamily="18" charset="0"/>
              </a:rPr>
              <a:t>2) Члени команди, які здійснюють соціально-емоційну підтримку</a:t>
            </a:r>
            <a:r>
              <a:rPr lang="uk-UA" dirty="0">
                <a:latin typeface="Verdana" panose="020B0604030504040204" pitchFamily="34" charset="0"/>
                <a:ea typeface="Verdana" panose="020B0604030504040204" pitchFamily="34" charset="0"/>
                <a:cs typeface="Times New Roman" panose="02020603050405020304" pitchFamily="18" charset="0"/>
              </a:rPr>
              <a:t>. Їх роль полягає у задоволенні емоційних потреб членів команди. </a:t>
            </a:r>
          </a:p>
          <a:p>
            <a:pPr indent="457200" algn="just">
              <a:lnSpc>
                <a:spcPct val="107000"/>
              </a:lnSpc>
              <a:spcAft>
                <a:spcPts val="600"/>
              </a:spcAft>
            </a:pPr>
            <a:r>
              <a:rPr lang="uk-UA" dirty="0" err="1">
                <a:latin typeface="Verdana" panose="020B0604030504040204" pitchFamily="34" charset="0"/>
                <a:ea typeface="Verdana" panose="020B0604030504040204" pitchFamily="34" charset="0"/>
                <a:cs typeface="Times New Roman" panose="02020603050405020304" pitchFamily="18" charset="0"/>
              </a:rPr>
              <a:t>Дафт</a:t>
            </a:r>
            <a:r>
              <a:rPr lang="uk-UA" dirty="0">
                <a:latin typeface="Verdana" panose="020B0604030504040204" pitchFamily="34" charset="0"/>
                <a:ea typeface="Verdana" panose="020B0604030504040204" pitchFamily="34" charset="0"/>
                <a:cs typeface="Times New Roman" panose="02020603050405020304" pitchFamily="18" charset="0"/>
              </a:rPr>
              <a:t> виділяє такі риси, характерні для членів команди, які грають цю роль: </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 надихають: нагадують про минулі успіхи, висловлюють компліменти та похвали; </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 створюють гармонію: згладжують суперечки та конфлікти.</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 знижують напруженість: жартують, розповідають анекдоти тощо. </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 готові до компромісів: здатні поступитися власною думкою задля підтримання гармонії у команді. </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Тут необхідно зазначити, якщо більшість членів команди схильні до виконання цієї ролі, то члени команди отримують високе індивідуальне задоволення, але, зазвичай, з допомогою зниження ефективності дії. Якщо ж більшість членів команди схильні до виконання ролі «фахівців з вирішення завдань», то така команда виявляється дуже ефективною, але тільки протягом короткого відрізка часу, проте в довгостроковій перспективі у членів таких команд знижується ступінь задоволення роботи, і, отже, знижується ефективність.</a:t>
            </a:r>
            <a:endParaRPr lang="uk-UA"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3186195" y="237524"/>
            <a:ext cx="5968301" cy="584775"/>
          </a:xfrm>
          <a:prstGeom prst="rect">
            <a:avLst/>
          </a:prstGeom>
        </p:spPr>
        <p:txBody>
          <a:bodyPr wrap="none">
            <a:spAutoFit/>
          </a:bodyPr>
          <a:lstStyle/>
          <a:p>
            <a:r>
              <a:rPr lang="uk-UA" sz="3200" b="1" dirty="0">
                <a:latin typeface="Verdana" panose="020B0604030504040204" pitchFamily="34" charset="0"/>
                <a:ea typeface="Verdana" panose="020B0604030504040204" pitchFamily="34" charset="0"/>
              </a:rPr>
              <a:t>Командні ролі </a:t>
            </a:r>
            <a:r>
              <a:rPr lang="uk-UA" sz="3200" b="1" dirty="0" smtClean="0">
                <a:latin typeface="Verdana" panose="020B0604030504040204" pitchFamily="34" charset="0"/>
                <a:ea typeface="Verdana" panose="020B0604030504040204" pitchFamily="34" charset="0"/>
              </a:rPr>
              <a:t>(</a:t>
            </a:r>
            <a:r>
              <a:rPr lang="uk-UA" sz="3200" b="1" dirty="0" err="1" smtClean="0">
                <a:latin typeface="Verdana" panose="020B0604030504040204" pitchFamily="34" charset="0"/>
                <a:ea typeface="Verdana" panose="020B0604030504040204" pitchFamily="34" charset="0"/>
              </a:rPr>
              <a:t>Р.Дафт</a:t>
            </a:r>
            <a:r>
              <a:rPr lang="uk-UA" sz="3200" b="1" dirty="0" smtClean="0">
                <a:latin typeface="Verdana" panose="020B0604030504040204" pitchFamily="34" charset="0"/>
                <a:ea typeface="Verdana" panose="020B0604030504040204" pitchFamily="34" charset="0"/>
              </a:rPr>
              <a:t>) </a:t>
            </a:r>
            <a:endParaRPr lang="uk-UA" sz="3200" dirty="0"/>
          </a:p>
        </p:txBody>
      </p:sp>
      <p:cxnSp>
        <p:nvCxnSpPr>
          <p:cNvPr id="6" name="Прямая соединительная линия 5"/>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57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86195" y="237524"/>
            <a:ext cx="5968301" cy="584775"/>
          </a:xfrm>
          <a:prstGeom prst="rect">
            <a:avLst/>
          </a:prstGeom>
        </p:spPr>
        <p:txBody>
          <a:bodyPr wrap="none">
            <a:spAutoFit/>
          </a:bodyPr>
          <a:lstStyle/>
          <a:p>
            <a:r>
              <a:rPr lang="uk-UA" sz="3200" b="1" dirty="0">
                <a:latin typeface="Verdana" panose="020B0604030504040204" pitchFamily="34" charset="0"/>
                <a:ea typeface="Verdana" panose="020B0604030504040204" pitchFamily="34" charset="0"/>
              </a:rPr>
              <a:t>Командні ролі </a:t>
            </a:r>
            <a:r>
              <a:rPr lang="uk-UA" sz="3200" b="1" dirty="0" smtClean="0">
                <a:latin typeface="Verdana" panose="020B0604030504040204" pitchFamily="34" charset="0"/>
                <a:ea typeface="Verdana" panose="020B0604030504040204" pitchFamily="34" charset="0"/>
              </a:rPr>
              <a:t>(</a:t>
            </a:r>
            <a:r>
              <a:rPr lang="uk-UA" sz="3200" b="1" dirty="0" err="1" smtClean="0">
                <a:latin typeface="Verdana" panose="020B0604030504040204" pitchFamily="34" charset="0"/>
                <a:ea typeface="Verdana" panose="020B0604030504040204" pitchFamily="34" charset="0"/>
              </a:rPr>
              <a:t>Р.Дафт</a:t>
            </a:r>
            <a:r>
              <a:rPr lang="uk-UA" sz="3200" b="1" dirty="0" smtClean="0">
                <a:latin typeface="Verdana" panose="020B0604030504040204" pitchFamily="34" charset="0"/>
                <a:ea typeface="Verdana" panose="020B0604030504040204" pitchFamily="34" charset="0"/>
              </a:rPr>
              <a:t>) </a:t>
            </a:r>
            <a:endParaRPr lang="uk-UA" sz="3200" dirty="0"/>
          </a:p>
        </p:txBody>
      </p:sp>
      <p:cxnSp>
        <p:nvCxnSpPr>
          <p:cNvPr id="5" name="Прямая соединительная линия 4"/>
          <p:cNvCxnSpPr/>
          <p:nvPr/>
        </p:nvCxnSpPr>
        <p:spPr>
          <a:xfrm>
            <a:off x="1167714" y="896440"/>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510139" y="1260804"/>
            <a:ext cx="11069053" cy="4521879"/>
          </a:xfrm>
          <a:prstGeom prst="rect">
            <a:avLst/>
          </a:prstGeom>
        </p:spPr>
        <p:txBody>
          <a:bodyPr wrap="square">
            <a:spAutoFit/>
          </a:bodyPr>
          <a:lstStyle/>
          <a:p>
            <a:pPr indent="457200" algn="just">
              <a:lnSpc>
                <a:spcPct val="107000"/>
              </a:lnSpc>
              <a:spcAft>
                <a:spcPts val="600"/>
              </a:spcAft>
            </a:pPr>
            <a:r>
              <a:rPr lang="uk-UA" b="1" dirty="0" smtClean="0">
                <a:latin typeface="Verdana" panose="020B0604030504040204" pitchFamily="34" charset="0"/>
                <a:ea typeface="Verdana" panose="020B0604030504040204" pitchFamily="34" charset="0"/>
                <a:cs typeface="Times New Roman" panose="02020603050405020304" pitchFamily="18" charset="0"/>
              </a:rPr>
              <a:t>3) Члени </a:t>
            </a:r>
            <a:r>
              <a:rPr lang="uk-UA" b="1" dirty="0">
                <a:latin typeface="Verdana" panose="020B0604030504040204" pitchFamily="34" charset="0"/>
                <a:ea typeface="Verdana" panose="020B0604030504040204" pitchFamily="34" charset="0"/>
                <a:cs typeface="Times New Roman" panose="02020603050405020304" pitchFamily="18" charset="0"/>
              </a:rPr>
              <a:t>команди, які грають подвійну роль. </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Такі люди поєднують у собі дві вищеописані ролі: виконують поставлену перед командою завдання та задовольняють емоційні потреби членів команди. Зазвичай люди, здатні відігравати подвійну роль, стають лідерами команд.</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 </a:t>
            </a:r>
          </a:p>
          <a:p>
            <a:pPr indent="457200" algn="just">
              <a:lnSpc>
                <a:spcPct val="107000"/>
              </a:lnSpc>
              <a:spcAft>
                <a:spcPts val="600"/>
              </a:spcAft>
            </a:pPr>
            <a:r>
              <a:rPr lang="uk-UA" b="1" dirty="0">
                <a:latin typeface="Verdana" panose="020B0604030504040204" pitchFamily="34" charset="0"/>
                <a:ea typeface="Verdana" panose="020B0604030504040204" pitchFamily="34" charset="0"/>
                <a:cs typeface="Times New Roman" panose="02020603050405020304" pitchFamily="18" charset="0"/>
              </a:rPr>
              <a:t>4) Члени команди, які відіграють роль стороннього спостерігача. </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Такі люди зазвичай тримаються відсторонено від повсякденного життя команди, не беруть активної участі ні у вирішенні завдань, ні у створенні позитивного емоційного клімату. Однак такі люди дуже корисні в критичний момент, оскільки бачать проблеми команди як би збоку і часто дають нетривіальний зворотній зв'язок. </a:t>
            </a:r>
          </a:p>
          <a:p>
            <a:pPr indent="457200" algn="just">
              <a:lnSpc>
                <a:spcPct val="107000"/>
              </a:lnSpc>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 </a:t>
            </a:r>
          </a:p>
          <a:p>
            <a:pPr indent="457200" algn="just">
              <a:spcAft>
                <a:spcPts val="600"/>
              </a:spcAft>
            </a:pPr>
            <a:r>
              <a:rPr lang="uk-UA" dirty="0">
                <a:latin typeface="Verdana" panose="020B0604030504040204" pitchFamily="34" charset="0"/>
                <a:ea typeface="Verdana" panose="020B0604030504040204" pitchFamily="34" charset="0"/>
                <a:cs typeface="Times New Roman" panose="02020603050405020304" pitchFamily="18" charset="0"/>
              </a:rPr>
              <a:t>Керівники не повинні забувати, що команда має бути добре збалансована, в ній має бути присутнім весь «спектр» ролей.</a:t>
            </a:r>
            <a:endParaRPr lang="uk-UA"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64260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18207" t="13556" r="4606" b="10642"/>
          <a:stretch/>
        </p:blipFill>
        <p:spPr bwMode="auto">
          <a:xfrm>
            <a:off x="239327" y="257620"/>
            <a:ext cx="11705538" cy="6349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325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19141" t="14939" r="4139" b="8982"/>
          <a:stretch/>
        </p:blipFill>
        <p:spPr bwMode="auto">
          <a:xfrm>
            <a:off x="247006" y="257561"/>
            <a:ext cx="11697859" cy="63656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272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0074" t="12450" r="3362" b="15068"/>
          <a:stretch/>
        </p:blipFill>
        <p:spPr bwMode="auto">
          <a:xfrm>
            <a:off x="227055" y="245332"/>
            <a:ext cx="11726047" cy="63614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483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18761" y="343588"/>
            <a:ext cx="6404317" cy="369332"/>
          </a:xfrm>
          <a:prstGeom prst="rect">
            <a:avLst/>
          </a:prstGeom>
        </p:spPr>
        <p:txBody>
          <a:bodyPr wrap="none">
            <a:spAutoFit/>
          </a:bodyPr>
          <a:lstStyle/>
          <a:p>
            <a:r>
              <a:rPr lang="uk-UA" b="1" dirty="0" smtClean="0">
                <a:latin typeface="Verdana" panose="020B0604030504040204" pitchFamily="34" charset="0"/>
                <a:ea typeface="Verdana" panose="020B0604030504040204" pitchFamily="34" charset="0"/>
              </a:rPr>
              <a:t>Ситуації, в яких побудова команди необхідна:</a:t>
            </a:r>
            <a:endParaRPr lang="uk-UA" dirty="0">
              <a:latin typeface="Verdana" panose="020B0604030504040204" pitchFamily="34" charset="0"/>
              <a:ea typeface="Verdana" panose="020B0604030504040204" pitchFamily="34" charset="0"/>
            </a:endParaRPr>
          </a:p>
        </p:txBody>
      </p:sp>
      <p:pic>
        <p:nvPicPr>
          <p:cNvPr id="3074" name="Picture 2" descr="Як мотивувати працівників для досягнення бізнес-цілей? • Mark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316" y="1585699"/>
            <a:ext cx="2367731" cy="167161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23554" y="1126368"/>
            <a:ext cx="3390415" cy="388696"/>
          </a:xfrm>
          <a:prstGeom prst="rect">
            <a:avLst/>
          </a:prstGeom>
        </p:spPr>
        <p:txBody>
          <a:bodyPr wrap="none">
            <a:spAutoFit/>
          </a:bodyPr>
          <a:lstStyle/>
          <a:p>
            <a:pPr>
              <a:lnSpc>
                <a:spcPct val="107000"/>
              </a:lnSpc>
              <a:spcAft>
                <a:spcPts val="800"/>
              </a:spcAft>
            </a:pPr>
            <a:r>
              <a:rPr lang="uk-UA" dirty="0">
                <a:latin typeface="Calibri" panose="020F0502020204030204" pitchFamily="34" charset="0"/>
                <a:ea typeface="Calibri" panose="020F0502020204030204" pitchFamily="34" charset="0"/>
                <a:cs typeface="Times New Roman" panose="02020603050405020304" pitchFamily="18" charset="0"/>
              </a:rPr>
              <a:t>Низька мотивація співробітників</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4" descr=" Під об’єктом конфлікту розуміють те, на що претендує кожна зі сторін-конфліктерів, що викликає суперечності між ними чи частково позбавляє іншу сторону можливості домогтися своїх цілей (ресурси, право власності, право приймати рішення, нова посада і т. п. Основними рушійними силами будь-якого конфлікту є люди, тобто учасники конфлікту. "/>
          <p:cNvPicPr/>
          <p:nvPr/>
        </p:nvPicPr>
        <p:blipFill rotWithShape="1">
          <a:blip r:embed="rId3">
            <a:extLst>
              <a:ext uri="{28A0092B-C50C-407E-A947-70E740481C1C}">
                <a14:useLocalDpi xmlns:a14="http://schemas.microsoft.com/office/drawing/2010/main" val="0"/>
              </a:ext>
            </a:extLst>
          </a:blip>
          <a:srcRect l="7781" t="53949" r="43978" b="4967"/>
          <a:stretch/>
        </p:blipFill>
        <p:spPr bwMode="auto">
          <a:xfrm>
            <a:off x="6748909" y="2054117"/>
            <a:ext cx="2952750" cy="1885950"/>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6383186" y="1515064"/>
            <a:ext cx="3318473" cy="369332"/>
          </a:xfrm>
          <a:prstGeom prst="rect">
            <a:avLst/>
          </a:prstGeom>
        </p:spPr>
        <p:txBody>
          <a:bodyPr wrap="none">
            <a:spAutoFit/>
          </a:bodyPr>
          <a:lstStyle/>
          <a:p>
            <a:r>
              <a:rPr lang="uk-UA" dirty="0" smtClean="0"/>
              <a:t>Конфлікти </a:t>
            </a:r>
            <a:r>
              <a:rPr lang="uk-UA" dirty="0"/>
              <a:t>всередині колективу</a:t>
            </a:r>
          </a:p>
        </p:txBody>
      </p:sp>
      <p:pic>
        <p:nvPicPr>
          <p:cNvPr id="3078" name="Picture 6" descr="Управління змінам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197" y="4028431"/>
            <a:ext cx="2171700" cy="210502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608917" y="3667465"/>
            <a:ext cx="3196260" cy="369332"/>
          </a:xfrm>
          <a:prstGeom prst="rect">
            <a:avLst/>
          </a:prstGeom>
        </p:spPr>
        <p:txBody>
          <a:bodyPr wrap="none">
            <a:spAutoFit/>
          </a:bodyPr>
          <a:lstStyle/>
          <a:p>
            <a:r>
              <a:rPr lang="uk-UA" dirty="0" smtClean="0"/>
              <a:t>Організаційні зміни в компанії</a:t>
            </a:r>
            <a:endParaRPr lang="uk-UA" dirty="0"/>
          </a:p>
        </p:txBody>
      </p:sp>
      <p:pic>
        <p:nvPicPr>
          <p:cNvPr id="3080" name="Picture 8" descr="Створення і перетворення структур компані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342" y="5016972"/>
            <a:ext cx="2871678" cy="139276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7964184" y="4397631"/>
            <a:ext cx="2131994" cy="369332"/>
          </a:xfrm>
          <a:prstGeom prst="rect">
            <a:avLst/>
          </a:prstGeom>
        </p:spPr>
        <p:txBody>
          <a:bodyPr wrap="none">
            <a:spAutoFit/>
          </a:bodyPr>
          <a:lstStyle/>
          <a:p>
            <a:r>
              <a:rPr lang="uk-UA" dirty="0"/>
              <a:t>Створення компанії</a:t>
            </a:r>
          </a:p>
        </p:txBody>
      </p:sp>
    </p:spTree>
    <p:extLst>
      <p:ext uri="{BB962C8B-B14F-4D97-AF65-F5344CB8AC3E}">
        <p14:creationId xmlns:p14="http://schemas.microsoft.com/office/powerpoint/2010/main" val="249288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7713" y="469556"/>
            <a:ext cx="9875520" cy="683741"/>
          </a:xfrm>
        </p:spPr>
        <p:txBody>
          <a:bodyPr>
            <a:normAutofit fontScale="90000"/>
          </a:bodyPr>
          <a:lstStyle/>
          <a:p>
            <a:pPr algn="ctr"/>
            <a:r>
              <a:rPr lang="uk-UA" b="1" dirty="0" smtClean="0">
                <a:solidFill>
                  <a:schemeClr val="tx1"/>
                </a:solidFill>
                <a:latin typeface="Verdana" panose="020B0604030504040204" pitchFamily="34" charset="0"/>
                <a:ea typeface="Verdana" panose="020B0604030504040204" pitchFamily="34" charset="0"/>
              </a:rPr>
              <a:t>ЕТАПИ ФОРМУВАННЯ КОМАНДИ</a:t>
            </a:r>
            <a:endParaRPr lang="uk-UA" b="1" dirty="0">
              <a:solidFill>
                <a:schemeClr val="tx1"/>
              </a:solidFill>
              <a:latin typeface="Verdana" panose="020B0604030504040204" pitchFamily="34" charset="0"/>
              <a:ea typeface="Verdana" panose="020B0604030504040204" pitchFamily="34" charset="0"/>
            </a:endParaRPr>
          </a:p>
        </p:txBody>
      </p:sp>
      <p:cxnSp>
        <p:nvCxnSpPr>
          <p:cNvPr id="5" name="Прямая соединительная линия 4"/>
          <p:cNvCxnSpPr/>
          <p:nvPr/>
        </p:nvCxnSpPr>
        <p:spPr>
          <a:xfrm>
            <a:off x="1037968" y="1153297"/>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856735" y="1327450"/>
            <a:ext cx="6096000" cy="890244"/>
          </a:xfrm>
          <a:prstGeom prst="rect">
            <a:avLst/>
          </a:prstGeom>
        </p:spPr>
        <p:txBody>
          <a:bodyPr>
            <a:spAutoFit/>
          </a:bodyPr>
          <a:lstStyle/>
          <a:p>
            <a:pPr>
              <a:lnSpc>
                <a:spcPct val="107000"/>
              </a:lnSpc>
              <a:spcAft>
                <a:spcPts val="800"/>
              </a:spcAft>
            </a:pPr>
            <a:endParaRPr lang="uk-UA"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uk-UA"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Группа 12"/>
          <p:cNvGrpSpPr/>
          <p:nvPr/>
        </p:nvGrpSpPr>
        <p:grpSpPr>
          <a:xfrm>
            <a:off x="1866900" y="1327451"/>
            <a:ext cx="8924668" cy="5172204"/>
            <a:chOff x="1866900" y="1327451"/>
            <a:chExt cx="8924668" cy="5172204"/>
          </a:xfrm>
        </p:grpSpPr>
        <p:pic>
          <p:nvPicPr>
            <p:cNvPr id="6" name="Рисунок 5"/>
            <p:cNvPicPr/>
            <p:nvPr/>
          </p:nvPicPr>
          <p:blipFill rotWithShape="1">
            <a:blip r:embed="rId2"/>
            <a:srcRect l="26144" t="16045" r="5385" b="14515"/>
            <a:stretch/>
          </p:blipFill>
          <p:spPr bwMode="auto">
            <a:xfrm>
              <a:off x="1866900" y="1327451"/>
              <a:ext cx="8924668" cy="5172204"/>
            </a:xfrm>
            <a:prstGeom prst="rect">
              <a:avLst/>
            </a:prstGeom>
            <a:ln>
              <a:noFill/>
            </a:ln>
            <a:extLst>
              <a:ext uri="{53640926-AAD7-44D8-BBD7-CCE9431645EC}">
                <a14:shadowObscured xmlns:a14="http://schemas.microsoft.com/office/drawing/2010/main"/>
              </a:ext>
            </a:extLst>
          </p:spPr>
        </p:pic>
        <p:sp>
          <p:nvSpPr>
            <p:cNvPr id="8" name="Прямоугольник 7"/>
            <p:cNvSpPr/>
            <p:nvPr/>
          </p:nvSpPr>
          <p:spPr>
            <a:xfrm>
              <a:off x="3308042" y="4050198"/>
              <a:ext cx="1334020" cy="322845"/>
            </a:xfrm>
            <a:prstGeom prst="rect">
              <a:avLst/>
            </a:prstGeom>
          </p:spPr>
          <p:txBody>
            <a:bodyPr wrap="none">
              <a:spAutoFit/>
            </a:bodyPr>
            <a:lstStyle/>
            <a:p>
              <a:pPr>
                <a:lnSpc>
                  <a:spcPct val="107000"/>
                </a:lnSpc>
                <a:spcAft>
                  <a:spcPts val="800"/>
                </a:spcAft>
              </a:pPr>
              <a:r>
                <a:rPr lang="uk-UA" sz="1400" dirty="0">
                  <a:latin typeface="Verdana" panose="020B0604030504040204" pitchFamily="34" charset="0"/>
                  <a:ea typeface="Verdana" panose="020B0604030504040204" pitchFamily="34" charset="0"/>
                  <a:cs typeface="Times New Roman" panose="02020603050405020304" pitchFamily="18" charset="0"/>
                </a:rPr>
                <a:t>Формування</a:t>
              </a:r>
            </a:p>
          </p:txBody>
        </p:sp>
        <p:sp>
          <p:nvSpPr>
            <p:cNvPr id="9" name="Прямоугольник 8"/>
            <p:cNvSpPr/>
            <p:nvPr/>
          </p:nvSpPr>
          <p:spPr>
            <a:xfrm>
              <a:off x="4808625" y="5549485"/>
              <a:ext cx="3041217" cy="322845"/>
            </a:xfrm>
            <a:prstGeom prst="rect">
              <a:avLst/>
            </a:prstGeom>
          </p:spPr>
          <p:txBody>
            <a:bodyPr wrap="none">
              <a:spAutoFit/>
            </a:bodyPr>
            <a:lstStyle/>
            <a:p>
              <a:pPr>
                <a:lnSpc>
                  <a:spcPct val="107000"/>
                </a:lnSpc>
                <a:spcAft>
                  <a:spcPts val="800"/>
                </a:spcAft>
              </a:pPr>
              <a:r>
                <a:rPr lang="uk-UA" sz="1400" dirty="0">
                  <a:latin typeface="Verdana" panose="020B0604030504040204" pitchFamily="34" charset="0"/>
                  <a:ea typeface="Verdana" panose="020B0604030504040204" pitchFamily="34" charset="0"/>
                  <a:cs typeface="Times New Roman" panose="02020603050405020304" pitchFamily="18" charset="0"/>
                </a:rPr>
                <a:t>Шторм, штурм, бурління, буря</a:t>
              </a:r>
            </a:p>
          </p:txBody>
        </p:sp>
        <p:sp>
          <p:nvSpPr>
            <p:cNvPr id="10" name="Прямоугольник 9"/>
            <p:cNvSpPr/>
            <p:nvPr/>
          </p:nvSpPr>
          <p:spPr>
            <a:xfrm>
              <a:off x="5237739" y="4694194"/>
              <a:ext cx="1321196" cy="307777"/>
            </a:xfrm>
            <a:prstGeom prst="rect">
              <a:avLst/>
            </a:prstGeom>
          </p:spPr>
          <p:txBody>
            <a:bodyPr wrap="none">
              <a:spAutoFit/>
            </a:bodyPr>
            <a:lstStyle/>
            <a:p>
              <a:r>
                <a:rPr lang="uk-UA" sz="1400" dirty="0">
                  <a:latin typeface="Verdana" panose="020B0604030504040204" pitchFamily="34" charset="0"/>
                  <a:ea typeface="Verdana" panose="020B0604030504040204" pitchFamily="34" charset="0"/>
                  <a:cs typeface="Times New Roman" panose="02020603050405020304" pitchFamily="18" charset="0"/>
                </a:rPr>
                <a:t>Нормування</a:t>
              </a:r>
              <a:endParaRPr lang="uk-UA" sz="1400" dirty="0">
                <a:latin typeface="Verdana" panose="020B0604030504040204" pitchFamily="34" charset="0"/>
                <a:ea typeface="Verdana" panose="020B0604030504040204" pitchFamily="34" charset="0"/>
              </a:endParaRPr>
            </a:p>
          </p:txBody>
        </p:sp>
        <p:sp>
          <p:nvSpPr>
            <p:cNvPr id="11" name="Прямоугольник 10"/>
            <p:cNvSpPr/>
            <p:nvPr/>
          </p:nvSpPr>
          <p:spPr>
            <a:xfrm>
              <a:off x="6105473" y="2753794"/>
              <a:ext cx="1194558" cy="307777"/>
            </a:xfrm>
            <a:prstGeom prst="rect">
              <a:avLst/>
            </a:prstGeom>
          </p:spPr>
          <p:txBody>
            <a:bodyPr wrap="none">
              <a:spAutoFit/>
            </a:bodyPr>
            <a:lstStyle/>
            <a:p>
              <a:r>
                <a:rPr lang="uk-UA" sz="1400" dirty="0">
                  <a:latin typeface="Verdana" panose="020B0604030504040204" pitchFamily="34" charset="0"/>
                  <a:ea typeface="Verdana" panose="020B0604030504040204" pitchFamily="34" charset="0"/>
                  <a:cs typeface="Times New Roman" panose="02020603050405020304" pitchFamily="18" charset="0"/>
                </a:rPr>
                <a:t>Виконання</a:t>
              </a:r>
              <a:endParaRPr lang="uk-UA" sz="1400" dirty="0">
                <a:latin typeface="Verdana" panose="020B0604030504040204" pitchFamily="34" charset="0"/>
                <a:ea typeface="Verdana" panose="020B0604030504040204" pitchFamily="34" charset="0"/>
              </a:endParaRPr>
            </a:p>
          </p:txBody>
        </p:sp>
        <p:sp>
          <p:nvSpPr>
            <p:cNvPr id="12" name="Прямоугольник 11"/>
            <p:cNvSpPr/>
            <p:nvPr/>
          </p:nvSpPr>
          <p:spPr>
            <a:xfrm>
              <a:off x="6702752" y="4162243"/>
              <a:ext cx="2941831" cy="322845"/>
            </a:xfrm>
            <a:prstGeom prst="rect">
              <a:avLst/>
            </a:prstGeom>
          </p:spPr>
          <p:txBody>
            <a:bodyPr wrap="none">
              <a:spAutoFit/>
            </a:bodyPr>
            <a:lstStyle/>
            <a:p>
              <a:pPr>
                <a:lnSpc>
                  <a:spcPct val="107000"/>
                </a:lnSpc>
                <a:spcAft>
                  <a:spcPts val="800"/>
                </a:spcAft>
              </a:pPr>
              <a:r>
                <a:rPr lang="uk-UA" sz="1400" dirty="0">
                  <a:latin typeface="Verdana" panose="020B0604030504040204" pitchFamily="34" charset="0"/>
                  <a:ea typeface="Verdana" panose="020B0604030504040204" pitchFamily="34" charset="0"/>
                  <a:cs typeface="Times New Roman" panose="02020603050405020304" pitchFamily="18" charset="0"/>
                </a:rPr>
                <a:t>Розпуск, перерва, відстрочка</a:t>
              </a:r>
            </a:p>
          </p:txBody>
        </p:sp>
      </p:grpSp>
    </p:spTree>
    <p:extLst>
      <p:ext uri="{BB962C8B-B14F-4D97-AF65-F5344CB8AC3E}">
        <p14:creationId xmlns:p14="http://schemas.microsoft.com/office/powerpoint/2010/main" val="264066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63631" y="336377"/>
            <a:ext cx="7622601" cy="584775"/>
          </a:xfrm>
          <a:prstGeom prst="rect">
            <a:avLst/>
          </a:prstGeom>
        </p:spPr>
        <p:txBody>
          <a:bodyPr wrap="none">
            <a:spAutoFit/>
          </a:bodyPr>
          <a:lstStyle/>
          <a:p>
            <a:pPr algn="ctr" fontAlgn="base"/>
            <a:r>
              <a:rPr lang="en-US" sz="3200" b="1" dirty="0">
                <a:solidFill>
                  <a:srgbClr val="000000"/>
                </a:solidFill>
                <a:latin typeface="Verdana" panose="020B0604030504040204" pitchFamily="34" charset="0"/>
                <a:ea typeface="Verdana" panose="020B0604030504040204" pitchFamily="34" charset="0"/>
              </a:rPr>
              <a:t>Forming — </a:t>
            </a:r>
            <a:r>
              <a:rPr lang="uk-UA" sz="3200" b="1" dirty="0">
                <a:solidFill>
                  <a:srgbClr val="000000"/>
                </a:solidFill>
                <a:latin typeface="Verdana" panose="020B0604030504040204" pitchFamily="34" charset="0"/>
                <a:ea typeface="Verdana" panose="020B0604030504040204" pitchFamily="34" charset="0"/>
              </a:rPr>
              <a:t>формувальна стадія</a:t>
            </a:r>
          </a:p>
        </p:txBody>
      </p:sp>
      <p:cxnSp>
        <p:nvCxnSpPr>
          <p:cNvPr id="9" name="Прямая соединительная линия 8"/>
          <p:cNvCxnSpPr/>
          <p:nvPr/>
        </p:nvCxnSpPr>
        <p:spPr>
          <a:xfrm>
            <a:off x="1037968" y="1153297"/>
            <a:ext cx="1000526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337751" y="1277215"/>
            <a:ext cx="7924800" cy="2554545"/>
          </a:xfrm>
          <a:prstGeom prst="rect">
            <a:avLst/>
          </a:prstGeom>
        </p:spPr>
        <p:txBody>
          <a:bodyPr wrap="square">
            <a:spAutoFit/>
          </a:bodyPr>
          <a:lstStyle/>
          <a:p>
            <a:pPr indent="457200" algn="just" fontAlgn="base"/>
            <a:r>
              <a:rPr lang="uk-UA" sz="1600" dirty="0">
                <a:solidFill>
                  <a:srgbClr val="232323"/>
                </a:solidFill>
                <a:latin typeface="Verdana" panose="020B0604030504040204" pitchFamily="34" charset="0"/>
                <a:ea typeface="Verdana" panose="020B0604030504040204" pitchFamily="34" charset="0"/>
              </a:rPr>
              <a:t>Кожен хоче, щоб його поведінка була прийнята іншими у групі та навмисно уникає розбіжностей та конфліктів. Почуття та інші особисті переживання </a:t>
            </a:r>
            <a:r>
              <a:rPr lang="uk-UA" sz="1600" dirty="0" err="1">
                <a:solidFill>
                  <a:srgbClr val="232323"/>
                </a:solidFill>
                <a:latin typeface="Verdana" panose="020B0604030504040204" pitchFamily="34" charset="0"/>
                <a:ea typeface="Verdana" panose="020B0604030504040204" pitchFamily="34" charset="0"/>
              </a:rPr>
              <a:t>уникаються</a:t>
            </a:r>
            <a:r>
              <a:rPr lang="uk-UA" sz="1600" dirty="0">
                <a:solidFill>
                  <a:srgbClr val="232323"/>
                </a:solidFill>
                <a:latin typeface="Verdana" panose="020B0604030504040204" pitchFamily="34" charset="0"/>
                <a:ea typeface="Verdana" panose="020B0604030504040204" pitchFamily="34" charset="0"/>
              </a:rPr>
              <a:t>, і люди фокусуються на виконанні рутинних завдань.</a:t>
            </a:r>
          </a:p>
          <a:p>
            <a:pPr indent="457200" algn="just" fontAlgn="base"/>
            <a:r>
              <a:rPr lang="uk-UA" sz="1600" dirty="0">
                <a:solidFill>
                  <a:srgbClr val="232323"/>
                </a:solidFill>
                <a:latin typeface="Verdana" panose="020B0604030504040204" pitchFamily="34" charset="0"/>
                <a:ea typeface="Verdana" panose="020B0604030504040204" pitchFamily="34" charset="0"/>
              </a:rPr>
              <a:t>У цей час вирішуються організаційні задачі: хто що робить, коли краще проводити зустрічі тощо. Кожен учасник накопичує інформацію та враження — про один одного, про масштаб завдань, методи їх вирішення та багато іншого. На цьому рівні </a:t>
            </a:r>
            <a:r>
              <a:rPr lang="uk-UA" sz="1600" dirty="0" err="1">
                <a:solidFill>
                  <a:srgbClr val="232323"/>
                </a:solidFill>
                <a:latin typeface="Verdana" panose="020B0604030504040204" pitchFamily="34" charset="0"/>
                <a:ea typeface="Verdana" panose="020B0604030504040204" pitchFamily="34" charset="0"/>
              </a:rPr>
              <a:t>комфортно</a:t>
            </a:r>
            <a:r>
              <a:rPr lang="uk-UA" sz="1600" dirty="0">
                <a:solidFill>
                  <a:srgbClr val="232323"/>
                </a:solidFill>
                <a:latin typeface="Verdana" panose="020B0604030504040204" pitchFamily="34" charset="0"/>
                <a:ea typeface="Verdana" panose="020B0604030504040204" pitchFamily="34" charset="0"/>
              </a:rPr>
              <a:t> бути, але те, що конфлікти і всілякі загрози </a:t>
            </a:r>
            <a:r>
              <a:rPr lang="uk-UA" sz="1600" dirty="0" err="1">
                <a:solidFill>
                  <a:srgbClr val="232323"/>
                </a:solidFill>
                <a:latin typeface="Verdana" panose="020B0604030504040204" pitchFamily="34" charset="0"/>
                <a:ea typeface="Verdana" panose="020B0604030504040204" pitchFamily="34" charset="0"/>
              </a:rPr>
              <a:t>уникаються</a:t>
            </a:r>
            <a:r>
              <a:rPr lang="uk-UA" sz="1600" dirty="0">
                <a:solidFill>
                  <a:srgbClr val="232323"/>
                </a:solidFill>
                <a:latin typeface="Verdana" panose="020B0604030504040204" pitchFamily="34" charset="0"/>
                <a:ea typeface="Verdana" panose="020B0604030504040204" pitchFamily="34" charset="0"/>
              </a:rPr>
              <a:t>, говорить про те, що нічого важливого не відбувається.</a:t>
            </a:r>
            <a:endParaRPr lang="uk-UA" sz="1600" b="0" i="0" dirty="0">
              <a:solidFill>
                <a:srgbClr val="232323"/>
              </a:solidFill>
              <a:effectLst/>
              <a:latin typeface="Verdana" panose="020B0604030504040204" pitchFamily="34" charset="0"/>
              <a:ea typeface="Verdana" panose="020B0604030504040204" pitchFamily="34" charset="0"/>
            </a:endParaRPr>
          </a:p>
        </p:txBody>
      </p:sp>
      <p:sp>
        <p:nvSpPr>
          <p:cNvPr id="11" name="Rectangle 1"/>
          <p:cNvSpPr>
            <a:spLocks noChangeArrowheads="1"/>
          </p:cNvSpPr>
          <p:nvPr/>
        </p:nvSpPr>
        <p:spPr bwMode="auto">
          <a:xfrm>
            <a:off x="436604" y="3954871"/>
            <a:ext cx="1135174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ctr"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effectLst/>
                <a:latin typeface="Verdana" panose="020B0604030504040204" pitchFamily="34" charset="0"/>
                <a:ea typeface="Verdana" panose="020B0604030504040204" pitchFamily="34" charset="0"/>
              </a:rPr>
              <a:t>Учасники групи намагаються триматися досить незалежно. </a:t>
            </a:r>
            <a:endParaRPr kumimoji="0" lang="uk-UA" sz="1600" b="0" i="0" u="none" strike="noStrike" cap="none" normalizeH="0" baseline="0" dirty="0" smtClean="0">
              <a:ln>
                <a:noFill/>
              </a:ln>
              <a:effectLst/>
              <a:latin typeface="Verdana" panose="020B0604030504040204" pitchFamily="34" charset="0"/>
              <a:ea typeface="Verdana" panose="020B0604030504040204"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Verdana" panose="020B0604030504040204" pitchFamily="34" charset="0"/>
                <a:ea typeface="Verdana" panose="020B0604030504040204" pitchFamily="34" charset="0"/>
              </a:rPr>
              <a:t>Члени команди зустрічаються, вивчають можливості та вимоги, потім погоджуються із загальними цілями та починають їх добиватися. Вони можуть бути мотивовані, але зазвичай вони не інформовані про всі справи та цілі команди. Всі дотримуються своєї кращої поведінки, але дуже сфокусовані на самих собі.</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Verdana" panose="020B0604030504040204" pitchFamily="34" charset="0"/>
                <a:ea typeface="Verdana" panose="020B0604030504040204" pitchFamily="34" charset="0"/>
              </a:rPr>
              <a:t>Зрілі члени команди (наприклад, ті, що стояли у витоків) починають моделювати відповідну поведінку. На цьому рівні керівні особи мають бути орієнтирами в цілях команди. Цей період важливий тому, що учасники дізнаються про один одного, обмінюються деякою особистою інформацією і цілком можуть подружитися один з одним. Також це чудова можливість побачити, як кожен член команди працює один і як справляється з навантаженнями.</a:t>
            </a:r>
          </a:p>
        </p:txBody>
      </p:sp>
      <p:pic>
        <p:nvPicPr>
          <p:cNvPr id="4099" name="Picture 3" descr="https://ahaslides.com/wp-content/uploads/2023/01/smiling-businessman-welcoming-new-partner-group-meeting-with-handshake-1024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937" y="1277215"/>
            <a:ext cx="3352387" cy="223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21306"/>
      </p:ext>
    </p:extLst>
  </p:cSld>
  <p:clrMapOvr>
    <a:masterClrMapping/>
  </p:clrMapOvr>
</p:sld>
</file>

<file path=ppt/theme/theme1.xml><?xml version="1.0" encoding="utf-8"?>
<a:theme xmlns:a="http://schemas.openxmlformats.org/drawingml/2006/main" name="Базис">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Базис</Template>
  <TotalTime>440</TotalTime>
  <Words>3264</Words>
  <Application>Microsoft Office PowerPoint</Application>
  <PresentationFormat>Широкоэкранный</PresentationFormat>
  <Paragraphs>196</Paragraphs>
  <Slides>35</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35</vt:i4>
      </vt:variant>
    </vt:vector>
  </HeadingPairs>
  <TitlesOfParts>
    <vt:vector size="48" baseType="lpstr">
      <vt:lpstr>Arial</vt:lpstr>
      <vt:lpstr>Calibri</vt:lpstr>
      <vt:lpstr>Corbel</vt:lpstr>
      <vt:lpstr>GothamProСustom</vt:lpstr>
      <vt:lpstr>Segoe UI</vt:lpstr>
      <vt:lpstr>Times New Roman</vt:lpstr>
      <vt:lpstr>TimesNewRomanPS-BoldItalicMT</vt:lpstr>
      <vt:lpstr>TimesNewRomanPS-BoldMT</vt:lpstr>
      <vt:lpstr>TimesNewRomanPS-ItalicMT</vt:lpstr>
      <vt:lpstr>TimesNewRomanPSMT</vt:lpstr>
      <vt:lpstr>Verdana</vt:lpstr>
      <vt:lpstr>Wingdings</vt:lpstr>
      <vt:lpstr>Базис</vt:lpstr>
      <vt:lpstr>Тема. Командоутворення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ЕТАПИ ФОРМУВАННЯ КОМАНДИ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Командні ролі (Р.М.Белбін, Р.Дафт)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Командоутворення</dc:title>
  <dc:creator>Царук Ірина Михайлівна</dc:creator>
  <cp:lastModifiedBy>Царук Ірина Михайлівна</cp:lastModifiedBy>
  <cp:revision>110</cp:revision>
  <dcterms:created xsi:type="dcterms:W3CDTF">2025-04-07T12:39:42Z</dcterms:created>
  <dcterms:modified xsi:type="dcterms:W3CDTF">2025-04-09T13:48:04Z</dcterms:modified>
</cp:coreProperties>
</file>