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7667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1970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715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755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806096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35061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48697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9857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465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706462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855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2E2F4F3-815C-4B01-BBB2-8CC7F658E4F8}" type="datetimeFigureOut">
              <a:rPr lang="uk-UA" smtClean="0"/>
              <a:t>20.03.2025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51B69CD-771C-4E17-98DA-A0AFA437F959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204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1271" y="5597322"/>
            <a:ext cx="10178322" cy="1074940"/>
          </a:xfrm>
        </p:spPr>
        <p:txBody>
          <a:bodyPr/>
          <a:lstStyle/>
          <a:p>
            <a:pPr algn="ctr"/>
            <a:r>
              <a:rPr lang="uk-UA" dirty="0" smtClean="0"/>
              <a:t>Професійний стрес</a:t>
            </a:r>
            <a:endParaRPr lang="uk-UA" dirty="0"/>
          </a:p>
        </p:txBody>
      </p:sp>
      <p:pic>
        <p:nvPicPr>
          <p:cNvPr id="1026" name="Picture 2" descr="Психологія стресу та способи боротьби з ним: Стрес у педагогів. Професійне  &quot;вигорання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-17164"/>
            <a:ext cx="9167220" cy="5443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0377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4425" y="242889"/>
            <a:ext cx="10315575" cy="5636704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займає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перших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місць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середньої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часто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іспит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психотравмуючим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фактором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враховується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клінічній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психіатрії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психогенії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неврозів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роки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переконливі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нервову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серцево-судинну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будь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особливо 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кофеїну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подальшому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стійкого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артеріального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тиску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період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сесії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школярів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реєструються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вегетативної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уляції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серцево-судинної системи.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687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26161" y="172720"/>
            <a:ext cx="10646728" cy="6385243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Спортивний стрес </a:t>
            </a:r>
            <a:endPara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протікання спортивного стресу нагадує учбовий стрес, в якому хронічні навантаження міжсесійного періоду межують з екстремальними емоційними переживаннями під час іспитів. Так само у спортсменів можна виділити стреси тренувального періоду і стреси, викликані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змаганнями.</a:t>
            </a:r>
          </a:p>
          <a:p>
            <a:pPr marL="0" indent="0" algn="just">
              <a:buNone/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 медичних працівників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викликаний рядом специфічних особливостей професії.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По-перше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це величезна відповідальність за життя і здоров’я пацієнтів, яка важким тягарем лягає на їх плечі.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По-друге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тривале перебування в «полі» негативних емоцій — страждання, болі, відчаї, роздратування і т. д., які так або інакше механізмом емоційного зараження передаються і на медичний персонал.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По-третє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це нерівномірний режим роботи з нічними і добовими чергуваннями, що порушує природні біоритми праці і відпочинку і негативно впливає на адаптаційні здібності організму. </a:t>
            </a:r>
            <a:endParaRPr lang="uk-UA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По-четверте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(що характерний для пострадянського простору), заробітна плата лікарів і середнього медичного персоналу явно не відповідає мірі їх соціальної відповідальності, що викликає відчуття незадоволення своєю професією і пов'язані з цим фактом </a:t>
            </a:r>
            <a:r>
              <a:rPr lang="uk-UA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оосбистісні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стреси. Проте слід зауважити, що четверта причина стресів (зарплата) не є визначальною, про що свідчать дані щодо західних медиків.</a:t>
            </a:r>
          </a:p>
        </p:txBody>
      </p:sp>
    </p:spTree>
    <p:extLst>
      <p:ext uri="{BB962C8B-B14F-4D97-AF65-F5344CB8AC3E}">
        <p14:creationId xmlns:p14="http://schemas.microsoft.com/office/powerpoint/2010/main" val="213053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14413" y="428625"/>
            <a:ext cx="10415587" cy="5450967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 керівника </a:t>
            </a:r>
            <a:endPara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польський учений А.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Кемпінськи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так описує стрес керівника: “Типовим прикладом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гіперпстенічної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 може бути так званий "директорський невроз", що проявляється у людей, які займають керівні посади, які не можуть впоратися зі своїми обов’язками і живуть в постійній напрузі. Вони весь час щось оформляють, неодноразово тримають відразу декілька телефонних трубок, на прості питання реагують запальністю і часто дають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суперечливці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розпорядження. Своєю поведінкою вони дратують оточуючих, всі крутяться як білки в колесі, що в результаті приводить до загального роздратування”.</a:t>
            </a:r>
          </a:p>
        </p:txBody>
      </p:sp>
    </p:spTree>
    <p:extLst>
      <p:ext uri="{BB962C8B-B14F-4D97-AF65-F5344CB8AC3E}">
        <p14:creationId xmlns:p14="http://schemas.microsoft.com/office/powerpoint/2010/main" val="2770546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09040" y="782321"/>
            <a:ext cx="10220960" cy="5097272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Вивчаючи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зауважити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спричинений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чинникми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позаробочих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рубрику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хво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ріб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(МКХ-10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Професійний стрес – це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вимірний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феномен,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виражається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</a:t>
            </a:r>
          </a:p>
          <a:p>
            <a:pPr algn="just"/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реакціях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трудовій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878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41400" y="200978"/>
            <a:ext cx="10515600" cy="53054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думку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сійного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 призводять:</a:t>
            </a: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перевантаження людини роботою,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неадекватна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колег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довга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«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вимотуюча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дорога на службу і назад, не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кажучи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стояння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заторах та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їзду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переповнених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маршрутках.</a:t>
            </a: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недостатню оплату праці,</a:t>
            </a: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одноманітну діяльність або</a:t>
            </a: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відсутність кар’єрних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5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56640" y="233680"/>
            <a:ext cx="10637520" cy="639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Вчені (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Beehr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Newman)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визначили робочі та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ційні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стресорами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розділили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чотири категорії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характеристики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рольові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</a:t>
            </a: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стрес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чогось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бажаного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невизначена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931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46480" y="628650"/>
            <a:ext cx="10307320" cy="5548313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стресором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бути:</a:t>
            </a:r>
          </a:p>
          <a:p>
            <a:pPr marL="0" indent="0" algn="just"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невідповідність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 бажанням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вимагає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можливостями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ресурсами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вимогам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організаційн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особливості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рольові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рактеристики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індивідуальні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та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фізичні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навколишнього середовища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стресори групових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процесів, стресори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організаційному рівні.</a:t>
            </a:r>
          </a:p>
        </p:txBody>
      </p:sp>
    </p:spTree>
    <p:extLst>
      <p:ext uri="{BB962C8B-B14F-4D97-AF65-F5344CB8AC3E}">
        <p14:creationId xmlns:p14="http://schemas.microsoft.com/office/powerpoint/2010/main" val="283747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17600" y="442913"/>
            <a:ext cx="10236200" cy="573405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Головною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причиною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хологічні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фізіологічні, професійні) особливості суб’єкта праці.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виділити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супроводжують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обумовлюють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призводять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посилюють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прояви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них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невідповідність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ряду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уявленням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установкам конкретного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стосується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ухвалень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ергономічних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властивостях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льності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54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51678" y="1503681"/>
            <a:ext cx="10178322" cy="3593591"/>
          </a:xfrm>
        </p:spPr>
        <p:txBody>
          <a:bodyPr>
            <a:normAutofit/>
          </a:bodyPr>
          <a:lstStyle/>
          <a:p>
            <a:pPr algn="just"/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зумовлюється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однозначно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взаємозв’язку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 й умов праці, – навіть хороша їх </a:t>
            </a:r>
            <a:r>
              <a:rPr lang="uk-UA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ість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гарантує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стійкості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безліч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детермінують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 до того ж і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мінливі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порушує</a:t>
            </a:r>
            <a:r>
              <a:rPr lang="ru-RU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вихід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відповідність.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53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2. Феномен професійного вигорання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199" y="1085849"/>
            <a:ext cx="10748963" cy="5514975"/>
          </a:xfrm>
        </p:spPr>
        <p:txBody>
          <a:bodyPr>
            <a:normAutofit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цим явищем розуміють «стан фізичного, емоційного і розумового виснаження, який проявляється в професіях соціальної сфери». Окрім представників даної групи професій (педагогів, психологів, лікарів і соціальних працівників), цей синдром відзначається також у біржових маклерів, продавців, що працюють в системі сіткового маркетингу, і представників ряду інших професій, які переживають тривалі емоційні перевантаження. Це явище (у англомовній літературі воно називається «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burnout») «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широко вивчається на Заході, але в нашій країні ще не стало предметом пильної турботи з боку медиків і психологів. Даний феномен є багатокомпонентним синдромом, найбільш вираженими складовими якого є: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Емоційна виснаженість(відчуття емоційної спустошеності, зменшення кількості позитивних емоцій, які виникають в зв’язку з роботою);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Деперсоналізація (цинічне ставлення до праці і об’єктів своєї праці – байдуже, безчуттєве ставлення до клієнтів, пацієнтів, відвідувачів); 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Редукція професійних досягнень (формування почуття некомпетентності, фіксація на невдачах у своїй професії). 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032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різновиди професійних </a:t>
            </a:r>
            <a:r>
              <a:rPr lang="uk-UA" dirty="0" smtClean="0"/>
              <a:t>стресів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Екзаменаційний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Спортивний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 </a:t>
            </a:r>
            <a:endPara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медичних працівників </a:t>
            </a:r>
            <a:endPara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 керівника</a:t>
            </a:r>
          </a:p>
        </p:txBody>
      </p:sp>
    </p:spTree>
    <p:extLst>
      <p:ext uri="{BB962C8B-B14F-4D97-AF65-F5344CB8AC3E}">
        <p14:creationId xmlns:p14="http://schemas.microsoft.com/office/powerpoint/2010/main" val="314306532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Значок</Template>
  <TotalTime>36</TotalTime>
  <Words>1047</Words>
  <Application>Microsoft Office PowerPoint</Application>
  <PresentationFormat>Широкий екран</PresentationFormat>
  <Paragraphs>53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8" baseType="lpstr">
      <vt:lpstr>Arial</vt:lpstr>
      <vt:lpstr>Corbel</vt:lpstr>
      <vt:lpstr>Gill Sans MT</vt:lpstr>
      <vt:lpstr>Impact</vt:lpstr>
      <vt:lpstr>Times New Roman</vt:lpstr>
      <vt:lpstr>Badge</vt:lpstr>
      <vt:lpstr>Професійний стрес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2. Феномен професійного вигорання</vt:lpstr>
      <vt:lpstr>різновиди професійних стресів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Професійний стрес</dc:title>
  <dc:creator>Користувач</dc:creator>
  <cp:lastModifiedBy>Користувач</cp:lastModifiedBy>
  <cp:revision>13</cp:revision>
  <dcterms:created xsi:type="dcterms:W3CDTF">2025-03-20T12:10:19Z</dcterms:created>
  <dcterms:modified xsi:type="dcterms:W3CDTF">2025-03-20T12:46:29Z</dcterms:modified>
</cp:coreProperties>
</file>