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7" r:id="rId1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D2769751-5A46-4D18-BCA3-2C8EB4AE4E43}" type="datetimeFigureOut">
              <a:rPr lang="uk-UA" smtClean="0"/>
              <a:t>24.04.2025</a:t>
            </a:fld>
            <a:endParaRPr lang="uk-UA"/>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uk-U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6794611-5B9C-4DE6-9E6F-30081C79FB4B}" type="slidenum">
              <a:rPr lang="uk-UA" smtClean="0"/>
              <a:t>‹№›</a:t>
            </a:fld>
            <a:endParaRPr lang="uk-UA"/>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135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D2769751-5A46-4D18-BCA3-2C8EB4AE4E4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6794611-5B9C-4DE6-9E6F-30081C79FB4B}" type="slidenum">
              <a:rPr lang="uk-UA" smtClean="0"/>
              <a:t>‹№›</a:t>
            </a:fld>
            <a:endParaRPr lang="uk-UA"/>
          </a:p>
        </p:txBody>
      </p:sp>
    </p:spTree>
    <p:extLst>
      <p:ext uri="{BB962C8B-B14F-4D97-AF65-F5344CB8AC3E}">
        <p14:creationId xmlns:p14="http://schemas.microsoft.com/office/powerpoint/2010/main" val="27671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uk-UA" smtClean="0"/>
              <a:t>Зразок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D2769751-5A46-4D18-BCA3-2C8EB4AE4E4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6794611-5B9C-4DE6-9E6F-30081C79FB4B}" type="slidenum">
              <a:rPr lang="uk-UA" smtClean="0"/>
              <a:t>‹№›</a:t>
            </a:fld>
            <a:endParaRPr lang="uk-UA"/>
          </a:p>
        </p:txBody>
      </p:sp>
    </p:spTree>
    <p:extLst>
      <p:ext uri="{BB962C8B-B14F-4D97-AF65-F5344CB8AC3E}">
        <p14:creationId xmlns:p14="http://schemas.microsoft.com/office/powerpoint/2010/main" val="242657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D2769751-5A46-4D18-BCA3-2C8EB4AE4E4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6794611-5B9C-4DE6-9E6F-30081C79FB4B}" type="slidenum">
              <a:rPr lang="uk-UA" smtClean="0"/>
              <a:t>‹№›</a:t>
            </a:fld>
            <a:endParaRPr lang="uk-UA"/>
          </a:p>
        </p:txBody>
      </p:sp>
    </p:spTree>
    <p:extLst>
      <p:ext uri="{BB962C8B-B14F-4D97-AF65-F5344CB8AC3E}">
        <p14:creationId xmlns:p14="http://schemas.microsoft.com/office/powerpoint/2010/main" val="387572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uk-UA" smtClean="0"/>
              <a:t>Зразок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D2769751-5A46-4D18-BCA3-2C8EB4AE4E4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6794611-5B9C-4DE6-9E6F-30081C79FB4B}" type="slidenum">
              <a:rPr lang="uk-UA" smtClean="0"/>
              <a:t>‹№›</a:t>
            </a:fld>
            <a:endParaRPr lang="uk-UA"/>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9343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D2769751-5A46-4D18-BCA3-2C8EB4AE4E43}" type="datetimeFigureOut">
              <a:rPr lang="uk-UA" smtClean="0"/>
              <a:t>24.04.2025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6794611-5B9C-4DE6-9E6F-30081C79FB4B}" type="slidenum">
              <a:rPr lang="uk-UA" smtClean="0"/>
              <a:t>‹№›</a:t>
            </a:fld>
            <a:endParaRPr lang="uk-UA"/>
          </a:p>
        </p:txBody>
      </p:sp>
    </p:spTree>
    <p:extLst>
      <p:ext uri="{BB962C8B-B14F-4D97-AF65-F5344CB8AC3E}">
        <p14:creationId xmlns:p14="http://schemas.microsoft.com/office/powerpoint/2010/main" val="1591176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D2769751-5A46-4D18-BCA3-2C8EB4AE4E43}" type="datetimeFigureOut">
              <a:rPr lang="uk-UA" smtClean="0"/>
              <a:t>24.04.2025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A6794611-5B9C-4DE6-9E6F-30081C79FB4B}" type="slidenum">
              <a:rPr lang="uk-UA" smtClean="0"/>
              <a:t>‹№›</a:t>
            </a:fld>
            <a:endParaRPr lang="uk-UA"/>
          </a:p>
        </p:txBody>
      </p:sp>
    </p:spTree>
    <p:extLst>
      <p:ext uri="{BB962C8B-B14F-4D97-AF65-F5344CB8AC3E}">
        <p14:creationId xmlns:p14="http://schemas.microsoft.com/office/powerpoint/2010/main" val="4196654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D2769751-5A46-4D18-BCA3-2C8EB4AE4E43}" type="datetimeFigureOut">
              <a:rPr lang="uk-UA" smtClean="0"/>
              <a:t>24.04.2025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A6794611-5B9C-4DE6-9E6F-30081C79FB4B}" type="slidenum">
              <a:rPr lang="uk-UA" smtClean="0"/>
              <a:t>‹№›</a:t>
            </a:fld>
            <a:endParaRPr lang="uk-UA"/>
          </a:p>
        </p:txBody>
      </p:sp>
    </p:spTree>
    <p:extLst>
      <p:ext uri="{BB962C8B-B14F-4D97-AF65-F5344CB8AC3E}">
        <p14:creationId xmlns:p14="http://schemas.microsoft.com/office/powerpoint/2010/main" val="2446412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69751-5A46-4D18-BCA3-2C8EB4AE4E43}" type="datetimeFigureOut">
              <a:rPr lang="uk-UA" smtClean="0"/>
              <a:t>24.04.2025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A6794611-5B9C-4DE6-9E6F-30081C79FB4B}" type="slidenum">
              <a:rPr lang="uk-UA" smtClean="0"/>
              <a:t>‹№›</a:t>
            </a:fld>
            <a:endParaRPr lang="uk-UA"/>
          </a:p>
        </p:txBody>
      </p:sp>
    </p:spTree>
    <p:extLst>
      <p:ext uri="{BB962C8B-B14F-4D97-AF65-F5344CB8AC3E}">
        <p14:creationId xmlns:p14="http://schemas.microsoft.com/office/powerpoint/2010/main" val="43652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uk-UA" smtClean="0"/>
              <a:t>Зразок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D2769751-5A46-4D18-BCA3-2C8EB4AE4E43}" type="datetimeFigureOut">
              <a:rPr lang="uk-UA" smtClean="0"/>
              <a:t>24.04.2025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6794611-5B9C-4DE6-9E6F-30081C79FB4B}" type="slidenum">
              <a:rPr lang="uk-UA" smtClean="0"/>
              <a:t>‹№›</a:t>
            </a:fld>
            <a:endParaRPr lang="uk-UA"/>
          </a:p>
        </p:txBody>
      </p:sp>
    </p:spTree>
    <p:extLst>
      <p:ext uri="{BB962C8B-B14F-4D97-AF65-F5344CB8AC3E}">
        <p14:creationId xmlns:p14="http://schemas.microsoft.com/office/powerpoint/2010/main" val="2140965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D2769751-5A46-4D18-BCA3-2C8EB4AE4E43}" type="datetimeFigureOut">
              <a:rPr lang="uk-UA" smtClean="0"/>
              <a:t>24.04.2025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6794611-5B9C-4DE6-9E6F-30081C79FB4B}" type="slidenum">
              <a:rPr lang="uk-UA" smtClean="0"/>
              <a:t>‹№›</a:t>
            </a:fld>
            <a:endParaRPr lang="uk-UA"/>
          </a:p>
        </p:txBody>
      </p:sp>
    </p:spTree>
    <p:extLst>
      <p:ext uri="{BB962C8B-B14F-4D97-AF65-F5344CB8AC3E}">
        <p14:creationId xmlns:p14="http://schemas.microsoft.com/office/powerpoint/2010/main" val="2436164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D2769751-5A46-4D18-BCA3-2C8EB4AE4E43}" type="datetimeFigureOut">
              <a:rPr lang="uk-UA" smtClean="0"/>
              <a:t>24.04.2025</a:t>
            </a:fld>
            <a:endParaRPr lang="uk-UA"/>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uk-UA"/>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6794611-5B9C-4DE6-9E6F-30081C79FB4B}" type="slidenum">
              <a:rPr lang="uk-UA" smtClean="0"/>
              <a:t>‹№›</a:t>
            </a:fld>
            <a:endParaRPr lang="uk-UA"/>
          </a:p>
        </p:txBody>
      </p:sp>
    </p:spTree>
    <p:extLst>
      <p:ext uri="{BB962C8B-B14F-4D97-AF65-F5344CB8AC3E}">
        <p14:creationId xmlns:p14="http://schemas.microsoft.com/office/powerpoint/2010/main" val="33239958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9713" y="5181601"/>
            <a:ext cx="9875520" cy="1356360"/>
          </a:xfrm>
        </p:spPr>
        <p:txBody>
          <a:bodyPr>
            <a:normAutofit/>
          </a:bodyPr>
          <a:lstStyle/>
          <a:p>
            <a:pPr algn="ctr"/>
            <a:r>
              <a:rPr lang="uk-UA" b="1" dirty="0">
                <a:latin typeface="Times New Roman" panose="02020603050405020304" pitchFamily="18" charset="0"/>
                <a:cs typeface="Times New Roman" panose="02020603050405020304" pitchFamily="18" charset="0"/>
              </a:rPr>
              <a:t>Тема: Практики </a:t>
            </a:r>
            <a:r>
              <a:rPr lang="uk-UA" b="1" dirty="0" err="1">
                <a:latin typeface="Times New Roman" panose="02020603050405020304" pitchFamily="18" charset="0"/>
                <a:cs typeface="Times New Roman" panose="02020603050405020304" pitchFamily="18" charset="0"/>
              </a:rPr>
              <a:t>майндфулнес</a:t>
            </a:r>
            <a:r>
              <a:rPr lang="uk-UA" b="1" dirty="0">
                <a:latin typeface="Times New Roman" panose="02020603050405020304" pitchFamily="18" charset="0"/>
                <a:cs typeface="Times New Roman" panose="02020603050405020304" pitchFamily="18" charset="0"/>
              </a:rPr>
              <a:t> у роботі зі </a:t>
            </a:r>
            <a:r>
              <a:rPr lang="uk-UA" b="1" dirty="0" smtClean="0">
                <a:latin typeface="Times New Roman" panose="02020603050405020304" pitchFamily="18" charset="0"/>
                <a:cs typeface="Times New Roman" panose="02020603050405020304" pitchFamily="18" charset="0"/>
              </a:rPr>
              <a:t>стресом</a:t>
            </a:r>
            <a:endParaRPr lang="uk-UA" dirty="0">
              <a:latin typeface="Times New Roman" panose="02020603050405020304" pitchFamily="18" charset="0"/>
              <a:cs typeface="Times New Roman" panose="02020603050405020304" pitchFamily="18" charset="0"/>
            </a:endParaRPr>
          </a:p>
        </p:txBody>
      </p:sp>
      <p:pic>
        <p:nvPicPr>
          <p:cNvPr id="1026" name="Picture 2" descr="Майндфулнес або що таке усвідомлене життя - Поради"/>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1556" y="293914"/>
            <a:ext cx="6939643" cy="4608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7829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latin typeface="Times New Roman" panose="02020603050405020304" pitchFamily="18" charset="0"/>
                <a:cs typeface="Times New Roman" panose="02020603050405020304" pitchFamily="18" charset="0"/>
              </a:rPr>
              <a:t>6. Науково доведені переваги </a:t>
            </a:r>
            <a:r>
              <a:rPr lang="uk-UA" b="1" dirty="0" err="1">
                <a:latin typeface="Times New Roman" panose="02020603050405020304" pitchFamily="18" charset="0"/>
                <a:cs typeface="Times New Roman" panose="02020603050405020304" pitchFamily="18" charset="0"/>
              </a:rPr>
              <a:t>майндфулнес</a:t>
            </a:r>
            <a:endParaRPr lang="uk-UA"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algn="just"/>
            <a:r>
              <a:rPr lang="uk-UA" sz="2400" dirty="0">
                <a:solidFill>
                  <a:schemeClr val="tx1"/>
                </a:solidFill>
                <a:latin typeface="Times New Roman" panose="02020603050405020304" pitchFamily="18" charset="0"/>
                <a:cs typeface="Times New Roman" panose="02020603050405020304" pitchFamily="18" charset="0"/>
              </a:rPr>
              <a:t>Люди, які займаються техніками </a:t>
            </a:r>
            <a:r>
              <a:rPr lang="uk-UA" sz="2400" dirty="0" err="1">
                <a:solidFill>
                  <a:schemeClr val="tx1"/>
                </a:solidFill>
                <a:latin typeface="Times New Roman" panose="02020603050405020304" pitchFamily="18" charset="0"/>
                <a:cs typeface="Times New Roman" panose="02020603050405020304" pitchFamily="18" charset="0"/>
              </a:rPr>
              <a:t>майндфулнесу</a:t>
            </a:r>
            <a:r>
              <a:rPr lang="uk-UA" sz="2400" dirty="0">
                <a:solidFill>
                  <a:schemeClr val="tx1"/>
                </a:solidFill>
                <a:latin typeface="Times New Roman" panose="02020603050405020304" pitchFamily="18" charset="0"/>
                <a:cs typeface="Times New Roman" panose="02020603050405020304" pitchFamily="18" charset="0"/>
              </a:rPr>
              <a:t> та медитацією, часто стверджують, що вони дозволяють їм покращити або підтримувати різні аспекти свого благополуччя. А вчені довели, що такі заняття покращують:</a:t>
            </a:r>
          </a:p>
          <a:p>
            <a:pPr algn="just"/>
            <a:r>
              <a:rPr lang="uk-UA" sz="2400" b="1" dirty="0">
                <a:solidFill>
                  <a:schemeClr val="tx1"/>
                </a:solidFill>
                <a:latin typeface="Times New Roman" panose="02020603050405020304" pitchFamily="18" charset="0"/>
                <a:cs typeface="Times New Roman" panose="02020603050405020304" pitchFamily="18" charset="0"/>
              </a:rPr>
              <a:t>Стійкість до стресів.</a:t>
            </a:r>
            <a:r>
              <a:rPr lang="uk-UA" sz="2400" dirty="0">
                <a:solidFill>
                  <a:schemeClr val="tx1"/>
                </a:solidFill>
                <a:latin typeface="Times New Roman" panose="02020603050405020304" pitchFamily="18" charset="0"/>
                <a:cs typeface="Times New Roman" panose="02020603050405020304" pitchFamily="18" charset="0"/>
              </a:rPr>
              <a:t> </a:t>
            </a:r>
            <a:endParaRPr lang="uk-UA" sz="2400" dirty="0" smtClean="0">
              <a:solidFill>
                <a:schemeClr val="tx1"/>
              </a:solidFill>
              <a:latin typeface="Times New Roman" panose="02020603050405020304" pitchFamily="18" charset="0"/>
              <a:cs typeface="Times New Roman" panose="02020603050405020304" pitchFamily="18" charset="0"/>
            </a:endParaRPr>
          </a:p>
          <a:p>
            <a:pPr algn="just"/>
            <a:r>
              <a:rPr lang="uk-UA" sz="2400" b="1" dirty="0">
                <a:solidFill>
                  <a:schemeClr val="tx1"/>
                </a:solidFill>
                <a:latin typeface="Times New Roman" panose="02020603050405020304" pitchFamily="18" charset="0"/>
                <a:cs typeface="Times New Roman" panose="02020603050405020304" pitchFamily="18" charset="0"/>
              </a:rPr>
              <a:t>Покращення самоконтролю.</a:t>
            </a:r>
            <a:r>
              <a:rPr lang="uk-UA" sz="2400" dirty="0">
                <a:solidFill>
                  <a:schemeClr val="tx1"/>
                </a:solidFill>
                <a:latin typeface="Times New Roman" panose="02020603050405020304" pitchFamily="18" charset="0"/>
                <a:cs typeface="Times New Roman" panose="02020603050405020304" pitchFamily="18" charset="0"/>
              </a:rPr>
              <a:t> </a:t>
            </a:r>
            <a:endParaRPr lang="uk-UA" sz="2400" dirty="0" smtClean="0">
              <a:solidFill>
                <a:schemeClr val="tx1"/>
              </a:solidFill>
              <a:latin typeface="Times New Roman" panose="02020603050405020304" pitchFamily="18" charset="0"/>
              <a:cs typeface="Times New Roman" panose="02020603050405020304" pitchFamily="18" charset="0"/>
            </a:endParaRPr>
          </a:p>
          <a:p>
            <a:pPr algn="just"/>
            <a:r>
              <a:rPr lang="uk-UA" sz="2400" b="1" dirty="0">
                <a:solidFill>
                  <a:schemeClr val="tx1"/>
                </a:solidFill>
                <a:latin typeface="Times New Roman" panose="02020603050405020304" pitchFamily="18" charset="0"/>
                <a:cs typeface="Times New Roman" panose="02020603050405020304" pitchFamily="18" charset="0"/>
              </a:rPr>
              <a:t>Зброя проти залежності.</a:t>
            </a:r>
            <a:r>
              <a:rPr lang="uk-UA" sz="2400" dirty="0">
                <a:solidFill>
                  <a:schemeClr val="tx1"/>
                </a:solidFill>
                <a:latin typeface="Times New Roman" panose="02020603050405020304" pitchFamily="18" charset="0"/>
                <a:cs typeface="Times New Roman" panose="02020603050405020304" pitchFamily="18" charset="0"/>
              </a:rPr>
              <a:t>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0177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609600"/>
            <a:ext cx="9875520" cy="894080"/>
          </a:xfrm>
        </p:spPr>
        <p:txBody>
          <a:bodyPr>
            <a:normAutofit/>
          </a:bodyPr>
          <a:lstStyle/>
          <a:p>
            <a:pPr algn="ctr"/>
            <a:r>
              <a:rPr lang="uk-UA" sz="4800" b="1" dirty="0" smtClean="0">
                <a:latin typeface="Times New Roman" panose="02020603050405020304" pitchFamily="18" charset="0"/>
                <a:cs typeface="Times New Roman" panose="02020603050405020304" pitchFamily="18" charset="0"/>
              </a:rPr>
              <a:t>Література</a:t>
            </a:r>
            <a:endParaRPr lang="uk-UA" sz="4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1143000" y="1503680"/>
            <a:ext cx="9872871" cy="4592320"/>
          </a:xfrm>
        </p:spPr>
        <p:txBody>
          <a:bodyPr/>
          <a:lstStyle/>
          <a:p>
            <a:pPr algn="just"/>
            <a:r>
              <a:rPr lang="uk-UA" sz="2400" b="1" dirty="0">
                <a:solidFill>
                  <a:schemeClr val="tx1"/>
                </a:solidFill>
                <a:latin typeface="Times New Roman" panose="02020603050405020304" pitchFamily="18" charset="0"/>
                <a:cs typeface="Times New Roman" panose="02020603050405020304" pitchFamily="18" charset="0"/>
              </a:rPr>
              <a:t>1. </a:t>
            </a:r>
            <a:r>
              <a:rPr lang="uk-UA" sz="2400" b="1" dirty="0" err="1">
                <a:solidFill>
                  <a:schemeClr val="tx1"/>
                </a:solidFill>
                <a:latin typeface="Times New Roman" panose="02020603050405020304" pitchFamily="18" charset="0"/>
                <a:cs typeface="Times New Roman" panose="02020603050405020304" pitchFamily="18" charset="0"/>
              </a:rPr>
              <a:t>Майндфулнес</a:t>
            </a:r>
            <a:r>
              <a:rPr lang="uk-UA" sz="2400" b="1" dirty="0">
                <a:solidFill>
                  <a:schemeClr val="tx1"/>
                </a:solidFill>
                <a:latin typeface="Times New Roman" panose="02020603050405020304" pitchFamily="18" charset="0"/>
                <a:cs typeface="Times New Roman" panose="02020603050405020304" pitchFamily="18" charset="0"/>
              </a:rPr>
              <a:t> в психотерапевтичній практиці | Лабораторія Релігієзнавства. Режим доступу: (http://rellab.org.ua/mindfulness-v-psyhoterapevtychnij-practytsi/ </a:t>
            </a:r>
          </a:p>
          <a:p>
            <a:pPr algn="just"/>
            <a:r>
              <a:rPr lang="uk-UA" sz="2400" b="1" dirty="0">
                <a:solidFill>
                  <a:schemeClr val="tx1"/>
                </a:solidFill>
                <a:latin typeface="Times New Roman" panose="02020603050405020304" pitchFamily="18" charset="0"/>
                <a:cs typeface="Times New Roman" panose="02020603050405020304" pitchFamily="18" charset="0"/>
              </a:rPr>
              <a:t>2. </a:t>
            </a:r>
            <a:r>
              <a:rPr lang="uk-UA" sz="2400" b="1" dirty="0" err="1">
                <a:solidFill>
                  <a:schemeClr val="tx1"/>
                </a:solidFill>
                <a:latin typeface="Times New Roman" panose="02020603050405020304" pitchFamily="18" charset="0"/>
                <a:cs typeface="Times New Roman" panose="02020603050405020304" pitchFamily="18" charset="0"/>
              </a:rPr>
              <a:t>Майндфулнесс</a:t>
            </a:r>
            <a:r>
              <a:rPr lang="uk-UA" sz="2400" b="1" dirty="0">
                <a:solidFill>
                  <a:schemeClr val="tx1"/>
                </a:solidFill>
                <a:latin typeface="Times New Roman" panose="02020603050405020304" pitchFamily="18" charset="0"/>
                <a:cs typeface="Times New Roman" panose="02020603050405020304" pitchFamily="18" charset="0"/>
              </a:rPr>
              <a:t>. Режим доступу:  greatergood.berkeley.edu</a:t>
            </a:r>
          </a:p>
          <a:p>
            <a:pPr algn="just"/>
            <a:r>
              <a:rPr lang="uk-UA" sz="2400" b="1" dirty="0">
                <a:solidFill>
                  <a:schemeClr val="tx1"/>
                </a:solidFill>
                <a:latin typeface="Times New Roman" panose="02020603050405020304" pitchFamily="18" charset="0"/>
                <a:cs typeface="Times New Roman" panose="02020603050405020304" pitchFamily="18" charset="0"/>
              </a:rPr>
              <a:t>3. Поліпшуйте власне життя. Що таке </a:t>
            </a:r>
            <a:r>
              <a:rPr lang="uk-UA" sz="2400" b="1" dirty="0" err="1">
                <a:solidFill>
                  <a:schemeClr val="tx1"/>
                </a:solidFill>
                <a:latin typeface="Times New Roman" panose="02020603050405020304" pitchFamily="18" charset="0"/>
                <a:cs typeface="Times New Roman" panose="02020603050405020304" pitchFamily="18" charset="0"/>
              </a:rPr>
              <a:t>майндфулнес</a:t>
            </a:r>
            <a:r>
              <a:rPr lang="uk-UA" sz="2400" b="1" dirty="0">
                <a:solidFill>
                  <a:schemeClr val="tx1"/>
                </a:solidFill>
                <a:latin typeface="Times New Roman" panose="02020603050405020304" pitchFamily="18" charset="0"/>
                <a:cs typeface="Times New Roman" panose="02020603050405020304" pitchFamily="18" charset="0"/>
              </a:rPr>
              <a:t>-медитація. Режим доступу: https://life.nv.ua/ukr/blogs/shcho-take-mayndfulnes-yak-meditaciya-vplivaye-namozok-50088974.html. </a:t>
            </a:r>
          </a:p>
          <a:p>
            <a:pPr algn="just"/>
            <a:r>
              <a:rPr lang="uk-UA" sz="2400" b="1" dirty="0">
                <a:solidFill>
                  <a:schemeClr val="tx1"/>
                </a:solidFill>
                <a:latin typeface="Times New Roman" panose="02020603050405020304" pitchFamily="18" charset="0"/>
                <a:cs typeface="Times New Roman" panose="02020603050405020304" pitchFamily="18" charset="0"/>
              </a:rPr>
              <a:t>4. </a:t>
            </a:r>
            <a:r>
              <a:rPr lang="uk-UA" sz="2400" b="1" dirty="0" err="1">
                <a:solidFill>
                  <a:schemeClr val="tx1"/>
                </a:solidFill>
                <a:latin typeface="Times New Roman" panose="02020603050405020304" pitchFamily="18" charset="0"/>
                <a:cs typeface="Times New Roman" panose="02020603050405020304" pitchFamily="18" charset="0"/>
              </a:rPr>
              <a:t>Романчук</a:t>
            </a:r>
            <a:r>
              <a:rPr lang="uk-UA" sz="2400" b="1" dirty="0">
                <a:solidFill>
                  <a:schemeClr val="tx1"/>
                </a:solidFill>
                <a:latin typeface="Times New Roman" panose="02020603050405020304" pitchFamily="18" charset="0"/>
                <a:cs typeface="Times New Roman" panose="02020603050405020304" pitchFamily="18" charset="0"/>
              </a:rPr>
              <a:t> О. І. </a:t>
            </a:r>
            <a:r>
              <a:rPr lang="uk-UA" sz="2400" b="1" dirty="0" err="1">
                <a:solidFill>
                  <a:schemeClr val="tx1"/>
                </a:solidFill>
                <a:latin typeface="Times New Roman" panose="02020603050405020304" pitchFamily="18" charset="0"/>
                <a:cs typeface="Times New Roman" panose="02020603050405020304" pitchFamily="18" charset="0"/>
              </a:rPr>
              <a:t>Майндфулнес</a:t>
            </a:r>
            <a:r>
              <a:rPr lang="uk-UA" sz="2400" b="1" dirty="0">
                <a:solidFill>
                  <a:schemeClr val="tx1"/>
                </a:solidFill>
                <a:latin typeface="Times New Roman" panose="02020603050405020304" pitchFamily="18" charset="0"/>
                <a:cs typeface="Times New Roman" panose="02020603050405020304" pitchFamily="18" charset="0"/>
              </a:rPr>
              <a:t>-орієнтована КПТ – новий ефективний метод попередження рецидиву депресії. </a:t>
            </a:r>
            <a:r>
              <a:rPr lang="uk-UA" sz="2400" b="1" dirty="0" err="1">
                <a:solidFill>
                  <a:schemeClr val="tx1"/>
                </a:solidFill>
                <a:latin typeface="Times New Roman" panose="02020603050405020304" pitchFamily="18" charset="0"/>
                <a:cs typeface="Times New Roman" panose="02020603050405020304" pitchFamily="18" charset="0"/>
              </a:rPr>
              <a:t>НейроNews</a:t>
            </a:r>
            <a:r>
              <a:rPr lang="uk-UA" sz="2400" b="1" dirty="0">
                <a:solidFill>
                  <a:schemeClr val="tx1"/>
                </a:solidFill>
                <a:latin typeface="Times New Roman" panose="02020603050405020304" pitchFamily="18" charset="0"/>
                <a:cs typeface="Times New Roman" panose="02020603050405020304" pitchFamily="18" charset="0"/>
              </a:rPr>
              <a:t>. 2012. № 3. С. 40–45.</a:t>
            </a:r>
          </a:p>
          <a:p>
            <a:endParaRPr lang="uk-UA" dirty="0"/>
          </a:p>
        </p:txBody>
      </p:sp>
    </p:spTree>
    <p:extLst>
      <p:ext uri="{BB962C8B-B14F-4D97-AF65-F5344CB8AC3E}">
        <p14:creationId xmlns:p14="http://schemas.microsoft.com/office/powerpoint/2010/main" val="283507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609600"/>
            <a:ext cx="9875520" cy="802640"/>
          </a:xfrm>
        </p:spPr>
        <p:txBody>
          <a:bodyPr/>
          <a:lstStyle/>
          <a:p>
            <a:pPr algn="ctr"/>
            <a:r>
              <a:rPr lang="uk-UA" b="1" dirty="0" smtClean="0">
                <a:latin typeface="Times New Roman" panose="02020603050405020304" pitchFamily="18" charset="0"/>
                <a:cs typeface="Times New Roman" panose="02020603050405020304" pitchFamily="18" charset="0"/>
              </a:rPr>
              <a:t>План </a:t>
            </a:r>
            <a:endParaRPr lang="uk-UA"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1143000" y="1412240"/>
            <a:ext cx="9872871" cy="4683760"/>
          </a:xfrm>
        </p:spPr>
        <p:txBody>
          <a:bodyPr>
            <a:normAutofit/>
          </a:bodyPr>
          <a:lstStyle/>
          <a:p>
            <a:pPr algn="just"/>
            <a:r>
              <a:rPr lang="uk-UA" sz="2400" b="1" dirty="0">
                <a:solidFill>
                  <a:schemeClr val="tx1"/>
                </a:solidFill>
                <a:latin typeface="Times New Roman" panose="02020603050405020304" pitchFamily="18" charset="0"/>
                <a:cs typeface="Times New Roman" panose="02020603050405020304" pitchFamily="18" charset="0"/>
              </a:rPr>
              <a:t>1. Поняття "</a:t>
            </a:r>
            <a:r>
              <a:rPr lang="uk-UA" sz="2400" b="1" dirty="0" err="1">
                <a:solidFill>
                  <a:schemeClr val="tx1"/>
                </a:solidFill>
                <a:latin typeface="Times New Roman" panose="02020603050405020304" pitchFamily="18" charset="0"/>
                <a:cs typeface="Times New Roman" panose="02020603050405020304" pitchFamily="18" charset="0"/>
              </a:rPr>
              <a:t>майндфулнес</a:t>
            </a:r>
            <a:r>
              <a:rPr lang="uk-UA" sz="2400" b="1" dirty="0">
                <a:solidFill>
                  <a:schemeClr val="tx1"/>
                </a:solidFill>
                <a:latin typeface="Times New Roman" panose="02020603050405020304" pitchFamily="18" charset="0"/>
                <a:cs typeface="Times New Roman" panose="02020603050405020304" pitchFamily="18" charset="0"/>
              </a:rPr>
              <a:t>" в науковій літературі.</a:t>
            </a:r>
          </a:p>
          <a:p>
            <a:pPr algn="just"/>
            <a:r>
              <a:rPr lang="uk-UA" sz="2400" b="1" dirty="0">
                <a:solidFill>
                  <a:schemeClr val="tx1"/>
                </a:solidFill>
                <a:latin typeface="Times New Roman" panose="02020603050405020304" pitchFamily="18" charset="0"/>
                <a:cs typeface="Times New Roman" panose="02020603050405020304" pitchFamily="18" charset="0"/>
              </a:rPr>
              <a:t>2. Нейрофізіологічні механізми практик усвідомленості</a:t>
            </a:r>
          </a:p>
          <a:p>
            <a:pPr algn="just"/>
            <a:r>
              <a:rPr lang="uk-UA" sz="2400" b="1" dirty="0">
                <a:solidFill>
                  <a:schemeClr val="tx1"/>
                </a:solidFill>
                <a:latin typeface="Times New Roman" panose="02020603050405020304" pitchFamily="18" charset="0"/>
                <a:cs typeface="Times New Roman" panose="02020603050405020304" pitchFamily="18" charset="0"/>
              </a:rPr>
              <a:t>3. </a:t>
            </a:r>
            <a:r>
              <a:rPr lang="uk-UA" sz="2400" b="1" dirty="0" smtClean="0">
                <a:solidFill>
                  <a:schemeClr val="tx1"/>
                </a:solidFill>
                <a:latin typeface="Times New Roman" panose="02020603050405020304" pitchFamily="18" charset="0"/>
                <a:cs typeface="Times New Roman" panose="02020603050405020304" pitchFamily="18" charset="0"/>
              </a:rPr>
              <a:t>Технології </a:t>
            </a:r>
            <a:r>
              <a:rPr lang="uk-UA" sz="2400" b="1" dirty="0" err="1" smtClean="0">
                <a:solidFill>
                  <a:schemeClr val="tx1"/>
                </a:solidFill>
                <a:latin typeface="Times New Roman" panose="02020603050405020304" pitchFamily="18" charset="0"/>
                <a:cs typeface="Times New Roman" panose="02020603050405020304" pitchFamily="18" charset="0"/>
              </a:rPr>
              <a:t>майдфулнес</a:t>
            </a:r>
            <a:endParaRPr lang="uk-UA" sz="2400" b="1" dirty="0" smtClean="0">
              <a:solidFill>
                <a:schemeClr val="tx1"/>
              </a:solidFill>
              <a:latin typeface="Times New Roman" panose="02020603050405020304" pitchFamily="18" charset="0"/>
              <a:cs typeface="Times New Roman" panose="02020603050405020304" pitchFamily="18" charset="0"/>
            </a:endParaRPr>
          </a:p>
          <a:p>
            <a:pPr algn="just"/>
            <a:r>
              <a:rPr lang="uk-UA" sz="2400" b="1" dirty="0">
                <a:solidFill>
                  <a:schemeClr val="tx1"/>
                </a:solidFill>
                <a:latin typeface="Times New Roman" panose="02020603050405020304" pitchFamily="18" charset="0"/>
                <a:cs typeface="Times New Roman" panose="02020603050405020304" pitchFamily="18" charset="0"/>
              </a:rPr>
              <a:t>4. Різновиди технік за методом </a:t>
            </a:r>
            <a:r>
              <a:rPr lang="uk-UA" sz="2400" b="1" dirty="0" err="1">
                <a:solidFill>
                  <a:schemeClr val="tx1"/>
                </a:solidFill>
                <a:latin typeface="Times New Roman" panose="02020603050405020304" pitchFamily="18" charset="0"/>
                <a:cs typeface="Times New Roman" panose="02020603050405020304" pitchFamily="18" charset="0"/>
              </a:rPr>
              <a:t>майндфулнес</a:t>
            </a:r>
            <a:endParaRPr lang="uk-UA" sz="2400" b="1" dirty="0">
              <a:solidFill>
                <a:schemeClr val="tx1"/>
              </a:solidFill>
              <a:latin typeface="Times New Roman" panose="02020603050405020304" pitchFamily="18" charset="0"/>
              <a:cs typeface="Times New Roman" panose="02020603050405020304" pitchFamily="18" charset="0"/>
            </a:endParaRPr>
          </a:p>
          <a:p>
            <a:pPr algn="just"/>
            <a:r>
              <a:rPr lang="uk-UA" sz="2400" b="1" dirty="0">
                <a:solidFill>
                  <a:schemeClr val="tx1"/>
                </a:solidFill>
                <a:latin typeface="Times New Roman" panose="02020603050405020304" pitchFamily="18" charset="0"/>
                <a:cs typeface="Times New Roman" panose="02020603050405020304" pitchFamily="18" charset="0"/>
              </a:rPr>
              <a:t>5. Як практикувати усвідомленість?</a:t>
            </a:r>
          </a:p>
          <a:p>
            <a:pPr algn="just"/>
            <a:r>
              <a:rPr lang="uk-UA" sz="2400" b="1" dirty="0">
                <a:solidFill>
                  <a:schemeClr val="tx1"/>
                </a:solidFill>
                <a:latin typeface="Times New Roman" panose="02020603050405020304" pitchFamily="18" charset="0"/>
                <a:cs typeface="Times New Roman" panose="02020603050405020304" pitchFamily="18" charset="0"/>
              </a:rPr>
              <a:t>6. Науково доведені переваги </a:t>
            </a:r>
            <a:r>
              <a:rPr lang="uk-UA" sz="2400" b="1" dirty="0" err="1">
                <a:solidFill>
                  <a:schemeClr val="tx1"/>
                </a:solidFill>
                <a:latin typeface="Times New Roman" panose="02020603050405020304" pitchFamily="18" charset="0"/>
                <a:cs typeface="Times New Roman" panose="02020603050405020304" pitchFamily="18" charset="0"/>
              </a:rPr>
              <a:t>майндфулнес</a:t>
            </a:r>
            <a:endParaRPr lang="uk-UA" sz="2400" b="1" dirty="0">
              <a:solidFill>
                <a:schemeClr val="tx1"/>
              </a:solidFill>
              <a:latin typeface="Times New Roman" panose="02020603050405020304" pitchFamily="18" charset="0"/>
              <a:cs typeface="Times New Roman" panose="02020603050405020304" pitchFamily="18" charset="0"/>
            </a:endParaRPr>
          </a:p>
          <a:p>
            <a:pPr algn="just"/>
            <a:endParaRPr lang="uk-UA"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402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a:latin typeface="Times New Roman" panose="02020603050405020304" pitchFamily="18" charset="0"/>
                <a:cs typeface="Times New Roman" panose="02020603050405020304" pitchFamily="18" charset="0"/>
              </a:rPr>
              <a:t>1. Поняття "</a:t>
            </a:r>
            <a:r>
              <a:rPr lang="uk-UA" b="1" dirty="0" err="1">
                <a:latin typeface="Times New Roman" panose="02020603050405020304" pitchFamily="18" charset="0"/>
                <a:cs typeface="Times New Roman" panose="02020603050405020304" pitchFamily="18" charset="0"/>
              </a:rPr>
              <a:t>майндфулнес</a:t>
            </a:r>
            <a:r>
              <a:rPr lang="uk-UA" b="1" dirty="0">
                <a:latin typeface="Times New Roman" panose="02020603050405020304" pitchFamily="18" charset="0"/>
                <a:cs typeface="Times New Roman" panose="02020603050405020304" pitchFamily="18" charset="0"/>
              </a:rPr>
              <a:t>" в науковій літературі</a:t>
            </a:r>
            <a:r>
              <a:rPr lang="uk-UA" b="1" dirty="0" smtClean="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629920" y="2042160"/>
            <a:ext cx="10932160" cy="4307840"/>
          </a:xfrm>
        </p:spPr>
        <p:txBody>
          <a:bodyPr>
            <a:normAutofit lnSpcReduction="10000"/>
          </a:bodyPr>
          <a:lstStyle/>
          <a:p>
            <a:pPr algn="just"/>
            <a:r>
              <a:rPr lang="uk-UA" sz="2400" dirty="0">
                <a:solidFill>
                  <a:schemeClr val="tx1"/>
                </a:solidFill>
                <a:latin typeface="Times New Roman" panose="02020603050405020304" pitchFamily="18" charset="0"/>
                <a:cs typeface="Times New Roman" panose="02020603050405020304" pitchFamily="18" charset="0"/>
              </a:rPr>
              <a:t>Термін  "</a:t>
            </a:r>
            <a:r>
              <a:rPr lang="uk-UA" sz="2400" dirty="0" err="1">
                <a:solidFill>
                  <a:schemeClr val="tx1"/>
                </a:solidFill>
                <a:latin typeface="Times New Roman" panose="02020603050405020304" pitchFamily="18" charset="0"/>
                <a:cs typeface="Times New Roman" panose="02020603050405020304" pitchFamily="18" charset="0"/>
              </a:rPr>
              <a:t>майндфулнес</a:t>
            </a:r>
            <a:r>
              <a:rPr lang="uk-UA" sz="2400" dirty="0">
                <a:solidFill>
                  <a:schemeClr val="tx1"/>
                </a:solidFill>
                <a:latin typeface="Times New Roman" panose="02020603050405020304" pitchFamily="18" charset="0"/>
                <a:cs typeface="Times New Roman" panose="02020603050405020304" pitchFamily="18" charset="0"/>
              </a:rPr>
              <a:t>" ( </a:t>
            </a:r>
            <a:r>
              <a:rPr lang="uk-UA" sz="2400" dirty="0" err="1">
                <a:solidFill>
                  <a:schemeClr val="tx1"/>
                </a:solidFill>
                <a:latin typeface="Times New Roman" panose="02020603050405020304" pitchFamily="18" charset="0"/>
                <a:cs typeface="Times New Roman" panose="02020603050405020304" pitchFamily="18" charset="0"/>
              </a:rPr>
              <a:t>mindfulness</a:t>
            </a:r>
            <a:r>
              <a:rPr lang="uk-UA" sz="2400" dirty="0">
                <a:solidFill>
                  <a:schemeClr val="tx1"/>
                </a:solidFill>
                <a:latin typeface="Times New Roman" panose="02020603050405020304" pitchFamily="18" charset="0"/>
                <a:cs typeface="Times New Roman" panose="02020603050405020304" pitchFamily="18" charset="0"/>
              </a:rPr>
              <a:t>) з англійської перекладається як стан "уважності", "усвідомленості", "повної свідомості</a:t>
            </a:r>
            <a:r>
              <a:rPr lang="uk-UA" sz="2400" dirty="0" smtClean="0">
                <a:solidFill>
                  <a:schemeClr val="tx1"/>
                </a:solidFill>
                <a:latin typeface="Times New Roman" panose="02020603050405020304" pitchFamily="18" charset="0"/>
                <a:cs typeface="Times New Roman" panose="02020603050405020304" pitchFamily="18" charset="0"/>
              </a:rPr>
              <a:t>".</a:t>
            </a:r>
          </a:p>
          <a:p>
            <a:pPr algn="just"/>
            <a:r>
              <a:rPr lang="uk-UA" sz="2400" dirty="0">
                <a:solidFill>
                  <a:schemeClr val="tx1"/>
                </a:solidFill>
                <a:latin typeface="Times New Roman" panose="02020603050405020304" pitchFamily="18" charset="0"/>
                <a:cs typeface="Times New Roman" panose="02020603050405020304" pitchFamily="18" charset="0"/>
              </a:rPr>
              <a:t>Одним із перших в 70-х роках ХХ століття поняття </a:t>
            </a:r>
            <a:r>
              <a:rPr lang="uk-UA" sz="2400" dirty="0" err="1">
                <a:solidFill>
                  <a:schemeClr val="tx1"/>
                </a:solidFill>
                <a:latin typeface="Times New Roman" panose="02020603050405020304" pitchFamily="18" charset="0"/>
                <a:cs typeface="Times New Roman" panose="02020603050405020304" pitchFamily="18" charset="0"/>
              </a:rPr>
              <a:t>Mindfulness</a:t>
            </a:r>
            <a:r>
              <a:rPr lang="uk-UA" sz="2400" dirty="0">
                <a:solidFill>
                  <a:schemeClr val="tx1"/>
                </a:solidFill>
                <a:latin typeface="Times New Roman" panose="02020603050405020304" pitchFamily="18" charset="0"/>
                <a:cs typeface="Times New Roman" panose="02020603050405020304" pitchFamily="18" charset="0"/>
              </a:rPr>
              <a:t>  ввів Джон </a:t>
            </a:r>
            <a:r>
              <a:rPr lang="uk-UA" sz="2400" dirty="0" err="1">
                <a:solidFill>
                  <a:schemeClr val="tx1"/>
                </a:solidFill>
                <a:latin typeface="Times New Roman" panose="02020603050405020304" pitchFamily="18" charset="0"/>
                <a:cs typeface="Times New Roman" panose="02020603050405020304" pitchFamily="18" charset="0"/>
              </a:rPr>
              <a:t>Кабат-Зінн</a:t>
            </a:r>
            <a:r>
              <a:rPr lang="uk-UA" sz="2400" dirty="0">
                <a:solidFill>
                  <a:schemeClr val="tx1"/>
                </a:solidFill>
                <a:latin typeface="Times New Roman" panose="02020603050405020304" pitchFamily="18" charset="0"/>
                <a:cs typeface="Times New Roman" panose="02020603050405020304" pitchFamily="18" charset="0"/>
              </a:rPr>
              <a:t> американський професор медицини, який очолює медичний центр при </a:t>
            </a:r>
            <a:r>
              <a:rPr lang="uk-UA" sz="2400" dirty="0" err="1">
                <a:solidFill>
                  <a:schemeClr val="tx1"/>
                </a:solidFill>
                <a:latin typeface="Times New Roman" panose="02020603050405020304" pitchFamily="18" charset="0"/>
                <a:cs typeface="Times New Roman" panose="02020603050405020304" pitchFamily="18" charset="0"/>
              </a:rPr>
              <a:t>Массачусетському</a:t>
            </a:r>
            <a:r>
              <a:rPr lang="uk-UA" sz="2400" dirty="0">
                <a:solidFill>
                  <a:schemeClr val="tx1"/>
                </a:solidFill>
                <a:latin typeface="Times New Roman" panose="02020603050405020304" pitchFamily="18" charset="0"/>
                <a:cs typeface="Times New Roman" panose="02020603050405020304" pitchFamily="18" charset="0"/>
              </a:rPr>
              <a:t> університеті. Це усвідомлення, яке виникає через уважність, цілеспрямовано, в поточний момент, без осуджень. </a:t>
            </a:r>
            <a:r>
              <a:rPr lang="uk-UA" sz="2400" dirty="0" err="1">
                <a:solidFill>
                  <a:schemeClr val="tx1"/>
                </a:solidFill>
                <a:latin typeface="Times New Roman" panose="02020603050405020304" pitchFamily="18" charset="0"/>
                <a:cs typeface="Times New Roman" panose="02020603050405020304" pitchFamily="18" charset="0"/>
              </a:rPr>
              <a:t>Кабат</a:t>
            </a:r>
            <a:r>
              <a:rPr lang="uk-UA" sz="2400" dirty="0">
                <a:solidFill>
                  <a:schemeClr val="tx1"/>
                </a:solidFill>
                <a:latin typeface="Times New Roman" panose="02020603050405020304" pitchFamily="18" charset="0"/>
                <a:cs typeface="Times New Roman" panose="02020603050405020304" pitchFamily="18" charset="0"/>
              </a:rPr>
              <a:t> – </a:t>
            </a:r>
            <a:r>
              <a:rPr lang="uk-UA" sz="2400" dirty="0" err="1">
                <a:solidFill>
                  <a:schemeClr val="tx1"/>
                </a:solidFill>
                <a:latin typeface="Times New Roman" panose="02020603050405020304" pitchFamily="18" charset="0"/>
                <a:cs typeface="Times New Roman" panose="02020603050405020304" pitchFamily="18" charset="0"/>
              </a:rPr>
              <a:t>Зінн</a:t>
            </a:r>
            <a:r>
              <a:rPr lang="uk-UA" sz="2400" dirty="0">
                <a:solidFill>
                  <a:schemeClr val="tx1"/>
                </a:solidFill>
                <a:latin typeface="Times New Roman" panose="02020603050405020304" pitchFamily="18" charset="0"/>
                <a:cs typeface="Times New Roman" panose="02020603050405020304" pitchFamily="18" charset="0"/>
              </a:rPr>
              <a:t> визначив </a:t>
            </a:r>
            <a:r>
              <a:rPr lang="uk-UA" sz="2400" dirty="0" err="1">
                <a:solidFill>
                  <a:schemeClr val="tx1"/>
                </a:solidFill>
                <a:latin typeface="Times New Roman" panose="02020603050405020304" pitchFamily="18" charset="0"/>
                <a:cs typeface="Times New Roman" panose="02020603050405020304" pitchFamily="18" charset="0"/>
              </a:rPr>
              <a:t>майндфулнес</a:t>
            </a:r>
            <a:r>
              <a:rPr lang="uk-UA" sz="2400" dirty="0">
                <a:solidFill>
                  <a:schemeClr val="tx1"/>
                </a:solidFill>
                <a:latin typeface="Times New Roman" panose="02020603050405020304" pitchFamily="18" charset="0"/>
                <a:cs typeface="Times New Roman" panose="02020603050405020304" pitchFamily="18" charset="0"/>
              </a:rPr>
              <a:t> як уважне, </a:t>
            </a:r>
            <a:r>
              <a:rPr lang="uk-UA" sz="2400" dirty="0" err="1">
                <a:solidFill>
                  <a:schemeClr val="tx1"/>
                </a:solidFill>
                <a:latin typeface="Times New Roman" panose="02020603050405020304" pitchFamily="18" charset="0"/>
                <a:cs typeface="Times New Roman" panose="02020603050405020304" pitchFamily="18" charset="0"/>
              </a:rPr>
              <a:t>безоцінкове</a:t>
            </a:r>
            <a:r>
              <a:rPr lang="uk-UA" sz="2400" dirty="0">
                <a:solidFill>
                  <a:schemeClr val="tx1"/>
                </a:solidFill>
                <a:latin typeface="Times New Roman" panose="02020603050405020304" pitchFamily="18" charset="0"/>
                <a:cs typeface="Times New Roman" panose="02020603050405020304" pitchFamily="18" charset="0"/>
              </a:rPr>
              <a:t>,  ставлення, в поточному моменті, усвідомлення наших думок, те, що дозволяє відслідковувати свої відчуття та емоції з відкритістю, цікавістю і неосудністю, бути тут і зараз та  приймати цей новий досвід. Усвідомленість допомагає  контролювати негативні думки, усвідомлюючи некорисність вчасно зупиняти не дозволяючи їм повністю захопити нас, чи негативним чином впливати, погіршуючи емоційний стан та якість власного життя.</a:t>
            </a:r>
          </a:p>
          <a:p>
            <a:endParaRPr lang="uk-UA" dirty="0"/>
          </a:p>
        </p:txBody>
      </p:sp>
    </p:spTree>
    <p:extLst>
      <p:ext uri="{BB962C8B-B14F-4D97-AF65-F5344CB8AC3E}">
        <p14:creationId xmlns:p14="http://schemas.microsoft.com/office/powerpoint/2010/main" val="2846090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947058" y="587829"/>
            <a:ext cx="10068814" cy="5508171"/>
          </a:xfrm>
        </p:spPr>
        <p:txBody>
          <a:bodyPr/>
          <a:lstStyle/>
          <a:p>
            <a:pPr algn="just"/>
            <a:r>
              <a:rPr lang="uk-UA" sz="2400" dirty="0">
                <a:solidFill>
                  <a:schemeClr val="tx1"/>
                </a:solidFill>
                <a:latin typeface="Times New Roman" panose="02020603050405020304" pitchFamily="18" charset="0"/>
                <a:cs typeface="Times New Roman" panose="02020603050405020304" pitchFamily="18" charset="0"/>
              </a:rPr>
              <a:t>Дослідники відмічають, що </a:t>
            </a:r>
            <a:r>
              <a:rPr lang="uk-UA" sz="2400" dirty="0" err="1">
                <a:solidFill>
                  <a:schemeClr val="tx1"/>
                </a:solidFill>
                <a:latin typeface="Times New Roman" panose="02020603050405020304" pitchFamily="18" charset="0"/>
                <a:cs typeface="Times New Roman" panose="02020603050405020304" pitchFamily="18" charset="0"/>
              </a:rPr>
              <a:t>майндфулнес</a:t>
            </a:r>
            <a:r>
              <a:rPr lang="uk-UA" sz="2400" dirty="0">
                <a:solidFill>
                  <a:schemeClr val="tx1"/>
                </a:solidFill>
                <a:latin typeface="Times New Roman" panose="02020603050405020304" pitchFamily="18" charset="0"/>
                <a:cs typeface="Times New Roman" panose="02020603050405020304" pitchFamily="18" charset="0"/>
              </a:rPr>
              <a:t> помітно відрізняється від методу релаксації, не є способом заспокоїти болючі емоції замасковуючи чи заперечуючи їх, а є способом прийняття їх без перебільшення, такою собі формою «екології розуму». Більшість психологічних труднощів людини виникає внаслідок невдалих спроб позбутись проблем, щоб уникнути страждань - часто в спосіб заперечуючи їх або уникаючи. Проте ця стратегія не є ефективною, відмова від неї передбачає значно кращі  перспективи для людини в цілому.</a:t>
            </a:r>
          </a:p>
          <a:p>
            <a:pPr algn="just"/>
            <a:r>
              <a:rPr lang="uk-UA" sz="2400" dirty="0">
                <a:solidFill>
                  <a:schemeClr val="tx1"/>
                </a:solidFill>
                <a:latin typeface="Times New Roman" panose="02020603050405020304" pitchFamily="18" charset="0"/>
                <a:cs typeface="Times New Roman" panose="02020603050405020304" pitchFamily="18" charset="0"/>
              </a:rPr>
              <a:t>Усвідомлена медитація - це навичка спостереження за власними реакціями, навички бути тут і зараз. Вона   дозволяє спостерігати, як з’являються наші думки і відчуття, як вони впливають на наше тіло, емоції та реакції, вчить впізнавати спогади і некорисні думки, як тільки вони з’являються. Усвідомленість це глибше ніж мислення, вона дозволяє переривати негативний внутрішній діалог, щоб поглянути на зовнішній світ під іншим кутом та мати кращу якість життя.</a:t>
            </a:r>
          </a:p>
          <a:p>
            <a:pPr marL="45720" indent="0">
              <a:buNone/>
            </a:pPr>
            <a:endParaRPr lang="uk-UA" dirty="0"/>
          </a:p>
        </p:txBody>
      </p:sp>
    </p:spTree>
    <p:extLst>
      <p:ext uri="{BB962C8B-B14F-4D97-AF65-F5344CB8AC3E}">
        <p14:creationId xmlns:p14="http://schemas.microsoft.com/office/powerpoint/2010/main" val="1897558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a:latin typeface="Times New Roman" panose="02020603050405020304" pitchFamily="18" charset="0"/>
                <a:cs typeface="Times New Roman" panose="02020603050405020304" pitchFamily="18" charset="0"/>
              </a:rPr>
              <a:t>2. Нейрофізіологічні механізми практик </a:t>
            </a:r>
            <a:r>
              <a:rPr lang="uk-UA" b="1" dirty="0" smtClean="0">
                <a:latin typeface="Times New Roman" panose="02020603050405020304" pitchFamily="18" charset="0"/>
                <a:cs typeface="Times New Roman" panose="02020603050405020304" pitchFamily="18" charset="0"/>
              </a:rPr>
              <a:t>усвідомленості</a:t>
            </a:r>
            <a:endParaRPr lang="uk-UA"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algn="just"/>
            <a:r>
              <a:rPr lang="uk-UA" sz="2400" dirty="0">
                <a:solidFill>
                  <a:schemeClr val="tx1"/>
                </a:solidFill>
                <a:latin typeface="Times New Roman" panose="02020603050405020304" pitchFamily="18" charset="0"/>
                <a:cs typeface="Times New Roman" panose="02020603050405020304" pitchFamily="18" charset="0"/>
              </a:rPr>
              <a:t>Ефективність підходу </a:t>
            </a:r>
            <a:r>
              <a:rPr lang="uk-UA" sz="2400" dirty="0" err="1">
                <a:solidFill>
                  <a:schemeClr val="tx1"/>
                </a:solidFill>
                <a:latin typeface="Times New Roman" panose="02020603050405020304" pitchFamily="18" charset="0"/>
                <a:cs typeface="Times New Roman" panose="02020603050405020304" pitchFamily="18" charset="0"/>
              </a:rPr>
              <a:t>майндфулнес</a:t>
            </a:r>
            <a:r>
              <a:rPr lang="uk-UA" sz="2400" dirty="0">
                <a:solidFill>
                  <a:schemeClr val="tx1"/>
                </a:solidFill>
                <a:latin typeface="Times New Roman" panose="02020603050405020304" pitchFamily="18" charset="0"/>
                <a:cs typeface="Times New Roman" panose="02020603050405020304" pitchFamily="18" charset="0"/>
              </a:rPr>
              <a:t> дослідники пов'язують з тим, що під час медитації спостерігається підвищення активності і утворення нових нейронних </a:t>
            </a:r>
            <a:r>
              <a:rPr lang="uk-UA" sz="2400" dirty="0" err="1">
                <a:solidFill>
                  <a:schemeClr val="tx1"/>
                </a:solidFill>
                <a:latin typeface="Times New Roman" panose="02020603050405020304" pitchFamily="18" charset="0"/>
                <a:cs typeface="Times New Roman" panose="02020603050405020304" pitchFamily="18" charset="0"/>
              </a:rPr>
              <a:t>зв'язків</a:t>
            </a:r>
            <a:r>
              <a:rPr lang="uk-UA" sz="2400" dirty="0">
                <a:solidFill>
                  <a:schemeClr val="tx1"/>
                </a:solidFill>
                <a:latin typeface="Times New Roman" panose="02020603050405020304" pitchFamily="18" charset="0"/>
                <a:cs typeface="Times New Roman" panose="02020603050405020304" pitchFamily="18" charset="0"/>
              </a:rPr>
              <a:t> в середині </a:t>
            </a:r>
            <a:r>
              <a:rPr lang="uk-UA" sz="2400" dirty="0" err="1">
                <a:solidFill>
                  <a:schemeClr val="tx1"/>
                </a:solidFill>
                <a:latin typeface="Times New Roman" panose="02020603050405020304" pitchFamily="18" charset="0"/>
                <a:cs typeface="Times New Roman" panose="02020603050405020304" pitchFamily="18" charset="0"/>
              </a:rPr>
              <a:t>префронтальної</a:t>
            </a:r>
            <a:r>
              <a:rPr lang="uk-UA" sz="2400" dirty="0">
                <a:solidFill>
                  <a:schemeClr val="tx1"/>
                </a:solidFill>
                <a:latin typeface="Times New Roman" panose="02020603050405020304" pitchFamily="18" charset="0"/>
                <a:cs typeface="Times New Roman" panose="02020603050405020304" pitchFamily="18" charset="0"/>
              </a:rPr>
              <a:t> кори головного мозку, яка відповідає за функції емоційної регуляції, планування, усвідомленого вибору, емпатії, інсайту і ін.</a:t>
            </a:r>
          </a:p>
          <a:p>
            <a:pPr algn="just"/>
            <a:r>
              <a:rPr lang="uk-UA" sz="2400" dirty="0">
                <a:solidFill>
                  <a:schemeClr val="tx1"/>
                </a:solidFill>
                <a:latin typeface="Times New Roman" panose="02020603050405020304" pitchFamily="18" charset="0"/>
                <a:cs typeface="Times New Roman" panose="02020603050405020304" pitchFamily="18" charset="0"/>
              </a:rPr>
              <a:t>Під час занять  </a:t>
            </a:r>
            <a:r>
              <a:rPr lang="uk-UA" sz="2400" dirty="0" err="1">
                <a:solidFill>
                  <a:schemeClr val="tx1"/>
                </a:solidFill>
                <a:latin typeface="Times New Roman" panose="02020603050405020304" pitchFamily="18" charset="0"/>
                <a:cs typeface="Times New Roman" panose="02020603050405020304" pitchFamily="18" charset="0"/>
              </a:rPr>
              <a:t>майндфулнес</a:t>
            </a:r>
            <a:r>
              <a:rPr lang="uk-UA" sz="2400" dirty="0">
                <a:solidFill>
                  <a:schemeClr val="tx1"/>
                </a:solidFill>
                <a:latin typeface="Times New Roman" panose="02020603050405020304" pitchFamily="18" charset="0"/>
                <a:cs typeface="Times New Roman" panose="02020603050405020304" pitchFamily="18" charset="0"/>
              </a:rPr>
              <a:t> медитаціями, активуються певні ділянки  мозку (і АНС), і це призводить до певних змін нашого самовідчуття і реакцій (поведінки), ці зміни в свою чергу підтримують активацію задіяних ділянок нервової системи, і  це утворює позитивний цикл, мета якого - розвиток саморегуляції, і як наслідок, психічне благополуччя.  </a:t>
            </a:r>
          </a:p>
        </p:txBody>
      </p:sp>
    </p:spTree>
    <p:extLst>
      <p:ext uri="{BB962C8B-B14F-4D97-AF65-F5344CB8AC3E}">
        <p14:creationId xmlns:p14="http://schemas.microsoft.com/office/powerpoint/2010/main" val="1474981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4634" y="355600"/>
            <a:ext cx="9875520" cy="1356360"/>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Зміни, які відбуваються в цих структурах в результаті </a:t>
            </a:r>
            <a:r>
              <a:rPr lang="uk-UA" b="1" dirty="0" err="1">
                <a:latin typeface="Times New Roman" panose="02020603050405020304" pitchFamily="18" charset="0"/>
                <a:cs typeface="Times New Roman" panose="02020603050405020304" pitchFamily="18" charset="0"/>
              </a:rPr>
              <a:t>майндфулнес</a:t>
            </a:r>
            <a:r>
              <a:rPr lang="uk-UA" b="1" dirty="0">
                <a:latin typeface="Times New Roman" panose="02020603050405020304" pitchFamily="18" charset="0"/>
                <a:cs typeface="Times New Roman" panose="02020603050405020304" pitchFamily="18" charset="0"/>
              </a:rPr>
              <a:t> медитацій</a:t>
            </a:r>
            <a:r>
              <a:rPr lang="uk-UA" b="1" dirty="0" smtClean="0">
                <a:latin typeface="Times New Roman" panose="02020603050405020304" pitchFamily="18" charset="0"/>
                <a:cs typeface="Times New Roman" panose="02020603050405020304" pitchFamily="18" charset="0"/>
              </a:rPr>
              <a:t>.</a:t>
            </a:r>
            <a:endParaRPr lang="uk-UA"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487680" y="1711961"/>
            <a:ext cx="11187250" cy="4705168"/>
          </a:xfrm>
        </p:spPr>
        <p:txBody>
          <a:bodyPr>
            <a:normAutofit fontScale="77500" lnSpcReduction="20000"/>
          </a:bodyPr>
          <a:lstStyle/>
          <a:p>
            <a:pPr algn="just"/>
            <a:r>
              <a:rPr lang="uk-UA" b="1" dirty="0">
                <a:solidFill>
                  <a:schemeClr val="tx1"/>
                </a:solidFill>
                <a:latin typeface="Times New Roman" panose="02020603050405020304" pitchFamily="18" charset="0"/>
                <a:cs typeface="Times New Roman" panose="02020603050405020304" pitchFamily="18" charset="0"/>
              </a:rPr>
              <a:t>Передня поясна кора:</a:t>
            </a:r>
            <a:endParaRPr lang="uk-UA" dirty="0">
              <a:solidFill>
                <a:schemeClr val="tx1"/>
              </a:solidFill>
              <a:latin typeface="Times New Roman" panose="02020603050405020304" pitchFamily="18" charset="0"/>
              <a:cs typeface="Times New Roman" panose="02020603050405020304" pitchFamily="18" charset="0"/>
            </a:endParaRPr>
          </a:p>
          <a:p>
            <a:pPr algn="just"/>
            <a:r>
              <a:rPr lang="uk-UA" dirty="0">
                <a:solidFill>
                  <a:schemeClr val="tx1"/>
                </a:solidFill>
                <a:latin typeface="Times New Roman" panose="02020603050405020304" pitchFamily="18" charset="0"/>
                <a:cs typeface="Times New Roman" panose="02020603050405020304" pitchFamily="18" charset="0"/>
              </a:rPr>
              <a:t>- посилена активація під час сфокусованої уваги в медитації,  зростання активності в стані спокою.</a:t>
            </a:r>
          </a:p>
          <a:p>
            <a:pPr algn="just"/>
            <a:r>
              <a:rPr lang="uk-UA" b="1" dirty="0" err="1">
                <a:solidFill>
                  <a:schemeClr val="tx1"/>
                </a:solidFill>
                <a:latin typeface="Times New Roman" panose="02020603050405020304" pitchFamily="18" charset="0"/>
                <a:cs typeface="Times New Roman" panose="02020603050405020304" pitchFamily="18" charset="0"/>
              </a:rPr>
              <a:t>Префронтальна</a:t>
            </a:r>
            <a:r>
              <a:rPr lang="uk-UA" b="1" dirty="0">
                <a:solidFill>
                  <a:schemeClr val="tx1"/>
                </a:solidFill>
                <a:latin typeface="Times New Roman" panose="02020603050405020304" pitchFamily="18" charset="0"/>
                <a:cs typeface="Times New Roman" panose="02020603050405020304" pitchFamily="18" charset="0"/>
              </a:rPr>
              <a:t> кора:</a:t>
            </a:r>
            <a:endParaRPr lang="uk-UA" dirty="0">
              <a:solidFill>
                <a:schemeClr val="tx1"/>
              </a:solidFill>
              <a:latin typeface="Times New Roman" panose="02020603050405020304" pitchFamily="18" charset="0"/>
              <a:cs typeface="Times New Roman" panose="02020603050405020304" pitchFamily="18" charset="0"/>
            </a:endParaRPr>
          </a:p>
          <a:p>
            <a:pPr algn="just"/>
            <a:r>
              <a:rPr lang="uk-UA" dirty="0">
                <a:solidFill>
                  <a:schemeClr val="tx1"/>
                </a:solidFill>
                <a:latin typeface="Times New Roman" panose="02020603050405020304" pitchFamily="18" charset="0"/>
                <a:cs typeface="Times New Roman" panose="02020603050405020304" pitchFamily="18" charset="0"/>
              </a:rPr>
              <a:t>- велика активація при емоційної обробці тесту </a:t>
            </a:r>
            <a:r>
              <a:rPr lang="uk-UA" dirty="0" err="1">
                <a:solidFill>
                  <a:schemeClr val="tx1"/>
                </a:solidFill>
                <a:latin typeface="Times New Roman" panose="02020603050405020304" pitchFamily="18" charset="0"/>
                <a:cs typeface="Times New Roman" panose="02020603050405020304" pitchFamily="18" charset="0"/>
              </a:rPr>
              <a:t>Струппа</a:t>
            </a:r>
            <a:r>
              <a:rPr lang="uk-UA" dirty="0">
                <a:solidFill>
                  <a:schemeClr val="tx1"/>
                </a:solidFill>
                <a:latin typeface="Times New Roman" panose="02020603050405020304" pitchFamily="18" charset="0"/>
                <a:cs typeface="Times New Roman" panose="02020603050405020304" pitchFamily="18" charset="0"/>
              </a:rPr>
              <a:t>,  зростання активності в стані спокою,  посилення </a:t>
            </a:r>
            <a:r>
              <a:rPr lang="uk-UA" dirty="0" err="1">
                <a:solidFill>
                  <a:schemeClr val="tx1"/>
                </a:solidFill>
                <a:latin typeface="Times New Roman" panose="02020603050405020304" pitchFamily="18" charset="0"/>
                <a:cs typeface="Times New Roman" panose="02020603050405020304" pitchFamily="18" charset="0"/>
              </a:rPr>
              <a:t>зв'язків</a:t>
            </a:r>
            <a:r>
              <a:rPr lang="uk-UA" dirty="0">
                <a:solidFill>
                  <a:schemeClr val="tx1"/>
                </a:solidFill>
                <a:latin typeface="Times New Roman" panose="02020603050405020304" pitchFamily="18" charset="0"/>
                <a:cs typeface="Times New Roman" panose="02020603050405020304" pitchFamily="18" charset="0"/>
              </a:rPr>
              <a:t> з мигдалевидним  тілом  і передньою поясною корою.</a:t>
            </a:r>
          </a:p>
          <a:p>
            <a:pPr algn="just"/>
            <a:r>
              <a:rPr lang="uk-UA" b="1" dirty="0">
                <a:solidFill>
                  <a:schemeClr val="tx1"/>
                </a:solidFill>
                <a:latin typeface="Times New Roman" panose="02020603050405020304" pitchFamily="18" charset="0"/>
                <a:cs typeface="Times New Roman" panose="02020603050405020304" pitchFamily="18" charset="0"/>
              </a:rPr>
              <a:t>Задня поясна кора:</a:t>
            </a:r>
            <a:endParaRPr lang="uk-UA" dirty="0">
              <a:solidFill>
                <a:schemeClr val="tx1"/>
              </a:solidFill>
              <a:latin typeface="Times New Roman" panose="02020603050405020304" pitchFamily="18" charset="0"/>
              <a:cs typeface="Times New Roman" panose="02020603050405020304" pitchFamily="18" charset="0"/>
            </a:endParaRPr>
          </a:p>
          <a:p>
            <a:pPr algn="just"/>
            <a:r>
              <a:rPr lang="uk-UA" dirty="0">
                <a:solidFill>
                  <a:schemeClr val="tx1"/>
                </a:solidFill>
                <a:latin typeface="Times New Roman" panose="02020603050405020304" pitchFamily="18" charset="0"/>
                <a:cs typeface="Times New Roman" panose="02020603050405020304" pitchFamily="18" charset="0"/>
              </a:rPr>
              <a:t>- зменшення активності під час медитацій,  зростання активності в стані спокою.  </a:t>
            </a:r>
          </a:p>
          <a:p>
            <a:pPr algn="just"/>
            <a:r>
              <a:rPr lang="uk-UA" b="1" dirty="0">
                <a:solidFill>
                  <a:schemeClr val="tx1"/>
                </a:solidFill>
                <a:latin typeface="Times New Roman" panose="02020603050405020304" pitchFamily="18" charset="0"/>
                <a:cs typeface="Times New Roman" panose="02020603050405020304" pitchFamily="18" charset="0"/>
              </a:rPr>
              <a:t>Мигдалевидне тіло:</a:t>
            </a:r>
            <a:endParaRPr lang="uk-UA" dirty="0">
              <a:solidFill>
                <a:schemeClr val="tx1"/>
              </a:solidFill>
              <a:latin typeface="Times New Roman" panose="02020603050405020304" pitchFamily="18" charset="0"/>
              <a:cs typeface="Times New Roman" panose="02020603050405020304" pitchFamily="18" charset="0"/>
            </a:endParaRPr>
          </a:p>
          <a:p>
            <a:pPr algn="just"/>
            <a:r>
              <a:rPr lang="uk-UA" dirty="0">
                <a:solidFill>
                  <a:schemeClr val="tx1"/>
                </a:solidFill>
                <a:latin typeface="Times New Roman" panose="02020603050405020304" pitchFamily="18" charset="0"/>
                <a:cs typeface="Times New Roman" panose="02020603050405020304" pitchFamily="18" charset="0"/>
              </a:rPr>
              <a:t>- зниження активності при демонстрації емоційних зображень;  -</a:t>
            </a:r>
          </a:p>
          <a:p>
            <a:pPr algn="just"/>
            <a:r>
              <a:rPr lang="uk-UA" dirty="0">
                <a:solidFill>
                  <a:schemeClr val="tx1"/>
                </a:solidFill>
                <a:latin typeface="Times New Roman" panose="02020603050405020304" pitchFamily="18" charset="0"/>
                <a:cs typeface="Times New Roman" panose="02020603050405020304" pitchFamily="18" charset="0"/>
              </a:rPr>
              <a:t> негативних самостверджень про себе; </a:t>
            </a:r>
          </a:p>
          <a:p>
            <a:pPr algn="just"/>
            <a:r>
              <a:rPr lang="uk-UA" dirty="0">
                <a:solidFill>
                  <a:schemeClr val="tx1"/>
                </a:solidFill>
                <a:latin typeface="Times New Roman" panose="02020603050405020304" pitchFamily="18" charset="0"/>
                <a:cs typeface="Times New Roman" panose="02020603050405020304" pitchFamily="18" charset="0"/>
              </a:rPr>
              <a:t>- зменшення щільності сірої речовини.</a:t>
            </a:r>
          </a:p>
          <a:p>
            <a:pPr algn="just"/>
            <a:r>
              <a:rPr lang="uk-UA" b="1" dirty="0" err="1">
                <a:solidFill>
                  <a:schemeClr val="tx1"/>
                </a:solidFill>
                <a:latin typeface="Times New Roman" panose="02020603050405020304" pitchFamily="18" charset="0"/>
                <a:cs typeface="Times New Roman" panose="02020603050405020304" pitchFamily="18" charset="0"/>
              </a:rPr>
              <a:t>Інсула</a:t>
            </a:r>
            <a:r>
              <a:rPr lang="uk-UA" b="1" dirty="0">
                <a:solidFill>
                  <a:schemeClr val="tx1"/>
                </a:solidFill>
                <a:latin typeface="Times New Roman" panose="02020603050405020304" pitchFamily="18" charset="0"/>
                <a:cs typeface="Times New Roman" panose="02020603050405020304" pitchFamily="18" charset="0"/>
              </a:rPr>
              <a:t>:</a:t>
            </a:r>
            <a:endParaRPr lang="uk-UA" dirty="0">
              <a:solidFill>
                <a:schemeClr val="tx1"/>
              </a:solidFill>
              <a:latin typeface="Times New Roman" panose="02020603050405020304" pitchFamily="18" charset="0"/>
              <a:cs typeface="Times New Roman" panose="02020603050405020304" pitchFamily="18" charset="0"/>
            </a:endParaRPr>
          </a:p>
          <a:p>
            <a:pPr algn="just"/>
            <a:r>
              <a:rPr lang="uk-UA" dirty="0">
                <a:solidFill>
                  <a:schemeClr val="tx1"/>
                </a:solidFill>
                <a:latin typeface="Times New Roman" panose="02020603050405020304" pitchFamily="18" charset="0"/>
                <a:cs typeface="Times New Roman" panose="02020603050405020304" pitchFamily="18" charset="0"/>
              </a:rPr>
              <a:t>- збільшення активності в стані спокою, зміна </a:t>
            </a:r>
            <a:r>
              <a:rPr lang="uk-UA" dirty="0" err="1">
                <a:solidFill>
                  <a:schemeClr val="tx1"/>
                </a:solidFill>
                <a:latin typeface="Times New Roman" panose="02020603050405020304" pitchFamily="18" charset="0"/>
                <a:cs typeface="Times New Roman" panose="02020603050405020304" pitchFamily="18" charset="0"/>
              </a:rPr>
              <a:t>зв'язків</a:t>
            </a:r>
            <a:r>
              <a:rPr lang="uk-UA" dirty="0">
                <a:solidFill>
                  <a:schemeClr val="tx1"/>
                </a:solidFill>
                <a:latin typeface="Times New Roman" panose="02020603050405020304" pitchFamily="18" charset="0"/>
                <a:cs typeface="Times New Roman" panose="02020603050405020304" pitchFamily="18" charset="0"/>
              </a:rPr>
              <a:t> з </a:t>
            </a:r>
            <a:r>
              <a:rPr lang="uk-UA" dirty="0" err="1">
                <a:solidFill>
                  <a:schemeClr val="tx1"/>
                </a:solidFill>
                <a:latin typeface="Times New Roman" panose="02020603050405020304" pitchFamily="18" charset="0"/>
                <a:cs typeface="Times New Roman" panose="02020603050405020304" pitchFamily="18" charset="0"/>
              </a:rPr>
              <a:t>префронтальною</a:t>
            </a:r>
            <a:r>
              <a:rPr lang="uk-UA" dirty="0">
                <a:solidFill>
                  <a:schemeClr val="tx1"/>
                </a:solidFill>
                <a:latin typeface="Times New Roman" panose="02020603050405020304" pitchFamily="18" charset="0"/>
                <a:cs typeface="Times New Roman" panose="02020603050405020304" pitchFamily="18" charset="0"/>
              </a:rPr>
              <a:t> корою під час спостереження дихання,  посилення активності під час  емоційних звуків при медитації </a:t>
            </a:r>
            <a:r>
              <a:rPr lang="uk-UA" dirty="0" smtClean="0">
                <a:solidFill>
                  <a:schemeClr val="tx1"/>
                </a:solidFill>
                <a:latin typeface="Times New Roman" panose="02020603050405020304" pitchFamily="18" charset="0"/>
                <a:cs typeface="Times New Roman" panose="02020603050405020304" pitchFamily="18" charset="0"/>
              </a:rPr>
              <a:t>співчуття</a:t>
            </a:r>
            <a:endParaRPr lang="uk-UA"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0415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609600"/>
            <a:ext cx="9875520" cy="772160"/>
          </a:xfrm>
        </p:spPr>
        <p:txBody>
          <a:bodyPr/>
          <a:lstStyle/>
          <a:p>
            <a:pPr algn="ctr"/>
            <a:r>
              <a:rPr lang="uk-UA" b="1" dirty="0">
                <a:latin typeface="Times New Roman" panose="02020603050405020304" pitchFamily="18" charset="0"/>
                <a:cs typeface="Times New Roman" panose="02020603050405020304" pitchFamily="18" charset="0"/>
              </a:rPr>
              <a:t>3. ТЕХНОЛОГІЇ </a:t>
            </a:r>
            <a:r>
              <a:rPr lang="uk-UA" b="1" dirty="0" smtClean="0">
                <a:latin typeface="Times New Roman" panose="02020603050405020304" pitchFamily="18" charset="0"/>
                <a:cs typeface="Times New Roman" panose="02020603050405020304" pitchFamily="18" charset="0"/>
              </a:rPr>
              <a:t>МАЙНДФУЛНЕС</a:t>
            </a:r>
            <a:endParaRPr lang="uk-UA"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1143000" y="1300480"/>
            <a:ext cx="9872871" cy="4795520"/>
          </a:xfrm>
        </p:spPr>
        <p:txBody>
          <a:bodyPr>
            <a:normAutofit lnSpcReduction="10000"/>
          </a:bodyPr>
          <a:lstStyle/>
          <a:p>
            <a:pPr algn="just"/>
            <a:r>
              <a:rPr lang="uk-UA" sz="2400" b="1" dirty="0" err="1">
                <a:solidFill>
                  <a:schemeClr val="tx1"/>
                </a:solidFill>
                <a:latin typeface="Times New Roman" panose="02020603050405020304" pitchFamily="18" charset="0"/>
                <a:cs typeface="Times New Roman" panose="02020603050405020304" pitchFamily="18" charset="0"/>
              </a:rPr>
              <a:t>Майндфулнес</a:t>
            </a:r>
            <a:r>
              <a:rPr lang="uk-UA" sz="2400" b="1" dirty="0">
                <a:solidFill>
                  <a:schemeClr val="tx1"/>
                </a:solidFill>
                <a:latin typeface="Times New Roman" panose="02020603050405020304" pitchFamily="18" charset="0"/>
                <a:cs typeface="Times New Roman" panose="02020603050405020304" pitchFamily="18" charset="0"/>
              </a:rPr>
              <a:t> має три базові ознаки: </a:t>
            </a:r>
          </a:p>
          <a:p>
            <a:pPr algn="just"/>
            <a:r>
              <a:rPr lang="uk-UA" sz="2400" dirty="0">
                <a:solidFill>
                  <a:schemeClr val="tx1"/>
                </a:solidFill>
                <a:latin typeface="Times New Roman" panose="02020603050405020304" pitchFamily="18" charset="0"/>
                <a:cs typeface="Times New Roman" panose="02020603050405020304" pitchFamily="18" charset="0"/>
              </a:rPr>
              <a:t>— усвідомлене та неосудне проживання власного досвіду (розуміння власних почуттів та переживань і відсутність жодних </a:t>
            </a:r>
            <a:r>
              <a:rPr lang="uk-UA" sz="2400" dirty="0" err="1">
                <a:solidFill>
                  <a:schemeClr val="tx1"/>
                </a:solidFill>
                <a:latin typeface="Times New Roman" panose="02020603050405020304" pitchFamily="18" charset="0"/>
                <a:cs typeface="Times New Roman" panose="02020603050405020304" pitchFamily="18" charset="0"/>
              </a:rPr>
              <a:t>пересторог</a:t>
            </a:r>
            <a:r>
              <a:rPr lang="uk-UA" sz="2400" dirty="0">
                <a:solidFill>
                  <a:schemeClr val="tx1"/>
                </a:solidFill>
                <a:latin typeface="Times New Roman" panose="02020603050405020304" pitchFamily="18" charset="0"/>
                <a:cs typeface="Times New Roman" panose="02020603050405020304" pitchFamily="18" charset="0"/>
              </a:rPr>
              <a:t> щодо них); </a:t>
            </a:r>
            <a:endParaRPr lang="uk-UA" sz="2400" b="1" dirty="0">
              <a:solidFill>
                <a:schemeClr val="tx1"/>
              </a:solidFill>
              <a:latin typeface="Times New Roman" panose="02020603050405020304" pitchFamily="18" charset="0"/>
              <a:cs typeface="Times New Roman" panose="02020603050405020304" pitchFamily="18" charset="0"/>
            </a:endParaRPr>
          </a:p>
          <a:p>
            <a:pPr algn="just"/>
            <a:r>
              <a:rPr lang="uk-UA" sz="2400" dirty="0">
                <a:solidFill>
                  <a:schemeClr val="tx1"/>
                </a:solidFill>
                <a:latin typeface="Times New Roman" panose="02020603050405020304" pitchFamily="18" charset="0"/>
                <a:cs typeface="Times New Roman" panose="02020603050405020304" pitchFamily="18" charset="0"/>
              </a:rPr>
              <a:t>— проживання теперішнього в кожному моменті (тимчасовий відхід від планування майбутнього чи спогадів про минуле); </a:t>
            </a:r>
            <a:endParaRPr lang="uk-UA" sz="2400" b="1" dirty="0">
              <a:solidFill>
                <a:schemeClr val="tx1"/>
              </a:solidFill>
              <a:latin typeface="Times New Roman" panose="02020603050405020304" pitchFamily="18" charset="0"/>
              <a:cs typeface="Times New Roman" panose="02020603050405020304" pitchFamily="18" charset="0"/>
            </a:endParaRPr>
          </a:p>
          <a:p>
            <a:pPr algn="just"/>
            <a:r>
              <a:rPr lang="uk-UA" sz="2400" dirty="0">
                <a:solidFill>
                  <a:schemeClr val="tx1"/>
                </a:solidFill>
                <a:latin typeface="Times New Roman" panose="02020603050405020304" pitchFamily="18" charset="0"/>
                <a:cs typeface="Times New Roman" panose="02020603050405020304" pitchFamily="18" charset="0"/>
              </a:rPr>
              <a:t>— уважність (зосередження на тому, що відбувається зараз).</a:t>
            </a:r>
            <a:endParaRPr lang="uk-UA" sz="2400" b="1" dirty="0">
              <a:solidFill>
                <a:schemeClr val="tx1"/>
              </a:solidFill>
              <a:latin typeface="Times New Roman" panose="02020603050405020304" pitchFamily="18" charset="0"/>
              <a:cs typeface="Times New Roman" panose="02020603050405020304" pitchFamily="18" charset="0"/>
            </a:endParaRPr>
          </a:p>
          <a:p>
            <a:pPr algn="just"/>
            <a:r>
              <a:rPr lang="uk-UA" sz="2400" dirty="0">
                <a:solidFill>
                  <a:schemeClr val="tx1"/>
                </a:solidFill>
                <a:latin typeface="Times New Roman" panose="02020603050405020304" pitchFamily="18" charset="0"/>
                <a:cs typeface="Times New Roman" panose="02020603050405020304" pitchFamily="18" charset="0"/>
              </a:rPr>
              <a:t>Основна мета </a:t>
            </a:r>
            <a:r>
              <a:rPr lang="uk-UA" sz="2400" dirty="0" err="1">
                <a:solidFill>
                  <a:schemeClr val="tx1"/>
                </a:solidFill>
                <a:latin typeface="Times New Roman" panose="02020603050405020304" pitchFamily="18" charset="0"/>
                <a:cs typeface="Times New Roman" panose="02020603050405020304" pitchFamily="18" charset="0"/>
              </a:rPr>
              <a:t>майндфулнес</a:t>
            </a:r>
            <a:r>
              <a:rPr lang="uk-UA" sz="2400" dirty="0">
                <a:solidFill>
                  <a:schemeClr val="tx1"/>
                </a:solidFill>
                <a:latin typeface="Times New Roman" panose="02020603050405020304" pitchFamily="18" charset="0"/>
                <a:cs typeface="Times New Roman" panose="02020603050405020304" pitchFamily="18" charset="0"/>
              </a:rPr>
              <a:t>-терапії – </a:t>
            </a:r>
            <a:r>
              <a:rPr lang="uk-UA" sz="2400" b="1" dirty="0">
                <a:solidFill>
                  <a:schemeClr val="tx1"/>
                </a:solidFill>
                <a:latin typeface="Times New Roman" panose="02020603050405020304" pitchFamily="18" charset="0"/>
                <a:cs typeface="Times New Roman" panose="02020603050405020304" pitchFamily="18" charset="0"/>
              </a:rPr>
              <a:t>звільнити людей від схильності автоматично реагувати на думки, емоції, події життя. </a:t>
            </a:r>
            <a:endParaRPr lang="uk-UA" sz="2400" b="1" dirty="0" smtClean="0">
              <a:solidFill>
                <a:schemeClr val="tx1"/>
              </a:solidFill>
              <a:latin typeface="Times New Roman" panose="02020603050405020304" pitchFamily="18" charset="0"/>
              <a:cs typeface="Times New Roman" panose="02020603050405020304" pitchFamily="18" charset="0"/>
            </a:endParaRPr>
          </a:p>
          <a:p>
            <a:pPr algn="just"/>
            <a:r>
              <a:rPr lang="uk-UA" sz="2400" b="1" dirty="0">
                <a:solidFill>
                  <a:schemeClr val="tx1"/>
                </a:solidFill>
                <a:latin typeface="Times New Roman" panose="02020603050405020304" pitchFamily="18" charset="0"/>
                <a:cs typeface="Times New Roman" panose="02020603050405020304" pitchFamily="18" charset="0"/>
              </a:rPr>
              <a:t>Унікальна особливість </a:t>
            </a:r>
            <a:r>
              <a:rPr lang="uk-UA" sz="2400" b="1" dirty="0" err="1">
                <a:solidFill>
                  <a:schemeClr val="tx1"/>
                </a:solidFill>
                <a:latin typeface="Times New Roman" panose="02020603050405020304" pitchFamily="18" charset="0"/>
                <a:cs typeface="Times New Roman" panose="02020603050405020304" pitchFamily="18" charset="0"/>
              </a:rPr>
              <a:t>майндфулнес</a:t>
            </a:r>
            <a:r>
              <a:rPr lang="uk-UA" sz="2400" b="1" dirty="0">
                <a:solidFill>
                  <a:schemeClr val="tx1"/>
                </a:solidFill>
                <a:latin typeface="Times New Roman" panose="02020603050405020304" pitchFamily="18" charset="0"/>
                <a:cs typeface="Times New Roman" panose="02020603050405020304" pitchFamily="18" charset="0"/>
              </a:rPr>
              <a:t>-орієнтованої терапії – </a:t>
            </a:r>
            <a:r>
              <a:rPr lang="uk-UA" sz="2400" dirty="0">
                <a:solidFill>
                  <a:schemeClr val="tx1"/>
                </a:solidFill>
                <a:latin typeface="Times New Roman" panose="02020603050405020304" pitchFamily="18" charset="0"/>
                <a:cs typeface="Times New Roman" panose="02020603050405020304" pitchFamily="18" charset="0"/>
              </a:rPr>
              <a:t>її практикум:  адаптовані медитації, створені для своєрідного тренування мозку, яке допомагає створити нові нейронні мережі для більш адаптивного життя.</a:t>
            </a:r>
            <a:endParaRPr lang="uk-UA" sz="2400" b="1" dirty="0">
              <a:solidFill>
                <a:schemeClr val="tx1"/>
              </a:solidFill>
              <a:latin typeface="Times New Roman" panose="02020603050405020304" pitchFamily="18" charset="0"/>
              <a:cs typeface="Times New Roman" panose="02020603050405020304" pitchFamily="18" charset="0"/>
            </a:endParaRPr>
          </a:p>
          <a:p>
            <a:endParaRPr lang="uk-UA" dirty="0"/>
          </a:p>
        </p:txBody>
      </p:sp>
    </p:spTree>
    <p:extLst>
      <p:ext uri="{BB962C8B-B14F-4D97-AF65-F5344CB8AC3E}">
        <p14:creationId xmlns:p14="http://schemas.microsoft.com/office/powerpoint/2010/main" val="4105379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a:latin typeface="Times New Roman" panose="02020603050405020304" pitchFamily="18" charset="0"/>
                <a:cs typeface="Times New Roman" panose="02020603050405020304" pitchFamily="18" charset="0"/>
              </a:rPr>
              <a:t>4. Різновиди технік за методом </a:t>
            </a:r>
            <a:r>
              <a:rPr lang="uk-UA" b="1" dirty="0" err="1" smtClean="0">
                <a:latin typeface="Times New Roman" panose="02020603050405020304" pitchFamily="18" charset="0"/>
                <a:cs typeface="Times New Roman" panose="02020603050405020304" pitchFamily="18" charset="0"/>
              </a:rPr>
              <a:t>майндфулнес</a:t>
            </a:r>
            <a:endParaRPr lang="uk-UA" dirty="0"/>
          </a:p>
        </p:txBody>
      </p:sp>
      <p:sp>
        <p:nvSpPr>
          <p:cNvPr id="3" name="Місце для вмісту 2"/>
          <p:cNvSpPr>
            <a:spLocks noGrp="1"/>
          </p:cNvSpPr>
          <p:nvPr>
            <p:ph idx="1"/>
          </p:nvPr>
        </p:nvSpPr>
        <p:spPr/>
        <p:txBody>
          <a:bodyPr/>
          <a:lstStyle/>
          <a:p>
            <a:r>
              <a:rPr lang="uk-UA" sz="2400" b="1" dirty="0" err="1">
                <a:solidFill>
                  <a:schemeClr val="tx1"/>
                </a:solidFill>
                <a:latin typeface="Times New Roman" panose="02020603050405020304" pitchFamily="18" charset="0"/>
                <a:cs typeface="Times New Roman" panose="02020603050405020304" pitchFamily="18" charset="0"/>
              </a:rPr>
              <a:t>Майндфулнес</a:t>
            </a:r>
            <a:r>
              <a:rPr lang="uk-UA" sz="2400" b="1" dirty="0">
                <a:solidFill>
                  <a:schemeClr val="tx1"/>
                </a:solidFill>
                <a:latin typeface="Times New Roman" panose="02020603050405020304" pitchFamily="18" charset="0"/>
                <a:cs typeface="Times New Roman" panose="02020603050405020304" pitchFamily="18" charset="0"/>
              </a:rPr>
              <a:t> зазвичай включає наступні практики.</a:t>
            </a:r>
          </a:p>
          <a:p>
            <a:r>
              <a:rPr lang="uk-UA" sz="2400" b="1" dirty="0">
                <a:solidFill>
                  <a:schemeClr val="tx1"/>
                </a:solidFill>
                <a:latin typeface="Times New Roman" panose="02020603050405020304" pitchFamily="18" charset="0"/>
                <a:cs typeface="Times New Roman" panose="02020603050405020304" pitchFamily="18" charset="0"/>
              </a:rPr>
              <a:t>Медитація</a:t>
            </a:r>
          </a:p>
          <a:p>
            <a:r>
              <a:rPr lang="uk-UA" sz="2400" b="1" dirty="0">
                <a:solidFill>
                  <a:schemeClr val="tx1"/>
                </a:solidFill>
                <a:latin typeface="Times New Roman" panose="02020603050405020304" pitchFamily="18" charset="0"/>
                <a:cs typeface="Times New Roman" panose="02020603050405020304" pitchFamily="18" charset="0"/>
              </a:rPr>
              <a:t>Медитація під час ходіння</a:t>
            </a:r>
          </a:p>
          <a:p>
            <a:r>
              <a:rPr lang="uk-UA" sz="2400" b="1" dirty="0">
                <a:solidFill>
                  <a:schemeClr val="tx1"/>
                </a:solidFill>
                <a:latin typeface="Times New Roman" panose="02020603050405020304" pitchFamily="18" charset="0"/>
                <a:cs typeface="Times New Roman" panose="02020603050405020304" pitchFamily="18" charset="0"/>
              </a:rPr>
              <a:t>Дихання</a:t>
            </a:r>
          </a:p>
          <a:p>
            <a:r>
              <a:rPr lang="uk-UA" sz="2400" b="1" dirty="0">
                <a:solidFill>
                  <a:schemeClr val="tx1"/>
                </a:solidFill>
                <a:latin typeface="Times New Roman" panose="02020603050405020304" pitchFamily="18" charset="0"/>
                <a:cs typeface="Times New Roman" panose="02020603050405020304" pitchFamily="18" charset="0"/>
              </a:rPr>
              <a:t>Медитація сканування тіла</a:t>
            </a:r>
          </a:p>
          <a:p>
            <a:r>
              <a:rPr lang="uk-UA" sz="2400" b="1" dirty="0">
                <a:solidFill>
                  <a:schemeClr val="tx1"/>
                </a:solidFill>
                <a:latin typeface="Times New Roman" panose="02020603050405020304" pitchFamily="18" charset="0"/>
                <a:cs typeface="Times New Roman" panose="02020603050405020304" pitchFamily="18" charset="0"/>
              </a:rPr>
              <a:t>Вправи для розуму та тіла</a:t>
            </a:r>
          </a:p>
          <a:p>
            <a:r>
              <a:rPr lang="uk-UA" sz="2400" b="1" dirty="0">
                <a:solidFill>
                  <a:schemeClr val="tx1"/>
                </a:solidFill>
                <a:latin typeface="Times New Roman" panose="02020603050405020304" pitchFamily="18" charset="0"/>
                <a:cs typeface="Times New Roman" panose="02020603050405020304" pitchFamily="18" charset="0"/>
              </a:rPr>
              <a:t>Розумна діяльність</a:t>
            </a:r>
          </a:p>
          <a:p>
            <a:r>
              <a:rPr lang="uk-UA" sz="2400" b="1" dirty="0">
                <a:solidFill>
                  <a:schemeClr val="tx1"/>
                </a:solidFill>
                <a:latin typeface="Times New Roman" panose="02020603050405020304" pitchFamily="18" charset="0"/>
                <a:cs typeface="Times New Roman" panose="02020603050405020304" pitchFamily="18" charset="0"/>
              </a:rPr>
              <a:t>Звук зцілення</a:t>
            </a:r>
          </a:p>
          <a:p>
            <a:endParaRPr lang="uk-UA" dirty="0"/>
          </a:p>
        </p:txBody>
      </p:sp>
    </p:spTree>
    <p:extLst>
      <p:ext uri="{BB962C8B-B14F-4D97-AF65-F5344CB8AC3E}">
        <p14:creationId xmlns:p14="http://schemas.microsoft.com/office/powerpoint/2010/main" val="2531878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latin typeface="Times New Roman" panose="02020603050405020304" pitchFamily="18" charset="0"/>
                <a:cs typeface="Times New Roman" panose="02020603050405020304" pitchFamily="18" charset="0"/>
              </a:rPr>
              <a:t>5. Як практикувати усвідомленість</a:t>
            </a:r>
            <a:r>
              <a:rPr lang="uk-UA" b="1" dirty="0" smtClean="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algn="just"/>
            <a:r>
              <a:rPr lang="uk-UA" sz="2400" dirty="0">
                <a:solidFill>
                  <a:schemeClr val="tx1"/>
                </a:solidFill>
                <a:latin typeface="Times New Roman" panose="02020603050405020304" pitchFamily="18" charset="0"/>
                <a:cs typeface="Times New Roman" panose="02020603050405020304" pitchFamily="18" charset="0"/>
              </a:rPr>
              <a:t>Оволодівши </a:t>
            </a:r>
            <a:r>
              <a:rPr lang="uk-UA" sz="2400" dirty="0" err="1" smtClean="0">
                <a:solidFill>
                  <a:schemeClr val="tx1"/>
                </a:solidFill>
                <a:latin typeface="Times New Roman" panose="02020603050405020304" pitchFamily="18" charset="0"/>
                <a:cs typeface="Times New Roman" panose="02020603050405020304" pitchFamily="18" charset="0"/>
              </a:rPr>
              <a:t>майндфулнес</a:t>
            </a:r>
            <a:r>
              <a:rPr lang="uk-UA" sz="2400" dirty="0" smtClean="0">
                <a:solidFill>
                  <a:schemeClr val="tx1"/>
                </a:solidFill>
                <a:latin typeface="Times New Roman" panose="02020603050405020304" pitchFamily="18" charset="0"/>
                <a:cs typeface="Times New Roman" panose="02020603050405020304" pitchFamily="18" charset="0"/>
              </a:rPr>
              <a:t>-практикою</a:t>
            </a:r>
            <a:r>
              <a:rPr lang="uk-UA" sz="2400" dirty="0">
                <a:solidFill>
                  <a:schemeClr val="tx1"/>
                </a:solidFill>
                <a:latin typeface="Times New Roman" panose="02020603050405020304" pitchFamily="18" charset="0"/>
                <a:cs typeface="Times New Roman" panose="02020603050405020304" pitchFamily="18" charset="0"/>
              </a:rPr>
              <a:t>, людина наповнює своє життя сенсом, що у свою чергу сприяє розвитку </a:t>
            </a:r>
            <a:r>
              <a:rPr lang="uk-UA" sz="2400" dirty="0" err="1">
                <a:solidFill>
                  <a:schemeClr val="tx1"/>
                </a:solidFill>
                <a:latin typeface="Times New Roman" panose="02020603050405020304" pitchFamily="18" charset="0"/>
                <a:cs typeface="Times New Roman" panose="02020603050405020304" pitchFamily="18" charset="0"/>
              </a:rPr>
              <a:t>творчіх</a:t>
            </a:r>
            <a:r>
              <a:rPr lang="uk-UA" sz="2400" dirty="0">
                <a:solidFill>
                  <a:schemeClr val="tx1"/>
                </a:solidFill>
                <a:latin typeface="Times New Roman" panose="02020603050405020304" pitchFamily="18" charset="0"/>
                <a:cs typeface="Times New Roman" panose="02020603050405020304" pitchFamily="18" charset="0"/>
              </a:rPr>
              <a:t> здібностей і покращенню концентрації уваги. Як в тренажерному залі прокачують м'язи тіла, так всього за 10 хвилин в день можна «прокачати» мозок, щоб навчитися усвідомленню своїх думок, почуттів, емоцій, тілесних проявів і перебуванню в моменті «тут і зараз», який ніколи більше не повториться. Людина живе в справжньому моменті. Минуле — це його досвід, майбутнє йому невідоме, але кращий спосіб потурбуватися про майбутнє — це потурбуватися про себе зараз, в справжньому моменті, зважаючи на минулий досвід. Це допомагає зупинити </a:t>
            </a:r>
            <a:r>
              <a:rPr lang="uk-UA" sz="2400" dirty="0" err="1">
                <a:solidFill>
                  <a:schemeClr val="tx1"/>
                </a:solidFill>
                <a:latin typeface="Times New Roman" panose="02020603050405020304" pitchFamily="18" charset="0"/>
                <a:cs typeface="Times New Roman" panose="02020603050405020304" pitchFamily="18" charset="0"/>
              </a:rPr>
              <a:t>руминації</a:t>
            </a:r>
            <a:r>
              <a:rPr lang="uk-UA" sz="2400" dirty="0">
                <a:solidFill>
                  <a:schemeClr val="tx1"/>
                </a:solidFill>
                <a:latin typeface="Times New Roman" panose="02020603050405020304" pitchFamily="18" charset="0"/>
                <a:cs typeface="Times New Roman" panose="02020603050405020304" pitchFamily="18" charset="0"/>
              </a:rPr>
              <a:t> — так звану «розумову жуйку», настирні негативні думки, що повторюються.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6876454"/>
      </p:ext>
    </p:extLst>
  </p:cSld>
  <p:clrMapOvr>
    <a:masterClrMapping/>
  </p:clrMapOvr>
</p:sld>
</file>

<file path=ppt/theme/theme1.xml><?xml version="1.0" encoding="utf-8"?>
<a:theme xmlns:a="http://schemas.openxmlformats.org/drawingml/2006/main" name="Основа">
  <a:themeElements>
    <a:clrScheme name="Основа">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Основа">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нов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TM03457444[[fn=Основа]]</Template>
  <TotalTime>13</TotalTime>
  <Words>974</Words>
  <Application>Microsoft Office PowerPoint</Application>
  <PresentationFormat>Широкий екран</PresentationFormat>
  <Paragraphs>57</Paragraphs>
  <Slides>11</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11</vt:i4>
      </vt:variant>
    </vt:vector>
  </HeadingPairs>
  <TitlesOfParts>
    <vt:vector size="15" baseType="lpstr">
      <vt:lpstr>Arial</vt:lpstr>
      <vt:lpstr>Corbel</vt:lpstr>
      <vt:lpstr>Times New Roman</vt:lpstr>
      <vt:lpstr>Основа</vt:lpstr>
      <vt:lpstr>Тема: Практики майндфулнес у роботі зі стресом</vt:lpstr>
      <vt:lpstr>План </vt:lpstr>
      <vt:lpstr>1. Поняття "майндфулнес" в науковій літературі.</vt:lpstr>
      <vt:lpstr>Презентація PowerPoint</vt:lpstr>
      <vt:lpstr>2. Нейрофізіологічні механізми практик усвідомленості</vt:lpstr>
      <vt:lpstr>Зміни, які відбуваються в цих структурах в результаті майндфулнес медитацій.</vt:lpstr>
      <vt:lpstr>3. ТЕХНОЛОГІЇ МАЙНДФУЛНЕС</vt:lpstr>
      <vt:lpstr>4. Різновиди технік за методом майндфулнес</vt:lpstr>
      <vt:lpstr>5. Як практикувати усвідомленість?</vt:lpstr>
      <vt:lpstr>6. Науково доведені переваги майндфулнес</vt:lpstr>
      <vt:lpstr>Література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Практики майндфулнес у роботі зі стресом</dc:title>
  <dc:creator>Користувач</dc:creator>
  <cp:lastModifiedBy>Користувач</cp:lastModifiedBy>
  <cp:revision>6</cp:revision>
  <dcterms:created xsi:type="dcterms:W3CDTF">2025-04-24T12:37:32Z</dcterms:created>
  <dcterms:modified xsi:type="dcterms:W3CDTF">2025-04-24T12:51:19Z</dcterms:modified>
</cp:coreProperties>
</file>