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85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94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36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89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6878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5638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75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1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769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48091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62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34086F-2A91-4001-A1A6-10D622E46DDC}" type="datetimeFigureOut">
              <a:rPr lang="uk-UA" smtClean="0"/>
              <a:t>28.03.2025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D209ED-1E5B-4D24-BDEC-81D3A4886B58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56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48s_CVCA-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814j69cn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558" y="4934065"/>
            <a:ext cx="10178322" cy="1492132"/>
          </a:xfrm>
        </p:spPr>
        <p:txBody>
          <a:bodyPr/>
          <a:lstStyle/>
          <a:p>
            <a:pPr algn="ctr"/>
            <a:r>
              <a:rPr lang="uk-UA" b="1" dirty="0"/>
              <a:t>Травматичний стрес, його наслідки</a:t>
            </a:r>
            <a:endParaRPr lang="uk-UA" dirty="0"/>
          </a:p>
        </p:txBody>
      </p:sp>
      <p:pic>
        <p:nvPicPr>
          <p:cNvPr id="1026" name="Picture 2" descr="Посттравматичний стресовий розлад – PSYCHOLOGI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042" y="0"/>
            <a:ext cx="8758438" cy="472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24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5754" y="374573"/>
            <a:ext cx="10284246" cy="550501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www.youtube.com/watch?v=g48s_CVCA-Y</a:t>
            </a:r>
            <a:r>
              <a:rPr lang="uk-UA" sz="2800" dirty="0" smtClean="0"/>
              <a:t> /</a:t>
            </a:r>
          </a:p>
          <a:p>
            <a:pPr marL="0" indent="0" algn="just">
              <a:buNone/>
            </a:pPr>
            <a:r>
              <a:rPr lang="ru-RU" sz="2800" b="1" dirty="0" err="1">
                <a:solidFill>
                  <a:schemeClr val="tx1"/>
                </a:solidFill>
              </a:rPr>
              <a:t>Що</a:t>
            </a:r>
            <a:r>
              <a:rPr lang="ru-RU" sz="2800" b="1" dirty="0">
                <a:solidFill>
                  <a:schemeClr val="tx1"/>
                </a:solidFill>
              </a:rPr>
              <a:t> треба знати про </a:t>
            </a:r>
            <a:r>
              <a:rPr lang="ru-RU" sz="2800" b="1" dirty="0" err="1">
                <a:solidFill>
                  <a:schemeClr val="tx1"/>
                </a:solidFill>
              </a:rPr>
              <a:t>посттравматичний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стресовий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розлад</a:t>
            </a:r>
            <a:r>
              <a:rPr lang="ru-RU" sz="2800" b="1" dirty="0">
                <a:solidFill>
                  <a:schemeClr val="tx1"/>
                </a:solidFill>
              </a:rPr>
              <a:t>? (ПТСР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289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110922"/>
            <a:ext cx="10178322" cy="903490"/>
          </a:xfrm>
        </p:spPr>
        <p:txBody>
          <a:bodyPr/>
          <a:lstStyle/>
          <a:p>
            <a:pPr algn="ctr"/>
            <a:r>
              <a:rPr lang="uk-UA" dirty="0"/>
              <a:t>Основні симптоми ПТСР: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2999" y="1014412"/>
            <a:ext cx="10387013" cy="5843588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Симптоми повторного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переживання:</a:t>
            </a: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Повторювані, нав'язливі негативні спогади про подію;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Повторювані негативні сни, пов'язані з подією;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Раптові вчинки і почуття, викликані «поверненням» (раптовим «провалом») в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подію;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Інтенсивний психологічний стрес при подіях, що нагадують чи символізують травму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Симптоми уникнення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Уникнення думок, почуттів і діяльності, пов'язаних з подією;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Неможливість згадати деталей події;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Зниження інтересу до діяльності, яка раніше викликала у людини великий інтерес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Почуття відстороненості, відчуження від інших людей;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Збідніння почуттів, відсутність позитивних емоцій;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Відсутність планів на майбутнє.</a:t>
            </a:r>
          </a:p>
        </p:txBody>
      </p:sp>
    </p:spTree>
    <p:extLst>
      <p:ext uri="{BB962C8B-B14F-4D97-AF65-F5344CB8AC3E}">
        <p14:creationId xmlns:p14="http://schemas.microsoft.com/office/powerpoint/2010/main" val="327407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2288" y="382385"/>
            <a:ext cx="4557712" cy="68917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продовження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85850" y="1071563"/>
            <a:ext cx="10344150" cy="4808029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 підвищеної збудливості: </a:t>
            </a: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Труднощі засинання, безсоння;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Дратівливість;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Надуважність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Вибухові реакції;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Труднощі при концентрації уваги;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Фізіологічні реакції на події, що символізують або нагадують травму.</a:t>
            </a:r>
          </a:p>
        </p:txBody>
      </p:sp>
    </p:spTree>
    <p:extLst>
      <p:ext uri="{BB962C8B-B14F-4D97-AF65-F5344CB8AC3E}">
        <p14:creationId xmlns:p14="http://schemas.microsoft.com/office/powerpoint/2010/main" val="1826568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108065"/>
            <a:ext cx="10669270" cy="130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посттравматичного</a:t>
            </a:r>
            <a:r>
              <a:rPr lang="ru-RU" dirty="0"/>
              <a:t> </a:t>
            </a:r>
            <a:r>
              <a:rPr lang="ru-RU" dirty="0" err="1"/>
              <a:t>стресового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:</a:t>
            </a: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238" y="1363107"/>
            <a:ext cx="4937442" cy="5494894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085850" y="2586038"/>
            <a:ext cx="51071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Гостра (від моменту події до 6 тижнів); </a:t>
            </a:r>
          </a:p>
          <a:p>
            <a:pPr marL="285750" indent="-285750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 (від 6 тижнів до 6 місяців); </a:t>
            </a:r>
          </a:p>
          <a:p>
            <a:pPr marL="285750" indent="-285750">
              <a:buFontTx/>
              <a:buChar char="-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Відстрочена (від 6 місяців до кількох років).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4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199505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(</a:t>
            </a:r>
            <a:r>
              <a:rPr lang="ru-RU" dirty="0" err="1"/>
              <a:t>розлади</a:t>
            </a:r>
            <a:r>
              <a:rPr lang="ru-RU" dirty="0"/>
              <a:t>) за </a:t>
            </a:r>
            <a:r>
              <a:rPr lang="ru-RU" dirty="0" err="1"/>
              <a:t>часовим</a:t>
            </a:r>
            <a:r>
              <a:rPr lang="ru-RU" dirty="0"/>
              <a:t> </a:t>
            </a:r>
            <a:r>
              <a:rPr lang="ru-RU" dirty="0" err="1"/>
              <a:t>перебігом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1534161"/>
            <a:ext cx="10287000" cy="4345432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гостра стресова реакція (від перших хвилин після травми до двох діб)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 учасника бойових дій та операцій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COSR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Combat at operational stress reaction) –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 порушення, строком до чотирьох діб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стресовий розлад - від двох днів до одного місяця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ASD 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Acute stress disorder)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ПТСР (від одного до трьох місяців)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ПТСР (більше, ніж три місяці)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ПТСР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відстроченим проявом (симптоми захворювання проявилися через 6 місяців після травми або ще пізніше)</a:t>
            </a:r>
          </a:p>
        </p:txBody>
      </p:sp>
    </p:spTree>
    <p:extLst>
      <p:ext uri="{BB962C8B-B14F-4D97-AF65-F5344CB8AC3E}">
        <p14:creationId xmlns:p14="http://schemas.microsoft.com/office/powerpoint/2010/main" val="3744197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891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Дефініція травми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171575"/>
            <a:ext cx="10178322" cy="4708017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 особисто і безпосередньо пережив ситуацію його фактичної смерті, близькості до смерті, серйозне каліцтво, або інше посягання на фізичну гідність [себто зґвалтування або сексуальне насильство].      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наочно спостерігав смерть, серйозне каліцтво, або посягання на фізичну гідність [зґвалтування] іншої особи.      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дізнається про [нещастя] із членом родини або з іншою близькою людиною: несподівану або насильницьку смерть, серйозне ушкодження, близькість до смерті, або серйозне каліцтво.      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Ревізія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критерію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DSM-5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звузила кваліфікаційне коло травматичних подій – виключено таку подію як «неочікувана смерть члена родини або близької людини, що настала від природної причини».</a:t>
            </a:r>
          </a:p>
        </p:txBody>
      </p:sp>
    </p:spTree>
    <p:extLst>
      <p:ext uri="{BB962C8B-B14F-4D97-AF65-F5344CB8AC3E}">
        <p14:creationId xmlns:p14="http://schemas.microsoft.com/office/powerpoint/2010/main" val="2759589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0628"/>
          </a:xfrm>
        </p:spPr>
        <p:txBody>
          <a:bodyPr/>
          <a:lstStyle/>
          <a:p>
            <a:pPr algn="ctr"/>
            <a:r>
              <a:rPr lang="uk-UA" dirty="0"/>
              <a:t>Чотири кластери симптомів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243013"/>
            <a:ext cx="10178322" cy="5286375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A.",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катастрофічний стресор (травма), тобто зовнішній (екзогенний) фактор, що перебільшує адаптивні можливості нормальної людської психіки. Хвороба проявляється у одночасній наявності у пацієнта симптомів із усіх чотирьох кластерів: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вторгнення спогадів (так звані флеш-беки);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уникання пацієнтом думок, спогадів, ситуацій, що нагадують про травму (тригерів);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D.)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 думки та настрій;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гіперзбуджуваність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гіперреактивність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порушення сну. Діагноз потребує "не менше як два симптоми у категорії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E",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дає загальне правило "шість симптомів".</a:t>
            </a:r>
          </a:p>
        </p:txBody>
      </p:sp>
    </p:spTree>
    <p:extLst>
      <p:ext uri="{BB962C8B-B14F-4D97-AF65-F5344CB8AC3E}">
        <p14:creationId xmlns:p14="http://schemas.microsoft.com/office/powerpoint/2010/main" val="2964635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108065"/>
            <a:ext cx="10178322" cy="1492132"/>
          </a:xfrm>
        </p:spPr>
        <p:txBody>
          <a:bodyPr/>
          <a:lstStyle/>
          <a:p>
            <a:pPr algn="ctr"/>
            <a:r>
              <a:rPr lang="ru-RU" dirty="0"/>
              <a:t>При ПТСР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58240" y="1757680"/>
            <a:ext cx="10485120" cy="49784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Невмотивована пильність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«Вибухова» реакція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Притуплення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Агресивність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Депресія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Загальна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тривожність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Напади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Безсоння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Непрохані спогади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Галюцинаторні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Зловживання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наркотичними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лікарськими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Думки про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самогубство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Провина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те,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вижив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Сексуальні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дисфункції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567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3478"/>
          </a:xfrm>
        </p:spPr>
        <p:txBody>
          <a:bodyPr/>
          <a:lstStyle/>
          <a:p>
            <a:pPr algn="ctr"/>
            <a:r>
              <a:rPr lang="uk-UA" dirty="0" smtClean="0"/>
              <a:t>Отже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185863"/>
            <a:ext cx="10178322" cy="54864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результатом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самого себе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викликаючи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4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них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ПТСР. ПТСР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непсихотична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відстрочена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4737" y="451693"/>
            <a:ext cx="10295263" cy="5427900"/>
          </a:xfrm>
        </p:spPr>
        <p:txBody>
          <a:bodyPr/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ПТСР у </a:t>
            </a:r>
            <a:r>
              <a:rPr lang="ru-RU" sz="2800" b="1" dirty="0" err="1">
                <a:solidFill>
                  <a:schemeClr val="tx1"/>
                </a:solidFill>
              </a:rPr>
              <a:t>військових</a:t>
            </a:r>
            <a:r>
              <a:rPr lang="ru-RU" sz="2800" b="1" dirty="0">
                <a:solidFill>
                  <a:schemeClr val="tx1"/>
                </a:solidFill>
              </a:rPr>
              <a:t> та </a:t>
            </a:r>
            <a:r>
              <a:rPr lang="ru-RU" sz="2800" b="1" dirty="0" err="1">
                <a:solidFill>
                  <a:schemeClr val="tx1"/>
                </a:solidFill>
              </a:rPr>
              <a:t>цивільних</a:t>
            </a:r>
            <a:r>
              <a:rPr lang="ru-RU" sz="2800" b="1" dirty="0">
                <a:solidFill>
                  <a:schemeClr val="tx1"/>
                </a:solidFill>
              </a:rPr>
              <a:t> / </a:t>
            </a:r>
            <a:r>
              <a:rPr lang="ru-RU" sz="2800" b="1" dirty="0" err="1">
                <a:solidFill>
                  <a:schemeClr val="tx1"/>
                </a:solidFill>
              </a:rPr>
              <a:t>Травматичні</a:t>
            </a:r>
            <a:r>
              <a:rPr lang="ru-RU" sz="2800" b="1" dirty="0">
                <a:solidFill>
                  <a:schemeClr val="tx1"/>
                </a:solidFill>
              </a:rPr>
              <a:t> ВІДБИТКИ </a:t>
            </a:r>
            <a:r>
              <a:rPr lang="ru-RU" sz="2800" b="1" dirty="0" smtClean="0">
                <a:solidFill>
                  <a:schemeClr val="tx1"/>
                </a:solidFill>
              </a:rPr>
              <a:t>ВІЙНИ </a:t>
            </a:r>
            <a:r>
              <a:rPr lang="ru-RU" sz="2800" b="1" dirty="0" smtClean="0"/>
              <a:t>/ </a:t>
            </a:r>
            <a:r>
              <a:rPr lang="en-US" sz="2800" b="1" dirty="0">
                <a:hlinkClick r:id="rId2"/>
              </a:rPr>
              <a:t>https://</a:t>
            </a:r>
            <a:r>
              <a:rPr lang="en-US" sz="2800" b="1" dirty="0" smtClean="0">
                <a:hlinkClick r:id="rId2"/>
              </a:rPr>
              <a:t>www.youtube.com/watch?v=q814j69cn24</a:t>
            </a:r>
            <a:r>
              <a:rPr lang="uk-UA" sz="2800" b="1" dirty="0" smtClean="0"/>
              <a:t> </a:t>
            </a:r>
            <a:endParaRPr lang="ru-RU" sz="2800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816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07440" y="477521"/>
            <a:ext cx="10322560" cy="5402072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Травматичний стрес - це переживання особливого роду, результат особливої взаємодії людини і навколишнього світу. Це нормальна реакція на ненормальні обставини, стан, що виникає у людини, яка пережила щось, що виходить за рамки звичайного людського досвіду. Коло явищ, які викликають травматичні стресові порушення, досить широке і охоплює безліч ситуацій, коли виникає загроза власному життю або життю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близької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176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28713" y="457200"/>
            <a:ext cx="10301287" cy="5293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80%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піддавалося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стрессу.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в: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учасників бойових дій,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пожежників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жертв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пожеж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жертв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посух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отруєнь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ураганів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повеней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аварій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насильницьких злочинів.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14413" y="485775"/>
            <a:ext cx="10415587" cy="5393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травматичного стресу призводять: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тортури,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голод,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бідність,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несподівана вагітність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сімейний стрес,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старіння,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біль,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нестерпна спека чи холод,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статус біженця,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невиліковну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хворобу,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смерть чи хвороба близьких,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утрата житла й майна,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радіаційної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бактеріологічного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342202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14450" y="442913"/>
            <a:ext cx="10115550" cy="60391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травматичним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результатом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психічній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порушеннями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порушується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структура «</a:t>
            </a:r>
            <a:r>
              <a:rPr lang="uk-UA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</a:t>
            </a: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 algn="just"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когнітивна модель світу,</a:t>
            </a:r>
          </a:p>
          <a:p>
            <a:pPr marL="0" indent="0" algn="just"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афективна сфера,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неврологічні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пам’яті,</a:t>
            </a:r>
          </a:p>
          <a:p>
            <a:pPr marL="0" indent="0" algn="just"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емоційні шляхи навчання</a:t>
            </a:r>
            <a:r>
              <a:rPr lang="uk-UA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стресори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травматичні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екстремальні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кризові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потужний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самого себе </a:t>
            </a:r>
            <a:r>
              <a:rPr lang="ru-RU" sz="2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близьких. </a:t>
            </a:r>
            <a:endParaRPr lang="uk-UA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3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471489"/>
            <a:ext cx="10178322" cy="5408104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нормальним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відбулася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важка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рамки нормального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належать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травмувати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психіку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 </a:t>
            </a: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здорової людини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лиха,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терористичні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тортури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потрапляння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заручника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викликаючи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 різноманітні.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д.).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9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28725" y="457201"/>
            <a:ext cx="10201275" cy="5422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травматичний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нею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через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погіршився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причинами;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руйнує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подія, що відбулась викликає жах і відчуття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беспорадності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безсилля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що-небудь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6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71550" y="185738"/>
            <a:ext cx="3133140" cy="6276021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травми можуть проявитися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раптово,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через тривалий час,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благополуччя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часом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Взаємозв’язок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часом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постстресових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690" y="428626"/>
            <a:ext cx="7668654" cy="5129212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5036231" y="5705087"/>
            <a:ext cx="631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формування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постстресових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3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4253" y="0"/>
            <a:ext cx="10415587" cy="68580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Посттравматичний стресовий розлад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ряд змін, викликаних спогадом про травму, що відбуваються в наступних сферах: емоційній (страх, смуток, неспокій, гнів); пізнавальній (труднощі в запам'ятовуванні, порушення уваги, погіршення інтелектуальної діяльності); тілесній (болі в животі, грудях, голові, тремтіння, тики, розлади сну); поведінковій (труднощі в спілкуванні, зосередження на собі, ізоляція, збільшення споживання сигарет, наркотиків, зловживання алкоголем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суворі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перенесли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алкоголіків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опинившись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змушені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придушити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того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«я»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Ставши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намагаючись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упоратися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алкоголю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355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Папір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Значок</Template>
  <TotalTime>68</TotalTime>
  <Words>1506</Words>
  <Application>Microsoft Office PowerPoint</Application>
  <PresentationFormat>Широкий екран</PresentationFormat>
  <Paragraphs>111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5" baseType="lpstr">
      <vt:lpstr>Arial</vt:lpstr>
      <vt:lpstr>Corbel</vt:lpstr>
      <vt:lpstr>Gill Sans MT</vt:lpstr>
      <vt:lpstr>Impact</vt:lpstr>
      <vt:lpstr>Times New Roman</vt:lpstr>
      <vt:lpstr>Badge</vt:lpstr>
      <vt:lpstr>Травматичний стрес, його наслідки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Основні симптоми ПТСР:</vt:lpstr>
      <vt:lpstr>продовження</vt:lpstr>
      <vt:lpstr>Стадії розвитку посттравматичного стресового розладу:</vt:lpstr>
      <vt:lpstr>Виділяють такі стани (розлади) за часовим перебігом:</vt:lpstr>
      <vt:lpstr>Дефініція травми</vt:lpstr>
      <vt:lpstr>Чотири кластери симптомів</vt:lpstr>
      <vt:lpstr>При ПТСР у людини спостерігаються такі ознаки:</vt:lpstr>
      <vt:lpstr>Отже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</dc:creator>
  <cp:lastModifiedBy>Користувач</cp:lastModifiedBy>
  <cp:revision>20</cp:revision>
  <dcterms:created xsi:type="dcterms:W3CDTF">2025-03-20T12:49:01Z</dcterms:created>
  <dcterms:modified xsi:type="dcterms:W3CDTF">2025-03-28T08:30:38Z</dcterms:modified>
</cp:coreProperties>
</file>