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A34086F-2A91-4001-A1A6-10D622E46DDC}" type="datetimeFigureOut">
              <a:rPr lang="uk-UA" smtClean="0"/>
              <a:t>28.03.2025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CD209ED-1E5B-4D24-BDEC-81D3A4886B58}" type="slidenum">
              <a:rPr lang="uk-UA" smtClean="0"/>
              <a:t>‹№›</a:t>
            </a:fld>
            <a:endParaRPr lang="uk-UA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32851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086F-2A91-4001-A1A6-10D622E46DDC}" type="datetimeFigureOut">
              <a:rPr lang="uk-UA" smtClean="0"/>
              <a:t>28.03.2025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09ED-1E5B-4D24-BDEC-81D3A4886B5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5946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086F-2A91-4001-A1A6-10D622E46DDC}" type="datetimeFigureOut">
              <a:rPr lang="uk-UA" smtClean="0"/>
              <a:t>28.03.2025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09ED-1E5B-4D24-BDEC-81D3A4886B5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036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086F-2A91-4001-A1A6-10D622E46DDC}" type="datetimeFigureOut">
              <a:rPr lang="uk-UA" smtClean="0"/>
              <a:t>28.03.2025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09ED-1E5B-4D24-BDEC-81D3A4886B5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893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A34086F-2A91-4001-A1A6-10D622E46DDC}" type="datetimeFigureOut">
              <a:rPr lang="uk-UA" smtClean="0"/>
              <a:t>28.03.2025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CD209ED-1E5B-4D24-BDEC-81D3A4886B58}" type="slidenum">
              <a:rPr lang="uk-UA" smtClean="0"/>
              <a:t>‹№›</a:t>
            </a:fld>
            <a:endParaRPr lang="uk-UA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2068781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086F-2A91-4001-A1A6-10D622E46DDC}" type="datetimeFigureOut">
              <a:rPr lang="uk-UA" smtClean="0"/>
              <a:t>28.03.2025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09ED-1E5B-4D24-BDEC-81D3A4886B5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956384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086F-2A91-4001-A1A6-10D622E46DDC}" type="datetimeFigureOut">
              <a:rPr lang="uk-UA" smtClean="0"/>
              <a:t>28.03.2025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09ED-1E5B-4D24-BDEC-81D3A4886B5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875724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086F-2A91-4001-A1A6-10D622E46DDC}" type="datetimeFigureOut">
              <a:rPr lang="uk-UA" smtClean="0"/>
              <a:t>28.03.2025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09ED-1E5B-4D24-BDEC-81D3A4886B5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0119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086F-2A91-4001-A1A6-10D622E46DDC}" type="datetimeFigureOut">
              <a:rPr lang="uk-UA" smtClean="0"/>
              <a:t>28.03.2025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09ED-1E5B-4D24-BDEC-81D3A4886B5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7699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A34086F-2A91-4001-A1A6-10D622E46DDC}" type="datetimeFigureOut">
              <a:rPr lang="uk-UA" smtClean="0"/>
              <a:t>28.03.2025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5CD209ED-1E5B-4D24-BDEC-81D3A4886B58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9480916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A34086F-2A91-4001-A1A6-10D622E46DDC}" type="datetimeFigureOut">
              <a:rPr lang="uk-UA" smtClean="0"/>
              <a:t>28.03.2025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5CD209ED-1E5B-4D24-BDEC-81D3A4886B5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629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A34086F-2A91-4001-A1A6-10D622E46DDC}" type="datetimeFigureOut">
              <a:rPr lang="uk-UA" smtClean="0"/>
              <a:t>28.03.2025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CD209ED-1E5B-4D24-BDEC-81D3A4886B58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3568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48s_CVCA-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814j69cn2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4558" y="4934065"/>
            <a:ext cx="10178322" cy="1492132"/>
          </a:xfrm>
        </p:spPr>
        <p:txBody>
          <a:bodyPr/>
          <a:lstStyle/>
          <a:p>
            <a:pPr algn="ctr"/>
            <a:r>
              <a:rPr lang="uk-UA" b="1" dirty="0"/>
              <a:t>Травматичний стрес, його наслідки</a:t>
            </a:r>
            <a:endParaRPr lang="uk-UA" dirty="0"/>
          </a:p>
        </p:txBody>
      </p:sp>
      <p:pic>
        <p:nvPicPr>
          <p:cNvPr id="1026" name="Picture 2" descr="Посттравматичний стресовий розлад – PSYCHOLOGI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042" y="0"/>
            <a:ext cx="8758438" cy="4729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3245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45754" y="374573"/>
            <a:ext cx="10284246" cy="5505019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dirty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www.youtube.com/watch?v=g48s_CVCA-Y</a:t>
            </a:r>
            <a:r>
              <a:rPr lang="uk-UA" sz="2800" dirty="0" smtClean="0"/>
              <a:t> /</a:t>
            </a:r>
          </a:p>
          <a:p>
            <a:pPr marL="0" indent="0" algn="just">
              <a:buNone/>
            </a:pPr>
            <a:r>
              <a:rPr lang="ru-RU" sz="2800" b="1" dirty="0" err="1">
                <a:solidFill>
                  <a:schemeClr val="tx1"/>
                </a:solidFill>
              </a:rPr>
              <a:t>Що</a:t>
            </a:r>
            <a:r>
              <a:rPr lang="ru-RU" sz="2800" b="1" dirty="0">
                <a:solidFill>
                  <a:schemeClr val="tx1"/>
                </a:solidFill>
              </a:rPr>
              <a:t> треба знати про </a:t>
            </a:r>
            <a:r>
              <a:rPr lang="ru-RU" sz="2800" b="1" dirty="0" err="1">
                <a:solidFill>
                  <a:schemeClr val="tx1"/>
                </a:solidFill>
              </a:rPr>
              <a:t>посттравматичний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стресовий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розлад</a:t>
            </a:r>
            <a:r>
              <a:rPr lang="ru-RU" sz="2800" b="1" dirty="0">
                <a:solidFill>
                  <a:schemeClr val="tx1"/>
                </a:solidFill>
              </a:rPr>
              <a:t>? (ПТСР</a:t>
            </a:r>
            <a:r>
              <a:rPr lang="ru-RU" sz="2800" b="1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72894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110922"/>
            <a:ext cx="10178322" cy="903490"/>
          </a:xfrm>
        </p:spPr>
        <p:txBody>
          <a:bodyPr/>
          <a:lstStyle/>
          <a:p>
            <a:pPr algn="ctr"/>
            <a:r>
              <a:rPr lang="uk-UA" dirty="0"/>
              <a:t>Основні симптоми ПТСР: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42999" y="1014412"/>
            <a:ext cx="10387013" cy="5843588"/>
          </a:xfrm>
        </p:spPr>
        <p:txBody>
          <a:bodyPr/>
          <a:lstStyle/>
          <a:p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Симптоми повторного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переживання: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Повторювані, нав'язливі негативні спогади про подію;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Повторювані негативні сни, пов'язані з подією;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1.3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Раптові вчинки і почуття, викликані «поверненням» (раптовим «провалом») в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психотравмуючу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подію;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1.4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Інтенсивний психологічний стрес при подіях, що нагадують чи символізують травму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Симптоми уникнення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Уникнення думок, почуттів і діяльності, пов'язаних з подією;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Неможливість згадати деталей події;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Зниження інтересу до діяльності, яка раніше викликала у людини великий інтерес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 Почуття відстороненості, відчуження від інших людей;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2.5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Збідніння почуттів, відсутність позитивних емоцій;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2.6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Відсутність планів на майбутнє.</a:t>
            </a:r>
          </a:p>
        </p:txBody>
      </p:sp>
    </p:spTree>
    <p:extLst>
      <p:ext uri="{BB962C8B-B14F-4D97-AF65-F5344CB8AC3E}">
        <p14:creationId xmlns:p14="http://schemas.microsoft.com/office/powerpoint/2010/main" val="3274071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72288" y="382385"/>
            <a:ext cx="4557712" cy="68917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продовження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85850" y="1071563"/>
            <a:ext cx="10344150" cy="4808029"/>
          </a:xfrm>
        </p:spPr>
        <p:txBody>
          <a:bodyPr/>
          <a:lstStyle/>
          <a:p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Симптоми підвищеної збудливості: </a:t>
            </a:r>
            <a:endParaRPr lang="uk-U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Труднощі засинання, безсоння;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Дратівливість;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Надуважність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3.4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Вибухові реакції;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3.5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Труднощі при концентрації уваги;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3.6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Фізіологічні реакції на події, що символізують або нагадують травму.</a:t>
            </a:r>
          </a:p>
        </p:txBody>
      </p:sp>
    </p:spTree>
    <p:extLst>
      <p:ext uri="{BB962C8B-B14F-4D97-AF65-F5344CB8AC3E}">
        <p14:creationId xmlns:p14="http://schemas.microsoft.com/office/powerpoint/2010/main" val="1826568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5850" y="108065"/>
            <a:ext cx="10669270" cy="13041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посттравматичного</a:t>
            </a:r>
            <a:r>
              <a:rPr lang="ru-RU" dirty="0"/>
              <a:t> </a:t>
            </a:r>
            <a:r>
              <a:rPr lang="ru-RU" dirty="0" err="1"/>
              <a:t>стресового</a:t>
            </a:r>
            <a:r>
              <a:rPr lang="ru-RU" dirty="0"/>
              <a:t> </a:t>
            </a:r>
            <a:r>
              <a:rPr lang="ru-RU" dirty="0" err="1"/>
              <a:t>розладу</a:t>
            </a:r>
            <a:r>
              <a:rPr lang="ru-RU" dirty="0"/>
              <a:t>:</a:t>
            </a:r>
            <a:endParaRPr lang="uk-UA" dirty="0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72238" y="1363107"/>
            <a:ext cx="4937442" cy="5494894"/>
          </a:xfrm>
          <a:prstGeom prst="rect">
            <a:avLst/>
          </a:prstGeom>
        </p:spPr>
      </p:pic>
      <p:sp>
        <p:nvSpPr>
          <p:cNvPr id="5" name="Прямокутник 4"/>
          <p:cNvSpPr/>
          <p:nvPr/>
        </p:nvSpPr>
        <p:spPr>
          <a:xfrm>
            <a:off x="1085850" y="2586038"/>
            <a:ext cx="510715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Гостра (від моменту події до 6 тижнів); </a:t>
            </a:r>
          </a:p>
          <a:p>
            <a:pPr marL="285750" indent="-285750">
              <a:buFontTx/>
              <a:buChar char="-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Хронічна (від 6 тижнів до 6 місяців); </a:t>
            </a:r>
          </a:p>
          <a:p>
            <a:pPr marL="285750" indent="-285750">
              <a:buFontTx/>
              <a:buChar char="-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Відстрочена (від 6 місяців до кількох років). 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841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199505"/>
            <a:ext cx="10178322" cy="14921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стани</a:t>
            </a:r>
            <a:r>
              <a:rPr lang="ru-RU" dirty="0"/>
              <a:t> (</a:t>
            </a:r>
            <a:r>
              <a:rPr lang="ru-RU" dirty="0" err="1"/>
              <a:t>розлади</a:t>
            </a:r>
            <a:r>
              <a:rPr lang="ru-RU" dirty="0"/>
              <a:t>) за </a:t>
            </a:r>
            <a:r>
              <a:rPr lang="ru-RU" dirty="0" err="1"/>
              <a:t>часовим</a:t>
            </a:r>
            <a:r>
              <a:rPr lang="ru-RU" dirty="0"/>
              <a:t> </a:t>
            </a:r>
            <a:r>
              <a:rPr lang="ru-RU" dirty="0" err="1"/>
              <a:t>перебігом</a:t>
            </a:r>
            <a:r>
              <a:rPr lang="ru-RU" dirty="0"/>
              <a:t>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43000" y="1534161"/>
            <a:ext cx="10287000" cy="4345432"/>
          </a:xfrm>
        </p:spPr>
        <p:txBody>
          <a:bodyPr>
            <a:noAutofit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гостра стресова реакція (від перших хвилин після травми до двох діб) 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гострий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 учасника бойових дій та операцій (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COSR –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eng.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Combat at operational stress reaction) –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комплексні порушення, строком до чотирьох діб 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гострий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стресовий розлад - від двох днів до одного місяця (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ASD -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eng.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Acute stress disorder) 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гостра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ПТСР (від одного до трьох місяців) 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хронічна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ПТСР (більше, ніж три місяці) 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ПТСР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 відстроченим проявом (симптоми захворювання проявилися через 6 місяців після травми або ще пізніше)</a:t>
            </a:r>
          </a:p>
        </p:txBody>
      </p:sp>
    </p:spTree>
    <p:extLst>
      <p:ext uri="{BB962C8B-B14F-4D97-AF65-F5344CB8AC3E}">
        <p14:creationId xmlns:p14="http://schemas.microsoft.com/office/powerpoint/2010/main" val="3744197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8919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Дефініція травми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251678" y="1171575"/>
            <a:ext cx="10178322" cy="4708017"/>
          </a:xfrm>
        </p:spPr>
        <p:txBody>
          <a:bodyPr>
            <a:noAutofit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 особисто і безпосередньо пережив ситуацію його фактичної смерті, близькості до смерті, серйозне каліцтво, або інше посягання на фізичну гідність [себто зґвалтування або сексуальне насильство].       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наочно спостерігав смерть, серйозне каліцтво, або посягання на фізичну гідність [зґвалтування] іншої особи.       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дізнається про [нещастя] із членом родини або з іншою близькою людиною: несподівану або насильницьку смерть, серйозне ушкодження, близькість до смерті, або серйозне каліцтво.       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Ревізія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критерію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A1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DSM-5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звузила кваліфікаційне коло травматичних подій – виключено таку подію як «неочікувана смерть члена родини або близької людини, що настала від природної причини».</a:t>
            </a:r>
          </a:p>
        </p:txBody>
      </p:sp>
    </p:spTree>
    <p:extLst>
      <p:ext uri="{BB962C8B-B14F-4D97-AF65-F5344CB8AC3E}">
        <p14:creationId xmlns:p14="http://schemas.microsoft.com/office/powerpoint/2010/main" val="2759589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60628"/>
          </a:xfrm>
        </p:spPr>
        <p:txBody>
          <a:bodyPr/>
          <a:lstStyle/>
          <a:p>
            <a:pPr algn="ctr"/>
            <a:r>
              <a:rPr lang="uk-UA" dirty="0"/>
              <a:t>Чотири кластери симптомів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251678" y="1243013"/>
            <a:ext cx="10178322" cy="5286375"/>
          </a:xfrm>
        </p:spPr>
        <p:txBody>
          <a:bodyPr>
            <a:normAutofit/>
          </a:bodyPr>
          <a:lstStyle/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критерій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A.",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катастрофічний стресор (травма), тобто зовнішній (екзогенний) фактор, що перебільшує адаптивні можливості нормальної людської психіки. Хвороба проявляється у одночасній наявності у пацієнта симптомів із усіх чотирьох кластерів: 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вторгнення спогадів (так звані флеш-беки); 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уникання пацієнтом думок, спогадів, ситуацій, що нагадують про травму (тригерів);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D.)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негативні думки та настрій; 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гіперзбуджуваність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гіперреактивність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порушення сну. Діагноз потребує "не менше як два симптоми у категорії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E",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дає загальне правило "шість симптомів".</a:t>
            </a:r>
          </a:p>
        </p:txBody>
      </p:sp>
    </p:spTree>
    <p:extLst>
      <p:ext uri="{BB962C8B-B14F-4D97-AF65-F5344CB8AC3E}">
        <p14:creationId xmlns:p14="http://schemas.microsoft.com/office/powerpoint/2010/main" val="2964635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8240" y="108065"/>
            <a:ext cx="10178322" cy="1492132"/>
          </a:xfrm>
        </p:spPr>
        <p:txBody>
          <a:bodyPr/>
          <a:lstStyle/>
          <a:p>
            <a:pPr algn="ctr"/>
            <a:r>
              <a:rPr lang="ru-RU" dirty="0"/>
              <a:t>При ПТСР у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спостерігаються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58240" y="1757680"/>
            <a:ext cx="10485120" cy="4978400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Невмотивована пильність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«Вибухова» реакція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Притуплення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емоцій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Агресивність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пам’яті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концентрації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уваги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Депресія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Загальна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тривожність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Напади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люті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Безсоння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Непрохані спогади 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uk-UA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Галюцинаторні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переживання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Зловживання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наркотичними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лікарськими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речовинами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Думки про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самогубство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 «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Провина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те,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вижив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 Сексуальні </a:t>
            </a:r>
            <a:r>
              <a:rPr lang="uk-UA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дисфункції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567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03478"/>
          </a:xfrm>
        </p:spPr>
        <p:txBody>
          <a:bodyPr/>
          <a:lstStyle/>
          <a:p>
            <a:pPr algn="ctr"/>
            <a:r>
              <a:rPr lang="uk-UA" dirty="0" smtClean="0"/>
              <a:t>Отже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251678" y="1185863"/>
            <a:ext cx="10178322" cy="5486400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травматичним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 результатом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стресора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психічній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порушеннями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Як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стресори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таких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виступають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травматичні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екстремальні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кризові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наслідок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загрози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самого себе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значущих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корінним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чином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порушують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викликаючи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травматичного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Травматичний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триває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2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діб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гострий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стресовий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розлад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триває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місяця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критичного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інциденту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діб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4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тижнів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травматичного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деяких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людей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причиною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появи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них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майбутньому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ПТСР. ПТСР –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непсихотична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відстрочена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травматичний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викликати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практично у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457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34737" y="451693"/>
            <a:ext cx="10295263" cy="5427900"/>
          </a:xfrm>
        </p:spPr>
        <p:txBody>
          <a:bodyPr/>
          <a:lstStyle/>
          <a:p>
            <a:pPr algn="just"/>
            <a:r>
              <a:rPr lang="ru-RU" sz="2800" b="1" dirty="0">
                <a:solidFill>
                  <a:schemeClr val="tx1"/>
                </a:solidFill>
              </a:rPr>
              <a:t>ПТСР у </a:t>
            </a:r>
            <a:r>
              <a:rPr lang="ru-RU" sz="2800" b="1" dirty="0" err="1">
                <a:solidFill>
                  <a:schemeClr val="tx1"/>
                </a:solidFill>
              </a:rPr>
              <a:t>військових</a:t>
            </a:r>
            <a:r>
              <a:rPr lang="ru-RU" sz="2800" b="1" dirty="0">
                <a:solidFill>
                  <a:schemeClr val="tx1"/>
                </a:solidFill>
              </a:rPr>
              <a:t> та </a:t>
            </a:r>
            <a:r>
              <a:rPr lang="ru-RU" sz="2800" b="1" dirty="0" err="1">
                <a:solidFill>
                  <a:schemeClr val="tx1"/>
                </a:solidFill>
              </a:rPr>
              <a:t>цивільних</a:t>
            </a:r>
            <a:r>
              <a:rPr lang="ru-RU" sz="2800" b="1" dirty="0">
                <a:solidFill>
                  <a:schemeClr val="tx1"/>
                </a:solidFill>
              </a:rPr>
              <a:t> / </a:t>
            </a:r>
            <a:r>
              <a:rPr lang="ru-RU" sz="2800" b="1" dirty="0" err="1">
                <a:solidFill>
                  <a:schemeClr val="tx1"/>
                </a:solidFill>
              </a:rPr>
              <a:t>Травматичні</a:t>
            </a:r>
            <a:r>
              <a:rPr lang="ru-RU" sz="2800" b="1" dirty="0">
                <a:solidFill>
                  <a:schemeClr val="tx1"/>
                </a:solidFill>
              </a:rPr>
              <a:t> ВІДБИТКИ </a:t>
            </a:r>
            <a:r>
              <a:rPr lang="ru-RU" sz="2800" b="1" dirty="0" smtClean="0">
                <a:solidFill>
                  <a:schemeClr val="tx1"/>
                </a:solidFill>
              </a:rPr>
              <a:t>ВІЙНИ </a:t>
            </a:r>
            <a:r>
              <a:rPr lang="ru-RU" sz="2800" b="1" dirty="0" smtClean="0"/>
              <a:t>/ </a:t>
            </a:r>
            <a:r>
              <a:rPr lang="en-US" sz="2800" b="1" dirty="0">
                <a:hlinkClick r:id="rId2"/>
              </a:rPr>
              <a:t>https://</a:t>
            </a:r>
            <a:r>
              <a:rPr lang="en-US" sz="2800" b="1" dirty="0" smtClean="0">
                <a:hlinkClick r:id="rId2"/>
              </a:rPr>
              <a:t>www.youtube.com/watch?v=q814j69cn24</a:t>
            </a:r>
            <a:r>
              <a:rPr lang="uk-UA" sz="2800" b="1" dirty="0" smtClean="0"/>
              <a:t> </a:t>
            </a:r>
            <a:endParaRPr lang="ru-RU" sz="2800" b="1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58160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07440" y="477521"/>
            <a:ext cx="10322560" cy="5402072"/>
          </a:xfrm>
        </p:spPr>
        <p:txBody>
          <a:bodyPr/>
          <a:lstStyle/>
          <a:p>
            <a:pPr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Травматичний стрес - це переживання особливого роду, результат особливої взаємодії людини і навколишнього світу. Це нормальна реакція на ненормальні обставини, стан, що виникає у людини, яка пережила щось, що виходить за рамки звичайного людського досвіду. Коло явищ, які викликають травматичні стресові порушення, досить широке і охоплює безліч ситуацій, коли виникає загроза власному життю або життю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близької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загроза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фізичному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здоров'ю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образу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11764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28713" y="457200"/>
            <a:ext cx="10301287" cy="52938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сьогоднішній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день,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американської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асоціації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психологів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свідчать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80%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дорослого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США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піддавалося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травматичного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стрессу.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Травматичний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в:</a:t>
            </a:r>
          </a:p>
          <a:p>
            <a:pPr marL="0" indent="0" algn="just">
              <a:buNone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учасників бойових дій,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пожежників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жертв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пожеж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жертв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посух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газових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отруєнь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землетрусів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ураганів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повеней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аварій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насильницьких злочинів.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моральної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903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14413" y="485775"/>
            <a:ext cx="10415587" cy="539381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травматичного стресу призводять:</a:t>
            </a:r>
          </a:p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тортури,</a:t>
            </a:r>
          </a:p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голод,</a:t>
            </a:r>
          </a:p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бідність,</a:t>
            </a:r>
          </a:p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несподівана вагітність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сімейний стрес,</a:t>
            </a:r>
          </a:p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старіння,</a:t>
            </a:r>
          </a:p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біль,</a:t>
            </a:r>
          </a:p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нестерпна спека чи холод,</a:t>
            </a:r>
          </a:p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статус біженця,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хвороба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невиліковну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хворобу,</a:t>
            </a:r>
          </a:p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смерть чи хвороба близьких,</a:t>
            </a:r>
          </a:p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утрата житла й майна,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«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невидимий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радіаційної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загрози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бактеріологічного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зараження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тощо.</a:t>
            </a:r>
          </a:p>
        </p:txBody>
      </p:sp>
    </p:spTree>
    <p:extLst>
      <p:ext uri="{BB962C8B-B14F-4D97-AF65-F5344CB8AC3E}">
        <p14:creationId xmlns:p14="http://schemas.microsoft.com/office/powerpoint/2010/main" val="3422029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314450" y="442913"/>
            <a:ext cx="10115550" cy="60391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3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травматичним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коли результатом </a:t>
            </a:r>
            <a:r>
              <a:rPr lang="ru-RU" sz="23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стресора</a:t>
            </a:r>
            <a:r>
              <a:rPr lang="ru-RU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sz="23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3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психічній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аналогічно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3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фізичними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порушеннями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існуючих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концепцій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порушується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uk-UA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структура «</a:t>
            </a:r>
            <a:r>
              <a:rPr lang="uk-UA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</a:t>
            </a:r>
            <a:r>
              <a:rPr lang="uk-UA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pPr marL="0" indent="0" algn="just">
              <a:buNone/>
            </a:pPr>
            <a:r>
              <a:rPr lang="uk-UA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когнітивна модель світу,</a:t>
            </a:r>
          </a:p>
          <a:p>
            <a:pPr marL="0" indent="0" algn="just">
              <a:buNone/>
            </a:pPr>
            <a:r>
              <a:rPr lang="uk-UA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афективна сфера,</a:t>
            </a:r>
          </a:p>
          <a:p>
            <a:pPr marL="0" indent="0" algn="just">
              <a:buNone/>
            </a:pP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неврологічні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керують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процесами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uk-UA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система пам’яті,</a:t>
            </a:r>
          </a:p>
          <a:p>
            <a:pPr marL="0" indent="0" algn="just">
              <a:buNone/>
            </a:pPr>
            <a:r>
              <a:rPr lang="uk-UA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емоційні шляхи навчання</a:t>
            </a:r>
            <a:r>
              <a:rPr lang="uk-UA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uk-UA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стресори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таких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виступають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травматичні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3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екстремальні</a:t>
            </a:r>
            <a:r>
              <a:rPr lang="ru-RU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кризові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потужний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негативний</a:t>
            </a:r>
            <a:r>
              <a:rPr lang="ru-RU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наслідок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загрози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життю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самого себе </a:t>
            </a:r>
            <a:r>
              <a:rPr lang="ru-RU" sz="23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значущих</a:t>
            </a:r>
            <a:r>
              <a:rPr lang="ru-RU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близьких. </a:t>
            </a:r>
            <a:endParaRPr lang="uk-UA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332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251678" y="471489"/>
            <a:ext cx="10178322" cy="5408104"/>
          </a:xfrm>
        </p:spPr>
        <p:txBody>
          <a:bodyPr>
            <a:noAutofit/>
          </a:bodyPr>
          <a:lstStyle/>
          <a:p>
            <a:pPr algn="just"/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нормальним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людським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досвідом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розуміють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втрата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близької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відбулася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силу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природних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важка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хронічна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хвороба,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втрата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сімейний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стресорів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виходять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рамки нормального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людського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належать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здатні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травмувати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психіку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практично </a:t>
            </a: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кожної 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здорової людини</a:t>
            </a: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стихійні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лиха,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техногенні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катастрофи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результатом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цілеспрямованої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нерідко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злочинної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диверсії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терористичні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тортури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масове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бойові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потрапляння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ситуацію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заручника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руйнування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власної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будівлі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</a:p>
          <a:p>
            <a:pPr algn="just"/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корінним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чином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порушують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індивіда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викликаючи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переживання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травматичного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психологічні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якого різноманітні.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д.).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497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228725" y="457201"/>
            <a:ext cx="10201275" cy="5422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чотири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здатної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викликати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травматичний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стрес: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те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усвідомлюється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знає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нею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сталося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через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погіршився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стан;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зумовлено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зовнішніми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причинами;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пережите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руйнує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звичний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подія, що відбулась викликає жах і відчуття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беспорадності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безсилля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що-небудь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застосувати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062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971550" y="185738"/>
            <a:ext cx="3133140" cy="6276021"/>
          </a:xfrm>
        </p:spPr>
        <p:txBody>
          <a:bodyPr/>
          <a:lstStyle/>
          <a:p>
            <a:pPr marL="0" indent="0" algn="just">
              <a:buNone/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 травми можуть проявитися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раптово,</a:t>
            </a:r>
          </a:p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через тривалий час,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благополуччя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часом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погіршення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вираженим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Взаємозв’язок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часом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тривалості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глибини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постстресових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порушень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4690" y="428626"/>
            <a:ext cx="7668654" cy="5129212"/>
          </a:xfrm>
          <a:prstGeom prst="rect">
            <a:avLst/>
          </a:prstGeom>
        </p:spPr>
      </p:pic>
      <p:sp>
        <p:nvSpPr>
          <p:cNvPr id="5" name="Прямокутник 4"/>
          <p:cNvSpPr/>
          <p:nvPr/>
        </p:nvSpPr>
        <p:spPr>
          <a:xfrm>
            <a:off x="5036231" y="5705087"/>
            <a:ext cx="6311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 формування </a:t>
            </a:r>
            <a:r>
              <a:rPr lang="uk-UA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постстресових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порушень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138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04253" y="0"/>
            <a:ext cx="10415587" cy="6858000"/>
          </a:xfrm>
        </p:spPr>
        <p:txBody>
          <a:bodyPr>
            <a:noAutofit/>
          </a:bodyPr>
          <a:lstStyle/>
          <a:p>
            <a:pPr algn="just"/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Посттравматичний стресовий розлад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ряд змін, викликаних спогадом про травму, що відбуваються в наступних сферах: емоційній (страх, смуток, неспокій, гнів); пізнавальній (труднощі в запам'ятовуванні, порушення уваги, погіршення інтелектуальної діяльності); тілесній (болі в животі, грудях, голові, тремтіння, тики, розлади сну); поведінковій (труднощі в спілкуванні, зосередження на собі, ізоляція, збільшення споживання сигарет, наркотиків, зловживання алкоголем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гостро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психотравмуючі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переживають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суворі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покарання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сексуальне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смерть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Характер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посттравматичного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проявитися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сталося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Так,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перенесли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дитинстві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сексуальне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алкоголіків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пояснюється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опинившись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травматичній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змушені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придушити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для того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зберегти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«я» і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вижити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Ставши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дорослими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намагаючись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упоратися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стресовими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вони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вдаються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алкоголю і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73558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Папір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Значок</Template>
  <TotalTime>68</TotalTime>
  <Words>1506</Words>
  <Application>Microsoft Office PowerPoint</Application>
  <PresentationFormat>Широкий екран</PresentationFormat>
  <Paragraphs>111</Paragraphs>
  <Slides>19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19</vt:i4>
      </vt:variant>
    </vt:vector>
  </HeadingPairs>
  <TitlesOfParts>
    <vt:vector size="25" baseType="lpstr">
      <vt:lpstr>Arial</vt:lpstr>
      <vt:lpstr>Corbel</vt:lpstr>
      <vt:lpstr>Gill Sans MT</vt:lpstr>
      <vt:lpstr>Impact</vt:lpstr>
      <vt:lpstr>Times New Roman</vt:lpstr>
      <vt:lpstr>Badge</vt:lpstr>
      <vt:lpstr>Травматичний стрес, його наслідки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Основні симптоми ПТСР:</vt:lpstr>
      <vt:lpstr>продовження</vt:lpstr>
      <vt:lpstr>Стадії розвитку посттравматичного стресового розладу:</vt:lpstr>
      <vt:lpstr>Виділяють такі стани (розлади) за часовим перебігом:</vt:lpstr>
      <vt:lpstr>Дефініція травми</vt:lpstr>
      <vt:lpstr>Чотири кластери симптомів</vt:lpstr>
      <vt:lpstr>При ПТСР у людини спостерігаються такі ознаки:</vt:lpstr>
      <vt:lpstr>Отже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Користувач</dc:creator>
  <cp:lastModifiedBy>Користувач</cp:lastModifiedBy>
  <cp:revision>20</cp:revision>
  <dcterms:created xsi:type="dcterms:W3CDTF">2025-03-20T12:49:01Z</dcterms:created>
  <dcterms:modified xsi:type="dcterms:W3CDTF">2025-03-28T08:30:38Z</dcterms:modified>
</cp:coreProperties>
</file>