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0" r:id="rId8"/>
    <p:sldId id="261" r:id="rId9"/>
    <p:sldId id="268" r:id="rId10"/>
    <p:sldId id="262" r:id="rId11"/>
    <p:sldId id="263" r:id="rId1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3" d="100"/>
          <a:sy n="43" d="100"/>
        </p:scale>
        <p:origin x="6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C715-B6A6-48FE-B500-95A7F58F6A39}" type="datetimeFigureOut">
              <a:rPr lang="uk-UA" smtClean="0"/>
              <a:t>14.03.2025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62016F2-9869-4502-B8E3-E45DF99EC8A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21068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C715-B6A6-48FE-B500-95A7F58F6A39}" type="datetimeFigureOut">
              <a:rPr lang="uk-UA" smtClean="0"/>
              <a:t>14.03.2025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62016F2-9869-4502-B8E3-E45DF99EC8A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47547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C715-B6A6-48FE-B500-95A7F58F6A39}" type="datetimeFigureOut">
              <a:rPr lang="uk-UA" smtClean="0"/>
              <a:t>14.03.2025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62016F2-9869-4502-B8E3-E45DF99EC8AB}" type="slidenum">
              <a:rPr lang="uk-UA" smtClean="0"/>
              <a:t>‹№›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90992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C715-B6A6-48FE-B500-95A7F58F6A39}" type="datetimeFigureOut">
              <a:rPr lang="uk-UA" smtClean="0"/>
              <a:t>14.03.2025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62016F2-9869-4502-B8E3-E45DF99EC8A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945300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C715-B6A6-48FE-B500-95A7F58F6A39}" type="datetimeFigureOut">
              <a:rPr lang="uk-UA" smtClean="0"/>
              <a:t>14.03.2025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62016F2-9869-4502-B8E3-E45DF99EC8AB}" type="slidenum">
              <a:rPr lang="uk-UA" smtClean="0"/>
              <a:t>‹№›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59454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C715-B6A6-48FE-B500-95A7F58F6A39}" type="datetimeFigureOut">
              <a:rPr lang="uk-UA" smtClean="0"/>
              <a:t>14.03.2025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62016F2-9869-4502-B8E3-E45DF99EC8A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22225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C715-B6A6-48FE-B500-95A7F58F6A39}" type="datetimeFigureOut">
              <a:rPr lang="uk-UA" smtClean="0"/>
              <a:t>14.03.2025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16F2-9869-4502-B8E3-E45DF99EC8A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193730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C715-B6A6-48FE-B500-95A7F58F6A39}" type="datetimeFigureOut">
              <a:rPr lang="uk-UA" smtClean="0"/>
              <a:t>14.03.2025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16F2-9869-4502-B8E3-E45DF99EC8A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76915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C715-B6A6-48FE-B500-95A7F58F6A39}" type="datetimeFigureOut">
              <a:rPr lang="uk-UA" smtClean="0"/>
              <a:t>14.03.2025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16F2-9869-4502-B8E3-E45DF99EC8A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15416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C715-B6A6-48FE-B500-95A7F58F6A39}" type="datetimeFigureOut">
              <a:rPr lang="uk-UA" smtClean="0"/>
              <a:t>14.03.2025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62016F2-9869-4502-B8E3-E45DF99EC8A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53653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C715-B6A6-48FE-B500-95A7F58F6A39}" type="datetimeFigureOut">
              <a:rPr lang="uk-UA" smtClean="0"/>
              <a:t>14.03.2025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62016F2-9869-4502-B8E3-E45DF99EC8A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72723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C715-B6A6-48FE-B500-95A7F58F6A39}" type="datetimeFigureOut">
              <a:rPr lang="uk-UA" smtClean="0"/>
              <a:t>14.03.2025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62016F2-9869-4502-B8E3-E45DF99EC8A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5485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C715-B6A6-48FE-B500-95A7F58F6A39}" type="datetimeFigureOut">
              <a:rPr lang="uk-UA" smtClean="0"/>
              <a:t>14.03.2025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16F2-9869-4502-B8E3-E45DF99EC8A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11851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C715-B6A6-48FE-B500-95A7F58F6A39}" type="datetimeFigureOut">
              <a:rPr lang="uk-UA" smtClean="0"/>
              <a:t>14.03.2025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16F2-9869-4502-B8E3-E45DF99EC8A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31800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C715-B6A6-48FE-B500-95A7F58F6A39}" type="datetimeFigureOut">
              <a:rPr lang="uk-UA" smtClean="0"/>
              <a:t>14.03.2025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16F2-9869-4502-B8E3-E45DF99EC8A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33571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C715-B6A6-48FE-B500-95A7F58F6A39}" type="datetimeFigureOut">
              <a:rPr lang="uk-UA" smtClean="0"/>
              <a:t>14.03.2025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62016F2-9869-4502-B8E3-E45DF99EC8A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895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6C715-B6A6-48FE-B500-95A7F58F6A39}" type="datetimeFigureOut">
              <a:rPr lang="uk-UA" smtClean="0"/>
              <a:t>14.03.2025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62016F2-9869-4502-B8E3-E45DF99EC8A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10965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2125" y="2534190"/>
            <a:ext cx="3838355" cy="1367250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впливає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наш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uk-UA" dirty="0"/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10480" y="101600"/>
            <a:ext cx="7130948" cy="6602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772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72786" y="330199"/>
            <a:ext cx="6126188" cy="61806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Нервова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3773713" y="1117600"/>
            <a:ext cx="8038535" cy="5163279"/>
          </a:xfrm>
        </p:spPr>
        <p:txBody>
          <a:bodyPr>
            <a:normAutofit/>
          </a:bodyPr>
          <a:lstStyle/>
          <a:p>
            <a:pPr algn="just"/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Хронічний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стресові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діють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тривалого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періоду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часу,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призвести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 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тривалого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виснаження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організму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вегетативна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нервова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продовжує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викликати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реакції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спричинює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знос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Справа не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стільки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тому,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хронічний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впливає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нервову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систему,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скільки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тому,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постійна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активація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нервової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впливає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організму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порушує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їхнє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функціонування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nervous-labels_tcm7-247084_w160_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270" y="218319"/>
            <a:ext cx="2605043" cy="6349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234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73003" y="400448"/>
            <a:ext cx="8911687" cy="783776"/>
          </a:xfrm>
        </p:spPr>
        <p:txBody>
          <a:bodyPr/>
          <a:lstStyle/>
          <a:p>
            <a:pPr algn="ctr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Репродуктивна система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1672774" y="1184224"/>
            <a:ext cx="10184446" cy="5673776"/>
          </a:xfrm>
        </p:spPr>
        <p:txBody>
          <a:bodyPr>
            <a:noAutofit/>
          </a:bodyPr>
          <a:lstStyle/>
          <a:p>
            <a:pPr algn="just" fontAlgn="base"/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Хронічний стрес значно впливає на репродуктивну систему, знижуючи рівень 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естрогену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і </a:t>
            </a:r>
            <a:r>
              <a:rPr lang="uk-UA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прогестерону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у жінок та 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тестостерону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у чоловіків. Це пригнічує репродуктивні функції, що може викликати порушення менструального циклу у жінок і зниження лібідо у обох статей.</a:t>
            </a:r>
          </a:p>
          <a:p>
            <a:pPr algn="just" fontAlgn="base"/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Підвищений рівень </a:t>
            </a:r>
            <a:r>
              <a:rPr lang="uk-UA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кортизолу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може негативно впливати на 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фертильність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що підвищує ризик безпліддя. Жінки часто стикаються з порушенням овуляції, а чоловіки – з погіршенням якості сперми. Важливо, що у випадку репродуктивних проблем не завжди потрібна </a:t>
            </a:r>
            <a:r>
              <a:rPr lang="uk-UA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гормонозамісна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терапія. Для відновлення гормональної рівноваги необхідно усунути основну причину – 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і запровадити стратегії для його зниження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05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19849" y="176590"/>
            <a:ext cx="4951911" cy="59520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Опорно-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руховий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апарат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musculoskeletal_tcm7-247076_w160_n.gi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087" y="402668"/>
            <a:ext cx="2598056" cy="633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17257" y="928913"/>
            <a:ext cx="7547429" cy="5617029"/>
          </a:xfrm>
        </p:spPr>
        <p:txBody>
          <a:bodyPr>
            <a:normAutofit/>
          </a:bodyPr>
          <a:lstStyle/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 наше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напружене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м’язи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напружуються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рефлекторна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реакція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травм і болю.</a:t>
            </a:r>
          </a:p>
          <a:p>
            <a:pPr algn="just"/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Хронічний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змушує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м’язи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перебувати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більш-менш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постійному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напруги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Коли 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м’язи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напружені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періоду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часу,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реакції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сприяти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виникненню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розладів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стресом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головний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напруги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 і 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головний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мігрені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хронічним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напруженням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м’язів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плечей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шиї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Скелетно-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м’язовий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попереку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верхніх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кінцівках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пов’язують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стресом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особливо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стресом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релаксації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лікування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знімають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є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ефективними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знятті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м’язової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напруги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зменшують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частоту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деяких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розладів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стресом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таких як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покращують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самопочуття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95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8835" y="150101"/>
            <a:ext cx="6295567" cy="663788"/>
          </a:xfrm>
        </p:spPr>
        <p:txBody>
          <a:bodyPr>
            <a:normAutofit/>
          </a:bodyPr>
          <a:lstStyle/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Дихальна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respiratory-labels_tcm7-247087_w160_n.gif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972" b="58897"/>
          <a:stretch/>
        </p:blipFill>
        <p:spPr bwMode="auto">
          <a:xfrm>
            <a:off x="188685" y="1638144"/>
            <a:ext cx="3579758" cy="4022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933371" y="813890"/>
            <a:ext cx="7619999" cy="5819140"/>
          </a:xfrm>
        </p:spPr>
        <p:txBody>
          <a:bodyPr>
            <a:noAutofit/>
          </a:bodyPr>
          <a:lstStyle/>
          <a:p>
            <a:pPr algn="just"/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сильні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емоції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проявлятися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респіраторними</a:t>
            </a:r>
            <a:r>
              <a:rPr lang="ru-RU" sz="2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симптомами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такими як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задишка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прискорене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дихання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дихальні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шляхи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носом і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легенями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звужуються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Для людей без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респіраторних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захворювань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 правило,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є проблемою,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виконувати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додаткову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роботу,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дихати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комфортно, але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психологічні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стресори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посилити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диханням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людей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наявними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респіраторними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захворюваннями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такими як астма та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хронічна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обструктивна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хвороба </a:t>
            </a:r>
            <a:r>
              <a:rPr lang="ru-RU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легень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Деякі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показують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гострий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смерть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близької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насправді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спровокувати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напади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астми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того,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прискорене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дихання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гіпервентиляція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викликане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стресом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спровокувати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напад</a:t>
            </a:r>
            <a:r>
              <a:rPr lang="ru-RU" sz="2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паніки</a:t>
            </a:r>
            <a:r>
              <a:rPr lang="ru-RU" sz="2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людей, </a:t>
            </a:r>
            <a:r>
              <a:rPr lang="ru-RU" sz="2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схильних</a:t>
            </a:r>
            <a:r>
              <a:rPr lang="ru-RU" sz="2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панічних</a:t>
            </a:r>
            <a:r>
              <a:rPr lang="ru-RU" sz="2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атак</a:t>
            </a:r>
            <a:r>
              <a:rPr lang="ru-RU" sz="2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09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24614" y="141458"/>
            <a:ext cx="6236426" cy="732368"/>
          </a:xfrm>
        </p:spPr>
        <p:txBody>
          <a:bodyPr>
            <a:normAutofit/>
          </a:bodyPr>
          <a:lstStyle/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Серцево-судинна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3454399" y="995746"/>
            <a:ext cx="7997371" cy="5463111"/>
          </a:xfrm>
        </p:spPr>
        <p:txBody>
          <a:bodyPr>
            <a:noAutofit/>
          </a:bodyPr>
          <a:lstStyle/>
          <a:p>
            <a:pPr algn="just"/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Гострий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миттєвий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короткочасний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викликає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частоти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серцевих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скорочень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сильніші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скорочення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серцевого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м’яза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разом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виділенням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гормонів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 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адреналіну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норадреналіну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кортизолу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діють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посередники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того,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кровоносні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судини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спрямовують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кров до великих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м’язів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серця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розширюються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самим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збільшуючи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крові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перекачується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підвищується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кров’яний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тиск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явище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відоме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реакція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бийся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тікай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того, як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гострий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стресовий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епізод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минає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повертається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нормального стану.</a:t>
            </a:r>
          </a:p>
          <a:p>
            <a:pPr algn="just"/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Хронічний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переживається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періоду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часу,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сприяти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довгостроковим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проблемам з 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серцем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кровоносними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судинами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частоти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серцевих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скорочень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гормонів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кров’яного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тиску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негативно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позначатися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підвищити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гіпертонії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серцевого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нападу 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інсульту</a:t>
            </a:r>
            <a:r>
              <a:rPr lang="ru-RU" sz="2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cardiovascular-labels_tcm7-247073_w160_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857" y="263378"/>
            <a:ext cx="2755489" cy="6716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369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07325" y="207550"/>
            <a:ext cx="7282595" cy="754985"/>
          </a:xfrm>
        </p:spPr>
        <p:txBody>
          <a:bodyPr>
            <a:normAutofit fontScale="90000"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Вплив стресу на кров’яний тиск</a:t>
            </a:r>
            <a:b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038661" y="962535"/>
            <a:ext cx="9788577" cy="5393295"/>
          </a:xfrm>
        </p:spPr>
        <p:txBody>
          <a:bodyPr>
            <a:normAutofit/>
          </a:bodyPr>
          <a:lstStyle/>
          <a:p>
            <a:pPr algn="just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 має значний вплив на рівень кров’яного тиску, в першу чергу завдяки активації симпатичної нервової системи. У момент стресу організм виділяє адреналін та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норадреналін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що призводить до звуження кровоносних судин та збільшення частоти серцевих скорочень. Внаслідок цих процесів спостерігається короткочасне підвищення артеріального тиску.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хронічному стресі, коли організм постійно піддається впливу стресорів, така реакція може стати сталою. Це призводить до стійкого підвищення артеріального тиску, що, в свою чергу, збільшує ризик розвитку серцево-судинних захворювань, таких як гіпертонія, інфаркт міокарда та інсульт.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Короткострокові ефекти стресу на кров’яний тиск проявляються через активізацію симпатичної нервової системи. При виникненні стресу рівень адреналіну та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норадреналіну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крові значно зростає, що призводить до звуження кровоносних судин та збільшення частоти серцевих скорочень. Ці реакції, у свою чергу, викликають тимчасове підвищення артеріального тиску.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Таке короткочасне підвищення тиску – природна захисна реакція організму, що допомагає справлятися з загрозами та підвищує фізичну працездатність. Однак, якщо стресові ситуації стають регулярними, це може призвести до стійкого збільшення рівня кров’яного тиску, що є фактором ризику для серцево-судинних захворювань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463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128603" y="974361"/>
            <a:ext cx="9623686" cy="4936861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Довготривалі впливи стресу на кров’яний тиск можуть призвести до серйозних наслідків для серцево-судинної системи. Хронічний стрес викликає постійну активацію симпатичної нервової системи, що призводить до стійкого підвищення артеріального тиску. Це стан може сприяти розвитку гіпертонії, збільшувати ризик серцево-судинних захворювань, таких як інфаркт міокарда та інсульт.</a:t>
            </a:r>
          </a:p>
          <a:p>
            <a:pPr algn="just"/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Довготривалі стреси також можуть негативно впливати на здоров’я судин, призводячи до їх жорсткості та зниження еластичності. Більше того, психоемоційне напруження може сприяти утворенню атеросклеротичних бляшок, що збільшує шанси виникнення серцево-судинних катастроф. Важно розуміти, що тривале вплив стресу не лише впливає на фізичний стан, а й на загальну якість життя, посилюючи тривожність та депресію.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24186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68800" y="143933"/>
            <a:ext cx="6530174" cy="709508"/>
          </a:xfrm>
        </p:spPr>
        <p:txBody>
          <a:bodyPr>
            <a:normAutofit/>
          </a:bodyPr>
          <a:lstStyle/>
          <a:p>
            <a:pPr algn="ctr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Ендокринна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3701142" y="853441"/>
            <a:ext cx="7968344" cy="5677988"/>
          </a:xfrm>
        </p:spPr>
        <p:txBody>
          <a:bodyPr>
            <a:noAutofit/>
          </a:bodyPr>
          <a:lstStyle/>
          <a:p>
            <a:pPr algn="just"/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хтось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сприймає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ситуацію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складну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загрозливу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неконтрольовану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мозок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ініціює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каскад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реакцій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залучають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вісь</a:t>
            </a:r>
            <a:r>
              <a:rPr lang="ru-RU" sz="2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гіпоталамус-гіпофіз-наднирники</a:t>
            </a:r>
            <a:r>
              <a:rPr lang="ru-RU" sz="2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(ГГН)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яка є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рушієм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реакції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ендокринний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кінцевому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підсумку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призводить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вироблення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стероїдних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гормонів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називаються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глюкокортикоїдами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до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складу входить кортизол,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часто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«гормоном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algn="just"/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Глюкокортикоїди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включаючи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кортизол,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важливі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імунної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зменшення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запалення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2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Проте</a:t>
            </a:r>
            <a:r>
              <a:rPr lang="ru-RU" sz="2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хронічний</a:t>
            </a:r>
            <a:r>
              <a:rPr lang="ru-RU" sz="2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2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призвести</a:t>
            </a:r>
            <a:r>
              <a:rPr lang="ru-RU" sz="2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sz="2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зв’язку</a:t>
            </a:r>
            <a:r>
              <a:rPr lang="ru-RU" sz="2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імунною</a:t>
            </a:r>
            <a:r>
              <a:rPr lang="ru-RU" sz="2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системою та </a:t>
            </a:r>
            <a:r>
              <a:rPr lang="ru-RU" sz="2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віссю</a:t>
            </a:r>
            <a:r>
              <a:rPr lang="ru-RU" sz="2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ГГН. 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призводить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численних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станів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свідчать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фізичного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психічного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включаючи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хронічну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втому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метаболічні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розлади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діабет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ожиріння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депресію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імунні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розлади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4098" name="Picture 2" descr="endocrine-labels_tcm7-247082_w160_n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44" b="53387"/>
          <a:stretch/>
        </p:blipFill>
        <p:spPr bwMode="auto">
          <a:xfrm>
            <a:off x="75123" y="1262743"/>
            <a:ext cx="3408462" cy="3933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012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2685" y="170784"/>
            <a:ext cx="7091439" cy="800948"/>
          </a:xfrm>
        </p:spPr>
        <p:txBody>
          <a:bodyPr/>
          <a:lstStyle/>
          <a:p>
            <a:r>
              <a:rPr lang="ru-RU" b="1" dirty="0" err="1"/>
              <a:t>Шлунково-кишкова</a:t>
            </a:r>
            <a:r>
              <a:rPr lang="ru-RU" b="1" dirty="0"/>
              <a:t> система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3396342" y="798285"/>
            <a:ext cx="8389258" cy="5762171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Кишечник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сотні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мільйонів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нейронів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функціонувати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незалежно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постійно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спілкуються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мозком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пояснює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відчувати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метеликів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у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шлунку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вплинути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зв’язок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мозком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кишечником, і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викликати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здуття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живота та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інший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дискомфорт у кишечнику.</a:t>
            </a:r>
          </a:p>
          <a:p>
            <a:pPr algn="just"/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Кишечник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населений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мільйонами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бактерій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впливають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мозку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впливати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наші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когнітивні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процеси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емоції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пов’язаний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змінами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кишкових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бактеріях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свою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чергу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впливати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настрій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Таким чином, </a:t>
            </a:r>
            <a:r>
              <a:rPr lang="ru-RU" sz="2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кишкові</a:t>
            </a:r>
            <a:r>
              <a:rPr lang="ru-RU" sz="2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нерви</a:t>
            </a:r>
            <a:r>
              <a:rPr lang="ru-RU" sz="2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бактерії</a:t>
            </a:r>
            <a:r>
              <a:rPr lang="ru-RU" sz="2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сильно </a:t>
            </a:r>
            <a:r>
              <a:rPr lang="ru-RU" sz="2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впливають</a:t>
            </a:r>
            <a:r>
              <a:rPr lang="ru-RU" sz="2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мозок</a:t>
            </a:r>
            <a:r>
              <a:rPr lang="ru-RU" sz="2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навпаки</a:t>
            </a:r>
            <a:r>
              <a:rPr lang="ru-RU" sz="2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Шлунок</a:t>
            </a:r>
            <a:r>
              <a:rPr lang="ru-RU" sz="2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 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спричинити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здуття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живота,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нудоту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інший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дискомфорт у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шлунку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Блювота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виникнути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сильний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того,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викликати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непотрібне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апетиту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Нездорове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свою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чергу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погіршити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настрій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5122" name="Picture 2" descr="gastrointestinal-labels_tcm7-247083_w160_n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291" b="45239"/>
          <a:stretch/>
        </p:blipFill>
        <p:spPr bwMode="auto">
          <a:xfrm>
            <a:off x="345558" y="1242442"/>
            <a:ext cx="2702441" cy="5318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504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9492" y="254520"/>
            <a:ext cx="8911687" cy="710014"/>
          </a:xfrm>
        </p:spPr>
        <p:txBody>
          <a:bodyPr/>
          <a:lstStyle/>
          <a:p>
            <a:pPr algn="ctr"/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стрес впливає на функції ШКТ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727201" y="964535"/>
            <a:ext cx="10249940" cy="5511216"/>
          </a:xfrm>
        </p:spPr>
        <p:txBody>
          <a:bodyPr>
            <a:noAutofit/>
          </a:bodyPr>
          <a:lstStyle/>
          <a:p>
            <a:pPr algn="just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 має значний вплив на функції шлунково-кишкового тракту (ШКТ) та може призводити до різних порушень. В умовах стресу організм активує реакцію “бий або тікай”, що викликає вивільнення гормонів стресу, таких як адреналін і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кортизол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Ці гормони можуть спричиняти зміни в травленні.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 час стресу спостерігаються такі зміни в ШКТ:</a:t>
            </a:r>
          </a:p>
          <a:p>
            <a:pPr lvl="0" algn="just"/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Сповільнення перистальтики: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Стрес може викликати сповільнення скорочувальних рухів кишечника, що може призвести до запорів.</a:t>
            </a:r>
          </a:p>
          <a:p>
            <a:pPr lvl="0" algn="just"/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Прискорення травлення: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У деяких випадках стрес може, навпаки, прискорювати процес переварювання їжі, що може викликати діарею або розлади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шлунка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Зміна секреції шлункового соку: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Рівень кислоти у шлунку може коливатися, що призводить до гастриту або печії.</a:t>
            </a:r>
          </a:p>
          <a:p>
            <a:pPr lvl="0" algn="just"/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Підвищена чутливість: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Стрес може збільшувати чутливість органів ШКТ до болю, що робить людей більш вразливими до болів у животі або дискомфорту.</a:t>
            </a:r>
          </a:p>
          <a:p>
            <a:pPr algn="just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Отже, взаємозв’язок між стресом і функціями ШКТ є складним і багатогранним, і недостатнє розуміння цих процесів може призводити до хронічних захворювань та погіршення якості життя. Регулярне управління стресом і наявність підтримки можуть допомогти зменшити негативний вплив стресу на травну систему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675669"/>
      </p:ext>
    </p:extLst>
  </p:cSld>
  <p:clrMapOvr>
    <a:masterClrMapping/>
  </p:clrMapOvr>
</p:sld>
</file>

<file path=ppt/theme/theme1.xml><?xml version="1.0" encoding="utf-8"?>
<a:theme xmlns:a="http://schemas.openxmlformats.org/drawingml/2006/main" name="Пасмо">
  <a:themeElements>
    <a:clrScheme name="Пасмо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Пасмо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смо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288</TotalTime>
  <Words>601</Words>
  <Application>Microsoft Office PowerPoint</Application>
  <PresentationFormat>Широкий екран</PresentationFormat>
  <Paragraphs>39</Paragraphs>
  <Slides>11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Times New Roman</vt:lpstr>
      <vt:lpstr>Wingdings 3</vt:lpstr>
      <vt:lpstr>Пасмо</vt:lpstr>
      <vt:lpstr>Як стрес впливає на наш організм?</vt:lpstr>
      <vt:lpstr>Опорно-руховий апарат</vt:lpstr>
      <vt:lpstr>Дихальна система</vt:lpstr>
      <vt:lpstr>Серцево-судинна система</vt:lpstr>
      <vt:lpstr>Вплив стресу на кров’яний тиск </vt:lpstr>
      <vt:lpstr>Презентація PowerPoint</vt:lpstr>
      <vt:lpstr>Ендокринна система</vt:lpstr>
      <vt:lpstr>Шлунково-кишкова система</vt:lpstr>
      <vt:lpstr>Як стрес впливає на функції ШКТ</vt:lpstr>
      <vt:lpstr>Нервова система</vt:lpstr>
      <vt:lpstr>Репродуктивна система.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Користувач</dc:creator>
  <cp:lastModifiedBy>Користувач</cp:lastModifiedBy>
  <cp:revision>4</cp:revision>
  <dcterms:created xsi:type="dcterms:W3CDTF">2025-02-16T16:50:58Z</dcterms:created>
  <dcterms:modified xsi:type="dcterms:W3CDTF">2025-03-14T12:37:18Z</dcterms:modified>
</cp:coreProperties>
</file>