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5" d="100"/>
          <a:sy n="45" d="100"/>
        </p:scale>
        <p:origin x="60" y="4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uk-UA" smtClean="0"/>
              <a:t>Зразок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75DAFDDB-D403-424F-B62A-C179E04D3A83}" type="datetimeFigureOut">
              <a:rPr lang="uk-UA" smtClean="0"/>
              <a:t>11.04.2025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C8C54C9-3616-4E05-8CE0-C921DD00C637}" type="slidenum">
              <a:rPr lang="uk-UA" smtClean="0"/>
              <a:t>‹№›</a:t>
            </a:fld>
            <a:endParaRPr lang="uk-UA"/>
          </a:p>
        </p:txBody>
      </p:sp>
    </p:spTree>
    <p:extLst>
      <p:ext uri="{BB962C8B-B14F-4D97-AF65-F5344CB8AC3E}">
        <p14:creationId xmlns:p14="http://schemas.microsoft.com/office/powerpoint/2010/main" val="1451468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75DAFDDB-D403-424F-B62A-C179E04D3A83}" type="datetimeFigureOut">
              <a:rPr lang="uk-UA" smtClean="0"/>
              <a:t>11.04.2025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C8C54C9-3616-4E05-8CE0-C921DD00C637}" type="slidenum">
              <a:rPr lang="uk-UA" smtClean="0"/>
              <a:t>‹№›</a:t>
            </a:fld>
            <a:endParaRPr lang="uk-UA"/>
          </a:p>
        </p:txBody>
      </p:sp>
    </p:spTree>
    <p:extLst>
      <p:ext uri="{BB962C8B-B14F-4D97-AF65-F5344CB8AC3E}">
        <p14:creationId xmlns:p14="http://schemas.microsoft.com/office/powerpoint/2010/main" val="1245414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uk-UA" smtClean="0"/>
              <a:t>Зразок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75DAFDDB-D403-424F-B62A-C179E04D3A83}" type="datetimeFigureOut">
              <a:rPr lang="uk-UA" smtClean="0"/>
              <a:t>11.04.2025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C8C54C9-3616-4E05-8CE0-C921DD00C637}" type="slidenum">
              <a:rPr lang="uk-UA" smtClean="0"/>
              <a:t>‹№›</a:t>
            </a:fld>
            <a:endParaRPr lang="uk-U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11025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75DAFDDB-D403-424F-B62A-C179E04D3A83}" type="datetimeFigureOut">
              <a:rPr lang="uk-UA" smtClean="0"/>
              <a:t>11.04.2025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C8C54C9-3616-4E05-8CE0-C921DD00C637}" type="slidenum">
              <a:rPr lang="uk-UA" smtClean="0"/>
              <a:t>‹№›</a:t>
            </a:fld>
            <a:endParaRPr lang="uk-UA"/>
          </a:p>
        </p:txBody>
      </p:sp>
    </p:spTree>
    <p:extLst>
      <p:ext uri="{BB962C8B-B14F-4D97-AF65-F5344CB8AC3E}">
        <p14:creationId xmlns:p14="http://schemas.microsoft.com/office/powerpoint/2010/main" val="6481744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uk-UA" smtClean="0"/>
              <a:t>Зразок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75DAFDDB-D403-424F-B62A-C179E04D3A83}" type="datetimeFigureOut">
              <a:rPr lang="uk-UA" smtClean="0"/>
              <a:t>11.04.2025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C8C54C9-3616-4E05-8CE0-C921DD00C637}" type="slidenum">
              <a:rPr lang="uk-UA" smtClean="0"/>
              <a:t>‹№›</a:t>
            </a:fld>
            <a:endParaRPr lang="uk-U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376641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uk-UA" smtClean="0"/>
              <a:t>Зразок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75DAFDDB-D403-424F-B62A-C179E04D3A83}" type="datetimeFigureOut">
              <a:rPr lang="uk-UA" smtClean="0"/>
              <a:t>11.04.2025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C8C54C9-3616-4E05-8CE0-C921DD00C637}" type="slidenum">
              <a:rPr lang="uk-UA" smtClean="0"/>
              <a:t>‹№›</a:t>
            </a:fld>
            <a:endParaRPr lang="uk-UA"/>
          </a:p>
        </p:txBody>
      </p:sp>
    </p:spTree>
    <p:extLst>
      <p:ext uri="{BB962C8B-B14F-4D97-AF65-F5344CB8AC3E}">
        <p14:creationId xmlns:p14="http://schemas.microsoft.com/office/powerpoint/2010/main" val="9679559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Vertical Text Placeholder 2"/>
          <p:cNvSpPr>
            <a:spLocks noGrp="1"/>
          </p:cNvSpPr>
          <p:nvPr>
            <p:ph type="body" orient="vert" idx="1"/>
          </p:nvPr>
        </p:nvSpPr>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75DAFDDB-D403-424F-B62A-C179E04D3A83}" type="datetimeFigureOut">
              <a:rPr lang="uk-UA" smtClean="0"/>
              <a:t>11.04.2025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C8C54C9-3616-4E05-8CE0-C921DD00C637}" type="slidenum">
              <a:rPr lang="uk-UA" smtClean="0"/>
              <a:t>‹№›</a:t>
            </a:fld>
            <a:endParaRPr lang="uk-UA"/>
          </a:p>
        </p:txBody>
      </p:sp>
    </p:spTree>
    <p:extLst>
      <p:ext uri="{BB962C8B-B14F-4D97-AF65-F5344CB8AC3E}">
        <p14:creationId xmlns:p14="http://schemas.microsoft.com/office/powerpoint/2010/main" val="41309730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uk-UA" smtClean="0"/>
              <a:t>Зразок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75DAFDDB-D403-424F-B62A-C179E04D3A83}" type="datetimeFigureOut">
              <a:rPr lang="uk-UA" smtClean="0"/>
              <a:t>11.04.2025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C8C54C9-3616-4E05-8CE0-C921DD00C637}" type="slidenum">
              <a:rPr lang="uk-UA" smtClean="0"/>
              <a:t>‹№›</a:t>
            </a:fld>
            <a:endParaRPr lang="uk-UA"/>
          </a:p>
        </p:txBody>
      </p:sp>
    </p:spTree>
    <p:extLst>
      <p:ext uri="{BB962C8B-B14F-4D97-AF65-F5344CB8AC3E}">
        <p14:creationId xmlns:p14="http://schemas.microsoft.com/office/powerpoint/2010/main" val="1225271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uk-UA" smtClean="0"/>
              <a:t>Зразок заголовка</a:t>
            </a:r>
            <a:endParaRPr lang="en-US" dirty="0"/>
          </a:p>
        </p:txBody>
      </p:sp>
      <p:sp>
        <p:nvSpPr>
          <p:cNvPr id="3" name="Content Placeholder 2"/>
          <p:cNvSpPr>
            <a:spLocks noGrp="1"/>
          </p:cNvSpPr>
          <p:nvPr>
            <p:ph idx="1"/>
          </p:nvPr>
        </p:nvSpPr>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75DAFDDB-D403-424F-B62A-C179E04D3A83}" type="datetimeFigureOut">
              <a:rPr lang="uk-UA" smtClean="0"/>
              <a:t>11.04.2025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C8C54C9-3616-4E05-8CE0-C921DD00C637}" type="slidenum">
              <a:rPr lang="uk-UA" smtClean="0"/>
              <a:t>‹№›</a:t>
            </a:fld>
            <a:endParaRPr lang="uk-UA"/>
          </a:p>
        </p:txBody>
      </p:sp>
    </p:spTree>
    <p:extLst>
      <p:ext uri="{BB962C8B-B14F-4D97-AF65-F5344CB8AC3E}">
        <p14:creationId xmlns:p14="http://schemas.microsoft.com/office/powerpoint/2010/main" val="677707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75DAFDDB-D403-424F-B62A-C179E04D3A83}" type="datetimeFigureOut">
              <a:rPr lang="uk-UA" smtClean="0"/>
              <a:t>11.04.2025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C8C54C9-3616-4E05-8CE0-C921DD00C637}" type="slidenum">
              <a:rPr lang="uk-UA" smtClean="0"/>
              <a:t>‹№›</a:t>
            </a:fld>
            <a:endParaRPr lang="uk-UA"/>
          </a:p>
        </p:txBody>
      </p:sp>
    </p:spTree>
    <p:extLst>
      <p:ext uri="{BB962C8B-B14F-4D97-AF65-F5344CB8AC3E}">
        <p14:creationId xmlns:p14="http://schemas.microsoft.com/office/powerpoint/2010/main" val="3438440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Date Placeholder 4"/>
          <p:cNvSpPr>
            <a:spLocks noGrp="1"/>
          </p:cNvSpPr>
          <p:nvPr>
            <p:ph type="dt" sz="half" idx="10"/>
          </p:nvPr>
        </p:nvSpPr>
        <p:spPr/>
        <p:txBody>
          <a:bodyPr/>
          <a:lstStyle/>
          <a:p>
            <a:fld id="{75DAFDDB-D403-424F-B62A-C179E04D3A83}" type="datetimeFigureOut">
              <a:rPr lang="uk-UA" smtClean="0"/>
              <a:t>11.04.2025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C8C54C9-3616-4E05-8CE0-C921DD00C637}" type="slidenum">
              <a:rPr lang="uk-UA" smtClean="0"/>
              <a:t>‹№›</a:t>
            </a:fld>
            <a:endParaRPr lang="uk-UA"/>
          </a:p>
        </p:txBody>
      </p:sp>
    </p:spTree>
    <p:extLst>
      <p:ext uri="{BB962C8B-B14F-4D97-AF65-F5344CB8AC3E}">
        <p14:creationId xmlns:p14="http://schemas.microsoft.com/office/powerpoint/2010/main" val="2046170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smtClean="0"/>
              <a:t>Зразок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7" name="Date Placeholder 6"/>
          <p:cNvSpPr>
            <a:spLocks noGrp="1"/>
          </p:cNvSpPr>
          <p:nvPr>
            <p:ph type="dt" sz="half" idx="10"/>
          </p:nvPr>
        </p:nvSpPr>
        <p:spPr/>
        <p:txBody>
          <a:bodyPr/>
          <a:lstStyle/>
          <a:p>
            <a:fld id="{75DAFDDB-D403-424F-B62A-C179E04D3A83}" type="datetimeFigureOut">
              <a:rPr lang="uk-UA" smtClean="0"/>
              <a:t>11.04.2025</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8C8C54C9-3616-4E05-8CE0-C921DD00C637}" type="slidenum">
              <a:rPr lang="uk-UA" smtClean="0"/>
              <a:t>‹№›</a:t>
            </a:fld>
            <a:endParaRPr lang="uk-UA"/>
          </a:p>
        </p:txBody>
      </p:sp>
    </p:spTree>
    <p:extLst>
      <p:ext uri="{BB962C8B-B14F-4D97-AF65-F5344CB8AC3E}">
        <p14:creationId xmlns:p14="http://schemas.microsoft.com/office/powerpoint/2010/main" val="2477904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uk-UA" smtClean="0"/>
              <a:t>Зразок заголовка</a:t>
            </a:r>
            <a:endParaRPr lang="en-US" dirty="0"/>
          </a:p>
        </p:txBody>
      </p:sp>
      <p:sp>
        <p:nvSpPr>
          <p:cNvPr id="3" name="Date Placeholder 2"/>
          <p:cNvSpPr>
            <a:spLocks noGrp="1"/>
          </p:cNvSpPr>
          <p:nvPr>
            <p:ph type="dt" sz="half" idx="10"/>
          </p:nvPr>
        </p:nvSpPr>
        <p:spPr/>
        <p:txBody>
          <a:bodyPr/>
          <a:lstStyle/>
          <a:p>
            <a:fld id="{75DAFDDB-D403-424F-B62A-C179E04D3A83}" type="datetimeFigureOut">
              <a:rPr lang="uk-UA" smtClean="0"/>
              <a:t>11.04.2025</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8C8C54C9-3616-4E05-8CE0-C921DD00C637}" type="slidenum">
              <a:rPr lang="uk-UA" smtClean="0"/>
              <a:t>‹№›</a:t>
            </a:fld>
            <a:endParaRPr lang="uk-UA"/>
          </a:p>
        </p:txBody>
      </p:sp>
    </p:spTree>
    <p:extLst>
      <p:ext uri="{BB962C8B-B14F-4D97-AF65-F5344CB8AC3E}">
        <p14:creationId xmlns:p14="http://schemas.microsoft.com/office/powerpoint/2010/main" val="1092108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DAFDDB-D403-424F-B62A-C179E04D3A83}" type="datetimeFigureOut">
              <a:rPr lang="uk-UA" smtClean="0"/>
              <a:t>11.04.2025</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8C8C54C9-3616-4E05-8CE0-C921DD00C637}" type="slidenum">
              <a:rPr lang="uk-UA" smtClean="0"/>
              <a:t>‹№›</a:t>
            </a:fld>
            <a:endParaRPr lang="uk-UA"/>
          </a:p>
        </p:txBody>
      </p:sp>
    </p:spTree>
    <p:extLst>
      <p:ext uri="{BB962C8B-B14F-4D97-AF65-F5344CB8AC3E}">
        <p14:creationId xmlns:p14="http://schemas.microsoft.com/office/powerpoint/2010/main" val="1602847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uk-UA" smtClean="0"/>
              <a:t>Зразок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75DAFDDB-D403-424F-B62A-C179E04D3A83}" type="datetimeFigureOut">
              <a:rPr lang="uk-UA" smtClean="0"/>
              <a:t>11.04.2025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C8C54C9-3616-4E05-8CE0-C921DD00C637}" type="slidenum">
              <a:rPr lang="uk-UA" smtClean="0"/>
              <a:t>‹№›</a:t>
            </a:fld>
            <a:endParaRPr lang="uk-UA"/>
          </a:p>
        </p:txBody>
      </p:sp>
    </p:spTree>
    <p:extLst>
      <p:ext uri="{BB962C8B-B14F-4D97-AF65-F5344CB8AC3E}">
        <p14:creationId xmlns:p14="http://schemas.microsoft.com/office/powerpoint/2010/main" val="450863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uk-UA" smtClean="0"/>
              <a:t>Зразок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75DAFDDB-D403-424F-B62A-C179E04D3A83}" type="datetimeFigureOut">
              <a:rPr lang="uk-UA" smtClean="0"/>
              <a:t>11.04.2025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C8C54C9-3616-4E05-8CE0-C921DD00C637}" type="slidenum">
              <a:rPr lang="uk-UA" smtClean="0"/>
              <a:t>‹№›</a:t>
            </a:fld>
            <a:endParaRPr lang="uk-UA"/>
          </a:p>
        </p:txBody>
      </p:sp>
    </p:spTree>
    <p:extLst>
      <p:ext uri="{BB962C8B-B14F-4D97-AF65-F5344CB8AC3E}">
        <p14:creationId xmlns:p14="http://schemas.microsoft.com/office/powerpoint/2010/main" val="3175798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uk-UA" smtClean="0"/>
              <a:t>Зразок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5DAFDDB-D403-424F-B62A-C179E04D3A83}" type="datetimeFigureOut">
              <a:rPr lang="uk-UA" smtClean="0"/>
              <a:t>11.04.2025</a:t>
            </a:fld>
            <a:endParaRPr lang="uk-U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C8C54C9-3616-4E05-8CE0-C921DD00C637}" type="slidenum">
              <a:rPr lang="uk-UA" smtClean="0"/>
              <a:t>‹№›</a:t>
            </a:fld>
            <a:endParaRPr lang="uk-UA"/>
          </a:p>
        </p:txBody>
      </p:sp>
    </p:spTree>
    <p:extLst>
      <p:ext uri="{BB962C8B-B14F-4D97-AF65-F5344CB8AC3E}">
        <p14:creationId xmlns:p14="http://schemas.microsoft.com/office/powerpoint/2010/main" val="2831808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3fNUX1H6-x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285750"/>
            <a:ext cx="8909579" cy="1644650"/>
          </a:xfrm>
        </p:spPr>
        <p:txBody>
          <a:bodyPr>
            <a:normAutofit/>
          </a:bodyPr>
          <a:lstStyle/>
          <a:p>
            <a:pPr algn="ctr"/>
            <a:r>
              <a:rPr lang="uk-UA" sz="4000" b="1" dirty="0">
                <a:latin typeface="Times New Roman" panose="02020603050405020304" pitchFamily="18" charset="0"/>
                <a:cs typeface="Times New Roman" panose="02020603050405020304" pitchFamily="18" charset="0"/>
              </a:rPr>
              <a:t>ТЕМА «Тілесно-орієнтована психотерапія в роботі зі стресом</a:t>
            </a:r>
            <a:r>
              <a:rPr lang="uk-UA" sz="4000" b="1" dirty="0" smtClean="0">
                <a:latin typeface="Times New Roman" panose="02020603050405020304" pitchFamily="18" charset="0"/>
                <a:cs typeface="Times New Roman" panose="02020603050405020304" pitchFamily="18" charset="0"/>
              </a:rPr>
              <a:t>»</a:t>
            </a:r>
            <a:endParaRPr lang="uk-UA" sz="40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a:xfrm>
            <a:off x="677334" y="1557339"/>
            <a:ext cx="9109604" cy="5100636"/>
          </a:xfrm>
        </p:spPr>
        <p:txBody>
          <a:bodyPr>
            <a:normAutofit/>
          </a:bodyPr>
          <a:lstStyle/>
          <a:p>
            <a:pPr algn="ctr"/>
            <a:r>
              <a:rPr lang="uk-UA" sz="2000" b="1" dirty="0" smtClean="0">
                <a:latin typeface="Times New Roman" panose="02020603050405020304" pitchFamily="18" charset="0"/>
                <a:cs typeface="Times New Roman" panose="02020603050405020304" pitchFamily="18" charset="0"/>
              </a:rPr>
              <a:t>План </a:t>
            </a:r>
          </a:p>
          <a:p>
            <a:r>
              <a:rPr lang="uk-UA" sz="2000" b="1" dirty="0" smtClean="0">
                <a:latin typeface="Times New Roman" panose="02020603050405020304" pitchFamily="18" charset="0"/>
                <a:cs typeface="Times New Roman" panose="02020603050405020304" pitchFamily="18" charset="0"/>
              </a:rPr>
              <a:t>1. </a:t>
            </a:r>
            <a:r>
              <a:rPr lang="uk-UA" sz="2000" b="1" dirty="0">
                <a:latin typeface="Times New Roman" panose="02020603050405020304" pitchFamily="18" charset="0"/>
                <a:cs typeface="Times New Roman" panose="02020603050405020304" pitchFamily="18" charset="0"/>
              </a:rPr>
              <a:t>Історія виникнення тілесно-орієнтованої терапії </a:t>
            </a:r>
            <a:endParaRPr lang="uk-UA" sz="2000" b="1" dirty="0" smtClean="0">
              <a:latin typeface="Times New Roman" panose="02020603050405020304" pitchFamily="18" charset="0"/>
              <a:cs typeface="Times New Roman" panose="02020603050405020304" pitchFamily="18" charset="0"/>
            </a:endParaRPr>
          </a:p>
          <a:p>
            <a:r>
              <a:rPr lang="uk-UA" sz="2000" b="1" dirty="0" smtClean="0">
                <a:latin typeface="Times New Roman" panose="02020603050405020304" pitchFamily="18" charset="0"/>
                <a:cs typeface="Times New Roman" panose="02020603050405020304" pitchFamily="18" charset="0"/>
              </a:rPr>
              <a:t>2. </a:t>
            </a:r>
            <a:r>
              <a:rPr lang="uk-UA" sz="2000" b="1" dirty="0">
                <a:latin typeface="Times New Roman" panose="02020603050405020304" pitchFamily="18" charset="0"/>
                <a:cs typeface="Times New Roman" panose="02020603050405020304" pitchFamily="18" charset="0"/>
              </a:rPr>
              <a:t>Тіло пам'ятає все: як працює тілесно-орієнтована терапія і кому вона </a:t>
            </a:r>
            <a:r>
              <a:rPr lang="uk-UA" sz="2000" b="1" dirty="0" smtClean="0">
                <a:latin typeface="Times New Roman" panose="02020603050405020304" pitchFamily="18" charset="0"/>
                <a:cs typeface="Times New Roman" panose="02020603050405020304" pitchFamily="18" charset="0"/>
              </a:rPr>
              <a:t>потрібна</a:t>
            </a:r>
          </a:p>
          <a:p>
            <a:pPr lvl="0"/>
            <a:r>
              <a:rPr lang="uk-UA" sz="2000" b="1" dirty="0" smtClean="0">
                <a:latin typeface="Times New Roman" panose="02020603050405020304" pitchFamily="18" charset="0"/>
                <a:cs typeface="Times New Roman" panose="02020603050405020304" pitchFamily="18" charset="0"/>
              </a:rPr>
              <a:t>3. </a:t>
            </a:r>
            <a:r>
              <a:rPr lang="uk-UA" sz="2000" b="1" dirty="0">
                <a:latin typeface="Times New Roman" panose="02020603050405020304" pitchFamily="18" charset="0"/>
                <a:cs typeface="Times New Roman" panose="02020603050405020304" pitchFamily="18" charset="0"/>
              </a:rPr>
              <a:t>Суть терапії</a:t>
            </a:r>
          </a:p>
          <a:p>
            <a:r>
              <a:rPr lang="uk-UA" sz="2000" b="1" dirty="0" smtClean="0">
                <a:latin typeface="Times New Roman" panose="02020603050405020304" pitchFamily="18" charset="0"/>
                <a:cs typeface="Times New Roman" panose="02020603050405020304" pitchFamily="18" charset="0"/>
              </a:rPr>
              <a:t>4</a:t>
            </a:r>
            <a:r>
              <a:rPr lang="uk-UA" sz="2000" b="1" dirty="0">
                <a:latin typeface="Times New Roman" panose="02020603050405020304" pitchFamily="18" charset="0"/>
                <a:cs typeface="Times New Roman" panose="02020603050405020304" pitchFamily="18" charset="0"/>
              </a:rPr>
              <a:t>. Методи тілесно-орієнтованої </a:t>
            </a:r>
            <a:r>
              <a:rPr lang="uk-UA" sz="2000" b="1" dirty="0" smtClean="0">
                <a:latin typeface="Times New Roman" panose="02020603050405020304" pitchFamily="18" charset="0"/>
                <a:cs typeface="Times New Roman" panose="02020603050405020304" pitchFamily="18" charset="0"/>
              </a:rPr>
              <a:t>психотерапії</a:t>
            </a:r>
          </a:p>
          <a:p>
            <a:r>
              <a:rPr lang="uk-UA" sz="2000" b="1" dirty="0" smtClean="0">
                <a:latin typeface="Times New Roman" panose="02020603050405020304" pitchFamily="18" charset="0"/>
                <a:cs typeface="Times New Roman" panose="02020603050405020304" pitchFamily="18" charset="0"/>
              </a:rPr>
              <a:t>5. </a:t>
            </a:r>
            <a:r>
              <a:rPr lang="uk-UA" sz="2000" b="1" dirty="0">
                <a:latin typeface="Times New Roman" panose="02020603050405020304" pitchFamily="18" charset="0"/>
                <a:cs typeface="Times New Roman" panose="02020603050405020304" pitchFamily="18" charset="0"/>
              </a:rPr>
              <a:t>Техніки тілесної </a:t>
            </a:r>
            <a:r>
              <a:rPr lang="uk-UA" sz="2000" b="1" dirty="0" smtClean="0">
                <a:latin typeface="Times New Roman" panose="02020603050405020304" pitchFamily="18" charset="0"/>
                <a:cs typeface="Times New Roman" panose="02020603050405020304" pitchFamily="18" charset="0"/>
              </a:rPr>
              <a:t>терапії</a:t>
            </a:r>
          </a:p>
          <a:p>
            <a:r>
              <a:rPr lang="uk-UA" sz="2000" b="1" dirty="0" smtClean="0">
                <a:latin typeface="Times New Roman" panose="02020603050405020304" pitchFamily="18" charset="0"/>
                <a:cs typeface="Times New Roman" panose="02020603050405020304" pitchFamily="18" charset="0"/>
              </a:rPr>
              <a:t>6</a:t>
            </a:r>
            <a:r>
              <a:rPr lang="uk-UA" sz="2000" b="1" dirty="0">
                <a:latin typeface="Times New Roman" panose="02020603050405020304" pitchFamily="18" charset="0"/>
                <a:cs typeface="Times New Roman" panose="02020603050405020304" pitchFamily="18" charset="0"/>
              </a:rPr>
              <a:t>. Техніки тілесної </a:t>
            </a:r>
            <a:r>
              <a:rPr lang="uk-UA" sz="2000" b="1" dirty="0" smtClean="0">
                <a:latin typeface="Times New Roman" panose="02020603050405020304" pitchFamily="18" charset="0"/>
                <a:cs typeface="Times New Roman" panose="02020603050405020304" pitchFamily="18" charset="0"/>
              </a:rPr>
              <a:t>терапії</a:t>
            </a:r>
          </a:p>
          <a:p>
            <a:r>
              <a:rPr lang="uk-UA" sz="2000" b="1" dirty="0" smtClean="0">
                <a:latin typeface="Times New Roman" panose="02020603050405020304" pitchFamily="18" charset="0"/>
                <a:cs typeface="Times New Roman" panose="02020603050405020304" pitchFamily="18" charset="0"/>
              </a:rPr>
              <a:t>7. </a:t>
            </a:r>
            <a:r>
              <a:rPr lang="uk-UA" sz="2000" b="1" dirty="0">
                <a:latin typeface="Times New Roman" panose="02020603050405020304" pitchFamily="18" charset="0"/>
                <a:cs typeface="Times New Roman" panose="02020603050405020304" pitchFamily="18" charset="0"/>
              </a:rPr>
              <a:t>Як відбуваються сеанси тілесно-орієнтованої </a:t>
            </a:r>
            <a:r>
              <a:rPr lang="uk-UA" sz="2000" b="1" dirty="0" smtClean="0">
                <a:latin typeface="Times New Roman" panose="02020603050405020304" pitchFamily="18" charset="0"/>
                <a:cs typeface="Times New Roman" panose="02020603050405020304" pitchFamily="18" charset="0"/>
              </a:rPr>
              <a:t>терапії</a:t>
            </a:r>
          </a:p>
          <a:p>
            <a:r>
              <a:rPr lang="uk-UA" sz="2000" b="1" dirty="0" smtClean="0">
                <a:latin typeface="Times New Roman" panose="02020603050405020304" pitchFamily="18" charset="0"/>
                <a:cs typeface="Times New Roman" panose="02020603050405020304" pitchFamily="18" charset="0"/>
              </a:rPr>
              <a:t>8. </a:t>
            </a:r>
            <a:r>
              <a:rPr lang="uk-UA" sz="2000" b="1" dirty="0">
                <a:latin typeface="Times New Roman" panose="02020603050405020304" pitchFamily="18" charset="0"/>
                <a:cs typeface="Times New Roman" panose="02020603050405020304" pitchFamily="18" charset="0"/>
              </a:rPr>
              <a:t>За яких психологічних розладів доцільно застосовувати тілесно-орієнтовану </a:t>
            </a:r>
            <a:r>
              <a:rPr lang="uk-UA" sz="2000" b="1" dirty="0" smtClean="0">
                <a:latin typeface="Times New Roman" panose="02020603050405020304" pitchFamily="18" charset="0"/>
                <a:cs typeface="Times New Roman" panose="02020603050405020304" pitchFamily="18" charset="0"/>
              </a:rPr>
              <a:t>психотерапію</a:t>
            </a:r>
          </a:p>
          <a:p>
            <a:r>
              <a:rPr lang="uk-UA" sz="2000" b="1" dirty="0" smtClean="0">
                <a:latin typeface="Times New Roman" panose="02020603050405020304" pitchFamily="18" charset="0"/>
                <a:cs typeface="Times New Roman" panose="02020603050405020304" pitchFamily="18" charset="0"/>
              </a:rPr>
              <a:t>9. </a:t>
            </a:r>
            <a:r>
              <a:rPr lang="uk-UA" sz="2000" b="1" dirty="0">
                <a:latin typeface="Times New Roman" panose="02020603050405020304" pitchFamily="18" charset="0"/>
                <a:cs typeface="Times New Roman" panose="02020603050405020304" pitchFamily="18" charset="0"/>
              </a:rPr>
              <a:t>Переваги і недоліки</a:t>
            </a:r>
          </a:p>
          <a:p>
            <a:endParaRPr lang="uk-UA" dirty="0"/>
          </a:p>
          <a:p>
            <a:endParaRPr lang="uk-UA" dirty="0"/>
          </a:p>
          <a:p>
            <a:endParaRPr lang="uk-UA" dirty="0"/>
          </a:p>
        </p:txBody>
      </p:sp>
    </p:spTree>
    <p:extLst>
      <p:ext uri="{BB962C8B-B14F-4D97-AF65-F5344CB8AC3E}">
        <p14:creationId xmlns:p14="http://schemas.microsoft.com/office/powerpoint/2010/main" val="4292702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514349" y="228600"/>
            <a:ext cx="9015413" cy="6400799"/>
          </a:xfrm>
        </p:spPr>
        <p:txBody>
          <a:bodyPr>
            <a:normAutofit/>
          </a:bodyPr>
          <a:lstStyle/>
          <a:p>
            <a:pPr algn="just"/>
            <a:r>
              <a:rPr lang="uk-UA" sz="2100" b="1" dirty="0">
                <a:solidFill>
                  <a:schemeClr val="tx1"/>
                </a:solidFill>
                <a:latin typeface="Times New Roman" panose="02020603050405020304" pitchFamily="18" charset="0"/>
                <a:cs typeface="Times New Roman" panose="02020603050405020304" pitchFamily="18" charset="0"/>
              </a:rPr>
              <a:t>Діафрагмальна область, сонячне сплетення, нижній відділ хребта</a:t>
            </a:r>
            <a:r>
              <a:rPr lang="uk-UA" sz="2100" dirty="0">
                <a:solidFill>
                  <a:schemeClr val="tx1"/>
                </a:solidFill>
                <a:latin typeface="Times New Roman" panose="02020603050405020304" pitchFamily="18" charset="0"/>
                <a:cs typeface="Times New Roman" panose="02020603050405020304" pitchFamily="18" charset="0"/>
              </a:rPr>
              <a:t>. Зовні цей затискач проявляється труднощами при видиху; </a:t>
            </a:r>
          </a:p>
          <a:p>
            <a:pPr algn="just"/>
            <a:r>
              <a:rPr lang="uk-UA" sz="2100" dirty="0">
                <a:solidFill>
                  <a:schemeClr val="tx1"/>
                </a:solidFill>
                <a:latin typeface="Times New Roman" panose="02020603050405020304" pitchFamily="18" charset="0"/>
                <a:cs typeface="Times New Roman" panose="02020603050405020304" pitchFamily="18" charset="0"/>
              </a:rPr>
              <a:t>малою життєвою ємністю легень; </a:t>
            </a:r>
          </a:p>
          <a:p>
            <a:pPr algn="just"/>
            <a:r>
              <a:rPr lang="uk-UA" sz="2100" dirty="0">
                <a:solidFill>
                  <a:schemeClr val="tx1"/>
                </a:solidFill>
                <a:latin typeface="Times New Roman" panose="02020603050405020304" pitchFamily="18" charset="0"/>
                <a:cs typeface="Times New Roman" panose="02020603050405020304" pitchFamily="18" charset="0"/>
              </a:rPr>
              <a:t>сколіоз; </a:t>
            </a:r>
          </a:p>
          <a:p>
            <a:pPr algn="just"/>
            <a:r>
              <a:rPr lang="uk-UA" sz="2100" dirty="0">
                <a:solidFill>
                  <a:schemeClr val="tx1"/>
                </a:solidFill>
                <a:latin typeface="Times New Roman" panose="02020603050405020304" pitchFamily="18" charset="0"/>
                <a:cs typeface="Times New Roman" panose="02020603050405020304" pitchFamily="18" charset="0"/>
              </a:rPr>
              <a:t>схильністю відкладати важливі справи на потім; </a:t>
            </a:r>
          </a:p>
          <a:p>
            <a:pPr algn="just"/>
            <a:r>
              <a:rPr lang="uk-UA" sz="2100" dirty="0">
                <a:solidFill>
                  <a:schemeClr val="tx1"/>
                </a:solidFill>
                <a:latin typeface="Times New Roman" panose="02020603050405020304" pitchFamily="18" charset="0"/>
                <a:cs typeface="Times New Roman" panose="02020603050405020304" pitchFamily="18" charset="0"/>
              </a:rPr>
              <a:t>схильністю починати відразу кілька справ і жодну з них не доводити до кінця; </a:t>
            </a:r>
          </a:p>
          <a:p>
            <a:pPr algn="just"/>
            <a:r>
              <a:rPr lang="uk-UA" sz="2100" dirty="0">
                <a:solidFill>
                  <a:schemeClr val="tx1"/>
                </a:solidFill>
                <a:latin typeface="Times New Roman" panose="02020603050405020304" pitchFamily="18" charset="0"/>
                <a:cs typeface="Times New Roman" panose="02020603050405020304" pitchFamily="18" charset="0"/>
              </a:rPr>
              <a:t>схильністю жити у вигаданому світі, відриваючись від реальності.</a:t>
            </a:r>
          </a:p>
          <a:p>
            <a:pPr algn="just"/>
            <a:r>
              <a:rPr lang="uk-UA" sz="2100" dirty="0">
                <a:solidFill>
                  <a:schemeClr val="tx1"/>
                </a:solidFill>
                <a:latin typeface="Times New Roman" panose="02020603050405020304" pitchFamily="18" charset="0"/>
                <a:cs typeface="Times New Roman" panose="02020603050405020304" pitchFamily="18" charset="0"/>
              </a:rPr>
              <a:t>Психосоматика проявляється у вигляді легеневих захворювань та частого блювання. Діафрагмальний панцир формується в тому випадку, якщо батьки забороняють дитині відкрито виявляти свої почуття, закликають до тиші та спокою. Також він може </a:t>
            </a:r>
            <a:r>
              <a:rPr lang="uk-UA" sz="2100" dirty="0" err="1">
                <a:solidFill>
                  <a:schemeClr val="tx1"/>
                </a:solidFill>
                <a:latin typeface="Times New Roman" panose="02020603050405020304" pitchFamily="18" charset="0"/>
                <a:cs typeface="Times New Roman" panose="02020603050405020304" pitchFamily="18" charset="0"/>
              </a:rPr>
              <a:t>розвинутися</a:t>
            </a:r>
            <a:r>
              <a:rPr lang="uk-UA" sz="2100" dirty="0">
                <a:solidFill>
                  <a:schemeClr val="tx1"/>
                </a:solidFill>
                <a:latin typeface="Times New Roman" panose="02020603050405020304" pitchFamily="18" charset="0"/>
                <a:cs typeface="Times New Roman" panose="02020603050405020304" pitchFamily="18" charset="0"/>
              </a:rPr>
              <a:t> внаслідок сильного емоційного потрясіння. У дорослому житті затиск у цій сфері може виникнути, якщо людина змушена постійно взаємодіяти з людьми, які їй неприємні.</a:t>
            </a:r>
          </a:p>
          <a:p>
            <a:endParaRPr lang="uk-UA" dirty="0"/>
          </a:p>
        </p:txBody>
      </p:sp>
    </p:spTree>
    <p:extLst>
      <p:ext uri="{BB962C8B-B14F-4D97-AF65-F5344CB8AC3E}">
        <p14:creationId xmlns:p14="http://schemas.microsoft.com/office/powerpoint/2010/main" val="2232682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500063" y="242889"/>
            <a:ext cx="8773939" cy="6472236"/>
          </a:xfrm>
        </p:spPr>
        <p:txBody>
          <a:bodyPr>
            <a:normAutofit/>
          </a:bodyPr>
          <a:lstStyle/>
          <a:p>
            <a:pPr algn="just"/>
            <a:r>
              <a:rPr lang="uk-UA" sz="2000" b="1" dirty="0">
                <a:solidFill>
                  <a:schemeClr val="tx1"/>
                </a:solidFill>
                <a:latin typeface="Times New Roman" panose="02020603050405020304" pitchFamily="18" charset="0"/>
                <a:cs typeface="Times New Roman" panose="02020603050405020304" pitchFamily="18" charset="0"/>
              </a:rPr>
              <a:t>Черевний відділ. </a:t>
            </a:r>
            <a:r>
              <a:rPr lang="uk-UA" sz="2000" dirty="0">
                <a:solidFill>
                  <a:schemeClr val="tx1"/>
                </a:solidFill>
                <a:latin typeface="Times New Roman" panose="02020603050405020304" pitchFamily="18" charset="0"/>
                <a:cs typeface="Times New Roman" panose="02020603050405020304" pitchFamily="18" charset="0"/>
              </a:rPr>
              <a:t>Затискач у цій галузі проявляється: </a:t>
            </a:r>
          </a:p>
          <a:p>
            <a:pPr algn="just"/>
            <a:r>
              <a:rPr lang="uk-UA" sz="2000" dirty="0" err="1">
                <a:solidFill>
                  <a:schemeClr val="tx1"/>
                </a:solidFill>
                <a:latin typeface="Times New Roman" panose="02020603050405020304" pitchFamily="18" charset="0"/>
                <a:cs typeface="Times New Roman" panose="02020603050405020304" pitchFamily="18" charset="0"/>
              </a:rPr>
              <a:t>випираючим</a:t>
            </a:r>
            <a:r>
              <a:rPr lang="uk-UA" sz="2000" dirty="0">
                <a:solidFill>
                  <a:schemeClr val="tx1"/>
                </a:solidFill>
                <a:latin typeface="Times New Roman" panose="02020603050405020304" pitchFamily="18" charset="0"/>
                <a:cs typeface="Times New Roman" panose="02020603050405020304" pitchFamily="18" charset="0"/>
              </a:rPr>
              <a:t> животом; </a:t>
            </a:r>
          </a:p>
          <a:p>
            <a:pPr algn="just"/>
            <a:r>
              <a:rPr lang="uk-UA" sz="2000" dirty="0">
                <a:solidFill>
                  <a:schemeClr val="tx1"/>
                </a:solidFill>
                <a:latin typeface="Times New Roman" panose="02020603050405020304" pitchFamily="18" charset="0"/>
                <a:cs typeface="Times New Roman" panose="02020603050405020304" pitchFamily="18" charset="0"/>
              </a:rPr>
              <a:t>проблемами із травленням, ожирінням; </a:t>
            </a:r>
          </a:p>
          <a:p>
            <a:pPr algn="just"/>
            <a:r>
              <a:rPr lang="uk-UA" sz="2000" dirty="0">
                <a:solidFill>
                  <a:schemeClr val="tx1"/>
                </a:solidFill>
                <a:latin typeface="Times New Roman" panose="02020603050405020304" pitchFamily="18" charset="0"/>
                <a:cs typeface="Times New Roman" panose="02020603050405020304" pitchFamily="18" charset="0"/>
              </a:rPr>
              <a:t>недовірливістю; </a:t>
            </a:r>
          </a:p>
          <a:p>
            <a:pPr algn="just"/>
            <a:r>
              <a:rPr lang="uk-UA" sz="2000" dirty="0">
                <a:solidFill>
                  <a:schemeClr val="tx1"/>
                </a:solidFill>
                <a:latin typeface="Times New Roman" panose="02020603050405020304" pitchFamily="18" charset="0"/>
                <a:cs typeface="Times New Roman" panose="02020603050405020304" pitchFamily="18" charset="0"/>
              </a:rPr>
              <a:t>підозрілістю; </a:t>
            </a:r>
          </a:p>
          <a:p>
            <a:pPr algn="just"/>
            <a:r>
              <a:rPr lang="uk-UA" sz="2000" dirty="0">
                <a:solidFill>
                  <a:schemeClr val="tx1"/>
                </a:solidFill>
                <a:latin typeface="Times New Roman" panose="02020603050405020304" pitchFamily="18" charset="0"/>
                <a:cs typeface="Times New Roman" panose="02020603050405020304" pitchFamily="18" charset="0"/>
              </a:rPr>
              <a:t>схильністю заздалегідь займати оборонну позицію у процесі міжособистісної взаємодії; </a:t>
            </a:r>
          </a:p>
          <a:p>
            <a:pPr algn="just"/>
            <a:r>
              <a:rPr lang="uk-UA" sz="2000" dirty="0">
                <a:solidFill>
                  <a:schemeClr val="tx1"/>
                </a:solidFill>
                <a:latin typeface="Times New Roman" panose="02020603050405020304" pitchFamily="18" charset="0"/>
                <a:cs typeface="Times New Roman" panose="02020603050405020304" pitchFamily="18" charset="0"/>
              </a:rPr>
              <a:t>злістю, невмотивованою агресією; </a:t>
            </a:r>
            <a:endParaRPr lang="uk-UA" sz="2000" dirty="0" smtClean="0">
              <a:solidFill>
                <a:schemeClr val="tx1"/>
              </a:solidFill>
              <a:latin typeface="Times New Roman" panose="02020603050405020304" pitchFamily="18" charset="0"/>
              <a:cs typeface="Times New Roman" panose="02020603050405020304" pitchFamily="18" charset="0"/>
            </a:endParaRPr>
          </a:p>
          <a:p>
            <a:r>
              <a:rPr lang="uk-UA" sz="2000" dirty="0" smtClean="0">
                <a:solidFill>
                  <a:schemeClr val="tx1"/>
                </a:solidFill>
                <a:latin typeface="Times New Roman" panose="02020603050405020304" pitchFamily="18" charset="0"/>
                <a:cs typeface="Times New Roman" panose="02020603050405020304" pitchFamily="18" charset="0"/>
              </a:rPr>
              <a:t>заздрістю</a:t>
            </a:r>
            <a:r>
              <a:rPr lang="uk-UA" sz="2000" dirty="0">
                <a:solidFill>
                  <a:schemeClr val="tx1"/>
                </a:solidFill>
                <a:latin typeface="Times New Roman" panose="02020603050405020304" pitchFamily="18" charset="0"/>
                <a:cs typeface="Times New Roman" panose="02020603050405020304" pitchFamily="18" charset="0"/>
              </a:rPr>
              <a:t>.</a:t>
            </a:r>
            <a:br>
              <a:rPr lang="uk-UA" sz="2000" dirty="0">
                <a:solidFill>
                  <a:schemeClr val="tx1"/>
                </a:solidFill>
                <a:latin typeface="Times New Roman" panose="02020603050405020304" pitchFamily="18" charset="0"/>
                <a:cs typeface="Times New Roman" panose="02020603050405020304" pitchFamily="18" charset="0"/>
              </a:rPr>
            </a:br>
            <a:r>
              <a:rPr lang="uk-UA" sz="2000" dirty="0">
                <a:solidFill>
                  <a:schemeClr val="tx1"/>
                </a:solidFill>
                <a:latin typeface="Times New Roman" panose="02020603050405020304" pitchFamily="18" charset="0"/>
                <a:cs typeface="Times New Roman" panose="02020603050405020304" pitchFamily="18" charset="0"/>
              </a:rPr>
              <a:t/>
            </a:r>
            <a:br>
              <a:rPr lang="uk-UA" sz="2000" dirty="0">
                <a:solidFill>
                  <a:schemeClr val="tx1"/>
                </a:solidFill>
                <a:latin typeface="Times New Roman" panose="02020603050405020304" pitchFamily="18" charset="0"/>
                <a:cs typeface="Times New Roman" panose="02020603050405020304" pitchFamily="18" charset="0"/>
              </a:rPr>
            </a:br>
            <a:r>
              <a:rPr lang="uk-UA" sz="2000" dirty="0">
                <a:solidFill>
                  <a:schemeClr val="tx1"/>
                </a:solidFill>
                <a:latin typeface="Times New Roman" panose="02020603050405020304" pitchFamily="18" charset="0"/>
                <a:cs typeface="Times New Roman" panose="02020603050405020304" pitchFamily="18" charset="0"/>
              </a:rPr>
              <a:t>У черевній порожнині осідають усі дитячі тривоги та страхи. В результаті емоційної перевантаженості в організмі виробляється надмірна кількість жовчі: про таку людину кажуть, що вона «змія, яка плюється отрутою». Переповнений живіт дозволяє людині спокійно сприймати критику, вирішувати конфлікти мирним шляхом, вибудовувати дипломатичні відносини</a:t>
            </a:r>
            <a:r>
              <a:rPr lang="uk-UA" sz="2000" dirty="0" smtClean="0">
                <a:solidFill>
                  <a:schemeClr val="tx1"/>
                </a:solidFill>
                <a:latin typeface="Times New Roman" panose="02020603050405020304" pitchFamily="18" charset="0"/>
                <a:cs typeface="Times New Roman" panose="02020603050405020304" pitchFamily="18" charset="0"/>
              </a:rPr>
              <a:t>.</a:t>
            </a:r>
            <a:endParaRPr lang="uk-UA"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3362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428625" y="357188"/>
            <a:ext cx="8845377" cy="6057899"/>
          </a:xfrm>
        </p:spPr>
        <p:txBody>
          <a:bodyPr>
            <a:normAutofit/>
          </a:bodyPr>
          <a:lstStyle/>
          <a:p>
            <a:pPr algn="just"/>
            <a:r>
              <a:rPr lang="uk-UA" sz="1900" b="1" dirty="0">
                <a:solidFill>
                  <a:schemeClr val="tx1"/>
                </a:solidFill>
                <a:latin typeface="Times New Roman" panose="02020603050405020304" pitchFamily="18" charset="0"/>
                <a:cs typeface="Times New Roman" panose="02020603050405020304" pitchFamily="18" charset="0"/>
              </a:rPr>
              <a:t>Тазостегнова зона, ноги.</a:t>
            </a:r>
            <a:r>
              <a:rPr lang="uk-UA" sz="1900" dirty="0">
                <a:solidFill>
                  <a:schemeClr val="tx1"/>
                </a:solidFill>
                <a:latin typeface="Times New Roman" panose="02020603050405020304" pitchFamily="18" charset="0"/>
                <a:cs typeface="Times New Roman" panose="02020603050405020304" pitchFamily="18" charset="0"/>
              </a:rPr>
              <a:t> Тазостегновий панцир проявляється у вигляді:</a:t>
            </a:r>
          </a:p>
          <a:p>
            <a:pPr algn="just"/>
            <a:r>
              <a:rPr lang="uk-UA" sz="1900" dirty="0">
                <a:solidFill>
                  <a:schemeClr val="tx1"/>
                </a:solidFill>
                <a:latin typeface="Times New Roman" panose="02020603050405020304" pitchFamily="18" charset="0"/>
                <a:cs typeface="Times New Roman" panose="02020603050405020304" pitchFamily="18" charset="0"/>
              </a:rPr>
              <a:t>випинання таза; </a:t>
            </a:r>
          </a:p>
          <a:p>
            <a:pPr algn="just"/>
            <a:r>
              <a:rPr lang="uk-UA" sz="1900" dirty="0">
                <a:solidFill>
                  <a:schemeClr val="tx1"/>
                </a:solidFill>
                <a:latin typeface="Times New Roman" panose="02020603050405020304" pitchFamily="18" charset="0"/>
                <a:cs typeface="Times New Roman" panose="02020603050405020304" pitchFamily="18" charset="0"/>
              </a:rPr>
              <a:t>постійної напруги сідничних м’язів; </a:t>
            </a:r>
          </a:p>
          <a:p>
            <a:pPr algn="just"/>
            <a:r>
              <a:rPr lang="uk-UA" sz="1900" dirty="0">
                <a:solidFill>
                  <a:schemeClr val="tx1"/>
                </a:solidFill>
                <a:latin typeface="Times New Roman" panose="02020603050405020304" pitchFamily="18" charset="0"/>
                <a:cs typeface="Times New Roman" panose="02020603050405020304" pitchFamily="18" charset="0"/>
              </a:rPr>
              <a:t>неприродної ходи, коли ноги в людини не випрямляються повністю. </a:t>
            </a:r>
          </a:p>
          <a:p>
            <a:pPr algn="just"/>
            <a:r>
              <a:rPr lang="uk-UA" sz="1900" dirty="0">
                <a:solidFill>
                  <a:schemeClr val="tx1"/>
                </a:solidFill>
                <a:latin typeface="Times New Roman" panose="02020603050405020304" pitchFamily="18" charset="0"/>
                <a:cs typeface="Times New Roman" panose="02020603050405020304" pitchFamily="18" charset="0"/>
              </a:rPr>
              <a:t>Прояв захисного панцира у сфері тазу пов’язане із соціальними заборонами прояву сексуальності і задоволення інтимних потреб. Також кульшовий затискач може з’явитися через невдалий перший сексуальний контакт або акт насильства. Такі затиски часто з’являються у тривожних людей з низькою самооцінкою.</a:t>
            </a:r>
          </a:p>
          <a:p>
            <a:pPr algn="just"/>
            <a:r>
              <a:rPr lang="uk-UA" sz="1900" dirty="0">
                <a:solidFill>
                  <a:schemeClr val="tx1"/>
                </a:solidFill>
                <a:latin typeface="Times New Roman" panose="02020603050405020304" pitchFamily="18" charset="0"/>
                <a:cs typeface="Times New Roman" panose="02020603050405020304" pitchFamily="18" charset="0"/>
              </a:rPr>
              <a:t>Затискач у цій галузі не дозволяє людині отримувати задоволення від любові та сексу та змушує жити у постійному очікуванні небезпеки та обману. Свої ноги здаються йому ватяними. Його нетверда хода пояснюється постійним тремтінням у колінах.</a:t>
            </a:r>
          </a:p>
          <a:p>
            <a:pPr algn="just"/>
            <a:r>
              <a:rPr lang="uk-UA" sz="1900" dirty="0">
                <a:solidFill>
                  <a:schemeClr val="tx1"/>
                </a:solidFill>
                <a:latin typeface="Times New Roman" panose="02020603050405020304" pitchFamily="18" charset="0"/>
                <a:cs typeface="Times New Roman" panose="02020603050405020304" pitchFamily="18" charset="0"/>
              </a:rPr>
              <a:t>Ознакою того, що терапія пройшла успішно, є позитивні зміни стилю життя, </a:t>
            </a:r>
            <a:r>
              <a:rPr lang="uk-UA" sz="1900" dirty="0" err="1">
                <a:solidFill>
                  <a:schemeClr val="tx1"/>
                </a:solidFill>
                <a:latin typeface="Times New Roman" panose="02020603050405020304" pitchFamily="18" charset="0"/>
                <a:cs typeface="Times New Roman" panose="02020603050405020304" pitchFamily="18" charset="0"/>
              </a:rPr>
              <a:t>самоприйняття</a:t>
            </a:r>
            <a:r>
              <a:rPr lang="uk-UA" sz="1900" dirty="0">
                <a:solidFill>
                  <a:schemeClr val="tx1"/>
                </a:solidFill>
                <a:latin typeface="Times New Roman" panose="02020603050405020304" pitchFamily="18" charset="0"/>
                <a:cs typeface="Times New Roman" panose="02020603050405020304" pitchFamily="18" charset="0"/>
              </a:rPr>
              <a:t> і самореалізація. Методи тілесно-орієнтованої терапії та вправи, які можна робити вдома самостійно, допомагають повернути душевну рівновагу та гармонію з навколишнім світом.</a:t>
            </a:r>
          </a:p>
          <a:p>
            <a:endParaRPr lang="uk-UA" dirty="0"/>
          </a:p>
        </p:txBody>
      </p:sp>
    </p:spTree>
    <p:extLst>
      <p:ext uri="{BB962C8B-B14F-4D97-AF65-F5344CB8AC3E}">
        <p14:creationId xmlns:p14="http://schemas.microsoft.com/office/powerpoint/2010/main" val="3618222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342901" y="371474"/>
            <a:ext cx="8931102" cy="5986463"/>
          </a:xfrm>
        </p:spPr>
        <p:txBody>
          <a:bodyPr/>
          <a:lstStyle/>
          <a:p>
            <a:r>
              <a:rPr lang="uk-UA" b="1" dirty="0">
                <a:solidFill>
                  <a:schemeClr val="tx1"/>
                </a:solidFill>
                <a:latin typeface="Times New Roman" panose="02020603050405020304" pitchFamily="18" charset="0"/>
                <a:cs typeface="Times New Roman" panose="02020603050405020304" pitchFamily="18" charset="0"/>
              </a:rPr>
              <a:t>4. Методи тілесно-орієнтованої психотерапії</a:t>
            </a:r>
            <a:endParaRPr lang="uk-UA" dirty="0">
              <a:solidFill>
                <a:schemeClr val="tx1"/>
              </a:solidFill>
              <a:latin typeface="Times New Roman" panose="02020603050405020304" pitchFamily="18" charset="0"/>
              <a:cs typeface="Times New Roman" panose="02020603050405020304" pitchFamily="18" charset="0"/>
            </a:endParaRPr>
          </a:p>
          <a:p>
            <a:r>
              <a:rPr lang="uk-UA" dirty="0">
                <a:solidFill>
                  <a:schemeClr val="tx1"/>
                </a:solidFill>
                <a:latin typeface="Times New Roman" panose="02020603050405020304" pitchFamily="18" charset="0"/>
                <a:cs typeface="Times New Roman" panose="02020603050405020304" pitchFamily="18" charset="0"/>
              </a:rPr>
              <a:t>Основними методами тілесно-орієнтованої терапії є: </a:t>
            </a:r>
          </a:p>
          <a:p>
            <a:r>
              <a:rPr lang="uk-UA" dirty="0">
                <a:solidFill>
                  <a:schemeClr val="tx1"/>
                </a:solidFill>
                <a:latin typeface="Times New Roman" panose="02020603050405020304" pitchFamily="18" charset="0"/>
                <a:cs typeface="Times New Roman" panose="02020603050405020304" pitchFamily="18" charset="0"/>
              </a:rPr>
              <a:t>характерологічний аналіз В. </a:t>
            </a:r>
            <a:r>
              <a:rPr lang="uk-UA" dirty="0" err="1">
                <a:solidFill>
                  <a:schemeClr val="tx1"/>
                </a:solidFill>
                <a:latin typeface="Times New Roman" panose="02020603050405020304" pitchFamily="18" charset="0"/>
                <a:cs typeface="Times New Roman" panose="02020603050405020304" pitchFamily="18" charset="0"/>
              </a:rPr>
              <a:t>Райха</a:t>
            </a:r>
            <a:r>
              <a:rPr lang="uk-UA" dirty="0">
                <a:solidFill>
                  <a:schemeClr val="tx1"/>
                </a:solidFill>
                <a:latin typeface="Times New Roman" panose="02020603050405020304" pitchFamily="18" charset="0"/>
                <a:cs typeface="Times New Roman" panose="02020603050405020304" pitchFamily="18" charset="0"/>
              </a:rPr>
              <a:t>; </a:t>
            </a:r>
          </a:p>
          <a:p>
            <a:r>
              <a:rPr lang="uk-UA" dirty="0">
                <a:solidFill>
                  <a:schemeClr val="tx1"/>
                </a:solidFill>
                <a:latin typeface="Times New Roman" panose="02020603050405020304" pitchFamily="18" charset="0"/>
                <a:cs typeface="Times New Roman" panose="02020603050405020304" pitchFamily="18" charset="0"/>
              </a:rPr>
              <a:t>вегетативна терапія; </a:t>
            </a:r>
          </a:p>
          <a:p>
            <a:r>
              <a:rPr lang="uk-UA" dirty="0">
                <a:solidFill>
                  <a:schemeClr val="tx1"/>
                </a:solidFill>
                <a:latin typeface="Times New Roman" panose="02020603050405020304" pitchFamily="18" charset="0"/>
                <a:cs typeface="Times New Roman" panose="02020603050405020304" pitchFamily="18" charset="0"/>
              </a:rPr>
              <a:t>первинна терапія, Артура Янова; </a:t>
            </a:r>
          </a:p>
          <a:p>
            <a:r>
              <a:rPr lang="uk-UA" dirty="0">
                <a:solidFill>
                  <a:schemeClr val="tx1"/>
                </a:solidFill>
                <a:latin typeface="Times New Roman" panose="02020603050405020304" pitchFamily="18" charset="0"/>
                <a:cs typeface="Times New Roman" panose="02020603050405020304" pitchFamily="18" charset="0"/>
              </a:rPr>
              <a:t>соматична терапія Д. </a:t>
            </a:r>
            <a:r>
              <a:rPr lang="uk-UA" dirty="0" err="1">
                <a:solidFill>
                  <a:schemeClr val="tx1"/>
                </a:solidFill>
                <a:latin typeface="Times New Roman" panose="02020603050405020304" pitchFamily="18" charset="0"/>
                <a:cs typeface="Times New Roman" panose="02020603050405020304" pitchFamily="18" charset="0"/>
              </a:rPr>
              <a:t>Боаделла</a:t>
            </a:r>
            <a:r>
              <a:rPr lang="uk-UA" dirty="0">
                <a:solidFill>
                  <a:schemeClr val="tx1"/>
                </a:solidFill>
                <a:latin typeface="Times New Roman" panose="02020603050405020304" pitchFamily="18" charset="0"/>
                <a:cs typeface="Times New Roman" panose="02020603050405020304" pitchFamily="18" charset="0"/>
              </a:rPr>
              <a:t>; </a:t>
            </a:r>
          </a:p>
          <a:p>
            <a:r>
              <a:rPr lang="uk-UA" dirty="0">
                <a:solidFill>
                  <a:schemeClr val="tx1"/>
                </a:solidFill>
                <a:latin typeface="Times New Roman" panose="02020603050405020304" pitchFamily="18" charset="0"/>
                <a:cs typeface="Times New Roman" panose="02020603050405020304" pitchFamily="18" charset="0"/>
              </a:rPr>
              <a:t>метод аналізу пози та постави Ф.М. </a:t>
            </a:r>
            <a:r>
              <a:rPr lang="uk-UA" dirty="0" err="1">
                <a:solidFill>
                  <a:schemeClr val="tx1"/>
                </a:solidFill>
                <a:latin typeface="Times New Roman" panose="02020603050405020304" pitchFamily="18" charset="0"/>
                <a:cs typeface="Times New Roman" panose="02020603050405020304" pitchFamily="18" charset="0"/>
              </a:rPr>
              <a:t>Олександера</a:t>
            </a:r>
            <a:r>
              <a:rPr lang="uk-UA" dirty="0">
                <a:solidFill>
                  <a:schemeClr val="tx1"/>
                </a:solidFill>
                <a:latin typeface="Times New Roman" panose="02020603050405020304" pitchFamily="18" charset="0"/>
                <a:cs typeface="Times New Roman" panose="02020603050405020304" pitchFamily="18" charset="0"/>
              </a:rPr>
              <a:t>;</a:t>
            </a:r>
          </a:p>
          <a:p>
            <a:r>
              <a:rPr lang="uk-UA" dirty="0">
                <a:solidFill>
                  <a:schemeClr val="tx1"/>
                </a:solidFill>
                <a:latin typeface="Times New Roman" panose="02020603050405020304" pitchFamily="18" charset="0"/>
                <a:cs typeface="Times New Roman" panose="02020603050405020304" pitchFamily="18" charset="0"/>
              </a:rPr>
              <a:t>біоенергетичний аналіз А. </a:t>
            </a:r>
            <a:r>
              <a:rPr lang="uk-UA" dirty="0" err="1">
                <a:solidFill>
                  <a:schemeClr val="tx1"/>
                </a:solidFill>
                <a:latin typeface="Times New Roman" panose="02020603050405020304" pitchFamily="18" charset="0"/>
                <a:cs typeface="Times New Roman" panose="02020603050405020304" pitchFamily="18" charset="0"/>
              </a:rPr>
              <a:t>Лоуена</a:t>
            </a:r>
            <a:r>
              <a:rPr lang="uk-UA" dirty="0">
                <a:solidFill>
                  <a:schemeClr val="tx1"/>
                </a:solidFill>
                <a:latin typeface="Times New Roman" panose="02020603050405020304" pitchFamily="18" charset="0"/>
                <a:cs typeface="Times New Roman" panose="02020603050405020304" pitchFamily="18" charset="0"/>
              </a:rPr>
              <a:t>; </a:t>
            </a:r>
          </a:p>
          <a:p>
            <a:r>
              <a:rPr lang="uk-UA" dirty="0">
                <a:solidFill>
                  <a:schemeClr val="tx1"/>
                </a:solidFill>
                <a:latin typeface="Times New Roman" panose="02020603050405020304" pitchFamily="18" charset="0"/>
                <a:cs typeface="Times New Roman" panose="02020603050405020304" pitchFamily="18" charset="0"/>
              </a:rPr>
              <a:t>біодинамічний метод; </a:t>
            </a:r>
          </a:p>
          <a:p>
            <a:r>
              <a:rPr lang="uk-UA" dirty="0" err="1">
                <a:solidFill>
                  <a:schemeClr val="tx1"/>
                </a:solidFill>
                <a:latin typeface="Times New Roman" panose="02020603050405020304" pitchFamily="18" charset="0"/>
                <a:cs typeface="Times New Roman" panose="02020603050405020304" pitchFamily="18" charset="0"/>
              </a:rPr>
              <a:t>біоенергосистемотерапія</a:t>
            </a:r>
            <a:r>
              <a:rPr lang="uk-UA" dirty="0">
                <a:solidFill>
                  <a:schemeClr val="tx1"/>
                </a:solidFill>
                <a:latin typeface="Times New Roman" panose="02020603050405020304" pitchFamily="18" charset="0"/>
                <a:cs typeface="Times New Roman" panose="02020603050405020304" pitchFamily="18" charset="0"/>
              </a:rPr>
              <a:t>; </a:t>
            </a:r>
          </a:p>
          <a:p>
            <a:r>
              <a:rPr lang="uk-UA" dirty="0" err="1">
                <a:solidFill>
                  <a:schemeClr val="tx1"/>
                </a:solidFill>
                <a:latin typeface="Times New Roman" panose="02020603050405020304" pitchFamily="18" charset="0"/>
                <a:cs typeface="Times New Roman" panose="02020603050405020304" pitchFamily="18" charset="0"/>
              </a:rPr>
              <a:t>психотоніка</a:t>
            </a:r>
            <a:r>
              <a:rPr lang="uk-UA" dirty="0">
                <a:solidFill>
                  <a:schemeClr val="tx1"/>
                </a:solidFill>
                <a:latin typeface="Times New Roman" panose="02020603050405020304" pitchFamily="18" charset="0"/>
                <a:cs typeface="Times New Roman" panose="02020603050405020304" pitchFamily="18" charset="0"/>
              </a:rPr>
              <a:t>; </a:t>
            </a:r>
          </a:p>
          <a:p>
            <a:r>
              <a:rPr lang="uk-UA" dirty="0">
                <a:solidFill>
                  <a:schemeClr val="tx1"/>
                </a:solidFill>
                <a:latin typeface="Times New Roman" panose="02020603050405020304" pitchFamily="18" charset="0"/>
                <a:cs typeface="Times New Roman" panose="02020603050405020304" pitchFamily="18" charset="0"/>
              </a:rPr>
              <a:t>структурна інтеграція І. </a:t>
            </a:r>
            <a:r>
              <a:rPr lang="uk-UA" dirty="0" err="1">
                <a:solidFill>
                  <a:schemeClr val="tx1"/>
                </a:solidFill>
                <a:latin typeface="Times New Roman" panose="02020603050405020304" pitchFamily="18" charset="0"/>
                <a:cs typeface="Times New Roman" panose="02020603050405020304" pitchFamily="18" charset="0"/>
              </a:rPr>
              <a:t>Рольф</a:t>
            </a:r>
            <a:r>
              <a:rPr lang="uk-UA" dirty="0">
                <a:solidFill>
                  <a:schemeClr val="tx1"/>
                </a:solidFill>
                <a:latin typeface="Times New Roman" panose="02020603050405020304" pitchFamily="18" charset="0"/>
                <a:cs typeface="Times New Roman" panose="02020603050405020304" pitchFamily="18" charset="0"/>
              </a:rPr>
              <a:t>; </a:t>
            </a:r>
          </a:p>
          <a:p>
            <a:r>
              <a:rPr lang="uk-UA" dirty="0">
                <a:solidFill>
                  <a:schemeClr val="tx1"/>
                </a:solidFill>
                <a:latin typeface="Times New Roman" panose="02020603050405020304" pitchFamily="18" charset="0"/>
                <a:cs typeface="Times New Roman" panose="02020603050405020304" pitchFamily="18" charset="0"/>
              </a:rPr>
              <a:t>метод відновлення грації та свободи рухів М. </a:t>
            </a:r>
            <a:r>
              <a:rPr lang="uk-UA" dirty="0" err="1">
                <a:solidFill>
                  <a:schemeClr val="tx1"/>
                </a:solidFill>
                <a:latin typeface="Times New Roman" panose="02020603050405020304" pitchFamily="18" charset="0"/>
                <a:cs typeface="Times New Roman" panose="02020603050405020304" pitchFamily="18" charset="0"/>
              </a:rPr>
              <a:t>Фельденкрайза</a:t>
            </a:r>
            <a:r>
              <a:rPr lang="uk-UA" dirty="0">
                <a:solidFill>
                  <a:schemeClr val="tx1"/>
                </a:solidFill>
                <a:latin typeface="Times New Roman" panose="02020603050405020304" pitchFamily="18" charset="0"/>
                <a:cs typeface="Times New Roman" panose="02020603050405020304" pitchFamily="18" charset="0"/>
              </a:rPr>
              <a:t>; </a:t>
            </a:r>
          </a:p>
          <a:p>
            <a:r>
              <a:rPr lang="uk-UA" dirty="0">
                <a:solidFill>
                  <a:schemeClr val="tx1"/>
                </a:solidFill>
                <a:latin typeface="Times New Roman" panose="02020603050405020304" pitchFamily="18" charset="0"/>
                <a:cs typeface="Times New Roman" panose="02020603050405020304" pitchFamily="18" charset="0"/>
              </a:rPr>
              <a:t>метод чуттєвого свідомості; </a:t>
            </a:r>
          </a:p>
          <a:p>
            <a:r>
              <a:rPr lang="uk-UA" dirty="0">
                <a:solidFill>
                  <a:schemeClr val="tx1"/>
                </a:solidFill>
                <a:latin typeface="Times New Roman" panose="02020603050405020304" pitchFamily="18" charset="0"/>
                <a:cs typeface="Times New Roman" panose="02020603050405020304" pitchFamily="18" charset="0"/>
              </a:rPr>
              <a:t>метод стрижневої енергетики Джона </a:t>
            </a:r>
            <a:r>
              <a:rPr lang="uk-UA" dirty="0" err="1">
                <a:solidFill>
                  <a:schemeClr val="tx1"/>
                </a:solidFill>
                <a:latin typeface="Times New Roman" panose="02020603050405020304" pitchFamily="18" charset="0"/>
                <a:cs typeface="Times New Roman" panose="02020603050405020304" pitchFamily="18" charset="0"/>
              </a:rPr>
              <a:t>П’єрракоса</a:t>
            </a:r>
            <a:r>
              <a:rPr lang="uk-UA" dirty="0">
                <a:solidFill>
                  <a:schemeClr val="tx1"/>
                </a:solidFill>
                <a:latin typeface="Times New Roman" panose="02020603050405020304" pitchFamily="18" charset="0"/>
                <a:cs typeface="Times New Roman" panose="02020603050405020304" pitchFamily="18" charset="0"/>
              </a:rPr>
              <a:t>; </a:t>
            </a:r>
          </a:p>
          <a:p>
            <a:endParaRPr lang="uk-UA" dirty="0"/>
          </a:p>
        </p:txBody>
      </p:sp>
    </p:spTree>
    <p:extLst>
      <p:ext uri="{BB962C8B-B14F-4D97-AF65-F5344CB8AC3E}">
        <p14:creationId xmlns:p14="http://schemas.microsoft.com/office/powerpoint/2010/main" val="9024258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328613" y="385763"/>
            <a:ext cx="8945389" cy="6343650"/>
          </a:xfrm>
        </p:spPr>
        <p:txBody>
          <a:bodyPr>
            <a:normAutofit/>
          </a:bodyPr>
          <a:lstStyle/>
          <a:p>
            <a:r>
              <a:rPr lang="uk-UA" sz="2000" dirty="0">
                <a:solidFill>
                  <a:schemeClr val="tx1"/>
                </a:solidFill>
                <a:latin typeface="Times New Roman" panose="02020603050405020304" pitchFamily="18" charset="0"/>
                <a:cs typeface="Times New Roman" panose="02020603050405020304" pitchFamily="18" charset="0"/>
              </a:rPr>
              <a:t>самоаналіз поведінки; </a:t>
            </a:r>
          </a:p>
          <a:p>
            <a:r>
              <a:rPr lang="uk-UA" sz="2000" dirty="0" err="1">
                <a:solidFill>
                  <a:schemeClr val="tx1"/>
                </a:solidFill>
                <a:latin typeface="Times New Roman" panose="02020603050405020304" pitchFamily="18" charset="0"/>
                <a:cs typeface="Times New Roman" panose="02020603050405020304" pitchFamily="18" charset="0"/>
              </a:rPr>
              <a:t>організмічна</a:t>
            </a:r>
            <a:r>
              <a:rPr lang="uk-UA" sz="2000" dirty="0">
                <a:solidFill>
                  <a:schemeClr val="tx1"/>
                </a:solidFill>
                <a:latin typeface="Times New Roman" panose="02020603050405020304" pitchFamily="18" charset="0"/>
                <a:cs typeface="Times New Roman" panose="02020603050405020304" pitchFamily="18" charset="0"/>
              </a:rPr>
              <a:t> психотерапія; </a:t>
            </a:r>
          </a:p>
          <a:p>
            <a:r>
              <a:rPr lang="uk-UA" sz="2000" dirty="0">
                <a:solidFill>
                  <a:schemeClr val="tx1"/>
                </a:solidFill>
                <a:latin typeface="Times New Roman" panose="02020603050405020304" pitchFamily="18" charset="0"/>
                <a:cs typeface="Times New Roman" panose="02020603050405020304" pitchFamily="18" charset="0"/>
              </a:rPr>
              <a:t>процесуальна терапія; </a:t>
            </a:r>
          </a:p>
          <a:p>
            <a:r>
              <a:rPr lang="uk-UA" sz="2000" dirty="0" err="1">
                <a:solidFill>
                  <a:schemeClr val="tx1"/>
                </a:solidFill>
                <a:latin typeface="Times New Roman" panose="02020603050405020304" pitchFamily="18" charset="0"/>
                <a:cs typeface="Times New Roman" panose="02020603050405020304" pitchFamily="18" charset="0"/>
              </a:rPr>
              <a:t>хакомі</a:t>
            </a:r>
            <a:r>
              <a:rPr lang="uk-UA" sz="2000" dirty="0">
                <a:solidFill>
                  <a:schemeClr val="tx1"/>
                </a:solidFill>
                <a:latin typeface="Times New Roman" panose="02020603050405020304" pitchFamily="18" charset="0"/>
                <a:cs typeface="Times New Roman" panose="02020603050405020304" pitchFamily="18" charset="0"/>
              </a:rPr>
              <a:t>; </a:t>
            </a:r>
          </a:p>
          <a:p>
            <a:r>
              <a:rPr lang="uk-UA" sz="2000" dirty="0" err="1">
                <a:solidFill>
                  <a:schemeClr val="tx1"/>
                </a:solidFill>
                <a:latin typeface="Times New Roman" panose="02020603050405020304" pitchFamily="18" charset="0"/>
                <a:cs typeface="Times New Roman" panose="02020603050405020304" pitchFamily="18" charset="0"/>
              </a:rPr>
              <a:t>танатотерапія</a:t>
            </a:r>
            <a:r>
              <a:rPr lang="uk-UA" sz="2000" dirty="0">
                <a:solidFill>
                  <a:schemeClr val="tx1"/>
                </a:solidFill>
                <a:latin typeface="Times New Roman" panose="02020603050405020304" pitchFamily="18" charset="0"/>
                <a:cs typeface="Times New Roman" panose="02020603050405020304" pitchFamily="18" charset="0"/>
              </a:rPr>
              <a:t>; </a:t>
            </a:r>
          </a:p>
          <a:p>
            <a:r>
              <a:rPr lang="uk-UA" sz="2000" dirty="0">
                <a:solidFill>
                  <a:schemeClr val="tx1"/>
                </a:solidFill>
                <a:latin typeface="Times New Roman" panose="02020603050405020304" pitchFamily="18" charset="0"/>
                <a:cs typeface="Times New Roman" panose="02020603050405020304" pitchFamily="18" charset="0"/>
              </a:rPr>
              <a:t>корекція психологічних установок; </a:t>
            </a:r>
          </a:p>
          <a:p>
            <a:r>
              <a:rPr lang="uk-UA" sz="2000" dirty="0">
                <a:solidFill>
                  <a:schemeClr val="tx1"/>
                </a:solidFill>
                <a:latin typeface="Times New Roman" panose="02020603050405020304" pitchFamily="18" charset="0"/>
                <a:cs typeface="Times New Roman" panose="02020603050405020304" pitchFamily="18" charset="0"/>
              </a:rPr>
              <a:t>метод усунення негативних звичок; </a:t>
            </a:r>
          </a:p>
          <a:p>
            <a:r>
              <a:rPr lang="uk-UA" sz="2000" dirty="0">
                <a:solidFill>
                  <a:schemeClr val="tx1"/>
                </a:solidFill>
                <a:latin typeface="Times New Roman" panose="02020603050405020304" pitchFamily="18" charset="0"/>
                <a:cs typeface="Times New Roman" panose="02020603050405020304" pitchFamily="18" charset="0"/>
              </a:rPr>
              <a:t>метод емоційного розкріпачення; </a:t>
            </a:r>
          </a:p>
          <a:p>
            <a:r>
              <a:rPr lang="uk-UA" sz="2000" dirty="0">
                <a:solidFill>
                  <a:schemeClr val="tx1"/>
                </a:solidFill>
                <a:latin typeface="Times New Roman" panose="02020603050405020304" pitchFamily="18" charset="0"/>
                <a:cs typeface="Times New Roman" panose="02020603050405020304" pitchFamily="18" charset="0"/>
              </a:rPr>
              <a:t>масаж пальцями та ліктями масажиста; </a:t>
            </a:r>
          </a:p>
          <a:p>
            <a:r>
              <a:rPr lang="uk-UA" sz="2000" dirty="0" err="1">
                <a:solidFill>
                  <a:schemeClr val="tx1"/>
                </a:solidFill>
                <a:latin typeface="Times New Roman" panose="02020603050405020304" pitchFamily="18" charset="0"/>
                <a:cs typeface="Times New Roman" panose="02020603050405020304" pitchFamily="18" charset="0"/>
              </a:rPr>
              <a:t>радікс</a:t>
            </a:r>
            <a:r>
              <a:rPr lang="uk-UA" sz="2000" dirty="0">
                <a:solidFill>
                  <a:schemeClr val="tx1"/>
                </a:solidFill>
                <a:latin typeface="Times New Roman" panose="02020603050405020304" pitchFamily="18" charset="0"/>
                <a:cs typeface="Times New Roman" panose="02020603050405020304" pitchFamily="18" charset="0"/>
              </a:rPr>
              <a:t>; </a:t>
            </a:r>
          </a:p>
          <a:p>
            <a:r>
              <a:rPr lang="uk-UA" sz="2000" dirty="0">
                <a:solidFill>
                  <a:schemeClr val="tx1"/>
                </a:solidFill>
                <a:latin typeface="Times New Roman" panose="02020603050405020304" pitchFamily="18" charset="0"/>
                <a:cs typeface="Times New Roman" panose="02020603050405020304" pitchFamily="18" charset="0"/>
              </a:rPr>
              <a:t>інсайт-метод; </a:t>
            </a:r>
          </a:p>
          <a:p>
            <a:r>
              <a:rPr lang="uk-UA" sz="2000" dirty="0" err="1">
                <a:solidFill>
                  <a:schemeClr val="tx1"/>
                </a:solidFill>
                <a:latin typeface="Times New Roman" panose="02020603050405020304" pitchFamily="18" charset="0"/>
                <a:cs typeface="Times New Roman" panose="02020603050405020304" pitchFamily="18" charset="0"/>
              </a:rPr>
              <a:t>розен</a:t>
            </a:r>
            <a:r>
              <a:rPr lang="uk-UA" sz="2000" dirty="0">
                <a:solidFill>
                  <a:schemeClr val="tx1"/>
                </a:solidFill>
                <a:latin typeface="Times New Roman" panose="02020603050405020304" pitchFamily="18" charset="0"/>
                <a:cs typeface="Times New Roman" panose="02020603050405020304" pitchFamily="18" charset="0"/>
              </a:rPr>
              <a:t>-метод; </a:t>
            </a:r>
          </a:p>
          <a:p>
            <a:r>
              <a:rPr lang="uk-UA" sz="2000" dirty="0">
                <a:solidFill>
                  <a:schemeClr val="tx1"/>
                </a:solidFill>
                <a:latin typeface="Times New Roman" panose="02020603050405020304" pitchFamily="18" charset="0"/>
                <a:cs typeface="Times New Roman" panose="02020603050405020304" pitchFamily="18" charset="0"/>
              </a:rPr>
              <a:t>рухові вправи та їх аналіз; </a:t>
            </a:r>
          </a:p>
          <a:p>
            <a:r>
              <a:rPr lang="uk-UA" sz="2000" dirty="0">
                <a:solidFill>
                  <a:schemeClr val="tx1"/>
                </a:solidFill>
                <a:latin typeface="Times New Roman" panose="02020603050405020304" pitchFamily="18" charset="0"/>
                <a:cs typeface="Times New Roman" panose="02020603050405020304" pitchFamily="18" charset="0"/>
              </a:rPr>
              <a:t>дихальна гімнастика; </a:t>
            </a:r>
          </a:p>
          <a:p>
            <a:endParaRPr lang="uk-UA"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69291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514350" y="557213"/>
            <a:ext cx="8759652" cy="5484149"/>
          </a:xfrm>
        </p:spPr>
        <p:txBody>
          <a:bodyPr>
            <a:normAutofit/>
          </a:bodyPr>
          <a:lstStyle/>
          <a:p>
            <a:pPr algn="just"/>
            <a:r>
              <a:rPr lang="uk-UA" sz="2000" dirty="0">
                <a:solidFill>
                  <a:schemeClr val="tx1"/>
                </a:solidFill>
                <a:latin typeface="Times New Roman" panose="02020603050405020304" pitchFamily="18" charset="0"/>
                <a:cs typeface="Times New Roman" panose="02020603050405020304" pitchFamily="18" charset="0"/>
              </a:rPr>
              <a:t>танець; </a:t>
            </a:r>
          </a:p>
          <a:p>
            <a:pPr algn="just"/>
            <a:r>
              <a:rPr lang="uk-UA" sz="2000" dirty="0">
                <a:solidFill>
                  <a:schemeClr val="tx1"/>
                </a:solidFill>
                <a:latin typeface="Times New Roman" panose="02020603050405020304" pitchFamily="18" charset="0"/>
                <a:cs typeface="Times New Roman" panose="02020603050405020304" pitchFamily="18" charset="0"/>
              </a:rPr>
              <a:t>акторська майстерність; </a:t>
            </a:r>
          </a:p>
          <a:p>
            <a:pPr algn="just"/>
            <a:r>
              <a:rPr lang="uk-UA" sz="2000" dirty="0">
                <a:solidFill>
                  <a:schemeClr val="tx1"/>
                </a:solidFill>
                <a:latin typeface="Times New Roman" panose="02020603050405020304" pitchFamily="18" charset="0"/>
                <a:cs typeface="Times New Roman" panose="02020603050405020304" pitchFamily="18" charset="0"/>
              </a:rPr>
              <a:t>терапія звуком; </a:t>
            </a:r>
          </a:p>
          <a:p>
            <a:pPr algn="just"/>
            <a:r>
              <a:rPr lang="uk-UA" sz="2000" dirty="0">
                <a:solidFill>
                  <a:schemeClr val="tx1"/>
                </a:solidFill>
                <a:latin typeface="Times New Roman" panose="02020603050405020304" pitchFamily="18" charset="0"/>
                <a:cs typeface="Times New Roman" panose="02020603050405020304" pitchFamily="18" charset="0"/>
              </a:rPr>
              <a:t>медитація; </a:t>
            </a:r>
          </a:p>
          <a:p>
            <a:pPr algn="just"/>
            <a:r>
              <a:rPr lang="uk-UA" sz="2000" dirty="0">
                <a:solidFill>
                  <a:schemeClr val="tx1"/>
                </a:solidFill>
                <a:latin typeface="Times New Roman" panose="02020603050405020304" pitchFamily="18" charset="0"/>
                <a:cs typeface="Times New Roman" panose="02020603050405020304" pitchFamily="18" charset="0"/>
              </a:rPr>
              <a:t>йога; </a:t>
            </a:r>
          </a:p>
          <a:p>
            <a:pPr algn="just"/>
            <a:r>
              <a:rPr lang="uk-UA" sz="2000" dirty="0">
                <a:solidFill>
                  <a:schemeClr val="tx1"/>
                </a:solidFill>
                <a:latin typeface="Times New Roman" panose="02020603050405020304" pitchFamily="18" charset="0"/>
                <a:cs typeface="Times New Roman" panose="02020603050405020304" pitchFamily="18" charset="0"/>
              </a:rPr>
              <a:t>гіпноз; </a:t>
            </a:r>
          </a:p>
          <a:p>
            <a:pPr algn="just"/>
            <a:r>
              <a:rPr lang="uk-UA" sz="2000" dirty="0">
                <a:solidFill>
                  <a:schemeClr val="tx1"/>
                </a:solidFill>
                <a:latin typeface="Times New Roman" panose="02020603050405020304" pitchFamily="18" charset="0"/>
                <a:cs typeface="Times New Roman" panose="02020603050405020304" pitchFamily="18" charset="0"/>
              </a:rPr>
              <a:t>групова терапія; </a:t>
            </a:r>
          </a:p>
          <a:p>
            <a:pPr algn="just"/>
            <a:r>
              <a:rPr lang="uk-UA" sz="2000" dirty="0">
                <a:solidFill>
                  <a:schemeClr val="tx1"/>
                </a:solidFill>
                <a:latin typeface="Times New Roman" panose="02020603050405020304" pitchFamily="18" charset="0"/>
                <a:cs typeface="Times New Roman" panose="02020603050405020304" pitchFamily="18" charset="0"/>
              </a:rPr>
              <a:t>самодіагностика. </a:t>
            </a:r>
          </a:p>
          <a:p>
            <a:pPr algn="just"/>
            <a:r>
              <a:rPr lang="uk-UA" sz="2000" dirty="0">
                <a:solidFill>
                  <a:schemeClr val="tx1"/>
                </a:solidFill>
                <a:latin typeface="Times New Roman" panose="02020603050405020304" pitchFamily="18" charset="0"/>
                <a:cs typeface="Times New Roman" panose="02020603050405020304" pitchFamily="18" charset="0"/>
              </a:rPr>
              <a:t>В основі всіх перерахованих методів лежить нерозривний зв’язок психоемоційного стану людини та її тілесної оболонки. Вони використовують різні варіанти контакту терапевта з тілом пацієнта: масаж, м’які дотики, натискання, контроль дихання.</a:t>
            </a:r>
          </a:p>
          <a:p>
            <a:endParaRPr lang="uk-UA" dirty="0"/>
          </a:p>
        </p:txBody>
      </p:sp>
    </p:spTree>
    <p:extLst>
      <p:ext uri="{BB962C8B-B14F-4D97-AF65-F5344CB8AC3E}">
        <p14:creationId xmlns:p14="http://schemas.microsoft.com/office/powerpoint/2010/main" val="26577544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152400"/>
            <a:ext cx="8596668" cy="890588"/>
          </a:xfrm>
        </p:spPr>
        <p:txBody>
          <a:bodyPr/>
          <a:lstStyle/>
          <a:p>
            <a:pPr algn="ctr"/>
            <a:r>
              <a:rPr lang="uk-UA" b="1" dirty="0"/>
              <a:t>Техніки тілесної </a:t>
            </a:r>
            <a:r>
              <a:rPr lang="uk-UA" b="1" dirty="0" smtClean="0"/>
              <a:t>терапії</a:t>
            </a:r>
            <a:endParaRPr lang="uk-UA" dirty="0"/>
          </a:p>
        </p:txBody>
      </p:sp>
      <p:sp>
        <p:nvSpPr>
          <p:cNvPr id="3" name="Місце для вмісту 2"/>
          <p:cNvSpPr>
            <a:spLocks noGrp="1"/>
          </p:cNvSpPr>
          <p:nvPr>
            <p:ph idx="1"/>
          </p:nvPr>
        </p:nvSpPr>
        <p:spPr>
          <a:xfrm>
            <a:off x="677334" y="1271589"/>
            <a:ext cx="8596668" cy="5272086"/>
          </a:xfrm>
        </p:spPr>
        <p:txBody>
          <a:bodyPr>
            <a:noAutofit/>
          </a:bodyPr>
          <a:lstStyle/>
          <a:p>
            <a:pPr algn="just"/>
            <a:r>
              <a:rPr lang="uk-UA" sz="2000" dirty="0" smtClean="0">
                <a:solidFill>
                  <a:schemeClr val="tx1"/>
                </a:solidFill>
                <a:latin typeface="Times New Roman" panose="02020603050405020304" pitchFamily="18" charset="0"/>
                <a:cs typeface="Times New Roman" panose="02020603050405020304" pitchFamily="18" charset="0"/>
              </a:rPr>
              <a:t>Спрямовані на:</a:t>
            </a:r>
          </a:p>
          <a:p>
            <a:pPr algn="just"/>
            <a:r>
              <a:rPr lang="uk-UA" sz="2000" dirty="0">
                <a:solidFill>
                  <a:schemeClr val="tx1"/>
                </a:solidFill>
                <a:latin typeface="Times New Roman" panose="02020603050405020304" pitchFamily="18" charset="0"/>
                <a:cs typeface="Times New Roman" panose="02020603050405020304" pitchFamily="18" charset="0"/>
              </a:rPr>
              <a:t>виявлення </a:t>
            </a:r>
            <a:r>
              <a:rPr lang="uk-UA" sz="2000" dirty="0" err="1">
                <a:solidFill>
                  <a:schemeClr val="tx1"/>
                </a:solidFill>
                <a:latin typeface="Times New Roman" panose="02020603050405020304" pitchFamily="18" charset="0"/>
                <a:cs typeface="Times New Roman" panose="02020603050405020304" pitchFamily="18" charset="0"/>
              </a:rPr>
              <a:t>внутрішньоособистісних</a:t>
            </a:r>
            <a:r>
              <a:rPr lang="uk-UA" sz="2000" dirty="0">
                <a:solidFill>
                  <a:schemeClr val="tx1"/>
                </a:solidFill>
                <a:latin typeface="Times New Roman" panose="02020603050405020304" pitchFamily="18" charset="0"/>
                <a:cs typeface="Times New Roman" panose="02020603050405020304" pitchFamily="18" charset="0"/>
              </a:rPr>
              <a:t> конфліктів; </a:t>
            </a:r>
          </a:p>
          <a:p>
            <a:pPr algn="just"/>
            <a:r>
              <a:rPr lang="uk-UA" sz="2000" dirty="0">
                <a:solidFill>
                  <a:schemeClr val="tx1"/>
                </a:solidFill>
                <a:latin typeface="Times New Roman" panose="02020603050405020304" pitchFamily="18" charset="0"/>
                <a:cs typeface="Times New Roman" panose="02020603050405020304" pitchFamily="18" charset="0"/>
              </a:rPr>
              <a:t>відновлення зв’язку між психікою та тілом; </a:t>
            </a:r>
          </a:p>
          <a:p>
            <a:pPr algn="just"/>
            <a:r>
              <a:rPr lang="uk-UA" sz="2000" dirty="0">
                <a:solidFill>
                  <a:schemeClr val="tx1"/>
                </a:solidFill>
                <a:latin typeface="Times New Roman" panose="02020603050405020304" pitchFamily="18" charset="0"/>
                <a:cs typeface="Times New Roman" panose="02020603050405020304" pitchFamily="18" charset="0"/>
              </a:rPr>
              <a:t>формування позитивних </a:t>
            </a:r>
            <a:r>
              <a:rPr lang="uk-UA" sz="2000" dirty="0" err="1">
                <a:solidFill>
                  <a:schemeClr val="tx1"/>
                </a:solidFill>
                <a:latin typeface="Times New Roman" panose="02020603050405020304" pitchFamily="18" charset="0"/>
                <a:cs typeface="Times New Roman" panose="02020603050405020304" pitchFamily="18" charset="0"/>
              </a:rPr>
              <a:t>самовідносин</a:t>
            </a:r>
            <a:r>
              <a:rPr lang="uk-UA" sz="2000" dirty="0">
                <a:solidFill>
                  <a:schemeClr val="tx1"/>
                </a:solidFill>
                <a:latin typeface="Times New Roman" panose="02020603050405020304" pitchFamily="18" charset="0"/>
                <a:cs typeface="Times New Roman" panose="02020603050405020304" pitchFamily="18" charset="0"/>
              </a:rPr>
              <a:t>; </a:t>
            </a:r>
          </a:p>
          <a:p>
            <a:pPr algn="just"/>
            <a:r>
              <a:rPr lang="uk-UA" sz="2000" dirty="0">
                <a:solidFill>
                  <a:schemeClr val="tx1"/>
                </a:solidFill>
                <a:latin typeface="Times New Roman" panose="02020603050405020304" pitchFamily="18" charset="0"/>
                <a:cs typeface="Times New Roman" panose="02020603050405020304" pitchFamily="18" charset="0"/>
              </a:rPr>
              <a:t>оптимізацію самооцінки людини; </a:t>
            </a:r>
          </a:p>
          <a:p>
            <a:pPr algn="just"/>
            <a:r>
              <a:rPr lang="uk-UA" sz="2000" dirty="0">
                <a:solidFill>
                  <a:schemeClr val="tx1"/>
                </a:solidFill>
                <a:latin typeface="Times New Roman" panose="02020603050405020304" pitchFamily="18" charset="0"/>
                <a:cs typeface="Times New Roman" panose="02020603050405020304" pitchFamily="18" charset="0"/>
              </a:rPr>
              <a:t>навчання клієнта раціонального використання можливостей власного тіла; </a:t>
            </a:r>
          </a:p>
          <a:p>
            <a:pPr algn="just"/>
            <a:r>
              <a:rPr lang="uk-UA" sz="2000" dirty="0">
                <a:solidFill>
                  <a:schemeClr val="tx1"/>
                </a:solidFill>
                <a:latin typeface="Times New Roman" panose="02020603050405020304" pitchFamily="18" charset="0"/>
                <a:cs typeface="Times New Roman" panose="02020603050405020304" pitchFamily="18" charset="0"/>
              </a:rPr>
              <a:t>подолання комунікативних бар’єрів; </a:t>
            </a:r>
          </a:p>
          <a:p>
            <a:pPr algn="just"/>
            <a:r>
              <a:rPr lang="uk-UA" sz="2000" dirty="0">
                <a:solidFill>
                  <a:schemeClr val="tx1"/>
                </a:solidFill>
                <a:latin typeface="Times New Roman" panose="02020603050405020304" pitchFamily="18" charset="0"/>
                <a:cs typeface="Times New Roman" panose="02020603050405020304" pitchFamily="18" charset="0"/>
              </a:rPr>
              <a:t>покращення навичок соціальної взаємодії;</a:t>
            </a:r>
          </a:p>
          <a:p>
            <a:pPr algn="just"/>
            <a:r>
              <a:rPr lang="uk-UA" sz="2000" dirty="0">
                <a:solidFill>
                  <a:schemeClr val="tx1"/>
                </a:solidFill>
                <a:latin typeface="Times New Roman" panose="02020603050405020304" pitchFamily="18" charset="0"/>
                <a:cs typeface="Times New Roman" panose="02020603050405020304" pitchFamily="18" charset="0"/>
              </a:rPr>
              <a:t>корекцію життєвих установок та стереотипів поведінки індивіда; </a:t>
            </a:r>
          </a:p>
          <a:p>
            <a:pPr algn="just"/>
            <a:r>
              <a:rPr lang="uk-UA" sz="2000" dirty="0">
                <a:solidFill>
                  <a:schemeClr val="tx1"/>
                </a:solidFill>
                <a:latin typeface="Times New Roman" panose="02020603050405020304" pitchFamily="18" charset="0"/>
                <a:cs typeface="Times New Roman" panose="02020603050405020304" pitchFamily="18" charset="0"/>
              </a:rPr>
              <a:t>подолання нав’язливих думок та дій; </a:t>
            </a:r>
          </a:p>
          <a:p>
            <a:pPr algn="just"/>
            <a:r>
              <a:rPr lang="uk-UA" sz="2000" dirty="0">
                <a:solidFill>
                  <a:schemeClr val="tx1"/>
                </a:solidFill>
                <a:latin typeface="Times New Roman" panose="02020603050405020304" pitchFamily="18" charset="0"/>
                <a:cs typeface="Times New Roman" panose="02020603050405020304" pitchFamily="18" charset="0"/>
              </a:rPr>
              <a:t>звільнення від депресії та апатії; </a:t>
            </a:r>
          </a:p>
          <a:p>
            <a:pPr algn="just"/>
            <a:r>
              <a:rPr lang="uk-UA" sz="2000" dirty="0">
                <a:solidFill>
                  <a:schemeClr val="tx1"/>
                </a:solidFill>
                <a:latin typeface="Times New Roman" panose="02020603050405020304" pitchFamily="18" charset="0"/>
                <a:cs typeface="Times New Roman" panose="02020603050405020304" pitchFamily="18" charset="0"/>
              </a:rPr>
              <a:t>відновлення життєвого ресурсу людини</a:t>
            </a:r>
            <a:r>
              <a:rPr lang="uk-UA" sz="2000" dirty="0" smtClean="0">
                <a:solidFill>
                  <a:schemeClr val="tx1"/>
                </a:solidFill>
                <a:latin typeface="Times New Roman" panose="02020603050405020304" pitchFamily="18" charset="0"/>
                <a:cs typeface="Times New Roman" panose="02020603050405020304" pitchFamily="18" charset="0"/>
              </a:rPr>
              <a:t>.</a:t>
            </a:r>
            <a:endParaRPr lang="uk-UA"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51318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Вправи тілесно-орієнтованої терапії</a:t>
            </a:r>
            <a:r>
              <a:rPr lang="uk-UA" dirty="0"/>
              <a:t/>
            </a:r>
            <a:br>
              <a:rPr lang="uk-UA" dirty="0"/>
            </a:br>
            <a:endParaRPr lang="uk-UA" dirty="0"/>
          </a:p>
        </p:txBody>
      </p:sp>
      <p:sp>
        <p:nvSpPr>
          <p:cNvPr id="3" name="Місце для вмісту 2"/>
          <p:cNvSpPr>
            <a:spLocks noGrp="1"/>
          </p:cNvSpPr>
          <p:nvPr>
            <p:ph idx="1"/>
          </p:nvPr>
        </p:nvSpPr>
        <p:spPr>
          <a:xfrm>
            <a:off x="677334" y="1614489"/>
            <a:ext cx="8596668" cy="4426874"/>
          </a:xfrm>
        </p:spPr>
        <p:txBody>
          <a:bodyPr>
            <a:normAutofit/>
          </a:bodyPr>
          <a:lstStyle/>
          <a:p>
            <a:pPr algn="just"/>
            <a:r>
              <a:rPr lang="uk-UA" sz="2400" dirty="0">
                <a:solidFill>
                  <a:schemeClr val="tx1"/>
                </a:solidFill>
                <a:latin typeface="Times New Roman" panose="02020603050405020304" pitchFamily="18" charset="0"/>
                <a:cs typeface="Times New Roman" panose="02020603050405020304" pitchFamily="18" charset="0"/>
              </a:rPr>
              <a:t>об’єднуються в комплекси, які на практиці працюють над руйнуванням того чи іншого блоку. Так, для зняття очних затискачів потрібно робити гімнастику для очей, а для руйнування орального затиску корисно стимулювати роботу мімічних м’язів, виконуючи гімнастику артикуляції. При горловому затискачі добре допомагає спів та скоромовки. Корекція грудного, діафрагмального та черевного панцирів ґрунтується на дихальних вправах та систематичних заняттях спортом. Щоб звільнитися від кульшового затиску, потрібно ходити босоніж, більше танцювати, виконувати такі вправи, як велосипед, махи ногами.</a:t>
            </a:r>
          </a:p>
          <a:p>
            <a:endParaRPr lang="uk-UA" dirty="0"/>
          </a:p>
        </p:txBody>
      </p:sp>
    </p:spTree>
    <p:extLst>
      <p:ext uri="{BB962C8B-B14F-4D97-AF65-F5344CB8AC3E}">
        <p14:creationId xmlns:p14="http://schemas.microsoft.com/office/powerpoint/2010/main" val="1033177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t>Як відбуваються сеанси тілесно-орієнтованої терапії</a:t>
            </a:r>
            <a:endParaRPr lang="uk-UA" dirty="0"/>
          </a:p>
        </p:txBody>
      </p:sp>
      <p:sp>
        <p:nvSpPr>
          <p:cNvPr id="3" name="Місце для вмісту 2"/>
          <p:cNvSpPr>
            <a:spLocks noGrp="1"/>
          </p:cNvSpPr>
          <p:nvPr>
            <p:ph idx="1"/>
          </p:nvPr>
        </p:nvSpPr>
        <p:spPr>
          <a:xfrm>
            <a:off x="677334" y="2160589"/>
            <a:ext cx="9509654" cy="4283074"/>
          </a:xfrm>
        </p:spPr>
        <p:txBody>
          <a:bodyPr>
            <a:noAutofit/>
          </a:bodyPr>
          <a:lstStyle/>
          <a:p>
            <a:pPr algn="just"/>
            <a:r>
              <a:rPr lang="uk-UA" sz="2100" dirty="0">
                <a:solidFill>
                  <a:schemeClr val="tx1"/>
                </a:solidFill>
                <a:latin typeface="Times New Roman" panose="02020603050405020304" pitchFamily="18" charset="0"/>
                <a:cs typeface="Times New Roman" panose="02020603050405020304" pitchFamily="18" charset="0"/>
              </a:rPr>
              <a:t>Як і в інших підходах насамперед важливий довірчий контакт між терапевтом і клієнтом. Щоб виникла довіра, потрібен певний час.</a:t>
            </a:r>
          </a:p>
          <a:p>
            <a:pPr algn="just"/>
            <a:r>
              <a:rPr lang="uk-UA" sz="2100" dirty="0">
                <a:solidFill>
                  <a:schemeClr val="tx1"/>
                </a:solidFill>
                <a:latin typeface="Times New Roman" panose="02020603050405020304" pitchFamily="18" charset="0"/>
                <a:cs typeface="Times New Roman" panose="02020603050405020304" pitchFamily="18" charset="0"/>
              </a:rPr>
              <a:t>Сесія може проходити по-різному — клієнт може сидіти в кріслі, стояти, переміщатися по кімнаті, лежати, використовувати предмети, що у кімнаті.</a:t>
            </a:r>
          </a:p>
          <a:p>
            <a:pPr algn="just"/>
            <a:r>
              <a:rPr lang="uk-UA" sz="2100" dirty="0">
                <a:solidFill>
                  <a:schemeClr val="tx1"/>
                </a:solidFill>
                <a:latin typeface="Times New Roman" panose="02020603050405020304" pitchFamily="18" charset="0"/>
                <a:cs typeface="Times New Roman" panose="02020603050405020304" pitchFamily="18" charset="0"/>
              </a:rPr>
              <a:t>У біоенергетиці доступ до тілесної саморегуляції досягається за допомогою спеціальних поз та вправ, коли саме тіло «виявляє» проблемні ділянки та намагається «подихати» проблему. У біосинтезі за допомогою застосування терапевтом різних дотиків (контактів) до тіла клієнта, який лежить у цей час із заплющеними очима. У </a:t>
            </a:r>
            <a:r>
              <a:rPr lang="uk-UA" sz="2100" dirty="0" err="1">
                <a:solidFill>
                  <a:schemeClr val="tx1"/>
                </a:solidFill>
                <a:latin typeface="Times New Roman" panose="02020603050405020304" pitchFamily="18" charset="0"/>
                <a:cs typeface="Times New Roman" panose="02020603050405020304" pitchFamily="18" charset="0"/>
              </a:rPr>
              <a:t>танатотерапії</a:t>
            </a:r>
            <a:r>
              <a:rPr lang="uk-UA" sz="2100" dirty="0">
                <a:solidFill>
                  <a:schemeClr val="tx1"/>
                </a:solidFill>
                <a:latin typeface="Times New Roman" panose="02020603050405020304" pitchFamily="18" charset="0"/>
                <a:cs typeface="Times New Roman" panose="02020603050405020304" pitchFamily="18" charset="0"/>
              </a:rPr>
              <a:t> лікування відбувається за допомогою досягнення стану балансу фізичних процесів розслаблення та активізації</a:t>
            </a:r>
            <a:r>
              <a:rPr lang="uk-UA" sz="2000" dirty="0" smtClean="0">
                <a:latin typeface="Times New Roman" panose="02020603050405020304" pitchFamily="18" charset="0"/>
                <a:cs typeface="Times New Roman" panose="02020603050405020304" pitchFamily="18" charset="0"/>
              </a:rPr>
              <a:t>.</a:t>
            </a:r>
            <a:endParaRPr lang="uk-UA"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62720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300038"/>
            <a:ext cx="8596668" cy="1630362"/>
          </a:xfrm>
        </p:spPr>
        <p:txBody>
          <a:bodyPr>
            <a:normAutofit fontScale="90000"/>
          </a:bodyPr>
          <a:lstStyle/>
          <a:p>
            <a:pPr algn="ctr"/>
            <a:r>
              <a:rPr lang="uk-UA" dirty="0"/>
              <a:t>За яких психологічних розладів доцільно застосовувати тілесно-орієнтовану психотерапію</a:t>
            </a:r>
            <a:endParaRPr lang="uk-UA" dirty="0"/>
          </a:p>
        </p:txBody>
      </p:sp>
      <p:sp>
        <p:nvSpPr>
          <p:cNvPr id="3" name="Місце для вмісту 2"/>
          <p:cNvSpPr>
            <a:spLocks noGrp="1"/>
          </p:cNvSpPr>
          <p:nvPr>
            <p:ph idx="1"/>
          </p:nvPr>
        </p:nvSpPr>
        <p:spPr/>
        <p:txBody>
          <a:bodyPr/>
          <a:lstStyle/>
          <a:p>
            <a:pPr algn="just"/>
            <a:r>
              <a:rPr lang="uk-UA" sz="2400" dirty="0">
                <a:solidFill>
                  <a:schemeClr val="tx1"/>
                </a:solidFill>
                <a:latin typeface="Times New Roman" panose="02020603050405020304" pitchFamily="18" charset="0"/>
                <a:cs typeface="Times New Roman" panose="02020603050405020304" pitchFamily="18" charset="0"/>
              </a:rPr>
              <a:t>При депресії, синдромі хронічної втоми, тривожному розладі, неврозах, сексуальній незадоволеності, травмах розвитку, шокових травмах, ПТСР,  надмірній вазі, психосоматичних захворюваннях. Крім того, ТОП допомагає розвинути самопізнання та навчитися регуляції емоцій.</a:t>
            </a:r>
          </a:p>
          <a:p>
            <a:endParaRPr lang="uk-UA" dirty="0"/>
          </a:p>
        </p:txBody>
      </p:sp>
    </p:spTree>
    <p:extLst>
      <p:ext uri="{BB962C8B-B14F-4D97-AF65-F5344CB8AC3E}">
        <p14:creationId xmlns:p14="http://schemas.microsoft.com/office/powerpoint/2010/main" val="892162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38125"/>
            <a:ext cx="8596668" cy="1320800"/>
          </a:xfrm>
        </p:spPr>
        <p:txBody>
          <a:bodyPr/>
          <a:lstStyle/>
          <a:p>
            <a:pPr algn="ctr"/>
            <a:r>
              <a:rPr lang="uk-UA" b="1" dirty="0">
                <a:latin typeface="Times New Roman" panose="02020603050405020304" pitchFamily="18" charset="0"/>
                <a:cs typeface="Times New Roman" panose="02020603050405020304" pitchFamily="18" charset="0"/>
              </a:rPr>
              <a:t>Історія виникнення тілесно-орієнтованої терапії </a:t>
            </a:r>
            <a:endParaRPr lang="uk-UA"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a:xfrm>
            <a:off x="677334" y="1558925"/>
            <a:ext cx="9338204" cy="5041900"/>
          </a:xfrm>
        </p:spPr>
        <p:txBody>
          <a:bodyPr>
            <a:noAutofit/>
          </a:bodyPr>
          <a:lstStyle/>
          <a:p>
            <a:pPr algn="just"/>
            <a:r>
              <a:rPr lang="uk-UA" sz="2000" dirty="0">
                <a:solidFill>
                  <a:schemeClr val="tx1"/>
                </a:solidFill>
                <a:latin typeface="Times New Roman" panose="02020603050405020304" pitchFamily="18" charset="0"/>
                <a:cs typeface="Times New Roman" panose="02020603050405020304" pitchFamily="18" charset="0"/>
              </a:rPr>
              <a:t>Тілесно-орієнтована терапія — одна з галузей психотерапії, яка має свою історію,. Як наука, тілесно-орієнтована терапія розвивалася протягом останніх 70 років і заснована на дослідженнях у галузі біології, антропології, етології, нейропсихології, психології розвитку, </a:t>
            </a:r>
            <a:r>
              <a:rPr lang="uk-UA" sz="2000" dirty="0" err="1">
                <a:solidFill>
                  <a:schemeClr val="tx1"/>
                </a:solidFill>
                <a:latin typeface="Times New Roman" panose="02020603050405020304" pitchFamily="18" charset="0"/>
                <a:cs typeface="Times New Roman" panose="02020603050405020304" pitchFamily="18" charset="0"/>
              </a:rPr>
              <a:t>неонатології</a:t>
            </a:r>
            <a:r>
              <a:rPr lang="uk-UA" sz="2000" dirty="0">
                <a:solidFill>
                  <a:schemeClr val="tx1"/>
                </a:solidFill>
                <a:latin typeface="Times New Roman" panose="02020603050405020304" pitchFamily="18" charset="0"/>
                <a:cs typeface="Times New Roman" panose="02020603050405020304" pitchFamily="18" charset="0"/>
              </a:rPr>
              <a:t> та </a:t>
            </a:r>
            <a:r>
              <a:rPr lang="uk-UA" sz="2000" dirty="0" err="1">
                <a:solidFill>
                  <a:schemeClr val="tx1"/>
                </a:solidFill>
                <a:latin typeface="Times New Roman" panose="02020603050405020304" pitchFamily="18" charset="0"/>
                <a:cs typeface="Times New Roman" panose="02020603050405020304" pitchFamily="18" charset="0"/>
              </a:rPr>
              <a:t>перинатології</a:t>
            </a:r>
            <a:r>
              <a:rPr lang="uk-UA" sz="2000" dirty="0">
                <a:solidFill>
                  <a:schemeClr val="tx1"/>
                </a:solidFill>
                <a:latin typeface="Times New Roman" panose="02020603050405020304" pitchFamily="18" charset="0"/>
                <a:cs typeface="Times New Roman" panose="02020603050405020304" pitchFamily="18" charset="0"/>
              </a:rPr>
              <a:t> тощо. Було розроблено впродовж цього часу чимало різноманітних </a:t>
            </a:r>
            <a:r>
              <a:rPr lang="uk-UA" sz="2000" dirty="0" err="1">
                <a:solidFill>
                  <a:schemeClr val="tx1"/>
                </a:solidFill>
                <a:latin typeface="Times New Roman" panose="02020603050405020304" pitchFamily="18" charset="0"/>
                <a:cs typeface="Times New Roman" panose="02020603050405020304" pitchFamily="18" charset="0"/>
              </a:rPr>
              <a:t>методик</a:t>
            </a:r>
            <a:r>
              <a:rPr lang="uk-UA" sz="2000" dirty="0">
                <a:solidFill>
                  <a:schemeClr val="tx1"/>
                </a:solidFill>
                <a:latin typeface="Times New Roman" panose="02020603050405020304" pitchFamily="18" charset="0"/>
                <a:cs typeface="Times New Roman" panose="02020603050405020304" pitchFamily="18" charset="0"/>
              </a:rPr>
              <a:t> та технік, які використовують взаємодію з тілом: дотик, рухи, дихання, що робить дане лікування схожим на соматичні методи</a:t>
            </a:r>
            <a:r>
              <a:rPr lang="uk-UA" sz="2000" dirty="0" smtClean="0">
                <a:solidFill>
                  <a:schemeClr val="tx1"/>
                </a:solidFill>
                <a:latin typeface="Times New Roman" panose="02020603050405020304" pitchFamily="18" charset="0"/>
                <a:cs typeface="Times New Roman" panose="02020603050405020304" pitchFamily="18" charset="0"/>
              </a:rPr>
              <a:t>.</a:t>
            </a:r>
          </a:p>
          <a:p>
            <a:pPr algn="just"/>
            <a:r>
              <a:rPr lang="uk-UA" sz="2000" dirty="0">
                <a:solidFill>
                  <a:schemeClr val="tx1"/>
                </a:solidFill>
                <a:latin typeface="Times New Roman" panose="02020603050405020304" pitchFamily="18" charset="0"/>
                <a:cs typeface="Times New Roman" panose="02020603050405020304" pitchFamily="18" charset="0"/>
              </a:rPr>
              <a:t>Тілесно-орієнтована терапія пов'язана з такими іменами, як В. Рейх, А. </a:t>
            </a:r>
            <a:r>
              <a:rPr lang="uk-UA" sz="2000" dirty="0" err="1">
                <a:solidFill>
                  <a:schemeClr val="tx1"/>
                </a:solidFill>
                <a:latin typeface="Times New Roman" panose="02020603050405020304" pitchFamily="18" charset="0"/>
                <a:cs typeface="Times New Roman" panose="02020603050405020304" pitchFamily="18" charset="0"/>
              </a:rPr>
              <a:t>Лоуен</a:t>
            </a:r>
            <a:r>
              <a:rPr lang="uk-UA" sz="2000" dirty="0">
                <a:solidFill>
                  <a:schemeClr val="tx1"/>
                </a:solidFill>
                <a:latin typeface="Times New Roman" panose="02020603050405020304" pitchFamily="18" charset="0"/>
                <a:cs typeface="Times New Roman" panose="02020603050405020304" pitchFamily="18" charset="0"/>
              </a:rPr>
              <a:t>, М. </a:t>
            </a:r>
            <a:r>
              <a:rPr lang="uk-UA" sz="2000" dirty="0" err="1">
                <a:solidFill>
                  <a:schemeClr val="tx1"/>
                </a:solidFill>
                <a:latin typeface="Times New Roman" panose="02020603050405020304" pitchFamily="18" charset="0"/>
                <a:cs typeface="Times New Roman" panose="02020603050405020304" pitchFamily="18" charset="0"/>
              </a:rPr>
              <a:t>Фельденкрайз</a:t>
            </a:r>
            <a:r>
              <a:rPr lang="uk-UA" sz="2000" dirty="0">
                <a:solidFill>
                  <a:schemeClr val="tx1"/>
                </a:solidFill>
                <a:latin typeface="Times New Roman" panose="02020603050405020304" pitchFamily="18" charset="0"/>
                <a:cs typeface="Times New Roman" panose="02020603050405020304" pitchFamily="18" charset="0"/>
              </a:rPr>
              <a:t>, Ф. Олександр, І. </a:t>
            </a:r>
            <a:r>
              <a:rPr lang="uk-UA" sz="2000" dirty="0" err="1">
                <a:solidFill>
                  <a:schemeClr val="tx1"/>
                </a:solidFill>
                <a:latin typeface="Times New Roman" panose="02020603050405020304" pitchFamily="18" charset="0"/>
                <a:cs typeface="Times New Roman" panose="02020603050405020304" pitchFamily="18" charset="0"/>
              </a:rPr>
              <a:t>Рольф</a:t>
            </a:r>
            <a:r>
              <a:rPr lang="uk-UA" sz="2000" dirty="0">
                <a:solidFill>
                  <a:schemeClr val="tx1"/>
                </a:solidFill>
                <a:latin typeface="Times New Roman" panose="02020603050405020304" pitchFamily="18" charset="0"/>
                <a:cs typeface="Times New Roman" panose="02020603050405020304" pitchFamily="18" charset="0"/>
              </a:rPr>
              <a:t>. Класична тілесна терапія спрямована на розширення самовдосконалення та розвитку людських можливостей, відновлення природної благодаті та свободи руху, затвердження образу "Я". Дослідження клінічних терапевтів показали, що характер індивіда відображається на соматичному рівні в структурі та русі тіла. За формулюванням А. </a:t>
            </a:r>
            <a:r>
              <a:rPr lang="uk-UA" sz="2000" dirty="0" err="1">
                <a:solidFill>
                  <a:schemeClr val="tx1"/>
                </a:solidFill>
                <a:latin typeface="Times New Roman" panose="02020603050405020304" pitchFamily="18" charset="0"/>
                <a:cs typeface="Times New Roman" panose="02020603050405020304" pitchFamily="18" charset="0"/>
              </a:rPr>
              <a:t>Лоуен</a:t>
            </a:r>
            <a:r>
              <a:rPr lang="uk-UA" sz="2000" dirty="0">
                <a:solidFill>
                  <a:schemeClr val="tx1"/>
                </a:solidFill>
                <a:latin typeface="Times New Roman" panose="02020603050405020304" pitchFamily="18" charset="0"/>
                <a:cs typeface="Times New Roman" panose="02020603050405020304" pitchFamily="18" charset="0"/>
              </a:rPr>
              <a:t>, «Тілесне вираження — це соматичний прояв типового емоційного вираження, який знаходиться на психічному рівні характеру».</a:t>
            </a:r>
            <a:endParaRPr lang="uk-UA"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83865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23837"/>
            <a:ext cx="8596668" cy="833438"/>
          </a:xfrm>
        </p:spPr>
        <p:txBody>
          <a:bodyPr>
            <a:normAutofit fontScale="90000"/>
          </a:bodyPr>
          <a:lstStyle/>
          <a:p>
            <a:pPr algn="ctr"/>
            <a:r>
              <a:rPr lang="uk-UA" b="1" dirty="0"/>
              <a:t>Переваги і недоліки</a:t>
            </a:r>
            <a:r>
              <a:rPr lang="uk-UA" dirty="0"/>
              <a:t/>
            </a:r>
            <a:br>
              <a:rPr lang="uk-UA" dirty="0"/>
            </a:br>
            <a:endParaRPr lang="uk-UA" dirty="0"/>
          </a:p>
        </p:txBody>
      </p:sp>
      <p:sp>
        <p:nvSpPr>
          <p:cNvPr id="3" name="Місце для вмісту 2"/>
          <p:cNvSpPr>
            <a:spLocks noGrp="1"/>
          </p:cNvSpPr>
          <p:nvPr>
            <p:ph idx="1"/>
          </p:nvPr>
        </p:nvSpPr>
        <p:spPr>
          <a:xfrm>
            <a:off x="677334" y="871538"/>
            <a:ext cx="8596668" cy="5829299"/>
          </a:xfrm>
        </p:spPr>
        <p:txBody>
          <a:bodyPr>
            <a:normAutofit/>
          </a:bodyPr>
          <a:lstStyle/>
          <a:p>
            <a:pPr algn="just"/>
            <a:r>
              <a:rPr lang="uk-UA" sz="1900" b="1" dirty="0">
                <a:solidFill>
                  <a:schemeClr val="tx1"/>
                </a:solidFill>
                <a:latin typeface="Times New Roman" panose="02020603050405020304" pitchFamily="18" charset="0"/>
                <a:cs typeface="Times New Roman" panose="02020603050405020304" pitchFamily="18" charset="0"/>
              </a:rPr>
              <a:t>До переваг</a:t>
            </a:r>
            <a:r>
              <a:rPr lang="uk-UA" sz="1900" dirty="0">
                <a:solidFill>
                  <a:schemeClr val="tx1"/>
                </a:solidFill>
                <a:latin typeface="Times New Roman" panose="02020603050405020304" pitchFamily="18" charset="0"/>
                <a:cs typeface="Times New Roman" panose="02020603050405020304" pitchFamily="18" charset="0"/>
              </a:rPr>
              <a:t> цієї методики ставляться: </a:t>
            </a:r>
          </a:p>
          <a:p>
            <a:pPr algn="just"/>
            <a:r>
              <a:rPr lang="uk-UA" sz="1900" dirty="0">
                <a:solidFill>
                  <a:schemeClr val="tx1"/>
                </a:solidFill>
                <a:latin typeface="Times New Roman" panose="02020603050405020304" pitchFamily="18" charset="0"/>
                <a:cs typeface="Times New Roman" panose="02020603050405020304" pitchFamily="18" charset="0"/>
              </a:rPr>
              <a:t>висока ефективність технік та вправ при сильному стресі; </a:t>
            </a:r>
          </a:p>
          <a:p>
            <a:pPr algn="just"/>
            <a:r>
              <a:rPr lang="uk-UA" sz="1900" dirty="0">
                <a:solidFill>
                  <a:schemeClr val="tx1"/>
                </a:solidFill>
                <a:latin typeface="Times New Roman" panose="02020603050405020304" pitchFamily="18" charset="0"/>
                <a:cs typeface="Times New Roman" panose="02020603050405020304" pitchFamily="18" charset="0"/>
              </a:rPr>
              <a:t>корекція фобій та зниження тривожності у дітей дошкільного та шкільного віку; </a:t>
            </a:r>
          </a:p>
          <a:p>
            <a:pPr algn="just"/>
            <a:r>
              <a:rPr lang="uk-UA" sz="1900" dirty="0">
                <a:solidFill>
                  <a:schemeClr val="tx1"/>
                </a:solidFill>
                <a:latin typeface="Times New Roman" panose="02020603050405020304" pitchFamily="18" charset="0"/>
                <a:cs typeface="Times New Roman" panose="02020603050405020304" pitchFamily="18" charset="0"/>
              </a:rPr>
              <a:t>відкриття доступу до несвідомої області клієнта; </a:t>
            </a:r>
          </a:p>
          <a:p>
            <a:pPr algn="just"/>
            <a:r>
              <a:rPr lang="uk-UA" sz="1900" dirty="0">
                <a:solidFill>
                  <a:schemeClr val="tx1"/>
                </a:solidFill>
                <a:latin typeface="Times New Roman" panose="02020603050405020304" pitchFamily="18" charset="0"/>
                <a:cs typeface="Times New Roman" panose="02020603050405020304" pitchFamily="18" charset="0"/>
              </a:rPr>
              <a:t>корекція причин виникнення затиску, а не його наслідків; </a:t>
            </a:r>
          </a:p>
          <a:p>
            <a:pPr algn="just"/>
            <a:r>
              <a:rPr lang="uk-UA" sz="1900" dirty="0">
                <a:solidFill>
                  <a:schemeClr val="tx1"/>
                </a:solidFill>
                <a:latin typeface="Times New Roman" panose="02020603050405020304" pitchFamily="18" charset="0"/>
                <a:cs typeface="Times New Roman" panose="02020603050405020304" pitchFamily="18" charset="0"/>
              </a:rPr>
              <a:t>профілактика психосоматичних розладів; </a:t>
            </a:r>
          </a:p>
          <a:p>
            <a:pPr algn="just"/>
            <a:r>
              <a:rPr lang="uk-UA" sz="1900" dirty="0">
                <a:solidFill>
                  <a:schemeClr val="tx1"/>
                </a:solidFill>
                <a:latin typeface="Times New Roman" panose="02020603050405020304" pitchFamily="18" charset="0"/>
                <a:cs typeface="Times New Roman" panose="02020603050405020304" pitchFamily="18" charset="0"/>
              </a:rPr>
              <a:t>Методики ТОТ використовуються як реабілітаційні заходи в післяопераційний період для пацієнтів будь-якого віку. </a:t>
            </a:r>
          </a:p>
          <a:p>
            <a:pPr algn="just"/>
            <a:r>
              <a:rPr lang="uk-UA" sz="1900" b="1" dirty="0">
                <a:solidFill>
                  <a:schemeClr val="tx1"/>
                </a:solidFill>
                <a:latin typeface="Times New Roman" panose="02020603050405020304" pitchFamily="18" charset="0"/>
                <a:cs typeface="Times New Roman" panose="02020603050405020304" pitchFamily="18" charset="0"/>
              </a:rPr>
              <a:t>До недоліків</a:t>
            </a:r>
            <a:r>
              <a:rPr lang="uk-UA" sz="1900" dirty="0">
                <a:solidFill>
                  <a:schemeClr val="tx1"/>
                </a:solidFill>
                <a:latin typeface="Times New Roman" panose="02020603050405020304" pitchFamily="18" charset="0"/>
                <a:cs typeface="Times New Roman" panose="02020603050405020304" pitchFamily="18" charset="0"/>
              </a:rPr>
              <a:t> тілесних програм можна віднести: </a:t>
            </a:r>
          </a:p>
          <a:p>
            <a:pPr algn="just"/>
            <a:r>
              <a:rPr lang="uk-UA" sz="1900" dirty="0">
                <a:solidFill>
                  <a:schemeClr val="tx1"/>
                </a:solidFill>
                <a:latin typeface="Times New Roman" panose="02020603050405020304" pitchFamily="18" charset="0"/>
                <a:cs typeface="Times New Roman" panose="02020603050405020304" pitchFamily="18" charset="0"/>
              </a:rPr>
              <a:t>цій методиці не вистачає наукової бази; </a:t>
            </a:r>
          </a:p>
          <a:p>
            <a:pPr algn="just"/>
            <a:r>
              <a:rPr lang="uk-UA" sz="1900" dirty="0">
                <a:solidFill>
                  <a:schemeClr val="tx1"/>
                </a:solidFill>
                <a:latin typeface="Times New Roman" panose="02020603050405020304" pitchFamily="18" charset="0"/>
                <a:cs typeface="Times New Roman" panose="02020603050405020304" pitchFamily="18" charset="0"/>
              </a:rPr>
              <a:t>в психофізіології немає інструментарію, за допомогою якого можна було б оцінити ефективність ТОТ; </a:t>
            </a:r>
          </a:p>
          <a:p>
            <a:pPr algn="just"/>
            <a:r>
              <a:rPr lang="uk-UA" sz="1900" dirty="0">
                <a:solidFill>
                  <a:schemeClr val="tx1"/>
                </a:solidFill>
                <a:latin typeface="Times New Roman" panose="02020603050405020304" pitchFamily="18" charset="0"/>
                <a:cs typeface="Times New Roman" panose="02020603050405020304" pitchFamily="18" charset="0"/>
              </a:rPr>
              <a:t>організувати самостійні заняття у домашніх умовах досить </a:t>
            </a:r>
            <a:r>
              <a:rPr lang="uk-UA" sz="1900" dirty="0" smtClean="0">
                <a:solidFill>
                  <a:schemeClr val="tx1"/>
                </a:solidFill>
                <a:latin typeface="Times New Roman" panose="02020603050405020304" pitchFamily="18" charset="0"/>
                <a:cs typeface="Times New Roman" panose="02020603050405020304" pitchFamily="18" charset="0"/>
              </a:rPr>
              <a:t>складно</a:t>
            </a:r>
            <a:endParaRPr lang="uk-UA" sz="19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7091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457200" y="471489"/>
            <a:ext cx="8816802" cy="5569874"/>
          </a:xfrm>
        </p:spPr>
        <p:txBody>
          <a:bodyPr>
            <a:normAutofit/>
          </a:bodyPr>
          <a:lstStyle/>
          <a:p>
            <a:pPr algn="just"/>
            <a:r>
              <a:rPr lang="uk-UA" sz="2400" dirty="0">
                <a:solidFill>
                  <a:schemeClr val="tx1"/>
                </a:solidFill>
                <a:latin typeface="Times New Roman" panose="02020603050405020304" pitchFamily="18" charset="0"/>
                <a:cs typeface="Times New Roman" panose="02020603050405020304" pitchFamily="18" charset="0"/>
              </a:rPr>
              <a:t>Основи даного психофізичного спрямування на початку ХХ ст. були закладені учнем та послідовником психоаналітичної школи З. Фрейда </a:t>
            </a:r>
            <a:r>
              <a:rPr lang="uk-UA" sz="2400" b="1" dirty="0">
                <a:solidFill>
                  <a:schemeClr val="tx1"/>
                </a:solidFill>
                <a:latin typeface="Times New Roman" panose="02020603050405020304" pitchFamily="18" charset="0"/>
                <a:cs typeface="Times New Roman" panose="02020603050405020304" pitchFamily="18" charset="0"/>
              </a:rPr>
              <a:t>В. </a:t>
            </a:r>
            <a:r>
              <a:rPr lang="uk-UA" sz="2400" b="1" dirty="0" err="1">
                <a:solidFill>
                  <a:schemeClr val="tx1"/>
                </a:solidFill>
                <a:latin typeface="Times New Roman" panose="02020603050405020304" pitchFamily="18" charset="0"/>
                <a:cs typeface="Times New Roman" panose="02020603050405020304" pitchFamily="18" charset="0"/>
              </a:rPr>
              <a:t>Райхом</a:t>
            </a:r>
            <a:r>
              <a:rPr lang="uk-UA" sz="2400" b="1" dirty="0">
                <a:solidFill>
                  <a:schemeClr val="tx1"/>
                </a:solidFill>
                <a:latin typeface="Times New Roman" panose="02020603050405020304" pitchFamily="18" charset="0"/>
                <a:cs typeface="Times New Roman" panose="02020603050405020304" pitchFamily="18" charset="0"/>
              </a:rPr>
              <a:t>.</a:t>
            </a:r>
            <a:r>
              <a:rPr lang="uk-UA" sz="2400" dirty="0">
                <a:solidFill>
                  <a:schemeClr val="tx1"/>
                </a:solidFill>
                <a:latin typeface="Times New Roman" panose="02020603050405020304" pitchFamily="18" charset="0"/>
                <a:cs typeface="Times New Roman" panose="02020603050405020304" pitchFamily="18" charset="0"/>
              </a:rPr>
              <a:t> Він описав феноменологічну картину розвитку «характерного панцира», який виступає як захисний механізм від </a:t>
            </a:r>
            <a:r>
              <a:rPr lang="uk-UA" sz="2400" dirty="0" err="1">
                <a:solidFill>
                  <a:schemeClr val="tx1"/>
                </a:solidFill>
                <a:latin typeface="Times New Roman" panose="02020603050405020304" pitchFamily="18" charset="0"/>
                <a:cs typeface="Times New Roman" panose="02020603050405020304" pitchFamily="18" charset="0"/>
              </a:rPr>
              <a:t>психотравмуючих</a:t>
            </a:r>
            <a:r>
              <a:rPr lang="uk-UA" sz="2400" dirty="0">
                <a:solidFill>
                  <a:schemeClr val="tx1"/>
                </a:solidFill>
                <a:latin typeface="Times New Roman" panose="02020603050405020304" pitchFamily="18" charset="0"/>
                <a:cs typeface="Times New Roman" panose="02020603050405020304" pitchFamily="18" charset="0"/>
              </a:rPr>
              <a:t> факторів, і зробив спробу перенесення моделі психічних центрів (чакр) на теорію </a:t>
            </a:r>
            <a:r>
              <a:rPr lang="uk-UA" sz="2400" dirty="0" err="1">
                <a:solidFill>
                  <a:schemeClr val="tx1"/>
                </a:solidFill>
                <a:latin typeface="Times New Roman" panose="02020603050405020304" pitchFamily="18" charset="0"/>
                <a:cs typeface="Times New Roman" panose="02020603050405020304" pitchFamily="18" charset="0"/>
              </a:rPr>
              <a:t>сегментарності</a:t>
            </a:r>
            <a:r>
              <a:rPr lang="uk-UA" sz="2400" dirty="0">
                <a:solidFill>
                  <a:schemeClr val="tx1"/>
                </a:solidFill>
                <a:latin typeface="Times New Roman" panose="02020603050405020304" pitchFamily="18" charset="0"/>
                <a:cs typeface="Times New Roman" panose="02020603050405020304" pitchFamily="18" charset="0"/>
              </a:rPr>
              <a:t> «м'язового панцира».</a:t>
            </a:r>
          </a:p>
          <a:p>
            <a:pPr algn="just"/>
            <a:r>
              <a:rPr lang="uk-UA" sz="2400" dirty="0">
                <a:solidFill>
                  <a:schemeClr val="tx1"/>
                </a:solidFill>
                <a:latin typeface="Times New Roman" panose="02020603050405020304" pitchFamily="18" charset="0"/>
                <a:cs typeface="Times New Roman" panose="02020603050405020304" pitchFamily="18" charset="0"/>
              </a:rPr>
              <a:t>В. </a:t>
            </a:r>
            <a:r>
              <a:rPr lang="uk-UA" sz="2400" dirty="0" err="1">
                <a:solidFill>
                  <a:schemeClr val="tx1"/>
                </a:solidFill>
                <a:latin typeface="Times New Roman" panose="02020603050405020304" pitchFamily="18" charset="0"/>
                <a:cs typeface="Times New Roman" panose="02020603050405020304" pitchFamily="18" charset="0"/>
              </a:rPr>
              <a:t>Райх</a:t>
            </a:r>
            <a:r>
              <a:rPr lang="uk-UA" sz="2400" dirty="0">
                <a:solidFill>
                  <a:schemeClr val="tx1"/>
                </a:solidFill>
                <a:latin typeface="Times New Roman" panose="02020603050405020304" pitchFamily="18" charset="0"/>
                <a:cs typeface="Times New Roman" panose="02020603050405020304" pitchFamily="18" charset="0"/>
              </a:rPr>
              <a:t> виділяє сім рівнів основних захисних сегментів, що включають м'язові </a:t>
            </a:r>
            <a:r>
              <a:rPr lang="uk-UA" sz="2400" dirty="0" err="1">
                <a:solidFill>
                  <a:schemeClr val="tx1"/>
                </a:solidFill>
                <a:latin typeface="Times New Roman" panose="02020603050405020304" pitchFamily="18" charset="0"/>
                <a:cs typeface="Times New Roman" panose="02020603050405020304" pitchFamily="18" charset="0"/>
              </a:rPr>
              <a:t>констеляти</a:t>
            </a:r>
            <a:r>
              <a:rPr lang="uk-UA" sz="2400" dirty="0">
                <a:solidFill>
                  <a:schemeClr val="tx1"/>
                </a:solidFill>
                <a:latin typeface="Times New Roman" panose="02020603050405020304" pitchFamily="18" charset="0"/>
                <a:cs typeface="Times New Roman" panose="02020603050405020304" pitchFamily="18" charset="0"/>
              </a:rPr>
              <a:t> та проекцію стану сполучної та м'язової тканини відповідних внутрішніх органів та утворюють «м'язовий панцир»: області очей, рота, шиї, грудей, діафрагми, живота та тазу. </a:t>
            </a:r>
            <a:endParaRPr lang="uk-UA"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5957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471488" y="485775"/>
            <a:ext cx="8802514" cy="5555587"/>
          </a:xfrm>
        </p:spPr>
        <p:txBody>
          <a:bodyPr/>
          <a:lstStyle/>
          <a:p>
            <a:pPr algn="just"/>
            <a:r>
              <a:rPr lang="uk-UA" sz="2400" dirty="0">
                <a:solidFill>
                  <a:schemeClr val="tx1"/>
                </a:solidFill>
                <a:latin typeface="Times New Roman" panose="02020603050405020304" pitchFamily="18" charset="0"/>
                <a:cs typeface="Times New Roman" panose="02020603050405020304" pitchFamily="18" charset="0"/>
              </a:rPr>
              <a:t>Центральною тезою біоенергетичної теорії є положення про те, що тіло і «розум» є цілісною, єдиною системою. А. </a:t>
            </a:r>
            <a:r>
              <a:rPr lang="uk-UA" sz="2400" dirty="0" err="1">
                <a:solidFill>
                  <a:schemeClr val="tx1"/>
                </a:solidFill>
                <a:latin typeface="Times New Roman" panose="02020603050405020304" pitchFamily="18" charset="0"/>
                <a:cs typeface="Times New Roman" panose="02020603050405020304" pitchFamily="18" charset="0"/>
              </a:rPr>
              <a:t>Лоуен</a:t>
            </a:r>
            <a:r>
              <a:rPr lang="uk-UA" sz="2400" dirty="0">
                <a:solidFill>
                  <a:schemeClr val="tx1"/>
                </a:solidFill>
                <a:latin typeface="Times New Roman" panose="02020603050405020304" pitchFamily="18" charset="0"/>
                <a:cs typeface="Times New Roman" panose="02020603050405020304" pitchFamily="18" charset="0"/>
              </a:rPr>
              <a:t> проводить межу між біоенергетичною та традиційною психоаналітичною терапією. За його концепцією, по-перше, дослідження пацієнта (у біоенергетиці) має бути цілісним. </a:t>
            </a:r>
            <a:r>
              <a:rPr lang="uk-UA" sz="2400" dirty="0" smtClean="0">
                <a:solidFill>
                  <a:schemeClr val="tx1"/>
                </a:solidFill>
                <a:latin typeface="Times New Roman" panose="02020603050405020304" pitchFamily="18" charset="0"/>
                <a:cs typeface="Times New Roman" panose="02020603050405020304" pitchFamily="18" charset="0"/>
              </a:rPr>
              <a:t>  </a:t>
            </a:r>
            <a:r>
              <a:rPr lang="uk-UA" sz="2400" dirty="0">
                <a:solidFill>
                  <a:schemeClr val="tx1"/>
                </a:solidFill>
                <a:latin typeface="Times New Roman" panose="02020603050405020304" pitchFamily="18" charset="0"/>
                <a:cs typeface="Times New Roman" panose="02020603050405020304" pitchFamily="18" charset="0"/>
              </a:rPr>
              <a:t>Лікар аналізує не лише психологічну проблему пацієнта, як і кожен аналітик, а й фізичне відображення цієї проблеми. </a:t>
            </a:r>
            <a:r>
              <a:rPr lang="uk-UA" sz="2400" dirty="0" smtClean="0">
                <a:solidFill>
                  <a:schemeClr val="tx1"/>
                </a:solidFill>
                <a:latin typeface="Times New Roman" panose="02020603050405020304" pitchFamily="18" charset="0"/>
                <a:cs typeface="Times New Roman" panose="02020603050405020304" pitchFamily="18" charset="0"/>
              </a:rPr>
              <a:t> </a:t>
            </a:r>
            <a:r>
              <a:rPr lang="uk-UA" sz="2400" dirty="0">
                <a:solidFill>
                  <a:schemeClr val="tx1"/>
                </a:solidFill>
                <a:latin typeface="Times New Roman" panose="02020603050405020304" pitchFamily="18" charset="0"/>
                <a:cs typeface="Times New Roman" panose="02020603050405020304" pitchFamily="18" charset="0"/>
              </a:rPr>
              <a:t>По-друге, всі техніки орієнтовані на вивільнення фізичної напруги, що проявляється у хронічно контрактованих та спастичних м'язах. По-третє, крім аналізу на вербальному рівні проводиться робота і на фізичному, набагато глибше, ніж це роблять традиційні техніки. По-четверте, необхідно враховувати мову тіла, позу, міміку.</a:t>
            </a:r>
          </a:p>
          <a:p>
            <a:endParaRPr lang="uk-UA" dirty="0"/>
          </a:p>
        </p:txBody>
      </p:sp>
    </p:spTree>
    <p:extLst>
      <p:ext uri="{BB962C8B-B14F-4D97-AF65-F5344CB8AC3E}">
        <p14:creationId xmlns:p14="http://schemas.microsoft.com/office/powerpoint/2010/main" val="2908555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328613"/>
            <a:ext cx="8596668" cy="1601787"/>
          </a:xfrm>
        </p:spPr>
        <p:txBody>
          <a:bodyPr>
            <a:normAutofit fontScale="90000"/>
          </a:bodyPr>
          <a:lstStyle/>
          <a:p>
            <a:pPr algn="ctr"/>
            <a:r>
              <a:rPr lang="uk-UA" b="1" dirty="0">
                <a:latin typeface="Times New Roman" panose="02020603050405020304" pitchFamily="18" charset="0"/>
                <a:cs typeface="Times New Roman" panose="02020603050405020304" pitchFamily="18" charset="0"/>
              </a:rPr>
              <a:t>Тіло пам'ятає все: як працює тілесно-орієнтована терапія і кому вона потрібна</a:t>
            </a:r>
            <a:endParaRPr lang="uk-UA"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lstStyle/>
          <a:p>
            <a:pPr lvl="0"/>
            <a:r>
              <a:rPr lang="uk-UA" sz="2800" b="1" u="sng" dirty="0" smtClean="0">
                <a:hlinkClick r:id="rId2"/>
              </a:rPr>
              <a:t>https</a:t>
            </a:r>
            <a:r>
              <a:rPr lang="uk-UA" sz="2800" b="1" u="sng" dirty="0">
                <a:hlinkClick r:id="rId2"/>
              </a:rPr>
              <a:t>://www.youtube.com/watch?v=3fNUX1H6-xY</a:t>
            </a:r>
            <a:r>
              <a:rPr lang="uk-UA" sz="2800" b="1" dirty="0"/>
              <a:t> </a:t>
            </a:r>
          </a:p>
          <a:p>
            <a:endParaRPr lang="uk-UA" dirty="0"/>
          </a:p>
        </p:txBody>
      </p:sp>
    </p:spTree>
    <p:extLst>
      <p:ext uri="{BB962C8B-B14F-4D97-AF65-F5344CB8AC3E}">
        <p14:creationId xmlns:p14="http://schemas.microsoft.com/office/powerpoint/2010/main" val="511078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876300"/>
          </a:xfrm>
        </p:spPr>
        <p:txBody>
          <a:bodyPr>
            <a:normAutofit fontScale="90000"/>
          </a:bodyPr>
          <a:lstStyle/>
          <a:p>
            <a:pPr lvl="0" algn="ctr"/>
            <a:r>
              <a:rPr lang="uk-UA" b="1" dirty="0"/>
              <a:t>Суть терапії</a:t>
            </a:r>
            <a:r>
              <a:rPr lang="uk-UA" dirty="0"/>
              <a:t/>
            </a:r>
            <a:br>
              <a:rPr lang="uk-UA" dirty="0"/>
            </a:br>
            <a:endParaRPr lang="uk-UA" dirty="0"/>
          </a:p>
        </p:txBody>
      </p:sp>
      <p:sp>
        <p:nvSpPr>
          <p:cNvPr id="3" name="Місце для вмісту 2"/>
          <p:cNvSpPr>
            <a:spLocks noGrp="1"/>
          </p:cNvSpPr>
          <p:nvPr>
            <p:ph idx="1"/>
          </p:nvPr>
        </p:nvSpPr>
        <p:spPr>
          <a:xfrm>
            <a:off x="500063" y="1485901"/>
            <a:ext cx="8773939" cy="4555462"/>
          </a:xfrm>
        </p:spPr>
        <p:txBody>
          <a:bodyPr>
            <a:normAutofit/>
          </a:bodyPr>
          <a:lstStyle/>
          <a:p>
            <a:pPr algn="just"/>
            <a:r>
              <a:rPr lang="uk-UA" sz="2000" dirty="0">
                <a:solidFill>
                  <a:schemeClr val="tx1"/>
                </a:solidFill>
                <a:latin typeface="Times New Roman" panose="02020603050405020304" pitchFamily="18" charset="0"/>
                <a:cs typeface="Times New Roman" panose="02020603050405020304" pitchFamily="18" charset="0"/>
              </a:rPr>
              <a:t>Вільгельм </a:t>
            </a:r>
            <a:r>
              <a:rPr lang="uk-UA" sz="2000" dirty="0" err="1">
                <a:solidFill>
                  <a:schemeClr val="tx1"/>
                </a:solidFill>
                <a:latin typeface="Times New Roman" panose="02020603050405020304" pitchFamily="18" charset="0"/>
                <a:cs typeface="Times New Roman" panose="02020603050405020304" pitchFamily="18" charset="0"/>
              </a:rPr>
              <a:t>Райх</a:t>
            </a:r>
            <a:r>
              <a:rPr lang="uk-UA" sz="2000" dirty="0">
                <a:solidFill>
                  <a:schemeClr val="tx1"/>
                </a:solidFill>
                <a:latin typeface="Times New Roman" panose="02020603050405020304" pitchFamily="18" charset="0"/>
                <a:cs typeface="Times New Roman" panose="02020603050405020304" pitchFamily="18" charset="0"/>
              </a:rPr>
              <a:t> звернув увагу на те, що люди, які мають схожу конституцію, пережили схожі емоційні потрясіння у минулому. </a:t>
            </a:r>
            <a:r>
              <a:rPr lang="uk-UA" sz="2000" dirty="0" err="1">
                <a:solidFill>
                  <a:schemeClr val="tx1"/>
                </a:solidFill>
                <a:latin typeface="Times New Roman" panose="02020603050405020304" pitchFamily="18" charset="0"/>
                <a:cs typeface="Times New Roman" panose="02020603050405020304" pitchFamily="18" charset="0"/>
              </a:rPr>
              <a:t>Психодинаміка</a:t>
            </a:r>
            <a:r>
              <a:rPr lang="uk-UA" sz="2000" dirty="0">
                <a:solidFill>
                  <a:schemeClr val="tx1"/>
                </a:solidFill>
                <a:latin typeface="Times New Roman" panose="02020603050405020304" pitchFamily="18" charset="0"/>
                <a:cs typeface="Times New Roman" panose="02020603050405020304" pitchFamily="18" charset="0"/>
              </a:rPr>
              <a:t> у них ідентична. Різні люди, зіткнувшись із стресом, реагують на нього практично однаково. Саме тому людей, які пережили психологічне насильство, видає особлива модель поведінки: окремі м’язи їх тіла постійно напружені, рухи позбавлені граціозності та плавності, вони не вміють адекватно висловлювати свої емоції. Характер та індивідуальність людини виявляються надійно захованими за м’язовим панциром. Цей захисний короб негативно впливає не лише на зовнішній вигляд людини, а й на його психологічне самопочуття: поза людини з боку виглядає </a:t>
            </a:r>
            <a:r>
              <a:rPr lang="uk-UA" sz="2000" dirty="0" err="1">
                <a:solidFill>
                  <a:schemeClr val="tx1"/>
                </a:solidFill>
                <a:latin typeface="Times New Roman" panose="02020603050405020304" pitchFamily="18" charset="0"/>
                <a:cs typeface="Times New Roman" panose="02020603050405020304" pitchFamily="18" charset="0"/>
              </a:rPr>
              <a:t>неприродно</a:t>
            </a:r>
            <a:r>
              <a:rPr lang="uk-UA" sz="2000" dirty="0">
                <a:solidFill>
                  <a:schemeClr val="tx1"/>
                </a:solidFill>
                <a:latin typeface="Times New Roman" panose="02020603050405020304" pitchFamily="18" charset="0"/>
                <a:cs typeface="Times New Roman" panose="02020603050405020304" pitchFamily="18" charset="0"/>
              </a:rPr>
              <a:t>, а порушення кровообігу через м’язові затиски призводять до спотворення роботи внутрішніх органів. Часто захисний панцир стає причиною розвитку артрозу та остеохондрозу. </a:t>
            </a:r>
          </a:p>
          <a:p>
            <a:endParaRPr lang="uk-UA" dirty="0"/>
          </a:p>
        </p:txBody>
      </p:sp>
    </p:spTree>
    <p:extLst>
      <p:ext uri="{BB962C8B-B14F-4D97-AF65-F5344CB8AC3E}">
        <p14:creationId xmlns:p14="http://schemas.microsoft.com/office/powerpoint/2010/main" val="4262002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385763" y="414338"/>
            <a:ext cx="9444037" cy="6229350"/>
          </a:xfrm>
        </p:spPr>
        <p:txBody>
          <a:bodyPr>
            <a:normAutofit fontScale="77500" lnSpcReduction="20000"/>
          </a:bodyPr>
          <a:lstStyle/>
          <a:p>
            <a:pPr algn="just"/>
            <a:r>
              <a:rPr lang="uk-UA" sz="2300" b="1" dirty="0">
                <a:solidFill>
                  <a:schemeClr val="tx1"/>
                </a:solidFill>
                <a:latin typeface="Times New Roman" panose="02020603050405020304" pitchFamily="18" charset="0"/>
                <a:cs typeface="Times New Roman" panose="02020603050405020304" pitchFamily="18" charset="0"/>
              </a:rPr>
              <a:t>Очний захисний панцир </a:t>
            </a:r>
            <a:r>
              <a:rPr lang="uk-UA" sz="2300" dirty="0">
                <a:solidFill>
                  <a:schemeClr val="tx1"/>
                </a:solidFill>
                <a:latin typeface="Times New Roman" panose="02020603050405020304" pitchFamily="18" charset="0"/>
                <a:cs typeface="Times New Roman" panose="02020603050405020304" pitchFamily="18" charset="0"/>
              </a:rPr>
              <a:t>виникає через соціальні страхи, слабкий розвиток комунікативних якостей у людини. Він викликає такі психосоматичні розлади, як </a:t>
            </a:r>
            <a:r>
              <a:rPr lang="uk-UA" sz="2300" dirty="0" err="1">
                <a:solidFill>
                  <a:schemeClr val="tx1"/>
                </a:solidFill>
                <a:latin typeface="Times New Roman" panose="02020603050405020304" pitchFamily="18" charset="0"/>
                <a:cs typeface="Times New Roman" panose="02020603050405020304" pitchFamily="18" charset="0"/>
              </a:rPr>
              <a:t>сльозогінність</a:t>
            </a:r>
            <a:r>
              <a:rPr lang="uk-UA" sz="2300" dirty="0">
                <a:solidFill>
                  <a:schemeClr val="tx1"/>
                </a:solidFill>
                <a:latin typeface="Times New Roman" panose="02020603050405020304" pitchFamily="18" charset="0"/>
                <a:cs typeface="Times New Roman" panose="02020603050405020304" pitchFamily="18" charset="0"/>
              </a:rPr>
              <a:t>, слабка гострота зору, безпричинний головний біль, мігрень, облисіння</a:t>
            </a:r>
            <a:r>
              <a:rPr lang="uk-UA" sz="2300" dirty="0" smtClean="0">
                <a:solidFill>
                  <a:schemeClr val="tx1"/>
                </a:solidFill>
                <a:latin typeface="Times New Roman" panose="02020603050405020304" pitchFamily="18" charset="0"/>
                <a:cs typeface="Times New Roman" panose="02020603050405020304" pitchFamily="18" charset="0"/>
              </a:rPr>
              <a:t>.</a:t>
            </a:r>
          </a:p>
          <a:p>
            <a:pPr algn="just"/>
            <a:r>
              <a:rPr lang="uk-UA" sz="2300" b="1" dirty="0">
                <a:solidFill>
                  <a:schemeClr val="tx1"/>
                </a:solidFill>
                <a:latin typeface="Times New Roman" panose="02020603050405020304" pitchFamily="18" charset="0"/>
                <a:cs typeface="Times New Roman" panose="02020603050405020304" pitchFamily="18" charset="0"/>
              </a:rPr>
              <a:t>Ознакою м’язових затискачів у цьому секторі є:</a:t>
            </a:r>
            <a:endParaRPr lang="uk-UA" sz="2300" dirty="0">
              <a:solidFill>
                <a:schemeClr val="tx1"/>
              </a:solidFill>
              <a:latin typeface="Times New Roman" panose="02020603050405020304" pitchFamily="18" charset="0"/>
              <a:cs typeface="Times New Roman" panose="02020603050405020304" pitchFamily="18" charset="0"/>
            </a:endParaRPr>
          </a:p>
          <a:p>
            <a:pPr algn="just"/>
            <a:r>
              <a:rPr lang="uk-UA" sz="2300" dirty="0">
                <a:solidFill>
                  <a:schemeClr val="tx1"/>
                </a:solidFill>
                <a:latin typeface="Times New Roman" panose="02020603050405020304" pitchFamily="18" charset="0"/>
                <a:cs typeface="Times New Roman" panose="02020603050405020304" pitchFamily="18" charset="0"/>
              </a:rPr>
              <a:t>слабо виражена міміка, відчуття застиглої маски на обличчі; </a:t>
            </a:r>
          </a:p>
          <a:p>
            <a:pPr algn="just"/>
            <a:r>
              <a:rPr lang="uk-UA" sz="2300" dirty="0" err="1">
                <a:solidFill>
                  <a:schemeClr val="tx1"/>
                </a:solidFill>
                <a:latin typeface="Times New Roman" panose="02020603050405020304" pitchFamily="18" charset="0"/>
                <a:cs typeface="Times New Roman" panose="02020603050405020304" pitchFamily="18" charset="0"/>
              </a:rPr>
              <a:t>бігаючий</a:t>
            </a:r>
            <a:r>
              <a:rPr lang="uk-UA" sz="2300" dirty="0">
                <a:solidFill>
                  <a:schemeClr val="tx1"/>
                </a:solidFill>
                <a:latin typeface="Times New Roman" panose="02020603050405020304" pitchFamily="18" charset="0"/>
                <a:cs typeface="Times New Roman" panose="02020603050405020304" pitchFamily="18" charset="0"/>
              </a:rPr>
              <a:t> погляд, при розмові людині важко дивитись у вічі співрозмовнику; </a:t>
            </a:r>
          </a:p>
          <a:p>
            <a:pPr algn="just"/>
            <a:r>
              <a:rPr lang="uk-UA" sz="2300" dirty="0">
                <a:solidFill>
                  <a:schemeClr val="tx1"/>
                </a:solidFill>
                <a:latin typeface="Times New Roman" panose="02020603050405020304" pitchFamily="18" charset="0"/>
                <a:cs typeface="Times New Roman" panose="02020603050405020304" pitchFamily="18" charset="0"/>
              </a:rPr>
              <a:t>яскраво виражена вертикальна складка на переніссі, численні горизонтальні зморшки на лобі. </a:t>
            </a:r>
          </a:p>
          <a:p>
            <a:pPr algn="just"/>
            <a:r>
              <a:rPr lang="uk-UA" sz="2300" i="1" dirty="0">
                <a:solidFill>
                  <a:schemeClr val="tx1"/>
                </a:solidFill>
                <a:latin typeface="Times New Roman" panose="02020603050405020304" pitchFamily="18" charset="0"/>
                <a:cs typeface="Times New Roman" panose="02020603050405020304" pitchFamily="18" charset="0"/>
              </a:rPr>
              <a:t>Причинами виникнення лобового панцира</a:t>
            </a:r>
            <a:r>
              <a:rPr lang="uk-UA" sz="2300" dirty="0">
                <a:solidFill>
                  <a:schemeClr val="tx1"/>
                </a:solidFill>
                <a:latin typeface="Times New Roman" panose="02020603050405020304" pitchFamily="18" charset="0"/>
                <a:cs typeface="Times New Roman" panose="02020603050405020304" pitchFamily="18" charset="0"/>
              </a:rPr>
              <a:t> вважають надмірну інтелектуальну діяльність, порушення режиму праці та відпочинку, хронічну втому.</a:t>
            </a:r>
            <a:br>
              <a:rPr lang="uk-UA" sz="2300" dirty="0">
                <a:solidFill>
                  <a:schemeClr val="tx1"/>
                </a:solidFill>
                <a:latin typeface="Times New Roman" panose="02020603050405020304" pitchFamily="18" charset="0"/>
                <a:cs typeface="Times New Roman" panose="02020603050405020304" pitchFamily="18" charset="0"/>
              </a:rPr>
            </a:br>
            <a:r>
              <a:rPr lang="uk-UA" sz="2300" dirty="0">
                <a:solidFill>
                  <a:schemeClr val="tx1"/>
                </a:solidFill>
                <a:latin typeface="Times New Roman" panose="02020603050405020304" pitchFamily="18" charset="0"/>
                <a:cs typeface="Times New Roman" panose="02020603050405020304" pitchFamily="18" charset="0"/>
              </a:rPr>
              <a:t/>
            </a:r>
            <a:br>
              <a:rPr lang="uk-UA" sz="2300" dirty="0">
                <a:solidFill>
                  <a:schemeClr val="tx1"/>
                </a:solidFill>
                <a:latin typeface="Times New Roman" panose="02020603050405020304" pitchFamily="18" charset="0"/>
                <a:cs typeface="Times New Roman" panose="02020603050405020304" pitchFamily="18" charset="0"/>
              </a:rPr>
            </a:br>
            <a:r>
              <a:rPr lang="uk-UA" sz="2300" b="1" dirty="0">
                <a:solidFill>
                  <a:schemeClr val="tx1"/>
                </a:solidFill>
                <a:latin typeface="Times New Roman" panose="02020603050405020304" pitchFamily="18" charset="0"/>
                <a:cs typeface="Times New Roman" panose="02020603050405020304" pitchFamily="18" charset="0"/>
              </a:rPr>
              <a:t>Оральний блок</a:t>
            </a:r>
            <a:r>
              <a:rPr lang="uk-UA" sz="2300" dirty="0">
                <a:solidFill>
                  <a:schemeClr val="tx1"/>
                </a:solidFill>
                <a:latin typeface="Times New Roman" panose="02020603050405020304" pitchFamily="18" charset="0"/>
                <a:cs typeface="Times New Roman" panose="02020603050405020304" pitchFamily="18" charset="0"/>
              </a:rPr>
              <a:t> (потилиця, губи, ротова порожнина, підборіддя). Затискач у цьому блоці проявляється у вигляді потреби постійно щось жувати; </a:t>
            </a:r>
          </a:p>
          <a:p>
            <a:pPr algn="just"/>
            <a:r>
              <a:rPr lang="uk-UA" sz="2300" dirty="0">
                <a:solidFill>
                  <a:schemeClr val="tx1"/>
                </a:solidFill>
                <a:latin typeface="Times New Roman" panose="02020603050405020304" pitchFamily="18" charset="0"/>
                <a:cs typeface="Times New Roman" panose="02020603050405020304" pitchFamily="18" charset="0"/>
              </a:rPr>
              <a:t>напруженої щелепи; </a:t>
            </a:r>
          </a:p>
          <a:p>
            <a:pPr algn="just"/>
            <a:r>
              <a:rPr lang="uk-UA" sz="2300" dirty="0">
                <a:solidFill>
                  <a:schemeClr val="tx1"/>
                </a:solidFill>
                <a:latin typeface="Times New Roman" panose="02020603050405020304" pitchFamily="18" charset="0"/>
                <a:cs typeface="Times New Roman" panose="02020603050405020304" pitchFamily="18" charset="0"/>
              </a:rPr>
              <a:t>жовна, що періодично пробігають по обличчю. </a:t>
            </a:r>
          </a:p>
          <a:p>
            <a:pPr algn="just"/>
            <a:r>
              <a:rPr lang="uk-UA" sz="2300" dirty="0">
                <a:solidFill>
                  <a:schemeClr val="tx1"/>
                </a:solidFill>
                <a:latin typeface="Times New Roman" panose="02020603050405020304" pitchFamily="18" charset="0"/>
                <a:cs typeface="Times New Roman" panose="02020603050405020304" pitchFamily="18" charset="0"/>
              </a:rPr>
              <a:t>У дітей він виявляється у схильності корчити пики, дражнитися. Як правило, такі люди небагатослівні, потайливі, замкнуті. Негативні емоції ніколи не виявляють у зовнішньому плані. Психосоматичні прояви відсутні.</a:t>
            </a:r>
          </a:p>
          <a:p>
            <a:pPr algn="just"/>
            <a:r>
              <a:rPr lang="uk-UA" sz="2300" dirty="0">
                <a:solidFill>
                  <a:schemeClr val="tx1"/>
                </a:solidFill>
                <a:latin typeface="Times New Roman" panose="02020603050405020304" pitchFamily="18" charset="0"/>
                <a:cs typeface="Times New Roman" panose="02020603050405020304" pitchFamily="18" charset="0"/>
              </a:rPr>
              <a:t>Причиною виникнення орального панцира вважають необхідність постійно контролювати себе, стримувати свою агресію</a:t>
            </a:r>
            <a:r>
              <a:rPr lang="uk-UA" sz="2300" dirty="0" smtClean="0">
                <a:solidFill>
                  <a:schemeClr val="tx1"/>
                </a:solidFill>
                <a:latin typeface="Times New Roman" panose="02020603050405020304" pitchFamily="18" charset="0"/>
                <a:cs typeface="Times New Roman" panose="02020603050405020304" pitchFamily="18" charset="0"/>
              </a:rPr>
              <a:t>.</a:t>
            </a:r>
          </a:p>
          <a:p>
            <a:pPr marL="0" indent="0" algn="just">
              <a:buNone/>
            </a:pPr>
            <a:r>
              <a:rPr lang="uk-UA" dirty="0">
                <a:solidFill>
                  <a:schemeClr val="tx1"/>
                </a:solidFill>
                <a:latin typeface="Times New Roman" panose="02020603050405020304" pitchFamily="18" charset="0"/>
                <a:cs typeface="Times New Roman" panose="02020603050405020304" pitchFamily="18" charset="0"/>
              </a:rPr>
              <a:t/>
            </a:r>
            <a:br>
              <a:rPr lang="uk-UA" dirty="0">
                <a:solidFill>
                  <a:schemeClr val="tx1"/>
                </a:solidFill>
                <a:latin typeface="Times New Roman" panose="02020603050405020304" pitchFamily="18" charset="0"/>
                <a:cs typeface="Times New Roman" panose="02020603050405020304" pitchFamily="18" charset="0"/>
              </a:rPr>
            </a:br>
            <a:endParaRPr lang="uk-UA"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2280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557213" y="328613"/>
            <a:ext cx="8716789" cy="5712749"/>
          </a:xfrm>
        </p:spPr>
        <p:txBody>
          <a:bodyPr>
            <a:normAutofit lnSpcReduction="10000"/>
          </a:bodyPr>
          <a:lstStyle/>
          <a:p>
            <a:pPr algn="just"/>
            <a:r>
              <a:rPr lang="uk-UA" sz="2000" b="1" dirty="0">
                <a:solidFill>
                  <a:schemeClr val="tx1"/>
                </a:solidFill>
                <a:latin typeface="Times New Roman" panose="02020603050405020304" pitchFamily="18" charset="0"/>
                <a:cs typeface="Times New Roman" panose="02020603050405020304" pitchFamily="18" charset="0"/>
              </a:rPr>
              <a:t>Шия, горло</a:t>
            </a:r>
            <a:r>
              <a:rPr lang="uk-UA" sz="2000" dirty="0">
                <a:solidFill>
                  <a:schemeClr val="tx1"/>
                </a:solidFill>
                <a:latin typeface="Times New Roman" panose="02020603050405020304" pitchFamily="18" charset="0"/>
                <a:cs typeface="Times New Roman" panose="02020603050405020304" pitchFamily="18" charset="0"/>
              </a:rPr>
              <a:t>. Шийний затискач призводить до втрати гармонії із собою та зі світом. Про наявність панцира у цьому відділі свідчать:</a:t>
            </a:r>
          </a:p>
          <a:p>
            <a:pPr algn="just"/>
            <a:r>
              <a:rPr lang="uk-UA" sz="2000" dirty="0">
                <a:solidFill>
                  <a:schemeClr val="tx1"/>
                </a:solidFill>
                <a:latin typeface="Times New Roman" panose="02020603050405020304" pitchFamily="18" charset="0"/>
                <a:cs typeface="Times New Roman" panose="02020603050405020304" pitchFamily="18" charset="0"/>
              </a:rPr>
              <a:t>тихий голос; </a:t>
            </a:r>
          </a:p>
          <a:p>
            <a:pPr algn="just"/>
            <a:r>
              <a:rPr lang="uk-UA" sz="2000" dirty="0">
                <a:solidFill>
                  <a:schemeClr val="tx1"/>
                </a:solidFill>
                <a:latin typeface="Times New Roman" panose="02020603050405020304" pitchFamily="18" charset="0"/>
                <a:cs typeface="Times New Roman" panose="02020603050405020304" pitchFamily="18" charset="0"/>
              </a:rPr>
              <a:t>невротичний кашель; </a:t>
            </a:r>
          </a:p>
          <a:p>
            <a:pPr algn="just"/>
            <a:r>
              <a:rPr lang="uk-UA" sz="2000" dirty="0">
                <a:solidFill>
                  <a:schemeClr val="tx1"/>
                </a:solidFill>
                <a:latin typeface="Times New Roman" panose="02020603050405020304" pitchFamily="18" charset="0"/>
                <a:cs typeface="Times New Roman" panose="02020603050405020304" pitchFamily="18" charset="0"/>
              </a:rPr>
              <a:t>підвищене слиноутворення, часті ковтання. </a:t>
            </a:r>
          </a:p>
          <a:p>
            <a:pPr algn="just"/>
            <a:r>
              <a:rPr lang="uk-UA" sz="2000" dirty="0">
                <a:solidFill>
                  <a:schemeClr val="tx1"/>
                </a:solidFill>
                <a:latin typeface="Times New Roman" panose="02020603050405020304" pitchFamily="18" charset="0"/>
                <a:cs typeface="Times New Roman" panose="02020603050405020304" pitchFamily="18" charset="0"/>
              </a:rPr>
              <a:t>Людям з </a:t>
            </a:r>
            <a:r>
              <a:rPr lang="uk-UA" sz="2000" dirty="0" err="1">
                <a:solidFill>
                  <a:schemeClr val="tx1"/>
                </a:solidFill>
                <a:latin typeface="Times New Roman" panose="02020603050405020304" pitchFamily="18" charset="0"/>
                <a:cs typeface="Times New Roman" panose="02020603050405020304" pitchFamily="18" charset="0"/>
              </a:rPr>
              <a:t>панцирем</a:t>
            </a:r>
            <a:r>
              <a:rPr lang="uk-UA" sz="2000" dirty="0">
                <a:solidFill>
                  <a:schemeClr val="tx1"/>
                </a:solidFill>
                <a:latin typeface="Times New Roman" panose="02020603050405020304" pitchFamily="18" charset="0"/>
                <a:cs typeface="Times New Roman" panose="02020603050405020304" pitchFamily="18" charset="0"/>
              </a:rPr>
              <a:t> в області шиї та горла не властиво говорити про свої почуття, висловлювати своє невдоволення. Вони часто стають жертвами несправедливості, але ніколи не прагнуть відстоювати свої права та інтереси.</a:t>
            </a:r>
          </a:p>
          <a:p>
            <a:pPr algn="just"/>
            <a:r>
              <a:rPr lang="uk-UA" sz="2000" dirty="0">
                <a:solidFill>
                  <a:schemeClr val="tx1"/>
                </a:solidFill>
                <a:latin typeface="Times New Roman" panose="02020603050405020304" pitchFamily="18" charset="0"/>
                <a:cs typeface="Times New Roman" panose="02020603050405020304" pitchFamily="18" charset="0"/>
              </a:rPr>
              <a:t>Причиною виникнення шийного панцира зазвичай є прихована образа батьків. Також призвести до скам’яніння м’язів шиї може властива сучасній молоді залежність від </a:t>
            </a:r>
            <a:r>
              <a:rPr lang="uk-UA" sz="2000" dirty="0" err="1">
                <a:solidFill>
                  <a:schemeClr val="tx1"/>
                </a:solidFill>
                <a:latin typeface="Times New Roman" panose="02020603050405020304" pitchFamily="18" charset="0"/>
                <a:cs typeface="Times New Roman" panose="02020603050405020304" pitchFamily="18" charset="0"/>
              </a:rPr>
              <a:t>гаджетів</a:t>
            </a:r>
            <a:r>
              <a:rPr lang="uk-UA" sz="2000" dirty="0">
                <a:solidFill>
                  <a:schemeClr val="tx1"/>
                </a:solidFill>
                <a:latin typeface="Times New Roman" panose="02020603050405020304" pitchFamily="18" charset="0"/>
                <a:cs typeface="Times New Roman" panose="02020603050405020304" pitchFamily="18" charset="0"/>
              </a:rPr>
              <a:t>.</a:t>
            </a:r>
          </a:p>
          <a:p>
            <a:pPr algn="just"/>
            <a:r>
              <a:rPr lang="uk-UA" sz="2000" dirty="0">
                <a:solidFill>
                  <a:schemeClr val="tx1"/>
                </a:solidFill>
                <a:latin typeface="Times New Roman" panose="02020603050405020304" pitchFamily="18" charset="0"/>
                <a:cs typeface="Times New Roman" panose="02020603050405020304" pitchFamily="18" charset="0"/>
              </a:rPr>
              <a:t>В області психосоматики затискач на м’язах горла і шиї проявляється частими ангінами і відчуттям кома, що стоїть у горлі. Якщо людина ігнорує дискомфорт у ділянці шиї, поступово цей м’язовий затискач спуститься нижче: до шийного панцира «приросте» грудний панцир.</a:t>
            </a:r>
          </a:p>
          <a:p>
            <a:endParaRPr lang="uk-UA" dirty="0"/>
          </a:p>
        </p:txBody>
      </p:sp>
    </p:spTree>
    <p:extLst>
      <p:ext uri="{BB962C8B-B14F-4D97-AF65-F5344CB8AC3E}">
        <p14:creationId xmlns:p14="http://schemas.microsoft.com/office/powerpoint/2010/main" val="787123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528638" y="371475"/>
            <a:ext cx="8745364" cy="6372225"/>
          </a:xfrm>
        </p:spPr>
        <p:txBody>
          <a:bodyPr>
            <a:noAutofit/>
          </a:bodyPr>
          <a:lstStyle/>
          <a:p>
            <a:pPr algn="just"/>
            <a:r>
              <a:rPr lang="uk-UA" sz="2100" b="1" dirty="0">
                <a:solidFill>
                  <a:schemeClr val="tx1"/>
                </a:solidFill>
                <a:latin typeface="Times New Roman" panose="02020603050405020304" pitchFamily="18" charset="0"/>
                <a:cs typeface="Times New Roman" panose="02020603050405020304" pitchFamily="18" charset="0"/>
              </a:rPr>
              <a:t>Грудна клітка, плечі, руки</a:t>
            </a:r>
            <a:r>
              <a:rPr lang="uk-UA" sz="2100" dirty="0">
                <a:solidFill>
                  <a:schemeClr val="tx1"/>
                </a:solidFill>
                <a:latin typeface="Times New Roman" panose="02020603050405020304" pitchFamily="18" charset="0"/>
                <a:cs typeface="Times New Roman" panose="02020603050405020304" pitchFamily="18" charset="0"/>
              </a:rPr>
              <a:t>. М’язовий затискач у ділянці грудної клітки виявляє себе:</a:t>
            </a:r>
          </a:p>
          <a:p>
            <a:pPr algn="just"/>
            <a:r>
              <a:rPr lang="uk-UA" sz="2100" dirty="0">
                <a:solidFill>
                  <a:schemeClr val="tx1"/>
                </a:solidFill>
                <a:latin typeface="Times New Roman" panose="02020603050405020304" pitchFamily="18" charset="0"/>
                <a:cs typeface="Times New Roman" panose="02020603050405020304" pitchFamily="18" charset="0"/>
              </a:rPr>
              <a:t> відчуттям тяжкості у грудях; </a:t>
            </a:r>
          </a:p>
          <a:p>
            <a:pPr algn="just"/>
            <a:r>
              <a:rPr lang="uk-UA" sz="2100" dirty="0">
                <a:solidFill>
                  <a:schemeClr val="tx1"/>
                </a:solidFill>
                <a:latin typeface="Times New Roman" panose="02020603050405020304" pitchFamily="18" charset="0"/>
                <a:cs typeface="Times New Roman" panose="02020603050405020304" pitchFamily="18" charset="0"/>
              </a:rPr>
              <a:t>викривленням хребта; </a:t>
            </a:r>
          </a:p>
          <a:p>
            <a:pPr algn="just"/>
            <a:r>
              <a:rPr lang="uk-UA" sz="2100" dirty="0">
                <a:solidFill>
                  <a:schemeClr val="tx1"/>
                </a:solidFill>
                <a:latin typeface="Times New Roman" panose="02020603050405020304" pitchFamily="18" charset="0"/>
                <a:cs typeface="Times New Roman" panose="02020603050405020304" pitchFamily="18" charset="0"/>
              </a:rPr>
              <a:t>порушеннями постави; </a:t>
            </a:r>
          </a:p>
          <a:p>
            <a:pPr algn="just"/>
            <a:r>
              <a:rPr lang="uk-UA" sz="2100" dirty="0">
                <a:solidFill>
                  <a:schemeClr val="tx1"/>
                </a:solidFill>
                <a:latin typeface="Times New Roman" panose="02020603050405020304" pitchFamily="18" charset="0"/>
                <a:cs typeface="Times New Roman" panose="02020603050405020304" pitchFamily="18" charset="0"/>
              </a:rPr>
              <a:t>утрудненим диханням; </a:t>
            </a:r>
          </a:p>
          <a:p>
            <a:pPr algn="just"/>
            <a:r>
              <a:rPr lang="uk-UA" sz="2100" dirty="0">
                <a:solidFill>
                  <a:schemeClr val="tx1"/>
                </a:solidFill>
                <a:latin typeface="Times New Roman" panose="02020603050405020304" pitchFamily="18" charset="0"/>
                <a:cs typeface="Times New Roman" panose="02020603050405020304" pitchFamily="18" charset="0"/>
              </a:rPr>
              <a:t>асиметричним положенням плечей. </a:t>
            </a:r>
          </a:p>
          <a:p>
            <a:pPr algn="just"/>
            <a:r>
              <a:rPr lang="uk-UA" sz="2100" dirty="0">
                <a:solidFill>
                  <a:schemeClr val="tx1"/>
                </a:solidFill>
                <a:latin typeface="Times New Roman" panose="02020603050405020304" pitchFamily="18" charset="0"/>
                <a:cs typeface="Times New Roman" panose="02020603050405020304" pitchFamily="18" charset="0"/>
              </a:rPr>
              <a:t>Якщо людині властива підвищена тривожність, плечі будуть підняті. Якщо ж індивід має патологічно занижену самооцінку, плечі будуть опущені.</a:t>
            </a:r>
          </a:p>
          <a:p>
            <a:pPr algn="just"/>
            <a:r>
              <a:rPr lang="uk-UA" sz="2100" dirty="0">
                <a:solidFill>
                  <a:schemeClr val="tx1"/>
                </a:solidFill>
                <a:latin typeface="Times New Roman" panose="02020603050405020304" pitchFamily="18" charset="0"/>
                <a:cs typeface="Times New Roman" panose="02020603050405020304" pitchFamily="18" charset="0"/>
              </a:rPr>
              <a:t>Як правило, у людей з грудним панциром дуже низька гнучкість. Вони часто скаржаться на м’язовий біль у плечах, пітливість долонь, задишку.</a:t>
            </a:r>
          </a:p>
          <a:p>
            <a:pPr algn="just"/>
            <a:r>
              <a:rPr lang="uk-UA" sz="2100" dirty="0">
                <a:solidFill>
                  <a:schemeClr val="tx1"/>
                </a:solidFill>
                <a:latin typeface="Times New Roman" panose="02020603050405020304" pitchFamily="18" charset="0"/>
                <a:cs typeface="Times New Roman" panose="02020603050405020304" pitchFamily="18" charset="0"/>
              </a:rPr>
              <a:t>Грудний панцир не дозволяє людині виявляти любов, бути захопленою чимось, мріяти. Такі люди страждають від нерозділеного кохання, патологічної ревнощів, зради близьких.</a:t>
            </a:r>
          </a:p>
          <a:p>
            <a:endParaRPr lang="uk-UA" sz="2100" dirty="0"/>
          </a:p>
        </p:txBody>
      </p:sp>
    </p:spTree>
    <p:extLst>
      <p:ext uri="{BB962C8B-B14F-4D97-AF65-F5344CB8AC3E}">
        <p14:creationId xmlns:p14="http://schemas.microsoft.com/office/powerpoint/2010/main" val="2414112237"/>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21</TotalTime>
  <Words>1873</Words>
  <Application>Microsoft Office PowerPoint</Application>
  <PresentationFormat>Широкий екран</PresentationFormat>
  <Paragraphs>142</Paragraphs>
  <Slides>20</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20</vt:i4>
      </vt:variant>
    </vt:vector>
  </HeadingPairs>
  <TitlesOfParts>
    <vt:vector size="25" baseType="lpstr">
      <vt:lpstr>Arial</vt:lpstr>
      <vt:lpstr>Times New Roman</vt:lpstr>
      <vt:lpstr>Trebuchet MS</vt:lpstr>
      <vt:lpstr>Wingdings 3</vt:lpstr>
      <vt:lpstr>Грань</vt:lpstr>
      <vt:lpstr>ТЕМА «Тілесно-орієнтована психотерапія в роботі зі стресом»</vt:lpstr>
      <vt:lpstr>Історія виникнення тілесно-орієнтованої терапії </vt:lpstr>
      <vt:lpstr>Презентація PowerPoint</vt:lpstr>
      <vt:lpstr>Презентація PowerPoint</vt:lpstr>
      <vt:lpstr>Тіло пам'ятає все: як працює тілесно-орієнтована терапія і кому вона потрібна</vt:lpstr>
      <vt:lpstr>Суть терапії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Техніки тілесної терапії</vt:lpstr>
      <vt:lpstr>Вправи тілесно-орієнтованої терапії </vt:lpstr>
      <vt:lpstr>Як відбуваються сеанси тілесно-орієнтованої терапії</vt:lpstr>
      <vt:lpstr>За яких психологічних розладів доцільно застосовувати тілесно-орієнтовану психотерапію</vt:lpstr>
      <vt:lpstr>Переваги і недоліки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«Тілесно-орієнтована психотерапія в роботі зі стресом»</dc:title>
  <dc:creator>Користувач</dc:creator>
  <cp:lastModifiedBy>Користувач</cp:lastModifiedBy>
  <cp:revision>6</cp:revision>
  <dcterms:created xsi:type="dcterms:W3CDTF">2025-04-11T11:56:44Z</dcterms:created>
  <dcterms:modified xsi:type="dcterms:W3CDTF">2025-04-11T12:18:31Z</dcterms:modified>
</cp:coreProperties>
</file>