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5" d="100"/>
          <a:sy n="45" d="100"/>
        </p:scale>
        <p:origin x="60" y="4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uk-UA" smtClean="0"/>
              <a:t>Зразок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smtClean="0"/>
              <a:t>Клацніть, щоб редагувати стиль зразка підзаголовка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2AD8AD8-0EBA-4DF0-8B64-462AC07FE321}" type="datetimeFigureOut">
              <a:rPr lang="uk-UA" smtClean="0"/>
              <a:t>08.04.2025</a:t>
            </a:fld>
            <a:endParaRPr lang="uk-UA"/>
          </a:p>
        </p:txBody>
      </p:sp>
      <p:sp>
        <p:nvSpPr>
          <p:cNvPr id="5" name="Footer Placeholder 4"/>
          <p:cNvSpPr>
            <a:spLocks noGrp="1"/>
          </p:cNvSpPr>
          <p:nvPr>
            <p:ph type="ftr" sz="quarter" idx="11"/>
          </p:nvPr>
        </p:nvSpPr>
        <p:spPr>
          <a:xfrm>
            <a:off x="2692397" y="5037663"/>
            <a:ext cx="5214635" cy="279400"/>
          </a:xfrm>
        </p:spPr>
        <p:txBody>
          <a:bodyPr/>
          <a:lstStyle/>
          <a:p>
            <a:endParaRPr lang="uk-UA"/>
          </a:p>
        </p:txBody>
      </p:sp>
      <p:sp>
        <p:nvSpPr>
          <p:cNvPr id="6" name="Slide Number Placeholder 5"/>
          <p:cNvSpPr>
            <a:spLocks noGrp="1"/>
          </p:cNvSpPr>
          <p:nvPr>
            <p:ph type="sldNum" sz="quarter" idx="12"/>
          </p:nvPr>
        </p:nvSpPr>
        <p:spPr>
          <a:xfrm>
            <a:off x="8956900" y="5037663"/>
            <a:ext cx="551167" cy="279400"/>
          </a:xfrm>
        </p:spPr>
        <p:txBody>
          <a:bodyPr/>
          <a:lstStyle/>
          <a:p>
            <a:fld id="{AC808E14-77C4-4B14-A952-64EFB7C7EB8B}" type="slidenum">
              <a:rPr lang="uk-UA" smtClean="0"/>
              <a:t>‹№›</a:t>
            </a:fld>
            <a:endParaRPr lang="uk-UA"/>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8040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 фотографія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uk-UA" smtClean="0"/>
              <a:t>Зразок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smtClean="0"/>
              <a:t>Клацніть піктограму, щоб додати зображення</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Редагувати стиль зразка тексту</a:t>
            </a:r>
          </a:p>
        </p:txBody>
      </p:sp>
      <p:sp>
        <p:nvSpPr>
          <p:cNvPr id="5" name="Date Placeholder 4"/>
          <p:cNvSpPr>
            <a:spLocks noGrp="1"/>
          </p:cNvSpPr>
          <p:nvPr>
            <p:ph type="dt" sz="half" idx="10"/>
          </p:nvPr>
        </p:nvSpPr>
        <p:spPr/>
        <p:txBody>
          <a:bodyPr/>
          <a:lstStyle/>
          <a:p>
            <a:fld id="{E2AD8AD8-0EBA-4DF0-8B64-462AC07FE321}" type="datetimeFigureOut">
              <a:rPr lang="uk-UA" smtClean="0"/>
              <a:t>08.04.2025</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AC808E14-77C4-4B14-A952-64EFB7C7EB8B}" type="slidenum">
              <a:rPr lang="uk-UA" smtClean="0"/>
              <a:t>‹№›</a:t>
            </a:fld>
            <a:endParaRPr lang="uk-UA"/>
          </a:p>
        </p:txBody>
      </p:sp>
    </p:spTree>
    <p:extLst>
      <p:ext uri="{BB962C8B-B14F-4D97-AF65-F5344CB8AC3E}">
        <p14:creationId xmlns:p14="http://schemas.microsoft.com/office/powerpoint/2010/main" val="929763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Назва та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uk-UA" smtClean="0"/>
              <a:t>Зразок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Редагувати стиль зразка тексту</a:t>
            </a:r>
          </a:p>
        </p:txBody>
      </p:sp>
      <p:sp>
        <p:nvSpPr>
          <p:cNvPr id="4" name="Date Placeholder 3"/>
          <p:cNvSpPr>
            <a:spLocks noGrp="1"/>
          </p:cNvSpPr>
          <p:nvPr>
            <p:ph type="dt" sz="half" idx="10"/>
          </p:nvPr>
        </p:nvSpPr>
        <p:spPr/>
        <p:txBody>
          <a:bodyPr/>
          <a:lstStyle/>
          <a:p>
            <a:fld id="{E2AD8AD8-0EBA-4DF0-8B64-462AC07FE321}" type="datetimeFigureOut">
              <a:rPr lang="uk-UA" smtClean="0"/>
              <a:t>08.04.2025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AC808E14-77C4-4B14-A952-64EFB7C7EB8B}" type="slidenum">
              <a:rPr lang="uk-UA" smtClean="0"/>
              <a:t>‹№›</a:t>
            </a:fld>
            <a:endParaRPr lang="uk-UA"/>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78145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uk-UA" smtClean="0"/>
              <a:t>Зразок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smtClean="0"/>
              <a:t>Редагувати стиль зразка тексту</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Редагувати стиль зразка тексту</a:t>
            </a:r>
          </a:p>
        </p:txBody>
      </p:sp>
      <p:sp>
        <p:nvSpPr>
          <p:cNvPr id="4" name="Date Placeholder 3"/>
          <p:cNvSpPr>
            <a:spLocks noGrp="1"/>
          </p:cNvSpPr>
          <p:nvPr>
            <p:ph type="dt" sz="half" idx="10"/>
          </p:nvPr>
        </p:nvSpPr>
        <p:spPr/>
        <p:txBody>
          <a:bodyPr/>
          <a:lstStyle/>
          <a:p>
            <a:fld id="{E2AD8AD8-0EBA-4DF0-8B64-462AC07FE321}" type="datetimeFigureOut">
              <a:rPr lang="uk-UA" smtClean="0"/>
              <a:t>08.04.2025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AC808E14-77C4-4B14-A952-64EFB7C7EB8B}" type="slidenum">
              <a:rPr lang="uk-UA" smtClean="0"/>
              <a:t>‹№›</a:t>
            </a:fld>
            <a:endParaRPr lang="uk-UA"/>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201545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ка назв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uk-UA" smtClean="0"/>
              <a:t>Зразок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Редагувати стиль зразка тексту</a:t>
            </a:r>
          </a:p>
        </p:txBody>
      </p:sp>
      <p:sp>
        <p:nvSpPr>
          <p:cNvPr id="4" name="Date Placeholder 3"/>
          <p:cNvSpPr>
            <a:spLocks noGrp="1"/>
          </p:cNvSpPr>
          <p:nvPr>
            <p:ph type="dt" sz="half" idx="10"/>
          </p:nvPr>
        </p:nvSpPr>
        <p:spPr/>
        <p:txBody>
          <a:bodyPr/>
          <a:lstStyle/>
          <a:p>
            <a:fld id="{E2AD8AD8-0EBA-4DF0-8B64-462AC07FE321}" type="datetimeFigureOut">
              <a:rPr lang="uk-UA" smtClean="0"/>
              <a:t>08.04.2025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AC808E14-77C4-4B14-A952-64EFB7C7EB8B}" type="slidenum">
              <a:rPr lang="uk-UA" smtClean="0"/>
              <a:t>‹№›</a:t>
            </a:fld>
            <a:endParaRPr lang="uk-UA"/>
          </a:p>
        </p:txBody>
      </p:sp>
    </p:spTree>
    <p:extLst>
      <p:ext uri="{BB962C8B-B14F-4D97-AF65-F5344CB8AC3E}">
        <p14:creationId xmlns:p14="http://schemas.microsoft.com/office/powerpoint/2010/main" val="41243443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Картка назви цитат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uk-UA" smtClean="0"/>
              <a:t>Зразок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Редагувати стиль зразка тексту</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Редагувати стиль зразка тексту</a:t>
            </a:r>
          </a:p>
        </p:txBody>
      </p:sp>
      <p:sp>
        <p:nvSpPr>
          <p:cNvPr id="4" name="Date Placeholder 3"/>
          <p:cNvSpPr>
            <a:spLocks noGrp="1"/>
          </p:cNvSpPr>
          <p:nvPr>
            <p:ph type="dt" sz="half" idx="10"/>
          </p:nvPr>
        </p:nvSpPr>
        <p:spPr/>
        <p:txBody>
          <a:bodyPr/>
          <a:lstStyle/>
          <a:p>
            <a:fld id="{E2AD8AD8-0EBA-4DF0-8B64-462AC07FE321}" type="datetimeFigureOut">
              <a:rPr lang="uk-UA" smtClean="0"/>
              <a:t>08.04.2025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AC808E14-77C4-4B14-A952-64EFB7C7EB8B}" type="slidenum">
              <a:rPr lang="uk-UA" smtClean="0"/>
              <a:t>‹№›</a:t>
            </a:fld>
            <a:endParaRPr lang="uk-UA"/>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21633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Істина/хибніст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uk-UA" smtClean="0"/>
              <a:t>Зразок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Редагувати стиль зразка тексту</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Редагувати стиль зразка тексту</a:t>
            </a:r>
          </a:p>
        </p:txBody>
      </p:sp>
      <p:sp>
        <p:nvSpPr>
          <p:cNvPr id="4" name="Date Placeholder 3"/>
          <p:cNvSpPr>
            <a:spLocks noGrp="1"/>
          </p:cNvSpPr>
          <p:nvPr>
            <p:ph type="dt" sz="half" idx="10"/>
          </p:nvPr>
        </p:nvSpPr>
        <p:spPr/>
        <p:txBody>
          <a:bodyPr/>
          <a:lstStyle/>
          <a:p>
            <a:fld id="{E2AD8AD8-0EBA-4DF0-8B64-462AC07FE321}" type="datetimeFigureOut">
              <a:rPr lang="uk-UA" smtClean="0"/>
              <a:t>08.04.2025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AC808E14-77C4-4B14-A952-64EFB7C7EB8B}" type="slidenum">
              <a:rPr lang="uk-UA" smtClean="0"/>
              <a:t>‹№›</a:t>
            </a:fld>
            <a:endParaRPr lang="uk-UA"/>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12138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uk-UA" smtClean="0"/>
              <a:t>Зразок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10"/>
          </p:nvPr>
        </p:nvSpPr>
        <p:spPr/>
        <p:txBody>
          <a:bodyPr/>
          <a:lstStyle/>
          <a:p>
            <a:fld id="{E2AD8AD8-0EBA-4DF0-8B64-462AC07FE321}" type="datetimeFigureOut">
              <a:rPr lang="uk-UA" smtClean="0"/>
              <a:t>08.04.2025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AC808E14-77C4-4B14-A952-64EFB7C7EB8B}" type="slidenum">
              <a:rPr lang="uk-UA" smtClean="0"/>
              <a:t>‹№›</a:t>
            </a:fld>
            <a:endParaRPr lang="uk-UA"/>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63465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uk-UA" smtClean="0"/>
              <a:t>Зразок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10"/>
          </p:nvPr>
        </p:nvSpPr>
        <p:spPr/>
        <p:txBody>
          <a:bodyPr/>
          <a:lstStyle/>
          <a:p>
            <a:fld id="{E2AD8AD8-0EBA-4DF0-8B64-462AC07FE321}" type="datetimeFigureOut">
              <a:rPr lang="uk-UA" smtClean="0"/>
              <a:t>08.04.2025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AC808E14-77C4-4B14-A952-64EFB7C7EB8B}" type="slidenum">
              <a:rPr lang="uk-UA" smtClean="0"/>
              <a:t>‹№›</a:t>
            </a:fld>
            <a:endParaRPr lang="uk-UA"/>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95343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uk-UA" smtClean="0"/>
              <a:t>Зразок заголовка</a:t>
            </a:r>
            <a:endParaRPr lang="en-US" dirty="0"/>
          </a:p>
        </p:txBody>
      </p:sp>
      <p:sp>
        <p:nvSpPr>
          <p:cNvPr id="3" name="Content Placeholder 2"/>
          <p:cNvSpPr>
            <a:spLocks noGrp="1"/>
          </p:cNvSpPr>
          <p:nvPr>
            <p:ph idx="1"/>
          </p:nvPr>
        </p:nvSpPr>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10"/>
          </p:nvPr>
        </p:nvSpPr>
        <p:spPr/>
        <p:txBody>
          <a:bodyPr/>
          <a:lstStyle/>
          <a:p>
            <a:fld id="{E2AD8AD8-0EBA-4DF0-8B64-462AC07FE321}" type="datetimeFigureOut">
              <a:rPr lang="uk-UA" smtClean="0"/>
              <a:t>08.04.2025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AC808E14-77C4-4B14-A952-64EFB7C7EB8B}" type="slidenum">
              <a:rPr lang="uk-UA" smtClean="0"/>
              <a:t>‹№›</a:t>
            </a:fld>
            <a:endParaRPr lang="uk-UA"/>
          </a:p>
        </p:txBody>
      </p:sp>
    </p:spTree>
    <p:extLst>
      <p:ext uri="{BB962C8B-B14F-4D97-AF65-F5344CB8AC3E}">
        <p14:creationId xmlns:p14="http://schemas.microsoft.com/office/powerpoint/2010/main" val="2730972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uk-UA" smtClean="0"/>
              <a:t>Зразок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Редагувати стиль зразка тексту</a:t>
            </a:r>
          </a:p>
        </p:txBody>
      </p:sp>
      <p:sp>
        <p:nvSpPr>
          <p:cNvPr id="4" name="Date Placeholder 3"/>
          <p:cNvSpPr>
            <a:spLocks noGrp="1"/>
          </p:cNvSpPr>
          <p:nvPr>
            <p:ph type="dt" sz="half" idx="10"/>
          </p:nvPr>
        </p:nvSpPr>
        <p:spPr/>
        <p:txBody>
          <a:bodyPr/>
          <a:lstStyle/>
          <a:p>
            <a:fld id="{E2AD8AD8-0EBA-4DF0-8B64-462AC07FE321}" type="datetimeFigureOut">
              <a:rPr lang="uk-UA" smtClean="0"/>
              <a:t>08.04.2025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AC808E14-77C4-4B14-A952-64EFB7C7EB8B}" type="slidenum">
              <a:rPr lang="uk-UA" smtClean="0"/>
              <a:t>‹№›</a:t>
            </a:fld>
            <a:endParaRPr lang="uk-UA"/>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7401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uk-UA" smtClean="0"/>
              <a:t>Зразок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5" name="Date Placeholder 4"/>
          <p:cNvSpPr>
            <a:spLocks noGrp="1"/>
          </p:cNvSpPr>
          <p:nvPr>
            <p:ph type="dt" sz="half" idx="10"/>
          </p:nvPr>
        </p:nvSpPr>
        <p:spPr/>
        <p:txBody>
          <a:bodyPr/>
          <a:lstStyle/>
          <a:p>
            <a:fld id="{E2AD8AD8-0EBA-4DF0-8B64-462AC07FE321}" type="datetimeFigureOut">
              <a:rPr lang="uk-UA" smtClean="0"/>
              <a:t>08.04.2025</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AC808E14-77C4-4B14-A952-64EFB7C7EB8B}" type="slidenum">
              <a:rPr lang="uk-UA" smtClean="0"/>
              <a:t>‹№›</a:t>
            </a:fld>
            <a:endParaRPr lang="uk-UA"/>
          </a:p>
        </p:txBody>
      </p:sp>
    </p:spTree>
    <p:extLst>
      <p:ext uri="{BB962C8B-B14F-4D97-AF65-F5344CB8AC3E}">
        <p14:creationId xmlns:p14="http://schemas.microsoft.com/office/powerpoint/2010/main" val="3880131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uk-UA" smtClean="0"/>
              <a:t>Зразок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7" name="Date Placeholder 6"/>
          <p:cNvSpPr>
            <a:spLocks noGrp="1"/>
          </p:cNvSpPr>
          <p:nvPr>
            <p:ph type="dt" sz="half" idx="10"/>
          </p:nvPr>
        </p:nvSpPr>
        <p:spPr/>
        <p:txBody>
          <a:bodyPr/>
          <a:lstStyle/>
          <a:p>
            <a:fld id="{E2AD8AD8-0EBA-4DF0-8B64-462AC07FE321}" type="datetimeFigureOut">
              <a:rPr lang="uk-UA" smtClean="0"/>
              <a:t>08.04.2025</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AC808E14-77C4-4B14-A952-64EFB7C7EB8B}" type="slidenum">
              <a:rPr lang="uk-UA" smtClean="0"/>
              <a:t>‹№›</a:t>
            </a:fld>
            <a:endParaRPr lang="uk-UA"/>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33880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dirty="0"/>
          </a:p>
        </p:txBody>
      </p:sp>
      <p:sp>
        <p:nvSpPr>
          <p:cNvPr id="3" name="Date Placeholder 2"/>
          <p:cNvSpPr>
            <a:spLocks noGrp="1"/>
          </p:cNvSpPr>
          <p:nvPr>
            <p:ph type="dt" sz="half" idx="10"/>
          </p:nvPr>
        </p:nvSpPr>
        <p:spPr/>
        <p:txBody>
          <a:bodyPr/>
          <a:lstStyle/>
          <a:p>
            <a:fld id="{E2AD8AD8-0EBA-4DF0-8B64-462AC07FE321}" type="datetimeFigureOut">
              <a:rPr lang="uk-UA" smtClean="0"/>
              <a:t>08.04.2025</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AC808E14-77C4-4B14-A952-64EFB7C7EB8B}" type="slidenum">
              <a:rPr lang="uk-UA" smtClean="0"/>
              <a:t>‹№›</a:t>
            </a:fld>
            <a:endParaRPr lang="uk-UA"/>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7806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AD8AD8-0EBA-4DF0-8B64-462AC07FE321}" type="datetimeFigureOut">
              <a:rPr lang="uk-UA" smtClean="0"/>
              <a:t>08.04.2025</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AC808E14-77C4-4B14-A952-64EFB7C7EB8B}" type="slidenum">
              <a:rPr lang="uk-UA" smtClean="0"/>
              <a:t>‹№›</a:t>
            </a:fld>
            <a:endParaRPr lang="uk-UA"/>
          </a:p>
        </p:txBody>
      </p:sp>
    </p:spTree>
    <p:extLst>
      <p:ext uri="{BB962C8B-B14F-4D97-AF65-F5344CB8AC3E}">
        <p14:creationId xmlns:p14="http://schemas.microsoft.com/office/powerpoint/2010/main" val="1783557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uk-UA" smtClean="0"/>
              <a:t>Зразок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Редагувати стиль зразка тексту</a:t>
            </a:r>
          </a:p>
        </p:txBody>
      </p:sp>
      <p:sp>
        <p:nvSpPr>
          <p:cNvPr id="5" name="Date Placeholder 4"/>
          <p:cNvSpPr>
            <a:spLocks noGrp="1"/>
          </p:cNvSpPr>
          <p:nvPr>
            <p:ph type="dt" sz="half" idx="10"/>
          </p:nvPr>
        </p:nvSpPr>
        <p:spPr/>
        <p:txBody>
          <a:bodyPr/>
          <a:lstStyle/>
          <a:p>
            <a:fld id="{E2AD8AD8-0EBA-4DF0-8B64-462AC07FE321}" type="datetimeFigureOut">
              <a:rPr lang="uk-UA" smtClean="0"/>
              <a:t>08.04.2025</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AC808E14-77C4-4B14-A952-64EFB7C7EB8B}" type="slidenum">
              <a:rPr lang="uk-UA" smtClean="0"/>
              <a:t>‹№›</a:t>
            </a:fld>
            <a:endParaRPr lang="uk-UA"/>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1634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uk-UA" smtClean="0"/>
              <a:t>Зразок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smtClean="0"/>
              <a:t>Клацніть піктограму, щоб додати зображення</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Редагувати стиль зразка тексту</a:t>
            </a:r>
          </a:p>
        </p:txBody>
      </p:sp>
      <p:sp>
        <p:nvSpPr>
          <p:cNvPr id="5" name="Date Placeholder 4"/>
          <p:cNvSpPr>
            <a:spLocks noGrp="1"/>
          </p:cNvSpPr>
          <p:nvPr>
            <p:ph type="dt" sz="half" idx="10"/>
          </p:nvPr>
        </p:nvSpPr>
        <p:spPr/>
        <p:txBody>
          <a:bodyPr/>
          <a:lstStyle/>
          <a:p>
            <a:fld id="{E2AD8AD8-0EBA-4DF0-8B64-462AC07FE321}" type="datetimeFigureOut">
              <a:rPr lang="uk-UA" smtClean="0"/>
              <a:t>08.04.2025</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AC808E14-77C4-4B14-A952-64EFB7C7EB8B}" type="slidenum">
              <a:rPr lang="uk-UA" smtClean="0"/>
              <a:t>‹№›</a:t>
            </a:fld>
            <a:endParaRPr lang="uk-UA"/>
          </a:p>
        </p:txBody>
      </p:sp>
    </p:spTree>
    <p:extLst>
      <p:ext uri="{BB962C8B-B14F-4D97-AF65-F5344CB8AC3E}">
        <p14:creationId xmlns:p14="http://schemas.microsoft.com/office/powerpoint/2010/main" val="1641956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uk-UA" smtClean="0"/>
              <a:t>Зразок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2AD8AD8-0EBA-4DF0-8B64-462AC07FE321}" type="datetimeFigureOut">
              <a:rPr lang="uk-UA" smtClean="0"/>
              <a:t>08.04.2025</a:t>
            </a:fld>
            <a:endParaRPr lang="uk-UA"/>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uk-UA"/>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C808E14-77C4-4B14-A952-64EFB7C7EB8B}" type="slidenum">
              <a:rPr lang="uk-UA" smtClean="0"/>
              <a:t>‹№›</a:t>
            </a:fld>
            <a:endParaRPr lang="uk-UA"/>
          </a:p>
        </p:txBody>
      </p:sp>
    </p:spTree>
    <p:extLst>
      <p:ext uri="{BB962C8B-B14F-4D97-AF65-F5344CB8AC3E}">
        <p14:creationId xmlns:p14="http://schemas.microsoft.com/office/powerpoint/2010/main" val="19316920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Методи оптимізації рівня стресів </a:t>
            </a:r>
          </a:p>
        </p:txBody>
      </p:sp>
      <p:pic>
        <p:nvPicPr>
          <p:cNvPr id="1026" name="Picture 2" descr="Управління стресом: топ-7 простих способів - ЗНАЙ ЮА"/>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24437" y="3144838"/>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51769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1295401" y="914401"/>
            <a:ext cx="9601196" cy="4961468"/>
          </a:xfrm>
        </p:spPr>
        <p:txBody>
          <a:bodyPr>
            <a:normAutofit fontScale="92500" lnSpcReduction="10000"/>
          </a:bodyPr>
          <a:lstStyle/>
          <a:p>
            <a:r>
              <a:rPr lang="uk-UA" b="1" dirty="0">
                <a:solidFill>
                  <a:schemeClr val="tx1"/>
                </a:solidFill>
              </a:rPr>
              <a:t>Жити «Тут і зараз» </a:t>
            </a:r>
            <a:endParaRPr lang="uk-UA" b="1" dirty="0" smtClean="0">
              <a:solidFill>
                <a:schemeClr val="tx1"/>
              </a:solidFill>
            </a:endParaRPr>
          </a:p>
          <a:p>
            <a:r>
              <a:rPr lang="uk-UA" b="1" dirty="0">
                <a:solidFill>
                  <a:schemeClr val="tx1"/>
                </a:solidFill>
              </a:rPr>
              <a:t>Краще — ворог хорошого </a:t>
            </a:r>
            <a:endParaRPr lang="uk-UA" b="1" dirty="0" smtClean="0">
              <a:solidFill>
                <a:schemeClr val="tx1"/>
              </a:solidFill>
            </a:endParaRPr>
          </a:p>
          <a:p>
            <a:r>
              <a:rPr lang="uk-UA" b="1" dirty="0">
                <a:solidFill>
                  <a:schemeClr val="tx1"/>
                </a:solidFill>
              </a:rPr>
              <a:t>Розділяйте ролеві функції і особистісні реакції </a:t>
            </a:r>
            <a:endParaRPr lang="uk-UA" b="1" dirty="0" smtClean="0">
              <a:solidFill>
                <a:schemeClr val="tx1"/>
              </a:solidFill>
            </a:endParaRPr>
          </a:p>
          <a:p>
            <a:r>
              <a:rPr lang="uk-UA" b="1" dirty="0">
                <a:solidFill>
                  <a:schemeClr val="tx1"/>
                </a:solidFill>
              </a:rPr>
              <a:t>«Принцип зебри» </a:t>
            </a:r>
            <a:endParaRPr lang="uk-UA" b="1" dirty="0" smtClean="0">
              <a:solidFill>
                <a:schemeClr val="tx1"/>
              </a:solidFill>
            </a:endParaRPr>
          </a:p>
          <a:p>
            <a:r>
              <a:rPr lang="uk-UA" b="1" dirty="0" err="1">
                <a:solidFill>
                  <a:schemeClr val="tx1"/>
                </a:solidFill>
              </a:rPr>
              <a:t>Прагматизація</a:t>
            </a:r>
            <a:r>
              <a:rPr lang="uk-UA" b="1" dirty="0">
                <a:solidFill>
                  <a:schemeClr val="tx1"/>
                </a:solidFill>
              </a:rPr>
              <a:t> стресу </a:t>
            </a:r>
            <a:endParaRPr lang="uk-UA" b="1" dirty="0" smtClean="0">
              <a:solidFill>
                <a:schemeClr val="tx1"/>
              </a:solidFill>
            </a:endParaRPr>
          </a:p>
          <a:p>
            <a:r>
              <a:rPr lang="uk-UA" b="1" dirty="0" err="1">
                <a:solidFill>
                  <a:schemeClr val="tx1"/>
                </a:solidFill>
              </a:rPr>
              <a:t>Дисоціюванняє</a:t>
            </a:r>
            <a:r>
              <a:rPr lang="uk-UA" b="1" dirty="0">
                <a:solidFill>
                  <a:schemeClr val="tx1"/>
                </a:solidFill>
              </a:rPr>
              <a:t> від стресу </a:t>
            </a:r>
            <a:endParaRPr lang="uk-UA" b="1" dirty="0" smtClean="0">
              <a:solidFill>
                <a:schemeClr val="tx1"/>
              </a:solidFill>
            </a:endParaRPr>
          </a:p>
          <a:p>
            <a:r>
              <a:rPr lang="uk-UA" b="1" dirty="0">
                <a:solidFill>
                  <a:schemeClr val="tx1"/>
                </a:solidFill>
              </a:rPr>
              <a:t>Використання позитивних образів (візуалізація) </a:t>
            </a:r>
            <a:endParaRPr lang="uk-UA" b="1" dirty="0" smtClean="0">
              <a:solidFill>
                <a:schemeClr val="tx1"/>
              </a:solidFill>
            </a:endParaRPr>
          </a:p>
          <a:p>
            <a:r>
              <a:rPr lang="uk-UA" b="1" dirty="0">
                <a:solidFill>
                  <a:schemeClr val="tx1"/>
                </a:solidFill>
              </a:rPr>
              <a:t>Нейролінгвістичне </a:t>
            </a:r>
            <a:r>
              <a:rPr lang="uk-UA" b="1" dirty="0" smtClean="0">
                <a:solidFill>
                  <a:schemeClr val="tx1"/>
                </a:solidFill>
              </a:rPr>
              <a:t>програмування</a:t>
            </a:r>
          </a:p>
          <a:p>
            <a:r>
              <a:rPr lang="uk-UA" b="1" dirty="0">
                <a:solidFill>
                  <a:schemeClr val="tx1"/>
                </a:solidFill>
              </a:rPr>
              <a:t>Фізичні вправи </a:t>
            </a:r>
            <a:endParaRPr lang="uk-UA" b="1" dirty="0" smtClean="0">
              <a:solidFill>
                <a:schemeClr val="tx1"/>
              </a:solidFill>
            </a:endParaRPr>
          </a:p>
          <a:p>
            <a:r>
              <a:rPr lang="ru-RU" b="1" dirty="0" err="1">
                <a:solidFill>
                  <a:schemeClr val="tx1"/>
                </a:solidFill>
              </a:rPr>
              <a:t>Релігія</a:t>
            </a:r>
            <a:r>
              <a:rPr lang="ru-RU" b="1" dirty="0">
                <a:solidFill>
                  <a:schemeClr val="tx1"/>
                </a:solidFill>
              </a:rPr>
              <a:t> як </a:t>
            </a:r>
            <a:r>
              <a:rPr lang="ru-RU" b="1" dirty="0" err="1">
                <a:solidFill>
                  <a:schemeClr val="tx1"/>
                </a:solidFill>
              </a:rPr>
              <a:t>спосіб</a:t>
            </a:r>
            <a:r>
              <a:rPr lang="ru-RU" b="1" dirty="0">
                <a:solidFill>
                  <a:schemeClr val="tx1"/>
                </a:solidFill>
              </a:rPr>
              <a:t> </a:t>
            </a:r>
            <a:r>
              <a:rPr lang="ru-RU" b="1" dirty="0" err="1">
                <a:solidFill>
                  <a:schemeClr val="tx1"/>
                </a:solidFill>
              </a:rPr>
              <a:t>боротьби</a:t>
            </a:r>
            <a:r>
              <a:rPr lang="ru-RU" b="1" dirty="0">
                <a:solidFill>
                  <a:schemeClr val="tx1"/>
                </a:solidFill>
              </a:rPr>
              <a:t> </a:t>
            </a:r>
            <a:r>
              <a:rPr lang="ru-RU" b="1" dirty="0" err="1">
                <a:solidFill>
                  <a:schemeClr val="tx1"/>
                </a:solidFill>
              </a:rPr>
              <a:t>із</a:t>
            </a:r>
            <a:r>
              <a:rPr lang="ru-RU" b="1" dirty="0">
                <a:solidFill>
                  <a:schemeClr val="tx1"/>
                </a:solidFill>
              </a:rPr>
              <a:t> </a:t>
            </a:r>
            <a:r>
              <a:rPr lang="ru-RU" b="1" dirty="0" err="1">
                <a:solidFill>
                  <a:schemeClr val="tx1"/>
                </a:solidFill>
              </a:rPr>
              <a:t>стресами</a:t>
            </a:r>
            <a:r>
              <a:rPr lang="ru-RU" b="1" dirty="0">
                <a:solidFill>
                  <a:schemeClr val="tx1"/>
                </a:solidFill>
              </a:rPr>
              <a:t> </a:t>
            </a:r>
            <a:endParaRPr lang="ru-RU" b="1" dirty="0" smtClean="0">
              <a:solidFill>
                <a:schemeClr val="tx1"/>
              </a:solidFill>
            </a:endParaRPr>
          </a:p>
          <a:p>
            <a:r>
              <a:rPr lang="uk-UA" b="1" dirty="0">
                <a:solidFill>
                  <a:schemeClr val="tx1"/>
                </a:solidFill>
              </a:rPr>
              <a:t>Медитація </a:t>
            </a:r>
          </a:p>
          <a:p>
            <a:endParaRPr lang="uk-UA" dirty="0"/>
          </a:p>
        </p:txBody>
      </p:sp>
    </p:spTree>
    <p:extLst>
      <p:ext uri="{BB962C8B-B14F-4D97-AF65-F5344CB8AC3E}">
        <p14:creationId xmlns:p14="http://schemas.microsoft.com/office/powerpoint/2010/main" val="3971806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t>3. Тактика </a:t>
            </a:r>
            <a:r>
              <a:rPr lang="ru-RU" b="1" dirty="0" err="1"/>
              <a:t>боротьби</a:t>
            </a:r>
            <a:r>
              <a:rPr lang="ru-RU" b="1" dirty="0"/>
              <a:t> </a:t>
            </a:r>
            <a:r>
              <a:rPr lang="ru-RU" b="1" dirty="0" err="1"/>
              <a:t>зі</a:t>
            </a:r>
            <a:r>
              <a:rPr lang="ru-RU" b="1" dirty="0"/>
              <a:t> </a:t>
            </a:r>
            <a:r>
              <a:rPr lang="ru-RU" b="1" dirty="0" err="1"/>
              <a:t>стресом</a:t>
            </a:r>
            <a:r>
              <a:rPr lang="ru-RU" b="1" dirty="0"/>
              <a:t> </a:t>
            </a:r>
            <a:r>
              <a:rPr lang="ru-RU" b="1" dirty="0" err="1"/>
              <a:t>залежно</a:t>
            </a:r>
            <a:r>
              <a:rPr lang="ru-RU" b="1" dirty="0"/>
              <a:t> </a:t>
            </a:r>
            <a:r>
              <a:rPr lang="ru-RU" b="1" dirty="0" err="1"/>
              <a:t>від</a:t>
            </a:r>
            <a:r>
              <a:rPr lang="ru-RU" b="1" dirty="0"/>
              <a:t> часу </a:t>
            </a:r>
            <a:r>
              <a:rPr lang="ru-RU" b="1" dirty="0" err="1"/>
              <a:t>його</a:t>
            </a:r>
            <a:r>
              <a:rPr lang="ru-RU" b="1" dirty="0"/>
              <a:t> </a:t>
            </a:r>
            <a:r>
              <a:rPr lang="ru-RU" b="1" dirty="0" err="1"/>
              <a:t>виникнення</a:t>
            </a:r>
            <a:r>
              <a:rPr lang="ru-RU" b="1" dirty="0"/>
              <a:t> </a:t>
            </a:r>
            <a:endParaRPr lang="uk-UA" b="1" dirty="0"/>
          </a:p>
        </p:txBody>
      </p:sp>
      <p:sp>
        <p:nvSpPr>
          <p:cNvPr id="3" name="Місце для вмісту 2"/>
          <p:cNvSpPr>
            <a:spLocks noGrp="1"/>
          </p:cNvSpPr>
          <p:nvPr>
            <p:ph idx="1"/>
          </p:nvPr>
        </p:nvSpPr>
        <p:spPr>
          <a:xfrm>
            <a:off x="1295401" y="2556932"/>
            <a:ext cx="10048874" cy="3672418"/>
          </a:xfrm>
        </p:spPr>
        <p:txBody>
          <a:bodyPr>
            <a:normAutofit fontScale="92500" lnSpcReduction="10000"/>
          </a:bodyPr>
          <a:lstStyle/>
          <a:p>
            <a:pPr algn="just"/>
            <a:r>
              <a:rPr lang="uk-UA" dirty="0"/>
              <a:t>Залежно від часової локалізації джерела стресу (минуле, сьогодення, майбутнє) тактика подолання стресу істотно буде різнитися. Якщо людина чекає настання неприємної події і саме це чекання вже починає запускати нервово-гуморальну реакцію розвитку стресу, то на першому етапі необхідно понизити рівень хвилювання за допомогою </a:t>
            </a:r>
            <a:r>
              <a:rPr lang="uk-UA" dirty="0" err="1"/>
              <a:t>аутотреніингу</a:t>
            </a:r>
            <a:r>
              <a:rPr lang="uk-UA" dirty="0"/>
              <a:t> або концентрації на процесі дихання. Наступним етапом буде формування упевненості в собі за допомогою прийомів раціональної психотерапії або НЛП. Далі — пошук ресурсів, необхідних для подолання майбутньої потенційної стресової ситуації (як об'єктивних — грошей, матеріальних засобів, часу і т. д., так і суб'єктивних — відчуття спокою, рішучості або упевненості). Потім слід приступить до моделювання в свідомості бажаного результату і </a:t>
            </a:r>
            <a:r>
              <a:rPr lang="uk-UA" dirty="0" err="1"/>
              <a:t>багаторазоваго</a:t>
            </a:r>
            <a:r>
              <a:rPr lang="uk-UA" dirty="0"/>
              <a:t> опрацювання «ідеального» сценарію в </a:t>
            </a:r>
            <a:r>
              <a:rPr lang="uk-UA" dirty="0" smtClean="0"/>
              <a:t>свідомості.</a:t>
            </a:r>
            <a:endParaRPr lang="uk-UA" dirty="0"/>
          </a:p>
        </p:txBody>
      </p:sp>
    </p:spTree>
    <p:extLst>
      <p:ext uri="{BB962C8B-B14F-4D97-AF65-F5344CB8AC3E}">
        <p14:creationId xmlns:p14="http://schemas.microsoft.com/office/powerpoint/2010/main" val="26762593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0321" y="5025495"/>
            <a:ext cx="9601196" cy="975256"/>
          </a:xfrm>
        </p:spPr>
        <p:txBody>
          <a:bodyPr>
            <a:normAutofit fontScale="90000"/>
          </a:bodyPr>
          <a:lstStyle/>
          <a:p>
            <a:r>
              <a:rPr lang="ru-RU" b="1" dirty="0"/>
              <a:t>Алгоритм </a:t>
            </a:r>
            <a:r>
              <a:rPr lang="ru-RU" b="1" dirty="0" err="1"/>
              <a:t>дії</a:t>
            </a:r>
            <a:r>
              <a:rPr lang="ru-RU" b="1" dirty="0"/>
              <a:t> при </a:t>
            </a:r>
            <a:r>
              <a:rPr lang="ru-RU" b="1" dirty="0" err="1"/>
              <a:t>чеканні</a:t>
            </a:r>
            <a:r>
              <a:rPr lang="ru-RU" b="1" dirty="0"/>
              <a:t> </a:t>
            </a:r>
            <a:r>
              <a:rPr lang="ru-RU" b="1" dirty="0" err="1"/>
              <a:t>стресу</a:t>
            </a:r>
            <a:r>
              <a:rPr lang="ru-RU" b="1" dirty="0"/>
              <a:t> (</a:t>
            </a:r>
            <a:r>
              <a:rPr lang="ru-RU" b="1" dirty="0" err="1"/>
              <a:t>стрес</a:t>
            </a:r>
            <a:r>
              <a:rPr lang="ru-RU" b="1" dirty="0"/>
              <a:t> в </a:t>
            </a:r>
            <a:r>
              <a:rPr lang="ru-RU" b="1" dirty="0" err="1"/>
              <a:t>майбутньому</a:t>
            </a:r>
            <a:r>
              <a:rPr lang="ru-RU" b="1" dirty="0" smtClean="0"/>
              <a:t>)</a:t>
            </a:r>
            <a:endParaRPr lang="uk-UA" b="1" dirty="0"/>
          </a:p>
        </p:txBody>
      </p:sp>
      <p:pic>
        <p:nvPicPr>
          <p:cNvPr id="4" name="Місце для вмісту 3"/>
          <p:cNvPicPr>
            <a:picLocks noGrp="1" noChangeAspect="1"/>
          </p:cNvPicPr>
          <p:nvPr>
            <p:ph idx="1"/>
          </p:nvPr>
        </p:nvPicPr>
        <p:blipFill>
          <a:blip r:embed="rId2"/>
          <a:stretch>
            <a:fillRect/>
          </a:stretch>
        </p:blipFill>
        <p:spPr>
          <a:xfrm>
            <a:off x="3243553" y="523311"/>
            <a:ext cx="5171785" cy="4479947"/>
          </a:xfrm>
          <a:prstGeom prst="rect">
            <a:avLst/>
          </a:prstGeom>
        </p:spPr>
      </p:pic>
    </p:spTree>
    <p:extLst>
      <p:ext uri="{BB962C8B-B14F-4D97-AF65-F5344CB8AC3E}">
        <p14:creationId xmlns:p14="http://schemas.microsoft.com/office/powerpoint/2010/main" val="42402693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p:txBody>
          <a:bodyPr/>
          <a:lstStyle/>
          <a:p>
            <a:pPr algn="just"/>
            <a:r>
              <a:rPr lang="uk-UA" dirty="0">
                <a:solidFill>
                  <a:schemeClr val="tx1"/>
                </a:solidFill>
              </a:rPr>
              <a:t>Якщо людина знаходиться в епіцентрі події, що викликала стрес, то алгоритм дій буде іншим: необхідно понизити рівень негативних емоцій за допомогою глибокого дихання; за допомогою аутотренінгу або прийомів НЛП потрібно підсилити почуття упевненості в собі;  каузальний аналіз стресу, який допоможе знайти адекватні засоби для його подолання; пошук ресурсів для подолання стресу і складання оперативного плану дій;  початок практичних дій з виходу із стресової ситуації</a:t>
            </a:r>
          </a:p>
        </p:txBody>
      </p:sp>
    </p:spTree>
    <p:extLst>
      <p:ext uri="{BB962C8B-B14F-4D97-AF65-F5344CB8AC3E}">
        <p14:creationId xmlns:p14="http://schemas.microsoft.com/office/powerpoint/2010/main" val="10362632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933315" y="608796"/>
            <a:ext cx="10182360" cy="4831140"/>
          </a:xfrm>
          <a:prstGeom prst="rect">
            <a:avLst/>
          </a:prstGeom>
        </p:spPr>
      </p:pic>
      <p:sp>
        <p:nvSpPr>
          <p:cNvPr id="3" name="Місце для вмісту 2"/>
          <p:cNvSpPr>
            <a:spLocks noGrp="1"/>
          </p:cNvSpPr>
          <p:nvPr>
            <p:ph idx="1"/>
          </p:nvPr>
        </p:nvSpPr>
        <p:spPr>
          <a:xfrm>
            <a:off x="1366838" y="5439936"/>
            <a:ext cx="9601196" cy="632354"/>
          </a:xfrm>
        </p:spPr>
        <p:txBody>
          <a:bodyPr>
            <a:normAutofit/>
          </a:bodyPr>
          <a:lstStyle/>
          <a:p>
            <a:pPr algn="ctr"/>
            <a:r>
              <a:rPr lang="ru-RU" b="1" dirty="0">
                <a:solidFill>
                  <a:schemeClr val="tx1"/>
                </a:solidFill>
              </a:rPr>
              <a:t> Алгоритм </a:t>
            </a:r>
            <a:r>
              <a:rPr lang="ru-RU" b="1" dirty="0" err="1">
                <a:solidFill>
                  <a:schemeClr val="tx1"/>
                </a:solidFill>
              </a:rPr>
              <a:t>дії</a:t>
            </a:r>
            <a:r>
              <a:rPr lang="ru-RU" b="1" dirty="0">
                <a:solidFill>
                  <a:schemeClr val="tx1"/>
                </a:solidFill>
              </a:rPr>
              <a:t> при </a:t>
            </a:r>
            <a:r>
              <a:rPr lang="ru-RU" b="1" dirty="0" err="1">
                <a:solidFill>
                  <a:schemeClr val="tx1"/>
                </a:solidFill>
              </a:rPr>
              <a:t>настанні</a:t>
            </a:r>
            <a:r>
              <a:rPr lang="ru-RU" b="1" dirty="0">
                <a:solidFill>
                  <a:schemeClr val="tx1"/>
                </a:solidFill>
              </a:rPr>
              <a:t> </a:t>
            </a:r>
            <a:r>
              <a:rPr lang="ru-RU" b="1" dirty="0" err="1">
                <a:solidFill>
                  <a:schemeClr val="tx1"/>
                </a:solidFill>
              </a:rPr>
              <a:t>стресу</a:t>
            </a:r>
            <a:r>
              <a:rPr lang="ru-RU" b="1" dirty="0">
                <a:solidFill>
                  <a:schemeClr val="tx1"/>
                </a:solidFill>
              </a:rPr>
              <a:t> (</a:t>
            </a:r>
            <a:r>
              <a:rPr lang="ru-RU" b="1" dirty="0" err="1">
                <a:solidFill>
                  <a:schemeClr val="tx1"/>
                </a:solidFill>
              </a:rPr>
              <a:t>стрес</a:t>
            </a:r>
            <a:r>
              <a:rPr lang="ru-RU" b="1" dirty="0">
                <a:solidFill>
                  <a:schemeClr val="tx1"/>
                </a:solidFill>
              </a:rPr>
              <a:t> в </a:t>
            </a:r>
            <a:r>
              <a:rPr lang="ru-RU" b="1" dirty="0" err="1">
                <a:solidFill>
                  <a:schemeClr val="tx1"/>
                </a:solidFill>
              </a:rPr>
              <a:t>сьогоденні</a:t>
            </a:r>
            <a:r>
              <a:rPr lang="ru-RU" b="1" dirty="0">
                <a:solidFill>
                  <a:schemeClr val="tx1"/>
                </a:solidFill>
              </a:rPr>
              <a:t>) </a:t>
            </a:r>
            <a:endParaRPr lang="uk-UA" b="1" dirty="0">
              <a:solidFill>
                <a:schemeClr val="tx1"/>
              </a:solidFill>
            </a:endParaRPr>
          </a:p>
        </p:txBody>
      </p:sp>
    </p:spTree>
    <p:extLst>
      <p:ext uri="{BB962C8B-B14F-4D97-AF65-F5344CB8AC3E}">
        <p14:creationId xmlns:p14="http://schemas.microsoft.com/office/powerpoint/2010/main" val="10963980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p:txBody>
          <a:bodyPr/>
          <a:lstStyle/>
          <a:p>
            <a:pPr algn="just"/>
            <a:r>
              <a:rPr lang="uk-UA" dirty="0">
                <a:solidFill>
                  <a:schemeClr val="tx1"/>
                </a:solidFill>
              </a:rPr>
              <a:t>Третій алгоритм дій необхідний, якщо подія, що викликала стрес, вже сталася і знаходиться у минулому, проте людина періодично повертається до неї в своїх думках, переживаючи при цьому негативні </a:t>
            </a:r>
            <a:r>
              <a:rPr lang="uk-UA" dirty="0" smtClean="0">
                <a:solidFill>
                  <a:schemeClr val="tx1"/>
                </a:solidFill>
              </a:rPr>
              <a:t>емоції. </a:t>
            </a:r>
            <a:r>
              <a:rPr lang="uk-UA" dirty="0">
                <a:solidFill>
                  <a:schemeClr val="tx1"/>
                </a:solidFill>
              </a:rPr>
              <a:t>В цьому випадку необхідне дисоціюватися від ситуації, потім підібрати необхідні суб'єктивні ресурси (байдужість, спокій або мудрість) і актуалізувати їх методами НЛП. На третьому етапі можна використовувати раціональну психотерапію і завершити роботу моделюванням бажаного майбутнього. </a:t>
            </a:r>
          </a:p>
        </p:txBody>
      </p:sp>
    </p:spTree>
    <p:extLst>
      <p:ext uri="{BB962C8B-B14F-4D97-AF65-F5344CB8AC3E}">
        <p14:creationId xmlns:p14="http://schemas.microsoft.com/office/powerpoint/2010/main" val="34026403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95415" y="4371976"/>
            <a:ext cx="9601196" cy="1114424"/>
          </a:xfrm>
        </p:spPr>
        <p:txBody>
          <a:bodyPr>
            <a:noAutofit/>
          </a:bodyPr>
          <a:lstStyle/>
          <a:p>
            <a:r>
              <a:rPr lang="ru-RU" sz="3200" b="1" dirty="0">
                <a:solidFill>
                  <a:schemeClr val="tx1"/>
                </a:solidFill>
              </a:rPr>
              <a:t>Алгоритм </a:t>
            </a:r>
            <a:r>
              <a:rPr lang="ru-RU" sz="3200" b="1" dirty="0" err="1">
                <a:solidFill>
                  <a:schemeClr val="tx1"/>
                </a:solidFill>
              </a:rPr>
              <a:t>дії</a:t>
            </a:r>
            <a:r>
              <a:rPr lang="ru-RU" sz="3200" b="1" dirty="0">
                <a:solidFill>
                  <a:schemeClr val="tx1"/>
                </a:solidFill>
              </a:rPr>
              <a:t>, </a:t>
            </a:r>
            <a:r>
              <a:rPr lang="ru-RU" sz="3200" b="1" dirty="0" err="1">
                <a:solidFill>
                  <a:schemeClr val="tx1"/>
                </a:solidFill>
              </a:rPr>
              <a:t>якщо</a:t>
            </a:r>
            <a:r>
              <a:rPr lang="ru-RU" sz="3200" b="1" dirty="0">
                <a:solidFill>
                  <a:schemeClr val="tx1"/>
                </a:solidFill>
              </a:rPr>
              <a:t> </a:t>
            </a:r>
            <a:r>
              <a:rPr lang="ru-RU" sz="3200" b="1" dirty="0" err="1">
                <a:solidFill>
                  <a:schemeClr val="tx1"/>
                </a:solidFill>
              </a:rPr>
              <a:t>стресова</a:t>
            </a:r>
            <a:r>
              <a:rPr lang="ru-RU" sz="3200" b="1" dirty="0">
                <a:solidFill>
                  <a:schemeClr val="tx1"/>
                </a:solidFill>
              </a:rPr>
              <a:t> </a:t>
            </a:r>
            <a:r>
              <a:rPr lang="ru-RU" sz="3200" b="1" dirty="0" err="1">
                <a:solidFill>
                  <a:schemeClr val="tx1"/>
                </a:solidFill>
              </a:rPr>
              <a:t>ситуація</a:t>
            </a:r>
            <a:r>
              <a:rPr lang="ru-RU" sz="3200" b="1" dirty="0">
                <a:solidFill>
                  <a:schemeClr val="tx1"/>
                </a:solidFill>
              </a:rPr>
              <a:t> </a:t>
            </a:r>
            <a:r>
              <a:rPr lang="ru-RU" sz="3200" b="1" dirty="0" err="1">
                <a:solidFill>
                  <a:schemeClr val="tx1"/>
                </a:solidFill>
              </a:rPr>
              <a:t>сталася</a:t>
            </a:r>
            <a:r>
              <a:rPr lang="ru-RU" sz="3200" b="1" dirty="0">
                <a:solidFill>
                  <a:schemeClr val="tx1"/>
                </a:solidFill>
              </a:rPr>
              <a:t>, але </a:t>
            </a:r>
            <a:r>
              <a:rPr lang="ru-RU" sz="3200" b="1" dirty="0" err="1">
                <a:solidFill>
                  <a:schemeClr val="tx1"/>
                </a:solidFill>
              </a:rPr>
              <a:t>стрес</a:t>
            </a:r>
            <a:r>
              <a:rPr lang="ru-RU" sz="3200" b="1" dirty="0">
                <a:solidFill>
                  <a:schemeClr val="tx1"/>
                </a:solidFill>
              </a:rPr>
              <a:t> </a:t>
            </a:r>
            <a:r>
              <a:rPr lang="ru-RU" sz="3200" b="1" dirty="0" err="1">
                <a:solidFill>
                  <a:schemeClr val="tx1"/>
                </a:solidFill>
              </a:rPr>
              <a:t>ще</a:t>
            </a:r>
            <a:r>
              <a:rPr lang="ru-RU" sz="3200" b="1" dirty="0">
                <a:solidFill>
                  <a:schemeClr val="tx1"/>
                </a:solidFill>
              </a:rPr>
              <a:t> </a:t>
            </a:r>
            <a:r>
              <a:rPr lang="ru-RU" sz="3200" b="1" dirty="0" err="1">
                <a:solidFill>
                  <a:schemeClr val="tx1"/>
                </a:solidFill>
              </a:rPr>
              <a:t>зберігається</a:t>
            </a:r>
            <a:endParaRPr lang="uk-UA" sz="3200" b="1" dirty="0">
              <a:solidFill>
                <a:schemeClr val="tx1"/>
              </a:solidFill>
            </a:endParaRPr>
          </a:p>
        </p:txBody>
      </p:sp>
      <p:pic>
        <p:nvPicPr>
          <p:cNvPr id="4" name="Місце для вмісту 3"/>
          <p:cNvPicPr>
            <a:picLocks noGrp="1" noChangeAspect="1"/>
          </p:cNvPicPr>
          <p:nvPr>
            <p:ph idx="1"/>
          </p:nvPr>
        </p:nvPicPr>
        <p:blipFill>
          <a:blip r:embed="rId2"/>
          <a:stretch>
            <a:fillRect/>
          </a:stretch>
        </p:blipFill>
        <p:spPr>
          <a:xfrm>
            <a:off x="1080531" y="1058716"/>
            <a:ext cx="10283308" cy="3170384"/>
          </a:xfrm>
          <a:prstGeom prst="rect">
            <a:avLst/>
          </a:prstGeom>
        </p:spPr>
      </p:pic>
    </p:spTree>
    <p:extLst>
      <p:ext uri="{BB962C8B-B14F-4D97-AF65-F5344CB8AC3E}">
        <p14:creationId xmlns:p14="http://schemas.microsoft.com/office/powerpoint/2010/main" val="17962830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chemeClr val="tx1"/>
                </a:solidFill>
              </a:rPr>
              <a:t>4. </a:t>
            </a:r>
            <a:r>
              <a:rPr lang="ru-RU" b="1" dirty="0" err="1">
                <a:solidFill>
                  <a:schemeClr val="tx1"/>
                </a:solidFill>
              </a:rPr>
              <a:t>Усунення</a:t>
            </a:r>
            <a:r>
              <a:rPr lang="ru-RU" b="1" dirty="0">
                <a:solidFill>
                  <a:schemeClr val="tx1"/>
                </a:solidFill>
              </a:rPr>
              <a:t> причин </a:t>
            </a:r>
            <a:r>
              <a:rPr lang="ru-RU" b="1" dirty="0" err="1">
                <a:solidFill>
                  <a:schemeClr val="tx1"/>
                </a:solidFill>
              </a:rPr>
              <a:t>стресу</a:t>
            </a:r>
            <a:r>
              <a:rPr lang="ru-RU" b="1" dirty="0">
                <a:solidFill>
                  <a:schemeClr val="tx1"/>
                </a:solidFill>
              </a:rPr>
              <a:t> шляхом </a:t>
            </a:r>
            <a:r>
              <a:rPr lang="ru-RU" b="1" dirty="0" err="1">
                <a:solidFill>
                  <a:schemeClr val="tx1"/>
                </a:solidFill>
              </a:rPr>
              <a:t>вдосконалення</a:t>
            </a:r>
            <a:r>
              <a:rPr lang="ru-RU" b="1" dirty="0">
                <a:solidFill>
                  <a:schemeClr val="tx1"/>
                </a:solidFill>
              </a:rPr>
              <a:t> </a:t>
            </a:r>
            <a:r>
              <a:rPr lang="ru-RU" b="1" dirty="0" err="1">
                <a:solidFill>
                  <a:schemeClr val="tx1"/>
                </a:solidFill>
              </a:rPr>
              <a:t>поведінкових</a:t>
            </a:r>
            <a:r>
              <a:rPr lang="ru-RU" b="1" dirty="0">
                <a:solidFill>
                  <a:schemeClr val="tx1"/>
                </a:solidFill>
              </a:rPr>
              <a:t> </a:t>
            </a:r>
            <a:r>
              <a:rPr lang="ru-RU" b="1" dirty="0" err="1">
                <a:solidFill>
                  <a:schemeClr val="tx1"/>
                </a:solidFill>
              </a:rPr>
              <a:t>навичок</a:t>
            </a:r>
            <a:r>
              <a:rPr lang="ru-RU" b="1" dirty="0">
                <a:solidFill>
                  <a:schemeClr val="tx1"/>
                </a:solidFill>
              </a:rPr>
              <a:t> </a:t>
            </a:r>
            <a:endParaRPr lang="uk-UA" b="1" dirty="0">
              <a:solidFill>
                <a:schemeClr val="tx1"/>
              </a:solidFill>
            </a:endParaRPr>
          </a:p>
        </p:txBody>
      </p:sp>
      <p:sp>
        <p:nvSpPr>
          <p:cNvPr id="3" name="Місце для вмісту 2"/>
          <p:cNvSpPr>
            <a:spLocks noGrp="1"/>
          </p:cNvSpPr>
          <p:nvPr>
            <p:ph idx="1"/>
          </p:nvPr>
        </p:nvSpPr>
        <p:spPr/>
        <p:txBody>
          <a:bodyPr/>
          <a:lstStyle/>
          <a:p>
            <a:r>
              <a:rPr lang="uk-UA" dirty="0"/>
              <a:t>Комунікативні навички </a:t>
            </a:r>
            <a:endParaRPr lang="uk-UA" dirty="0" smtClean="0"/>
          </a:p>
          <a:p>
            <a:r>
              <a:rPr lang="uk-UA" dirty="0"/>
              <a:t>Упевнена поведінка </a:t>
            </a:r>
            <a:endParaRPr lang="uk-UA" dirty="0" smtClean="0"/>
          </a:p>
          <a:p>
            <a:r>
              <a:rPr lang="ru-RU" dirty="0" err="1"/>
              <a:t>Ефективне</a:t>
            </a:r>
            <a:r>
              <a:rPr lang="ru-RU" dirty="0"/>
              <a:t> </a:t>
            </a:r>
            <a:r>
              <a:rPr lang="ru-RU" dirty="0" err="1"/>
              <a:t>цілепокладання</a:t>
            </a:r>
            <a:r>
              <a:rPr lang="ru-RU" dirty="0"/>
              <a:t> як метод </a:t>
            </a:r>
            <a:r>
              <a:rPr lang="ru-RU" dirty="0" err="1"/>
              <a:t>профілактики</a:t>
            </a:r>
            <a:r>
              <a:rPr lang="ru-RU" dirty="0"/>
              <a:t> </a:t>
            </a:r>
            <a:r>
              <a:rPr lang="ru-RU" dirty="0" err="1"/>
              <a:t>стресів</a:t>
            </a:r>
            <a:r>
              <a:rPr lang="ru-RU" dirty="0"/>
              <a:t> </a:t>
            </a:r>
            <a:endParaRPr lang="ru-RU" dirty="0" smtClean="0"/>
          </a:p>
          <a:p>
            <a:r>
              <a:rPr lang="uk-UA" dirty="0"/>
              <a:t>Алгоритм постановки життєвих цілей </a:t>
            </a:r>
          </a:p>
        </p:txBody>
      </p:sp>
    </p:spTree>
    <p:extLst>
      <p:ext uri="{BB962C8B-B14F-4D97-AF65-F5344CB8AC3E}">
        <p14:creationId xmlns:p14="http://schemas.microsoft.com/office/powerpoint/2010/main" val="2812618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План </a:t>
            </a:r>
            <a:endParaRPr lang="uk-UA" dirty="0"/>
          </a:p>
        </p:txBody>
      </p:sp>
      <p:sp>
        <p:nvSpPr>
          <p:cNvPr id="3" name="Місце для вмісту 2"/>
          <p:cNvSpPr>
            <a:spLocks noGrp="1"/>
          </p:cNvSpPr>
          <p:nvPr>
            <p:ph idx="1"/>
          </p:nvPr>
        </p:nvSpPr>
        <p:spPr/>
        <p:txBody>
          <a:bodyPr/>
          <a:lstStyle/>
          <a:p>
            <a:r>
              <a:rPr lang="uk-UA" dirty="0"/>
              <a:t>1. Загальні підходи до нейтралізації стресу </a:t>
            </a:r>
            <a:endParaRPr lang="uk-UA" dirty="0" smtClean="0"/>
          </a:p>
          <a:p>
            <a:r>
              <a:rPr lang="uk-UA" dirty="0" smtClean="0"/>
              <a:t>2</a:t>
            </a:r>
            <a:r>
              <a:rPr lang="uk-UA" dirty="0"/>
              <a:t>. Способи саморегуляції психічного стану під час стресу </a:t>
            </a:r>
            <a:endParaRPr lang="uk-UA" dirty="0" smtClean="0"/>
          </a:p>
          <a:p>
            <a:r>
              <a:rPr lang="uk-UA" dirty="0" smtClean="0"/>
              <a:t>3</a:t>
            </a:r>
            <a:r>
              <a:rPr lang="uk-UA" dirty="0"/>
              <a:t>. Тактика боротьби зі стресом залежно від часу його виникнення </a:t>
            </a:r>
            <a:endParaRPr lang="uk-UA" dirty="0" smtClean="0"/>
          </a:p>
          <a:p>
            <a:r>
              <a:rPr lang="uk-UA" dirty="0" smtClean="0"/>
              <a:t>4</a:t>
            </a:r>
            <a:r>
              <a:rPr lang="uk-UA" dirty="0"/>
              <a:t>. Усунення причин стресу шляхом вдосконалення поведінкових навичок </a:t>
            </a:r>
          </a:p>
        </p:txBody>
      </p:sp>
    </p:spTree>
    <p:extLst>
      <p:ext uri="{BB962C8B-B14F-4D97-AF65-F5344CB8AC3E}">
        <p14:creationId xmlns:p14="http://schemas.microsoft.com/office/powerpoint/2010/main" val="148509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1" y="885825"/>
            <a:ext cx="9601196" cy="1414463"/>
          </a:xfrm>
        </p:spPr>
        <p:txBody>
          <a:bodyPr>
            <a:normAutofit fontScale="90000"/>
          </a:bodyPr>
          <a:lstStyle/>
          <a:p>
            <a:r>
              <a:rPr lang="ru-RU" b="1" dirty="0"/>
              <a:t>1. </a:t>
            </a:r>
            <a:r>
              <a:rPr lang="ru-RU" b="1" dirty="0" err="1"/>
              <a:t>Загальні</a:t>
            </a:r>
            <a:r>
              <a:rPr lang="ru-RU" b="1" dirty="0"/>
              <a:t> </a:t>
            </a:r>
            <a:r>
              <a:rPr lang="ru-RU" b="1" dirty="0" err="1"/>
              <a:t>підходи</a:t>
            </a:r>
            <a:r>
              <a:rPr lang="ru-RU" b="1" dirty="0"/>
              <a:t> до </a:t>
            </a:r>
            <a:r>
              <a:rPr lang="ru-RU" b="1" dirty="0" err="1"/>
              <a:t>нейтралізації</a:t>
            </a:r>
            <a:r>
              <a:rPr lang="ru-RU" b="1" dirty="0"/>
              <a:t> </a:t>
            </a:r>
            <a:r>
              <a:rPr lang="ru-RU" b="1" dirty="0" err="1"/>
              <a:t>стресу</a:t>
            </a:r>
            <a:r>
              <a:rPr lang="ru-RU" b="1" dirty="0"/>
              <a:t> </a:t>
            </a:r>
            <a:endParaRPr lang="uk-UA" b="1" dirty="0"/>
          </a:p>
        </p:txBody>
      </p:sp>
      <p:sp>
        <p:nvSpPr>
          <p:cNvPr id="3" name="Місце для вмісту 2"/>
          <p:cNvSpPr>
            <a:spLocks noGrp="1"/>
          </p:cNvSpPr>
          <p:nvPr>
            <p:ph idx="1"/>
          </p:nvPr>
        </p:nvSpPr>
        <p:spPr>
          <a:xfrm>
            <a:off x="1295400" y="2428240"/>
            <a:ext cx="10134599" cy="3686810"/>
          </a:xfrm>
        </p:spPr>
        <p:txBody>
          <a:bodyPr>
            <a:normAutofit fontScale="62500" lnSpcReduction="20000"/>
          </a:bodyPr>
          <a:lstStyle/>
          <a:p>
            <a:r>
              <a:rPr lang="uk-UA" dirty="0">
                <a:solidFill>
                  <a:schemeClr val="tx1"/>
                </a:solidFill>
              </a:rPr>
              <a:t>Існує багато методів корекції психоемоційного стресу, і завдання полягає в тому, аби вибрати ті з них, які відповідали б, з одного боку, індивідуальним особливостям конкретної особистості, а з іншої — реальним умовам, що існують в даному місці і  в даний час. У монографії «Індивідуальна стійкість до емоційного стресу» К.В. </a:t>
            </a:r>
            <a:r>
              <a:rPr lang="uk-UA" dirty="0" err="1">
                <a:solidFill>
                  <a:schemeClr val="tx1"/>
                </a:solidFill>
              </a:rPr>
              <a:t>Судаков</a:t>
            </a:r>
            <a:r>
              <a:rPr lang="uk-UA" dirty="0">
                <a:solidFill>
                  <a:schemeClr val="tx1"/>
                </a:solidFill>
              </a:rPr>
              <a:t>, перераховуючи найважливіші шляхи антистресових заходів, вказує на наступні способи: </a:t>
            </a:r>
            <a:endParaRPr lang="uk-UA" dirty="0" smtClean="0">
              <a:solidFill>
                <a:schemeClr val="tx1"/>
              </a:solidFill>
            </a:endParaRPr>
          </a:p>
          <a:p>
            <a:r>
              <a:rPr lang="uk-UA" dirty="0" smtClean="0">
                <a:solidFill>
                  <a:schemeClr val="tx1"/>
                </a:solidFill>
              </a:rPr>
              <a:t> </a:t>
            </a:r>
            <a:r>
              <a:rPr lang="uk-UA" dirty="0">
                <a:solidFill>
                  <a:schemeClr val="tx1"/>
                </a:solidFill>
              </a:rPr>
              <a:t>аутогенне тренування; </a:t>
            </a:r>
            <a:endParaRPr lang="uk-UA" dirty="0" smtClean="0">
              <a:solidFill>
                <a:schemeClr val="tx1"/>
              </a:solidFill>
            </a:endParaRPr>
          </a:p>
          <a:p>
            <a:r>
              <a:rPr lang="uk-UA" dirty="0" smtClean="0">
                <a:solidFill>
                  <a:schemeClr val="tx1"/>
                </a:solidFill>
              </a:rPr>
              <a:t> </a:t>
            </a:r>
            <a:r>
              <a:rPr lang="uk-UA" dirty="0">
                <a:solidFill>
                  <a:schemeClr val="tx1"/>
                </a:solidFill>
              </a:rPr>
              <a:t>різні методи релаксації; </a:t>
            </a:r>
            <a:endParaRPr lang="uk-UA" dirty="0" smtClean="0">
              <a:solidFill>
                <a:schemeClr val="tx1"/>
              </a:solidFill>
            </a:endParaRPr>
          </a:p>
          <a:p>
            <a:r>
              <a:rPr lang="uk-UA" dirty="0" smtClean="0">
                <a:solidFill>
                  <a:schemeClr val="tx1"/>
                </a:solidFill>
              </a:rPr>
              <a:t> </a:t>
            </a:r>
            <a:r>
              <a:rPr lang="uk-UA" dirty="0">
                <a:solidFill>
                  <a:schemeClr val="tx1"/>
                </a:solidFill>
              </a:rPr>
              <a:t>системи біологічного зворотного зв'язку; </a:t>
            </a:r>
            <a:endParaRPr lang="uk-UA" dirty="0" smtClean="0">
              <a:solidFill>
                <a:schemeClr val="tx1"/>
              </a:solidFill>
            </a:endParaRPr>
          </a:p>
          <a:p>
            <a:r>
              <a:rPr lang="uk-UA" dirty="0" smtClean="0">
                <a:solidFill>
                  <a:schemeClr val="tx1"/>
                </a:solidFill>
              </a:rPr>
              <a:t> </a:t>
            </a:r>
            <a:r>
              <a:rPr lang="uk-UA" dirty="0">
                <a:solidFill>
                  <a:schemeClr val="tx1"/>
                </a:solidFill>
              </a:rPr>
              <a:t>дихальну гімнастику; </a:t>
            </a:r>
            <a:endParaRPr lang="uk-UA" dirty="0" smtClean="0">
              <a:solidFill>
                <a:schemeClr val="tx1"/>
              </a:solidFill>
            </a:endParaRPr>
          </a:p>
          <a:p>
            <a:r>
              <a:rPr lang="uk-UA" dirty="0" smtClean="0">
                <a:solidFill>
                  <a:schemeClr val="tx1"/>
                </a:solidFill>
              </a:rPr>
              <a:t> </a:t>
            </a:r>
            <a:r>
              <a:rPr lang="uk-UA" dirty="0">
                <a:solidFill>
                  <a:schemeClr val="tx1"/>
                </a:solidFill>
              </a:rPr>
              <a:t>включення в життя людини позитивних емоцій; </a:t>
            </a:r>
            <a:endParaRPr lang="uk-UA" dirty="0" smtClean="0">
              <a:solidFill>
                <a:schemeClr val="tx1"/>
              </a:solidFill>
            </a:endParaRPr>
          </a:p>
          <a:p>
            <a:r>
              <a:rPr lang="uk-UA" dirty="0" smtClean="0">
                <a:solidFill>
                  <a:schemeClr val="tx1"/>
                </a:solidFill>
              </a:rPr>
              <a:t> </a:t>
            </a:r>
            <a:r>
              <a:rPr lang="uk-UA" dirty="0">
                <a:solidFill>
                  <a:schemeClr val="tx1"/>
                </a:solidFill>
              </a:rPr>
              <a:t>музику; </a:t>
            </a:r>
            <a:endParaRPr lang="uk-UA" dirty="0" smtClean="0">
              <a:solidFill>
                <a:schemeClr val="tx1"/>
              </a:solidFill>
            </a:endParaRPr>
          </a:p>
          <a:p>
            <a:r>
              <a:rPr lang="uk-UA" dirty="0" smtClean="0">
                <a:solidFill>
                  <a:schemeClr val="tx1"/>
                </a:solidFill>
              </a:rPr>
              <a:t> </a:t>
            </a:r>
            <a:r>
              <a:rPr lang="uk-UA" dirty="0">
                <a:solidFill>
                  <a:schemeClr val="tx1"/>
                </a:solidFill>
              </a:rPr>
              <a:t>фізичні вправи; </a:t>
            </a:r>
            <a:endParaRPr lang="uk-UA" dirty="0" smtClean="0">
              <a:solidFill>
                <a:schemeClr val="tx1"/>
              </a:solidFill>
            </a:endParaRPr>
          </a:p>
          <a:p>
            <a:r>
              <a:rPr lang="uk-UA" dirty="0" smtClean="0">
                <a:solidFill>
                  <a:schemeClr val="tx1"/>
                </a:solidFill>
              </a:rPr>
              <a:t> </a:t>
            </a:r>
            <a:r>
              <a:rPr lang="uk-UA" dirty="0">
                <a:solidFill>
                  <a:schemeClr val="tx1"/>
                </a:solidFill>
              </a:rPr>
              <a:t>психотерапію; </a:t>
            </a:r>
            <a:endParaRPr lang="uk-UA" dirty="0" smtClean="0">
              <a:solidFill>
                <a:schemeClr val="tx1"/>
              </a:solidFill>
            </a:endParaRPr>
          </a:p>
          <a:p>
            <a:r>
              <a:rPr lang="uk-UA" dirty="0" smtClean="0">
                <a:solidFill>
                  <a:schemeClr val="tx1"/>
                </a:solidFill>
              </a:rPr>
              <a:t> </a:t>
            </a:r>
            <a:r>
              <a:rPr lang="uk-UA" dirty="0">
                <a:solidFill>
                  <a:schemeClr val="tx1"/>
                </a:solidFill>
              </a:rPr>
              <a:t>фізіотерапевтичні заходи (масаж, сауна, електросон) та ін</a:t>
            </a:r>
            <a:r>
              <a:rPr lang="uk-UA" dirty="0"/>
              <a:t>. </a:t>
            </a:r>
          </a:p>
        </p:txBody>
      </p:sp>
    </p:spTree>
    <p:extLst>
      <p:ext uri="{BB962C8B-B14F-4D97-AF65-F5344CB8AC3E}">
        <p14:creationId xmlns:p14="http://schemas.microsoft.com/office/powerpoint/2010/main" val="3954330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1295401" y="814387"/>
            <a:ext cx="9991724" cy="5243513"/>
          </a:xfrm>
        </p:spPr>
        <p:txBody>
          <a:bodyPr>
            <a:noAutofit/>
          </a:bodyPr>
          <a:lstStyle/>
          <a:p>
            <a:pPr>
              <a:spcBef>
                <a:spcPts val="0"/>
              </a:spcBef>
              <a:spcAft>
                <a:spcPts val="0"/>
              </a:spcAft>
            </a:pPr>
            <a:r>
              <a:rPr lang="uk-UA" sz="2000" dirty="0">
                <a:solidFill>
                  <a:schemeClr val="tx1"/>
                </a:solidFill>
              </a:rPr>
              <a:t>Серед різних способів зняття стресу можна виділити як останні наукові розробки психологів, так і традиційні народні засоби, перевірені часом. На одному з </a:t>
            </a:r>
            <a:r>
              <a:rPr lang="uk-UA" sz="2000" dirty="0" err="1">
                <a:solidFill>
                  <a:schemeClr val="tx1"/>
                </a:solidFill>
              </a:rPr>
              <a:t>антистресорних</a:t>
            </a:r>
            <a:r>
              <a:rPr lang="uk-UA" sz="2000" dirty="0">
                <a:solidFill>
                  <a:schemeClr val="tx1"/>
                </a:solidFill>
              </a:rPr>
              <a:t> семінарів, що проводилися Ю.В. Щербатих, учасниками було названо наступні способи, які вживаються для зменшення стресу: </a:t>
            </a:r>
            <a:endParaRPr lang="uk-UA" sz="2000" dirty="0" smtClean="0">
              <a:solidFill>
                <a:schemeClr val="tx1"/>
              </a:solidFill>
            </a:endParaRPr>
          </a:p>
          <a:p>
            <a:pPr>
              <a:spcBef>
                <a:spcPts val="0"/>
              </a:spcBef>
              <a:spcAft>
                <a:spcPts val="0"/>
              </a:spcAft>
            </a:pPr>
            <a:r>
              <a:rPr lang="uk-UA" sz="2000" dirty="0" smtClean="0">
                <a:solidFill>
                  <a:schemeClr val="tx1"/>
                </a:solidFill>
              </a:rPr>
              <a:t> </a:t>
            </a:r>
            <a:r>
              <a:rPr lang="uk-UA" sz="2000" dirty="0">
                <a:solidFill>
                  <a:schemeClr val="tx1"/>
                </a:solidFill>
              </a:rPr>
              <a:t> спілкування з природою; </a:t>
            </a:r>
            <a:endParaRPr lang="uk-UA" sz="2000" dirty="0" smtClean="0">
              <a:solidFill>
                <a:schemeClr val="tx1"/>
              </a:solidFill>
            </a:endParaRPr>
          </a:p>
          <a:p>
            <a:pPr>
              <a:spcBef>
                <a:spcPts val="0"/>
              </a:spcBef>
              <a:spcAft>
                <a:spcPts val="0"/>
              </a:spcAft>
            </a:pPr>
            <a:r>
              <a:rPr lang="uk-UA" sz="2000" dirty="0" smtClean="0">
                <a:solidFill>
                  <a:schemeClr val="tx1"/>
                </a:solidFill>
              </a:rPr>
              <a:t> </a:t>
            </a:r>
            <a:r>
              <a:rPr lang="uk-UA" sz="2000" dirty="0">
                <a:solidFill>
                  <a:schemeClr val="tx1"/>
                </a:solidFill>
              </a:rPr>
              <a:t>музику; </a:t>
            </a:r>
            <a:endParaRPr lang="uk-UA" sz="2000" dirty="0" smtClean="0">
              <a:solidFill>
                <a:schemeClr val="tx1"/>
              </a:solidFill>
            </a:endParaRPr>
          </a:p>
          <a:p>
            <a:pPr>
              <a:spcBef>
                <a:spcPts val="0"/>
              </a:spcBef>
              <a:spcAft>
                <a:spcPts val="0"/>
              </a:spcAft>
            </a:pPr>
            <a:r>
              <a:rPr lang="uk-UA" sz="2000" dirty="0" smtClean="0">
                <a:solidFill>
                  <a:schemeClr val="tx1"/>
                </a:solidFill>
              </a:rPr>
              <a:t> </a:t>
            </a:r>
            <a:r>
              <a:rPr lang="uk-UA" sz="2000" dirty="0">
                <a:solidFill>
                  <a:schemeClr val="tx1"/>
                </a:solidFill>
              </a:rPr>
              <a:t>алкоголь; </a:t>
            </a:r>
            <a:endParaRPr lang="uk-UA" sz="2000" dirty="0" smtClean="0">
              <a:solidFill>
                <a:schemeClr val="tx1"/>
              </a:solidFill>
            </a:endParaRPr>
          </a:p>
          <a:p>
            <a:pPr>
              <a:spcBef>
                <a:spcPts val="0"/>
              </a:spcBef>
              <a:spcAft>
                <a:spcPts val="0"/>
              </a:spcAft>
            </a:pPr>
            <a:r>
              <a:rPr lang="uk-UA" sz="2000" dirty="0" smtClean="0">
                <a:solidFill>
                  <a:schemeClr val="tx1"/>
                </a:solidFill>
              </a:rPr>
              <a:t> </a:t>
            </a:r>
            <a:r>
              <a:rPr lang="uk-UA" sz="2000" dirty="0">
                <a:solidFill>
                  <a:schemeClr val="tx1"/>
                </a:solidFill>
              </a:rPr>
              <a:t>сон</a:t>
            </a:r>
            <a:r>
              <a:rPr lang="uk-UA" sz="2000" dirty="0" smtClean="0">
                <a:solidFill>
                  <a:schemeClr val="tx1"/>
                </a:solidFill>
              </a:rPr>
              <a:t>;</a:t>
            </a:r>
          </a:p>
          <a:p>
            <a:pPr>
              <a:spcBef>
                <a:spcPts val="0"/>
              </a:spcBef>
              <a:spcAft>
                <a:spcPts val="0"/>
              </a:spcAft>
            </a:pPr>
            <a:r>
              <a:rPr lang="uk-UA" sz="2000" dirty="0" smtClean="0">
                <a:solidFill>
                  <a:schemeClr val="tx1"/>
                </a:solidFill>
              </a:rPr>
              <a:t> </a:t>
            </a:r>
            <a:r>
              <a:rPr lang="uk-UA" sz="2000" dirty="0">
                <a:solidFill>
                  <a:schemeClr val="tx1"/>
                </a:solidFill>
              </a:rPr>
              <a:t>домашніх тварин; </a:t>
            </a:r>
            <a:endParaRPr lang="uk-UA" sz="2000" dirty="0" smtClean="0">
              <a:solidFill>
                <a:schemeClr val="tx1"/>
              </a:solidFill>
            </a:endParaRPr>
          </a:p>
          <a:p>
            <a:pPr>
              <a:spcBef>
                <a:spcPts val="0"/>
              </a:spcBef>
              <a:spcAft>
                <a:spcPts val="0"/>
              </a:spcAft>
            </a:pPr>
            <a:r>
              <a:rPr lang="uk-UA" sz="2000" dirty="0" smtClean="0">
                <a:solidFill>
                  <a:schemeClr val="tx1"/>
                </a:solidFill>
              </a:rPr>
              <a:t> </a:t>
            </a:r>
            <a:r>
              <a:rPr lang="uk-UA" sz="2000" dirty="0">
                <a:solidFill>
                  <a:schemeClr val="tx1"/>
                </a:solidFill>
              </a:rPr>
              <a:t>спілкування з друзями </a:t>
            </a:r>
            <a:endParaRPr lang="uk-UA" sz="2000" dirty="0" smtClean="0">
              <a:solidFill>
                <a:schemeClr val="tx1"/>
              </a:solidFill>
            </a:endParaRPr>
          </a:p>
          <a:p>
            <a:pPr>
              <a:spcBef>
                <a:spcPts val="0"/>
              </a:spcBef>
              <a:spcAft>
                <a:spcPts val="0"/>
              </a:spcAft>
            </a:pPr>
            <a:r>
              <a:rPr lang="uk-UA" sz="2000" dirty="0" smtClean="0">
                <a:solidFill>
                  <a:schemeClr val="tx1"/>
                </a:solidFill>
              </a:rPr>
              <a:t> </a:t>
            </a:r>
            <a:r>
              <a:rPr lang="uk-UA" sz="2000" dirty="0">
                <a:solidFill>
                  <a:schemeClr val="tx1"/>
                </a:solidFill>
              </a:rPr>
              <a:t>екстремальні фізичні навантаження; </a:t>
            </a:r>
            <a:endParaRPr lang="uk-UA" sz="2000" dirty="0" smtClean="0">
              <a:solidFill>
                <a:schemeClr val="tx1"/>
              </a:solidFill>
            </a:endParaRPr>
          </a:p>
          <a:p>
            <a:pPr>
              <a:spcBef>
                <a:spcPts val="0"/>
              </a:spcBef>
              <a:spcAft>
                <a:spcPts val="0"/>
              </a:spcAft>
            </a:pPr>
            <a:r>
              <a:rPr lang="uk-UA" sz="2000" dirty="0" smtClean="0">
                <a:solidFill>
                  <a:schemeClr val="tx1"/>
                </a:solidFill>
              </a:rPr>
              <a:t> </a:t>
            </a:r>
            <a:r>
              <a:rPr lang="uk-UA" sz="2000" dirty="0">
                <a:solidFill>
                  <a:schemeClr val="tx1"/>
                </a:solidFill>
              </a:rPr>
              <a:t>секс; </a:t>
            </a:r>
            <a:endParaRPr lang="uk-UA" sz="2000" dirty="0" smtClean="0">
              <a:solidFill>
                <a:schemeClr val="tx1"/>
              </a:solidFill>
            </a:endParaRPr>
          </a:p>
          <a:p>
            <a:pPr>
              <a:spcBef>
                <a:spcPts val="0"/>
              </a:spcBef>
              <a:spcAft>
                <a:spcPts val="0"/>
              </a:spcAft>
            </a:pPr>
            <a:r>
              <a:rPr lang="uk-UA" sz="2000" dirty="0" smtClean="0">
                <a:solidFill>
                  <a:schemeClr val="tx1"/>
                </a:solidFill>
              </a:rPr>
              <a:t> </a:t>
            </a:r>
            <a:r>
              <a:rPr lang="uk-UA" sz="2000" dirty="0">
                <a:solidFill>
                  <a:schemeClr val="tx1"/>
                </a:solidFill>
              </a:rPr>
              <a:t>хобі; </a:t>
            </a:r>
            <a:endParaRPr lang="uk-UA" sz="2000" dirty="0" smtClean="0">
              <a:solidFill>
                <a:schemeClr val="tx1"/>
              </a:solidFill>
            </a:endParaRPr>
          </a:p>
          <a:p>
            <a:pPr>
              <a:spcBef>
                <a:spcPts val="0"/>
              </a:spcBef>
              <a:spcAft>
                <a:spcPts val="0"/>
              </a:spcAft>
            </a:pPr>
            <a:r>
              <a:rPr lang="uk-UA" sz="2000" dirty="0" smtClean="0">
                <a:solidFill>
                  <a:schemeClr val="tx1"/>
                </a:solidFill>
              </a:rPr>
              <a:t> </a:t>
            </a:r>
            <a:r>
              <a:rPr lang="uk-UA" sz="2000" dirty="0">
                <a:solidFill>
                  <a:schemeClr val="tx1"/>
                </a:solidFill>
              </a:rPr>
              <a:t>парну лазню; </a:t>
            </a:r>
            <a:endParaRPr lang="uk-UA" sz="2000" dirty="0" smtClean="0">
              <a:solidFill>
                <a:schemeClr val="tx1"/>
              </a:solidFill>
            </a:endParaRPr>
          </a:p>
          <a:p>
            <a:pPr>
              <a:spcBef>
                <a:spcPts val="0"/>
              </a:spcBef>
              <a:spcAft>
                <a:spcPts val="0"/>
              </a:spcAft>
            </a:pPr>
            <a:r>
              <a:rPr lang="uk-UA" sz="2000" dirty="0" smtClean="0">
                <a:solidFill>
                  <a:schemeClr val="tx1"/>
                </a:solidFill>
              </a:rPr>
              <a:t> </a:t>
            </a:r>
            <a:r>
              <a:rPr lang="uk-UA" sz="2000" dirty="0">
                <a:solidFill>
                  <a:schemeClr val="tx1"/>
                </a:solidFill>
              </a:rPr>
              <a:t>перегляд хорошого відеофільму; </a:t>
            </a:r>
            <a:endParaRPr lang="uk-UA" sz="2000" dirty="0" smtClean="0">
              <a:solidFill>
                <a:schemeClr val="tx1"/>
              </a:solidFill>
            </a:endParaRPr>
          </a:p>
          <a:p>
            <a:pPr>
              <a:spcBef>
                <a:spcPts val="0"/>
              </a:spcBef>
              <a:spcAft>
                <a:spcPts val="0"/>
              </a:spcAft>
            </a:pPr>
            <a:r>
              <a:rPr lang="uk-UA" sz="2000" dirty="0" smtClean="0">
                <a:solidFill>
                  <a:schemeClr val="tx1"/>
                </a:solidFill>
              </a:rPr>
              <a:t> </a:t>
            </a:r>
            <a:r>
              <a:rPr lang="uk-UA" sz="2000" dirty="0">
                <a:solidFill>
                  <a:schemeClr val="tx1"/>
                </a:solidFill>
              </a:rPr>
              <a:t>читання книги; </a:t>
            </a:r>
            <a:endParaRPr lang="uk-UA" sz="2000" dirty="0" smtClean="0">
              <a:solidFill>
                <a:schemeClr val="tx1"/>
              </a:solidFill>
            </a:endParaRPr>
          </a:p>
          <a:p>
            <a:pPr>
              <a:spcBef>
                <a:spcPts val="0"/>
              </a:spcBef>
              <a:spcAft>
                <a:spcPts val="0"/>
              </a:spcAft>
            </a:pPr>
            <a:r>
              <a:rPr lang="uk-UA" sz="2000" dirty="0" smtClean="0">
                <a:solidFill>
                  <a:schemeClr val="tx1"/>
                </a:solidFill>
              </a:rPr>
              <a:t> </a:t>
            </a:r>
            <a:r>
              <a:rPr lang="uk-UA" sz="2000" dirty="0">
                <a:solidFill>
                  <a:schemeClr val="tx1"/>
                </a:solidFill>
              </a:rPr>
              <a:t>заняття спортом і так далі. </a:t>
            </a:r>
          </a:p>
        </p:txBody>
      </p:sp>
    </p:spTree>
    <p:extLst>
      <p:ext uri="{BB962C8B-B14F-4D97-AF65-F5344CB8AC3E}">
        <p14:creationId xmlns:p14="http://schemas.microsoft.com/office/powerpoint/2010/main" val="932942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t>2. </a:t>
            </a:r>
            <a:r>
              <a:rPr lang="ru-RU" b="1" dirty="0" err="1"/>
              <a:t>Способи</a:t>
            </a:r>
            <a:r>
              <a:rPr lang="ru-RU" b="1" dirty="0"/>
              <a:t> </a:t>
            </a:r>
            <a:r>
              <a:rPr lang="ru-RU" b="1" dirty="0" err="1"/>
              <a:t>саморегуляції</a:t>
            </a:r>
            <a:r>
              <a:rPr lang="ru-RU" b="1" dirty="0"/>
              <a:t> </a:t>
            </a:r>
            <a:r>
              <a:rPr lang="ru-RU" b="1" dirty="0" err="1"/>
              <a:t>психічного</a:t>
            </a:r>
            <a:r>
              <a:rPr lang="ru-RU" b="1" dirty="0"/>
              <a:t> стану </a:t>
            </a:r>
            <a:r>
              <a:rPr lang="ru-RU" b="1" dirty="0" err="1"/>
              <a:t>під</a:t>
            </a:r>
            <a:r>
              <a:rPr lang="ru-RU" b="1" dirty="0"/>
              <a:t> час </a:t>
            </a:r>
            <a:r>
              <a:rPr lang="ru-RU" b="1" dirty="0" err="1"/>
              <a:t>стресу</a:t>
            </a:r>
            <a:r>
              <a:rPr lang="ru-RU" b="1" dirty="0"/>
              <a:t> </a:t>
            </a:r>
            <a:endParaRPr lang="uk-UA" b="1" dirty="0"/>
          </a:p>
        </p:txBody>
      </p:sp>
      <p:sp>
        <p:nvSpPr>
          <p:cNvPr id="3" name="Місце для вмісту 2"/>
          <p:cNvSpPr>
            <a:spLocks noGrp="1"/>
          </p:cNvSpPr>
          <p:nvPr>
            <p:ph idx="1"/>
          </p:nvPr>
        </p:nvSpPr>
        <p:spPr>
          <a:xfrm>
            <a:off x="1295401" y="2556931"/>
            <a:ext cx="9601196" cy="3658131"/>
          </a:xfrm>
        </p:spPr>
        <p:txBody>
          <a:bodyPr>
            <a:normAutofit fontScale="92500" lnSpcReduction="20000"/>
          </a:bodyPr>
          <a:lstStyle/>
          <a:p>
            <a:r>
              <a:rPr lang="uk-UA" b="1" dirty="0"/>
              <a:t>Аутогенне </a:t>
            </a:r>
            <a:r>
              <a:rPr lang="uk-UA" b="1" dirty="0" smtClean="0"/>
              <a:t>тренування</a:t>
            </a:r>
          </a:p>
          <a:p>
            <a:r>
              <a:rPr lang="uk-UA" dirty="0"/>
              <a:t>У початковий рівень входять 6 вправ, завдяки яким можна навчитися довільно впливати на ряд процесів організму, які в нормі не піддаються свідомому контролю. Підсумком цього етапу </a:t>
            </a:r>
            <a:r>
              <a:rPr lang="en-US" dirty="0"/>
              <a:t>AT </a:t>
            </a:r>
            <a:r>
              <a:rPr lang="uk-UA" dirty="0"/>
              <a:t>є шість навиків: </a:t>
            </a:r>
            <a:endParaRPr lang="uk-UA" dirty="0" smtClean="0"/>
          </a:p>
          <a:p>
            <a:r>
              <a:rPr lang="uk-UA" dirty="0" smtClean="0"/>
              <a:t> </a:t>
            </a:r>
            <a:r>
              <a:rPr lang="uk-UA" dirty="0"/>
              <a:t>викликати відчуття важкості в кінцівках; </a:t>
            </a:r>
            <a:endParaRPr lang="uk-UA" dirty="0" smtClean="0"/>
          </a:p>
          <a:p>
            <a:r>
              <a:rPr lang="uk-UA" dirty="0" smtClean="0"/>
              <a:t> </a:t>
            </a:r>
            <a:r>
              <a:rPr lang="uk-UA" dirty="0"/>
              <a:t>викликати відчуття тепла в кінцівках; </a:t>
            </a:r>
            <a:endParaRPr lang="uk-UA" dirty="0" smtClean="0"/>
          </a:p>
          <a:p>
            <a:r>
              <a:rPr lang="uk-UA" dirty="0" smtClean="0"/>
              <a:t> </a:t>
            </a:r>
            <a:r>
              <a:rPr lang="uk-UA" dirty="0"/>
              <a:t>нормалізувати ритм серцевої діяльності; </a:t>
            </a:r>
            <a:endParaRPr lang="uk-UA" dirty="0" smtClean="0"/>
          </a:p>
          <a:p>
            <a:r>
              <a:rPr lang="uk-UA" dirty="0" smtClean="0"/>
              <a:t> </a:t>
            </a:r>
            <a:r>
              <a:rPr lang="uk-UA" dirty="0"/>
              <a:t>нормалізувати ритм дихання; </a:t>
            </a:r>
            <a:endParaRPr lang="uk-UA" dirty="0" smtClean="0"/>
          </a:p>
          <a:p>
            <a:r>
              <a:rPr lang="uk-UA" dirty="0" smtClean="0"/>
              <a:t> </a:t>
            </a:r>
            <a:r>
              <a:rPr lang="uk-UA" dirty="0"/>
              <a:t>викликати відчуття тепла </a:t>
            </a:r>
            <a:r>
              <a:rPr lang="uk-UA" dirty="0" err="1"/>
              <a:t>епігастральної</a:t>
            </a:r>
            <a:r>
              <a:rPr lang="uk-UA" dirty="0"/>
              <a:t> області; </a:t>
            </a:r>
          </a:p>
        </p:txBody>
      </p:sp>
    </p:spTree>
    <p:extLst>
      <p:ext uri="{BB962C8B-B14F-4D97-AF65-F5344CB8AC3E}">
        <p14:creationId xmlns:p14="http://schemas.microsoft.com/office/powerpoint/2010/main" val="531451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1295401" y="928688"/>
            <a:ext cx="9601196" cy="4947180"/>
          </a:xfrm>
        </p:spPr>
        <p:txBody>
          <a:bodyPr>
            <a:normAutofit fontScale="92500"/>
          </a:bodyPr>
          <a:lstStyle/>
          <a:p>
            <a:r>
              <a:rPr lang="uk-UA" b="1" dirty="0">
                <a:solidFill>
                  <a:schemeClr val="tx1"/>
                </a:solidFill>
              </a:rPr>
              <a:t>Метод </a:t>
            </a:r>
            <a:r>
              <a:rPr lang="uk-UA" b="1" dirty="0" smtClean="0">
                <a:solidFill>
                  <a:schemeClr val="tx1"/>
                </a:solidFill>
              </a:rPr>
              <a:t>біологічного </a:t>
            </a:r>
            <a:r>
              <a:rPr lang="uk-UA" b="1" dirty="0">
                <a:solidFill>
                  <a:schemeClr val="tx1"/>
                </a:solidFill>
              </a:rPr>
              <a:t>зворотного зв'язку </a:t>
            </a:r>
            <a:endParaRPr lang="uk-UA" b="1" dirty="0" smtClean="0">
              <a:solidFill>
                <a:schemeClr val="tx1"/>
              </a:solidFill>
            </a:endParaRPr>
          </a:p>
          <a:p>
            <a:pPr algn="just"/>
            <a:r>
              <a:rPr lang="uk-UA" dirty="0">
                <a:solidFill>
                  <a:schemeClr val="tx1"/>
                </a:solidFill>
              </a:rPr>
              <a:t>Під біологічним зворотним зв'язком (БЗЗ) розуміють такі методи саморегуляції вегетативних функцій людини, які дозволяють безпосередньо спостерігати за власними фізіологічними показниками і свідомо впливати на них. Традиційно вважалося, що можливості свідомої регуляції багатьох фізіологічних систем організму вельми обмежені. Лише в результаті багатолітньої практики деяким індійським йогам удавалося уповільнювати ритм серця, управляти тонусом периферичних кровоносних судин або впливати на біоритми мозку. До недавнього часу вважалося, що людина може довільно управляти лише скелетною мускулатурою, а гладкі м'язи і залози регулюються вегетативною нервовою системою, що не підкоряється контролю свідомості. Серце, кровоносні судини, шлунок, нирки - всі ці органи працюють за певними програмами, свідомий вплив на які практично неможливий.</a:t>
            </a:r>
          </a:p>
        </p:txBody>
      </p:sp>
    </p:spTree>
    <p:extLst>
      <p:ext uri="{BB962C8B-B14F-4D97-AF65-F5344CB8AC3E}">
        <p14:creationId xmlns:p14="http://schemas.microsoft.com/office/powerpoint/2010/main" val="3073231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1295401" y="871537"/>
            <a:ext cx="9934574" cy="5272087"/>
          </a:xfrm>
        </p:spPr>
        <p:txBody>
          <a:bodyPr>
            <a:normAutofit lnSpcReduction="10000"/>
          </a:bodyPr>
          <a:lstStyle/>
          <a:p>
            <a:r>
              <a:rPr lang="uk-UA" sz="2800" b="1" dirty="0">
                <a:solidFill>
                  <a:schemeClr val="tx1"/>
                </a:solidFill>
              </a:rPr>
              <a:t>Дихальна техніка </a:t>
            </a:r>
            <a:endParaRPr lang="uk-UA" sz="2800" b="1" dirty="0" smtClean="0">
              <a:solidFill>
                <a:schemeClr val="tx1"/>
              </a:solidFill>
            </a:endParaRPr>
          </a:p>
          <a:p>
            <a:pPr algn="just"/>
            <a:r>
              <a:rPr lang="uk-UA" dirty="0" smtClean="0">
                <a:solidFill>
                  <a:schemeClr val="tx1"/>
                </a:solidFill>
              </a:rPr>
              <a:t>Дихання </a:t>
            </a:r>
            <a:r>
              <a:rPr lang="uk-UA" dirty="0">
                <a:solidFill>
                  <a:schemeClr val="tx1"/>
                </a:solidFill>
              </a:rPr>
              <a:t>— унікальна функція людини, що володіє рядом важливих особливостей. По-перше — це другий за життєвою важливістю процес нашого організму (після роботи серця). Без їди людина може прожити місяць, без води — тиждень, без дихання — дві-три хвилини. По-друге, дихання — це, мабуть, єдина вегетативна функція, яка піддається контролю свідомості. На відміну від роботи шлунку, печінки або нирок, ми можемо в певних межах управляти своїм диханням і через нього здійснювати вплив на діяльність інших внутрішніх органів. По-третє, ритм дихання тісно пов'язаний із станом скелетної мускулатури, і його правильне використання дозволяє швидше і повніше опанувати навички м'язової релаксації. По-четверте, співвідношення вдиху і видиху впливає на настрій людини. Пригадаємо, як дихає сумна людина? Вона робить глибокий вдих і протяжний видих (так зване «зітхання»). А як дихає спортсмен перед боєм? Він робить короткий, енергійний видих. </a:t>
            </a:r>
          </a:p>
        </p:txBody>
      </p:sp>
    </p:spTree>
    <p:extLst>
      <p:ext uri="{BB962C8B-B14F-4D97-AF65-F5344CB8AC3E}">
        <p14:creationId xmlns:p14="http://schemas.microsoft.com/office/powerpoint/2010/main" val="1238855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1295401" y="1057274"/>
            <a:ext cx="9601196" cy="4818593"/>
          </a:xfrm>
        </p:spPr>
        <p:txBody>
          <a:bodyPr>
            <a:normAutofit fontScale="92500" lnSpcReduction="10000"/>
          </a:bodyPr>
          <a:lstStyle/>
          <a:p>
            <a:r>
              <a:rPr lang="uk-UA" sz="3000" b="1" dirty="0"/>
              <a:t>М'язова релаксація </a:t>
            </a:r>
            <a:endParaRPr lang="uk-UA" sz="3000" b="1" dirty="0" smtClean="0"/>
          </a:p>
          <a:p>
            <a:pPr algn="just"/>
            <a:r>
              <a:rPr lang="uk-UA" sz="2800" dirty="0" smtClean="0">
                <a:solidFill>
                  <a:schemeClr val="tx1"/>
                </a:solidFill>
              </a:rPr>
              <a:t>У </a:t>
            </a:r>
            <a:r>
              <a:rPr lang="uk-UA" sz="2800" dirty="0">
                <a:solidFill>
                  <a:schemeClr val="tx1"/>
                </a:solidFill>
              </a:rPr>
              <a:t>30-х роках минулого століття Едмунд </a:t>
            </a:r>
            <a:r>
              <a:rPr lang="uk-UA" sz="2800" dirty="0" err="1">
                <a:solidFill>
                  <a:schemeClr val="tx1"/>
                </a:solidFill>
              </a:rPr>
              <a:t>Джекобсон</a:t>
            </a:r>
            <a:r>
              <a:rPr lang="uk-UA" sz="2800" dirty="0">
                <a:solidFill>
                  <a:schemeClr val="tx1"/>
                </a:solidFill>
              </a:rPr>
              <a:t> (у іншій </a:t>
            </a:r>
            <a:r>
              <a:rPr lang="uk-UA" sz="2800" dirty="0" err="1">
                <a:solidFill>
                  <a:schemeClr val="tx1"/>
                </a:solidFill>
              </a:rPr>
              <a:t>транскрипции</a:t>
            </a:r>
            <a:r>
              <a:rPr lang="uk-UA" sz="2800" dirty="0">
                <a:solidFill>
                  <a:schemeClr val="tx1"/>
                </a:solidFill>
              </a:rPr>
              <a:t> — Якобсон) опублікував свою працю «Прогресивна релаксація», де показав, що наші психічні проблеми і наше тіло взаємно пов’язані один з одним: тривога і занепокоєння викликають м'язову напругу, а напруга м'язів, у свою чергу, підсилює негативні емоції. В результаті у людини, яка переживає стреси, формується так званий «м'язовий корсет», який вона постійно носить і який є причиною психічної напруги. Річ у тому, що мозок, отримуючи додаткову порцію збудження від напружених м'язів, ще більше збуджується і посилає назад до м'язів нові накази. </a:t>
            </a:r>
          </a:p>
        </p:txBody>
      </p:sp>
    </p:spTree>
    <p:extLst>
      <p:ext uri="{BB962C8B-B14F-4D97-AF65-F5344CB8AC3E}">
        <p14:creationId xmlns:p14="http://schemas.microsoft.com/office/powerpoint/2010/main" val="2008376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1295400" y="828675"/>
            <a:ext cx="10034587" cy="5357813"/>
          </a:xfrm>
        </p:spPr>
        <p:txBody>
          <a:bodyPr>
            <a:normAutofit lnSpcReduction="10000"/>
          </a:bodyPr>
          <a:lstStyle/>
          <a:p>
            <a:pPr algn="just"/>
            <a:r>
              <a:rPr lang="uk-UA" b="1" dirty="0"/>
              <a:t>Раціональна психотерапія </a:t>
            </a:r>
            <a:endParaRPr lang="uk-UA" b="1" dirty="0" smtClean="0"/>
          </a:p>
          <a:p>
            <a:pPr algn="just"/>
            <a:r>
              <a:rPr lang="uk-UA" dirty="0" smtClean="0"/>
              <a:t>Раціональна </a:t>
            </a:r>
            <a:r>
              <a:rPr lang="uk-UA" dirty="0"/>
              <a:t>терапія відвіку застосовується для зменшення емоційного стресу (зокрема, в спортивній практиці), проте ефективність її не завжди висока. Це пов'язано, зокрема, з неможливістю на свідомому рівні регулювати процеси, пов'язані з активацією симпатичної нервової системи і залоз внутрішньої секреції</a:t>
            </a:r>
            <a:r>
              <a:rPr lang="uk-UA" dirty="0" smtClean="0"/>
              <a:t>.</a:t>
            </a:r>
          </a:p>
          <a:p>
            <a:pPr algn="just"/>
            <a:r>
              <a:rPr lang="ru-RU" b="1" dirty="0" err="1"/>
              <a:t>Визначення</a:t>
            </a:r>
            <a:r>
              <a:rPr lang="ru-RU" b="1" dirty="0"/>
              <a:t> </a:t>
            </a:r>
            <a:r>
              <a:rPr lang="ru-RU" b="1" dirty="0" err="1"/>
              <a:t>сфери</a:t>
            </a:r>
            <a:r>
              <a:rPr lang="ru-RU" b="1" dirty="0"/>
              <a:t> </a:t>
            </a:r>
            <a:r>
              <a:rPr lang="ru-RU" b="1" dirty="0" err="1"/>
              <a:t>своєї</a:t>
            </a:r>
            <a:r>
              <a:rPr lang="ru-RU" b="1" dirty="0"/>
              <a:t> </a:t>
            </a:r>
            <a:r>
              <a:rPr lang="ru-RU" b="1" dirty="0" err="1"/>
              <a:t>компетентності</a:t>
            </a:r>
            <a:r>
              <a:rPr lang="ru-RU" b="1" dirty="0"/>
              <a:t> </a:t>
            </a:r>
            <a:r>
              <a:rPr lang="ru-RU" dirty="0"/>
              <a:t>У думках </a:t>
            </a:r>
            <a:r>
              <a:rPr lang="ru-RU" dirty="0" err="1"/>
              <a:t>окресліть</a:t>
            </a:r>
            <a:r>
              <a:rPr lang="ru-RU" dirty="0"/>
              <a:t> </a:t>
            </a:r>
            <a:r>
              <a:rPr lang="ru-RU" dirty="0" err="1"/>
              <a:t>довкола</a:t>
            </a:r>
            <a:r>
              <a:rPr lang="ru-RU" dirty="0"/>
              <a:t> себе область, </a:t>
            </a:r>
            <a:r>
              <a:rPr lang="ru-RU" dirty="0" err="1"/>
              <a:t>куди</a:t>
            </a:r>
            <a:r>
              <a:rPr lang="ru-RU" dirty="0"/>
              <a:t> входить те, </a:t>
            </a:r>
            <a:r>
              <a:rPr lang="ru-RU" dirty="0" err="1"/>
              <a:t>що</a:t>
            </a:r>
            <a:r>
              <a:rPr lang="ru-RU" dirty="0"/>
              <a:t> вам </a:t>
            </a:r>
            <a:r>
              <a:rPr lang="ru-RU" dirty="0" err="1"/>
              <a:t>належить</a:t>
            </a:r>
            <a:r>
              <a:rPr lang="ru-RU" dirty="0"/>
              <a:t>, </a:t>
            </a:r>
            <a:r>
              <a:rPr lang="ru-RU" dirty="0" err="1"/>
              <a:t>що</a:t>
            </a:r>
            <a:r>
              <a:rPr lang="ru-RU" dirty="0"/>
              <a:t> </a:t>
            </a:r>
            <a:r>
              <a:rPr lang="ru-RU" dirty="0" err="1"/>
              <a:t>ви</a:t>
            </a:r>
            <a:r>
              <a:rPr lang="ru-RU" dirty="0"/>
              <a:t> любите, на </a:t>
            </a:r>
            <a:r>
              <a:rPr lang="ru-RU" dirty="0" err="1"/>
              <a:t>що</a:t>
            </a:r>
            <a:r>
              <a:rPr lang="ru-RU" dirty="0"/>
              <a:t> можете </a:t>
            </a:r>
            <a:r>
              <a:rPr lang="ru-RU" dirty="0" err="1"/>
              <a:t>впливати</a:t>
            </a:r>
            <a:r>
              <a:rPr lang="ru-RU" dirty="0"/>
              <a:t> — «коло </a:t>
            </a:r>
            <a:r>
              <a:rPr lang="ru-RU" dirty="0" err="1"/>
              <a:t>вашої</a:t>
            </a:r>
            <a:r>
              <a:rPr lang="ru-RU" dirty="0"/>
              <a:t> </a:t>
            </a:r>
            <a:r>
              <a:rPr lang="ru-RU" dirty="0" err="1"/>
              <a:t>компетентності</a:t>
            </a:r>
            <a:r>
              <a:rPr lang="ru-RU" dirty="0"/>
              <a:t>». </a:t>
            </a:r>
            <a:r>
              <a:rPr lang="ru-RU" dirty="0" err="1"/>
              <a:t>Туди</a:t>
            </a:r>
            <a:r>
              <a:rPr lang="ru-RU" dirty="0"/>
              <a:t> </a:t>
            </a:r>
            <a:r>
              <a:rPr lang="ru-RU" dirty="0" err="1"/>
              <a:t>увійде</a:t>
            </a:r>
            <a:r>
              <a:rPr lang="ru-RU" dirty="0"/>
              <a:t> ваш </a:t>
            </a:r>
            <a:r>
              <a:rPr lang="ru-RU" dirty="0" err="1"/>
              <a:t>будинок</a:t>
            </a:r>
            <a:r>
              <a:rPr lang="ru-RU" dirty="0"/>
              <a:t>, </a:t>
            </a:r>
            <a:r>
              <a:rPr lang="ru-RU" dirty="0" err="1"/>
              <a:t>ваші</a:t>
            </a:r>
            <a:r>
              <a:rPr lang="ru-RU" dirty="0"/>
              <a:t> </a:t>
            </a:r>
            <a:r>
              <a:rPr lang="ru-RU" dirty="0" err="1"/>
              <a:t>близькі</a:t>
            </a:r>
            <a:r>
              <a:rPr lang="ru-RU" dirty="0"/>
              <a:t> і </a:t>
            </a:r>
            <a:r>
              <a:rPr lang="ru-RU" dirty="0" err="1"/>
              <a:t>друзі</a:t>
            </a:r>
            <a:r>
              <a:rPr lang="ru-RU" dirty="0"/>
              <a:t>, </a:t>
            </a:r>
            <a:r>
              <a:rPr lang="ru-RU" dirty="0" err="1"/>
              <a:t>ваші</a:t>
            </a:r>
            <a:r>
              <a:rPr lang="ru-RU" dirty="0"/>
              <a:t> </a:t>
            </a:r>
            <a:r>
              <a:rPr lang="ru-RU" dirty="0" err="1"/>
              <a:t>улюблені</a:t>
            </a:r>
            <a:r>
              <a:rPr lang="ru-RU" dirty="0"/>
              <a:t> </a:t>
            </a:r>
            <a:r>
              <a:rPr lang="ru-RU" dirty="0" err="1"/>
              <a:t>заняття</a:t>
            </a:r>
            <a:r>
              <a:rPr lang="ru-RU" dirty="0"/>
              <a:t>, </a:t>
            </a:r>
            <a:r>
              <a:rPr lang="ru-RU" dirty="0" err="1"/>
              <a:t>ваші</a:t>
            </a:r>
            <a:r>
              <a:rPr lang="ru-RU" dirty="0"/>
              <a:t> </a:t>
            </a:r>
            <a:r>
              <a:rPr lang="ru-RU" dirty="0" err="1"/>
              <a:t>плани</a:t>
            </a:r>
            <a:r>
              <a:rPr lang="ru-RU" dirty="0"/>
              <a:t> </a:t>
            </a:r>
            <a:r>
              <a:rPr lang="ru-RU" dirty="0" err="1"/>
              <a:t>тощо</a:t>
            </a:r>
            <a:r>
              <a:rPr lang="ru-RU" dirty="0"/>
              <a:t>. За </a:t>
            </a:r>
            <a:r>
              <a:rPr lang="ru-RU" dirty="0" err="1"/>
              <a:t>це</a:t>
            </a:r>
            <a:r>
              <a:rPr lang="ru-RU" dirty="0"/>
              <a:t> коло неминуче </a:t>
            </a:r>
            <a:r>
              <a:rPr lang="ru-RU" dirty="0" err="1"/>
              <a:t>попаде</a:t>
            </a:r>
            <a:r>
              <a:rPr lang="ru-RU" dirty="0"/>
              <a:t> </a:t>
            </a:r>
            <a:r>
              <a:rPr lang="ru-RU" dirty="0" err="1"/>
              <a:t>безліч</a:t>
            </a:r>
            <a:r>
              <a:rPr lang="ru-RU" dirty="0"/>
              <a:t> речей </a:t>
            </a:r>
            <a:r>
              <a:rPr lang="ru-RU" dirty="0" err="1"/>
              <a:t>від</a:t>
            </a:r>
            <a:r>
              <a:rPr lang="ru-RU" dirty="0"/>
              <a:t> далеких галактик до </a:t>
            </a:r>
            <a:r>
              <a:rPr lang="ru-RU" dirty="0" err="1"/>
              <a:t>величини</a:t>
            </a:r>
            <a:r>
              <a:rPr lang="ru-RU" dirty="0"/>
              <a:t> </a:t>
            </a:r>
            <a:r>
              <a:rPr lang="ru-RU" dirty="0" err="1"/>
              <a:t>податку</a:t>
            </a:r>
            <a:r>
              <a:rPr lang="ru-RU" dirty="0"/>
              <a:t> на </a:t>
            </a:r>
            <a:r>
              <a:rPr lang="ru-RU" dirty="0" err="1"/>
              <a:t>додану</a:t>
            </a:r>
            <a:r>
              <a:rPr lang="ru-RU" dirty="0"/>
              <a:t> </a:t>
            </a:r>
            <a:r>
              <a:rPr lang="ru-RU" dirty="0" err="1"/>
              <a:t>вартість</a:t>
            </a:r>
            <a:r>
              <a:rPr lang="ru-RU" dirty="0"/>
              <a:t>. Подумайте над </a:t>
            </a:r>
            <a:r>
              <a:rPr lang="ru-RU" dirty="0" err="1"/>
              <a:t>цим</a:t>
            </a:r>
            <a:r>
              <a:rPr lang="ru-RU" dirty="0"/>
              <a:t> і </a:t>
            </a:r>
            <a:r>
              <a:rPr lang="ru-RU" dirty="0" err="1"/>
              <a:t>усвідомте</a:t>
            </a:r>
            <a:r>
              <a:rPr lang="ru-RU" dirty="0"/>
              <a:t>, </a:t>
            </a:r>
            <a:r>
              <a:rPr lang="ru-RU" dirty="0" err="1"/>
              <a:t>що</a:t>
            </a:r>
            <a:r>
              <a:rPr lang="ru-RU" dirty="0"/>
              <a:t> ми не </a:t>
            </a:r>
            <a:r>
              <a:rPr lang="ru-RU" dirty="0" err="1"/>
              <a:t>можемо</a:t>
            </a:r>
            <a:r>
              <a:rPr lang="ru-RU" dirty="0"/>
              <a:t> і не </a:t>
            </a:r>
            <a:r>
              <a:rPr lang="ru-RU" dirty="0" err="1"/>
              <a:t>повинні</a:t>
            </a:r>
            <a:r>
              <a:rPr lang="ru-RU" dirty="0"/>
              <a:t> </a:t>
            </a:r>
            <a:r>
              <a:rPr lang="ru-RU" dirty="0" err="1"/>
              <a:t>прагнути</a:t>
            </a:r>
            <a:r>
              <a:rPr lang="ru-RU" dirty="0"/>
              <a:t> </a:t>
            </a:r>
            <a:r>
              <a:rPr lang="ru-RU" dirty="0" err="1"/>
              <a:t>контролювати</a:t>
            </a:r>
            <a:r>
              <a:rPr lang="ru-RU" dirty="0"/>
              <a:t> все на </a:t>
            </a:r>
            <a:r>
              <a:rPr lang="ru-RU" dirty="0" err="1"/>
              <a:t>цьому</a:t>
            </a:r>
            <a:r>
              <a:rPr lang="ru-RU" dirty="0"/>
              <a:t> </a:t>
            </a:r>
            <a:r>
              <a:rPr lang="ru-RU" dirty="0" err="1"/>
              <a:t>світі</a:t>
            </a:r>
            <a:r>
              <a:rPr lang="ru-RU" dirty="0"/>
              <a:t>, а </a:t>
            </a:r>
            <a:r>
              <a:rPr lang="ru-RU" dirty="0" err="1"/>
              <a:t>також</a:t>
            </a:r>
            <a:r>
              <a:rPr lang="ru-RU" dirty="0"/>
              <a:t> </a:t>
            </a:r>
            <a:r>
              <a:rPr lang="ru-RU" dirty="0" err="1"/>
              <a:t>реагувати</a:t>
            </a:r>
            <a:r>
              <a:rPr lang="ru-RU" dirty="0"/>
              <a:t> на все, </a:t>
            </a:r>
            <a:r>
              <a:rPr lang="ru-RU" dirty="0" err="1"/>
              <a:t>що</a:t>
            </a:r>
            <a:r>
              <a:rPr lang="ru-RU" dirty="0"/>
              <a:t> в </a:t>
            </a:r>
            <a:r>
              <a:rPr lang="ru-RU" dirty="0" err="1"/>
              <a:t>нім</a:t>
            </a:r>
            <a:r>
              <a:rPr lang="ru-RU" dirty="0"/>
              <a:t> </a:t>
            </a:r>
            <a:r>
              <a:rPr lang="ru-RU" dirty="0" err="1"/>
              <a:t>відбувається</a:t>
            </a:r>
            <a:r>
              <a:rPr lang="ru-RU" dirty="0"/>
              <a:t>. </a:t>
            </a:r>
            <a:endParaRPr lang="uk-UA" dirty="0"/>
          </a:p>
        </p:txBody>
      </p:sp>
    </p:spTree>
    <p:extLst>
      <p:ext uri="{BB962C8B-B14F-4D97-AF65-F5344CB8AC3E}">
        <p14:creationId xmlns:p14="http://schemas.microsoft.com/office/powerpoint/2010/main" val="60253064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Природа">
  <a:themeElements>
    <a:clrScheme name="Природа">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Природа">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Природа">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18</TotalTime>
  <Words>1276</Words>
  <Application>Microsoft Office PowerPoint</Application>
  <PresentationFormat>Широкий екран</PresentationFormat>
  <Paragraphs>71</Paragraphs>
  <Slides>17</Slides>
  <Notes>0</Notes>
  <HiddenSlides>0</HiddenSlides>
  <MMClips>0</MMClips>
  <ScaleCrop>false</ScaleCrop>
  <HeadingPairs>
    <vt:vector size="6" baseType="variant">
      <vt:variant>
        <vt:lpstr>Використані шрифти</vt:lpstr>
      </vt:variant>
      <vt:variant>
        <vt:i4>2</vt:i4>
      </vt:variant>
      <vt:variant>
        <vt:lpstr>Тема</vt:lpstr>
      </vt:variant>
      <vt:variant>
        <vt:i4>1</vt:i4>
      </vt:variant>
      <vt:variant>
        <vt:lpstr>Заголовки слайдів</vt:lpstr>
      </vt:variant>
      <vt:variant>
        <vt:i4>17</vt:i4>
      </vt:variant>
    </vt:vector>
  </HeadingPairs>
  <TitlesOfParts>
    <vt:vector size="20" baseType="lpstr">
      <vt:lpstr>Arial</vt:lpstr>
      <vt:lpstr>Garamond</vt:lpstr>
      <vt:lpstr>Природа</vt:lpstr>
      <vt:lpstr>Методи оптимізації рівня стресів </vt:lpstr>
      <vt:lpstr>План </vt:lpstr>
      <vt:lpstr>1. Загальні підходи до нейтралізації стресу </vt:lpstr>
      <vt:lpstr>Презентація PowerPoint</vt:lpstr>
      <vt:lpstr>2. Способи саморегуляції психічного стану під час стресу </vt:lpstr>
      <vt:lpstr>Презентація PowerPoint</vt:lpstr>
      <vt:lpstr>Презентація PowerPoint</vt:lpstr>
      <vt:lpstr>Презентація PowerPoint</vt:lpstr>
      <vt:lpstr>Презентація PowerPoint</vt:lpstr>
      <vt:lpstr>Презентація PowerPoint</vt:lpstr>
      <vt:lpstr>3. Тактика боротьби зі стресом залежно від часу його виникнення </vt:lpstr>
      <vt:lpstr>Алгоритм дії при чеканні стресу (стрес в майбутньому)</vt:lpstr>
      <vt:lpstr>Презентація PowerPoint</vt:lpstr>
      <vt:lpstr>Презентація PowerPoint</vt:lpstr>
      <vt:lpstr>Презентація PowerPoint</vt:lpstr>
      <vt:lpstr>Алгоритм дії, якщо стресова ситуація сталася, але стрес ще зберігається</vt:lpstr>
      <vt:lpstr>4. Усунення причин стресу шляхом вдосконалення поведінкових навичок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Методи оптимізації рівня стресів </dc:title>
  <dc:creator>Користувач</dc:creator>
  <cp:lastModifiedBy>Користувач</cp:lastModifiedBy>
  <cp:revision>14</cp:revision>
  <dcterms:created xsi:type="dcterms:W3CDTF">2025-04-08T17:56:32Z</dcterms:created>
  <dcterms:modified xsi:type="dcterms:W3CDTF">2025-04-08T18:15:15Z</dcterms:modified>
</cp:coreProperties>
</file>