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28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69B651B5-F9AE-4167-845A-6EEF7D87DF81}" type="datetimeFigureOut">
              <a:rPr lang="uk-UA" smtClean="0"/>
              <a:t>22.04.2025</a:t>
            </a:fld>
            <a:endParaRPr lang="uk-U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529692E-6CCB-4262-A43E-EE6A6EF59C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644099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51B5-F9AE-4167-845A-6EEF7D87DF81}" type="datetimeFigureOut">
              <a:rPr lang="uk-UA" smtClean="0"/>
              <a:t>22.04.2025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9692E-6CCB-4262-A43E-EE6A6EF59C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55097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51B5-F9AE-4167-845A-6EEF7D87DF81}" type="datetimeFigureOut">
              <a:rPr lang="uk-UA" smtClean="0"/>
              <a:t>22.04.2025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9692E-6CCB-4262-A43E-EE6A6EF59C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12027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51B5-F9AE-4167-845A-6EEF7D87DF81}" type="datetimeFigureOut">
              <a:rPr lang="uk-UA" smtClean="0"/>
              <a:t>22.04.2025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9692E-6CCB-4262-A43E-EE6A6EF59C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28901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9B651B5-F9AE-4167-845A-6EEF7D87DF81}" type="datetimeFigureOut">
              <a:rPr lang="uk-UA" smtClean="0"/>
              <a:t>22.04.2025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2529692E-6CCB-4262-A43E-EE6A6EF59C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91261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51B5-F9AE-4167-845A-6EEF7D87DF81}" type="datetimeFigureOut">
              <a:rPr lang="uk-UA" smtClean="0"/>
              <a:t>22.04.2025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9692E-6CCB-4262-A43E-EE6A6EF59C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65618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51B5-F9AE-4167-845A-6EEF7D87DF81}" type="datetimeFigureOut">
              <a:rPr lang="uk-UA" smtClean="0"/>
              <a:t>22.04.2025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9692E-6CCB-4262-A43E-EE6A6EF59C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02522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51B5-F9AE-4167-845A-6EEF7D87DF81}" type="datetimeFigureOut">
              <a:rPr lang="uk-UA" smtClean="0"/>
              <a:t>22.04.2025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9692E-6CCB-4262-A43E-EE6A6EF59C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7054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51B5-F9AE-4167-845A-6EEF7D87DF81}" type="datetimeFigureOut">
              <a:rPr lang="uk-UA" smtClean="0"/>
              <a:t>22.04.2025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9692E-6CCB-4262-A43E-EE6A6EF59C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8352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51B5-F9AE-4167-845A-6EEF7D87DF81}" type="datetimeFigureOut">
              <a:rPr lang="uk-UA" smtClean="0"/>
              <a:t>22.04.2025</a:t>
            </a:fld>
            <a:endParaRPr lang="uk-U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uk-U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529692E-6CCB-4262-A43E-EE6A6EF59C1E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8939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9B651B5-F9AE-4167-845A-6EEF7D87DF81}" type="datetimeFigureOut">
              <a:rPr lang="uk-UA" smtClean="0"/>
              <a:t>22.04.2025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529692E-6CCB-4262-A43E-EE6A6EF59C1E}" type="slidenum">
              <a:rPr lang="uk-UA" smtClean="0"/>
              <a:t>‹№›</a:t>
            </a:fld>
            <a:endParaRPr lang="uk-UA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3861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9B651B5-F9AE-4167-845A-6EEF7D87DF81}" type="datetimeFigureOut">
              <a:rPr lang="uk-UA" smtClean="0"/>
              <a:t>22.04.2025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529692E-6CCB-4262-A43E-EE6A6EF59C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04519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986306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 ЗМІНА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СТАВЛЕННЯ ДО ПРОБЛЕМИ ТА ЇЇ ІНША ІНТЕРПРЕТАЦІЯ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66800" y="3286124"/>
            <a:ext cx="10058400" cy="2748915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Раціональна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психотерапія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погляду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проблему  та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інша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інтерпретація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прийоми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виходу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стресових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ситуацій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966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75" y="356843"/>
            <a:ext cx="11029950" cy="1571969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виходу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стресових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прийоми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714375" y="1928812"/>
            <a:ext cx="10410825" cy="4600576"/>
          </a:xfrm>
        </p:spPr>
        <p:txBody>
          <a:bodyPr>
            <a:norm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учіться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правильно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розпоряджатися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часом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уникайте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зайвих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обіцянок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прояв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великої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йде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іноді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метушливість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рухів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мало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наміченого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поступове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наближення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змусьте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працювати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вас.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лікуйтеся від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трудоголізму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кризових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живіть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сьогоднішнім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днем: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установіть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сьогодні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вимагайте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занадто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себе;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9)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допускайте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суперечок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родині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875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943319"/>
          </a:xfrm>
        </p:spPr>
        <p:txBody>
          <a:bodyPr/>
          <a:lstStyle/>
          <a:p>
            <a:pPr algn="ctr"/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Раціональна психотерапія 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66800" y="1585913"/>
            <a:ext cx="10058400" cy="4600575"/>
          </a:xfrm>
        </p:spPr>
        <p:txBody>
          <a:bodyPr>
            <a:noAutofit/>
          </a:bodyPr>
          <a:lstStyle/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Раціональна терапія здавна застосовується для зменшення психологічного стресу (зокрема, у спортивній практиці), однак ефективність її не завжди висока. Це пов’язано, зокрема, з неможливістю на свідомому рівні регулювати процеси активації симпатичної нервової системи і залоз внутрішньої секреції. Крім того, спроби вплинути на схвильовану людину за допомогою умовлянь виявляються безуспішними через вибірковість сприйняття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емоційно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значимої інформації, тому що перебуваючи у стані емоційного збудження людина з усього інформаційного потоку вибирає, сприймає, запам’ятовує і враховує тільки те, що відповідає її домінуючому емоційному стану. Тим не менш раціональна терапія може бути використана в комплексі з іншими методами на заключному етапі корекції емоційного стресу, коли загальний рівень збудження вже знижено до прийнятного рівня.</a:t>
            </a:r>
          </a:p>
        </p:txBody>
      </p:sp>
    </p:spTree>
    <p:extLst>
      <p:ext uri="{BB962C8B-B14F-4D97-AF65-F5344CB8AC3E}">
        <p14:creationId xmlns:p14="http://schemas.microsoft.com/office/powerpoint/2010/main" val="3886588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1538" y="214313"/>
            <a:ext cx="10253662" cy="235743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Когнітивні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постулати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допомагають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по-новому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поглянути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психотравматичну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ситуацію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знизити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емоційної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напруги</a:t>
            </a:r>
            <a:endParaRPr lang="uk-UA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66800" y="2800350"/>
            <a:ext cx="10058400" cy="3234690"/>
          </a:xfrm>
        </p:spPr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компетентності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/>
              <a:t>2. </a:t>
            </a:r>
            <a:r>
              <a:rPr lang="ru-RU" dirty="0" err="1"/>
              <a:t>Жити</a:t>
            </a:r>
            <a:r>
              <a:rPr lang="ru-RU" dirty="0"/>
              <a:t> «Тут і </a:t>
            </a:r>
            <a:r>
              <a:rPr lang="ru-RU" dirty="0" err="1"/>
              <a:t>тепер</a:t>
            </a:r>
            <a:r>
              <a:rPr lang="ru-RU" dirty="0"/>
              <a:t>» </a:t>
            </a:r>
            <a:endParaRPr lang="ru-RU" dirty="0" smtClean="0"/>
          </a:p>
          <a:p>
            <a:r>
              <a:rPr lang="uk-UA" dirty="0"/>
              <a:t>3. Краще – ворог хорошого </a:t>
            </a:r>
            <a:endParaRPr lang="uk-UA" dirty="0" smtClean="0"/>
          </a:p>
          <a:p>
            <a:r>
              <a:rPr lang="uk-UA" dirty="0"/>
              <a:t>4. Розділіть рольові функції і особистісні реакції </a:t>
            </a:r>
            <a:endParaRPr lang="uk-UA" dirty="0" smtClean="0"/>
          </a:p>
          <a:p>
            <a:r>
              <a:rPr lang="uk-UA" dirty="0"/>
              <a:t>5. «Принцип зебри» </a:t>
            </a:r>
            <a:endParaRPr lang="uk-UA" dirty="0" smtClean="0"/>
          </a:p>
          <a:p>
            <a:r>
              <a:rPr lang="uk-UA" dirty="0"/>
              <a:t>6. </a:t>
            </a:r>
            <a:r>
              <a:rPr lang="uk-UA" dirty="0" err="1"/>
              <a:t>Прагматизація</a:t>
            </a:r>
            <a:r>
              <a:rPr lang="uk-UA" dirty="0"/>
              <a:t> стресу </a:t>
            </a:r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50392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785814" y="4371975"/>
            <a:ext cx="10629900" cy="222885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раціональної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психотерапії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на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почуття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впевненості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психологічним станом невпевненості, її тілесними ознаками і поведінковими реакціями є тісний взаємозв’язок, тому зі стресом невпевненості можна боротися різними способами: за допомогою раціональних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самоперконань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зміною поведінкових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паттернів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або тілесних ознак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5282" y="242635"/>
            <a:ext cx="8510964" cy="4000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012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42569"/>
            <a:ext cx="10058400" cy="108619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погляду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проблему </a:t>
            </a:r>
            <a:endParaRPr lang="uk-UA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подолання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зміна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погляду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проблему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ставлення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інтерпретація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сприймання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по-новому. 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837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87188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погляду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проблему </a:t>
            </a:r>
            <a:endParaRPr lang="uk-UA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66800" y="1857375"/>
            <a:ext cx="10058400" cy="4177665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Перший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нової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інтерпретації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переоцінка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гаслом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постулат: все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настільки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погано. Коли люди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зменшити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стресор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вони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думати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поновому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підтекст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Другий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змінити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погляд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проблему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краще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Зверніть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увагу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кращий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краще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Третій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уникання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проблема.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буває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вигідним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долати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ігноруючи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втікаючи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Четвертий спосіб – гумор: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смішно. У Книзі приповістей Соломонових говориться: «Серце радісне добре лікує» (Пр. 17: 22) – і вчені погоджуються з цим. Гумор встановлює гарний буфер між стресором і негативними емоціями. </a:t>
            </a:r>
          </a:p>
        </p:txBody>
      </p:sp>
    </p:spTree>
    <p:extLst>
      <p:ext uri="{BB962C8B-B14F-4D97-AF65-F5344CB8AC3E}">
        <p14:creationId xmlns:p14="http://schemas.microsoft.com/office/powerpoint/2010/main" val="3467660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714375" y="3896769"/>
            <a:ext cx="10944225" cy="2532606"/>
          </a:xfrm>
        </p:spPr>
        <p:txBody>
          <a:bodyPr>
            <a:normAutofit/>
          </a:bodyPr>
          <a:lstStyle/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відстороненого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дисоційованого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сприйняття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подій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Перший прийом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дисоціації пов’язаний зі зміною масштабу події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Другий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прийом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дисоціації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просторового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часового масштабу.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Третій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прийом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«субмодальностей»,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нашого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сприйняття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навколишнього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прийом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дисоціації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підійти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людей,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зорові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образи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354" y="271335"/>
            <a:ext cx="10144496" cy="349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568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900113" y="585788"/>
            <a:ext cx="10225087" cy="5449252"/>
          </a:xfrm>
        </p:spPr>
        <p:txBody>
          <a:bodyPr>
            <a:normAutofit/>
          </a:bodyPr>
          <a:lstStyle/>
          <a:p>
            <a:pPr algn="just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позитивних образів (візуалізація) </a:t>
            </a:r>
            <a:endParaRPr lang="uk-U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позбутися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фіксуватися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емоціях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переживаннях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думати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про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шляхи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виходу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них. Перший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словесної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символізувала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мету. Вона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виражена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одним словом («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сміливість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»), 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сформульована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(«Я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хочу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іспит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»).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808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13982"/>
            <a:ext cx="100584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прийоми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виходу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стресових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ситуацій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71513" y="1685583"/>
            <a:ext cx="10958512" cy="4643780"/>
          </a:xfrm>
        </p:spPr>
        <p:txBody>
          <a:bodyPr>
            <a:normAutofit/>
          </a:bodyPr>
          <a:lstStyle/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Цікавим і досить результативним є вперше представлений у науці підхід, що обґрунтовує взаємозв’язок між групою крові людини та її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стресостійкістю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специфічними способами захисту від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стресогенних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впливів.  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групи крові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стійкі до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стресогенного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впливу завдяки надактивній імунній системі в умовах інтенсивних фізичних навантажень. 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групою крові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стійкі до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стресогенних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факторів, якщо діють в упорядкованих структурах життєзабезпечення і якщо віддають перевагу вегетаріанському харчуванню. Найкращим способом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стресогенних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самозаспокоєння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крові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самою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природою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захищені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стресогенних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краще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них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могутня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імунна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Стреси для представників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групи крові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іноді бувають руйнівними. А спосіб зняття напруги – «інтелектуальний, що супроводжується фізичною жвавістю». </a:t>
            </a:r>
          </a:p>
        </p:txBody>
      </p:sp>
    </p:spTree>
    <p:extLst>
      <p:ext uri="{BB962C8B-B14F-4D97-AF65-F5344CB8AC3E}">
        <p14:creationId xmlns:p14="http://schemas.microsoft.com/office/powerpoint/2010/main" val="18472020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ило">
  <a:themeElements>
    <a:clrScheme name="Синьо-зелени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Мило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Мило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TM03457510[[fn=Мило]]</Template>
  <TotalTime>300</TotalTime>
  <Words>834</Words>
  <Application>Microsoft Office PowerPoint</Application>
  <PresentationFormat>Широкий екран</PresentationFormat>
  <Paragraphs>46</Paragraphs>
  <Slides>10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4" baseType="lpstr">
      <vt:lpstr>Century Gothic</vt:lpstr>
      <vt:lpstr>Garamond</vt:lpstr>
      <vt:lpstr>Times New Roman</vt:lpstr>
      <vt:lpstr>Мило</vt:lpstr>
      <vt:lpstr>Тема: ЗМІНА СТАВЛЕННЯ ДО ПРОБЛЕМИ ТА ЇЇ ІНША ІНТЕРПРЕТАЦІЯ</vt:lpstr>
      <vt:lpstr>1. Раціональна психотерапія </vt:lpstr>
      <vt:lpstr>Когнітивні постулати, що допомагають по-новому поглянути на психотравматичну ситуацію і знизити рівень емоційної напруги</vt:lpstr>
      <vt:lpstr>Презентація PowerPoint</vt:lpstr>
      <vt:lpstr>2. Способи зміни погляду на проблему </vt:lpstr>
      <vt:lpstr>Способи зміни погляду на проблему </vt:lpstr>
      <vt:lpstr>Презентація PowerPoint</vt:lpstr>
      <vt:lpstr>Презентація PowerPoint</vt:lpstr>
      <vt:lpstr>3. Спеціальні прийоми  виходу зі стресових ситуацій </vt:lpstr>
      <vt:lpstr>Для виходу зі стресових ситуацій необхідно застосовувати спеціальні прийоми, а саме: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ЗМІНА СТАВЛЕННЯ ДО ПРОБЛЕМИ ТА ЇЇ ІНША ІНТЕРПРЕТАЦІЯ</dc:title>
  <dc:creator>Користувач</dc:creator>
  <cp:lastModifiedBy>Користувач</cp:lastModifiedBy>
  <cp:revision>4</cp:revision>
  <dcterms:created xsi:type="dcterms:W3CDTF">2025-04-22T06:44:47Z</dcterms:created>
  <dcterms:modified xsi:type="dcterms:W3CDTF">2025-04-22T11:45:03Z</dcterms:modified>
</cp:coreProperties>
</file>