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  <p:sldId id="266" r:id="rId12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3" d="100"/>
          <a:sy n="43" d="100"/>
        </p:scale>
        <p:origin x="64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 smtClean="0"/>
              <a:t>Клацніть, щоб редагувати стиль зразка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E4C2D-83E1-439C-9783-26E18804FED8}" type="datetimeFigureOut">
              <a:rPr lang="uk-UA" smtClean="0"/>
              <a:t>09.03.2025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B2697102-6B50-46A4-BAA5-8DDBCDD731A4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565328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Назва та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E4C2D-83E1-439C-9783-26E18804FED8}" type="datetimeFigureOut">
              <a:rPr lang="uk-UA" smtClean="0"/>
              <a:t>09.03.2025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2697102-6B50-46A4-BAA5-8DDBCDD731A4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253978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E4C2D-83E1-439C-9783-26E18804FED8}" type="datetimeFigureOut">
              <a:rPr lang="uk-UA" smtClean="0"/>
              <a:t>09.03.2025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2697102-6B50-46A4-BAA5-8DDBCDD731A4}" type="slidenum">
              <a:rPr lang="uk-UA" smtClean="0"/>
              <a:t>‹№›</a:t>
            </a:fld>
            <a:endParaRPr lang="uk-UA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805146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E4C2D-83E1-439C-9783-26E18804FED8}" type="datetimeFigureOut">
              <a:rPr lang="uk-UA" smtClean="0"/>
              <a:t>09.03.2025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2697102-6B50-46A4-BAA5-8DDBCDD731A4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982989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 цита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E4C2D-83E1-439C-9783-26E18804FED8}" type="datetimeFigureOut">
              <a:rPr lang="uk-UA" smtClean="0"/>
              <a:t>09.03.2025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2697102-6B50-46A4-BAA5-8DDBCDD731A4}" type="slidenum">
              <a:rPr lang="uk-UA" smtClean="0"/>
              <a:t>‹№›</a:t>
            </a:fld>
            <a:endParaRPr lang="uk-UA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814109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Істина/хибніст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E4C2D-83E1-439C-9783-26E18804FED8}" type="datetimeFigureOut">
              <a:rPr lang="uk-UA" smtClean="0"/>
              <a:t>09.03.2025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2697102-6B50-46A4-BAA5-8DDBCDD731A4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304034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E4C2D-83E1-439C-9783-26E18804FED8}" type="datetimeFigureOut">
              <a:rPr lang="uk-UA" smtClean="0"/>
              <a:t>09.03.2025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97102-6B50-46A4-BAA5-8DDBCDD731A4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461188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E4C2D-83E1-439C-9783-26E18804FED8}" type="datetimeFigureOut">
              <a:rPr lang="uk-UA" smtClean="0"/>
              <a:t>09.03.2025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97102-6B50-46A4-BAA5-8DDBCDD731A4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615425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’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E4C2D-83E1-439C-9783-26E18804FED8}" type="datetimeFigureOut">
              <a:rPr lang="uk-UA" smtClean="0"/>
              <a:t>09.03.2025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97102-6B50-46A4-BAA5-8DDBCDD731A4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372983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E4C2D-83E1-439C-9783-26E18804FED8}" type="datetimeFigureOut">
              <a:rPr lang="uk-UA" smtClean="0"/>
              <a:t>09.03.2025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2697102-6B50-46A4-BAA5-8DDBCDD731A4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081119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E4C2D-83E1-439C-9783-26E18804FED8}" type="datetimeFigureOut">
              <a:rPr lang="uk-UA" smtClean="0"/>
              <a:t>09.03.2025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B2697102-6B50-46A4-BAA5-8DDBCDD731A4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983548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E4C2D-83E1-439C-9783-26E18804FED8}" type="datetimeFigureOut">
              <a:rPr lang="uk-UA" smtClean="0"/>
              <a:t>09.03.2025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B2697102-6B50-46A4-BAA5-8DDBCDD731A4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63312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E4C2D-83E1-439C-9783-26E18804FED8}" type="datetimeFigureOut">
              <a:rPr lang="uk-UA" smtClean="0"/>
              <a:t>09.03.2025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97102-6B50-46A4-BAA5-8DDBCDD731A4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925048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E4C2D-83E1-439C-9783-26E18804FED8}" type="datetimeFigureOut">
              <a:rPr lang="uk-UA" smtClean="0"/>
              <a:t>09.03.2025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97102-6B50-46A4-BAA5-8DDBCDD731A4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101690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E4C2D-83E1-439C-9783-26E18804FED8}" type="datetimeFigureOut">
              <a:rPr lang="uk-UA" smtClean="0"/>
              <a:t>09.03.2025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97102-6B50-46A4-BAA5-8DDBCDD731A4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903452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 smtClean="0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E4C2D-83E1-439C-9783-26E18804FED8}" type="datetimeFigureOut">
              <a:rPr lang="uk-UA" smtClean="0"/>
              <a:t>09.03.2025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2697102-6B50-46A4-BAA5-8DDBCDD731A4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048817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CE4C2D-83E1-439C-9783-26E18804FED8}" type="datetimeFigureOut">
              <a:rPr lang="uk-UA" smtClean="0"/>
              <a:t>09.03.2025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B2697102-6B50-46A4-BAA5-8DDBCDD731A4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915169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25677" y="4911752"/>
            <a:ext cx="8202153" cy="1280890"/>
          </a:xfrm>
        </p:spPr>
        <p:txBody>
          <a:bodyPr>
            <a:noAutofit/>
          </a:bodyPr>
          <a:lstStyle/>
          <a:p>
            <a:r>
              <a:rPr lang="uk-UA" sz="4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Динаміка протікання стресу </a:t>
            </a:r>
            <a:endParaRPr lang="uk-UA" sz="4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НАУКОВО-ДОСЛІДНИЦЬКА РОБОТА &quot;ОСОБЛИВОСТІ ПЕРЕЖИВАННЯ СТРЕСУ В ПІДЛІТКОВОМУ  ВІЦІ&quot;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8375" y="795232"/>
            <a:ext cx="8409455" cy="39310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945556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113843" y="164893"/>
            <a:ext cx="11078158" cy="6100996"/>
          </a:xfrm>
        </p:spPr>
        <p:txBody>
          <a:bodyPr/>
          <a:lstStyle/>
          <a:p>
            <a:r>
              <a:rPr lang="ru-RU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Гіпотези</a:t>
            </a: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описують</a:t>
            </a: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виникнення</a:t>
            </a: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психосоматичних</a:t>
            </a: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захворювань</a:t>
            </a:r>
            <a:endParaRPr lang="uk-UA" b="1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3441" y="1379095"/>
            <a:ext cx="11273759" cy="53290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11765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73574" y="324307"/>
            <a:ext cx="9585871" cy="874906"/>
          </a:xfrm>
        </p:spPr>
        <p:txBody>
          <a:bodyPr/>
          <a:lstStyle/>
          <a:p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Посттравматичний синдром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918741" y="2133599"/>
            <a:ext cx="9585871" cy="4177259"/>
          </a:xfrm>
        </p:spPr>
        <p:txBody>
          <a:bodyPr>
            <a:normAutofit/>
          </a:bodyPr>
          <a:lstStyle/>
          <a:p>
            <a:pPr algn="just"/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Травматичні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події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можуть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викликати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ПТСР,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можна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класифікувати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декількома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категоріями</a:t>
            </a:r>
            <a:endParaRPr lang="ru-RU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По-перше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людина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переживати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вплив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природнього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катаклізму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наприклад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землетрусу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По-друге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розлад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бути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викликаний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трагічними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нещасними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випадками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наприклад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авіа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і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автокатастрофи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По-третє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стресором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стати яка-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небудь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надзвичайна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ситуація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війна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ув’язнення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тортури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розстріл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зґвалтування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96939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89212" y="279336"/>
            <a:ext cx="8911687" cy="1280890"/>
          </a:xfrm>
        </p:spPr>
        <p:txBody>
          <a:bodyPr/>
          <a:lstStyle/>
          <a:p>
            <a:pPr algn="ctr"/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Загальні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закономірності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розвитку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стресу</a:t>
            </a:r>
            <a:endParaRPr lang="uk-UA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948721" y="1560225"/>
            <a:ext cx="9555891" cy="4915525"/>
          </a:xfrm>
        </p:spPr>
        <p:txBody>
          <a:bodyPr>
            <a:normAutofit/>
          </a:bodyPr>
          <a:lstStyle/>
          <a:p>
            <a:pPr algn="just"/>
            <a:r>
              <a:rPr lang="uk-UA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 вже зазначалося на попередніх лекціях, класична концепція стресу Г. </a:t>
            </a:r>
            <a:r>
              <a:rPr lang="uk-UA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Сельє</a:t>
            </a:r>
            <a:r>
              <a:rPr lang="uk-UA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передбачає три фази (стадії) його розвитку: </a:t>
            </a:r>
            <a:endParaRPr lang="uk-UA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uk-UA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стадію тривоги; </a:t>
            </a:r>
            <a:endParaRPr lang="uk-UA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uk-UA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стадію резистентності; </a:t>
            </a:r>
            <a:endParaRPr lang="uk-UA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uk-UA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стадію виснаження</a:t>
            </a:r>
            <a:r>
              <a:rPr lang="uk-UA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uk-UA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 писав сам Ганс </a:t>
            </a:r>
            <a:r>
              <a:rPr lang="uk-UA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Сельє</a:t>
            </a:r>
            <a:r>
              <a:rPr lang="uk-UA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«... жоден організм не може постійно знаходиться в стані тривоги. Якщо агент настільки сильний» що значний вплив його стає несумісним з життям, тварина гине ще в стадії тривоги, протягом декількох годин чи днів. Якщо вона виживає, то за первісною реакцією обов'язково слідує стадія резистентності», тобто опір організму відносно шкідливих факторів.</a:t>
            </a:r>
          </a:p>
        </p:txBody>
      </p:sp>
    </p:spTree>
    <p:extLst>
      <p:ext uri="{BB962C8B-B14F-4D97-AF65-F5344CB8AC3E}">
        <p14:creationId xmlns:p14="http://schemas.microsoft.com/office/powerpoint/2010/main" val="36018883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08879" y="624110"/>
            <a:ext cx="9795733" cy="1280890"/>
          </a:xfrm>
        </p:spPr>
        <p:txBody>
          <a:bodyPr>
            <a:normAutofit/>
          </a:bodyPr>
          <a:lstStyle/>
          <a:p>
            <a:pPr algn="ctr"/>
            <a:r>
              <a:rPr lang="ru-RU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Активність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відділів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вегетативної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нервової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системи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різних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стадіях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стресу</a:t>
            </a:r>
            <a:endParaRPr lang="uk-UA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Місце для вмісту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63683" y="2803161"/>
            <a:ext cx="11028317" cy="31179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91230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38662" y="339296"/>
            <a:ext cx="9465950" cy="1280890"/>
          </a:xfrm>
        </p:spPr>
        <p:txBody>
          <a:bodyPr/>
          <a:lstStyle/>
          <a:p>
            <a:pPr algn="ctr"/>
            <a:r>
              <a:rPr lang="ru-RU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Вплив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характеристик </a:t>
            </a:r>
            <a:r>
              <a:rPr lang="ru-RU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стресора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рівень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стресу</a:t>
            </a:r>
            <a:endParaRPr lang="uk-UA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873770" y="2008682"/>
            <a:ext cx="9630842" cy="3902540"/>
          </a:xfrm>
        </p:spPr>
        <p:txBody>
          <a:bodyPr>
            <a:normAutofit/>
          </a:bodyPr>
          <a:lstStyle/>
          <a:p>
            <a:pPr algn="just"/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Стрес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бути не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тільки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шкідливим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але й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корисним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характер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впливу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людину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залежить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багатьох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факторів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серед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яких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можна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виділити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три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найбільш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важливих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ru-RU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інтенсивність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стресу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тривалість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індивідуальна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сприйнятливість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конкретної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людини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даного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стресора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uk-UA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09312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689802" y="4197246"/>
            <a:ext cx="10502198" cy="2433504"/>
          </a:xfrm>
        </p:spPr>
        <p:txBody>
          <a:bodyPr/>
          <a:lstStyle/>
          <a:p>
            <a:pPr algn="just"/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Інтенсивність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стресу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Ще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початку XX ст.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американські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психологи Роберт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Иеркс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Джон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Додсон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встановили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характер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працездатності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людини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певним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чином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залежить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рівня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емоційної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активності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Виявилось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максимальну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продуктивність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людина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розвиває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при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середньому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рівні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емоційного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порушення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в той час як і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надлишок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емоцій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і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недостача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призводять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зниження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ефективності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праці</a:t>
            </a:r>
            <a:endParaRPr lang="uk-UA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89802" y="299714"/>
            <a:ext cx="10197398" cy="3635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05957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364105" y="239843"/>
            <a:ext cx="10628026" cy="6618157"/>
          </a:xfrm>
        </p:spPr>
        <p:txBody>
          <a:bodyPr>
            <a:noAutofit/>
          </a:bodyPr>
          <a:lstStyle/>
          <a:p>
            <a:pPr algn="just"/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Тривалість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стресу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Наука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встановила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найбільшу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небезпеку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викликають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сильні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короткі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стреси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саме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тривалі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хоча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не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такі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сильні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Короткочасний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сильний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стрес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активізує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людину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як би «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трясе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після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чого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всі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показники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організму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як правило,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повертаються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норму, а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слабкий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але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тривалий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стрес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викликає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виснаження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захисних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сил і в першу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чергу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імунної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системи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З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позицій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психофізіології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з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двох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характеристик (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тривалості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сили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тривалість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стресу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важливіша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ніж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сила. Чим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довше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діє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стресор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людину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тим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сильніше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дистресорний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розлад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Індівідуальна</a:t>
            </a:r>
            <a:r>
              <a:rPr lang="uk-U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чутливість до стресу. 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Кожна людина має свій поріг чутливості до стресу — той рівень напруження, при якому ефективність діяльності підвищується (настає </a:t>
            </a:r>
            <a:r>
              <a:rPr lang="uk-UA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еустрес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а також критичний поріг виснаження, коли ефективність діяльності знижується (наступає </a:t>
            </a:r>
            <a:r>
              <a:rPr lang="uk-UA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дистрес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 На рисунку 13 ці моменти відмічені відповідно двома пунктирними лініями, і їх визначення надзвичайно важливе для того, щоб жити і працювати, з одної сторони, ефективно, а з другої - не на шкоду своєму здоров’ю.</a:t>
            </a:r>
          </a:p>
        </p:txBody>
      </p:sp>
    </p:spTree>
    <p:extLst>
      <p:ext uri="{BB962C8B-B14F-4D97-AF65-F5344CB8AC3E}">
        <p14:creationId xmlns:p14="http://schemas.microsoft.com/office/powerpoint/2010/main" val="40471147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73004" y="309316"/>
            <a:ext cx="8911687" cy="695024"/>
          </a:xfrm>
        </p:spPr>
        <p:txBody>
          <a:bodyPr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II. </a:t>
            </a:r>
            <a:r>
              <a:rPr lang="uk-UA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Чинники розвитку стресу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798820" y="1004339"/>
            <a:ext cx="9705792" cy="5651293"/>
          </a:xfrm>
        </p:spPr>
        <p:txBody>
          <a:bodyPr>
            <a:normAutofit/>
          </a:bodyPr>
          <a:lstStyle/>
          <a:p>
            <a:r>
              <a:rPr lang="ru-RU" sz="26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Вроджені</a:t>
            </a:r>
            <a:r>
              <a:rPr lang="ru-RU" sz="2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особливості</a:t>
            </a:r>
            <a:r>
              <a:rPr lang="ru-RU" sz="2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організму</a:t>
            </a:r>
            <a:r>
              <a:rPr lang="ru-RU" sz="2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6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ранній</a:t>
            </a:r>
            <a:r>
              <a:rPr lang="ru-RU" sz="2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дитячий </a:t>
            </a:r>
            <a:r>
              <a:rPr lang="ru-RU" sz="26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досвід</a:t>
            </a:r>
            <a:endParaRPr lang="uk-UA" sz="26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uk-UA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Генетична схильність</a:t>
            </a:r>
            <a:r>
              <a:rPr lang="uk-UA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 Характер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перебігу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вагітності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матері</a:t>
            </a:r>
            <a:r>
              <a:rPr lang="ru-RU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uk-UA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3) Тип вищої нервової діяльності</a:t>
            </a:r>
            <a:r>
              <a:rPr lang="uk-UA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uk-UA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4) Ранній дитячий досвід</a:t>
            </a:r>
            <a:r>
              <a:rPr lang="uk-UA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uk-UA" sz="2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Батьківські сценарії</a:t>
            </a:r>
          </a:p>
          <a:p>
            <a:r>
              <a:rPr lang="ru-RU" sz="26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Особистісні</a:t>
            </a:r>
            <a:r>
              <a:rPr lang="ru-RU" sz="2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особливості</a:t>
            </a:r>
            <a:r>
              <a:rPr lang="ru-RU" sz="2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6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Характер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людини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риси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особистості</a:t>
            </a:r>
            <a:endParaRPr lang="ru-RU" sz="2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 Рівень </a:t>
            </a:r>
            <a:r>
              <a:rPr lang="uk-UA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самооцінки</a:t>
            </a:r>
          </a:p>
          <a:p>
            <a:r>
              <a:rPr lang="ru-RU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3)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Спрямованість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людини</a:t>
            </a:r>
            <a:r>
              <a:rPr lang="ru-RU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установки і </a:t>
            </a:r>
            <a:r>
              <a:rPr lang="ru-RU" sz="2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цінності</a:t>
            </a:r>
            <a:endParaRPr lang="ru-RU" sz="2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93001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573967" y="314793"/>
            <a:ext cx="9930645" cy="5596429"/>
          </a:xfrm>
        </p:spPr>
        <p:txBody>
          <a:bodyPr>
            <a:normAutofit/>
          </a:bodyPr>
          <a:lstStyle/>
          <a:p>
            <a:pPr algn="just"/>
            <a:r>
              <a:rPr lang="ru-RU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Чинники</a:t>
            </a: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соціального</a:t>
            </a: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середовища</a:t>
            </a: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Соціальні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умови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умови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праці</a:t>
            </a: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 Ближнє соціальне оточення</a:t>
            </a:r>
          </a:p>
          <a:p>
            <a:pPr algn="just"/>
            <a:r>
              <a:rPr lang="ru-RU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Когнітивні</a:t>
            </a:r>
            <a:r>
              <a:rPr lang="ru-RU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чинники</a:t>
            </a: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8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Рівень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сензитивності</a:t>
            </a:r>
            <a:endParaRPr lang="ru-RU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Вміння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аналізувати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свій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стан і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Фактори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зовнішнього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середовища</a:t>
            </a:r>
            <a:endParaRPr lang="ru-RU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3)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Минулий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досвід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прогноз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майбутнього</a:t>
            </a:r>
            <a:endParaRPr lang="uk-UA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34877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2589212" y="1214203"/>
            <a:ext cx="8915400" cy="4697019"/>
          </a:xfrm>
        </p:spPr>
        <p:txBody>
          <a:bodyPr>
            <a:normAutofit/>
          </a:bodyPr>
          <a:lstStyle/>
          <a:p>
            <a:r>
              <a:rPr lang="uk-UA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Психосоматичні захворювання і </a:t>
            </a:r>
            <a:r>
              <a:rPr lang="uk-UA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стрес</a:t>
            </a:r>
          </a:p>
          <a:p>
            <a:r>
              <a:rPr lang="uk-UA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Посттравматичний синдром</a:t>
            </a: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2158211" y="294327"/>
            <a:ext cx="8911687" cy="725005"/>
          </a:xfrm>
        </p:spPr>
        <p:txBody>
          <a:bodyPr/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III.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Негативні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наслідки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тривалого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стресу</a:t>
            </a:r>
            <a:endParaRPr lang="uk-UA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5937255"/>
      </p:ext>
    </p:extLst>
  </p:cSld>
  <p:clrMapOvr>
    <a:masterClrMapping/>
  </p:clrMapOvr>
</p:sld>
</file>

<file path=ppt/theme/theme1.xml><?xml version="1.0" encoding="utf-8"?>
<a:theme xmlns:a="http://schemas.openxmlformats.org/drawingml/2006/main" name="Пасмо">
  <a:themeElements>
    <a:clrScheme name="Пасмо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Пасмо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Пасмо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23</TotalTime>
  <Words>597</Words>
  <Application>Microsoft Office PowerPoint</Application>
  <PresentationFormat>Широкий екран</PresentationFormat>
  <Paragraphs>45</Paragraphs>
  <Slides>11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11</vt:i4>
      </vt:variant>
    </vt:vector>
  </HeadingPairs>
  <TitlesOfParts>
    <vt:vector size="16" baseType="lpstr">
      <vt:lpstr>Arial</vt:lpstr>
      <vt:lpstr>Century Gothic</vt:lpstr>
      <vt:lpstr>Times New Roman</vt:lpstr>
      <vt:lpstr>Wingdings 3</vt:lpstr>
      <vt:lpstr>Пасмо</vt:lpstr>
      <vt:lpstr>Динаміка протікання стресу </vt:lpstr>
      <vt:lpstr>1. Загальні закономірності розвитку стресу</vt:lpstr>
      <vt:lpstr>Активність відділів вегетативної нервової системи на різних стадіях стресу</vt:lpstr>
      <vt:lpstr>Вплив характеристик стресора на рівень стресу</vt:lpstr>
      <vt:lpstr>Презентація PowerPoint</vt:lpstr>
      <vt:lpstr>Презентація PowerPoint</vt:lpstr>
      <vt:lpstr> II. Чинники розвитку стресу</vt:lpstr>
      <vt:lpstr>Презентація PowerPoint</vt:lpstr>
      <vt:lpstr> III. Негативні наслідки тривалого стресу</vt:lpstr>
      <vt:lpstr>Презентація PowerPoint</vt:lpstr>
      <vt:lpstr>Посттравматичний синдром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Динаміка протікання стресу </dc:title>
  <dc:creator>Користувач</dc:creator>
  <cp:lastModifiedBy>Користувач</cp:lastModifiedBy>
  <cp:revision>13</cp:revision>
  <dcterms:created xsi:type="dcterms:W3CDTF">2025-03-09T15:44:43Z</dcterms:created>
  <dcterms:modified xsi:type="dcterms:W3CDTF">2025-03-09T16:08:07Z</dcterms:modified>
</cp:coreProperties>
</file>