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80" d="100"/>
          <a:sy n="80" d="100"/>
        </p:scale>
        <p:origin x="15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AC5F-0A8C-4497-8304-EC3FCDA84CBD}" type="datetimeFigureOut">
              <a:rPr lang="uk-UA" smtClean="0"/>
              <a:t>07.04.2025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07A8F-AA70-4075-BC89-2068FC6313F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2263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18FDC-A300-4A6C-AB98-70E671D748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524DD-AFF6-49CE-8315-09BED6ABDC9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2D90E-1FAB-41E9-ABAC-9D135265265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1AFFF-F8B1-4917-A335-4143B5DE0C3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D95B-2308-49D0-ABA8-09C49EF0415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397C8-0A23-471D-91B7-78FAC2DA648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4D78B-64CC-4AF9-B443-97A2F4B57D1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2A86-A645-4F22-923F-64AE8DD3146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42CA-7A2D-4ABB-8359-A179059594B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CC8CC-83B0-44EA-8430-36FDB2C387B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C8825-5495-4535-9DA2-A1BCFD2B45A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E6ECC5-3CCC-4ED2-B76B-E4BD92CBCA2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?find=1&amp;text=%D1%81%D0%BA%D0%B0%D1%80%D0%B3%D0%B0#w1_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?find=1&amp;text=%D1%81%D0%BA%D0%B0%D1%80%D0%B3%D0%B0#w1_4" TargetMode="External"/><Relationship Id="rId2" Type="http://schemas.openxmlformats.org/officeDocument/2006/relationships/hyperlink" Target="https://zakon.rada.gov.ua/laws/show/2755-17?find=1&amp;text=%D1%81%D0%BA%D0%B0%D1%80%D0%B3%D0%B0#w1_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?find=1&amp;text=%D0%BF%D0%BE%D0%B4%D0%B0%D1%82%D0%BA%D0%BE%D0%B2%D1%96+%D0%BA%D0%BE%D0%BD%D1%81%D1%83%D0%BB%D1%8C%D1%82%D0%B0%D1%86%D1%96%D1%97#w2_5" TargetMode="External"/><Relationship Id="rId2" Type="http://schemas.openxmlformats.org/officeDocument/2006/relationships/hyperlink" Target="https://zakon.rada.gov.ua/laws/show/2755-17?find=1&amp;text=%D0%BF%D0%BE%D0%B4%D0%B0%D1%82%D0%BA%D0%BE%D0%B2%D1%96+%D0%BA%D0%BE%D0%BD%D1%81%D1%83%D0%BB%D1%8C%D1%82%D0%B0%D1%86%D1%96%D1%97#w1_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?find=1&amp;text=%D0%BF%D0%BE%D0%B4%D0%B0%D1%82%D0%BA%D0%BE%D0%B2%D1%96+%D0%BA%D0%BE%D0%BD%D1%81%D1%83%D0%BB%D1%8C%D1%82%D0%B0%D1%86%D1%96%D1%97#w1_7" TargetMode="External"/><Relationship Id="rId2" Type="http://schemas.openxmlformats.org/officeDocument/2006/relationships/hyperlink" Target="https://zakon.rada.gov.ua/laws/show/z1266-17#n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2755-17?find=1&amp;text=%D0%BF%D0%BE%D0%B4%D0%B0%D1%82%D0%BA%D0%BE%D0%B2%D1%96+%D0%BA%D0%BE%D0%BD%D1%81%D1%83%D0%BB%D1%8C%D1%82%D0%B0%D1%86%D1%96%D1%97#w2_7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#Text" TargetMode="External"/><Relationship Id="rId2" Type="http://schemas.openxmlformats.org/officeDocument/2006/relationships/hyperlink" Target="https://zakon.rada.gov.ua/laws/show/63-19#Tex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382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/>
              <a:t>Лекція 2</a:t>
            </a:r>
            <a:br>
              <a:rPr lang="uk-UA" dirty="0"/>
            </a:br>
            <a:r>
              <a:rPr lang="ru-RU" sz="4000" b="1" dirty="0"/>
              <a:t>КОНФЛІКТ ІНТЕРЕСІВ У ПОДАТКОВИХ</a:t>
            </a:r>
            <a:br>
              <a:rPr lang="ru-RU" sz="4000" b="1" dirty="0"/>
            </a:br>
            <a:r>
              <a:rPr lang="ru-RU" sz="4000" b="1" dirty="0"/>
              <a:t>ПРАВОВІДНОСИНАХ ТА ШЛЯХИ ЙОГО ВИРІШЕННЯ</a:t>
            </a:r>
            <a:br>
              <a:rPr lang="ru-RU" sz="4000" b="1" dirty="0"/>
            </a:br>
            <a:endParaRPr 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827FD7-DE2B-4C3B-B323-29F1E8B22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7696200" cy="4419600"/>
          </a:xfrm>
        </p:spPr>
        <p:txBody>
          <a:bodyPr/>
          <a:lstStyle/>
          <a:p>
            <a:r>
              <a:rPr lang="uk-UA" sz="2400" dirty="0"/>
              <a:t>Варто зазначити, що кожен платник податку має право, згідно зі статтею 55 Конституції України, будь-якими не забороненими законом способами захищати свої права й свободи. Тобто, платники податків у разі незгоди з рішенням чи діями органів ДПС України мають право на власний розсуд вирішувати питання щодо оскарження цих рішень або захисту своїх майнових інтересів шляхом звернення як до органів Державної податкової служби в</a:t>
            </a:r>
          </a:p>
          <a:p>
            <a:r>
              <a:rPr lang="uk-UA" sz="2400" dirty="0"/>
              <a:t>порядку апеляційного оскарження, так і до суду.</a:t>
            </a:r>
          </a:p>
        </p:txBody>
      </p:sp>
    </p:spTree>
    <p:extLst>
      <p:ext uri="{BB962C8B-B14F-4D97-AF65-F5344CB8AC3E}">
        <p14:creationId xmlns:p14="http://schemas.microsoft.com/office/powerpoint/2010/main" val="3714439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2FEB31-1288-4CA9-8BC5-1CF7124E9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04800"/>
            <a:ext cx="7696200" cy="5181600"/>
          </a:xfrm>
        </p:spPr>
        <p:txBody>
          <a:bodyPr/>
          <a:lstStyle/>
          <a:p>
            <a:pPr algn="ctr"/>
            <a:r>
              <a:rPr lang="ru-RU" sz="2400" dirty="0" err="1"/>
              <a:t>Стаття</a:t>
            </a:r>
            <a:r>
              <a:rPr lang="ru-RU" sz="2400" dirty="0"/>
              <a:t> 56 ПКУ. </a:t>
            </a:r>
            <a:r>
              <a:rPr lang="ru-RU" sz="2400" dirty="0" err="1"/>
              <a:t>Оскарження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</a:t>
            </a:r>
            <a:r>
              <a:rPr lang="ru-RU" sz="2400" dirty="0" err="1"/>
              <a:t>контролюючих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.</a:t>
            </a:r>
          </a:p>
          <a:p>
            <a:r>
              <a:rPr lang="uk-UA" sz="2400" dirty="0">
                <a:hlinkClick r:id="rId2"/>
              </a:rPr>
              <a:t>Скарга</a:t>
            </a:r>
            <a:r>
              <a:rPr lang="uk-UA" sz="2400" dirty="0"/>
              <a:t> подається до контролюючого органу вищого рівня у письмовій або електронній формі засобами електронного зв’язку (за потреби - з належним чином засвідченими копіями документів, розрахунками та доказами, які платник податків вважає за потрібне надати з урахуванням вимог Кодексу) </a:t>
            </a:r>
            <a:r>
              <a:rPr lang="uk-UA" sz="2400" b="1" dirty="0"/>
              <a:t>протягом 10 робочих днів</a:t>
            </a:r>
            <a:r>
              <a:rPr lang="uk-UA" sz="2400" dirty="0"/>
              <a:t>, що настають за днем отримання платником податків податкового повідомлення-рішення або іншого рішення контролюючого органу, що оскаржується.</a:t>
            </a:r>
          </a:p>
        </p:txBody>
      </p:sp>
    </p:spTree>
    <p:extLst>
      <p:ext uri="{BB962C8B-B14F-4D97-AF65-F5344CB8AC3E}">
        <p14:creationId xmlns:p14="http://schemas.microsoft.com/office/powerpoint/2010/main" val="2543219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A798FED-D088-41ED-A768-F03564D5F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28600"/>
            <a:ext cx="7696200" cy="6248400"/>
          </a:xfrm>
        </p:spPr>
        <p:txBody>
          <a:bodyPr/>
          <a:lstStyle/>
          <a:p>
            <a:r>
              <a:rPr lang="ru-RU" sz="2400" dirty="0" err="1"/>
              <a:t>Контролюючий</a:t>
            </a:r>
            <a:r>
              <a:rPr lang="ru-RU" sz="2400" dirty="0"/>
              <a:t> орган,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розглядає</a:t>
            </a:r>
            <a:r>
              <a:rPr lang="ru-RU" sz="2400" dirty="0"/>
              <a:t> </a:t>
            </a:r>
            <a:r>
              <a:rPr lang="ru-RU" sz="2400" dirty="0" err="1"/>
              <a:t>скаргу</a:t>
            </a:r>
            <a:r>
              <a:rPr lang="ru-RU" sz="2400" dirty="0"/>
              <a:t> </a:t>
            </a:r>
            <a:r>
              <a:rPr lang="ru-RU" sz="2400" dirty="0" err="1"/>
              <a:t>платника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, </a:t>
            </a:r>
            <a:r>
              <a:rPr lang="ru-RU" sz="2400" dirty="0" err="1"/>
              <a:t>зобов'язаний</a:t>
            </a:r>
            <a:r>
              <a:rPr lang="ru-RU" sz="2400" dirty="0"/>
              <a:t> </a:t>
            </a:r>
            <a:r>
              <a:rPr lang="ru-RU" sz="2400" dirty="0" err="1"/>
              <a:t>прийняти</a:t>
            </a:r>
            <a:r>
              <a:rPr lang="ru-RU" sz="2400" dirty="0"/>
              <a:t> </a:t>
            </a:r>
            <a:r>
              <a:rPr lang="ru-RU" sz="2400" dirty="0" err="1"/>
              <a:t>вмотивоване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та </a:t>
            </a:r>
            <a:r>
              <a:rPr lang="ru-RU" sz="2400" dirty="0" err="1"/>
              <a:t>надіслати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b="1" dirty="0" err="1"/>
              <a:t>протягом</a:t>
            </a:r>
            <a:r>
              <a:rPr lang="ru-RU" sz="2400" b="1" dirty="0"/>
              <a:t> 20 </a:t>
            </a:r>
            <a:r>
              <a:rPr lang="ru-RU" sz="2400" b="1" dirty="0" err="1"/>
              <a:t>календарних</a:t>
            </a:r>
            <a:r>
              <a:rPr lang="ru-RU" sz="2400" b="1" dirty="0"/>
              <a:t> </a:t>
            </a:r>
            <a:r>
              <a:rPr lang="ru-RU" sz="2400" b="1" dirty="0" err="1"/>
              <a:t>днів</a:t>
            </a:r>
            <a:r>
              <a:rPr lang="ru-RU" sz="2400" dirty="0"/>
              <a:t>, </a:t>
            </a:r>
            <a:r>
              <a:rPr lang="ru-RU" sz="2400" dirty="0" err="1"/>
              <a:t>наступних</a:t>
            </a:r>
            <a:r>
              <a:rPr lang="ru-RU" sz="2400" dirty="0"/>
              <a:t> за днем </a:t>
            </a:r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/>
              <a:t>скарги</a:t>
            </a:r>
            <a:r>
              <a:rPr lang="ru-RU" sz="2400" dirty="0"/>
              <a:t>, на адресу </a:t>
            </a:r>
            <a:r>
              <a:rPr lang="ru-RU" sz="2400" dirty="0" err="1"/>
              <a:t>платника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поштового</a:t>
            </a:r>
            <a:r>
              <a:rPr lang="ru-RU" sz="2400" dirty="0"/>
              <a:t> </a:t>
            </a:r>
            <a:r>
              <a:rPr lang="ru-RU" sz="2400" dirty="0" err="1"/>
              <a:t>зв’язку</a:t>
            </a:r>
            <a:r>
              <a:rPr lang="ru-RU" sz="2400" dirty="0"/>
              <a:t> (з </a:t>
            </a:r>
            <a:r>
              <a:rPr lang="ru-RU" sz="2400" dirty="0" err="1"/>
              <a:t>повідомленням</a:t>
            </a:r>
            <a:r>
              <a:rPr lang="ru-RU" sz="2400" dirty="0"/>
              <a:t> про </a:t>
            </a:r>
            <a:r>
              <a:rPr lang="ru-RU" sz="2400" dirty="0" err="1"/>
              <a:t>вручення</a:t>
            </a:r>
            <a:r>
              <a:rPr lang="ru-RU" sz="2400" dirty="0"/>
              <a:t>)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електронного</a:t>
            </a:r>
            <a:r>
              <a:rPr lang="ru-RU" sz="2400" dirty="0"/>
              <a:t> </a:t>
            </a:r>
            <a:r>
              <a:rPr lang="ru-RU" sz="2400" dirty="0" err="1"/>
              <a:t>зв’язку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надати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розписку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Керівник</a:t>
            </a:r>
            <a:r>
              <a:rPr lang="ru-RU" sz="2400" dirty="0"/>
              <a:t> (</a:t>
            </a:r>
            <a:r>
              <a:rPr lang="ru-RU" sz="2400" dirty="0" err="1"/>
              <a:t>його</a:t>
            </a:r>
            <a:r>
              <a:rPr lang="ru-RU" sz="2400" dirty="0"/>
              <a:t> заступник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уповноважена</a:t>
            </a:r>
            <a:r>
              <a:rPr lang="ru-RU" sz="2400" dirty="0"/>
              <a:t> особа) </a:t>
            </a:r>
            <a:r>
              <a:rPr lang="ru-RU" sz="2400" dirty="0" err="1"/>
              <a:t>контролюючого</a:t>
            </a:r>
            <a:r>
              <a:rPr lang="ru-RU" sz="2400" dirty="0"/>
              <a:t> органу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прийняти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про </a:t>
            </a:r>
            <a:r>
              <a:rPr lang="ru-RU" sz="2400" dirty="0" err="1"/>
              <a:t>продовження</a:t>
            </a:r>
            <a:r>
              <a:rPr lang="ru-RU" sz="2400" dirty="0"/>
              <a:t> строку </a:t>
            </a:r>
            <a:r>
              <a:rPr lang="ru-RU" sz="2400" dirty="0" err="1"/>
              <a:t>розгляду</a:t>
            </a:r>
            <a:r>
              <a:rPr lang="ru-RU" sz="2400" dirty="0"/>
              <a:t> </a:t>
            </a:r>
            <a:r>
              <a:rPr lang="ru-RU" sz="2400" dirty="0" err="1"/>
              <a:t>скарги</a:t>
            </a:r>
            <a:r>
              <a:rPr lang="ru-RU" sz="2400" dirty="0"/>
              <a:t> </a:t>
            </a:r>
            <a:r>
              <a:rPr lang="ru-RU" sz="2400" dirty="0" err="1"/>
              <a:t>платника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</a:t>
            </a:r>
            <a:r>
              <a:rPr lang="ru-RU" sz="2400" dirty="0" err="1"/>
              <a:t>понад</a:t>
            </a:r>
            <a:r>
              <a:rPr lang="ru-RU" sz="2400" dirty="0"/>
              <a:t> 20-денний строк, але </a:t>
            </a:r>
            <a:r>
              <a:rPr lang="ru-RU" sz="2400" b="1" dirty="0"/>
              <a:t>не </a:t>
            </a:r>
            <a:r>
              <a:rPr lang="ru-RU" sz="2400" b="1" dirty="0" err="1"/>
              <a:t>більше</a:t>
            </a:r>
            <a:r>
              <a:rPr lang="ru-RU" sz="2400" b="1" dirty="0"/>
              <a:t> 60 </a:t>
            </a:r>
            <a:r>
              <a:rPr lang="ru-RU" sz="2400" b="1" dirty="0" err="1"/>
              <a:t>календарних</a:t>
            </a:r>
            <a:r>
              <a:rPr lang="ru-RU" sz="2400" b="1" dirty="0"/>
              <a:t> </a:t>
            </a:r>
            <a:r>
              <a:rPr lang="ru-RU" sz="2400" b="1" dirty="0" err="1"/>
              <a:t>днів</a:t>
            </a:r>
            <a:r>
              <a:rPr lang="ru-RU" sz="2400" dirty="0"/>
              <a:t>, та </a:t>
            </a:r>
            <a:r>
              <a:rPr lang="ru-RU" sz="2400" dirty="0" err="1"/>
              <a:t>письмово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в </a:t>
            </a:r>
            <a:r>
              <a:rPr lang="ru-RU" sz="2400" dirty="0" err="1"/>
              <a:t>електронній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електронного</a:t>
            </a:r>
            <a:r>
              <a:rPr lang="ru-RU" sz="2400" dirty="0"/>
              <a:t> </a:t>
            </a:r>
            <a:r>
              <a:rPr lang="ru-RU" sz="2400" dirty="0" err="1"/>
              <a:t>зв’язку</a:t>
            </a:r>
            <a:r>
              <a:rPr lang="ru-RU" sz="2400" dirty="0"/>
              <a:t> </a:t>
            </a:r>
            <a:r>
              <a:rPr lang="ru-RU" sz="2400" dirty="0" err="1"/>
              <a:t>повідомити</a:t>
            </a:r>
            <a:r>
              <a:rPr lang="ru-RU" sz="2400" dirty="0"/>
              <a:t> про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платника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до </a:t>
            </a:r>
            <a:r>
              <a:rPr lang="ru-RU" sz="2400" dirty="0" err="1"/>
              <a:t>закінчення</a:t>
            </a:r>
            <a:r>
              <a:rPr lang="ru-RU" sz="2400" dirty="0"/>
              <a:t> строку.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42436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091CABE-B0FF-4824-8425-FA122268E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696200" cy="6477000"/>
          </a:xfrm>
        </p:spPr>
        <p:txBody>
          <a:bodyPr/>
          <a:lstStyle/>
          <a:p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вмотивоване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за </a:t>
            </a:r>
            <a:r>
              <a:rPr lang="ru-RU" sz="2000" dirty="0" err="1"/>
              <a:t>скаргою</a:t>
            </a:r>
            <a:r>
              <a:rPr lang="ru-RU" sz="2000" dirty="0"/>
              <a:t> </a:t>
            </a:r>
            <a:r>
              <a:rPr lang="ru-RU" sz="2000" dirty="0" err="1"/>
              <a:t>платника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не </a:t>
            </a:r>
            <a:r>
              <a:rPr lang="ru-RU" sz="2000" dirty="0" err="1"/>
              <a:t>надсилається</a:t>
            </a:r>
            <a:r>
              <a:rPr lang="ru-RU" sz="2000" dirty="0"/>
              <a:t> </a:t>
            </a:r>
            <a:r>
              <a:rPr lang="ru-RU" sz="2000" dirty="0" err="1"/>
              <a:t>платнику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20-денного строку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строку, </a:t>
            </a:r>
            <a:r>
              <a:rPr lang="ru-RU" sz="2000" dirty="0" err="1"/>
              <a:t>продовженого</a:t>
            </a:r>
            <a:r>
              <a:rPr lang="ru-RU" sz="2000" dirty="0"/>
              <a:t> за </a:t>
            </a:r>
            <a:r>
              <a:rPr lang="ru-RU" sz="2000" dirty="0" err="1"/>
              <a:t>рішенням</a:t>
            </a:r>
            <a:r>
              <a:rPr lang="ru-RU" sz="2000" dirty="0"/>
              <a:t> </a:t>
            </a:r>
            <a:r>
              <a:rPr lang="ru-RU" sz="2000" dirty="0" err="1"/>
              <a:t>керівника</a:t>
            </a:r>
            <a:r>
              <a:rPr lang="ru-RU" sz="2000" dirty="0"/>
              <a:t> (</a:t>
            </a:r>
            <a:r>
              <a:rPr lang="ru-RU" sz="2000" dirty="0" err="1"/>
              <a:t>його</a:t>
            </a:r>
            <a:r>
              <a:rPr lang="ru-RU" sz="2000" dirty="0"/>
              <a:t> заступника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уповноваженої</a:t>
            </a:r>
            <a:r>
              <a:rPr lang="ru-RU" sz="2000" dirty="0"/>
              <a:t> особи) </a:t>
            </a:r>
            <a:r>
              <a:rPr lang="ru-RU" sz="2000" dirty="0" err="1"/>
              <a:t>контролюючого</a:t>
            </a:r>
            <a:r>
              <a:rPr lang="ru-RU" sz="2000" dirty="0"/>
              <a:t> органу,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>
                <a:hlinkClick r:id="rId2"/>
              </a:rPr>
              <a:t>скарга</a:t>
            </a:r>
            <a:r>
              <a:rPr lang="ru-RU" sz="2000" dirty="0"/>
              <a:t> </a:t>
            </a:r>
            <a:r>
              <a:rPr lang="ru-RU" sz="2000" dirty="0" err="1"/>
              <a:t>вважається</a:t>
            </a:r>
            <a:r>
              <a:rPr lang="ru-RU" sz="2000" dirty="0"/>
              <a:t> повністю </a:t>
            </a:r>
            <a:r>
              <a:rPr lang="ru-RU" sz="2000" dirty="0" err="1"/>
              <a:t>задоволеною</a:t>
            </a:r>
            <a:r>
              <a:rPr lang="ru-RU" sz="2000" dirty="0"/>
              <a:t> на </a:t>
            </a:r>
            <a:r>
              <a:rPr lang="ru-RU" sz="2000" dirty="0" err="1"/>
              <a:t>користь</a:t>
            </a:r>
            <a:r>
              <a:rPr lang="ru-RU" sz="2000" dirty="0"/>
              <a:t> </a:t>
            </a:r>
            <a:r>
              <a:rPr lang="ru-RU" sz="2000" dirty="0" err="1"/>
              <a:t>платника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з дня, </a:t>
            </a:r>
            <a:r>
              <a:rPr lang="ru-RU" sz="2000" dirty="0" err="1"/>
              <a:t>наступного</a:t>
            </a:r>
            <a:r>
              <a:rPr lang="ru-RU" sz="2000" dirty="0"/>
              <a:t> за </a:t>
            </a:r>
            <a:r>
              <a:rPr lang="ru-RU" sz="2000" dirty="0" err="1"/>
              <a:t>останнім</a:t>
            </a:r>
            <a:r>
              <a:rPr lang="ru-RU" sz="2000" dirty="0"/>
              <a:t> днем </a:t>
            </a:r>
            <a:r>
              <a:rPr lang="ru-RU" sz="2000" dirty="0" err="1"/>
              <a:t>зазначених</a:t>
            </a:r>
            <a:r>
              <a:rPr lang="ru-RU" sz="2000" dirty="0"/>
              <a:t> </a:t>
            </a:r>
            <a:r>
              <a:rPr lang="ru-RU" sz="2000" dirty="0" err="1"/>
              <a:t>строків</a:t>
            </a:r>
            <a:r>
              <a:rPr lang="ru-RU" sz="2000" dirty="0"/>
              <a:t>.</a:t>
            </a:r>
          </a:p>
          <a:p>
            <a:r>
              <a:rPr lang="ru-RU" sz="2000" dirty="0" err="1">
                <a:hlinkClick r:id="rId3"/>
              </a:rPr>
              <a:t>Скарга</a:t>
            </a:r>
            <a:r>
              <a:rPr lang="ru-RU" sz="2000" dirty="0"/>
              <a:t> </a:t>
            </a:r>
            <a:r>
              <a:rPr lang="ru-RU" sz="2000" dirty="0" err="1"/>
              <a:t>вважається</a:t>
            </a:r>
            <a:r>
              <a:rPr lang="ru-RU" sz="2000" dirty="0"/>
              <a:t> також повністю </a:t>
            </a:r>
            <a:r>
              <a:rPr lang="ru-RU" sz="2000" dirty="0" err="1"/>
              <a:t>задоволеною</a:t>
            </a:r>
            <a:r>
              <a:rPr lang="ru-RU" sz="2000" dirty="0"/>
              <a:t> на </a:t>
            </a:r>
            <a:r>
              <a:rPr lang="ru-RU" sz="2000" dirty="0" err="1"/>
              <a:t>користь</a:t>
            </a:r>
            <a:r>
              <a:rPr lang="ru-RU" sz="2000" dirty="0"/>
              <a:t> </a:t>
            </a:r>
            <a:r>
              <a:rPr lang="ru-RU" sz="2000" dirty="0" err="1"/>
              <a:t>платника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</a:t>
            </a:r>
            <a:r>
              <a:rPr lang="ru-RU" sz="2000" dirty="0" err="1"/>
              <a:t>керівника</a:t>
            </a:r>
            <a:r>
              <a:rPr lang="ru-RU" sz="2000" dirty="0"/>
              <a:t> (</a:t>
            </a:r>
            <a:r>
              <a:rPr lang="ru-RU" sz="2000" dirty="0" err="1"/>
              <a:t>його</a:t>
            </a:r>
            <a:r>
              <a:rPr lang="ru-RU" sz="2000" dirty="0"/>
              <a:t> заступника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уповноваженої</a:t>
            </a:r>
            <a:r>
              <a:rPr lang="ru-RU" sz="2000" dirty="0"/>
              <a:t> особи) </a:t>
            </a:r>
            <a:r>
              <a:rPr lang="ru-RU" sz="2000" dirty="0" err="1"/>
              <a:t>контролюючого</a:t>
            </a:r>
            <a:r>
              <a:rPr lang="ru-RU" sz="2000" dirty="0"/>
              <a:t> органу про </a:t>
            </a:r>
            <a:r>
              <a:rPr lang="ru-RU" sz="2000" dirty="0" err="1"/>
              <a:t>продовження</a:t>
            </a:r>
            <a:r>
              <a:rPr lang="ru-RU" sz="2000" dirty="0"/>
              <a:t> </a:t>
            </a:r>
            <a:r>
              <a:rPr lang="ru-RU" sz="2000" dirty="0" err="1"/>
              <a:t>строків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розгляду</a:t>
            </a:r>
            <a:r>
              <a:rPr lang="ru-RU" sz="2000" dirty="0"/>
              <a:t> не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надіслано</a:t>
            </a:r>
            <a:r>
              <a:rPr lang="ru-RU" sz="2000" dirty="0"/>
              <a:t> </a:t>
            </a:r>
            <a:r>
              <a:rPr lang="ru-RU" sz="2000" dirty="0" err="1"/>
              <a:t>платнику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до </a:t>
            </a:r>
            <a:r>
              <a:rPr lang="ru-RU" sz="2000" dirty="0" err="1"/>
              <a:t>закінчення</a:t>
            </a:r>
            <a:r>
              <a:rPr lang="ru-RU" sz="2000" dirty="0"/>
              <a:t> 20-денного строку.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0034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5B3752-9739-4F1E-9062-75D062DF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9600"/>
            <a:ext cx="7696200" cy="5334000"/>
          </a:xfrm>
        </p:spPr>
        <p:txBody>
          <a:bodyPr/>
          <a:lstStyle/>
          <a:p>
            <a:r>
              <a:rPr lang="ru-RU" sz="2400" dirty="0" err="1"/>
              <a:t>Рішення</a:t>
            </a:r>
            <a:r>
              <a:rPr lang="ru-RU" sz="2400" dirty="0"/>
              <a:t> центрального органу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, що </a:t>
            </a:r>
            <a:r>
              <a:rPr lang="ru-RU" sz="2400" dirty="0" err="1"/>
              <a:t>реалізує</a:t>
            </a:r>
            <a:r>
              <a:rPr lang="ru-RU" sz="2400" dirty="0"/>
              <a:t> </a:t>
            </a:r>
            <a:r>
              <a:rPr lang="ru-RU" sz="2400" dirty="0" err="1"/>
              <a:t>державну</a:t>
            </a:r>
            <a:r>
              <a:rPr lang="ru-RU" sz="2400" dirty="0"/>
              <a:t> </a:t>
            </a:r>
            <a:r>
              <a:rPr lang="ru-RU" sz="2400" dirty="0" err="1"/>
              <a:t>податкову</a:t>
            </a:r>
            <a:r>
              <a:rPr lang="ru-RU" sz="2400" dirty="0"/>
              <a:t> </a:t>
            </a:r>
            <a:r>
              <a:rPr lang="ru-RU" sz="2400" dirty="0" err="1"/>
              <a:t>політику</a:t>
            </a:r>
            <a:r>
              <a:rPr lang="ru-RU" sz="2400" dirty="0"/>
              <a:t>, та </a:t>
            </a:r>
            <a:r>
              <a:rPr lang="ru-RU" sz="2400" dirty="0" err="1"/>
              <a:t>рішення</a:t>
            </a:r>
            <a:r>
              <a:rPr lang="ru-RU" sz="2400" dirty="0"/>
              <a:t> центрального органу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, що </a:t>
            </a:r>
            <a:r>
              <a:rPr lang="ru-RU" sz="2400" dirty="0" err="1"/>
              <a:t>реалізує</a:t>
            </a:r>
            <a:r>
              <a:rPr lang="ru-RU" sz="2400" dirty="0"/>
              <a:t> </a:t>
            </a:r>
            <a:r>
              <a:rPr lang="ru-RU" sz="2400" dirty="0" err="1"/>
              <a:t>державну</a:t>
            </a:r>
            <a:r>
              <a:rPr lang="ru-RU" sz="2400" dirty="0"/>
              <a:t> </a:t>
            </a:r>
            <a:r>
              <a:rPr lang="ru-RU" sz="2400" dirty="0" err="1"/>
              <a:t>митну</a:t>
            </a:r>
            <a:r>
              <a:rPr lang="ru-RU" sz="2400" dirty="0"/>
              <a:t> </a:t>
            </a:r>
            <a:r>
              <a:rPr lang="ru-RU" sz="2400" dirty="0" err="1"/>
              <a:t>політику</a:t>
            </a:r>
            <a:r>
              <a:rPr lang="ru-RU" sz="2400" dirty="0"/>
              <a:t>, </a:t>
            </a:r>
            <a:r>
              <a:rPr lang="ru-RU" sz="2400" dirty="0" err="1"/>
              <a:t>прийняті</a:t>
            </a:r>
            <a:r>
              <a:rPr lang="ru-RU" sz="2400" dirty="0"/>
              <a:t> за </a:t>
            </a:r>
            <a:r>
              <a:rPr lang="ru-RU" sz="2400" dirty="0" err="1"/>
              <a:t>розглядом</a:t>
            </a:r>
            <a:r>
              <a:rPr lang="ru-RU" sz="2400" dirty="0"/>
              <a:t> </a:t>
            </a:r>
            <a:r>
              <a:rPr lang="ru-RU" sz="2400" dirty="0" err="1"/>
              <a:t>скарги</a:t>
            </a:r>
            <a:r>
              <a:rPr lang="ru-RU" sz="2400" dirty="0"/>
              <a:t> </a:t>
            </a:r>
            <a:r>
              <a:rPr lang="ru-RU" sz="2400" dirty="0" err="1"/>
              <a:t>платника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, є </a:t>
            </a:r>
            <a:r>
              <a:rPr lang="ru-RU" sz="2400" dirty="0" err="1"/>
              <a:t>остаточними</a:t>
            </a:r>
            <a:r>
              <a:rPr lang="ru-RU" sz="2400" dirty="0"/>
              <a:t> і не </a:t>
            </a:r>
            <a:r>
              <a:rPr lang="ru-RU" sz="2400" dirty="0" err="1"/>
              <a:t>підлягають</a:t>
            </a:r>
            <a:r>
              <a:rPr lang="ru-RU" sz="2400" dirty="0"/>
              <a:t> </a:t>
            </a:r>
            <a:r>
              <a:rPr lang="ru-RU" sz="2400" dirty="0" err="1"/>
              <a:t>подальшому</a:t>
            </a:r>
            <a:r>
              <a:rPr lang="ru-RU" sz="2400" dirty="0"/>
              <a:t> </a:t>
            </a:r>
            <a:r>
              <a:rPr lang="ru-RU" sz="2400" dirty="0" err="1"/>
              <a:t>адміністративному</a:t>
            </a:r>
            <a:r>
              <a:rPr lang="ru-RU" sz="2400" dirty="0"/>
              <a:t> </a:t>
            </a:r>
            <a:r>
              <a:rPr lang="ru-RU" sz="2400" dirty="0" err="1"/>
              <a:t>оскарженню</a:t>
            </a:r>
            <a:r>
              <a:rPr lang="ru-RU" sz="2400" dirty="0"/>
              <a:t>, але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оскаржені</a:t>
            </a:r>
            <a:r>
              <a:rPr lang="ru-RU" sz="2400" dirty="0"/>
              <a:t> в судовому порядку.</a:t>
            </a:r>
          </a:p>
          <a:p>
            <a:r>
              <a:rPr lang="uk-UA" sz="2400" dirty="0"/>
              <a:t>З урахуванням строків давності (протягом 1095 днів ),платник податків має право оскаржити в суді податкове повідомлення - рішення або інше рішення контролюючого органу в будь-який момент після отримання такого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3483529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65C31D-16F8-4EB4-B072-AAD556D9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81000"/>
            <a:ext cx="7696200" cy="6019800"/>
          </a:xfrm>
        </p:spPr>
        <p:txBody>
          <a:bodyPr/>
          <a:lstStyle/>
          <a:p>
            <a:r>
              <a:rPr lang="ru-RU" sz="2400" dirty="0" err="1"/>
              <a:t>Податкове</a:t>
            </a:r>
            <a:r>
              <a:rPr lang="ru-RU" sz="2400" dirty="0"/>
              <a:t> </a:t>
            </a:r>
            <a:r>
              <a:rPr lang="ru-RU" sz="2400" dirty="0" err="1"/>
              <a:t>законодавство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є одним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складних</a:t>
            </a:r>
            <a:r>
              <a:rPr lang="ru-RU" sz="2400" dirty="0"/>
              <a:t> у </a:t>
            </a:r>
            <a:r>
              <a:rPr lang="ru-RU" sz="2400" dirty="0" err="1"/>
              <a:t>правовій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 </a:t>
            </a: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спостерігається</a:t>
            </a:r>
            <a:r>
              <a:rPr lang="ru-RU" sz="2400" dirty="0"/>
              <a:t> </a:t>
            </a:r>
            <a:r>
              <a:rPr lang="ru-RU" sz="2400" dirty="0" err="1"/>
              <a:t>тенденція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нестабільності</a:t>
            </a:r>
            <a:r>
              <a:rPr lang="ru-RU" sz="2400" dirty="0"/>
              <a:t>.</a:t>
            </a:r>
            <a:endParaRPr lang="uk-UA" sz="2400" dirty="0"/>
          </a:p>
          <a:p>
            <a:r>
              <a:rPr lang="uk-UA" sz="2400" dirty="0"/>
              <a:t>Зрозумілість норм та положень податкового законодавства є необхідною передумовою його життєздатності та прийняття до застосування всіма суб’єктами правовідносин, що виникають у процесі оподаткування.</a:t>
            </a:r>
          </a:p>
          <a:p>
            <a:r>
              <a:rPr lang="uk-UA" sz="2400" dirty="0"/>
              <a:t>Для роз’яснення норм Податкового кодексу та практики його застосування у кожному органі ДПС створено постійно діючі консультаційні центри. Одним із видів послуг, що ними надається платникам</a:t>
            </a:r>
          </a:p>
          <a:p>
            <a:r>
              <a:rPr lang="uk-UA" sz="2400" dirty="0"/>
              <a:t>податків, є податкові консультації.</a:t>
            </a:r>
          </a:p>
        </p:txBody>
      </p:sp>
    </p:spTree>
    <p:extLst>
      <p:ext uri="{BB962C8B-B14F-4D97-AF65-F5344CB8AC3E}">
        <p14:creationId xmlns:p14="http://schemas.microsoft.com/office/powerpoint/2010/main" val="1040607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8E625E-E888-4D9D-B892-794FA658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533400"/>
            <a:ext cx="7696200" cy="4724400"/>
          </a:xfrm>
        </p:spPr>
        <p:txBody>
          <a:bodyPr/>
          <a:lstStyle/>
          <a:p>
            <a:r>
              <a:rPr lang="ru-RU" sz="1800" dirty="0" err="1"/>
              <a:t>Податкова</a:t>
            </a:r>
            <a:r>
              <a:rPr lang="ru-RU" sz="1800" dirty="0"/>
              <a:t> </a:t>
            </a:r>
            <a:r>
              <a:rPr lang="ru-RU" sz="1800" dirty="0" err="1"/>
              <a:t>консультація</a:t>
            </a:r>
            <a:r>
              <a:rPr lang="ru-RU" sz="1800" dirty="0"/>
              <a:t> - </a:t>
            </a:r>
            <a:r>
              <a:rPr lang="ru-RU" sz="1800" dirty="0" err="1"/>
              <a:t>індивідуальна</a:t>
            </a:r>
            <a:r>
              <a:rPr lang="ru-RU" sz="1800" dirty="0"/>
              <a:t> </a:t>
            </a:r>
            <a:r>
              <a:rPr lang="ru-RU" sz="1800" dirty="0" err="1"/>
              <a:t>податкова</a:t>
            </a:r>
            <a:r>
              <a:rPr lang="ru-RU" sz="1800" dirty="0"/>
              <a:t> </a:t>
            </a:r>
            <a:r>
              <a:rPr lang="ru-RU" sz="1800" dirty="0" err="1"/>
              <a:t>консультація</a:t>
            </a:r>
            <a:r>
              <a:rPr lang="ru-RU" sz="1800" dirty="0"/>
              <a:t> та </a:t>
            </a:r>
            <a:r>
              <a:rPr lang="ru-RU" sz="1800" dirty="0" err="1"/>
              <a:t>узагальнююча</a:t>
            </a:r>
            <a:r>
              <a:rPr lang="ru-RU" sz="1800" dirty="0"/>
              <a:t> </a:t>
            </a:r>
            <a:r>
              <a:rPr lang="ru-RU" sz="1800" dirty="0" err="1"/>
              <a:t>податкова</a:t>
            </a:r>
            <a:r>
              <a:rPr lang="ru-RU" sz="1800" dirty="0"/>
              <a:t> </a:t>
            </a:r>
            <a:r>
              <a:rPr lang="ru-RU" sz="1800" dirty="0" err="1"/>
              <a:t>консультація</a:t>
            </a:r>
            <a:r>
              <a:rPr lang="ru-RU" sz="1800" dirty="0"/>
              <a:t>, що </a:t>
            </a:r>
            <a:r>
              <a:rPr lang="ru-RU" sz="1800" dirty="0" err="1"/>
              <a:t>надаються</a:t>
            </a:r>
            <a:r>
              <a:rPr lang="ru-RU" sz="1800" dirty="0"/>
              <a:t> в порядку, </a:t>
            </a:r>
            <a:r>
              <a:rPr lang="ru-RU" sz="1800" dirty="0" err="1"/>
              <a:t>передбаченому</a:t>
            </a:r>
            <a:r>
              <a:rPr lang="ru-RU" sz="1800" dirty="0"/>
              <a:t> Кодексом (ст. 14 ПКУ).</a:t>
            </a:r>
          </a:p>
          <a:p>
            <a:r>
              <a:rPr lang="ru-RU" sz="1800" b="1" dirty="0" err="1"/>
              <a:t>Індивідуальна</a:t>
            </a:r>
            <a:r>
              <a:rPr lang="ru-RU" sz="1800" b="1" dirty="0"/>
              <a:t> </a:t>
            </a:r>
            <a:r>
              <a:rPr lang="ru-RU" sz="1800" b="1" dirty="0" err="1"/>
              <a:t>податкова</a:t>
            </a:r>
            <a:r>
              <a:rPr lang="ru-RU" sz="1800" b="1" dirty="0"/>
              <a:t> </a:t>
            </a:r>
            <a:r>
              <a:rPr lang="ru-RU" sz="1800" b="1" dirty="0" err="1"/>
              <a:t>консультація</a:t>
            </a:r>
            <a:r>
              <a:rPr lang="ru-RU" sz="1800" dirty="0"/>
              <a:t> - </a:t>
            </a:r>
            <a:r>
              <a:rPr lang="ru-RU" sz="1800" dirty="0" err="1"/>
              <a:t>роз’яснення</a:t>
            </a:r>
            <a:r>
              <a:rPr lang="ru-RU" sz="1800" dirty="0"/>
              <a:t> </a:t>
            </a:r>
            <a:r>
              <a:rPr lang="ru-RU" sz="1800" dirty="0" err="1"/>
              <a:t>контролюючого</a:t>
            </a:r>
            <a:r>
              <a:rPr lang="ru-RU" sz="1800" dirty="0"/>
              <a:t> органу, </a:t>
            </a:r>
            <a:r>
              <a:rPr lang="ru-RU" sz="1800" dirty="0" err="1"/>
              <a:t>надане</a:t>
            </a:r>
            <a:r>
              <a:rPr lang="ru-RU" sz="1800" dirty="0"/>
              <a:t> </a:t>
            </a:r>
            <a:r>
              <a:rPr lang="ru-RU" sz="1800" dirty="0" err="1"/>
              <a:t>платнику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практичного </a:t>
            </a:r>
            <a:r>
              <a:rPr lang="ru-RU" sz="1800" dirty="0" err="1"/>
              <a:t>використання</a:t>
            </a:r>
            <a:r>
              <a:rPr lang="ru-RU" sz="1800" dirty="0"/>
              <a:t> </a:t>
            </a:r>
            <a:r>
              <a:rPr lang="ru-RU" sz="1800" dirty="0" err="1"/>
              <a:t>окремих</a:t>
            </a:r>
            <a:r>
              <a:rPr lang="ru-RU" sz="1800" dirty="0"/>
              <a:t> норм </a:t>
            </a:r>
            <a:r>
              <a:rPr lang="ru-RU" sz="1800" dirty="0" err="1"/>
              <a:t>податкового</a:t>
            </a:r>
            <a:r>
              <a:rPr lang="ru-RU" sz="1800" dirty="0"/>
              <a:t> та </a:t>
            </a:r>
            <a:r>
              <a:rPr lang="ru-RU" sz="1800" dirty="0" err="1"/>
              <a:t>іншого</a:t>
            </a:r>
            <a:r>
              <a:rPr lang="ru-RU" sz="1800" dirty="0"/>
              <a:t> </a:t>
            </a:r>
            <a:r>
              <a:rPr lang="ru-RU" sz="1800" dirty="0" err="1"/>
              <a:t>законодавства</a:t>
            </a:r>
            <a:r>
              <a:rPr lang="ru-RU" sz="1800" dirty="0"/>
              <a:t>, контроль за </a:t>
            </a:r>
            <a:r>
              <a:rPr lang="ru-RU" sz="1800" dirty="0" err="1"/>
              <a:t>дотриманням</a:t>
            </a:r>
            <a:r>
              <a:rPr lang="ru-RU" sz="1800" dirty="0"/>
              <a:t> </a:t>
            </a:r>
            <a:r>
              <a:rPr lang="ru-RU" sz="1800" dirty="0" err="1"/>
              <a:t>якого</a:t>
            </a:r>
            <a:r>
              <a:rPr lang="ru-RU" sz="1800" dirty="0"/>
              <a:t> </a:t>
            </a:r>
            <a:r>
              <a:rPr lang="ru-RU" sz="1800" dirty="0" err="1"/>
              <a:t>покладено</a:t>
            </a:r>
            <a:r>
              <a:rPr lang="ru-RU" sz="1800" dirty="0"/>
              <a:t> на </a:t>
            </a:r>
            <a:r>
              <a:rPr lang="ru-RU" sz="1800" dirty="0" err="1"/>
              <a:t>контролюючий</a:t>
            </a:r>
            <a:r>
              <a:rPr lang="ru-RU" sz="1800" dirty="0"/>
              <a:t> орган, та </a:t>
            </a:r>
            <a:r>
              <a:rPr lang="ru-RU" sz="1800" dirty="0" err="1"/>
              <a:t>зареєстроване</a:t>
            </a:r>
            <a:r>
              <a:rPr lang="ru-RU" sz="1800" dirty="0"/>
              <a:t> в </a:t>
            </a:r>
            <a:r>
              <a:rPr lang="ru-RU" sz="1800" dirty="0" err="1"/>
              <a:t>єдиному</a:t>
            </a:r>
            <a:r>
              <a:rPr lang="ru-RU" sz="1800" dirty="0"/>
              <a:t> </a:t>
            </a:r>
            <a:r>
              <a:rPr lang="ru-RU" sz="1800" dirty="0" err="1"/>
              <a:t>реєстрі</a:t>
            </a:r>
            <a:r>
              <a:rPr lang="ru-RU" sz="1800" dirty="0"/>
              <a:t> </a:t>
            </a:r>
            <a:r>
              <a:rPr lang="ru-RU" sz="1800" dirty="0" err="1"/>
              <a:t>індивідуальних</a:t>
            </a:r>
            <a:r>
              <a:rPr lang="ru-RU" sz="1800" dirty="0"/>
              <a:t> </a:t>
            </a:r>
            <a:r>
              <a:rPr lang="ru-RU" sz="1800" dirty="0" err="1"/>
              <a:t>податкових</a:t>
            </a:r>
            <a:r>
              <a:rPr lang="ru-RU" sz="1800" dirty="0"/>
              <a:t> </a:t>
            </a:r>
            <a:r>
              <a:rPr lang="ru-RU" sz="1800" dirty="0" err="1"/>
              <a:t>консультацій</a:t>
            </a:r>
            <a:r>
              <a:rPr lang="ru-RU" sz="1800" dirty="0"/>
              <a:t>.</a:t>
            </a:r>
          </a:p>
          <a:p>
            <a:r>
              <a:rPr lang="ru-RU" sz="1800" b="1" dirty="0" err="1"/>
              <a:t>Узагальнююча</a:t>
            </a:r>
            <a:r>
              <a:rPr lang="ru-RU" sz="1800" b="1" dirty="0"/>
              <a:t> </a:t>
            </a:r>
            <a:r>
              <a:rPr lang="ru-RU" sz="1800" b="1" dirty="0" err="1"/>
              <a:t>податкова</a:t>
            </a:r>
            <a:r>
              <a:rPr lang="ru-RU" sz="1800" b="1" dirty="0"/>
              <a:t> </a:t>
            </a:r>
            <a:r>
              <a:rPr lang="ru-RU" sz="1800" b="1" dirty="0" err="1"/>
              <a:t>консультація</a:t>
            </a:r>
            <a:r>
              <a:rPr lang="ru-RU" sz="1800" b="1" dirty="0"/>
              <a:t> </a:t>
            </a:r>
            <a:r>
              <a:rPr lang="ru-RU" sz="1800" dirty="0"/>
              <a:t>- </a:t>
            </a:r>
            <a:r>
              <a:rPr lang="ru-RU" sz="1800" dirty="0" err="1"/>
              <a:t>оприлюднення</a:t>
            </a:r>
            <a:r>
              <a:rPr lang="ru-RU" sz="1800" dirty="0"/>
              <a:t> </a:t>
            </a:r>
            <a:r>
              <a:rPr lang="ru-RU" sz="1800" dirty="0" err="1"/>
              <a:t>позиції</a:t>
            </a:r>
            <a:r>
              <a:rPr lang="ru-RU" sz="1800" dirty="0"/>
              <a:t> центрального органу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, що </a:t>
            </a:r>
            <a:r>
              <a:rPr lang="ru-RU" sz="1800" dirty="0" err="1"/>
              <a:t>забезпечує</a:t>
            </a:r>
            <a:r>
              <a:rPr lang="ru-RU" sz="1800" dirty="0"/>
              <a:t> </a:t>
            </a:r>
            <a:r>
              <a:rPr lang="ru-RU" sz="1800" dirty="0" err="1"/>
              <a:t>формування</a:t>
            </a:r>
            <a:r>
              <a:rPr lang="ru-RU" sz="1800" dirty="0"/>
              <a:t> та </a:t>
            </a:r>
            <a:r>
              <a:rPr lang="ru-RU" sz="1800" dirty="0" err="1"/>
              <a:t>реалізує</a:t>
            </a:r>
            <a:r>
              <a:rPr lang="ru-RU" sz="1800" dirty="0"/>
              <a:t> </a:t>
            </a:r>
            <a:r>
              <a:rPr lang="ru-RU" sz="1800" dirty="0" err="1"/>
              <a:t>державну</a:t>
            </a:r>
            <a:r>
              <a:rPr lang="ru-RU" sz="1800" dirty="0"/>
              <a:t> </a:t>
            </a:r>
            <a:r>
              <a:rPr lang="ru-RU" sz="1800" dirty="0" err="1"/>
              <a:t>фінансову</a:t>
            </a:r>
            <a:r>
              <a:rPr lang="ru-RU" sz="1800" dirty="0"/>
              <a:t> </a:t>
            </a:r>
            <a:r>
              <a:rPr lang="ru-RU" sz="1800" dirty="0" err="1"/>
              <a:t>політику</a:t>
            </a:r>
            <a:r>
              <a:rPr lang="ru-RU" sz="1800" dirty="0"/>
              <a:t>, </a:t>
            </a:r>
            <a:r>
              <a:rPr lang="ru-RU" sz="1800" dirty="0" err="1"/>
              <a:t>щодо</a:t>
            </a:r>
            <a:r>
              <a:rPr lang="ru-RU" sz="1800" dirty="0"/>
              <a:t> практичного </a:t>
            </a:r>
            <a:r>
              <a:rPr lang="ru-RU" sz="1800" dirty="0" err="1"/>
              <a:t>використання</a:t>
            </a:r>
            <a:r>
              <a:rPr lang="ru-RU" sz="1800" dirty="0"/>
              <a:t> </a:t>
            </a:r>
            <a:r>
              <a:rPr lang="ru-RU" sz="1800" dirty="0" err="1"/>
              <a:t>окремих</a:t>
            </a:r>
            <a:r>
              <a:rPr lang="ru-RU" sz="1800" dirty="0"/>
              <a:t> норм </a:t>
            </a:r>
            <a:r>
              <a:rPr lang="ru-RU" sz="1800" dirty="0" err="1"/>
              <a:t>податкового</a:t>
            </a:r>
            <a:r>
              <a:rPr lang="ru-RU" sz="1800" dirty="0"/>
              <a:t> та </a:t>
            </a:r>
            <a:r>
              <a:rPr lang="ru-RU" sz="1800" dirty="0" err="1"/>
              <a:t>іншого</a:t>
            </a:r>
            <a:r>
              <a:rPr lang="ru-RU" sz="1800" dirty="0"/>
              <a:t> </a:t>
            </a:r>
            <a:r>
              <a:rPr lang="ru-RU" sz="1800" dirty="0" err="1"/>
              <a:t>законодавства</a:t>
            </a:r>
            <a:r>
              <a:rPr lang="ru-RU" sz="1800" dirty="0"/>
              <a:t>, контроль за </a:t>
            </a:r>
            <a:r>
              <a:rPr lang="ru-RU" sz="1800" dirty="0" err="1"/>
              <a:t>дотриманням</a:t>
            </a:r>
            <a:r>
              <a:rPr lang="ru-RU" sz="1800" dirty="0"/>
              <a:t> </a:t>
            </a:r>
            <a:r>
              <a:rPr lang="ru-RU" sz="1800" dirty="0" err="1"/>
              <a:t>якого</a:t>
            </a:r>
            <a:r>
              <a:rPr lang="ru-RU" sz="1800" dirty="0"/>
              <a:t> </a:t>
            </a:r>
            <a:r>
              <a:rPr lang="ru-RU" sz="1800" dirty="0" err="1"/>
              <a:t>покладено</a:t>
            </a:r>
            <a:r>
              <a:rPr lang="ru-RU" sz="1800" dirty="0"/>
              <a:t> на </a:t>
            </a:r>
            <a:r>
              <a:rPr lang="ru-RU" sz="1800" dirty="0" err="1"/>
              <a:t>контролюючі</a:t>
            </a:r>
            <a:r>
              <a:rPr lang="ru-RU" sz="1800" dirty="0"/>
              <a:t> </a:t>
            </a:r>
            <a:r>
              <a:rPr lang="ru-RU" sz="1800" dirty="0" err="1"/>
              <a:t>органи</a:t>
            </a:r>
            <a:r>
              <a:rPr lang="ru-RU" sz="1800" dirty="0"/>
              <a:t>, що </a:t>
            </a:r>
            <a:r>
              <a:rPr lang="ru-RU" sz="1800" dirty="0" err="1"/>
              <a:t>склалася</a:t>
            </a:r>
            <a:r>
              <a:rPr lang="ru-RU" sz="1800" dirty="0"/>
              <a:t> за результатами </a:t>
            </a:r>
            <a:r>
              <a:rPr lang="ru-RU" sz="1800" dirty="0" err="1"/>
              <a:t>узагальнення</a:t>
            </a:r>
            <a:r>
              <a:rPr lang="ru-RU" sz="1800" dirty="0"/>
              <a:t> </a:t>
            </a:r>
            <a:r>
              <a:rPr lang="ru-RU" sz="1800" dirty="0" err="1"/>
              <a:t>індивідуальних</a:t>
            </a:r>
            <a:r>
              <a:rPr lang="ru-RU" sz="1800" dirty="0"/>
              <a:t> </a:t>
            </a:r>
            <a:r>
              <a:rPr lang="ru-RU" sz="1800" dirty="0" err="1"/>
              <a:t>податкових</a:t>
            </a:r>
            <a:r>
              <a:rPr lang="ru-RU" sz="1800" dirty="0"/>
              <a:t> </a:t>
            </a:r>
            <a:r>
              <a:rPr lang="ru-RU" sz="1800" dirty="0" err="1"/>
              <a:t>консультацій</a:t>
            </a:r>
            <a:r>
              <a:rPr lang="ru-RU" sz="1800" dirty="0"/>
              <a:t>, </a:t>
            </a:r>
            <a:r>
              <a:rPr lang="ru-RU" sz="1800" dirty="0" err="1"/>
              <a:t>наданих</a:t>
            </a:r>
            <a:r>
              <a:rPr lang="ru-RU" sz="1800" dirty="0"/>
              <a:t> </a:t>
            </a:r>
            <a:r>
              <a:rPr lang="ru-RU" sz="1800" dirty="0" err="1"/>
              <a:t>контролюючими</a:t>
            </a:r>
            <a:r>
              <a:rPr lang="ru-RU" sz="1800" dirty="0"/>
              <a:t> органами </a:t>
            </a:r>
            <a:r>
              <a:rPr lang="ru-RU" sz="1800" dirty="0" err="1"/>
              <a:t>платникам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, та/</a:t>
            </a:r>
            <a:r>
              <a:rPr lang="ru-RU" sz="1800" dirty="0" err="1"/>
              <a:t>або</a:t>
            </a:r>
            <a:r>
              <a:rPr lang="ru-RU" sz="1800" dirty="0"/>
              <a:t> у </a:t>
            </a:r>
            <a:r>
              <a:rPr lang="ru-RU" sz="1800" dirty="0" err="1"/>
              <a:t>разі</a:t>
            </a:r>
            <a:r>
              <a:rPr lang="ru-RU" sz="1800" dirty="0"/>
              <a:t> </a:t>
            </a:r>
            <a:r>
              <a:rPr lang="ru-RU" sz="1800" dirty="0" err="1"/>
              <a:t>виявлення</a:t>
            </a:r>
            <a:r>
              <a:rPr lang="ru-RU" sz="1800" dirty="0"/>
              <a:t> </a:t>
            </a:r>
            <a:r>
              <a:rPr lang="ru-RU" sz="1800" dirty="0" err="1"/>
              <a:t>обставин</a:t>
            </a:r>
            <a:r>
              <a:rPr lang="ru-RU" sz="1800" dirty="0"/>
              <a:t>, що </a:t>
            </a:r>
            <a:r>
              <a:rPr lang="ru-RU" sz="1800" dirty="0" err="1"/>
              <a:t>свідчать</a:t>
            </a:r>
            <a:r>
              <a:rPr lang="ru-RU" sz="1800" dirty="0"/>
              <a:t> про </a:t>
            </a:r>
            <a:r>
              <a:rPr lang="ru-RU" sz="1800" dirty="0" err="1"/>
              <a:t>неоднозначність</a:t>
            </a:r>
            <a:r>
              <a:rPr lang="ru-RU" sz="1800" dirty="0"/>
              <a:t> </a:t>
            </a:r>
            <a:r>
              <a:rPr lang="ru-RU" sz="1800" dirty="0" err="1"/>
              <a:t>окремих</a:t>
            </a:r>
            <a:r>
              <a:rPr lang="ru-RU" sz="1800" dirty="0"/>
              <a:t> норм такого </a:t>
            </a:r>
            <a:r>
              <a:rPr lang="ru-RU" sz="1800" dirty="0" err="1"/>
              <a:t>законодавства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151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0A4AA8-DF37-4DE6-9904-A81FEBB2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304800"/>
            <a:ext cx="7696200" cy="5791200"/>
          </a:xfrm>
        </p:spPr>
        <p:txBody>
          <a:bodyPr/>
          <a:lstStyle/>
          <a:p>
            <a:r>
              <a:rPr lang="ru-RU" sz="2000" dirty="0" err="1"/>
              <a:t>Питання</a:t>
            </a:r>
            <a:r>
              <a:rPr lang="ru-RU" sz="2000" dirty="0"/>
              <a:t>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консультацій</a:t>
            </a:r>
            <a:r>
              <a:rPr lang="ru-RU" sz="2000" dirty="0"/>
              <a:t> та </a:t>
            </a:r>
            <a:r>
              <a:rPr lang="ru-RU" sz="2000" dirty="0" err="1"/>
              <a:t>їх</a:t>
            </a:r>
            <a:r>
              <a:rPr lang="ru-RU" sz="2000" dirty="0"/>
              <a:t> статус </a:t>
            </a:r>
            <a:r>
              <a:rPr lang="ru-RU" sz="2000" dirty="0" err="1"/>
              <a:t>визначено</a:t>
            </a:r>
            <a:r>
              <a:rPr lang="ru-RU" sz="2000" dirty="0"/>
              <a:t> ст. 52 та ст. 53 </a:t>
            </a:r>
            <a:r>
              <a:rPr lang="ru-RU" sz="2000" dirty="0" err="1"/>
              <a:t>Податкового</a:t>
            </a:r>
            <a:r>
              <a:rPr lang="ru-RU" sz="2000" dirty="0"/>
              <a:t> кодексу </a:t>
            </a:r>
            <a:r>
              <a:rPr lang="ru-RU" sz="2000" dirty="0" err="1"/>
              <a:t>України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За </a:t>
            </a:r>
            <a:r>
              <a:rPr lang="ru-RU" sz="2000" dirty="0" err="1"/>
              <a:t>зверненням</a:t>
            </a:r>
            <a:r>
              <a:rPr lang="ru-RU" sz="2000" dirty="0"/>
              <a:t> </a:t>
            </a:r>
            <a:r>
              <a:rPr lang="ru-RU" sz="2000" dirty="0" err="1"/>
              <a:t>платників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у </a:t>
            </a:r>
            <a:r>
              <a:rPr lang="ru-RU" sz="2000" dirty="0" err="1"/>
              <a:t>паперовій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електронній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контролюючий</a:t>
            </a:r>
            <a:r>
              <a:rPr lang="ru-RU" sz="2000" dirty="0"/>
              <a:t> орган,, </a:t>
            </a:r>
            <a:r>
              <a:rPr lang="ru-RU" sz="2000" dirty="0" err="1"/>
              <a:t>надає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безоплатно</a:t>
            </a:r>
            <a:r>
              <a:rPr lang="ru-RU" sz="2000" dirty="0"/>
              <a:t> </a:t>
            </a:r>
            <a:r>
              <a:rPr lang="ru-RU" sz="2000" dirty="0" err="1"/>
              <a:t>індивідуальні</a:t>
            </a:r>
            <a:r>
              <a:rPr lang="ru-RU" sz="2000" dirty="0"/>
              <a:t> </a:t>
            </a:r>
            <a:r>
              <a:rPr lang="ru-RU" sz="2000" dirty="0" err="1">
                <a:hlinkClick r:id="rId2"/>
              </a:rPr>
              <a:t>податкові</a:t>
            </a:r>
            <a:r>
              <a:rPr lang="ru-RU" sz="2000" dirty="0"/>
              <a:t> </a:t>
            </a:r>
            <a:r>
              <a:rPr lang="ru-RU" sz="2000" dirty="0" err="1">
                <a:hlinkClick r:id="rId3"/>
              </a:rPr>
              <a:t>консультації</a:t>
            </a:r>
            <a:r>
              <a:rPr lang="ru-RU" sz="2000" dirty="0"/>
              <a:t> з </a:t>
            </a:r>
            <a:r>
              <a:rPr lang="ru-RU" sz="2000" dirty="0" err="1"/>
              <a:t>питань</a:t>
            </a:r>
            <a:r>
              <a:rPr lang="ru-RU" sz="2000" dirty="0"/>
              <a:t> практичного </a:t>
            </a:r>
            <a:r>
              <a:rPr lang="ru-RU" sz="2000" dirty="0" err="1"/>
              <a:t>застосування</a:t>
            </a:r>
            <a:r>
              <a:rPr lang="ru-RU" sz="2000" dirty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норм </a:t>
            </a:r>
            <a:r>
              <a:rPr lang="ru-RU" sz="2000" dirty="0" err="1"/>
              <a:t>податкового</a:t>
            </a:r>
            <a:r>
              <a:rPr lang="ru-RU" sz="2000" dirty="0"/>
              <a:t> та </a:t>
            </a:r>
            <a:r>
              <a:rPr lang="ru-RU" sz="2000" dirty="0" err="1"/>
              <a:t>іншого</a:t>
            </a:r>
            <a:r>
              <a:rPr lang="ru-RU" sz="2000" dirty="0"/>
              <a:t> </a:t>
            </a:r>
            <a:r>
              <a:rPr lang="ru-RU" sz="2000" dirty="0" err="1"/>
              <a:t>законодавства</a:t>
            </a:r>
            <a:r>
              <a:rPr lang="ru-RU" sz="2000" dirty="0"/>
              <a:t>, контроль за </a:t>
            </a:r>
            <a:r>
              <a:rPr lang="ru-RU" sz="2000" dirty="0" err="1"/>
              <a:t>дотриманням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покладено</a:t>
            </a:r>
            <a:r>
              <a:rPr lang="ru-RU" sz="2000" dirty="0"/>
              <a:t> на </a:t>
            </a:r>
            <a:r>
              <a:rPr lang="ru-RU" sz="2000" dirty="0" err="1"/>
              <a:t>такий</a:t>
            </a:r>
            <a:r>
              <a:rPr lang="ru-RU" sz="2000" dirty="0"/>
              <a:t> </a:t>
            </a:r>
            <a:r>
              <a:rPr lang="ru-RU" sz="2000" dirty="0" err="1"/>
              <a:t>контролюючий</a:t>
            </a:r>
            <a:r>
              <a:rPr lang="ru-RU" sz="2000" dirty="0"/>
              <a:t> орган, </a:t>
            </a:r>
            <a:r>
              <a:rPr lang="ru-RU" sz="2000" b="1" dirty="0" err="1"/>
              <a:t>протягом</a:t>
            </a:r>
            <a:r>
              <a:rPr lang="ru-RU" sz="2000" b="1" dirty="0"/>
              <a:t> 25 </a:t>
            </a:r>
            <a:r>
              <a:rPr lang="ru-RU" sz="2000" b="1" dirty="0" err="1"/>
              <a:t>календарних</a:t>
            </a:r>
            <a:r>
              <a:rPr lang="ru-RU" sz="2000" b="1" dirty="0"/>
              <a:t> </a:t>
            </a:r>
            <a:r>
              <a:rPr lang="ru-RU" sz="2000" b="1" dirty="0" err="1"/>
              <a:t>днів</a:t>
            </a:r>
            <a:r>
              <a:rPr lang="ru-RU" sz="2000" dirty="0"/>
              <a:t>, що </a:t>
            </a:r>
            <a:r>
              <a:rPr lang="ru-RU" sz="2000" dirty="0" err="1"/>
              <a:t>настають</a:t>
            </a:r>
            <a:r>
              <a:rPr lang="ru-RU" sz="2000" dirty="0"/>
              <a:t> за днем </a:t>
            </a:r>
            <a:r>
              <a:rPr lang="ru-RU" sz="2000" dirty="0" err="1"/>
              <a:t>отримання</a:t>
            </a:r>
            <a:r>
              <a:rPr lang="ru-RU" sz="2000" dirty="0"/>
              <a:t> такого </a:t>
            </a:r>
            <a:r>
              <a:rPr lang="ru-RU" sz="2000" dirty="0" err="1"/>
              <a:t>звернення</a:t>
            </a:r>
            <a:r>
              <a:rPr lang="ru-RU" sz="2000" dirty="0"/>
              <a:t> </a:t>
            </a:r>
            <a:r>
              <a:rPr lang="ru-RU" sz="2000" dirty="0" err="1"/>
              <a:t>даним</a:t>
            </a:r>
            <a:r>
              <a:rPr lang="ru-RU" sz="2000" dirty="0"/>
              <a:t> </a:t>
            </a:r>
            <a:r>
              <a:rPr lang="ru-RU" sz="2000" dirty="0" err="1"/>
              <a:t>контролюючим</a:t>
            </a:r>
            <a:r>
              <a:rPr lang="ru-RU" sz="2000" dirty="0"/>
              <a:t> органом.</a:t>
            </a:r>
          </a:p>
          <a:p>
            <a:r>
              <a:rPr lang="ru-RU" sz="2000" dirty="0" err="1"/>
              <a:t>Уповноважена</a:t>
            </a:r>
            <a:r>
              <a:rPr lang="ru-RU" sz="2000" dirty="0"/>
              <a:t> особа центрального органу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, що </a:t>
            </a:r>
            <a:r>
              <a:rPr lang="ru-RU" sz="2000" dirty="0" err="1"/>
              <a:t>реалізує</a:t>
            </a:r>
            <a:r>
              <a:rPr lang="ru-RU" sz="2000" dirty="0"/>
              <a:t> </a:t>
            </a:r>
            <a:r>
              <a:rPr lang="ru-RU" sz="2000" dirty="0" err="1"/>
              <a:t>державну</a:t>
            </a:r>
            <a:r>
              <a:rPr lang="ru-RU" sz="2000" dirty="0"/>
              <a:t> </a:t>
            </a:r>
            <a:r>
              <a:rPr lang="ru-RU" sz="2000" dirty="0" err="1"/>
              <a:t>податкову</a:t>
            </a:r>
            <a:r>
              <a:rPr lang="ru-RU" sz="2000" dirty="0"/>
              <a:t> </a:t>
            </a:r>
            <a:r>
              <a:rPr lang="ru-RU" sz="2000" dirty="0" err="1"/>
              <a:t>політику</a:t>
            </a:r>
            <a:r>
              <a:rPr lang="ru-RU" sz="2000" dirty="0"/>
              <a:t>,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про </a:t>
            </a:r>
            <a:r>
              <a:rPr lang="ru-RU" sz="2000" dirty="0" err="1"/>
              <a:t>продовження</a:t>
            </a:r>
            <a:r>
              <a:rPr lang="ru-RU" sz="2000" dirty="0"/>
              <a:t> строку </a:t>
            </a:r>
            <a:r>
              <a:rPr lang="ru-RU" sz="2000" dirty="0" err="1"/>
              <a:t>розгляду</a:t>
            </a:r>
            <a:r>
              <a:rPr lang="ru-RU" sz="2000" dirty="0"/>
              <a:t> </a:t>
            </a:r>
            <a:r>
              <a:rPr lang="ru-RU" sz="2000" dirty="0" err="1"/>
              <a:t>звернення</a:t>
            </a:r>
            <a:r>
              <a:rPr lang="ru-RU" sz="2000" dirty="0"/>
              <a:t> на </a:t>
            </a:r>
            <a:r>
              <a:rPr lang="ru-RU" sz="2000" dirty="0" err="1"/>
              <a:t>отримання</a:t>
            </a:r>
            <a:r>
              <a:rPr lang="ru-RU" sz="2000" dirty="0"/>
              <a:t> </a:t>
            </a:r>
            <a:r>
              <a:rPr lang="ru-RU" sz="2000" dirty="0" err="1"/>
              <a:t>індивідуальної</a:t>
            </a:r>
            <a:r>
              <a:rPr lang="ru-RU" sz="2000" dirty="0"/>
              <a:t> </a:t>
            </a:r>
            <a:r>
              <a:rPr lang="ru-RU" sz="2000" dirty="0" err="1"/>
              <a:t>податкової</a:t>
            </a:r>
            <a:r>
              <a:rPr lang="ru-RU" sz="2000" dirty="0"/>
              <a:t> </a:t>
            </a:r>
            <a:r>
              <a:rPr lang="ru-RU" sz="2000" dirty="0" err="1"/>
              <a:t>консультації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25-денний строк, але </a:t>
            </a:r>
            <a:r>
              <a:rPr lang="ru-RU" sz="2000" b="1" dirty="0"/>
              <a:t>не </a:t>
            </a:r>
            <a:r>
              <a:rPr lang="ru-RU" sz="2000" b="1" dirty="0" err="1"/>
              <a:t>більше</a:t>
            </a:r>
            <a:r>
              <a:rPr lang="ru-RU" sz="2000" b="1" dirty="0"/>
              <a:t> 15 </a:t>
            </a:r>
            <a:r>
              <a:rPr lang="ru-RU" sz="2000" b="1" dirty="0" err="1"/>
              <a:t>календарних</a:t>
            </a:r>
            <a:r>
              <a:rPr lang="ru-RU" sz="2000" b="1" dirty="0"/>
              <a:t> </a:t>
            </a:r>
            <a:r>
              <a:rPr lang="ru-RU" sz="2000" b="1" dirty="0" err="1"/>
              <a:t>днів</a:t>
            </a:r>
            <a:r>
              <a:rPr lang="ru-RU" sz="2000" dirty="0"/>
              <a:t>, та </a:t>
            </a:r>
            <a:r>
              <a:rPr lang="ru-RU" sz="2000" dirty="0" err="1"/>
              <a:t>письмово</a:t>
            </a:r>
            <a:r>
              <a:rPr lang="ru-RU" sz="2000" dirty="0"/>
              <a:t> </a:t>
            </a:r>
            <a:r>
              <a:rPr lang="ru-RU" sz="2000" dirty="0" err="1"/>
              <a:t>повідомити</a:t>
            </a:r>
            <a:r>
              <a:rPr lang="ru-RU" sz="2000" dirty="0"/>
              <a:t> про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платнику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у </a:t>
            </a:r>
            <a:r>
              <a:rPr lang="ru-RU" sz="2000" dirty="0" err="1"/>
              <a:t>паперовій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електронній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 до </a:t>
            </a:r>
            <a:r>
              <a:rPr lang="ru-RU" sz="2000" dirty="0" err="1"/>
              <a:t>закінчення</a:t>
            </a:r>
            <a:r>
              <a:rPr lang="ru-RU" sz="2000" dirty="0"/>
              <a:t> строку.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93032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993D24-84A1-4ED2-86E5-A1292815A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6200"/>
            <a:ext cx="7696200" cy="6629400"/>
          </a:xfrm>
        </p:spPr>
        <p:txBody>
          <a:bodyPr/>
          <a:lstStyle/>
          <a:p>
            <a:r>
              <a:rPr lang="ru-RU" sz="2000" dirty="0" err="1"/>
              <a:t>Індивідуальна</a:t>
            </a:r>
            <a:r>
              <a:rPr lang="ru-RU" sz="2000" dirty="0"/>
              <a:t> </a:t>
            </a:r>
            <a:r>
              <a:rPr lang="ru-RU" sz="2000" dirty="0" err="1"/>
              <a:t>податкова</a:t>
            </a:r>
            <a:r>
              <a:rPr lang="ru-RU" sz="2000" dirty="0"/>
              <a:t> </a:t>
            </a:r>
            <a:r>
              <a:rPr lang="ru-RU" sz="2000" dirty="0" err="1"/>
              <a:t>консультація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індивідуальний</a:t>
            </a:r>
            <a:r>
              <a:rPr lang="ru-RU" sz="2000" dirty="0"/>
              <a:t> характер і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використовуватися</a:t>
            </a:r>
            <a:r>
              <a:rPr lang="ru-RU" sz="2000" dirty="0"/>
              <a:t> </a:t>
            </a:r>
            <a:r>
              <a:rPr lang="ru-RU" sz="2000" dirty="0" err="1"/>
              <a:t>виключно</a:t>
            </a:r>
            <a:r>
              <a:rPr lang="ru-RU" sz="2000" dirty="0"/>
              <a:t> </a:t>
            </a:r>
            <a:r>
              <a:rPr lang="ru-RU" sz="2000" dirty="0" err="1"/>
              <a:t>платником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,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надано</a:t>
            </a:r>
            <a:r>
              <a:rPr lang="ru-RU" sz="2000" dirty="0"/>
              <a:t> </a:t>
            </a:r>
            <a:r>
              <a:rPr lang="ru-RU" sz="2000" dirty="0" err="1"/>
              <a:t>таку</a:t>
            </a:r>
            <a:r>
              <a:rPr lang="ru-RU" sz="2000" dirty="0"/>
              <a:t> </a:t>
            </a:r>
            <a:r>
              <a:rPr lang="ru-RU" sz="2000" dirty="0" err="1"/>
              <a:t>консультацію</a:t>
            </a:r>
            <a:r>
              <a:rPr lang="ru-RU" sz="2000" dirty="0"/>
              <a:t>. За </a:t>
            </a:r>
            <a:r>
              <a:rPr lang="ru-RU" sz="2000" dirty="0" err="1"/>
              <a:t>вибором</a:t>
            </a:r>
            <a:r>
              <a:rPr lang="ru-RU" sz="2000" dirty="0"/>
              <a:t> </a:t>
            </a:r>
            <a:r>
              <a:rPr lang="ru-RU" sz="2000" dirty="0" err="1"/>
              <a:t>платника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 </a:t>
            </a:r>
            <a:r>
              <a:rPr lang="ru-RU" sz="2000" dirty="0" err="1"/>
              <a:t>індивідуальна</a:t>
            </a:r>
            <a:r>
              <a:rPr lang="ru-RU" sz="2000" dirty="0"/>
              <a:t> </a:t>
            </a:r>
            <a:r>
              <a:rPr lang="ru-RU" sz="2000" dirty="0" err="1"/>
              <a:t>податкова</a:t>
            </a:r>
            <a:r>
              <a:rPr lang="ru-RU" sz="2000" dirty="0"/>
              <a:t> </a:t>
            </a:r>
            <a:r>
              <a:rPr lang="ru-RU" sz="2000" dirty="0" err="1"/>
              <a:t>консультація</a:t>
            </a:r>
            <a:r>
              <a:rPr lang="ru-RU" sz="2000" dirty="0"/>
              <a:t> </a:t>
            </a:r>
            <a:r>
              <a:rPr lang="ru-RU" sz="2000" dirty="0" err="1"/>
              <a:t>надається</a:t>
            </a:r>
            <a:r>
              <a:rPr lang="ru-RU" sz="2000" dirty="0"/>
              <a:t> в </a:t>
            </a:r>
            <a:r>
              <a:rPr lang="ru-RU" sz="2000" dirty="0" err="1"/>
              <a:t>усній</a:t>
            </a:r>
            <a:r>
              <a:rPr lang="ru-RU" sz="2000" dirty="0"/>
              <a:t>, у </a:t>
            </a:r>
            <a:r>
              <a:rPr lang="ru-RU" sz="2000" dirty="0" err="1"/>
              <a:t>паперовій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електронній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. </a:t>
            </a:r>
          </a:p>
          <a:p>
            <a:r>
              <a:rPr lang="uk-UA" sz="2000" dirty="0"/>
              <a:t>Центральний орган виконавчої влади, що забезпечує формування та реалізує державну фінансову політику, проводить періодичне узагальнення індивідуальних податкових консультацій, а також аналізує обставини, що свідчать про неоднозначність окремих норм податкового та іншого законодавства, контроль за дотриманням якого покладено на контролюючі органи, шляхом </a:t>
            </a:r>
            <a:r>
              <a:rPr lang="uk-UA" sz="2000" dirty="0">
                <a:hlinkClick r:id="rId2"/>
              </a:rPr>
              <a:t>надання узагальнюючих податкових консультацій</a:t>
            </a:r>
            <a:r>
              <a:rPr lang="uk-UA" sz="2000" dirty="0"/>
              <a:t>, які затверджуються наказом цього органу.</a:t>
            </a:r>
          </a:p>
          <a:p>
            <a:r>
              <a:rPr lang="uk-UA" sz="2000" dirty="0"/>
              <a:t>Узагальнюючі </a:t>
            </a:r>
            <a:r>
              <a:rPr lang="uk-UA" sz="2000" dirty="0">
                <a:hlinkClick r:id="rId3"/>
              </a:rPr>
              <a:t>податкові</a:t>
            </a:r>
            <a:r>
              <a:rPr lang="uk-UA" sz="2000" dirty="0"/>
              <a:t> </a:t>
            </a:r>
            <a:r>
              <a:rPr lang="uk-UA" sz="2000" dirty="0">
                <a:hlinkClick r:id="rId4"/>
              </a:rPr>
              <a:t>консультації</a:t>
            </a:r>
            <a:r>
              <a:rPr lang="uk-UA" sz="2000" dirty="0"/>
              <a:t> підлягають оприлюдненню на офіційному веб-сайті центрального органу виконавчої влади, що забезпечує формування та реалізує державну фінансову політику, </a:t>
            </a:r>
            <a:r>
              <a:rPr lang="uk-UA" sz="2000" b="1" dirty="0"/>
              <a:t>протягом п’яти календарних днів </a:t>
            </a:r>
            <a:r>
              <a:rPr lang="uk-UA" sz="2000" dirty="0"/>
              <a:t>з дня їх надання.</a:t>
            </a:r>
          </a:p>
          <a:p>
            <a:endParaRPr lang="ru-RU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088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993D24-84A1-4ED2-86E5-A1292815A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6200"/>
            <a:ext cx="7696200" cy="6629400"/>
          </a:xfrm>
        </p:spPr>
        <p:txBody>
          <a:bodyPr/>
          <a:lstStyle/>
          <a:p>
            <a:endParaRPr lang="ru-RU" sz="2000" dirty="0"/>
          </a:p>
          <a:p>
            <a:endParaRPr lang="uk-UA" sz="2000" dirty="0"/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A19D5B87-123E-466C-B3F9-06BF4C017C0A}"/>
              </a:ext>
            </a:extLst>
          </p:cNvPr>
          <p:cNvSpPr/>
          <p:nvPr/>
        </p:nvSpPr>
        <p:spPr>
          <a:xfrm>
            <a:off x="533400" y="381000"/>
            <a:ext cx="7239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Крім податкових консультацій, органи ДПС надають</a:t>
            </a:r>
          </a:p>
          <a:p>
            <a:pPr algn="just"/>
            <a:r>
              <a:rPr lang="uk-UA" dirty="0"/>
              <a:t>податкові роз’яснення.</a:t>
            </a:r>
          </a:p>
          <a:p>
            <a:pPr algn="just"/>
            <a:r>
              <a:rPr lang="uk-UA" dirty="0"/>
              <a:t>Податкові роз’яснення окремих положень податкового</a:t>
            </a:r>
          </a:p>
          <a:p>
            <a:pPr algn="just"/>
            <a:r>
              <a:rPr lang="uk-UA" dirty="0"/>
              <a:t>законодавства надаються в порядку, визначеному Кабінетом</a:t>
            </a:r>
          </a:p>
          <a:p>
            <a:pPr algn="just"/>
            <a:r>
              <a:rPr lang="uk-UA" dirty="0"/>
              <a:t>Міністрів України, виходячи із принципів оподаткування,</a:t>
            </a:r>
          </a:p>
          <a:p>
            <a:pPr algn="just"/>
            <a:r>
              <a:rPr lang="uk-UA" dirty="0"/>
              <a:t>викладених у Податковому кодексі України, та економічного змісту</a:t>
            </a:r>
          </a:p>
          <a:p>
            <a:pPr algn="just"/>
            <a:r>
              <a:rPr lang="uk-UA" dirty="0"/>
              <a:t>податку, збору (обов’язкового платежу), який розглядається.</a:t>
            </a:r>
          </a:p>
          <a:p>
            <a:pPr algn="just"/>
            <a:endParaRPr lang="uk-UA" dirty="0"/>
          </a:p>
          <a:p>
            <a:pPr algn="just"/>
            <a:r>
              <a:rPr lang="ru-RU" b="1" dirty="0" err="1"/>
              <a:t>Податкове</a:t>
            </a:r>
            <a:r>
              <a:rPr lang="ru-RU" b="1" dirty="0"/>
              <a:t> </a:t>
            </a:r>
            <a:r>
              <a:rPr lang="ru-RU" b="1" dirty="0" err="1"/>
              <a:t>роз’яснення</a:t>
            </a:r>
            <a:r>
              <a:rPr lang="ru-RU" dirty="0"/>
              <a:t> є </a:t>
            </a:r>
            <a:r>
              <a:rPr lang="ru-RU" dirty="0" err="1"/>
              <a:t>оприлюдненням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endParaRPr lang="ru-RU" dirty="0"/>
          </a:p>
          <a:p>
            <a:pPr algn="just"/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endParaRPr lang="ru-RU" dirty="0"/>
          </a:p>
          <a:p>
            <a:pPr algn="just"/>
            <a:r>
              <a:rPr lang="ru-RU" dirty="0"/>
              <a:t>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контролюючими</a:t>
            </a:r>
            <a:r>
              <a:rPr lang="ru-RU" dirty="0"/>
              <a:t> органами, яке </a:t>
            </a:r>
            <a:r>
              <a:rPr lang="ru-RU" dirty="0" err="1"/>
              <a:t>використовується</a:t>
            </a:r>
            <a:r>
              <a:rPr lang="ru-RU" dirty="0"/>
              <a:t> при</a:t>
            </a:r>
          </a:p>
          <a:p>
            <a:pPr algn="just"/>
            <a:r>
              <a:rPr lang="ru-RU" dirty="0" err="1"/>
              <a:t>обґрунтуванні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апеляційних</a:t>
            </a:r>
            <a:endParaRPr lang="ru-RU" dirty="0"/>
          </a:p>
          <a:p>
            <a:pPr algn="just"/>
            <a:r>
              <a:rPr lang="ru-RU" dirty="0"/>
              <a:t>процедур.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769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/>
              <a:t>План лекційного заняття</a:t>
            </a: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696200" cy="3657600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uk-UA" sz="2400" dirty="0"/>
              <a:t>Поняття та причини виникнення конфлікту інтересів у податкових правовідносинах.</a:t>
            </a:r>
          </a:p>
          <a:p>
            <a:pPr marL="457200" lvl="0" indent="-457200">
              <a:buAutoNum type="arabicPeriod"/>
            </a:pPr>
            <a:r>
              <a:rPr lang="uk-UA" sz="2400" dirty="0"/>
              <a:t>Податкові консультації, податкові роз’яснення як форма запобігання конфлікту інтересів у податкових правовідносинах.</a:t>
            </a:r>
          </a:p>
          <a:p>
            <a:pPr marL="457200" lvl="0" indent="-457200">
              <a:buAutoNum type="arabicPeriod"/>
            </a:pPr>
            <a:r>
              <a:rPr lang="uk-UA" sz="2400" dirty="0"/>
              <a:t>Податковий компроміс як форма вирішення конфлікту інтересів у податкових правовідносинах.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869C87-3BD5-43FC-9414-B26027C5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3400"/>
            <a:ext cx="7696200" cy="5410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/>
              <a:t>Одним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способів</a:t>
            </a:r>
            <a:r>
              <a:rPr lang="ru-RU" sz="2000" dirty="0"/>
              <a:t> </a:t>
            </a:r>
            <a:r>
              <a:rPr lang="ru-RU" sz="2000" dirty="0" err="1"/>
              <a:t>вирішення</a:t>
            </a:r>
            <a:r>
              <a:rPr lang="ru-RU" sz="2000" dirty="0"/>
              <a:t> </a:t>
            </a:r>
            <a:r>
              <a:rPr lang="ru-RU" sz="2000" dirty="0" err="1"/>
              <a:t>конфлікту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у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правовідносинах</a:t>
            </a:r>
            <a:r>
              <a:rPr lang="ru-RU" sz="2000" dirty="0"/>
              <a:t>, 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заниження</a:t>
            </a:r>
            <a:r>
              <a:rPr lang="ru-RU" sz="2000" dirty="0"/>
              <a:t>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зобов’язань</a:t>
            </a:r>
            <a:r>
              <a:rPr lang="ru-RU" sz="2000" dirty="0"/>
              <a:t>, є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податкового</a:t>
            </a:r>
            <a:r>
              <a:rPr lang="ru-RU" sz="2000" dirty="0"/>
              <a:t> </a:t>
            </a:r>
            <a:r>
              <a:rPr lang="ru-RU" sz="2000" dirty="0" err="1"/>
              <a:t>компромісу</a:t>
            </a:r>
            <a:r>
              <a:rPr lang="ru-RU" sz="2000" dirty="0"/>
              <a:t>.</a:t>
            </a:r>
            <a:endParaRPr lang="uk-UA" sz="2000" dirty="0"/>
          </a:p>
          <a:p>
            <a:pPr>
              <a:spcBef>
                <a:spcPts val="0"/>
              </a:spcBef>
            </a:pPr>
            <a:r>
              <a:rPr lang="uk-UA" sz="2000" b="1" dirty="0"/>
              <a:t>Податковий компроміс </a:t>
            </a:r>
            <a:r>
              <a:rPr lang="uk-UA" sz="2000" dirty="0"/>
              <a:t>- це режим звільнення від юридичної відповідальності платників податків та/або їх посадових (службових) осіб за заниження податкових зобов’язань з податку на прибуток підприємств та/або податку на додану вартість за будь-які податкові періоди до 1 квітня 2014 року з урахуванням строків давності, встановлених статтею 102 ПКУ. </a:t>
            </a:r>
          </a:p>
          <a:p>
            <a:pPr>
              <a:spcBef>
                <a:spcPts val="0"/>
              </a:spcBef>
            </a:pP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зазначити</a:t>
            </a:r>
            <a:r>
              <a:rPr lang="ru-RU" sz="2000" dirty="0"/>
              <a:t>, що </a:t>
            </a:r>
            <a:r>
              <a:rPr lang="ru-RU" sz="2000" dirty="0" err="1"/>
              <a:t>податковий</a:t>
            </a:r>
            <a:r>
              <a:rPr lang="ru-RU" sz="2000" dirty="0"/>
              <a:t> </a:t>
            </a:r>
            <a:r>
              <a:rPr lang="ru-RU" sz="2000" dirty="0" err="1"/>
              <a:t>компроміс</a:t>
            </a:r>
            <a:r>
              <a:rPr lang="ru-RU" sz="2000" dirty="0"/>
              <a:t>  </a:t>
            </a:r>
            <a:r>
              <a:rPr lang="ru-RU" sz="2000" dirty="0" err="1"/>
              <a:t>розповсюджується</a:t>
            </a:r>
            <a:r>
              <a:rPr lang="ru-RU" sz="2000" dirty="0"/>
              <a:t> </a:t>
            </a:r>
            <a:r>
              <a:rPr lang="ru-RU" sz="2000" dirty="0" err="1"/>
              <a:t>виключно</a:t>
            </a:r>
            <a:r>
              <a:rPr lang="ru-RU" sz="2000" dirty="0"/>
              <a:t> на </a:t>
            </a:r>
            <a:r>
              <a:rPr lang="ru-RU" sz="2000" dirty="0" err="1"/>
              <a:t>факти</a:t>
            </a:r>
            <a:r>
              <a:rPr lang="ru-RU" sz="2000" dirty="0"/>
              <a:t> </a:t>
            </a:r>
            <a:r>
              <a:rPr lang="ru-RU" sz="2000" dirty="0" err="1"/>
              <a:t>заниження</a:t>
            </a:r>
            <a:r>
              <a:rPr lang="ru-RU" sz="2000" dirty="0"/>
              <a:t>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зобов’язань</a:t>
            </a:r>
            <a:r>
              <a:rPr lang="ru-RU" sz="2000" dirty="0"/>
              <a:t> з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додану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 (у </a:t>
            </a:r>
            <a:r>
              <a:rPr lang="ru-RU" sz="2000" dirty="0" err="1"/>
              <a:t>зв’язку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завищенням</a:t>
            </a:r>
            <a:r>
              <a:rPr lang="ru-RU" sz="2000" dirty="0"/>
              <a:t> </a:t>
            </a:r>
            <a:r>
              <a:rPr lang="ru-RU" sz="2000" dirty="0" err="1"/>
              <a:t>податкового</a:t>
            </a:r>
            <a:r>
              <a:rPr lang="ru-RU" sz="2000" dirty="0"/>
              <a:t> кредиту) та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прибуток</a:t>
            </a:r>
            <a:r>
              <a:rPr lang="ru-RU" sz="2000" dirty="0"/>
              <a:t> (у </a:t>
            </a:r>
            <a:r>
              <a:rPr lang="ru-RU" sz="2000" dirty="0" err="1"/>
              <a:t>зв’язку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завищенням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, що</a:t>
            </a:r>
          </a:p>
          <a:p>
            <a:pPr>
              <a:spcBef>
                <a:spcPts val="0"/>
              </a:spcBef>
            </a:pPr>
            <a:r>
              <a:rPr lang="ru-RU" sz="2000" dirty="0" err="1"/>
              <a:t>враховуються</a:t>
            </a:r>
            <a:r>
              <a:rPr lang="ru-RU" sz="2000" dirty="0"/>
              <a:t> при </a:t>
            </a:r>
            <a:r>
              <a:rPr lang="ru-RU" sz="2000" dirty="0" err="1"/>
              <a:t>визначенні</a:t>
            </a:r>
            <a:r>
              <a:rPr lang="ru-RU" sz="2000" dirty="0"/>
              <a:t> </a:t>
            </a:r>
            <a:r>
              <a:rPr lang="ru-RU" sz="2000" dirty="0" err="1"/>
              <a:t>об’єкта</a:t>
            </a:r>
            <a:r>
              <a:rPr lang="ru-RU" sz="2000" dirty="0"/>
              <a:t> </a:t>
            </a:r>
            <a:r>
              <a:rPr lang="ru-RU" sz="2000" dirty="0" err="1"/>
              <a:t>оподаткування</a:t>
            </a:r>
            <a:r>
              <a:rPr lang="ru-RU" sz="2000" dirty="0"/>
              <a:t>).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9178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B1BC8D-8474-49D1-8CC5-6303E5BB6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3400"/>
            <a:ext cx="7696200" cy="4953000"/>
          </a:xfrm>
        </p:spPr>
        <p:txBody>
          <a:bodyPr/>
          <a:lstStyle/>
          <a:p>
            <a:r>
              <a:rPr lang="ru-RU" sz="2000" dirty="0" err="1"/>
              <a:t>Платник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вирішив</a:t>
            </a:r>
            <a:r>
              <a:rPr lang="ru-RU" sz="2000" dirty="0"/>
              <a:t> </a:t>
            </a:r>
            <a:r>
              <a:rPr lang="ru-RU" sz="2000" dirty="0" err="1"/>
              <a:t>скористатися</a:t>
            </a:r>
            <a:r>
              <a:rPr lang="ru-RU" sz="2000" dirty="0"/>
              <a:t> процедурою </a:t>
            </a:r>
            <a:r>
              <a:rPr lang="ru-RU" sz="2000" dirty="0" err="1"/>
              <a:t>податкового</a:t>
            </a:r>
            <a:r>
              <a:rPr lang="ru-RU" sz="2000" dirty="0"/>
              <a:t> </a:t>
            </a:r>
            <a:r>
              <a:rPr lang="ru-RU" sz="2000" dirty="0" err="1"/>
              <a:t>компромісу</a:t>
            </a:r>
            <a:r>
              <a:rPr lang="ru-RU" sz="2000" dirty="0"/>
              <a:t>,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дії</a:t>
            </a:r>
            <a:r>
              <a:rPr lang="ru-RU" sz="2000" dirty="0"/>
              <a:t> </a:t>
            </a:r>
            <a:r>
              <a:rPr lang="ru-RU" sz="2000" dirty="0" err="1"/>
              <a:t>податкового</a:t>
            </a:r>
            <a:r>
              <a:rPr lang="ru-RU" sz="2000" dirty="0"/>
              <a:t> </a:t>
            </a:r>
            <a:r>
              <a:rPr lang="ru-RU" sz="2000" dirty="0" err="1"/>
              <a:t>компромісу</a:t>
            </a:r>
            <a:r>
              <a:rPr lang="ru-RU" sz="2000" dirty="0"/>
              <a:t> за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податкові</a:t>
            </a:r>
            <a:r>
              <a:rPr lang="ru-RU" sz="2000" dirty="0"/>
              <a:t> </a:t>
            </a:r>
            <a:r>
              <a:rPr lang="ru-RU" sz="2000" dirty="0" err="1"/>
              <a:t>періоди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право подати </a:t>
            </a:r>
            <a:r>
              <a:rPr lang="ru-RU" sz="2000" dirty="0" err="1"/>
              <a:t>відповідні</a:t>
            </a:r>
            <a:r>
              <a:rPr lang="ru-RU" sz="2000" dirty="0"/>
              <a:t> </a:t>
            </a:r>
            <a:r>
              <a:rPr lang="ru-RU" sz="2000" dirty="0" err="1"/>
              <a:t>уточнюючі</a:t>
            </a:r>
            <a:r>
              <a:rPr lang="ru-RU" sz="2000" dirty="0"/>
              <a:t> </a:t>
            </a:r>
            <a:r>
              <a:rPr lang="ru-RU" sz="2000" dirty="0" err="1"/>
              <a:t>розрахунки</a:t>
            </a:r>
            <a:r>
              <a:rPr lang="ru-RU" sz="2000" dirty="0"/>
              <a:t>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зобов’язань</a:t>
            </a:r>
            <a:r>
              <a:rPr lang="ru-RU" sz="2000" dirty="0"/>
              <a:t> з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прибуток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та/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додану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визначає</a:t>
            </a:r>
            <a:r>
              <a:rPr lang="ru-RU" sz="2000" dirty="0"/>
              <a:t> суму </a:t>
            </a:r>
            <a:r>
              <a:rPr lang="ru-RU" sz="2000" dirty="0" err="1"/>
              <a:t>завищення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, що </a:t>
            </a:r>
            <a:r>
              <a:rPr lang="ru-RU" sz="2000" dirty="0" err="1"/>
              <a:t>враховуються</a:t>
            </a:r>
            <a:r>
              <a:rPr lang="ru-RU" sz="2000" dirty="0"/>
              <a:t> при </a:t>
            </a:r>
            <a:r>
              <a:rPr lang="ru-RU" sz="2000" dirty="0" err="1"/>
              <a:t>визначенні</a:t>
            </a:r>
            <a:r>
              <a:rPr lang="ru-RU" sz="2000" dirty="0"/>
              <a:t> </a:t>
            </a:r>
            <a:r>
              <a:rPr lang="ru-RU" sz="2000" dirty="0" err="1"/>
              <a:t>об’єкта</a:t>
            </a:r>
            <a:r>
              <a:rPr lang="ru-RU" sz="2000" dirty="0"/>
              <a:t> </a:t>
            </a:r>
            <a:r>
              <a:rPr lang="ru-RU" sz="2000" dirty="0" err="1"/>
              <a:t>оподаткування</a:t>
            </a:r>
            <a:r>
              <a:rPr lang="ru-RU" sz="2000" dirty="0"/>
              <a:t> </a:t>
            </a:r>
            <a:r>
              <a:rPr lang="ru-RU" sz="2000" dirty="0" err="1"/>
              <a:t>податком</a:t>
            </a:r>
            <a:r>
              <a:rPr lang="ru-RU" sz="2000" dirty="0"/>
              <a:t> на </a:t>
            </a:r>
            <a:r>
              <a:rPr lang="ru-RU" sz="2000" dirty="0" err="1"/>
              <a:t>прибуток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та/</a:t>
            </a:r>
            <a:r>
              <a:rPr lang="ru-RU" sz="2000" dirty="0" err="1"/>
              <a:t>або</a:t>
            </a:r>
            <a:r>
              <a:rPr lang="ru-RU" sz="2000" dirty="0"/>
              <a:t> суму </a:t>
            </a:r>
            <a:r>
              <a:rPr lang="ru-RU" sz="2000" dirty="0" err="1"/>
              <a:t>завищення</a:t>
            </a:r>
            <a:r>
              <a:rPr lang="ru-RU" sz="2000" dirty="0"/>
              <a:t> </a:t>
            </a:r>
            <a:r>
              <a:rPr lang="ru-RU" sz="2000" dirty="0" err="1"/>
              <a:t>податкового</a:t>
            </a:r>
            <a:r>
              <a:rPr lang="ru-RU" sz="2000" dirty="0"/>
              <a:t> кредиту з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додану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Уточнюючі</a:t>
            </a:r>
            <a:r>
              <a:rPr lang="ru-RU" sz="2000" dirty="0"/>
              <a:t> </a:t>
            </a:r>
            <a:r>
              <a:rPr lang="ru-RU" sz="2000" dirty="0" err="1"/>
              <a:t>розрахунки</a:t>
            </a:r>
            <a:r>
              <a:rPr lang="ru-RU" sz="2000" dirty="0"/>
              <a:t> </a:t>
            </a:r>
            <a:r>
              <a:rPr lang="ru-RU" sz="2000" dirty="0" err="1"/>
              <a:t>податкових</a:t>
            </a:r>
            <a:r>
              <a:rPr lang="ru-RU" sz="2000" dirty="0"/>
              <a:t> </a:t>
            </a:r>
            <a:r>
              <a:rPr lang="ru-RU" sz="2000" dirty="0" err="1"/>
              <a:t>зобов’язань</a:t>
            </a:r>
            <a:r>
              <a:rPr lang="ru-RU" sz="2000" dirty="0"/>
              <a:t> з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прибуток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та/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додану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 </a:t>
            </a:r>
            <a:r>
              <a:rPr lang="ru-RU" sz="2000" dirty="0" err="1"/>
              <a:t>подаються</a:t>
            </a:r>
            <a:r>
              <a:rPr lang="ru-RU" sz="2000" dirty="0"/>
              <a:t> за формою, </a:t>
            </a:r>
            <a:r>
              <a:rPr lang="ru-RU" sz="2000" dirty="0" err="1"/>
              <a:t>встановленою</a:t>
            </a:r>
            <a:r>
              <a:rPr lang="ru-RU" sz="2000" dirty="0"/>
              <a:t> </a:t>
            </a:r>
            <a:r>
              <a:rPr lang="ru-RU" sz="2000" dirty="0" err="1"/>
              <a:t>центральним</a:t>
            </a:r>
            <a:r>
              <a:rPr lang="ru-RU" sz="2000" dirty="0"/>
              <a:t> органом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, що </a:t>
            </a:r>
            <a:r>
              <a:rPr lang="ru-RU" sz="2000" dirty="0" err="1"/>
              <a:t>забезпечує</a:t>
            </a:r>
            <a:r>
              <a:rPr lang="ru-RU" sz="2000" dirty="0"/>
              <a:t>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. Разом з </a:t>
            </a:r>
            <a:r>
              <a:rPr lang="ru-RU" sz="2000" dirty="0" err="1"/>
              <a:t>уточнюючим</a:t>
            </a:r>
            <a:r>
              <a:rPr lang="ru-RU" sz="2000" dirty="0"/>
              <a:t> </a:t>
            </a:r>
            <a:r>
              <a:rPr lang="ru-RU" sz="2000" dirty="0" err="1"/>
              <a:t>розрахунком</a:t>
            </a:r>
            <a:r>
              <a:rPr lang="ru-RU" sz="2000" dirty="0"/>
              <a:t> </a:t>
            </a:r>
            <a:r>
              <a:rPr lang="ru-RU" sz="2000" dirty="0" err="1"/>
              <a:t>подається</a:t>
            </a:r>
            <a:r>
              <a:rPr lang="ru-RU" sz="2000" dirty="0"/>
              <a:t> </a:t>
            </a:r>
            <a:r>
              <a:rPr lang="ru-RU" sz="2000" dirty="0" err="1"/>
              <a:t>перелік</a:t>
            </a:r>
            <a:r>
              <a:rPr lang="ru-RU" sz="2000" dirty="0"/>
              <a:t> (</a:t>
            </a:r>
            <a:r>
              <a:rPr lang="ru-RU" sz="2000" dirty="0" err="1"/>
              <a:t>опис</a:t>
            </a:r>
            <a:r>
              <a:rPr lang="ru-RU" sz="2000" dirty="0"/>
              <a:t>) </a:t>
            </a:r>
            <a:r>
              <a:rPr lang="ru-RU" sz="2000" dirty="0" err="1"/>
              <a:t>господарських</a:t>
            </a:r>
            <a:r>
              <a:rPr lang="ru-RU" sz="2000" dirty="0"/>
              <a:t> </a:t>
            </a:r>
            <a:r>
              <a:rPr lang="ru-RU" sz="2000" dirty="0" err="1"/>
              <a:t>операцій</a:t>
            </a:r>
            <a:r>
              <a:rPr lang="ru-RU" sz="2000" dirty="0"/>
              <a:t>,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здійснено</a:t>
            </a:r>
            <a:r>
              <a:rPr lang="ru-RU" sz="2000" dirty="0"/>
              <a:t> </a:t>
            </a:r>
            <a:r>
              <a:rPr lang="ru-RU" sz="2000" dirty="0" err="1"/>
              <a:t>уточнення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 </a:t>
            </a:r>
            <a:r>
              <a:rPr lang="ru-RU" sz="2000" dirty="0" err="1"/>
              <a:t>податкової</a:t>
            </a:r>
            <a:r>
              <a:rPr lang="ru-RU" sz="2000" dirty="0"/>
              <a:t> </a:t>
            </a:r>
            <a:r>
              <a:rPr lang="ru-RU" sz="2000" dirty="0" err="1"/>
              <a:t>декларації</a:t>
            </a:r>
            <a:r>
              <a:rPr lang="ru-RU" sz="2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6483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785A18-6437-4D9C-9DB0-96A934ACA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"/>
            <a:ext cx="7772400" cy="6400800"/>
          </a:xfrm>
        </p:spPr>
        <p:txBody>
          <a:bodyPr/>
          <a:lstStyle/>
          <a:p>
            <a:r>
              <a:rPr lang="ru-RU" sz="1800" dirty="0"/>
              <a:t>Процедура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 </a:t>
            </a:r>
            <a:r>
              <a:rPr lang="ru-RU" sz="1800" dirty="0" err="1"/>
              <a:t>триває</a:t>
            </a:r>
            <a:r>
              <a:rPr lang="ru-RU" sz="1800" dirty="0"/>
              <a:t> </a:t>
            </a:r>
            <a:r>
              <a:rPr lang="ru-RU" sz="1800" b="1" dirty="0"/>
              <a:t>не </a:t>
            </a:r>
            <a:r>
              <a:rPr lang="ru-RU" sz="1800" b="1" dirty="0" err="1"/>
              <a:t>більше</a:t>
            </a:r>
            <a:r>
              <a:rPr lang="ru-RU" sz="1800" b="1" dirty="0"/>
              <a:t> </a:t>
            </a:r>
            <a:r>
              <a:rPr lang="ru-RU" sz="1800" b="1" dirty="0" err="1"/>
              <a:t>ніж</a:t>
            </a:r>
            <a:r>
              <a:rPr lang="ru-RU" sz="1800" b="1" dirty="0"/>
              <a:t> 70 </a:t>
            </a:r>
            <a:r>
              <a:rPr lang="ru-RU" sz="1800" b="1" dirty="0" err="1"/>
              <a:t>календарних</a:t>
            </a:r>
            <a:r>
              <a:rPr lang="ru-RU" sz="1800" b="1" dirty="0"/>
              <a:t> </a:t>
            </a:r>
            <a:r>
              <a:rPr lang="ru-RU" sz="1800" b="1" dirty="0" err="1"/>
              <a:t>днів</a:t>
            </a:r>
            <a:r>
              <a:rPr lang="ru-RU" sz="1800" dirty="0"/>
              <a:t> з дня, </a:t>
            </a:r>
            <a:r>
              <a:rPr lang="ru-RU" sz="1800" dirty="0" err="1"/>
              <a:t>наступного</a:t>
            </a:r>
            <a:r>
              <a:rPr lang="ru-RU" sz="1800" dirty="0"/>
              <a:t> за днем </a:t>
            </a:r>
            <a:r>
              <a:rPr lang="ru-RU" sz="1800" dirty="0" err="1"/>
              <a:t>подання</a:t>
            </a:r>
            <a:r>
              <a:rPr lang="ru-RU" sz="1800" dirty="0"/>
              <a:t> </a:t>
            </a:r>
            <a:r>
              <a:rPr lang="ru-RU" sz="1800" dirty="0" err="1"/>
              <a:t>уточнюючого</a:t>
            </a:r>
            <a:r>
              <a:rPr lang="ru-RU" sz="1800" dirty="0"/>
              <a:t> </a:t>
            </a:r>
            <a:r>
              <a:rPr lang="ru-RU" sz="1800" dirty="0" err="1"/>
              <a:t>розрахунку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Подання</a:t>
            </a:r>
            <a:r>
              <a:rPr lang="ru-RU" sz="1800" dirty="0"/>
              <a:t> </a:t>
            </a:r>
            <a:r>
              <a:rPr lang="ru-RU" sz="1800" dirty="0" err="1"/>
              <a:t>платником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</a:t>
            </a:r>
            <a:r>
              <a:rPr lang="ru-RU" sz="1800" dirty="0" err="1"/>
              <a:t>уточнюючого</a:t>
            </a:r>
            <a:r>
              <a:rPr lang="ru-RU" sz="1800" dirty="0"/>
              <a:t> </a:t>
            </a:r>
            <a:r>
              <a:rPr lang="ru-RU" sz="1800" dirty="0" err="1"/>
              <a:t>розрахунку</a:t>
            </a:r>
            <a:r>
              <a:rPr lang="ru-RU" sz="1800" dirty="0"/>
              <a:t> за </a:t>
            </a:r>
            <a:r>
              <a:rPr lang="ru-RU" sz="1800" dirty="0" err="1"/>
              <a:t>періоди</a:t>
            </a:r>
            <a:r>
              <a:rPr lang="ru-RU" sz="1800" dirty="0"/>
              <a:t>,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яких</a:t>
            </a:r>
            <a:r>
              <a:rPr lang="ru-RU" sz="1800" dirty="0"/>
              <a:t> не </a:t>
            </a:r>
            <a:r>
              <a:rPr lang="ru-RU" sz="1800" dirty="0" err="1"/>
              <a:t>була</a:t>
            </a:r>
            <a:r>
              <a:rPr lang="ru-RU" sz="1800" dirty="0"/>
              <a:t> проведена документальна </a:t>
            </a:r>
            <a:r>
              <a:rPr lang="ru-RU" sz="1800" dirty="0" err="1"/>
              <a:t>перевірка</a:t>
            </a:r>
            <a:r>
              <a:rPr lang="ru-RU" sz="1800" dirty="0"/>
              <a:t>,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підставою</a:t>
            </a:r>
            <a:r>
              <a:rPr lang="ru-RU" sz="1800" dirty="0"/>
              <a:t> для </a:t>
            </a:r>
            <a:r>
              <a:rPr lang="ru-RU" sz="1800" dirty="0" err="1"/>
              <a:t>проведення</a:t>
            </a:r>
            <a:r>
              <a:rPr lang="ru-RU" sz="1800" dirty="0"/>
              <a:t> </a:t>
            </a:r>
            <a:r>
              <a:rPr lang="ru-RU" sz="1800" dirty="0" err="1"/>
              <a:t>документальної</a:t>
            </a:r>
            <a:r>
              <a:rPr lang="ru-RU" sz="1800" dirty="0"/>
              <a:t> </a:t>
            </a:r>
            <a:r>
              <a:rPr lang="ru-RU" sz="1800" dirty="0" err="1"/>
              <a:t>позапланової</a:t>
            </a:r>
            <a:r>
              <a:rPr lang="ru-RU" sz="1800" dirty="0"/>
              <a:t> </a:t>
            </a:r>
            <a:r>
              <a:rPr lang="ru-RU" sz="1800" dirty="0" err="1"/>
              <a:t>перевірки</a:t>
            </a:r>
            <a:r>
              <a:rPr lang="ru-RU" sz="1800" dirty="0"/>
              <a:t> </a:t>
            </a:r>
            <a:r>
              <a:rPr lang="ru-RU" sz="1800" dirty="0" err="1"/>
              <a:t>згідно</a:t>
            </a:r>
            <a:r>
              <a:rPr lang="ru-RU" sz="1800" dirty="0"/>
              <a:t> з процедурою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.</a:t>
            </a:r>
          </a:p>
          <a:p>
            <a:r>
              <a:rPr lang="ru-RU" sz="1800" b="1" dirty="0" err="1"/>
              <a:t>Протягом</a:t>
            </a:r>
            <a:r>
              <a:rPr lang="ru-RU" sz="1800" b="1" dirty="0"/>
              <a:t> 10 </a:t>
            </a:r>
            <a:r>
              <a:rPr lang="ru-RU" sz="1800" b="1" dirty="0" err="1"/>
              <a:t>робочих</a:t>
            </a:r>
            <a:r>
              <a:rPr lang="ru-RU" sz="1800" b="1" dirty="0"/>
              <a:t> </a:t>
            </a:r>
            <a:r>
              <a:rPr lang="ru-RU" sz="1800" b="1" dirty="0" err="1"/>
              <a:t>днів</a:t>
            </a:r>
            <a:r>
              <a:rPr lang="ru-RU" sz="1800" b="1" dirty="0"/>
              <a:t> з дня</a:t>
            </a:r>
            <a:r>
              <a:rPr lang="ru-RU" sz="1800" dirty="0"/>
              <a:t>, </a:t>
            </a:r>
            <a:r>
              <a:rPr lang="ru-RU" sz="1800" dirty="0" err="1"/>
              <a:t>наступного</a:t>
            </a:r>
            <a:r>
              <a:rPr lang="ru-RU" sz="1800" dirty="0"/>
              <a:t> за днем </a:t>
            </a:r>
            <a:r>
              <a:rPr lang="ru-RU" sz="1800" dirty="0" err="1"/>
              <a:t>подання</a:t>
            </a:r>
            <a:r>
              <a:rPr lang="ru-RU" sz="1800" dirty="0"/>
              <a:t> </a:t>
            </a:r>
            <a:r>
              <a:rPr lang="ru-RU" sz="1800" dirty="0" err="1"/>
              <a:t>уточнюючого</a:t>
            </a:r>
            <a:r>
              <a:rPr lang="ru-RU" sz="1800" dirty="0"/>
              <a:t> </a:t>
            </a:r>
            <a:r>
              <a:rPr lang="ru-RU" sz="1800" dirty="0" err="1"/>
              <a:t>розрахунку</a:t>
            </a:r>
            <a:r>
              <a:rPr lang="ru-RU" sz="1800" dirty="0"/>
              <a:t>, </a:t>
            </a:r>
            <a:r>
              <a:rPr lang="ru-RU" sz="1800" dirty="0" err="1"/>
              <a:t>контролюючий</a:t>
            </a:r>
            <a:r>
              <a:rPr lang="ru-RU" sz="1800" dirty="0"/>
              <a:t> орган </a:t>
            </a:r>
            <a:r>
              <a:rPr lang="ru-RU" sz="1800" dirty="0" err="1"/>
              <a:t>приймає</a:t>
            </a:r>
            <a:r>
              <a:rPr lang="ru-RU" sz="1800" dirty="0"/>
              <a:t> </a:t>
            </a:r>
            <a:r>
              <a:rPr lang="ru-RU" sz="1800" dirty="0" err="1"/>
              <a:t>рішення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необхідності</a:t>
            </a:r>
            <a:r>
              <a:rPr lang="ru-RU" sz="1800" dirty="0"/>
              <a:t> </a:t>
            </a:r>
            <a:r>
              <a:rPr lang="ru-RU" sz="1800" dirty="0" err="1"/>
              <a:t>проведення</a:t>
            </a:r>
            <a:r>
              <a:rPr lang="ru-RU" sz="1800" dirty="0"/>
              <a:t> </a:t>
            </a:r>
            <a:r>
              <a:rPr lang="ru-RU" sz="1800" dirty="0" err="1"/>
              <a:t>документальної</a:t>
            </a:r>
            <a:r>
              <a:rPr lang="ru-RU" sz="1800" dirty="0"/>
              <a:t> </a:t>
            </a:r>
            <a:r>
              <a:rPr lang="ru-RU" sz="1800" dirty="0" err="1"/>
              <a:t>позапланової</a:t>
            </a:r>
            <a:r>
              <a:rPr lang="ru-RU" sz="1800" dirty="0"/>
              <a:t> </a:t>
            </a:r>
            <a:r>
              <a:rPr lang="ru-RU" sz="1800" dirty="0" err="1"/>
              <a:t>перевірки</a:t>
            </a:r>
            <a:r>
              <a:rPr lang="ru-RU" sz="1800" dirty="0"/>
              <a:t>, про що </a:t>
            </a:r>
            <a:r>
              <a:rPr lang="ru-RU" sz="1800" dirty="0" err="1"/>
              <a:t>повідомляє</a:t>
            </a:r>
            <a:r>
              <a:rPr lang="ru-RU" sz="1800" dirty="0"/>
              <a:t> </a:t>
            </a:r>
            <a:r>
              <a:rPr lang="ru-RU" sz="1800" dirty="0" err="1"/>
              <a:t>платника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.</a:t>
            </a:r>
          </a:p>
          <a:p>
            <a:r>
              <a:rPr lang="ru-RU" sz="1800" dirty="0"/>
              <a:t>Документальна </a:t>
            </a:r>
            <a:r>
              <a:rPr lang="ru-RU" sz="1800" dirty="0" err="1"/>
              <a:t>позапланова</a:t>
            </a:r>
            <a:r>
              <a:rPr lang="ru-RU" sz="1800" dirty="0"/>
              <a:t> </a:t>
            </a:r>
            <a:r>
              <a:rPr lang="ru-RU" sz="1800" dirty="0" err="1"/>
              <a:t>перевірка</a:t>
            </a:r>
            <a:r>
              <a:rPr lang="ru-RU" sz="1800" dirty="0"/>
              <a:t> проводиться </a:t>
            </a:r>
            <a:r>
              <a:rPr lang="ru-RU" sz="1800" dirty="0" err="1"/>
              <a:t>виключно</a:t>
            </a:r>
            <a:r>
              <a:rPr lang="ru-RU" sz="1800" dirty="0"/>
              <a:t> з </a:t>
            </a:r>
            <a:r>
              <a:rPr lang="ru-RU" sz="1800" dirty="0" err="1"/>
              <a:t>питань</a:t>
            </a:r>
            <a:r>
              <a:rPr lang="ru-RU" sz="1800" dirty="0"/>
              <a:t>, які </a:t>
            </a:r>
            <a:r>
              <a:rPr lang="ru-RU" sz="1800" dirty="0" err="1"/>
              <a:t>стосуються</a:t>
            </a:r>
            <a:r>
              <a:rPr lang="ru-RU" sz="1800" dirty="0"/>
              <a:t> </a:t>
            </a:r>
            <a:r>
              <a:rPr lang="ru-RU" sz="1800" dirty="0" err="1"/>
              <a:t>витрат</a:t>
            </a:r>
            <a:r>
              <a:rPr lang="ru-RU" sz="1800" dirty="0"/>
              <a:t>, що </a:t>
            </a:r>
            <a:r>
              <a:rPr lang="ru-RU" sz="1800" dirty="0" err="1"/>
              <a:t>враховуються</a:t>
            </a:r>
            <a:r>
              <a:rPr lang="ru-RU" sz="1800" dirty="0"/>
              <a:t> при </a:t>
            </a:r>
            <a:r>
              <a:rPr lang="ru-RU" sz="1800" dirty="0" err="1"/>
              <a:t>визначенні</a:t>
            </a:r>
            <a:r>
              <a:rPr lang="ru-RU" sz="1800" dirty="0"/>
              <a:t> </a:t>
            </a:r>
            <a:r>
              <a:rPr lang="ru-RU" sz="1800" dirty="0" err="1"/>
              <a:t>об’єкта</a:t>
            </a:r>
            <a:r>
              <a:rPr lang="ru-RU" sz="1800" dirty="0"/>
              <a:t> </a:t>
            </a:r>
            <a:r>
              <a:rPr lang="ru-RU" sz="1800" dirty="0" err="1"/>
              <a:t>оподаткування</a:t>
            </a:r>
            <a:r>
              <a:rPr lang="ru-RU" sz="1800" dirty="0"/>
              <a:t> </a:t>
            </a:r>
            <a:r>
              <a:rPr lang="ru-RU" sz="1800" dirty="0" err="1"/>
              <a:t>податком</a:t>
            </a:r>
            <a:r>
              <a:rPr lang="ru-RU" sz="1800" dirty="0"/>
              <a:t> на </a:t>
            </a:r>
            <a:r>
              <a:rPr lang="ru-RU" sz="1800" dirty="0" err="1"/>
              <a:t>прибуток</a:t>
            </a:r>
            <a:r>
              <a:rPr lang="ru-RU" sz="1800" dirty="0"/>
              <a:t> </a:t>
            </a:r>
            <a:r>
              <a:rPr lang="ru-RU" sz="1800" dirty="0" err="1"/>
              <a:t>підприємств</a:t>
            </a:r>
            <a:r>
              <a:rPr lang="ru-RU" sz="1800" dirty="0"/>
              <a:t> та/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суми</a:t>
            </a:r>
            <a:r>
              <a:rPr lang="ru-RU" sz="1800" dirty="0"/>
              <a:t> </a:t>
            </a:r>
            <a:r>
              <a:rPr lang="ru-RU" sz="1800" dirty="0" err="1"/>
              <a:t>завищення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кредиту з </a:t>
            </a:r>
            <a:r>
              <a:rPr lang="ru-RU" sz="1800" dirty="0" err="1"/>
              <a:t>податку</a:t>
            </a:r>
            <a:r>
              <a:rPr lang="ru-RU" sz="1800" dirty="0"/>
              <a:t> на </a:t>
            </a:r>
            <a:r>
              <a:rPr lang="ru-RU" sz="1800" dirty="0" err="1"/>
              <a:t>додану</a:t>
            </a:r>
            <a:r>
              <a:rPr lang="ru-RU" sz="1800" dirty="0"/>
              <a:t> </a:t>
            </a:r>
            <a:r>
              <a:rPr lang="ru-RU" sz="1800" dirty="0" err="1"/>
              <a:t>вартість</a:t>
            </a:r>
            <a:r>
              <a:rPr lang="ru-RU" sz="1800" dirty="0"/>
              <a:t>, у межах </a:t>
            </a:r>
            <a:r>
              <a:rPr lang="ru-RU" sz="1800" dirty="0" err="1"/>
              <a:t>процедури</a:t>
            </a:r>
            <a:r>
              <a:rPr lang="ru-RU" sz="1800" dirty="0"/>
              <a:t>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контролюючий</a:t>
            </a:r>
            <a:r>
              <a:rPr lang="ru-RU" sz="1800" dirty="0"/>
              <a:t> орган </a:t>
            </a:r>
            <a:r>
              <a:rPr lang="ru-RU" sz="1800" dirty="0" err="1"/>
              <a:t>повідомив</a:t>
            </a:r>
            <a:r>
              <a:rPr lang="ru-RU" sz="1800" dirty="0"/>
              <a:t> </a:t>
            </a:r>
            <a:r>
              <a:rPr lang="ru-RU" sz="1800" dirty="0" err="1"/>
              <a:t>платника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про </a:t>
            </a:r>
            <a:r>
              <a:rPr lang="ru-RU" sz="1800" dirty="0" err="1"/>
              <a:t>відсутність</a:t>
            </a:r>
            <a:r>
              <a:rPr lang="ru-RU" sz="1800" dirty="0"/>
              <a:t> </a:t>
            </a:r>
            <a:r>
              <a:rPr lang="ru-RU" sz="1800" dirty="0" err="1"/>
              <a:t>необхідності</a:t>
            </a:r>
            <a:r>
              <a:rPr lang="ru-RU" sz="1800" dirty="0"/>
              <a:t> </a:t>
            </a:r>
            <a:r>
              <a:rPr lang="ru-RU" sz="1800" dirty="0" err="1"/>
              <a:t>проведення</a:t>
            </a:r>
            <a:r>
              <a:rPr lang="ru-RU" sz="1800" dirty="0"/>
              <a:t> </a:t>
            </a:r>
            <a:r>
              <a:rPr lang="ru-RU" sz="1800" dirty="0" err="1"/>
              <a:t>документальної</a:t>
            </a:r>
            <a:r>
              <a:rPr lang="ru-RU" sz="1800" dirty="0"/>
              <a:t> </a:t>
            </a:r>
            <a:r>
              <a:rPr lang="ru-RU" sz="1800" dirty="0" err="1"/>
              <a:t>позапланової</a:t>
            </a:r>
            <a:r>
              <a:rPr lang="ru-RU" sz="1800" dirty="0"/>
              <a:t> </a:t>
            </a:r>
            <a:r>
              <a:rPr lang="ru-RU" sz="1800" dirty="0" err="1"/>
              <a:t>перевірки</a:t>
            </a:r>
            <a:r>
              <a:rPr lang="ru-RU" sz="1800" dirty="0"/>
              <a:t>, сума </a:t>
            </a:r>
            <a:r>
              <a:rPr lang="ru-RU" sz="1800" dirty="0" err="1"/>
              <a:t>задекларованих</a:t>
            </a:r>
            <a:r>
              <a:rPr lang="ru-RU" sz="1800" dirty="0"/>
              <a:t> </a:t>
            </a:r>
            <a:r>
              <a:rPr lang="ru-RU" sz="1800" dirty="0" err="1"/>
              <a:t>зобов’язань</a:t>
            </a:r>
            <a:r>
              <a:rPr lang="ru-RU" sz="1800" dirty="0"/>
              <a:t> </a:t>
            </a:r>
            <a:r>
              <a:rPr lang="ru-RU" sz="1800" dirty="0" err="1"/>
              <a:t>вважається</a:t>
            </a:r>
            <a:r>
              <a:rPr lang="ru-RU" sz="1800" dirty="0"/>
              <a:t> </a:t>
            </a:r>
            <a:r>
              <a:rPr lang="ru-RU" sz="1800" dirty="0" err="1"/>
              <a:t>узгодженою</a:t>
            </a:r>
            <a:r>
              <a:rPr lang="ru-RU" sz="1800" dirty="0"/>
              <a:t>.</a:t>
            </a: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9018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6F7707-5555-46CD-8F61-FD7DEC5B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7848600" cy="5410200"/>
          </a:xfrm>
        </p:spPr>
        <p:txBody>
          <a:bodyPr/>
          <a:lstStyle/>
          <a:p>
            <a:r>
              <a:rPr lang="ru-RU" sz="1800" dirty="0" err="1"/>
              <a:t>Податковий</a:t>
            </a:r>
            <a:r>
              <a:rPr lang="ru-RU" sz="1800" dirty="0"/>
              <a:t> </a:t>
            </a:r>
            <a:r>
              <a:rPr lang="ru-RU" sz="1800" dirty="0" err="1"/>
              <a:t>компроміс</a:t>
            </a:r>
            <a:r>
              <a:rPr lang="ru-RU" sz="1800" dirty="0"/>
              <a:t> </a:t>
            </a:r>
            <a:r>
              <a:rPr lang="ru-RU" sz="1800" dirty="0" err="1"/>
              <a:t>вважається</a:t>
            </a:r>
            <a:r>
              <a:rPr lang="ru-RU" sz="1800" dirty="0"/>
              <a:t> </a:t>
            </a:r>
            <a:r>
              <a:rPr lang="ru-RU" sz="1800" dirty="0" err="1"/>
              <a:t>досягнутим</a:t>
            </a:r>
            <a:r>
              <a:rPr lang="ru-RU" sz="1800" dirty="0"/>
              <a:t>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сплати</a:t>
            </a:r>
            <a:r>
              <a:rPr lang="ru-RU" sz="1800" dirty="0"/>
              <a:t> </a:t>
            </a:r>
            <a:r>
              <a:rPr lang="ru-RU" sz="1800" dirty="0" err="1"/>
              <a:t>платником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</a:t>
            </a:r>
            <a:r>
              <a:rPr lang="ru-RU" sz="1800" dirty="0" err="1"/>
              <a:t>узгоджених</a:t>
            </a:r>
            <a:r>
              <a:rPr lang="ru-RU" sz="1800" dirty="0"/>
              <a:t> </a:t>
            </a:r>
            <a:r>
              <a:rPr lang="ru-RU" sz="1800" dirty="0" err="1"/>
              <a:t>податкових</a:t>
            </a:r>
            <a:r>
              <a:rPr lang="ru-RU" sz="1800" dirty="0"/>
              <a:t> </a:t>
            </a:r>
            <a:r>
              <a:rPr lang="ru-RU" sz="1800" dirty="0" err="1"/>
              <a:t>зобов’язань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Під</a:t>
            </a:r>
            <a:r>
              <a:rPr lang="ru-RU" sz="1800" dirty="0"/>
              <a:t> </a:t>
            </a:r>
            <a:r>
              <a:rPr lang="ru-RU" sz="1800" b="1" dirty="0" err="1"/>
              <a:t>досягненням</a:t>
            </a:r>
            <a:r>
              <a:rPr lang="ru-RU" sz="1800" b="1" dirty="0"/>
              <a:t> </a:t>
            </a:r>
            <a:r>
              <a:rPr lang="ru-RU" sz="1800" b="1" dirty="0" err="1"/>
              <a:t>компромісу</a:t>
            </a:r>
            <a:r>
              <a:rPr lang="ru-RU" sz="1800" b="1" dirty="0"/>
              <a:t> </a:t>
            </a:r>
            <a:r>
              <a:rPr lang="ru-RU" sz="1800" dirty="0" err="1"/>
              <a:t>розуміється</a:t>
            </a:r>
            <a:r>
              <a:rPr lang="ru-RU" sz="1800" dirty="0"/>
              <a:t> </a:t>
            </a:r>
            <a:r>
              <a:rPr lang="ru-RU" sz="1800" dirty="0" err="1"/>
              <a:t>сплата</a:t>
            </a:r>
            <a:r>
              <a:rPr lang="ru-RU" sz="1800" dirty="0"/>
              <a:t> </a:t>
            </a:r>
            <a:r>
              <a:rPr lang="ru-RU" sz="1800" dirty="0" err="1"/>
              <a:t>платником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до бюджету </a:t>
            </a:r>
            <a:r>
              <a:rPr lang="ru-RU" sz="1800" dirty="0" err="1"/>
              <a:t>сум</a:t>
            </a:r>
            <a:r>
              <a:rPr lang="ru-RU" sz="1800" dirty="0"/>
              <a:t> </a:t>
            </a:r>
            <a:r>
              <a:rPr lang="ru-RU" sz="1800" dirty="0" err="1"/>
              <a:t>податкових</a:t>
            </a:r>
            <a:r>
              <a:rPr lang="ru-RU" sz="1800" dirty="0"/>
              <a:t> </a:t>
            </a:r>
            <a:r>
              <a:rPr lang="ru-RU" sz="1800" dirty="0" err="1"/>
              <a:t>зобов’язань</a:t>
            </a:r>
            <a:r>
              <a:rPr lang="ru-RU" sz="1800" dirty="0"/>
              <a:t> з ПДВ та/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податку</a:t>
            </a:r>
            <a:r>
              <a:rPr lang="ru-RU" sz="1800" dirty="0"/>
              <a:t> на </a:t>
            </a:r>
            <a:r>
              <a:rPr lang="ru-RU" sz="1800" dirty="0" err="1"/>
              <a:t>прибуток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Податкові</a:t>
            </a:r>
            <a:r>
              <a:rPr lang="ru-RU" sz="1800" dirty="0"/>
              <a:t> </a:t>
            </a:r>
            <a:r>
              <a:rPr lang="ru-RU" sz="1800" dirty="0" err="1"/>
              <a:t>зобов’язання</a:t>
            </a:r>
            <a:r>
              <a:rPr lang="ru-RU" sz="1800" dirty="0"/>
              <a:t>, </a:t>
            </a:r>
            <a:r>
              <a:rPr lang="ru-RU" sz="1800" dirty="0" err="1"/>
              <a:t>згідно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процедурою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, </a:t>
            </a:r>
            <a:r>
              <a:rPr lang="ru-RU" sz="1800" dirty="0" err="1"/>
              <a:t>сплачуються</a:t>
            </a:r>
            <a:r>
              <a:rPr lang="ru-RU" sz="1800" dirty="0"/>
              <a:t> </a:t>
            </a:r>
            <a:r>
              <a:rPr lang="ru-RU" sz="1800" dirty="0" err="1"/>
              <a:t>платником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до бюджету в </a:t>
            </a:r>
            <a:r>
              <a:rPr lang="ru-RU" sz="1800" dirty="0" err="1"/>
              <a:t>розмірі</a:t>
            </a:r>
            <a:r>
              <a:rPr lang="ru-RU" sz="1800" dirty="0"/>
              <a:t> 5 % від </a:t>
            </a:r>
            <a:r>
              <a:rPr lang="ru-RU" sz="1800" dirty="0" err="1"/>
              <a:t>суми</a:t>
            </a:r>
            <a:r>
              <a:rPr lang="ru-RU" sz="1800" dirty="0"/>
              <a:t> </a:t>
            </a:r>
            <a:r>
              <a:rPr lang="ru-RU" sz="1800" dirty="0" err="1"/>
              <a:t>заниження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зобов’язання</a:t>
            </a:r>
            <a:r>
              <a:rPr lang="ru-RU" sz="1800" dirty="0"/>
              <a:t>. </a:t>
            </a:r>
            <a:r>
              <a:rPr lang="ru-RU" sz="1800" dirty="0" err="1"/>
              <a:t>Інша</a:t>
            </a:r>
            <a:r>
              <a:rPr lang="ru-RU" sz="1800" dirty="0"/>
              <a:t> </a:t>
            </a:r>
            <a:r>
              <a:rPr lang="ru-RU" sz="1800" dirty="0" err="1"/>
              <a:t>частина</a:t>
            </a:r>
            <a:r>
              <a:rPr lang="ru-RU" sz="1800" dirty="0"/>
              <a:t> – 95 % </a:t>
            </a:r>
            <a:r>
              <a:rPr lang="ru-RU" sz="1800" dirty="0" err="1"/>
              <a:t>вважається</a:t>
            </a:r>
            <a:r>
              <a:rPr lang="ru-RU" sz="1800" dirty="0"/>
              <a:t> </a:t>
            </a:r>
            <a:r>
              <a:rPr lang="ru-RU" sz="1800" dirty="0" err="1"/>
              <a:t>погашеною</a:t>
            </a:r>
            <a:r>
              <a:rPr lang="ru-RU" sz="1800" dirty="0"/>
              <a:t> за </a:t>
            </a:r>
            <a:r>
              <a:rPr lang="ru-RU" sz="1800" dirty="0" err="1"/>
              <a:t>наслідками</a:t>
            </a:r>
            <a:r>
              <a:rPr lang="ru-RU" sz="1800" dirty="0"/>
              <a:t>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. При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штрафні</a:t>
            </a:r>
            <a:r>
              <a:rPr lang="ru-RU" sz="1800" dirty="0"/>
              <a:t> </a:t>
            </a:r>
            <a:r>
              <a:rPr lang="ru-RU" sz="1800" dirty="0" err="1"/>
              <a:t>санкції</a:t>
            </a:r>
            <a:r>
              <a:rPr lang="ru-RU" sz="1800" dirty="0"/>
              <a:t> до </a:t>
            </a:r>
            <a:r>
              <a:rPr lang="ru-RU" sz="1800" dirty="0" err="1"/>
              <a:t>платника</a:t>
            </a:r>
            <a:r>
              <a:rPr lang="ru-RU" sz="1800" dirty="0"/>
              <a:t> </a:t>
            </a:r>
            <a:r>
              <a:rPr lang="ru-RU" sz="1800" dirty="0" err="1"/>
              <a:t>податків</a:t>
            </a:r>
            <a:r>
              <a:rPr lang="ru-RU" sz="1800" dirty="0"/>
              <a:t> не </a:t>
            </a:r>
            <a:r>
              <a:rPr lang="ru-RU" sz="1800" dirty="0" err="1"/>
              <a:t>застосовуються</a:t>
            </a:r>
            <a:r>
              <a:rPr lang="ru-RU" sz="1800" dirty="0"/>
              <a:t>, а пеня </a:t>
            </a:r>
            <a:r>
              <a:rPr lang="ru-RU" sz="1800" dirty="0" err="1"/>
              <a:t>відповідно</a:t>
            </a:r>
            <a:r>
              <a:rPr lang="ru-RU" sz="1800" dirty="0"/>
              <a:t> не </a:t>
            </a:r>
            <a:r>
              <a:rPr lang="ru-RU" sz="1800" dirty="0" err="1"/>
              <a:t>нараховується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зобов’язання</a:t>
            </a:r>
            <a:r>
              <a:rPr lang="ru-RU" sz="1800" dirty="0"/>
              <a:t> не </a:t>
            </a:r>
            <a:r>
              <a:rPr lang="ru-RU" sz="1800" dirty="0" err="1"/>
              <a:t>підлягають</a:t>
            </a:r>
            <a:r>
              <a:rPr lang="ru-RU" sz="1800" dirty="0"/>
              <a:t> </a:t>
            </a:r>
            <a:r>
              <a:rPr lang="ru-RU" sz="1800" dirty="0" err="1"/>
              <a:t>оскарженню</a:t>
            </a:r>
            <a:r>
              <a:rPr lang="ru-RU" sz="1800" dirty="0"/>
              <a:t> та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розмір</a:t>
            </a:r>
            <a:r>
              <a:rPr lang="ru-RU" sz="1800" dirty="0"/>
              <a:t> не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змінений</a:t>
            </a:r>
            <a:r>
              <a:rPr lang="ru-RU" sz="1800" dirty="0"/>
              <a:t> в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податкових</a:t>
            </a:r>
            <a:r>
              <a:rPr lang="ru-RU" sz="1800" dirty="0"/>
              <a:t> </a:t>
            </a:r>
            <a:r>
              <a:rPr lang="ru-RU" sz="1800" dirty="0" err="1"/>
              <a:t>періодах</a:t>
            </a:r>
            <a:r>
              <a:rPr lang="ru-RU" sz="1800" dirty="0"/>
              <a:t>.</a:t>
            </a:r>
          </a:p>
          <a:p>
            <a:r>
              <a:rPr lang="ru-RU" sz="1800" dirty="0"/>
              <a:t>У </a:t>
            </a:r>
            <a:r>
              <a:rPr lang="ru-RU" sz="1800" dirty="0" err="1"/>
              <a:t>разі</a:t>
            </a:r>
            <a:r>
              <a:rPr lang="ru-RU" sz="1800" dirty="0"/>
              <a:t>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податкового</a:t>
            </a:r>
            <a:r>
              <a:rPr lang="ru-RU" sz="1800" dirty="0"/>
              <a:t> </a:t>
            </a:r>
            <a:r>
              <a:rPr lang="ru-RU" sz="1800" dirty="0" err="1"/>
              <a:t>компромісу</a:t>
            </a:r>
            <a:r>
              <a:rPr lang="ru-RU" sz="1800" dirty="0"/>
              <a:t> </a:t>
            </a:r>
            <a:r>
              <a:rPr lang="ru-RU" sz="1800" dirty="0" err="1"/>
              <a:t>перевірки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податку</a:t>
            </a:r>
            <a:r>
              <a:rPr lang="ru-RU" sz="1800" dirty="0"/>
              <a:t> на </a:t>
            </a:r>
            <a:r>
              <a:rPr lang="ru-RU" sz="1800" dirty="0" err="1"/>
              <a:t>прибуток</a:t>
            </a:r>
            <a:r>
              <a:rPr lang="ru-RU" sz="1800" dirty="0"/>
              <a:t> </a:t>
            </a:r>
            <a:r>
              <a:rPr lang="ru-RU" sz="1800" dirty="0" err="1"/>
              <a:t>підприємств</a:t>
            </a:r>
            <a:r>
              <a:rPr lang="ru-RU" sz="1800" dirty="0"/>
              <a:t> та/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податку</a:t>
            </a:r>
            <a:r>
              <a:rPr lang="ru-RU" sz="1800" dirty="0"/>
              <a:t> на </a:t>
            </a:r>
            <a:r>
              <a:rPr lang="ru-RU" sz="1800" dirty="0" err="1"/>
              <a:t>додану</a:t>
            </a:r>
            <a:r>
              <a:rPr lang="ru-RU" sz="1800" dirty="0"/>
              <a:t> </a:t>
            </a:r>
            <a:r>
              <a:rPr lang="ru-RU" sz="1800" dirty="0" err="1"/>
              <a:t>вартість</a:t>
            </a:r>
            <a:r>
              <a:rPr lang="ru-RU" sz="1800" dirty="0"/>
              <a:t> за </a:t>
            </a:r>
            <a:r>
              <a:rPr lang="ru-RU" sz="1800" dirty="0" err="1"/>
              <a:t>уточненими</a:t>
            </a:r>
            <a:r>
              <a:rPr lang="ru-RU" sz="1800" dirty="0"/>
              <a:t> </a:t>
            </a:r>
            <a:r>
              <a:rPr lang="ru-RU" sz="1800" dirty="0" err="1"/>
              <a:t>операціями</a:t>
            </a:r>
            <a:r>
              <a:rPr lang="ru-RU" sz="1800" dirty="0"/>
              <a:t> у </a:t>
            </a:r>
            <a:r>
              <a:rPr lang="ru-RU" sz="1800" dirty="0" err="1"/>
              <a:t>наступних</a:t>
            </a:r>
            <a:r>
              <a:rPr lang="ru-RU" sz="1800" dirty="0"/>
              <a:t> </a:t>
            </a:r>
            <a:r>
              <a:rPr lang="ru-RU" sz="1800" dirty="0" err="1"/>
              <a:t>періодах</a:t>
            </a:r>
            <a:r>
              <a:rPr lang="ru-RU" sz="1800" dirty="0"/>
              <a:t> за </a:t>
            </a:r>
            <a:r>
              <a:rPr lang="ru-RU" sz="1800" dirty="0" err="1"/>
              <a:t>зазначеними</a:t>
            </a:r>
            <a:r>
              <a:rPr lang="ru-RU" sz="1800" dirty="0"/>
              <a:t> </a:t>
            </a:r>
            <a:r>
              <a:rPr lang="ru-RU" sz="1800" dirty="0" err="1"/>
              <a:t>податками</a:t>
            </a:r>
            <a:r>
              <a:rPr lang="ru-RU" sz="1800" dirty="0"/>
              <a:t> </a:t>
            </a:r>
            <a:r>
              <a:rPr lang="ru-RU" sz="1800" dirty="0" err="1"/>
              <a:t>контролюючими</a:t>
            </a:r>
            <a:r>
              <a:rPr lang="ru-RU" sz="1800" dirty="0"/>
              <a:t> органами не </a:t>
            </a:r>
            <a:r>
              <a:rPr lang="ru-RU" sz="1800" dirty="0" err="1"/>
              <a:t>проводяться</a:t>
            </a:r>
            <a:r>
              <a:rPr lang="ru-RU" sz="18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3586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AD4A4B-E99D-4880-86F1-34E33C66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543800" cy="609600"/>
          </a:xfrm>
        </p:spPr>
        <p:txBody>
          <a:bodyPr/>
          <a:lstStyle/>
          <a:p>
            <a:r>
              <a:rPr lang="uk-UA" sz="3200" dirty="0"/>
              <a:t>Список використаної літератури: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A20B5F-8EF6-4512-AE86-5527A3C75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62000"/>
            <a:ext cx="7696200" cy="4724400"/>
          </a:xfrm>
        </p:spPr>
        <p:txBody>
          <a:bodyPr/>
          <a:lstStyle/>
          <a:p>
            <a:endParaRPr lang="uk-UA" sz="2400" dirty="0"/>
          </a:p>
          <a:p>
            <a:r>
              <a:rPr lang="uk-UA" sz="2400" dirty="0"/>
              <a:t>1. ЗУ «</a:t>
            </a:r>
            <a:r>
              <a:rPr lang="ru-RU" sz="2400" dirty="0"/>
              <a:t>Про </a:t>
            </a:r>
            <a:r>
              <a:rPr lang="ru-RU" sz="2400" dirty="0" err="1"/>
              <a:t>внесення</a:t>
            </a:r>
            <a:r>
              <a:rPr lang="ru-RU" sz="2400" dirty="0"/>
              <a:t> </a:t>
            </a:r>
            <a:r>
              <a:rPr lang="ru-RU" sz="2400" dirty="0" err="1"/>
              <a:t>змін</a:t>
            </a:r>
            <a:r>
              <a:rPr lang="ru-RU" sz="2400" dirty="0"/>
              <a:t> до </a:t>
            </a:r>
            <a:r>
              <a:rPr lang="ru-RU" sz="2400" dirty="0" err="1"/>
              <a:t>Податкового</a:t>
            </a:r>
            <a:r>
              <a:rPr lang="ru-RU" sz="2400" dirty="0"/>
              <a:t> кодексу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уточнення</a:t>
            </a:r>
            <a:r>
              <a:rPr lang="ru-RU" sz="2400" dirty="0"/>
              <a:t> </a:t>
            </a:r>
            <a:r>
              <a:rPr lang="ru-RU" sz="2400" dirty="0" err="1"/>
              <a:t>податкових</a:t>
            </a:r>
            <a:r>
              <a:rPr lang="ru-RU" sz="2400" dirty="0"/>
              <a:t> </a:t>
            </a:r>
            <a:r>
              <a:rPr lang="ru-RU" sz="2400" dirty="0" err="1"/>
              <a:t>зобов’язань</a:t>
            </a:r>
            <a:r>
              <a:rPr lang="ru-RU" sz="2400" dirty="0"/>
              <a:t> з </a:t>
            </a:r>
            <a:r>
              <a:rPr lang="ru-RU" sz="2400" dirty="0" err="1"/>
              <a:t>податку</a:t>
            </a:r>
            <a:r>
              <a:rPr lang="ru-RU" sz="2400" dirty="0"/>
              <a:t> на </a:t>
            </a:r>
            <a:r>
              <a:rPr lang="ru-RU" sz="2400" dirty="0" err="1"/>
              <a:t>прибуток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 та </a:t>
            </a:r>
            <a:r>
              <a:rPr lang="ru-RU" sz="2400" dirty="0" err="1"/>
              <a:t>податку</a:t>
            </a:r>
            <a:r>
              <a:rPr lang="ru-RU" sz="2400" dirty="0"/>
              <a:t> на </a:t>
            </a:r>
            <a:r>
              <a:rPr lang="ru-RU" sz="2400" dirty="0" err="1"/>
              <a:t>додану</a:t>
            </a:r>
            <a:r>
              <a:rPr lang="ru-RU" sz="2400" dirty="0"/>
              <a:t> </a:t>
            </a:r>
            <a:r>
              <a:rPr lang="ru-RU" sz="2400" dirty="0" err="1"/>
              <a:t>вартість</a:t>
            </a:r>
            <a:r>
              <a:rPr lang="ru-RU" sz="2400" dirty="0"/>
              <a:t>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податкового</a:t>
            </a:r>
            <a:r>
              <a:rPr lang="ru-RU" sz="2400" dirty="0"/>
              <a:t> </a:t>
            </a:r>
            <a:r>
              <a:rPr lang="ru-RU" sz="2400" dirty="0" err="1"/>
              <a:t>компромісу</a:t>
            </a:r>
            <a:r>
              <a:rPr lang="ru-RU" sz="2400" dirty="0"/>
              <a:t>». Режим доступу: </a:t>
            </a:r>
            <a:r>
              <a:rPr lang="en-US" sz="2400" dirty="0">
                <a:hlinkClick r:id="rId2"/>
              </a:rPr>
              <a:t>https://zakon.rada.gov.ua/laws/show/63-19#Text</a:t>
            </a:r>
            <a:endParaRPr lang="uk-UA" sz="2400" dirty="0"/>
          </a:p>
          <a:p>
            <a:r>
              <a:rPr lang="uk-UA" sz="2400" dirty="0"/>
              <a:t>2. Податковий кодекс України. Режим доступу: </a:t>
            </a:r>
            <a:r>
              <a:rPr lang="en-US" sz="2400" dirty="0">
                <a:hlinkClick r:id="rId3"/>
              </a:rPr>
              <a:t>https://zakon.rada.gov.ua/laws/show/2755-17#Text</a:t>
            </a:r>
            <a:endParaRPr lang="uk-UA" sz="24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82698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B9DC655-8D5B-46E0-9D92-C1C39740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0"/>
            <a:ext cx="8001000" cy="4800600"/>
          </a:xfrm>
        </p:spPr>
        <p:txBody>
          <a:bodyPr/>
          <a:lstStyle/>
          <a:p>
            <a:r>
              <a:rPr lang="uk-UA" sz="2400" dirty="0"/>
              <a:t>Податки, будучи фінансовим підґрунтям реалізації державою покладених на неї функцій, зачіпають інтереси держави, платників податків та окремих громадян, які отримують суспільні блага. </a:t>
            </a:r>
          </a:p>
          <a:p>
            <a:r>
              <a:rPr lang="uk-UA" sz="2400" dirty="0"/>
              <a:t>Так, держава прагне забезпечити максимум доходів, платники податків – мінімізувати витрати на оподаткування, а громадяни – отримати якомога більше суспільних благ. </a:t>
            </a:r>
          </a:p>
          <a:p>
            <a:r>
              <a:rPr lang="uk-UA" sz="2400" dirty="0"/>
              <a:t>У зв’язку з цим може виникнути конфлікт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324001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0D7022-8987-47ED-AFEC-0E70AA642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7696200" cy="4876800"/>
          </a:xfrm>
        </p:spPr>
        <p:txBody>
          <a:bodyPr/>
          <a:lstStyle/>
          <a:p>
            <a:r>
              <a:rPr lang="uk-UA" b="1" dirty="0"/>
              <a:t>Конфлікт </a:t>
            </a:r>
            <a:r>
              <a:rPr lang="uk-UA" dirty="0"/>
              <a:t>(лат. с</a:t>
            </a:r>
            <a:r>
              <a:rPr lang="en-US" dirty="0" err="1"/>
              <a:t>onflictus</a:t>
            </a:r>
            <a:r>
              <a:rPr lang="en-US" dirty="0"/>
              <a:t> – </a:t>
            </a:r>
            <a:r>
              <a:rPr lang="uk-UA" dirty="0"/>
              <a:t>зіткнення, сутичка) – зіткнення протилежних інтересів і поглядів, напруження і крайнє загострення суперечностей, що призводить до активних дій, ускладнень, боротьби, що супроводжуються складними колізіями.</a:t>
            </a:r>
          </a:p>
        </p:txBody>
      </p:sp>
    </p:spTree>
    <p:extLst>
      <p:ext uri="{BB962C8B-B14F-4D97-AF65-F5344CB8AC3E}">
        <p14:creationId xmlns:p14="http://schemas.microsoft.com/office/powerpoint/2010/main" val="238920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3F4298-E8EC-4A77-93D0-61D5D107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"/>
            <a:ext cx="8001000" cy="5257800"/>
          </a:xfrm>
        </p:spPr>
        <p:txBody>
          <a:bodyPr/>
          <a:lstStyle/>
          <a:p>
            <a:r>
              <a:rPr lang="ru-RU" sz="2800" dirty="0" err="1"/>
              <a:t>Зіткнення</a:t>
            </a:r>
            <a:r>
              <a:rPr lang="ru-RU" sz="2800" dirty="0"/>
              <a:t> </a:t>
            </a:r>
            <a:r>
              <a:rPr lang="ru-RU" sz="2800" dirty="0" err="1"/>
              <a:t>протилежних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 </a:t>
            </a:r>
            <a:r>
              <a:rPr lang="ru-RU" sz="2800" dirty="0" err="1"/>
              <a:t>суб’єктів</a:t>
            </a:r>
            <a:r>
              <a:rPr lang="ru-RU" sz="2800" dirty="0"/>
              <a:t> </a:t>
            </a:r>
            <a:r>
              <a:rPr lang="ru-RU" sz="2800" dirty="0" err="1"/>
              <a:t>податкових</a:t>
            </a:r>
            <a:r>
              <a:rPr lang="ru-RU" sz="2800" dirty="0"/>
              <a:t> </a:t>
            </a:r>
            <a:r>
              <a:rPr lang="ru-RU" sz="2800" dirty="0" err="1"/>
              <a:t>правовідносин</a:t>
            </a:r>
            <a:r>
              <a:rPr lang="ru-RU" sz="2800" dirty="0"/>
              <a:t> є основою </a:t>
            </a:r>
            <a:r>
              <a:rPr lang="ru-RU" sz="2800" dirty="0" err="1"/>
              <a:t>конфлікту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, що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виникати</a:t>
            </a:r>
            <a:r>
              <a:rPr lang="ru-RU" sz="2800" dirty="0"/>
              <a:t> на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стадіях</a:t>
            </a:r>
            <a:r>
              <a:rPr lang="ru-RU" sz="2800" dirty="0"/>
              <a:t> та формах </a:t>
            </a:r>
            <a:r>
              <a:rPr lang="ru-RU" sz="2800" dirty="0" err="1"/>
              <a:t>відносин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державою та </a:t>
            </a:r>
            <a:r>
              <a:rPr lang="ru-RU" sz="2800" dirty="0" err="1"/>
              <a:t>платниками</a:t>
            </a:r>
            <a:r>
              <a:rPr lang="ru-RU" sz="2800" dirty="0"/>
              <a:t>.</a:t>
            </a:r>
          </a:p>
          <a:p>
            <a:r>
              <a:rPr lang="ru-RU" sz="2800" dirty="0"/>
              <a:t>Причинами </a:t>
            </a:r>
            <a:r>
              <a:rPr lang="ru-RU" sz="2800" dirty="0" err="1"/>
              <a:t>конфлікту</a:t>
            </a:r>
            <a:r>
              <a:rPr lang="ru-RU" sz="2800" dirty="0"/>
              <a:t> в </a:t>
            </a:r>
            <a:r>
              <a:rPr lang="ru-RU" sz="2800" dirty="0" err="1"/>
              <a:t>податкових</a:t>
            </a:r>
            <a:r>
              <a:rPr lang="ru-RU" sz="2800" dirty="0"/>
              <a:t> </a:t>
            </a:r>
            <a:r>
              <a:rPr lang="ru-RU" sz="2800" dirty="0" err="1"/>
              <a:t>правовідносинах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надмірна</a:t>
            </a:r>
            <a:r>
              <a:rPr lang="ru-RU" sz="2800" dirty="0"/>
              <a:t> </a:t>
            </a:r>
            <a:r>
              <a:rPr lang="ru-RU" sz="2800" dirty="0" err="1"/>
              <a:t>фіскальна</a:t>
            </a:r>
            <a:r>
              <a:rPr lang="ru-RU" sz="2800" dirty="0"/>
              <a:t> </a:t>
            </a:r>
            <a:r>
              <a:rPr lang="ru-RU" sz="2800" dirty="0" err="1"/>
              <a:t>орієнтованість</a:t>
            </a:r>
            <a:r>
              <a:rPr lang="ru-RU" sz="2800" dirty="0"/>
              <a:t> </a:t>
            </a:r>
            <a:r>
              <a:rPr lang="ru-RU" sz="2800" dirty="0" err="1"/>
              <a:t>податкової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(</a:t>
            </a:r>
            <a:r>
              <a:rPr lang="ru-RU" sz="2800" dirty="0" err="1"/>
              <a:t>побудова</a:t>
            </a:r>
            <a:r>
              <a:rPr lang="ru-RU" sz="2800" dirty="0"/>
              <a:t> </a:t>
            </a:r>
            <a:r>
              <a:rPr lang="ru-RU" sz="2800" dirty="0" err="1"/>
              <a:t>податкового</a:t>
            </a:r>
            <a:r>
              <a:rPr lang="ru-RU" sz="2800" dirty="0"/>
              <a:t> </a:t>
            </a:r>
            <a:r>
              <a:rPr lang="ru-RU" sz="2800" dirty="0" err="1"/>
              <a:t>законодавства</a:t>
            </a:r>
            <a:r>
              <a:rPr lang="ru-RU" sz="2800" dirty="0"/>
              <a:t> на </a:t>
            </a:r>
            <a:r>
              <a:rPr lang="ru-RU" sz="2800" dirty="0" err="1"/>
              <a:t>принципі</a:t>
            </a:r>
            <a:r>
              <a:rPr lang="ru-RU" sz="2800" dirty="0"/>
              <a:t> </a:t>
            </a:r>
            <a:r>
              <a:rPr lang="ru-RU" sz="2800" dirty="0" err="1"/>
              <a:t>фіскальної</a:t>
            </a:r>
            <a:r>
              <a:rPr lang="ru-RU" sz="2800" dirty="0"/>
              <a:t> </a:t>
            </a:r>
            <a:r>
              <a:rPr lang="ru-RU" sz="2800" dirty="0" err="1"/>
              <a:t>достатності</a:t>
            </a:r>
            <a:r>
              <a:rPr lang="ru-RU" sz="2800" dirty="0"/>
              <a:t>) та </a:t>
            </a:r>
            <a:r>
              <a:rPr lang="ru-RU" sz="2800" dirty="0" err="1"/>
              <a:t>недосконалість</a:t>
            </a:r>
            <a:r>
              <a:rPr lang="ru-RU" sz="2800" dirty="0"/>
              <a:t>:</a:t>
            </a:r>
            <a:endParaRPr lang="uk-UA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05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62CF9B-82E2-439B-A03C-4535F355C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81000"/>
            <a:ext cx="7696200" cy="5105400"/>
          </a:xfrm>
        </p:spPr>
        <p:txBody>
          <a:bodyPr/>
          <a:lstStyle/>
          <a:p>
            <a:r>
              <a:rPr lang="uk-UA" sz="2400" dirty="0"/>
              <a:t>– нормативно-правових актів (протиріччя та суперечності в податковому законодавстві, недостатня чіткість окремих норм податкового кодексу та ін.);</a:t>
            </a:r>
          </a:p>
          <a:p>
            <a:r>
              <a:rPr lang="uk-UA" sz="2400" dirty="0"/>
              <a:t>– діючого порядку адміністрування податків і зборів (реєстрація та облік платників податків, електронне адміністрування податків, механізм здійснення податкового контролю та ін..);</a:t>
            </a:r>
          </a:p>
          <a:p>
            <a:r>
              <a:rPr lang="uk-UA" sz="2400" dirty="0"/>
              <a:t>– інформаційного забезпечення платників податків і зборів (своєчасність, доступність роз’яснень щодо порядку справляння нових податків, норм звітності та ін.).</a:t>
            </a:r>
          </a:p>
        </p:txBody>
      </p:sp>
    </p:spTree>
    <p:extLst>
      <p:ext uri="{BB962C8B-B14F-4D97-AF65-F5344CB8AC3E}">
        <p14:creationId xmlns:p14="http://schemas.microsoft.com/office/powerpoint/2010/main" val="8852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FF07C8-5F3E-4F68-AC59-A74AB6237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85800"/>
            <a:ext cx="7696200" cy="4800600"/>
          </a:xfrm>
        </p:spPr>
        <p:txBody>
          <a:bodyPr/>
          <a:lstStyle/>
          <a:p>
            <a:r>
              <a:rPr lang="ru-RU" sz="2400" dirty="0" err="1"/>
              <a:t>Конфлікт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у </a:t>
            </a:r>
            <a:r>
              <a:rPr lang="ru-RU" sz="2400" dirty="0" err="1"/>
              <a:t>податкових</a:t>
            </a:r>
            <a:r>
              <a:rPr lang="ru-RU" sz="2400" dirty="0"/>
              <a:t> </a:t>
            </a:r>
            <a:r>
              <a:rPr lang="ru-RU" sz="2400" dirty="0" err="1"/>
              <a:t>правовідносинах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платниками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та державою:</a:t>
            </a:r>
          </a:p>
          <a:p>
            <a:r>
              <a:rPr lang="ru-RU" sz="2400" dirty="0"/>
              <a:t>–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реєстрації</a:t>
            </a:r>
            <a:r>
              <a:rPr lang="ru-RU" sz="2400" dirty="0"/>
              <a:t> та </a:t>
            </a:r>
            <a:r>
              <a:rPr lang="ru-RU" sz="2400" dirty="0" err="1"/>
              <a:t>обліку</a:t>
            </a:r>
            <a:r>
              <a:rPr lang="ru-RU" sz="2400" dirty="0"/>
              <a:t> </a:t>
            </a:r>
            <a:r>
              <a:rPr lang="ru-RU" sz="2400" dirty="0" err="1"/>
              <a:t>платників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</a:t>
            </a:r>
            <a:r>
              <a:rPr lang="ru-RU" sz="2400" dirty="0" err="1"/>
              <a:t>контролюючим</a:t>
            </a:r>
            <a:r>
              <a:rPr lang="ru-RU" sz="2400" dirty="0"/>
              <a:t> органом;</a:t>
            </a:r>
          </a:p>
          <a:p>
            <a:r>
              <a:rPr lang="ru-RU" sz="2400" dirty="0"/>
              <a:t>–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справляння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та </a:t>
            </a:r>
            <a:r>
              <a:rPr lang="ru-RU" sz="2400" dirty="0" err="1"/>
              <a:t>зборів</a:t>
            </a:r>
            <a:r>
              <a:rPr lang="ru-RU" sz="2400" dirty="0"/>
              <a:t>;</a:t>
            </a:r>
          </a:p>
          <a:p>
            <a:r>
              <a:rPr lang="ru-RU" sz="2400" dirty="0"/>
              <a:t>–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адміністрування</a:t>
            </a:r>
            <a:r>
              <a:rPr lang="ru-RU" sz="2400" dirty="0"/>
              <a:t> </a:t>
            </a:r>
            <a:r>
              <a:rPr lang="ru-RU" sz="2400" dirty="0" err="1"/>
              <a:t>податків</a:t>
            </a:r>
            <a:r>
              <a:rPr lang="ru-RU" sz="2400" dirty="0"/>
              <a:t> та </a:t>
            </a:r>
            <a:r>
              <a:rPr lang="ru-RU" sz="2400" dirty="0" err="1"/>
              <a:t>зборів</a:t>
            </a:r>
            <a:r>
              <a:rPr lang="ru-RU" sz="2400" dirty="0"/>
              <a:t>;</a:t>
            </a:r>
          </a:p>
          <a:p>
            <a:r>
              <a:rPr lang="ru-RU" sz="2400" dirty="0"/>
              <a:t>–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оскарження</a:t>
            </a:r>
            <a:r>
              <a:rPr lang="ru-RU" sz="2400" dirty="0"/>
              <a:t> </a:t>
            </a:r>
            <a:r>
              <a:rPr lang="ru-RU" sz="2400" dirty="0" err="1"/>
              <a:t>податкових</a:t>
            </a:r>
            <a:r>
              <a:rPr lang="ru-RU" sz="2400" dirty="0"/>
              <a:t> - </a:t>
            </a:r>
            <a:r>
              <a:rPr lang="ru-RU" sz="2400" dirty="0" err="1"/>
              <a:t>повідомлень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</a:t>
            </a:r>
            <a:r>
              <a:rPr lang="ru-RU" sz="2400" dirty="0" err="1"/>
              <a:t>контролюючого</a:t>
            </a:r>
            <a:r>
              <a:rPr lang="ru-RU" sz="2400" dirty="0"/>
              <a:t> органа;</a:t>
            </a:r>
          </a:p>
          <a:p>
            <a:r>
              <a:rPr lang="ru-RU" sz="2400" dirty="0"/>
              <a:t>– у </a:t>
            </a:r>
            <a:r>
              <a:rPr lang="ru-RU" sz="2400" dirty="0" err="1"/>
              <a:t>випадках</a:t>
            </a:r>
            <a:r>
              <a:rPr lang="ru-RU" sz="2400" dirty="0"/>
              <a:t> </a:t>
            </a:r>
            <a:r>
              <a:rPr lang="ru-RU" sz="2400" dirty="0" err="1"/>
              <a:t>притягнення</a:t>
            </a:r>
            <a:r>
              <a:rPr lang="ru-RU" sz="2400" dirty="0"/>
              <a:t> до </a:t>
            </a:r>
            <a:r>
              <a:rPr lang="ru-RU" sz="2400" dirty="0" err="1"/>
              <a:t>відповідальності</a:t>
            </a:r>
            <a:r>
              <a:rPr lang="ru-RU" sz="2400" dirty="0"/>
              <a:t> за </a:t>
            </a:r>
            <a:r>
              <a:rPr lang="ru-RU" sz="2400" dirty="0" err="1"/>
              <a:t>здійснене</a:t>
            </a:r>
            <a:r>
              <a:rPr lang="ru-RU" sz="2400" dirty="0"/>
              <a:t> </a:t>
            </a:r>
            <a:r>
              <a:rPr lang="ru-RU" sz="2400" dirty="0" err="1"/>
              <a:t>податкове</a:t>
            </a:r>
            <a:r>
              <a:rPr lang="ru-RU" sz="2400" dirty="0"/>
              <a:t> </a:t>
            </a:r>
            <a:r>
              <a:rPr lang="ru-RU" sz="2400" dirty="0" err="1"/>
              <a:t>правопорушення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52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9A0CC48-01C4-4D13-AFE1-BA9876E4B4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43000"/>
            <a:ext cx="8153400" cy="4191000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7A08FB80-0E67-4471-8A8B-4729CF554527}"/>
              </a:ext>
            </a:extLst>
          </p:cNvPr>
          <p:cNvSpPr/>
          <p:nvPr/>
        </p:nvSpPr>
        <p:spPr>
          <a:xfrm>
            <a:off x="1143000" y="228600"/>
            <a:ext cx="624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Етапи конфлікту інтересів у податкових</a:t>
            </a:r>
          </a:p>
          <a:p>
            <a:r>
              <a:rPr lang="uk-UA" sz="2400" dirty="0"/>
              <a:t>правовідносинах</a:t>
            </a:r>
          </a:p>
        </p:txBody>
      </p:sp>
    </p:spTree>
    <p:extLst>
      <p:ext uri="{BB962C8B-B14F-4D97-AF65-F5344CB8AC3E}">
        <p14:creationId xmlns:p14="http://schemas.microsoft.com/office/powerpoint/2010/main" val="287406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56D162F4-7C79-41D9-BFA0-44EA647B5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524000"/>
            <a:ext cx="7696200" cy="4343400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34E33726-2777-4C3C-B650-D3F53B59F3B7}"/>
              </a:ext>
            </a:extLst>
          </p:cNvPr>
          <p:cNvSpPr/>
          <p:nvPr/>
        </p:nvSpPr>
        <p:spPr>
          <a:xfrm>
            <a:off x="1219200" y="5334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Форми конфлікту інтересів та способи їх вирішення</a:t>
            </a:r>
          </a:p>
        </p:txBody>
      </p:sp>
    </p:spTree>
    <p:extLst>
      <p:ext uri="{BB962C8B-B14F-4D97-AF65-F5344CB8AC3E}">
        <p14:creationId xmlns:p14="http://schemas.microsoft.com/office/powerpoint/2010/main" val="17797886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550</TotalTime>
  <Words>1912</Words>
  <Application>Microsoft Office PowerPoint</Application>
  <PresentationFormat>Екран (4:3)</PresentationFormat>
  <Paragraphs>79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7" baseType="lpstr">
      <vt:lpstr>Calibri</vt:lpstr>
      <vt:lpstr>Comic Sans MS</vt:lpstr>
      <vt:lpstr>Пастель</vt:lpstr>
      <vt:lpstr>Лекція 2 КОНФЛІКТ ІНТЕРЕСІВ У ПОДАТКОВИХ ПРАВОВІДНОСИНАХ ТА ШЛЯХИ ЙОГО ВИРІШЕННЯ </vt:lpstr>
      <vt:lpstr>План лекційного заняття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Список використаної літератури: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VINGA</dc:creator>
  <cp:lastModifiedBy>ASUS</cp:lastModifiedBy>
  <cp:revision>79</cp:revision>
  <cp:lastPrinted>1601-01-01T00:00:00Z</cp:lastPrinted>
  <dcterms:created xsi:type="dcterms:W3CDTF">1601-01-01T00:00:00Z</dcterms:created>
  <dcterms:modified xsi:type="dcterms:W3CDTF">2025-04-07T09:36:41Z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