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984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742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252785" y="1544594"/>
            <a:ext cx="9215183" cy="4611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9600" b="1">
                <a:solidFill>
                  <a:srgbClr val="333F70"/>
                </a:solidFill>
                <a:latin typeface="Comic Sans MS" panose="030F0702030302020204" pitchFamily="66" charset="0"/>
                <a:ea typeface="Unbounded Bold" pitchFamily="34" charset="-122"/>
                <a:cs typeface="Unbounded Bold" pitchFamily="34" charset="-120"/>
              </a:rPr>
              <a:t>Площинні </a:t>
            </a:r>
            <a:endParaRPr lang="uk-UA" sz="9600" b="1">
              <a:solidFill>
                <a:srgbClr val="333F70"/>
              </a:solidFill>
              <a:latin typeface="Comic Sans MS" panose="030F0702030302020204" pitchFamily="66" charset="0"/>
              <a:ea typeface="Unbounded Bold" pitchFamily="34" charset="-122"/>
              <a:cs typeface="Unbounded Bold" pitchFamily="34" charset="-120"/>
            </a:endParaRPr>
          </a:p>
          <a:p>
            <a:pPr marL="0" indent="0" algn="ctr">
              <a:lnSpc>
                <a:spcPts val="5550"/>
              </a:lnSpc>
              <a:buNone/>
            </a:pPr>
            <a:endParaRPr lang="uk-UA" sz="9600" b="1">
              <a:solidFill>
                <a:srgbClr val="333F70"/>
              </a:solidFill>
              <a:latin typeface="Comic Sans MS" panose="030F0702030302020204" pitchFamily="66" charset="0"/>
              <a:ea typeface="Unbounded Bold" pitchFamily="34" charset="-122"/>
              <a:cs typeface="Unbounded Bold" pitchFamily="34" charset="-120"/>
            </a:endParaRPr>
          </a:p>
          <a:p>
            <a:pPr marL="0" indent="0" algn="ctr">
              <a:lnSpc>
                <a:spcPts val="5550"/>
              </a:lnSpc>
              <a:buNone/>
            </a:pPr>
            <a:r>
              <a:rPr lang="uk-UA" sz="9600" b="1">
                <a:solidFill>
                  <a:srgbClr val="333F70"/>
                </a:solidFill>
                <a:latin typeface="Comic Sans MS" panose="030F0702030302020204" pitchFamily="66" charset="0"/>
                <a:ea typeface="Unbounded Bold" pitchFamily="34" charset="-122"/>
                <a:cs typeface="Unbounded Bold" pitchFamily="34" charset="-120"/>
              </a:rPr>
              <a:t>Ф</a:t>
            </a:r>
            <a:r>
              <a:rPr lang="en-US" sz="9600" b="1">
                <a:solidFill>
                  <a:srgbClr val="333F70"/>
                </a:solidFill>
                <a:latin typeface="Comic Sans MS" panose="030F0702030302020204" pitchFamily="66" charset="0"/>
                <a:ea typeface="Unbounded Bold" pitchFamily="34" charset="-122"/>
                <a:cs typeface="Unbounded Bold" pitchFamily="34" charset="-120"/>
              </a:rPr>
              <a:t>орми</a:t>
            </a:r>
            <a:endParaRPr lang="uk-UA" sz="9600" b="1">
              <a:solidFill>
                <a:srgbClr val="333F70"/>
              </a:solidFill>
              <a:latin typeface="Comic Sans MS" panose="030F0702030302020204" pitchFamily="66" charset="0"/>
              <a:ea typeface="Unbounded Bold" pitchFamily="34" charset="-122"/>
              <a:cs typeface="Unbounded Bold" pitchFamily="34" charset="-120"/>
            </a:endParaRPr>
          </a:p>
          <a:p>
            <a:pPr marL="0" indent="0" algn="ctr">
              <a:lnSpc>
                <a:spcPts val="5550"/>
              </a:lnSpc>
              <a:buNone/>
            </a:pPr>
            <a:endParaRPr lang="uk-UA" sz="9600" b="1">
              <a:solidFill>
                <a:srgbClr val="333F70"/>
              </a:solidFill>
              <a:latin typeface="Comic Sans MS" panose="030F0702030302020204" pitchFamily="66" charset="0"/>
              <a:ea typeface="Unbounded Bold" pitchFamily="34" charset="-122"/>
              <a:cs typeface="Unbounded Bold" pitchFamily="34" charset="-120"/>
            </a:endParaRPr>
          </a:p>
          <a:p>
            <a:pPr marL="0" indent="0" algn="ctr">
              <a:lnSpc>
                <a:spcPts val="5550"/>
              </a:lnSpc>
              <a:buNone/>
            </a:pPr>
            <a:r>
              <a:rPr lang="en-US" sz="9600" b="1">
                <a:solidFill>
                  <a:srgbClr val="333F70"/>
                </a:solidFill>
                <a:latin typeface="Comic Sans MS" panose="030F0702030302020204" pitchFamily="66" charset="0"/>
                <a:ea typeface="Unbounded Bold" pitchFamily="34" charset="-122"/>
                <a:cs typeface="Unbounded Bold" pitchFamily="34" charset="-120"/>
              </a:rPr>
              <a:t> </a:t>
            </a:r>
            <a:r>
              <a:rPr lang="en-US" sz="9600" b="1" dirty="0">
                <a:solidFill>
                  <a:srgbClr val="333F70"/>
                </a:solidFill>
                <a:latin typeface="Comic Sans MS" panose="030F0702030302020204" pitchFamily="66" charset="0"/>
                <a:ea typeface="Unbounded Bold" pitchFamily="34" charset="-122"/>
                <a:cs typeface="Unbounded Bold" pitchFamily="34" charset="-120"/>
              </a:rPr>
              <a:t>залягання</a:t>
            </a:r>
            <a:endParaRPr lang="en-US" sz="9600" dirty="0">
              <a:latin typeface="Comic Sans MS" panose="030F0702030302020204" pitchFamily="66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3814286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795242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93790" y="5793105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67702" y="843558"/>
            <a:ext cx="7808595" cy="11922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Способи визначення потужності</a:t>
            </a:r>
            <a:endParaRPr lang="en-US" sz="3750" dirty="0"/>
          </a:p>
        </p:txBody>
      </p:sp>
      <p:sp>
        <p:nvSpPr>
          <p:cNvPr id="4" name="Text 1"/>
          <p:cNvSpPr/>
          <p:nvPr/>
        </p:nvSpPr>
        <p:spPr>
          <a:xfrm>
            <a:off x="667702" y="2417326"/>
            <a:ext cx="3761184" cy="6294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49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1-й</a:t>
            </a:r>
            <a:endParaRPr lang="en-US" sz="4950" dirty="0"/>
          </a:p>
        </p:txBody>
      </p:sp>
      <p:sp>
        <p:nvSpPr>
          <p:cNvPr id="5" name="Text 2"/>
          <p:cNvSpPr/>
          <p:nvPr/>
        </p:nvSpPr>
        <p:spPr>
          <a:xfrm>
            <a:off x="727710" y="3285173"/>
            <a:ext cx="3641050" cy="298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За даними свердловин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667702" y="3697605"/>
            <a:ext cx="3761184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Аналіз керну та каротажних діаграм.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4714994" y="2417326"/>
            <a:ext cx="3761303" cy="6294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49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2-й</a:t>
            </a:r>
            <a:endParaRPr lang="en-US" sz="4950" dirty="0"/>
          </a:p>
        </p:txBody>
      </p:sp>
      <p:sp>
        <p:nvSpPr>
          <p:cNvPr id="8" name="Text 5"/>
          <p:cNvSpPr/>
          <p:nvPr/>
        </p:nvSpPr>
        <p:spPr>
          <a:xfrm>
            <a:off x="5020508" y="3285173"/>
            <a:ext cx="3150275" cy="298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У гірничих виробках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4714994" y="3697605"/>
            <a:ext cx="3761303" cy="6103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Прямі вимірювання рулеткою чи лазерним далекоміром.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2691289" y="4975622"/>
            <a:ext cx="3761303" cy="6294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49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3-й</a:t>
            </a:r>
            <a:endParaRPr lang="en-US" sz="4950" dirty="0"/>
          </a:p>
        </p:txBody>
      </p:sp>
      <p:sp>
        <p:nvSpPr>
          <p:cNvPr id="11" name="Text 8"/>
          <p:cNvSpPr/>
          <p:nvPr/>
        </p:nvSpPr>
        <p:spPr>
          <a:xfrm>
            <a:off x="2805232" y="5843468"/>
            <a:ext cx="3533299" cy="298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Графічно-аналітичний</a:t>
            </a:r>
            <a:endParaRPr lang="en-US" sz="1850" dirty="0"/>
          </a:p>
        </p:txBody>
      </p:sp>
      <p:sp>
        <p:nvSpPr>
          <p:cNvPr id="12" name="Text 9"/>
          <p:cNvSpPr/>
          <p:nvPr/>
        </p:nvSpPr>
        <p:spPr>
          <a:xfrm>
            <a:off x="2691289" y="6255901"/>
            <a:ext cx="3761303" cy="6103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Обчислення за геологічними розрізами та планами.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667702" y="7080766"/>
            <a:ext cx="7808595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Для підвищення точності результати різних методів зіставляють та корегують.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63717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Зображення площинних форм залягання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3180874"/>
            <a:ext cx="3120747" cy="312074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608" y="3180874"/>
            <a:ext cx="3120866" cy="312086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926" y="3180874"/>
            <a:ext cx="3120747" cy="312074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8124" y="3180874"/>
            <a:ext cx="3120866" cy="3120866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93790" y="670286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Візуалізація даних на картах і розрізах є ключовою для планування гірничих робіт.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3660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4248" y="3241953"/>
            <a:ext cx="11121866" cy="5841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50"/>
              </a:lnSpc>
              <a:buNone/>
            </a:pPr>
            <a:r>
              <a:rPr lang="en-US" sz="36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Інкл</a:t>
            </a:r>
            <a:r>
              <a:rPr lang="uk-UA" sz="36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і</a:t>
            </a:r>
            <a:r>
              <a:rPr lang="en-US" sz="36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нометрія </a:t>
            </a:r>
            <a:r>
              <a:rPr lang="en-US" sz="3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та глибина залягання</a:t>
            </a:r>
            <a:endParaRPr lang="en-US" sz="3650" dirty="0"/>
          </a:p>
        </p:txBody>
      </p:sp>
      <p:sp>
        <p:nvSpPr>
          <p:cNvPr id="4" name="Shape 1"/>
          <p:cNvSpPr/>
          <p:nvPr/>
        </p:nvSpPr>
        <p:spPr>
          <a:xfrm>
            <a:off x="654248" y="4106466"/>
            <a:ext cx="13321903" cy="2708434"/>
          </a:xfrm>
          <a:prstGeom prst="roundRect">
            <a:avLst>
              <a:gd name="adj" fmla="val 2899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5" name="Shape 2"/>
          <p:cNvSpPr/>
          <p:nvPr/>
        </p:nvSpPr>
        <p:spPr>
          <a:xfrm>
            <a:off x="661868" y="4114086"/>
            <a:ext cx="13305234" cy="53863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6" name="Text 3"/>
          <p:cNvSpPr/>
          <p:nvPr/>
        </p:nvSpPr>
        <p:spPr>
          <a:xfrm>
            <a:off x="850225" y="4233863"/>
            <a:ext cx="4056936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Параметр</a:t>
            </a:r>
            <a:endParaRPr lang="en-US" sz="1450" dirty="0"/>
          </a:p>
        </p:txBody>
      </p:sp>
      <p:sp>
        <p:nvSpPr>
          <p:cNvPr id="7" name="Text 4"/>
          <p:cNvSpPr/>
          <p:nvPr/>
        </p:nvSpPr>
        <p:spPr>
          <a:xfrm>
            <a:off x="5288637" y="4233863"/>
            <a:ext cx="4053126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Визначення</a:t>
            </a:r>
            <a:endParaRPr lang="en-US" sz="1450" dirty="0"/>
          </a:p>
        </p:txBody>
      </p:sp>
      <p:sp>
        <p:nvSpPr>
          <p:cNvPr id="8" name="Text 5"/>
          <p:cNvSpPr/>
          <p:nvPr/>
        </p:nvSpPr>
        <p:spPr>
          <a:xfrm>
            <a:off x="9723239" y="4233863"/>
            <a:ext cx="4056936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Методи вимірювання</a:t>
            </a:r>
            <a:endParaRPr lang="en-US" sz="1450" dirty="0"/>
          </a:p>
        </p:txBody>
      </p:sp>
      <p:sp>
        <p:nvSpPr>
          <p:cNvPr id="9" name="Shape 6"/>
          <p:cNvSpPr/>
          <p:nvPr/>
        </p:nvSpPr>
        <p:spPr>
          <a:xfrm>
            <a:off x="661868" y="4652724"/>
            <a:ext cx="13305234" cy="53863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0" name="Text 7"/>
          <p:cNvSpPr/>
          <p:nvPr/>
        </p:nvSpPr>
        <p:spPr>
          <a:xfrm>
            <a:off x="850225" y="4772501"/>
            <a:ext cx="4056936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Зенітний кут</a:t>
            </a:r>
            <a:endParaRPr lang="en-US" sz="1450" dirty="0"/>
          </a:p>
        </p:txBody>
      </p:sp>
      <p:sp>
        <p:nvSpPr>
          <p:cNvPr id="11" name="Text 8"/>
          <p:cNvSpPr/>
          <p:nvPr/>
        </p:nvSpPr>
        <p:spPr>
          <a:xfrm>
            <a:off x="5288637" y="4772501"/>
            <a:ext cx="4053126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Відхилення свердловини від вертикалі</a:t>
            </a:r>
            <a:endParaRPr lang="en-US" sz="1450" dirty="0"/>
          </a:p>
        </p:txBody>
      </p:sp>
      <p:sp>
        <p:nvSpPr>
          <p:cNvPr id="12" name="Text 9"/>
          <p:cNvSpPr/>
          <p:nvPr/>
        </p:nvSpPr>
        <p:spPr>
          <a:xfrm>
            <a:off x="9723239" y="4772501"/>
            <a:ext cx="4056936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Механічні та електронні інклинометри</a:t>
            </a:r>
            <a:endParaRPr lang="en-US" sz="1450" dirty="0"/>
          </a:p>
        </p:txBody>
      </p:sp>
      <p:sp>
        <p:nvSpPr>
          <p:cNvPr id="13" name="Shape 10"/>
          <p:cNvSpPr/>
          <p:nvPr/>
        </p:nvSpPr>
        <p:spPr>
          <a:xfrm>
            <a:off x="661868" y="5191363"/>
            <a:ext cx="13305234" cy="53863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4" name="Text 11"/>
          <p:cNvSpPr/>
          <p:nvPr/>
        </p:nvSpPr>
        <p:spPr>
          <a:xfrm>
            <a:off x="850225" y="5311140"/>
            <a:ext cx="4056936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Азимут</a:t>
            </a:r>
            <a:endParaRPr lang="en-US" sz="1450" dirty="0"/>
          </a:p>
        </p:txBody>
      </p:sp>
      <p:sp>
        <p:nvSpPr>
          <p:cNvPr id="15" name="Text 12"/>
          <p:cNvSpPr/>
          <p:nvPr/>
        </p:nvSpPr>
        <p:spPr>
          <a:xfrm>
            <a:off x="5288637" y="5311140"/>
            <a:ext cx="4053126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Напрямок відхилення свердловини</a:t>
            </a:r>
            <a:endParaRPr lang="en-US" sz="1450" dirty="0"/>
          </a:p>
        </p:txBody>
      </p:sp>
      <p:sp>
        <p:nvSpPr>
          <p:cNvPr id="16" name="Text 13"/>
          <p:cNvSpPr/>
          <p:nvPr/>
        </p:nvSpPr>
        <p:spPr>
          <a:xfrm>
            <a:off x="9723239" y="5311140"/>
            <a:ext cx="4056936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Магнітні та гіроскопічні прилади</a:t>
            </a:r>
            <a:endParaRPr lang="en-US" sz="1450" dirty="0"/>
          </a:p>
        </p:txBody>
      </p:sp>
      <p:sp>
        <p:nvSpPr>
          <p:cNvPr id="17" name="Shape 14"/>
          <p:cNvSpPr/>
          <p:nvPr/>
        </p:nvSpPr>
        <p:spPr>
          <a:xfrm>
            <a:off x="661868" y="5730002"/>
            <a:ext cx="13305234" cy="53863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8" name="Text 15"/>
          <p:cNvSpPr/>
          <p:nvPr/>
        </p:nvSpPr>
        <p:spPr>
          <a:xfrm>
            <a:off x="850225" y="5849779"/>
            <a:ext cx="4056936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Істинна глибина</a:t>
            </a:r>
            <a:endParaRPr lang="en-US" sz="1450" dirty="0"/>
          </a:p>
        </p:txBody>
      </p:sp>
      <p:sp>
        <p:nvSpPr>
          <p:cNvPr id="19" name="Text 16"/>
          <p:cNvSpPr/>
          <p:nvPr/>
        </p:nvSpPr>
        <p:spPr>
          <a:xfrm>
            <a:off x="5288637" y="5849779"/>
            <a:ext cx="4053126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Фактична відстань до покладу</a:t>
            </a:r>
            <a:endParaRPr lang="en-US" sz="1450" dirty="0"/>
          </a:p>
        </p:txBody>
      </p:sp>
      <p:sp>
        <p:nvSpPr>
          <p:cNvPr id="20" name="Text 17"/>
          <p:cNvSpPr/>
          <p:nvPr/>
        </p:nvSpPr>
        <p:spPr>
          <a:xfrm>
            <a:off x="9723239" y="5849779"/>
            <a:ext cx="4056936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Розрахунок за даними інклинометрії</a:t>
            </a:r>
            <a:endParaRPr lang="en-US" sz="1450" dirty="0"/>
          </a:p>
        </p:txBody>
      </p:sp>
      <p:sp>
        <p:nvSpPr>
          <p:cNvPr id="21" name="Shape 18"/>
          <p:cNvSpPr/>
          <p:nvPr/>
        </p:nvSpPr>
        <p:spPr>
          <a:xfrm>
            <a:off x="661868" y="6268641"/>
            <a:ext cx="13305234" cy="53863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22" name="Text 19"/>
          <p:cNvSpPr/>
          <p:nvPr/>
        </p:nvSpPr>
        <p:spPr>
          <a:xfrm>
            <a:off x="850225" y="6388417"/>
            <a:ext cx="4056936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Проектна глибина</a:t>
            </a:r>
            <a:endParaRPr lang="en-US" sz="1450" dirty="0"/>
          </a:p>
        </p:txBody>
      </p:sp>
      <p:sp>
        <p:nvSpPr>
          <p:cNvPr id="23" name="Text 20"/>
          <p:cNvSpPr/>
          <p:nvPr/>
        </p:nvSpPr>
        <p:spPr>
          <a:xfrm>
            <a:off x="5288637" y="6388417"/>
            <a:ext cx="4053126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Запланована глибина свердловини</a:t>
            </a:r>
            <a:endParaRPr lang="en-US" sz="1450" dirty="0"/>
          </a:p>
        </p:txBody>
      </p:sp>
      <p:sp>
        <p:nvSpPr>
          <p:cNvPr id="24" name="Text 21"/>
          <p:cNvSpPr/>
          <p:nvPr/>
        </p:nvSpPr>
        <p:spPr>
          <a:xfrm>
            <a:off x="9723239" y="6388417"/>
            <a:ext cx="4056936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Геологічні карти і розрізи</a:t>
            </a:r>
            <a:endParaRPr lang="en-US" sz="1450" dirty="0"/>
          </a:p>
        </p:txBody>
      </p:sp>
      <p:sp>
        <p:nvSpPr>
          <p:cNvPr id="25" name="Text 22"/>
          <p:cNvSpPr/>
          <p:nvPr/>
        </p:nvSpPr>
        <p:spPr>
          <a:xfrm>
            <a:off x="654248" y="7025164"/>
            <a:ext cx="13321903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Інклинометрія дозволяє побудувати точну тривимірну модель родовища.</a:t>
            </a:r>
            <a:endParaRPr lang="en-US" sz="14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97917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Поняття площинної форми залягання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99204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260" y="3034546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017306" y="29920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Визначення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7017306" y="3482459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Площинні форми - це пласти та поклади з майже однорідною товщиною.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10171867" y="299204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6937" y="3034546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908983" y="2992041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Характеристика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0908983" y="3836789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Відрізняються незначним кутом падіння відносно горизонту.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6280190" y="541603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260" y="5458539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017306" y="54160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Значення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7017306" y="5906453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Найпоширеніший тип залягання для осадових порід.</a:t>
            </a:r>
            <a:endParaRPr lang="en-US" sz="1750" dirty="0"/>
          </a:p>
        </p:txBody>
      </p:sp>
      <p:sp>
        <p:nvSpPr>
          <p:cNvPr id="16" name="Text 10"/>
          <p:cNvSpPr/>
          <p:nvPr/>
        </p:nvSpPr>
        <p:spPr>
          <a:xfrm>
            <a:off x="6280190" y="6524506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Розуміння площинних форм є базовим для проектування гірничих виробок.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26801"/>
            <a:ext cx="989826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Види покладів за формою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302556"/>
            <a:ext cx="324373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Суцільні поклади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88370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Мають однорідну структуру без значних прошарків.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45067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Характерні для масивних осадових родовищ.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01765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Приклади: суцільні поклади кам'яної солі, вапняку.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9521" y="3302556"/>
            <a:ext cx="34710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Шаруваті поклади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599521" y="388370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Складаються з чергування різних порід.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445067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Мають чітко виражену шаруватість.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501765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Приклади: вугільні пласти з прошарками пустої породи.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93790" y="583977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Тип покладу визначає стратегію видобутку та систему розробки родовища.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6165" y="730210"/>
            <a:ext cx="7651671" cy="1332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Геометричні параметри пласта</a:t>
            </a:r>
            <a:endParaRPr lang="en-US" sz="41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65" y="2382560"/>
            <a:ext cx="1065967" cy="12792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31933" y="2595682"/>
            <a:ext cx="2664976" cy="3330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Потужність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2131933" y="3056573"/>
            <a:ext cx="6265902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Відстань між покрівлею та підошвою пласта.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165" y="3661767"/>
            <a:ext cx="1065967" cy="127920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131933" y="3874889"/>
            <a:ext cx="2664976" cy="3330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Простягання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2131933" y="4335780"/>
            <a:ext cx="6265902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Лінія перетину пласта з горизонтальною площиною.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165" y="4940975"/>
            <a:ext cx="1065967" cy="127920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131933" y="5154097"/>
            <a:ext cx="2664976" cy="3330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Кут падіння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2131933" y="5614988"/>
            <a:ext cx="6265902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Кут між горизонтальною площиною та поверхнею пласта.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165" y="6220182"/>
            <a:ext cx="1065967" cy="127920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131933" y="6433304"/>
            <a:ext cx="3211235" cy="3330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Напрямок падіння</a:t>
            </a:r>
            <a:endParaRPr lang="en-US" sz="2050" dirty="0"/>
          </a:p>
        </p:txBody>
      </p:sp>
      <p:sp>
        <p:nvSpPr>
          <p:cNvPr id="15" name="Text 8"/>
          <p:cNvSpPr/>
          <p:nvPr/>
        </p:nvSpPr>
        <p:spPr>
          <a:xfrm>
            <a:off x="2131933" y="6894195"/>
            <a:ext cx="6265902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Азимут лінії найбільшого нахилу пласта.</a:t>
            </a:r>
            <a:endParaRPr lang="en-US" sz="1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341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0095" y="597218"/>
            <a:ext cx="7623810" cy="1357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Верхня та нижня межі пласта</a:t>
            </a:r>
            <a:endParaRPr lang="en-US" sz="4250" dirty="0"/>
          </a:p>
        </p:txBody>
      </p:sp>
      <p:sp>
        <p:nvSpPr>
          <p:cNvPr id="4" name="Shape 1"/>
          <p:cNvSpPr/>
          <p:nvPr/>
        </p:nvSpPr>
        <p:spPr>
          <a:xfrm>
            <a:off x="760095" y="2280285"/>
            <a:ext cx="3703320" cy="2916793"/>
          </a:xfrm>
          <a:prstGeom prst="roundRect">
            <a:avLst>
              <a:gd name="adj" fmla="val 312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5" name="Text 2"/>
          <p:cNvSpPr/>
          <p:nvPr/>
        </p:nvSpPr>
        <p:spPr>
          <a:xfrm>
            <a:off x="984885" y="2505075"/>
            <a:ext cx="2935486" cy="339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Покрівля пласта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984885" y="2974658"/>
            <a:ext cx="3253740" cy="347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Верхня поверхня покладу.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984885" y="3452336"/>
            <a:ext cx="3253740" cy="694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Контактує з породами висячого боку.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984885" y="4277439"/>
            <a:ext cx="3253740" cy="694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Важлива для безпеки при підземних роботах.</a:t>
            </a:r>
            <a:endParaRPr lang="en-US" sz="1700" dirty="0"/>
          </a:p>
        </p:txBody>
      </p:sp>
      <p:sp>
        <p:nvSpPr>
          <p:cNvPr id="9" name="Shape 6"/>
          <p:cNvSpPr/>
          <p:nvPr/>
        </p:nvSpPr>
        <p:spPr>
          <a:xfrm>
            <a:off x="4680585" y="2280285"/>
            <a:ext cx="3703320" cy="2916793"/>
          </a:xfrm>
          <a:prstGeom prst="roundRect">
            <a:avLst>
              <a:gd name="adj" fmla="val 312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0" name="Text 7"/>
          <p:cNvSpPr/>
          <p:nvPr/>
        </p:nvSpPr>
        <p:spPr>
          <a:xfrm>
            <a:off x="4905375" y="2505075"/>
            <a:ext cx="2870835" cy="339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Підошва пласта</a:t>
            </a:r>
            <a:endParaRPr lang="en-US" sz="2100" dirty="0"/>
          </a:p>
        </p:txBody>
      </p:sp>
      <p:sp>
        <p:nvSpPr>
          <p:cNvPr id="11" name="Text 8"/>
          <p:cNvSpPr/>
          <p:nvPr/>
        </p:nvSpPr>
        <p:spPr>
          <a:xfrm>
            <a:off x="4905375" y="2974658"/>
            <a:ext cx="3253740" cy="347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Нижня поверхня покладу.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4905375" y="3452336"/>
            <a:ext cx="3253740" cy="694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Контактує з породами лежачого боку.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4905375" y="4277439"/>
            <a:ext cx="3253740" cy="694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На ній розташовують транспортні виробки.</a:t>
            </a:r>
            <a:endParaRPr lang="en-US" sz="1700" dirty="0"/>
          </a:p>
        </p:txBody>
      </p:sp>
      <p:sp>
        <p:nvSpPr>
          <p:cNvPr id="14" name="Shape 11"/>
          <p:cNvSpPr/>
          <p:nvPr/>
        </p:nvSpPr>
        <p:spPr>
          <a:xfrm>
            <a:off x="760095" y="5414248"/>
            <a:ext cx="7623810" cy="2221944"/>
          </a:xfrm>
          <a:prstGeom prst="roundRect">
            <a:avLst>
              <a:gd name="adj" fmla="val 4105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5" name="Text 12"/>
          <p:cNvSpPr/>
          <p:nvPr/>
        </p:nvSpPr>
        <p:spPr>
          <a:xfrm>
            <a:off x="984885" y="5639038"/>
            <a:ext cx="4236601" cy="339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Взаємне розташування</a:t>
            </a:r>
            <a:endParaRPr lang="en-US" sz="2100" dirty="0"/>
          </a:p>
        </p:txBody>
      </p:sp>
      <p:sp>
        <p:nvSpPr>
          <p:cNvPr id="16" name="Text 13"/>
          <p:cNvSpPr/>
          <p:nvPr/>
        </p:nvSpPr>
        <p:spPr>
          <a:xfrm>
            <a:off x="984885" y="6108621"/>
            <a:ext cx="7174230" cy="347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Визначає потужність та нахил пласта.</a:t>
            </a:r>
            <a:endParaRPr lang="en-US" sz="1700" dirty="0"/>
          </a:p>
        </p:txBody>
      </p:sp>
      <p:sp>
        <p:nvSpPr>
          <p:cNvPr id="17" name="Text 14"/>
          <p:cNvSpPr/>
          <p:nvPr/>
        </p:nvSpPr>
        <p:spPr>
          <a:xfrm>
            <a:off x="984885" y="6586299"/>
            <a:ext cx="7174230" cy="347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Впливає на вибір системи розробки.</a:t>
            </a:r>
            <a:endParaRPr lang="en-US" sz="1700" dirty="0"/>
          </a:p>
        </p:txBody>
      </p:sp>
      <p:sp>
        <p:nvSpPr>
          <p:cNvPr id="18" name="Text 15"/>
          <p:cNvSpPr/>
          <p:nvPr/>
        </p:nvSpPr>
        <p:spPr>
          <a:xfrm>
            <a:off x="984885" y="7063978"/>
            <a:ext cx="7174230" cy="347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Може змінюватись через геологічні порушення.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42023"/>
            <a:ext cx="1146083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Вплив структури на видобуток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046917" y="2463879"/>
            <a:ext cx="364557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Зручність проходки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954298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Залежить від кута падіння та потужності.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2867501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4638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Безпека робіт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2954298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Визначається стійкістю порід покрівлі.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256002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4739283"/>
            <a:ext cx="3898821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Ефективність видобутку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584031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Вища при однорідній потужності пласта.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481876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758672" y="4916448"/>
            <a:ext cx="29338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Вибір технології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406866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Залежить від геометричних параметрів залягання.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093375"/>
            <a:ext cx="339328" cy="424220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793790" y="692455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Правильне врахування структури залягання підвищує безпеку та рентабельність видобутку.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50739"/>
            <a:ext cx="1280064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Методи встановлення меж пласта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313146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2767251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539960"/>
            <a:ext cx="374737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Буріння свердловин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3030379"/>
            <a:ext cx="437411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Прямий метод визначення меж пласта.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604855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8" name="Shape 5"/>
          <p:cNvSpPr/>
          <p:nvPr/>
        </p:nvSpPr>
        <p:spPr>
          <a:xfrm>
            <a:off x="793790" y="3733443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187547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3960257"/>
            <a:ext cx="452068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Геофізичні дослідження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450675"/>
            <a:ext cx="62468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Непрямі методи на основі фізичних властивостей порід.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025152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3" name="Shape 9"/>
          <p:cNvSpPr/>
          <p:nvPr/>
        </p:nvSpPr>
        <p:spPr>
          <a:xfrm>
            <a:off x="793790" y="5153739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607844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380553"/>
            <a:ext cx="291596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Гірничі виробки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5870972"/>
            <a:ext cx="498086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Дозволяють безпосередньо дослідити пласт.</a:t>
            </a:r>
            <a:endParaRPr lang="en-US" sz="1750" dirty="0"/>
          </a:p>
        </p:txBody>
      </p:sp>
      <p:sp>
        <p:nvSpPr>
          <p:cNvPr id="17" name="Text 12"/>
          <p:cNvSpPr/>
          <p:nvPr/>
        </p:nvSpPr>
        <p:spPr>
          <a:xfrm>
            <a:off x="793790" y="671583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Комплексне застосування різних методів забезпечує найточніше визначення меж пласта.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6882" y="604004"/>
            <a:ext cx="13096637" cy="13694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50"/>
              </a:lnSpc>
              <a:buNone/>
            </a:pPr>
            <a:r>
              <a:rPr lang="en-US" sz="43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Визначення елементів залягання пласта</a:t>
            </a:r>
            <a:endParaRPr lang="en-US" sz="43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642" y="2411611"/>
            <a:ext cx="1620679" cy="126242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914" y="3006685"/>
            <a:ext cx="308134" cy="38516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70396" y="2630686"/>
            <a:ext cx="4635103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Маркшейдерська зйомка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5070396" y="3104436"/>
            <a:ext cx="4635103" cy="3505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Високоточні вимірювання у просторі.</a:t>
            </a:r>
            <a:endParaRPr lang="en-US" sz="1700" dirty="0"/>
          </a:p>
        </p:txBody>
      </p:sp>
      <p:sp>
        <p:nvSpPr>
          <p:cNvPr id="7" name="Shape 3"/>
          <p:cNvSpPr/>
          <p:nvPr/>
        </p:nvSpPr>
        <p:spPr>
          <a:xfrm>
            <a:off x="4906089" y="3686175"/>
            <a:ext cx="8902660" cy="15240"/>
          </a:xfrm>
          <a:prstGeom prst="roundRect">
            <a:avLst>
              <a:gd name="adj" fmla="val 603870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0303" y="3728799"/>
            <a:ext cx="3241358" cy="1262420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914" y="4167426"/>
            <a:ext cx="308134" cy="385167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80735" y="3947874"/>
            <a:ext cx="3001685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Гірничий компас</a:t>
            </a:r>
            <a:endParaRPr lang="en-US" sz="2150" dirty="0"/>
          </a:p>
        </p:txBody>
      </p:sp>
      <p:sp>
        <p:nvSpPr>
          <p:cNvPr id="11" name="Text 5"/>
          <p:cNvSpPr/>
          <p:nvPr/>
        </p:nvSpPr>
        <p:spPr>
          <a:xfrm>
            <a:off x="5880735" y="4421624"/>
            <a:ext cx="5409128" cy="3505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Визначення азимуту простягання та кутів падіння.</a:t>
            </a:r>
            <a:endParaRPr lang="en-US" sz="1700" dirty="0"/>
          </a:p>
        </p:txBody>
      </p:sp>
      <p:sp>
        <p:nvSpPr>
          <p:cNvPr id="12" name="Shape 6"/>
          <p:cNvSpPr/>
          <p:nvPr/>
        </p:nvSpPr>
        <p:spPr>
          <a:xfrm>
            <a:off x="5716429" y="5003363"/>
            <a:ext cx="8092321" cy="15240"/>
          </a:xfrm>
          <a:prstGeom prst="roundRect">
            <a:avLst>
              <a:gd name="adj" fmla="val 603870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9963" y="5045988"/>
            <a:ext cx="4862036" cy="1262420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6795" y="5484614"/>
            <a:ext cx="308134" cy="385167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691074" y="5265063"/>
            <a:ext cx="2872145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Геологічні карти</a:t>
            </a:r>
            <a:endParaRPr lang="en-US" sz="2150" dirty="0"/>
          </a:p>
        </p:txBody>
      </p:sp>
      <p:sp>
        <p:nvSpPr>
          <p:cNvPr id="16" name="Text 8"/>
          <p:cNvSpPr/>
          <p:nvPr/>
        </p:nvSpPr>
        <p:spPr>
          <a:xfrm>
            <a:off x="6691074" y="5738813"/>
            <a:ext cx="3203138" cy="3505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Інтерпретація наявних даних.</a:t>
            </a:r>
            <a:endParaRPr lang="en-US" sz="1700" dirty="0"/>
          </a:p>
        </p:txBody>
      </p:sp>
      <p:sp>
        <p:nvSpPr>
          <p:cNvPr id="17" name="Shape 9"/>
          <p:cNvSpPr/>
          <p:nvPr/>
        </p:nvSpPr>
        <p:spPr>
          <a:xfrm>
            <a:off x="6526768" y="6320552"/>
            <a:ext cx="7281982" cy="15240"/>
          </a:xfrm>
          <a:prstGeom prst="roundRect">
            <a:avLst>
              <a:gd name="adj" fmla="val 603870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505" y="6363176"/>
            <a:ext cx="6482834" cy="1262420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6795" y="6801803"/>
            <a:ext cx="308134" cy="385167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01414" y="6582251"/>
            <a:ext cx="3105507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Керн свердловин</a:t>
            </a:r>
            <a:endParaRPr lang="en-US" sz="2150" dirty="0"/>
          </a:p>
        </p:txBody>
      </p:sp>
      <p:sp>
        <p:nvSpPr>
          <p:cNvPr id="21" name="Text 11"/>
          <p:cNvSpPr/>
          <p:nvPr/>
        </p:nvSpPr>
        <p:spPr>
          <a:xfrm>
            <a:off x="7501414" y="7056001"/>
            <a:ext cx="3701296" cy="3505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Аналіз орієнтованих зразків порід.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5991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Потужність пласта та її види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017639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3811429"/>
            <a:ext cx="22919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Пряма потужність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4656177"/>
            <a:ext cx="22919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Відстань між покрівлею та підошвою по вертикалі.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6280190" y="6243876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Важлива для розрахунку запасів.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304" y="3017639"/>
            <a:ext cx="566976" cy="56697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8912304" y="3811429"/>
            <a:ext cx="229207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Дійсна потужність</a:t>
            </a:r>
            <a:endParaRPr lang="en-US" sz="2200" dirty="0"/>
          </a:p>
        </p:txBody>
      </p:sp>
      <p:sp>
        <p:nvSpPr>
          <p:cNvPr id="10" name="Text 5"/>
          <p:cNvSpPr/>
          <p:nvPr/>
        </p:nvSpPr>
        <p:spPr>
          <a:xfrm>
            <a:off x="8912304" y="4656177"/>
            <a:ext cx="22920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Відстань по найкоротшій лінії (перпендикуляр).</a:t>
            </a:r>
            <a:endParaRPr lang="en-US" sz="1750" dirty="0"/>
          </a:p>
        </p:txBody>
      </p:sp>
      <p:sp>
        <p:nvSpPr>
          <p:cNvPr id="11" name="Text 6"/>
          <p:cNvSpPr/>
          <p:nvPr/>
        </p:nvSpPr>
        <p:spPr>
          <a:xfrm>
            <a:off x="8912304" y="5880973"/>
            <a:ext cx="22920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Також називають "орто-потужністю".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538" y="3017639"/>
            <a:ext cx="566976" cy="56697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1544538" y="3811429"/>
            <a:ext cx="22919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Видима потужність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11544538" y="4656177"/>
            <a:ext cx="22919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Спостерігається у свердловинах та виробках.</a:t>
            </a:r>
            <a:endParaRPr lang="en-US" sz="1750" dirty="0"/>
          </a:p>
        </p:txBody>
      </p:sp>
      <p:sp>
        <p:nvSpPr>
          <p:cNvPr id="15" name="Text 9"/>
          <p:cNvSpPr/>
          <p:nvPr/>
        </p:nvSpPr>
        <p:spPr>
          <a:xfrm>
            <a:off x="11544538" y="5880973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Залежить від кута перетину з пластом.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501</Words>
  <Application>Microsoft Office PowerPoint</Application>
  <PresentationFormat>Довільний</PresentationFormat>
  <Paragraphs>124</Paragraphs>
  <Slides>12</Slides>
  <Notes>12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Unbounded Bold</vt:lpstr>
      <vt:lpstr>Comic Sans MS</vt:lpstr>
      <vt:lpstr>Arial</vt:lpstr>
      <vt:lpstr>Open Sans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Марина Куницька</cp:lastModifiedBy>
  <cp:revision>2</cp:revision>
  <dcterms:created xsi:type="dcterms:W3CDTF">2025-03-25T07:41:22Z</dcterms:created>
  <dcterms:modified xsi:type="dcterms:W3CDTF">2025-03-25T07:45:50Z</dcterms:modified>
</cp:coreProperties>
</file>