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4630400" cy="8229600"/>
  <p:notesSz cx="8229600" cy="14630400"/>
  <p:embeddedFontLst>
    <p:embeddedFont>
      <p:font typeface="DM Sans Semi Bold" panose="020B0604020202020204" charset="0"/>
      <p:regular r:id="rId19"/>
    </p:embeddedFont>
    <p:embeddedFont>
      <p:font typeface="Inter Medium" panose="020B0604020202020204" charset="0"/>
      <p:regular r:id="rId20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67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Геометризація складчастих форм залягання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Презентація присвячена вивченню тектонічних порушень, їх класифікації та методам геометризації складчастих форм залягання гірських порід.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8384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7" name="Text 3"/>
          <p:cNvSpPr/>
          <p:nvPr/>
        </p:nvSpPr>
        <p:spPr>
          <a:xfrm>
            <a:off x="6756440" y="5821561"/>
            <a:ext cx="370367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6715"/>
            <a:ext cx="84871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Значення геологічних розрізів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4509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4509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4509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4509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6708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Геологічні розрізи мають вирішальне значення для визначення внутрішньої структури складок та планування розробки корисних копалин.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540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5089" y="3117175"/>
            <a:ext cx="9865995" cy="638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Способи побудови геологічних розрізів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5089" y="4062055"/>
            <a:ext cx="13200221" cy="3604379"/>
          </a:xfrm>
          <a:prstGeom prst="roundRect">
            <a:avLst>
              <a:gd name="adj" fmla="val 85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uk-UA"/>
          </a:p>
        </p:txBody>
      </p:sp>
      <p:sp>
        <p:nvSpPr>
          <p:cNvPr id="5" name="Shape 2"/>
          <p:cNvSpPr/>
          <p:nvPr/>
        </p:nvSpPr>
        <p:spPr>
          <a:xfrm>
            <a:off x="722709" y="4069675"/>
            <a:ext cx="13183552" cy="58709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Text 3"/>
          <p:cNvSpPr/>
          <p:nvPr/>
        </p:nvSpPr>
        <p:spPr>
          <a:xfrm>
            <a:off x="928568" y="4199811"/>
            <a:ext cx="398156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Метод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5326380" y="4199811"/>
            <a:ext cx="397775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Вхідні дані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9720382" y="4199811"/>
            <a:ext cx="398156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Особливості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722709" y="4656773"/>
            <a:ext cx="13183552" cy="58709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0" name="Text 7"/>
          <p:cNvSpPr/>
          <p:nvPr/>
        </p:nvSpPr>
        <p:spPr>
          <a:xfrm>
            <a:off x="928568" y="4786908"/>
            <a:ext cx="398156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За даними свердловин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326380" y="4786908"/>
            <a:ext cx="397775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Керн, каротажі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9720382" y="4786908"/>
            <a:ext cx="398156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Висока точність на глибині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22709" y="5243870"/>
            <a:ext cx="13183552" cy="9139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928568" y="5374005"/>
            <a:ext cx="398156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За геологічними картами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5326380" y="5374005"/>
            <a:ext cx="397775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Карти, відслонення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9720382" y="5374005"/>
            <a:ext cx="3981569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Добре відображає поверхневі структури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722709" y="6157793"/>
            <a:ext cx="13183552" cy="58709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8" name="Text 15"/>
          <p:cNvSpPr/>
          <p:nvPr/>
        </p:nvSpPr>
        <p:spPr>
          <a:xfrm>
            <a:off x="928568" y="6287929"/>
            <a:ext cx="398156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За геофізичними даними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5326380" y="6287929"/>
            <a:ext cx="397775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Сейсмічні профілі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9720382" y="6287929"/>
            <a:ext cx="398156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Дозволяє виявити глибинну будову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722709" y="6744891"/>
            <a:ext cx="13183552" cy="9139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2" name="Text 19"/>
          <p:cNvSpPr/>
          <p:nvPr/>
        </p:nvSpPr>
        <p:spPr>
          <a:xfrm>
            <a:off x="928568" y="6875026"/>
            <a:ext cx="398156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3D-моделювання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5326380" y="6875026"/>
            <a:ext cx="3977759" cy="3268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Комплексні дані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9720382" y="6875026"/>
            <a:ext cx="3981569" cy="653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Найбільш повне відображення структури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04617"/>
            <a:ext cx="58053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Гіпсометричні плани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90870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4951214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4908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Ізогіпси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5399127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Лінії однакової висоти структурної поверхні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428667" y="490870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0" name="Text 5"/>
          <p:cNvSpPr/>
          <p:nvPr/>
        </p:nvSpPr>
        <p:spPr>
          <a:xfrm>
            <a:off x="8165783" y="49087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8165783" y="5399127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624399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628650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62439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Крок ізоліній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734413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Визначає детальність відображення рельєфу поверхні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428667" y="624399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737" y="6286500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65783" y="62439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Точність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8165783" y="6734413"/>
            <a:ext cx="56709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Залежить від кількості та якості вихідних даних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9415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Побудова гіпсометричних планів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51879"/>
            <a:ext cx="170021" cy="1216223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1303973" y="2651879"/>
            <a:ext cx="381250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Визначення опорних точок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3142298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Збір даних про висотне положення поверхні в конкретних точках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409491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8" name="Text 5"/>
          <p:cNvSpPr/>
          <p:nvPr/>
        </p:nvSpPr>
        <p:spPr>
          <a:xfrm>
            <a:off x="1644134" y="4094917"/>
            <a:ext cx="45999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Інтерполяція проміжних значень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585335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Розрахунок положення поверхні між опорними точками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5175052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1984415" y="5175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Проведення ізоліній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665470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З'єднання точок з однаковими значеннями висоти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6255187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4" name="Text 11"/>
          <p:cNvSpPr/>
          <p:nvPr/>
        </p:nvSpPr>
        <p:spPr>
          <a:xfrm>
            <a:off x="2324695" y="62551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Оформлення плану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745605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Кольорове кодування, підписи, легенда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030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Блок-діаграми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72715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02950"/>
            <a:ext cx="34025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Тривимірне зображення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Об'ємна інтерпретація геологічної будови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672715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503069"/>
            <a:ext cx="29778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Зв'язок карт і розрізів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993487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Наочне відображення просторових співвідношень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672715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502950"/>
            <a:ext cx="40275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Застосування в проектуванні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Зручність для демонстрацій і проектних рішень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4005" y="482441"/>
            <a:ext cx="8139232" cy="548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Сучасні методи геометризації складок</a:t>
            </a:r>
            <a:endParaRPr lang="en-US" sz="3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06" y="1381482"/>
            <a:ext cx="12348232" cy="5130529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2082403" y="8711327"/>
            <a:ext cx="175379" cy="175379"/>
          </a:xfrm>
          <a:prstGeom prst="roundRect">
            <a:avLst>
              <a:gd name="adj" fmla="val 10428"/>
            </a:avLst>
          </a:prstGeom>
          <a:solidFill>
            <a:srgbClr val="0C4130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Text 2"/>
          <p:cNvSpPr/>
          <p:nvPr/>
        </p:nvSpPr>
        <p:spPr>
          <a:xfrm>
            <a:off x="2318742" y="8711327"/>
            <a:ext cx="1531501" cy="175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3D-моделювання</a:t>
            </a:r>
            <a:endParaRPr lang="en-US" sz="1350" dirty="0"/>
          </a:p>
        </p:txBody>
      </p:sp>
      <p:sp>
        <p:nvSpPr>
          <p:cNvPr id="6" name="Shape 3"/>
          <p:cNvSpPr/>
          <p:nvPr/>
        </p:nvSpPr>
        <p:spPr>
          <a:xfrm>
            <a:off x="4885253" y="8711327"/>
            <a:ext cx="175379" cy="175379"/>
          </a:xfrm>
          <a:prstGeom prst="roundRect">
            <a:avLst>
              <a:gd name="adj" fmla="val 10428"/>
            </a:avLst>
          </a:prstGeom>
          <a:solidFill>
            <a:srgbClr val="19866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7" name="Text 4"/>
          <p:cNvSpPr/>
          <p:nvPr/>
        </p:nvSpPr>
        <p:spPr>
          <a:xfrm>
            <a:off x="5121593" y="8711327"/>
            <a:ext cx="1234797" cy="175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ГІС-технології</a:t>
            </a:r>
            <a:endParaRPr lang="en-US" sz="1350" dirty="0"/>
          </a:p>
        </p:txBody>
      </p:sp>
      <p:sp>
        <p:nvSpPr>
          <p:cNvPr id="8" name="Shape 5"/>
          <p:cNvSpPr/>
          <p:nvPr/>
        </p:nvSpPr>
        <p:spPr>
          <a:xfrm>
            <a:off x="8155662" y="8711327"/>
            <a:ext cx="175379" cy="175379"/>
          </a:xfrm>
          <a:prstGeom prst="roundRect">
            <a:avLst>
              <a:gd name="adj" fmla="val 10428"/>
            </a:avLst>
          </a:prstGeom>
          <a:solidFill>
            <a:srgbClr val="26CC98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9" name="Text 6"/>
          <p:cNvSpPr/>
          <p:nvPr/>
        </p:nvSpPr>
        <p:spPr>
          <a:xfrm>
            <a:off x="8392001" y="8711327"/>
            <a:ext cx="1471374" cy="175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Класичні методи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10780038" y="8711327"/>
            <a:ext cx="175379" cy="175379"/>
          </a:xfrm>
          <a:prstGeom prst="roundRect">
            <a:avLst>
              <a:gd name="adj" fmla="val 10428"/>
            </a:avLst>
          </a:prstGeom>
          <a:solidFill>
            <a:srgbClr val="63E2BA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Text 8"/>
          <p:cNvSpPr/>
          <p:nvPr/>
        </p:nvSpPr>
        <p:spPr>
          <a:xfrm>
            <a:off x="11016377" y="8711327"/>
            <a:ext cx="1787485" cy="175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Комбіновані підходи</a:t>
            </a:r>
            <a:endParaRPr lang="en-US" sz="135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9B2F2C-CFB6-56A8-EEE6-2C4077527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842" y="7026033"/>
            <a:ext cx="8945223" cy="4096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910054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Підсумки та практичне значення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Наукове значення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Геометризація складок дозволяє краще зрозуміти геологічну історію регіону та процеси формування земної кори.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35411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Пошук корисних копалин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Точне визначення геометрії складок допомагає виявляти перспективні ділянки для розвідки нафти, газу та інших ресурсів.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Інженерна геологія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Знання структури складок необхідне для проектування тунелів, гребель та інших інженерних споруд.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6970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Загальні відомості про тектонічні порушення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48257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525083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4825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Складки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972997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Пластичні деформації гірських порід без розриву суцільності.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685467" y="348257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537" y="3525083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22583" y="34825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Диз'юнктиви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22583" y="3972997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Розривні порушення з переміщенням блоків гірських порід.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54366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586174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543669"/>
            <a:ext cx="304323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Чинники формування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034088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Тектонічні рухи, тиск, температура, фізико-механічні властивості порід.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79212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Складчасті форми залягання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Складка, в ядрі якої залягають давніші породи. Вигин шарів спрямований вгору.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Складка, в ядрі якої залягають молодші породи. Вигин шарів спрямований вниз.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Однобічний нахил шарів гірських порід в одному напрямку.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2361" y="624245"/>
            <a:ext cx="13045678" cy="1414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Зв'язок складчастості з корисними копалинами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396" y="2491978"/>
            <a:ext cx="2152531" cy="166675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415" y="3342322"/>
            <a:ext cx="318373" cy="39790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6265" y="2899410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Нафта і газ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6265" y="3388876"/>
            <a:ext cx="4817864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Накопичуються у склепіннях антикліналей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6482" y="4171712"/>
            <a:ext cx="8595003" cy="15240"/>
          </a:xfrm>
          <a:prstGeom prst="roundRect">
            <a:avLst>
              <a:gd name="adj" fmla="val 222843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190" y="4215289"/>
            <a:ext cx="4305062" cy="1666756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415" y="4849654"/>
            <a:ext cx="318373" cy="39790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2590" y="4622721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Вугілля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2590" y="5112187"/>
            <a:ext cx="3844766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Часто приурочене до синкліналей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2807" y="5895023"/>
            <a:ext cx="7518678" cy="15240"/>
          </a:xfrm>
          <a:prstGeom prst="roundRect">
            <a:avLst>
              <a:gd name="adj" fmla="val 222843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865" y="5938599"/>
            <a:ext cx="6457593" cy="1666756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415" y="6572964"/>
            <a:ext cx="318373" cy="39790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8796" y="6164937"/>
            <a:ext cx="282999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Рудні поклади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8796" y="6654403"/>
            <a:ext cx="6102906" cy="724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Формуються вздовж розломів і в зонах тріщинуватості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105594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Класифікація складок за крутістю крил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26935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Пологі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26935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Кут падіння крил до 45°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27518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Нормальні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275189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Кут падіння крил 45-60°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Круті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31012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Кут падіння крил понад 60°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43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5333" y="593527"/>
            <a:ext cx="7633335" cy="1348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Геологічна карта складчастих структур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3" y="2303978"/>
            <a:ext cx="386239" cy="38623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57313" y="2266236"/>
            <a:ext cx="1726644" cy="6743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Умовні позначення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1357313" y="3070027"/>
            <a:ext cx="1726644" cy="1726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Спеціальні символи для відображення елементів складчастості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688" y="2303978"/>
            <a:ext cx="386239" cy="38623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009668" y="2266236"/>
            <a:ext cx="1726644" cy="6743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Контакти порід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4009668" y="3070027"/>
            <a:ext cx="1726644" cy="1381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Лінії розмежування різних типів гірських порід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043" y="2303978"/>
            <a:ext cx="386239" cy="38623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662023" y="2266236"/>
            <a:ext cx="1726644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Осі складок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6662023" y="2732842"/>
            <a:ext cx="1726644" cy="2071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Лінії, що позначають положення осей антикліналей і синкліналей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333" y="5489734"/>
            <a:ext cx="386239" cy="38623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357313" y="5451991"/>
            <a:ext cx="1726644" cy="6743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Елементи залягання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1357313" y="6255782"/>
            <a:ext cx="1726644" cy="1381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Символи, що показують напрямок і кут падіння шарів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7585" y="533519"/>
            <a:ext cx="7788831" cy="1209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Методика побудови геологічних карт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895350" y="2033826"/>
            <a:ext cx="22860" cy="5662136"/>
          </a:xfrm>
          <a:prstGeom prst="roundRect">
            <a:avLst>
              <a:gd name="adj" fmla="val 127034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5" name="Shape 2"/>
          <p:cNvSpPr/>
          <p:nvPr/>
        </p:nvSpPr>
        <p:spPr>
          <a:xfrm>
            <a:off x="1090255" y="2457926"/>
            <a:ext cx="580787" cy="22860"/>
          </a:xfrm>
          <a:prstGeom prst="roundRect">
            <a:avLst>
              <a:gd name="adj" fmla="val 127034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6" name="Shape 3"/>
          <p:cNvSpPr/>
          <p:nvPr/>
        </p:nvSpPr>
        <p:spPr>
          <a:xfrm>
            <a:off x="677585" y="2251591"/>
            <a:ext cx="435531" cy="435531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53" y="2287905"/>
            <a:ext cx="290393" cy="36290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863328" y="2227421"/>
            <a:ext cx="2419945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Збір даних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1863328" y="2646045"/>
            <a:ext cx="6603087" cy="619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Польові спостереження, буріння свердловин, геофізичні дослідження</a:t>
            </a:r>
            <a:endParaRPr lang="en-US" sz="1500" dirty="0"/>
          </a:p>
        </p:txBody>
      </p:sp>
      <p:sp>
        <p:nvSpPr>
          <p:cNvPr id="10" name="Shape 6"/>
          <p:cNvSpPr/>
          <p:nvPr/>
        </p:nvSpPr>
        <p:spPr>
          <a:xfrm>
            <a:off x="1090255" y="4076700"/>
            <a:ext cx="580787" cy="22860"/>
          </a:xfrm>
          <a:prstGeom prst="roundRect">
            <a:avLst>
              <a:gd name="adj" fmla="val 127034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1" name="Shape 7"/>
          <p:cNvSpPr/>
          <p:nvPr/>
        </p:nvSpPr>
        <p:spPr>
          <a:xfrm>
            <a:off x="677585" y="3870365"/>
            <a:ext cx="435531" cy="435531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53" y="3906679"/>
            <a:ext cx="290393" cy="36290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863328" y="3846195"/>
            <a:ext cx="2419945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Прив'язка даних</a:t>
            </a:r>
            <a:endParaRPr lang="en-US" sz="1900" dirty="0"/>
          </a:p>
        </p:txBody>
      </p:sp>
      <p:sp>
        <p:nvSpPr>
          <p:cNvPr id="14" name="Text 9"/>
          <p:cNvSpPr/>
          <p:nvPr/>
        </p:nvSpPr>
        <p:spPr>
          <a:xfrm>
            <a:off x="1863328" y="4264819"/>
            <a:ext cx="6603087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Розміщення інформації в єдиній системі координат</a:t>
            </a:r>
            <a:endParaRPr lang="en-US" sz="1500" dirty="0"/>
          </a:p>
        </p:txBody>
      </p:sp>
      <p:sp>
        <p:nvSpPr>
          <p:cNvPr id="15" name="Shape 10"/>
          <p:cNvSpPr/>
          <p:nvPr/>
        </p:nvSpPr>
        <p:spPr>
          <a:xfrm>
            <a:off x="1090255" y="5385792"/>
            <a:ext cx="580787" cy="22860"/>
          </a:xfrm>
          <a:prstGeom prst="roundRect">
            <a:avLst>
              <a:gd name="adj" fmla="val 127034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16" name="Shape 11"/>
          <p:cNvSpPr/>
          <p:nvPr/>
        </p:nvSpPr>
        <p:spPr>
          <a:xfrm>
            <a:off x="677585" y="5179457"/>
            <a:ext cx="435531" cy="435531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153" y="5215771"/>
            <a:ext cx="290393" cy="36290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863328" y="5155287"/>
            <a:ext cx="2419945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Інтерполяція</a:t>
            </a:r>
            <a:endParaRPr lang="en-US" sz="1900" dirty="0"/>
          </a:p>
        </p:txBody>
      </p:sp>
      <p:sp>
        <p:nvSpPr>
          <p:cNvPr id="19" name="Text 13"/>
          <p:cNvSpPr/>
          <p:nvPr/>
        </p:nvSpPr>
        <p:spPr>
          <a:xfrm>
            <a:off x="1863328" y="5573911"/>
            <a:ext cx="6603087" cy="619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Визначення положення геологічних меж між точками спостережень</a:t>
            </a:r>
            <a:endParaRPr lang="en-US" sz="1500" dirty="0"/>
          </a:p>
        </p:txBody>
      </p:sp>
      <p:sp>
        <p:nvSpPr>
          <p:cNvPr id="20" name="Shape 14"/>
          <p:cNvSpPr/>
          <p:nvPr/>
        </p:nvSpPr>
        <p:spPr>
          <a:xfrm>
            <a:off x="1090255" y="7004566"/>
            <a:ext cx="580787" cy="22860"/>
          </a:xfrm>
          <a:prstGeom prst="roundRect">
            <a:avLst>
              <a:gd name="adj" fmla="val 127034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uk-UA"/>
          </a:p>
        </p:txBody>
      </p:sp>
      <p:sp>
        <p:nvSpPr>
          <p:cNvPr id="21" name="Shape 15"/>
          <p:cNvSpPr/>
          <p:nvPr/>
        </p:nvSpPr>
        <p:spPr>
          <a:xfrm>
            <a:off x="677585" y="6798231"/>
            <a:ext cx="435531" cy="435531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uk-UA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153" y="6834545"/>
            <a:ext cx="290393" cy="362903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863328" y="6774061"/>
            <a:ext cx="2419945" cy="3025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Оформлення карти</a:t>
            </a:r>
            <a:endParaRPr lang="en-US" sz="1900" dirty="0"/>
          </a:p>
        </p:txBody>
      </p:sp>
      <p:sp>
        <p:nvSpPr>
          <p:cNvPr id="24" name="Text 17"/>
          <p:cNvSpPr/>
          <p:nvPr/>
        </p:nvSpPr>
        <p:spPr>
          <a:xfrm>
            <a:off x="1863328" y="7192685"/>
            <a:ext cx="6603087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Нанесення умовних позначень, створення легенди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0777" y="618768"/>
            <a:ext cx="6835497" cy="447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Графічне виявлення складчастих форм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500777" y="1351955"/>
            <a:ext cx="8142446" cy="472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37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3700" dirty="0"/>
          </a:p>
        </p:txBody>
      </p:sp>
      <p:sp>
        <p:nvSpPr>
          <p:cNvPr id="5" name="Text 2"/>
          <p:cNvSpPr/>
          <p:nvPr/>
        </p:nvSpPr>
        <p:spPr>
          <a:xfrm>
            <a:off x="3466981" y="2002869"/>
            <a:ext cx="2209919" cy="223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Аналіз даних свердловин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500777" y="2312194"/>
            <a:ext cx="8142446" cy="228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Вивчення керну та геофізичних каротажів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500777" y="3041809"/>
            <a:ext cx="8142446" cy="472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37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3700" dirty="0"/>
          </a:p>
        </p:txBody>
      </p:sp>
      <p:sp>
        <p:nvSpPr>
          <p:cNvPr id="8" name="Text 5"/>
          <p:cNvSpPr/>
          <p:nvPr/>
        </p:nvSpPr>
        <p:spPr>
          <a:xfrm>
            <a:off x="3499366" y="3692723"/>
            <a:ext cx="2145149" cy="223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Дослідження відслонень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500777" y="4002048"/>
            <a:ext cx="8142446" cy="228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Вимірювання елементів залягання на поверхні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500777" y="4731663"/>
            <a:ext cx="8142446" cy="472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37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3700" dirty="0"/>
          </a:p>
        </p:txBody>
      </p:sp>
      <p:sp>
        <p:nvSpPr>
          <p:cNvPr id="11" name="Text 8"/>
          <p:cNvSpPr/>
          <p:nvPr/>
        </p:nvSpPr>
        <p:spPr>
          <a:xfrm>
            <a:off x="3557588" y="5382578"/>
            <a:ext cx="2028825" cy="223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Геофізична інформація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500777" y="5691902"/>
            <a:ext cx="8142446" cy="228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Сейсмічні профілі, гравіметрія, магнітометрія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500777" y="6421517"/>
            <a:ext cx="8142446" cy="472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37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</a:t>
            </a:r>
            <a:endParaRPr lang="en-US" sz="3700" dirty="0"/>
          </a:p>
        </p:txBody>
      </p:sp>
      <p:sp>
        <p:nvSpPr>
          <p:cNvPr id="14" name="Text 11"/>
          <p:cNvSpPr/>
          <p:nvPr/>
        </p:nvSpPr>
        <p:spPr>
          <a:xfrm>
            <a:off x="3485197" y="7072432"/>
            <a:ext cx="2173486" cy="223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50"/>
              </a:lnSpc>
              <a:buNone/>
            </a:pPr>
            <a:r>
              <a:rPr lang="en-US" sz="14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Дистанційне зондування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500777" y="7381756"/>
            <a:ext cx="8142446" cy="2289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1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Аерофотознімки, космічні знімки, лідарне сканування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Геологічні розрізи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Поздовжні розрізи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33418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Паралельно осі складки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Поперечні розрізи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53341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Перпендикулярно осі складки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Діагональні розрізи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985986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Під кутом до осі складки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746885" y="5495568"/>
            <a:ext cx="29456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Регіональні/локальні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985986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Різні за масштабом і детальністю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527</Words>
  <Application>Microsoft Office PowerPoint</Application>
  <PresentationFormat>Довільний</PresentationFormat>
  <Paragraphs>136</Paragraphs>
  <Slides>16</Slides>
  <Notes>16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DM Sans Semi Bold</vt:lpstr>
      <vt:lpstr>Arial</vt:lpstr>
      <vt:lpstr>Inter Medium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Марина Куницька</cp:lastModifiedBy>
  <cp:revision>2</cp:revision>
  <dcterms:created xsi:type="dcterms:W3CDTF">2025-03-25T07:49:28Z</dcterms:created>
  <dcterms:modified xsi:type="dcterms:W3CDTF">2025-03-25T07:53:12Z</dcterms:modified>
</cp:coreProperties>
</file>