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DM Sans" pitchFamily="2" charset="0"/>
      <p:regular r:id="rId18"/>
      <p:bold r:id="rId19"/>
    </p:embeddedFont>
    <p:embeddedFont>
      <p:font typeface="PT Serif" panose="020A0603040505020204" pitchFamily="18" charset="-52"/>
      <p:regular r:id="rId20"/>
    </p:embeddedFont>
    <p:embeddedFont>
      <p:font typeface="Rockwell Extra Bold" panose="02060903040505020403" pitchFamily="18" charset="0"/>
      <p:bold r:id="rId21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9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85104" y="2043589"/>
            <a:ext cx="12690388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9600" dirty="0">
                <a:solidFill>
                  <a:srgbClr val="020202"/>
                </a:solidFill>
                <a:latin typeface="Rockwell Extra Bold" panose="02060903040505020403" pitchFamily="18" charset="0"/>
                <a:ea typeface="PT Serif" pitchFamily="34" charset="-122"/>
                <a:cs typeface="PT Serif" pitchFamily="34" charset="-120"/>
              </a:rPr>
              <a:t>Гірнича </a:t>
            </a:r>
            <a:r>
              <a:rPr lang="en-US" sz="9600">
                <a:solidFill>
                  <a:srgbClr val="020202"/>
                </a:solidFill>
                <a:latin typeface="Rockwell Extra Bold" panose="02060903040505020403" pitchFamily="18" charset="0"/>
                <a:ea typeface="PT Serif" pitchFamily="34" charset="-122"/>
                <a:cs typeface="PT Serif" pitchFamily="34" charset="-120"/>
              </a:rPr>
              <a:t>геометрія:</a:t>
            </a:r>
            <a:endParaRPr lang="uk-UA" sz="9600">
              <a:solidFill>
                <a:srgbClr val="020202"/>
              </a:solidFill>
              <a:latin typeface="Rockwell Extra Bold" panose="02060903040505020403" pitchFamily="18" charset="0"/>
              <a:ea typeface="PT Serif" pitchFamily="34" charset="-122"/>
              <a:cs typeface="PT Serif" pitchFamily="34" charset="-120"/>
            </a:endParaRPr>
          </a:p>
          <a:p>
            <a:pPr marL="0" indent="0" algn="ctr">
              <a:lnSpc>
                <a:spcPts val="5850"/>
              </a:lnSpc>
              <a:buNone/>
            </a:pPr>
            <a:endParaRPr lang="uk-UA" sz="9600">
              <a:solidFill>
                <a:srgbClr val="020202"/>
              </a:solidFill>
              <a:latin typeface="Rockwell Extra Bold" panose="02060903040505020403" pitchFamily="18" charset="0"/>
              <a:ea typeface="PT Serif" pitchFamily="34" charset="-122"/>
              <a:cs typeface="PT Serif" pitchFamily="34" charset="-120"/>
            </a:endParaRPr>
          </a:p>
          <a:p>
            <a:pPr marL="0" indent="0" algn="ctr">
              <a:lnSpc>
                <a:spcPts val="5850"/>
              </a:lnSpc>
              <a:buNone/>
            </a:pPr>
            <a:r>
              <a:rPr lang="en-US" sz="9600">
                <a:solidFill>
                  <a:srgbClr val="020202"/>
                </a:solidFill>
                <a:latin typeface="Rockwell Extra Bold" panose="02060903040505020403" pitchFamily="18" charset="0"/>
                <a:ea typeface="PT Serif" pitchFamily="34" charset="-122"/>
                <a:cs typeface="PT Serif" pitchFamily="34" charset="-120"/>
              </a:rPr>
              <a:t> </a:t>
            </a:r>
            <a:r>
              <a:rPr lang="en-US" sz="9600" dirty="0">
                <a:solidFill>
                  <a:srgbClr val="020202"/>
                </a:solidFill>
                <a:latin typeface="Rockwell Extra Bold" panose="02060903040505020403" pitchFamily="18" charset="0"/>
                <a:ea typeface="PT Serif" pitchFamily="34" charset="-122"/>
                <a:cs typeface="PT Serif" pitchFamily="34" charset="-120"/>
              </a:rPr>
              <a:t>Види проекцій та їх застосування</a:t>
            </a:r>
            <a:endParaRPr lang="en-US" sz="9600" dirty="0">
              <a:latin typeface="Rockwell Extra Bold" panose="02060903040505020403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530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9168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72089"/>
            <a:ext cx="1301353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Площина в проекціях з числовими відмітками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69977"/>
            <a:ext cx="2152055" cy="132468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7674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89679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Задання площини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5357217" y="3404949"/>
            <a:ext cx="74485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Трьома точками, точкою і прямою, двома паралельними прямими.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4007763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51340"/>
            <a:ext cx="4304109" cy="132468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514374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781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Визначення нахилу</a:t>
            </a:r>
            <a:endParaRPr lang="en-US" sz="2300" dirty="0"/>
          </a:p>
        </p:txBody>
      </p:sp>
      <p:sp>
        <p:nvSpPr>
          <p:cNvPr id="11" name="Text 5"/>
          <p:cNvSpPr/>
          <p:nvPr/>
        </p:nvSpPr>
        <p:spPr>
          <a:xfrm>
            <a:off x="6433304" y="4786313"/>
            <a:ext cx="70832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Розрахунок кута між площиною та горизонтальною площиною.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89126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32703"/>
            <a:ext cx="6456164" cy="132468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95737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59517"/>
            <a:ext cx="329315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Лінія перетину площин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509272" y="6167676"/>
            <a:ext cx="43979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Визначення спільної лінії двох площин.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8974"/>
            <a:ext cx="889932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Методи перетворення проекцій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6283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6283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6283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6283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8482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Методи перетворення проекцій дозволяють спростити геометричні побудови та аналіз гірничих об'єктів. Основні методи включають заміну площин проекцій та суміщення площин.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8191" y="603647"/>
            <a:ext cx="6936819" cy="720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5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Аксонометричні проекції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768191" y="1762839"/>
            <a:ext cx="3639145" cy="724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57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3D</a:t>
            </a:r>
            <a:endParaRPr lang="en-US" sz="5700" dirty="0"/>
          </a:p>
        </p:txBody>
      </p:sp>
      <p:sp>
        <p:nvSpPr>
          <p:cNvPr id="5" name="Text 2"/>
          <p:cNvSpPr/>
          <p:nvPr/>
        </p:nvSpPr>
        <p:spPr>
          <a:xfrm>
            <a:off x="935712" y="2761417"/>
            <a:ext cx="3304103" cy="360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Тривимірне зображення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768191" y="3253264"/>
            <a:ext cx="3639145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Наочне представлення гірничих об'єктів на площині.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736544" y="1762839"/>
            <a:ext cx="3639264" cy="724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57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X,Y,Z</a:t>
            </a:r>
            <a:endParaRPr lang="en-US" sz="5700" dirty="0"/>
          </a:p>
        </p:txBody>
      </p:sp>
      <p:sp>
        <p:nvSpPr>
          <p:cNvPr id="8" name="Text 5"/>
          <p:cNvSpPr/>
          <p:nvPr/>
        </p:nvSpPr>
        <p:spPr>
          <a:xfrm>
            <a:off x="4910971" y="2761417"/>
            <a:ext cx="3290292" cy="360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Показники спотворення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4736544" y="3253264"/>
            <a:ext cx="3639264" cy="702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Коефіцієнти спотворення по осях координат.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2752368" y="4723805"/>
            <a:ext cx="3639145" cy="724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57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1:100</a:t>
            </a:r>
            <a:endParaRPr lang="en-US" sz="5700" dirty="0"/>
          </a:p>
        </p:txBody>
      </p:sp>
      <p:sp>
        <p:nvSpPr>
          <p:cNvPr id="11" name="Text 8"/>
          <p:cNvSpPr/>
          <p:nvPr/>
        </p:nvSpPr>
        <p:spPr>
          <a:xfrm>
            <a:off x="2752368" y="5722382"/>
            <a:ext cx="3639145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Аксонометричний масштаб</a:t>
            </a:r>
            <a:endParaRPr lang="en-US" sz="2250" dirty="0"/>
          </a:p>
        </p:txBody>
      </p:sp>
      <p:sp>
        <p:nvSpPr>
          <p:cNvPr id="12" name="Text 9"/>
          <p:cNvSpPr/>
          <p:nvPr/>
        </p:nvSpPr>
        <p:spPr>
          <a:xfrm>
            <a:off x="2752368" y="6574393"/>
            <a:ext cx="3639145" cy="1053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Корекція розмірів для наближення до реальних співвідношень.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2567" y="601980"/>
            <a:ext cx="5746671" cy="718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5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Афінні проекції</a:t>
            </a:r>
            <a:endParaRPr lang="en-US" sz="4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567" y="1648658"/>
            <a:ext cx="547211" cy="5472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52567" y="2414707"/>
            <a:ext cx="2318266" cy="718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Афінні перетворення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6252567" y="3264218"/>
            <a:ext cx="2318266" cy="1401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Паралельне перенесення, розтягнення, нахил об'єктів.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208" y="1648658"/>
            <a:ext cx="547211" cy="54721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9208" y="2414707"/>
            <a:ext cx="2318266" cy="718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Системи координат</a:t>
            </a:r>
            <a:endParaRPr lang="en-US" sz="2250" dirty="0"/>
          </a:p>
        </p:txBody>
      </p:sp>
      <p:sp>
        <p:nvSpPr>
          <p:cNvPr id="9" name="Text 4"/>
          <p:cNvSpPr/>
          <p:nvPr/>
        </p:nvSpPr>
        <p:spPr>
          <a:xfrm>
            <a:off x="8899208" y="3264218"/>
            <a:ext cx="2318266" cy="1401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Задання нових координатних осей для зручності відображення.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5848" y="1648658"/>
            <a:ext cx="547211" cy="54721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5848" y="2414707"/>
            <a:ext cx="2318385" cy="718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Показники спотворення</a:t>
            </a:r>
            <a:endParaRPr lang="en-US" sz="2250" dirty="0"/>
          </a:p>
        </p:txBody>
      </p:sp>
      <p:sp>
        <p:nvSpPr>
          <p:cNvPr id="12" name="Text 6"/>
          <p:cNvSpPr/>
          <p:nvPr/>
        </p:nvSpPr>
        <p:spPr>
          <a:xfrm>
            <a:off x="11545848" y="3264218"/>
            <a:ext cx="2318385" cy="1401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Кутове, лінійне та пропорційне спотворення зображень.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567" y="5322094"/>
            <a:ext cx="547211" cy="54721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52567" y="6088142"/>
            <a:ext cx="2318266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Застосування</a:t>
            </a:r>
            <a:endParaRPr lang="en-US" sz="2250" dirty="0"/>
          </a:p>
        </p:txBody>
      </p:sp>
      <p:sp>
        <p:nvSpPr>
          <p:cNvPr id="15" name="Text 8"/>
          <p:cNvSpPr/>
          <p:nvPr/>
        </p:nvSpPr>
        <p:spPr>
          <a:xfrm>
            <a:off x="6252567" y="6578560"/>
            <a:ext cx="2318266" cy="1050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Геометричне моделювання складних родовищ.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5415"/>
            <a:ext cx="685264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Стереографічні проекції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2613303"/>
            <a:ext cx="2173724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4" name="Text 2"/>
          <p:cNvSpPr/>
          <p:nvPr/>
        </p:nvSpPr>
        <p:spPr>
          <a:xfrm>
            <a:off x="1721167" y="307633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284011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Проекція на сферу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3194328" y="3348276"/>
            <a:ext cx="6656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Відображення просторових об'єктів на сферичну поверхню.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2275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Shape 6"/>
          <p:cNvSpPr/>
          <p:nvPr/>
        </p:nvSpPr>
        <p:spPr>
          <a:xfrm>
            <a:off x="793790" y="4051340"/>
            <a:ext cx="4347567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89" y="4514374"/>
            <a:ext cx="318968" cy="398621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368171" y="42781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Ортогональні сітки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5368171" y="4786313"/>
            <a:ext cx="68019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Побудова координатних сіток для аналізу орієнтації структур.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254704" y="5360789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Shape 10"/>
          <p:cNvSpPr/>
          <p:nvPr/>
        </p:nvSpPr>
        <p:spPr>
          <a:xfrm>
            <a:off x="793790" y="5489377"/>
            <a:ext cx="6521410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3895011" y="5952411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2"/>
          <p:cNvSpPr/>
          <p:nvPr/>
        </p:nvSpPr>
        <p:spPr>
          <a:xfrm>
            <a:off x="7542014" y="5716191"/>
            <a:ext cx="335006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Циклографічні проекції</a:t>
            </a:r>
            <a:endParaRPr lang="en-US" sz="2300" dirty="0"/>
          </a:p>
        </p:txBody>
      </p:sp>
      <p:sp>
        <p:nvSpPr>
          <p:cNvPr id="16" name="Text 13"/>
          <p:cNvSpPr/>
          <p:nvPr/>
        </p:nvSpPr>
        <p:spPr>
          <a:xfrm>
            <a:off x="7542014" y="6224349"/>
            <a:ext cx="566344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Поєднання стереографії та кінематичних проекцій.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96523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Значення курсу гірничої геометрії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486495" y="2870478"/>
            <a:ext cx="320599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Точність відображення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37863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Передача просторових характеристик родовищ.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319432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870478"/>
            <a:ext cx="353603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Ефективне проектування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9937790" y="337863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Моделювання та аналіз гірничих систем.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604" y="3582829"/>
            <a:ext cx="339328" cy="4242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937790" y="532304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Безпека робіт</a:t>
            </a:r>
            <a:endParaRPr lang="en-US" sz="2300" dirty="0"/>
          </a:p>
        </p:txBody>
      </p:sp>
      <p:sp>
        <p:nvSpPr>
          <p:cNvPr id="12" name="Text 7"/>
          <p:cNvSpPr/>
          <p:nvPr/>
        </p:nvSpPr>
        <p:spPr>
          <a:xfrm>
            <a:off x="9937790" y="58312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Контроль та забезпечення безпеки гірничих операцій.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103" y="5808702"/>
            <a:ext cx="339328" cy="42422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551980" y="5323046"/>
            <a:ext cx="314051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Обґрунтовані рішення</a:t>
            </a:r>
            <a:endParaRPr lang="en-US" sz="2300" dirty="0"/>
          </a:p>
        </p:txBody>
      </p:sp>
      <p:sp>
        <p:nvSpPr>
          <p:cNvPr id="16" name="Text 9"/>
          <p:cNvSpPr/>
          <p:nvPr/>
        </p:nvSpPr>
        <p:spPr>
          <a:xfrm>
            <a:off x="793790" y="58312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Науковий підхід до розробки родовищ.</a:t>
            </a:r>
            <a:endParaRPr lang="en-US" sz="17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8230" y="542020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11843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Зміст курсу та його значення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34956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47" y="3527584"/>
            <a:ext cx="357188" cy="446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495675"/>
            <a:ext cx="2927747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Завдання гірничої геометрії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1530906" y="4375904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Вивчення просторових форм гірничих об'єктів та їх відображення.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4956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024" y="3527584"/>
            <a:ext cx="357188" cy="446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495675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Роль проекцій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5422583" y="4003834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Точне відтворення тривимірних об'єктів на площині.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94657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47" y="5978485"/>
            <a:ext cx="357188" cy="4464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946577"/>
            <a:ext cx="344519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Практичне застосування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1530906" y="645473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Підготовка та планування гірничих робіт.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13290"/>
            <a:ext cx="1194077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Методи проектування в гірничій геометрії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Проекційні методи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42341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Відображення об'єктів на площині за допомогою проекційних променів.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Графічні методи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4234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Побудова креслень та схем для візуалізації гірничих об'єктів.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Аналітичні методи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44234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Математичний опис просторових форм та їх взаємозв'язків.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644842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Класифікація проекцій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715453" y="296108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Ортогональні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469243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Прямокутні проекції з перпендикулярними променями.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874" y="356235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2210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Косокутні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9937790" y="303026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Проекції з нахиленими променями.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169" y="298192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2781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Аксонометричні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10051256" y="4786313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Тривимірне зображення на площині.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3117" y="4501515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603420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Стереографічні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9937790" y="6542365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Проекції на сферичну поверхню.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9169" y="6021110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715453" y="541365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Афінні</a:t>
            </a:r>
            <a:endParaRPr lang="en-US" sz="2300" dirty="0"/>
          </a:p>
        </p:txBody>
      </p:sp>
      <p:sp>
        <p:nvSpPr>
          <p:cNvPr id="20" name="Text 10"/>
          <p:cNvSpPr/>
          <p:nvPr/>
        </p:nvSpPr>
        <p:spPr>
          <a:xfrm>
            <a:off x="793790" y="5921812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Проекції зі збереженням паралельності.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2874" y="544068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786051"/>
            <a:ext cx="7597854" cy="1449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Ортогональні та косокутні проекції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6259473" y="2566749"/>
            <a:ext cx="3688556" cy="2504599"/>
          </a:xfrm>
          <a:prstGeom prst="roundRect">
            <a:avLst>
              <a:gd name="adj" fmla="val 132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480334" y="2787610"/>
            <a:ext cx="3095387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Ортогональні проекції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6480334" y="3282434"/>
            <a:ext cx="3246834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Перпендикулярні промені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480334" y="3713083"/>
            <a:ext cx="3246834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Збереження пропорцій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480334" y="4143732"/>
            <a:ext cx="3246834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Точне відображення розмірів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10168890" y="2566749"/>
            <a:ext cx="3688556" cy="2504599"/>
          </a:xfrm>
          <a:prstGeom prst="roundRect">
            <a:avLst>
              <a:gd name="adj" fmla="val 132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10389751" y="2787610"/>
            <a:ext cx="2899172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Косокутні проекції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10389751" y="3282434"/>
            <a:ext cx="3246834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Нахилені промені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10389751" y="3713083"/>
            <a:ext cx="3246834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Краща наочність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0389751" y="4143732"/>
            <a:ext cx="3246834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Спотворення розмірів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6259473" y="5292209"/>
            <a:ext cx="7597854" cy="2151221"/>
          </a:xfrm>
          <a:prstGeom prst="roundRect">
            <a:avLst>
              <a:gd name="adj" fmla="val 154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6480334" y="5513070"/>
            <a:ext cx="2899172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Сфери застосування</a:t>
            </a:r>
            <a:endParaRPr lang="en-US" sz="2250" dirty="0"/>
          </a:p>
        </p:txBody>
      </p:sp>
      <p:sp>
        <p:nvSpPr>
          <p:cNvPr id="16" name="Text 13"/>
          <p:cNvSpPr/>
          <p:nvPr/>
        </p:nvSpPr>
        <p:spPr>
          <a:xfrm>
            <a:off x="6480334" y="6007894"/>
            <a:ext cx="7156132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Плани гірничих виробок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6480334" y="6438543"/>
            <a:ext cx="7156132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Розрізи родовищ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6480334" y="6869192"/>
            <a:ext cx="7156132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Технічна документація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83638"/>
            <a:ext cx="944463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Проекції з числовими відмітками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81526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17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Горизонталі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601991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Лінії однакової висоти для відображення рельєфу місцевості.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81526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118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Профілі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5254704" y="6020038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Вертикальні розрізи для відображення глибинної структури.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81526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117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Розрізи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9715738" y="601991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Перерізи для аналізу внутрішньої будови родовищ.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3282" y="602456"/>
            <a:ext cx="7610237" cy="1437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5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Точка в проекціях з числовими відмітками</a:t>
            </a:r>
            <a:endParaRPr lang="en-US" sz="4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282" y="2368868"/>
            <a:ext cx="1095494" cy="13146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77388" y="2587943"/>
            <a:ext cx="2875836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Числова відмітка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7677388" y="3078718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Абсциса, ордината та висотна позначка точки.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282" y="3683556"/>
            <a:ext cx="1095494" cy="13146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77388" y="3902631"/>
            <a:ext cx="2875836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Планове положення</a:t>
            </a:r>
            <a:endParaRPr lang="en-US" sz="2250" dirty="0"/>
          </a:p>
        </p:txBody>
      </p:sp>
      <p:sp>
        <p:nvSpPr>
          <p:cNvPr id="9" name="Text 4"/>
          <p:cNvSpPr/>
          <p:nvPr/>
        </p:nvSpPr>
        <p:spPr>
          <a:xfrm>
            <a:off x="7677388" y="4393406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Розташування точки на горизонтальній площині.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282" y="4998244"/>
            <a:ext cx="1095494" cy="13146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77388" y="5217319"/>
            <a:ext cx="2875836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Висотне положення</a:t>
            </a:r>
            <a:endParaRPr lang="en-US" sz="2250" dirty="0"/>
          </a:p>
        </p:txBody>
      </p:sp>
      <p:sp>
        <p:nvSpPr>
          <p:cNvPr id="12" name="Text 6"/>
          <p:cNvSpPr/>
          <p:nvPr/>
        </p:nvSpPr>
        <p:spPr>
          <a:xfrm>
            <a:off x="7677388" y="5708094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Відстань від точки до горизонтальної площини.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282" y="6312932"/>
            <a:ext cx="1095494" cy="131468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77388" y="6532007"/>
            <a:ext cx="3422571" cy="359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Позначення на кресленні</a:t>
            </a:r>
            <a:endParaRPr lang="en-US" sz="2250" dirty="0"/>
          </a:p>
        </p:txBody>
      </p:sp>
      <p:sp>
        <p:nvSpPr>
          <p:cNvPr id="15" name="Text 8"/>
          <p:cNvSpPr/>
          <p:nvPr/>
        </p:nvSpPr>
        <p:spPr>
          <a:xfrm>
            <a:off x="7677388" y="7022783"/>
            <a:ext cx="6186130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Точка з цифровою позначкою висоти.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2319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Пряма в проекціях з числовими відмітками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651879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1303973" y="26518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Побудова лінії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303973" y="316003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Нанесення прямої на план з урахуванням висотних позначок.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749754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1644134" y="3749754"/>
            <a:ext cx="311586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Визначення напрямку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644134" y="425791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Встановлення азимуту або дирекційного кута прямої.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847630"/>
            <a:ext cx="170021" cy="1233964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1984415" y="484763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Визначення ухилу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984415" y="535578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Розрахунок нахилу прямої відносно горизонтальної площини.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308408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2324695" y="630840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Градуювання прямої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2324695" y="6816566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Створення шкали висотних відміток вздовж лінії.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638" y="904637"/>
            <a:ext cx="7121962" cy="676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Взаємне положення прямих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953572" y="1890355"/>
            <a:ext cx="22860" cy="5434608"/>
          </a:xfrm>
          <a:prstGeom prst="roundRect">
            <a:avLst>
              <a:gd name="adj" fmla="val 13530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1162645" y="2342793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721638" y="2122289"/>
            <a:ext cx="463868" cy="46386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791230" y="2151281"/>
            <a:ext cx="324683" cy="405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1984653" y="2096453"/>
            <a:ext cx="2706410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Паралельні прямі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984653" y="2558415"/>
            <a:ext cx="643770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Мають однаковий напрямок та ухил.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162645" y="3752969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Shape 8"/>
          <p:cNvSpPr/>
          <p:nvPr/>
        </p:nvSpPr>
        <p:spPr>
          <a:xfrm>
            <a:off x="721638" y="3532465"/>
            <a:ext cx="463868" cy="46386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2" name="Text 9"/>
          <p:cNvSpPr/>
          <p:nvPr/>
        </p:nvSpPr>
        <p:spPr>
          <a:xfrm>
            <a:off x="791230" y="3561457"/>
            <a:ext cx="324683" cy="405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1984653" y="3506629"/>
            <a:ext cx="3282196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Прямі, що перетинаються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1984653" y="3968591"/>
            <a:ext cx="643770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Мають спільну точку перетину.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62645" y="5163145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13"/>
          <p:cNvSpPr/>
          <p:nvPr/>
        </p:nvSpPr>
        <p:spPr>
          <a:xfrm>
            <a:off x="721638" y="4942642"/>
            <a:ext cx="463868" cy="46386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7" name="Text 14"/>
          <p:cNvSpPr/>
          <p:nvPr/>
        </p:nvSpPr>
        <p:spPr>
          <a:xfrm>
            <a:off x="791230" y="4971633"/>
            <a:ext cx="324683" cy="405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1984653" y="4916805"/>
            <a:ext cx="2706410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Мимобіжні прямі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1984653" y="5378768"/>
            <a:ext cx="643770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Не перетинаються і не паралельні.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162645" y="6573322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1" name="Shape 18"/>
          <p:cNvSpPr/>
          <p:nvPr/>
        </p:nvSpPr>
        <p:spPr>
          <a:xfrm>
            <a:off x="721638" y="6352818"/>
            <a:ext cx="463868" cy="463868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2" name="Text 19"/>
          <p:cNvSpPr/>
          <p:nvPr/>
        </p:nvSpPr>
        <p:spPr>
          <a:xfrm>
            <a:off x="791230" y="6381810"/>
            <a:ext cx="324683" cy="405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4</a:t>
            </a:r>
            <a:endParaRPr lang="en-US" sz="2550" dirty="0"/>
          </a:p>
        </p:txBody>
      </p:sp>
      <p:sp>
        <p:nvSpPr>
          <p:cNvPr id="23" name="Text 20"/>
          <p:cNvSpPr/>
          <p:nvPr/>
        </p:nvSpPr>
        <p:spPr>
          <a:xfrm>
            <a:off x="1984653" y="6326981"/>
            <a:ext cx="3043357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Перпендикулярні прямі</a:t>
            </a: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1984653" y="6788944"/>
            <a:ext cx="643770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Утворюють прямий кут між собою.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519</Words>
  <Application>Microsoft Office PowerPoint</Application>
  <PresentationFormat>Довільний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PT Serif</vt:lpstr>
      <vt:lpstr>Arial</vt:lpstr>
      <vt:lpstr>DM Sans</vt:lpstr>
      <vt:lpstr>Rockwell Extra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3</cp:revision>
  <dcterms:created xsi:type="dcterms:W3CDTF">2025-03-25T07:35:21Z</dcterms:created>
  <dcterms:modified xsi:type="dcterms:W3CDTF">2025-03-25T07:38:23Z</dcterms:modified>
</cp:coreProperties>
</file>