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7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FFA1F3-56C3-4972-B71B-164DC8230883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59AAE48-3559-46F9-A5DC-A6F839304E3B}">
      <dgm:prSet/>
      <dgm:spPr/>
      <dgm:t>
        <a:bodyPr/>
        <a:lstStyle/>
        <a:p>
          <a:r>
            <a:rPr lang="ru-RU" b="1" i="1" u="sng"/>
            <a:t>Геометризація родовищ корисних копалин</a:t>
          </a:r>
          <a:r>
            <a:rPr lang="ru-RU"/>
            <a:t> – це сукупність спостережень, вимірювань, обчислювальних і графічних робіт з метою створення геометричного вираження форми, властивостей корисних копалин, умов їх залягання і процесів, які протікають в надрах.</a:t>
          </a:r>
          <a:endParaRPr lang="en-US"/>
        </a:p>
      </dgm:t>
    </dgm:pt>
    <dgm:pt modelId="{E5EC64D6-2FFD-42BB-BF7C-749A15F22AC4}" type="parTrans" cxnId="{445D6FBF-051D-471B-BE9A-E43DBD24E2C9}">
      <dgm:prSet/>
      <dgm:spPr/>
      <dgm:t>
        <a:bodyPr/>
        <a:lstStyle/>
        <a:p>
          <a:endParaRPr lang="en-US"/>
        </a:p>
      </dgm:t>
    </dgm:pt>
    <dgm:pt modelId="{53FE8F58-C4C1-4BD4-BE77-C1F7EBBF40F9}" type="sibTrans" cxnId="{445D6FBF-051D-471B-BE9A-E43DBD24E2C9}">
      <dgm:prSet/>
      <dgm:spPr/>
      <dgm:t>
        <a:bodyPr/>
        <a:lstStyle/>
        <a:p>
          <a:endParaRPr lang="en-US"/>
        </a:p>
      </dgm:t>
    </dgm:pt>
    <dgm:pt modelId="{6C32BA5A-57C3-4DAC-A08E-9F7898B75592}">
      <dgm:prSet/>
      <dgm:spPr/>
      <dgm:t>
        <a:bodyPr/>
        <a:lstStyle/>
        <a:p>
          <a:r>
            <a:rPr lang="ru-RU"/>
            <a:t>Геометризація родовищ корисних копалин є практичною частиною геометрії надр.</a:t>
          </a:r>
          <a:endParaRPr lang="en-US"/>
        </a:p>
      </dgm:t>
    </dgm:pt>
    <dgm:pt modelId="{6A3F9469-C045-4331-AF9E-6653DB8AFE25}" type="parTrans" cxnId="{10419D3E-941A-49E8-A307-2E9B01C6BE5D}">
      <dgm:prSet/>
      <dgm:spPr/>
      <dgm:t>
        <a:bodyPr/>
        <a:lstStyle/>
        <a:p>
          <a:endParaRPr lang="en-US"/>
        </a:p>
      </dgm:t>
    </dgm:pt>
    <dgm:pt modelId="{34E8DF39-3C20-4CA6-87DE-BACEB9E12B73}" type="sibTrans" cxnId="{10419D3E-941A-49E8-A307-2E9B01C6BE5D}">
      <dgm:prSet/>
      <dgm:spPr/>
      <dgm:t>
        <a:bodyPr/>
        <a:lstStyle/>
        <a:p>
          <a:endParaRPr lang="en-US"/>
        </a:p>
      </dgm:t>
    </dgm:pt>
    <dgm:pt modelId="{FE919D36-A5BD-4B44-9101-F2113E12AA50}">
      <dgm:prSet/>
      <dgm:spPr/>
      <dgm:t>
        <a:bodyPr/>
        <a:lstStyle/>
        <a:p>
          <a:r>
            <a:rPr lang="uk-UA"/>
            <a:t>Родовища твердих корисних копалин характеризуються не одним, а багатьма різними показниками, знання яких уможливлює повніше визначати умови розробки і подальшої переробки мінеральної сировини. </a:t>
          </a:r>
          <a:endParaRPr lang="en-US"/>
        </a:p>
      </dgm:t>
    </dgm:pt>
    <dgm:pt modelId="{69E608EF-D803-4C26-A686-79597C464FDA}" type="parTrans" cxnId="{8D8FE45A-D20B-4B63-8B5C-777549343D04}">
      <dgm:prSet/>
      <dgm:spPr/>
      <dgm:t>
        <a:bodyPr/>
        <a:lstStyle/>
        <a:p>
          <a:endParaRPr lang="en-US"/>
        </a:p>
      </dgm:t>
    </dgm:pt>
    <dgm:pt modelId="{15B6818D-188A-4D06-B7C5-4B2B67B9C302}" type="sibTrans" cxnId="{8D8FE45A-D20B-4B63-8B5C-777549343D04}">
      <dgm:prSet/>
      <dgm:spPr/>
      <dgm:t>
        <a:bodyPr/>
        <a:lstStyle/>
        <a:p>
          <a:endParaRPr lang="en-US"/>
        </a:p>
      </dgm:t>
    </dgm:pt>
    <dgm:pt modelId="{3DF8FC79-2A37-495A-9C6C-A700A5EE6B64}">
      <dgm:prSet/>
      <dgm:spPr/>
      <dgm:t>
        <a:bodyPr/>
        <a:lstStyle/>
        <a:p>
          <a:r>
            <a:rPr lang="uk-UA"/>
            <a:t>Існує </a:t>
          </a:r>
          <a:r>
            <a:rPr lang="uk-UA" i="1"/>
            <a:t>геометризація форми</a:t>
          </a:r>
          <a:r>
            <a:rPr lang="uk-UA"/>
            <a:t> і </a:t>
          </a:r>
          <a:r>
            <a:rPr lang="uk-UA" i="1"/>
            <a:t>геометризація якісних властивостей родовища</a:t>
          </a:r>
          <a:r>
            <a:rPr lang="uk-UA"/>
            <a:t>. </a:t>
          </a:r>
          <a:endParaRPr lang="en-US"/>
        </a:p>
      </dgm:t>
    </dgm:pt>
    <dgm:pt modelId="{C92B281A-8B56-4952-A2CC-F8992571FC41}" type="parTrans" cxnId="{94FA7259-BAF5-4952-91DD-D8AA690D82A1}">
      <dgm:prSet/>
      <dgm:spPr/>
      <dgm:t>
        <a:bodyPr/>
        <a:lstStyle/>
        <a:p>
          <a:endParaRPr lang="en-US"/>
        </a:p>
      </dgm:t>
    </dgm:pt>
    <dgm:pt modelId="{3AB76060-A246-47D1-B9B5-CC92CBBD094E}" type="sibTrans" cxnId="{94FA7259-BAF5-4952-91DD-D8AA690D82A1}">
      <dgm:prSet/>
      <dgm:spPr/>
      <dgm:t>
        <a:bodyPr/>
        <a:lstStyle/>
        <a:p>
          <a:endParaRPr lang="en-US"/>
        </a:p>
      </dgm:t>
    </dgm:pt>
    <dgm:pt modelId="{2E163E07-F751-4E8C-93D9-54607C384308}" type="pres">
      <dgm:prSet presAssocID="{92FFA1F3-56C3-4972-B71B-164DC8230883}" presName="outerComposite" presStyleCnt="0">
        <dgm:presLayoutVars>
          <dgm:chMax val="5"/>
          <dgm:dir/>
          <dgm:resizeHandles val="exact"/>
        </dgm:presLayoutVars>
      </dgm:prSet>
      <dgm:spPr/>
    </dgm:pt>
    <dgm:pt modelId="{B2BB1F9E-468F-4ADF-95D2-7DEB1FAF52CA}" type="pres">
      <dgm:prSet presAssocID="{92FFA1F3-56C3-4972-B71B-164DC8230883}" presName="dummyMaxCanvas" presStyleCnt="0">
        <dgm:presLayoutVars/>
      </dgm:prSet>
      <dgm:spPr/>
    </dgm:pt>
    <dgm:pt modelId="{16CABDD2-2CE4-47F3-B0B3-0DB4A9731827}" type="pres">
      <dgm:prSet presAssocID="{92FFA1F3-56C3-4972-B71B-164DC8230883}" presName="FourNodes_1" presStyleLbl="node1" presStyleIdx="0" presStyleCnt="4">
        <dgm:presLayoutVars>
          <dgm:bulletEnabled val="1"/>
        </dgm:presLayoutVars>
      </dgm:prSet>
      <dgm:spPr/>
    </dgm:pt>
    <dgm:pt modelId="{AE810519-2045-40A5-95B9-777F09A796A2}" type="pres">
      <dgm:prSet presAssocID="{92FFA1F3-56C3-4972-B71B-164DC8230883}" presName="FourNodes_2" presStyleLbl="node1" presStyleIdx="1" presStyleCnt="4">
        <dgm:presLayoutVars>
          <dgm:bulletEnabled val="1"/>
        </dgm:presLayoutVars>
      </dgm:prSet>
      <dgm:spPr/>
    </dgm:pt>
    <dgm:pt modelId="{BA6C70DE-F3F2-4172-8A2B-743B1B6B1C70}" type="pres">
      <dgm:prSet presAssocID="{92FFA1F3-56C3-4972-B71B-164DC8230883}" presName="FourNodes_3" presStyleLbl="node1" presStyleIdx="2" presStyleCnt="4">
        <dgm:presLayoutVars>
          <dgm:bulletEnabled val="1"/>
        </dgm:presLayoutVars>
      </dgm:prSet>
      <dgm:spPr/>
    </dgm:pt>
    <dgm:pt modelId="{4E8F61EE-96FC-4520-9E4F-2F4192BFABDA}" type="pres">
      <dgm:prSet presAssocID="{92FFA1F3-56C3-4972-B71B-164DC8230883}" presName="FourNodes_4" presStyleLbl="node1" presStyleIdx="3" presStyleCnt="4">
        <dgm:presLayoutVars>
          <dgm:bulletEnabled val="1"/>
        </dgm:presLayoutVars>
      </dgm:prSet>
      <dgm:spPr/>
    </dgm:pt>
    <dgm:pt modelId="{6F61F256-59D7-4D8B-AEBC-218E6CA8A1BB}" type="pres">
      <dgm:prSet presAssocID="{92FFA1F3-56C3-4972-B71B-164DC8230883}" presName="FourConn_1-2" presStyleLbl="fgAccFollowNode1" presStyleIdx="0" presStyleCnt="3">
        <dgm:presLayoutVars>
          <dgm:bulletEnabled val="1"/>
        </dgm:presLayoutVars>
      </dgm:prSet>
      <dgm:spPr/>
    </dgm:pt>
    <dgm:pt modelId="{61E7C369-A818-4698-A28B-5DF235A5350B}" type="pres">
      <dgm:prSet presAssocID="{92FFA1F3-56C3-4972-B71B-164DC8230883}" presName="FourConn_2-3" presStyleLbl="fgAccFollowNode1" presStyleIdx="1" presStyleCnt="3">
        <dgm:presLayoutVars>
          <dgm:bulletEnabled val="1"/>
        </dgm:presLayoutVars>
      </dgm:prSet>
      <dgm:spPr/>
    </dgm:pt>
    <dgm:pt modelId="{D4CA5AE7-67C9-4642-8634-8C40F0D12F1F}" type="pres">
      <dgm:prSet presAssocID="{92FFA1F3-56C3-4972-B71B-164DC8230883}" presName="FourConn_3-4" presStyleLbl="fgAccFollowNode1" presStyleIdx="2" presStyleCnt="3">
        <dgm:presLayoutVars>
          <dgm:bulletEnabled val="1"/>
        </dgm:presLayoutVars>
      </dgm:prSet>
      <dgm:spPr/>
    </dgm:pt>
    <dgm:pt modelId="{954DC362-2C60-4D31-830F-D9023A2BDCB3}" type="pres">
      <dgm:prSet presAssocID="{92FFA1F3-56C3-4972-B71B-164DC8230883}" presName="FourNodes_1_text" presStyleLbl="node1" presStyleIdx="3" presStyleCnt="4">
        <dgm:presLayoutVars>
          <dgm:bulletEnabled val="1"/>
        </dgm:presLayoutVars>
      </dgm:prSet>
      <dgm:spPr/>
    </dgm:pt>
    <dgm:pt modelId="{EAF6F057-D710-4B4B-8D18-839DAF2F44B6}" type="pres">
      <dgm:prSet presAssocID="{92FFA1F3-56C3-4972-B71B-164DC8230883}" presName="FourNodes_2_text" presStyleLbl="node1" presStyleIdx="3" presStyleCnt="4">
        <dgm:presLayoutVars>
          <dgm:bulletEnabled val="1"/>
        </dgm:presLayoutVars>
      </dgm:prSet>
      <dgm:spPr/>
    </dgm:pt>
    <dgm:pt modelId="{8D90C976-53A8-47FA-A52C-837125B84396}" type="pres">
      <dgm:prSet presAssocID="{92FFA1F3-56C3-4972-B71B-164DC8230883}" presName="FourNodes_3_text" presStyleLbl="node1" presStyleIdx="3" presStyleCnt="4">
        <dgm:presLayoutVars>
          <dgm:bulletEnabled val="1"/>
        </dgm:presLayoutVars>
      </dgm:prSet>
      <dgm:spPr/>
    </dgm:pt>
    <dgm:pt modelId="{77D61886-FAD3-48A6-95EC-E2C937ED8208}" type="pres">
      <dgm:prSet presAssocID="{92FFA1F3-56C3-4972-B71B-164DC823088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BC950528-BC2E-4883-BF37-07EAE71B440F}" type="presOf" srcId="{15B6818D-188A-4D06-B7C5-4B2B67B9C302}" destId="{D4CA5AE7-67C9-4642-8634-8C40F0D12F1F}" srcOrd="0" destOrd="0" presId="urn:microsoft.com/office/officeart/2005/8/layout/vProcess5"/>
    <dgm:cxn modelId="{602B0B28-792E-46B1-A7B9-202EA0D09194}" type="presOf" srcId="{359AAE48-3559-46F9-A5DC-A6F839304E3B}" destId="{954DC362-2C60-4D31-830F-D9023A2BDCB3}" srcOrd="1" destOrd="0" presId="urn:microsoft.com/office/officeart/2005/8/layout/vProcess5"/>
    <dgm:cxn modelId="{EF86362F-8943-4BE9-9DFD-182F73E1C58E}" type="presOf" srcId="{6C32BA5A-57C3-4DAC-A08E-9F7898B75592}" destId="{AE810519-2045-40A5-95B9-777F09A796A2}" srcOrd="0" destOrd="0" presId="urn:microsoft.com/office/officeart/2005/8/layout/vProcess5"/>
    <dgm:cxn modelId="{2E67B133-4263-4FA9-B390-74DCC6D7D334}" type="presOf" srcId="{92FFA1F3-56C3-4972-B71B-164DC8230883}" destId="{2E163E07-F751-4E8C-93D9-54607C384308}" srcOrd="0" destOrd="0" presId="urn:microsoft.com/office/officeart/2005/8/layout/vProcess5"/>
    <dgm:cxn modelId="{FF630337-0C4F-4A36-9194-D763E87788B3}" type="presOf" srcId="{FE919D36-A5BD-4B44-9101-F2113E12AA50}" destId="{8D90C976-53A8-47FA-A52C-837125B84396}" srcOrd="1" destOrd="0" presId="urn:microsoft.com/office/officeart/2005/8/layout/vProcess5"/>
    <dgm:cxn modelId="{10419D3E-941A-49E8-A307-2E9B01C6BE5D}" srcId="{92FFA1F3-56C3-4972-B71B-164DC8230883}" destId="{6C32BA5A-57C3-4DAC-A08E-9F7898B75592}" srcOrd="1" destOrd="0" parTransId="{6A3F9469-C045-4331-AF9E-6653DB8AFE25}" sibTransId="{34E8DF39-3C20-4CA6-87DE-BACEB9E12B73}"/>
    <dgm:cxn modelId="{8E45C067-2588-459F-98B5-77C41F09B223}" type="presOf" srcId="{6C32BA5A-57C3-4DAC-A08E-9F7898B75592}" destId="{EAF6F057-D710-4B4B-8D18-839DAF2F44B6}" srcOrd="1" destOrd="0" presId="urn:microsoft.com/office/officeart/2005/8/layout/vProcess5"/>
    <dgm:cxn modelId="{A0C1F84A-300F-4ED2-9DCE-ACA6FB9EB3A3}" type="presOf" srcId="{3DF8FC79-2A37-495A-9C6C-A700A5EE6B64}" destId="{4E8F61EE-96FC-4520-9E4F-2F4192BFABDA}" srcOrd="0" destOrd="0" presId="urn:microsoft.com/office/officeart/2005/8/layout/vProcess5"/>
    <dgm:cxn modelId="{94FA7259-BAF5-4952-91DD-D8AA690D82A1}" srcId="{92FFA1F3-56C3-4972-B71B-164DC8230883}" destId="{3DF8FC79-2A37-495A-9C6C-A700A5EE6B64}" srcOrd="3" destOrd="0" parTransId="{C92B281A-8B56-4952-A2CC-F8992571FC41}" sibTransId="{3AB76060-A246-47D1-B9B5-CC92CBBD094E}"/>
    <dgm:cxn modelId="{8D8FE45A-D20B-4B63-8B5C-777549343D04}" srcId="{92FFA1F3-56C3-4972-B71B-164DC8230883}" destId="{FE919D36-A5BD-4B44-9101-F2113E12AA50}" srcOrd="2" destOrd="0" parTransId="{69E608EF-D803-4C26-A686-79597C464FDA}" sibTransId="{15B6818D-188A-4D06-B7C5-4B2B67B9C302}"/>
    <dgm:cxn modelId="{AA0A2A8D-2929-4C0D-9BA2-654254A1853C}" type="presOf" srcId="{53FE8F58-C4C1-4BD4-BE77-C1F7EBBF40F9}" destId="{6F61F256-59D7-4D8B-AEBC-218E6CA8A1BB}" srcOrd="0" destOrd="0" presId="urn:microsoft.com/office/officeart/2005/8/layout/vProcess5"/>
    <dgm:cxn modelId="{F9506194-A675-462F-A593-54AD8EE22B1E}" type="presOf" srcId="{359AAE48-3559-46F9-A5DC-A6F839304E3B}" destId="{16CABDD2-2CE4-47F3-B0B3-0DB4A9731827}" srcOrd="0" destOrd="0" presId="urn:microsoft.com/office/officeart/2005/8/layout/vProcess5"/>
    <dgm:cxn modelId="{D7437C97-024C-4AD3-BD42-E2027F9F5D00}" type="presOf" srcId="{FE919D36-A5BD-4B44-9101-F2113E12AA50}" destId="{BA6C70DE-F3F2-4172-8A2B-743B1B6B1C70}" srcOrd="0" destOrd="0" presId="urn:microsoft.com/office/officeart/2005/8/layout/vProcess5"/>
    <dgm:cxn modelId="{445D6FBF-051D-471B-BE9A-E43DBD24E2C9}" srcId="{92FFA1F3-56C3-4972-B71B-164DC8230883}" destId="{359AAE48-3559-46F9-A5DC-A6F839304E3B}" srcOrd="0" destOrd="0" parTransId="{E5EC64D6-2FFD-42BB-BF7C-749A15F22AC4}" sibTransId="{53FE8F58-C4C1-4BD4-BE77-C1F7EBBF40F9}"/>
    <dgm:cxn modelId="{CCA9C5D1-EFE0-42B8-B73F-5879E3AD86CC}" type="presOf" srcId="{3DF8FC79-2A37-495A-9C6C-A700A5EE6B64}" destId="{77D61886-FAD3-48A6-95EC-E2C937ED8208}" srcOrd="1" destOrd="0" presId="urn:microsoft.com/office/officeart/2005/8/layout/vProcess5"/>
    <dgm:cxn modelId="{5A4D79DE-569D-4438-9455-C23AC9C88562}" type="presOf" srcId="{34E8DF39-3C20-4CA6-87DE-BACEB9E12B73}" destId="{61E7C369-A818-4698-A28B-5DF235A5350B}" srcOrd="0" destOrd="0" presId="urn:microsoft.com/office/officeart/2005/8/layout/vProcess5"/>
    <dgm:cxn modelId="{C4038E4C-B0CE-4647-9B7B-A756D7E74BB8}" type="presParOf" srcId="{2E163E07-F751-4E8C-93D9-54607C384308}" destId="{B2BB1F9E-468F-4ADF-95D2-7DEB1FAF52CA}" srcOrd="0" destOrd="0" presId="urn:microsoft.com/office/officeart/2005/8/layout/vProcess5"/>
    <dgm:cxn modelId="{53265384-0664-4D3B-B8AB-7D23B52CB369}" type="presParOf" srcId="{2E163E07-F751-4E8C-93D9-54607C384308}" destId="{16CABDD2-2CE4-47F3-B0B3-0DB4A9731827}" srcOrd="1" destOrd="0" presId="urn:microsoft.com/office/officeart/2005/8/layout/vProcess5"/>
    <dgm:cxn modelId="{339B6FC8-5E0C-4D74-A8A8-81D30EF229AA}" type="presParOf" srcId="{2E163E07-F751-4E8C-93D9-54607C384308}" destId="{AE810519-2045-40A5-95B9-777F09A796A2}" srcOrd="2" destOrd="0" presId="urn:microsoft.com/office/officeart/2005/8/layout/vProcess5"/>
    <dgm:cxn modelId="{E27244AD-2BD6-4E45-A909-31578CD3D24A}" type="presParOf" srcId="{2E163E07-F751-4E8C-93D9-54607C384308}" destId="{BA6C70DE-F3F2-4172-8A2B-743B1B6B1C70}" srcOrd="3" destOrd="0" presId="urn:microsoft.com/office/officeart/2005/8/layout/vProcess5"/>
    <dgm:cxn modelId="{085464A1-CE35-4945-B59C-7A8472640BFC}" type="presParOf" srcId="{2E163E07-F751-4E8C-93D9-54607C384308}" destId="{4E8F61EE-96FC-4520-9E4F-2F4192BFABDA}" srcOrd="4" destOrd="0" presId="urn:microsoft.com/office/officeart/2005/8/layout/vProcess5"/>
    <dgm:cxn modelId="{020D9BCA-01C1-4714-B923-A0F97960485B}" type="presParOf" srcId="{2E163E07-F751-4E8C-93D9-54607C384308}" destId="{6F61F256-59D7-4D8B-AEBC-218E6CA8A1BB}" srcOrd="5" destOrd="0" presId="urn:microsoft.com/office/officeart/2005/8/layout/vProcess5"/>
    <dgm:cxn modelId="{C2487E94-8C5A-46A6-B738-9EC3E0D20F8B}" type="presParOf" srcId="{2E163E07-F751-4E8C-93D9-54607C384308}" destId="{61E7C369-A818-4698-A28B-5DF235A5350B}" srcOrd="6" destOrd="0" presId="urn:microsoft.com/office/officeart/2005/8/layout/vProcess5"/>
    <dgm:cxn modelId="{DD327F01-00E6-4533-9B3C-263963A527B6}" type="presParOf" srcId="{2E163E07-F751-4E8C-93D9-54607C384308}" destId="{D4CA5AE7-67C9-4642-8634-8C40F0D12F1F}" srcOrd="7" destOrd="0" presId="urn:microsoft.com/office/officeart/2005/8/layout/vProcess5"/>
    <dgm:cxn modelId="{7E92F571-53C5-47B3-9F8A-7A7530F199B7}" type="presParOf" srcId="{2E163E07-F751-4E8C-93D9-54607C384308}" destId="{954DC362-2C60-4D31-830F-D9023A2BDCB3}" srcOrd="8" destOrd="0" presId="urn:microsoft.com/office/officeart/2005/8/layout/vProcess5"/>
    <dgm:cxn modelId="{D8CD3BFC-B614-430F-9FFE-F021F92462B5}" type="presParOf" srcId="{2E163E07-F751-4E8C-93D9-54607C384308}" destId="{EAF6F057-D710-4B4B-8D18-839DAF2F44B6}" srcOrd="9" destOrd="0" presId="urn:microsoft.com/office/officeart/2005/8/layout/vProcess5"/>
    <dgm:cxn modelId="{54B0A35F-CAA0-492D-8ED3-E967803BC395}" type="presParOf" srcId="{2E163E07-F751-4E8C-93D9-54607C384308}" destId="{8D90C976-53A8-47FA-A52C-837125B84396}" srcOrd="10" destOrd="0" presId="urn:microsoft.com/office/officeart/2005/8/layout/vProcess5"/>
    <dgm:cxn modelId="{83C8E2C6-813D-4F7A-B91D-7709C9317A56}" type="presParOf" srcId="{2E163E07-F751-4E8C-93D9-54607C384308}" destId="{77D61886-FAD3-48A6-95EC-E2C937ED8208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373B8A-2730-4DCD-92AC-3AA9DA98E77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DF0118D-6CAF-4AD1-8CC2-33E261C854BF}">
      <dgm:prSet/>
      <dgm:spPr/>
      <dgm:t>
        <a:bodyPr/>
        <a:lstStyle/>
        <a:p>
          <a:r>
            <a:rPr lang="uk-UA" i="1"/>
            <a:t>Геометризація форми</a:t>
          </a:r>
          <a:r>
            <a:rPr lang="uk-UA"/>
            <a:t> галузь науки, що вивчає структурно-морфологічні особливості родовищ, умови їх залягання і тектоніку. </a:t>
          </a:r>
          <a:endParaRPr lang="en-US"/>
        </a:p>
      </dgm:t>
    </dgm:pt>
    <dgm:pt modelId="{3AA7DD4F-DA4C-464D-8431-51B9D9048929}" type="parTrans" cxnId="{BE596694-4325-4E5C-ADE4-BF61E643ED12}">
      <dgm:prSet/>
      <dgm:spPr/>
      <dgm:t>
        <a:bodyPr/>
        <a:lstStyle/>
        <a:p>
          <a:endParaRPr lang="en-US"/>
        </a:p>
      </dgm:t>
    </dgm:pt>
    <dgm:pt modelId="{0A89F890-774E-4494-BA28-266BF6FB1F02}" type="sibTrans" cxnId="{BE596694-4325-4E5C-ADE4-BF61E643ED12}">
      <dgm:prSet/>
      <dgm:spPr/>
      <dgm:t>
        <a:bodyPr/>
        <a:lstStyle/>
        <a:p>
          <a:endParaRPr lang="en-US"/>
        </a:p>
      </dgm:t>
    </dgm:pt>
    <dgm:pt modelId="{38948D72-9A72-4555-A3CB-75F3E40ABBE5}">
      <dgm:prSet/>
      <dgm:spPr/>
      <dgm:t>
        <a:bodyPr/>
        <a:lstStyle/>
        <a:p>
          <a:r>
            <a:rPr lang="uk-UA" i="1"/>
            <a:t>Геометризація властивостей</a:t>
          </a:r>
          <a:r>
            <a:rPr lang="uk-UA"/>
            <a:t> – займається вивченням якісних властивостей корисних копалин (вміст корисних і шкідливих компонентів та вміщуючих порід), а також їх просторовим розподілом. Обидві геометризації пов’язані між собою і окремо одна від одної не виконуються.</a:t>
          </a:r>
          <a:endParaRPr lang="en-US"/>
        </a:p>
      </dgm:t>
    </dgm:pt>
    <dgm:pt modelId="{792A9DDD-1AFC-47ED-A65F-C1F35802B546}" type="parTrans" cxnId="{399C7851-C373-4382-AAF1-FEB4C304CDD5}">
      <dgm:prSet/>
      <dgm:spPr/>
      <dgm:t>
        <a:bodyPr/>
        <a:lstStyle/>
        <a:p>
          <a:endParaRPr lang="en-US"/>
        </a:p>
      </dgm:t>
    </dgm:pt>
    <dgm:pt modelId="{5399DCA2-E3EB-48D5-9F81-AB06AA451994}" type="sibTrans" cxnId="{399C7851-C373-4382-AAF1-FEB4C304CDD5}">
      <dgm:prSet/>
      <dgm:spPr/>
      <dgm:t>
        <a:bodyPr/>
        <a:lstStyle/>
        <a:p>
          <a:endParaRPr lang="en-US"/>
        </a:p>
      </dgm:t>
    </dgm:pt>
    <dgm:pt modelId="{61390C4A-1701-4242-9841-829CF350A1F2}" type="pres">
      <dgm:prSet presAssocID="{42373B8A-2730-4DCD-92AC-3AA9DA98E7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22D1771-F064-4497-A89C-8F9D7D1A8851}" type="pres">
      <dgm:prSet presAssocID="{BDF0118D-6CAF-4AD1-8CC2-33E261C854BF}" presName="hierRoot1" presStyleCnt="0">
        <dgm:presLayoutVars>
          <dgm:hierBranch val="init"/>
        </dgm:presLayoutVars>
      </dgm:prSet>
      <dgm:spPr/>
    </dgm:pt>
    <dgm:pt modelId="{CCEEAFB4-DDCF-4539-89C8-FF534E239946}" type="pres">
      <dgm:prSet presAssocID="{BDF0118D-6CAF-4AD1-8CC2-33E261C854BF}" presName="rootComposite1" presStyleCnt="0"/>
      <dgm:spPr/>
    </dgm:pt>
    <dgm:pt modelId="{46DB1843-FE12-4EFB-971E-16F2617870CF}" type="pres">
      <dgm:prSet presAssocID="{BDF0118D-6CAF-4AD1-8CC2-33E261C854BF}" presName="rootText1" presStyleLbl="node0" presStyleIdx="0" presStyleCnt="2">
        <dgm:presLayoutVars>
          <dgm:chPref val="3"/>
        </dgm:presLayoutVars>
      </dgm:prSet>
      <dgm:spPr/>
    </dgm:pt>
    <dgm:pt modelId="{B24A6712-6CEE-41B4-8915-E58C8C7D0895}" type="pres">
      <dgm:prSet presAssocID="{BDF0118D-6CAF-4AD1-8CC2-33E261C854BF}" presName="rootConnector1" presStyleLbl="node1" presStyleIdx="0" presStyleCnt="0"/>
      <dgm:spPr/>
    </dgm:pt>
    <dgm:pt modelId="{3E6133BA-3E21-41AC-9048-A198320272FC}" type="pres">
      <dgm:prSet presAssocID="{BDF0118D-6CAF-4AD1-8CC2-33E261C854BF}" presName="hierChild2" presStyleCnt="0"/>
      <dgm:spPr/>
    </dgm:pt>
    <dgm:pt modelId="{A90A3C81-FD61-4AB9-988F-1EFC7365D30F}" type="pres">
      <dgm:prSet presAssocID="{BDF0118D-6CAF-4AD1-8CC2-33E261C854BF}" presName="hierChild3" presStyleCnt="0"/>
      <dgm:spPr/>
    </dgm:pt>
    <dgm:pt modelId="{BC3287AE-CD91-44C9-9D9E-C82E6B02379F}" type="pres">
      <dgm:prSet presAssocID="{38948D72-9A72-4555-A3CB-75F3E40ABBE5}" presName="hierRoot1" presStyleCnt="0">
        <dgm:presLayoutVars>
          <dgm:hierBranch val="init"/>
        </dgm:presLayoutVars>
      </dgm:prSet>
      <dgm:spPr/>
    </dgm:pt>
    <dgm:pt modelId="{9EBA1994-3C14-46A4-AB07-12CE1AD2B645}" type="pres">
      <dgm:prSet presAssocID="{38948D72-9A72-4555-A3CB-75F3E40ABBE5}" presName="rootComposite1" presStyleCnt="0"/>
      <dgm:spPr/>
    </dgm:pt>
    <dgm:pt modelId="{43442D41-3E10-4DBB-9376-D39A8C438924}" type="pres">
      <dgm:prSet presAssocID="{38948D72-9A72-4555-A3CB-75F3E40ABBE5}" presName="rootText1" presStyleLbl="node0" presStyleIdx="1" presStyleCnt="2">
        <dgm:presLayoutVars>
          <dgm:chPref val="3"/>
        </dgm:presLayoutVars>
      </dgm:prSet>
      <dgm:spPr/>
    </dgm:pt>
    <dgm:pt modelId="{0D8D6BAA-1495-4CA9-9F12-DFDA384FA54A}" type="pres">
      <dgm:prSet presAssocID="{38948D72-9A72-4555-A3CB-75F3E40ABBE5}" presName="rootConnector1" presStyleLbl="node1" presStyleIdx="0" presStyleCnt="0"/>
      <dgm:spPr/>
    </dgm:pt>
    <dgm:pt modelId="{C2C0CC50-9B56-45FB-A81B-9F0375EDDA94}" type="pres">
      <dgm:prSet presAssocID="{38948D72-9A72-4555-A3CB-75F3E40ABBE5}" presName="hierChild2" presStyleCnt="0"/>
      <dgm:spPr/>
    </dgm:pt>
    <dgm:pt modelId="{499C1A69-72EE-4B34-8643-DA4B0AFA3742}" type="pres">
      <dgm:prSet presAssocID="{38948D72-9A72-4555-A3CB-75F3E40ABBE5}" presName="hierChild3" presStyleCnt="0"/>
      <dgm:spPr/>
    </dgm:pt>
  </dgm:ptLst>
  <dgm:cxnLst>
    <dgm:cxn modelId="{394EF636-DC9E-47FD-87A5-7CFC044B0673}" type="presOf" srcId="{38948D72-9A72-4555-A3CB-75F3E40ABBE5}" destId="{0D8D6BAA-1495-4CA9-9F12-DFDA384FA54A}" srcOrd="1" destOrd="0" presId="urn:microsoft.com/office/officeart/2009/3/layout/HorizontalOrganizationChart"/>
    <dgm:cxn modelId="{399C7851-C373-4382-AAF1-FEB4C304CDD5}" srcId="{42373B8A-2730-4DCD-92AC-3AA9DA98E77B}" destId="{38948D72-9A72-4555-A3CB-75F3E40ABBE5}" srcOrd="1" destOrd="0" parTransId="{792A9DDD-1AFC-47ED-A65F-C1F35802B546}" sibTransId="{5399DCA2-E3EB-48D5-9F81-AB06AA451994}"/>
    <dgm:cxn modelId="{9AC86C52-6267-4E52-9B3B-059E847DD745}" type="presOf" srcId="{38948D72-9A72-4555-A3CB-75F3E40ABBE5}" destId="{43442D41-3E10-4DBB-9376-D39A8C438924}" srcOrd="0" destOrd="0" presId="urn:microsoft.com/office/officeart/2009/3/layout/HorizontalOrganizationChart"/>
    <dgm:cxn modelId="{37F47552-836C-461A-BF6D-BCFBDAEECAC1}" type="presOf" srcId="{42373B8A-2730-4DCD-92AC-3AA9DA98E77B}" destId="{61390C4A-1701-4242-9841-829CF350A1F2}" srcOrd="0" destOrd="0" presId="urn:microsoft.com/office/officeart/2009/3/layout/HorizontalOrganizationChart"/>
    <dgm:cxn modelId="{8A496C7D-7E91-4692-BD3F-64BAE8DD3DE7}" type="presOf" srcId="{BDF0118D-6CAF-4AD1-8CC2-33E261C854BF}" destId="{46DB1843-FE12-4EFB-971E-16F2617870CF}" srcOrd="0" destOrd="0" presId="urn:microsoft.com/office/officeart/2009/3/layout/HorizontalOrganizationChart"/>
    <dgm:cxn modelId="{BE596694-4325-4E5C-ADE4-BF61E643ED12}" srcId="{42373B8A-2730-4DCD-92AC-3AA9DA98E77B}" destId="{BDF0118D-6CAF-4AD1-8CC2-33E261C854BF}" srcOrd="0" destOrd="0" parTransId="{3AA7DD4F-DA4C-464D-8431-51B9D9048929}" sibTransId="{0A89F890-774E-4494-BA28-266BF6FB1F02}"/>
    <dgm:cxn modelId="{992E53FA-A168-4D97-93C8-5A2A439062C9}" type="presOf" srcId="{BDF0118D-6CAF-4AD1-8CC2-33E261C854BF}" destId="{B24A6712-6CEE-41B4-8915-E58C8C7D0895}" srcOrd="1" destOrd="0" presId="urn:microsoft.com/office/officeart/2009/3/layout/HorizontalOrganizationChart"/>
    <dgm:cxn modelId="{83742187-1EF1-4FC8-85FD-A9296BD5314D}" type="presParOf" srcId="{61390C4A-1701-4242-9841-829CF350A1F2}" destId="{E22D1771-F064-4497-A89C-8F9D7D1A8851}" srcOrd="0" destOrd="0" presId="urn:microsoft.com/office/officeart/2009/3/layout/HorizontalOrganizationChart"/>
    <dgm:cxn modelId="{33FE376C-430A-4F9A-BB48-72E172F1F73C}" type="presParOf" srcId="{E22D1771-F064-4497-A89C-8F9D7D1A8851}" destId="{CCEEAFB4-DDCF-4539-89C8-FF534E239946}" srcOrd="0" destOrd="0" presId="urn:microsoft.com/office/officeart/2009/3/layout/HorizontalOrganizationChart"/>
    <dgm:cxn modelId="{A1C0D0DE-76F6-42BC-9601-1B15BB4A9200}" type="presParOf" srcId="{CCEEAFB4-DDCF-4539-89C8-FF534E239946}" destId="{46DB1843-FE12-4EFB-971E-16F2617870CF}" srcOrd="0" destOrd="0" presId="urn:microsoft.com/office/officeart/2009/3/layout/HorizontalOrganizationChart"/>
    <dgm:cxn modelId="{ECAFDB4C-CF7B-47E7-8C01-E3D5186F1134}" type="presParOf" srcId="{CCEEAFB4-DDCF-4539-89C8-FF534E239946}" destId="{B24A6712-6CEE-41B4-8915-E58C8C7D0895}" srcOrd="1" destOrd="0" presId="urn:microsoft.com/office/officeart/2009/3/layout/HorizontalOrganizationChart"/>
    <dgm:cxn modelId="{9F02D69D-3DFE-4DC1-A830-DFBAD1080871}" type="presParOf" srcId="{E22D1771-F064-4497-A89C-8F9D7D1A8851}" destId="{3E6133BA-3E21-41AC-9048-A198320272FC}" srcOrd="1" destOrd="0" presId="urn:microsoft.com/office/officeart/2009/3/layout/HorizontalOrganizationChart"/>
    <dgm:cxn modelId="{A02063E7-AE8E-4F07-89A8-CBB8EE328FCF}" type="presParOf" srcId="{E22D1771-F064-4497-A89C-8F9D7D1A8851}" destId="{A90A3C81-FD61-4AB9-988F-1EFC7365D30F}" srcOrd="2" destOrd="0" presId="urn:microsoft.com/office/officeart/2009/3/layout/HorizontalOrganizationChart"/>
    <dgm:cxn modelId="{F2238401-5E54-44CD-A7CC-2DC85DD81C96}" type="presParOf" srcId="{61390C4A-1701-4242-9841-829CF350A1F2}" destId="{BC3287AE-CD91-44C9-9D9E-C82E6B02379F}" srcOrd="1" destOrd="0" presId="urn:microsoft.com/office/officeart/2009/3/layout/HorizontalOrganizationChart"/>
    <dgm:cxn modelId="{E4004B8F-052F-49D9-A6CC-D9DD030A6576}" type="presParOf" srcId="{BC3287AE-CD91-44C9-9D9E-C82E6B02379F}" destId="{9EBA1994-3C14-46A4-AB07-12CE1AD2B645}" srcOrd="0" destOrd="0" presId="urn:microsoft.com/office/officeart/2009/3/layout/HorizontalOrganizationChart"/>
    <dgm:cxn modelId="{2CF5FA2D-BF50-40D9-8D17-4E9A921BA18F}" type="presParOf" srcId="{9EBA1994-3C14-46A4-AB07-12CE1AD2B645}" destId="{43442D41-3E10-4DBB-9376-D39A8C438924}" srcOrd="0" destOrd="0" presId="urn:microsoft.com/office/officeart/2009/3/layout/HorizontalOrganizationChart"/>
    <dgm:cxn modelId="{19334634-9074-4207-823B-EDC2D8FFD3DF}" type="presParOf" srcId="{9EBA1994-3C14-46A4-AB07-12CE1AD2B645}" destId="{0D8D6BAA-1495-4CA9-9F12-DFDA384FA54A}" srcOrd="1" destOrd="0" presId="urn:microsoft.com/office/officeart/2009/3/layout/HorizontalOrganizationChart"/>
    <dgm:cxn modelId="{025DDBDD-1100-4A78-B9E5-461CE0A394FA}" type="presParOf" srcId="{BC3287AE-CD91-44C9-9D9E-C82E6B02379F}" destId="{C2C0CC50-9B56-45FB-A81B-9F0375EDDA94}" srcOrd="1" destOrd="0" presId="urn:microsoft.com/office/officeart/2009/3/layout/HorizontalOrganizationChart"/>
    <dgm:cxn modelId="{5C699B83-71F9-4E6C-B38C-22DCB81CD0CC}" type="presParOf" srcId="{BC3287AE-CD91-44C9-9D9E-C82E6B02379F}" destId="{499C1A69-72EE-4B34-8643-DA4B0AFA374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88EA31-0DAD-4F95-97E3-D0D45318581E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379FC825-D5F5-4529-B02C-F74E750C39D8}">
      <dgm:prSet/>
      <dgm:spPr/>
      <dgm:t>
        <a:bodyPr/>
        <a:lstStyle/>
        <a:p>
          <a:r>
            <a:rPr lang="ru-RU"/>
            <a:t>Створюючи таку модель, тобто здійснюючи геометризацію родовищ, використовують такі основні методи:</a:t>
          </a:r>
          <a:endParaRPr lang="en-US"/>
        </a:p>
      </dgm:t>
    </dgm:pt>
    <dgm:pt modelId="{371DF9D5-E9D0-4377-BD0E-03C2432E8865}" type="parTrans" cxnId="{2F7B1957-E385-4B6B-B5CE-003972E57DDA}">
      <dgm:prSet/>
      <dgm:spPr/>
      <dgm:t>
        <a:bodyPr/>
        <a:lstStyle/>
        <a:p>
          <a:endParaRPr lang="en-US"/>
        </a:p>
      </dgm:t>
    </dgm:pt>
    <dgm:pt modelId="{D0FA3024-4D91-42DD-AAC4-F2A98D16211B}" type="sibTrans" cxnId="{2F7B1957-E385-4B6B-B5CE-003972E57DDA}">
      <dgm:prSet/>
      <dgm:spPr/>
      <dgm:t>
        <a:bodyPr/>
        <a:lstStyle/>
        <a:p>
          <a:endParaRPr lang="en-US"/>
        </a:p>
      </dgm:t>
    </dgm:pt>
    <dgm:pt modelId="{B1AFED6A-DAD6-422E-B61C-25FE9F5027FB}">
      <dgm:prSet/>
      <dgm:spPr/>
      <dgm:t>
        <a:bodyPr/>
        <a:lstStyle/>
        <a:p>
          <a:r>
            <a:rPr lang="ru-RU"/>
            <a:t>– метод геологічних розрізів (перерізів) і профілів;</a:t>
          </a:r>
          <a:endParaRPr lang="en-US"/>
        </a:p>
      </dgm:t>
    </dgm:pt>
    <dgm:pt modelId="{147C72EB-5640-4360-B3CC-8AB8EBD7A01F}" type="parTrans" cxnId="{00AAF669-D941-48E6-9840-23715A7A7E33}">
      <dgm:prSet/>
      <dgm:spPr/>
      <dgm:t>
        <a:bodyPr/>
        <a:lstStyle/>
        <a:p>
          <a:endParaRPr lang="en-US"/>
        </a:p>
      </dgm:t>
    </dgm:pt>
    <dgm:pt modelId="{FCD97B45-AF19-4041-B7ED-BAC5715B2B42}" type="sibTrans" cxnId="{00AAF669-D941-48E6-9840-23715A7A7E33}">
      <dgm:prSet/>
      <dgm:spPr/>
      <dgm:t>
        <a:bodyPr/>
        <a:lstStyle/>
        <a:p>
          <a:endParaRPr lang="en-US"/>
        </a:p>
      </dgm:t>
    </dgm:pt>
    <dgm:pt modelId="{150C210C-D806-418D-B0B2-F7D78E6A32EF}">
      <dgm:prSet/>
      <dgm:spPr/>
      <dgm:t>
        <a:bodyPr/>
        <a:lstStyle/>
        <a:p>
          <a:r>
            <a:rPr lang="ru-RU"/>
            <a:t>– метод ізоліній;</a:t>
          </a:r>
          <a:endParaRPr lang="en-US"/>
        </a:p>
      </dgm:t>
    </dgm:pt>
    <dgm:pt modelId="{83263442-2139-4D56-A7BB-5607B0107A43}" type="parTrans" cxnId="{CA52395F-2361-4E97-A2AF-3E6CD09DA414}">
      <dgm:prSet/>
      <dgm:spPr/>
      <dgm:t>
        <a:bodyPr/>
        <a:lstStyle/>
        <a:p>
          <a:endParaRPr lang="en-US"/>
        </a:p>
      </dgm:t>
    </dgm:pt>
    <dgm:pt modelId="{516FAB71-1AEF-450B-826E-930D7374E97F}" type="sibTrans" cxnId="{CA52395F-2361-4E97-A2AF-3E6CD09DA414}">
      <dgm:prSet/>
      <dgm:spPr/>
      <dgm:t>
        <a:bodyPr/>
        <a:lstStyle/>
        <a:p>
          <a:endParaRPr lang="en-US"/>
        </a:p>
      </dgm:t>
    </dgm:pt>
    <dgm:pt modelId="{F25EFA05-C48D-4D35-98D1-1B5C83E3C233}">
      <dgm:prSet/>
      <dgm:spPr/>
      <dgm:t>
        <a:bodyPr/>
        <a:lstStyle/>
        <a:p>
          <a:r>
            <a:rPr lang="ru-RU"/>
            <a:t>– метод об’ємних наочних графіків;</a:t>
          </a:r>
          <a:endParaRPr lang="en-US"/>
        </a:p>
      </dgm:t>
    </dgm:pt>
    <dgm:pt modelId="{1AD21C98-0851-417F-B3D6-11F1B40C4F9C}" type="parTrans" cxnId="{F5289CB7-1D64-4F33-9637-1C9956081DDA}">
      <dgm:prSet/>
      <dgm:spPr/>
      <dgm:t>
        <a:bodyPr/>
        <a:lstStyle/>
        <a:p>
          <a:endParaRPr lang="en-US"/>
        </a:p>
      </dgm:t>
    </dgm:pt>
    <dgm:pt modelId="{83372F39-37D5-4B0B-8899-88B31754EEFF}" type="sibTrans" cxnId="{F5289CB7-1D64-4F33-9637-1C9956081DDA}">
      <dgm:prSet/>
      <dgm:spPr/>
      <dgm:t>
        <a:bodyPr/>
        <a:lstStyle/>
        <a:p>
          <a:endParaRPr lang="en-US"/>
        </a:p>
      </dgm:t>
    </dgm:pt>
    <dgm:pt modelId="{6A52CF9B-8B13-4BA4-ACA9-D60FC6538EF1}">
      <dgm:prSet/>
      <dgm:spPr/>
      <dgm:t>
        <a:bodyPr/>
        <a:lstStyle/>
        <a:p>
          <a:r>
            <a:rPr lang="ru-RU"/>
            <a:t>– метод моделювання, в тому числі з використанням обчислювальних машин;</a:t>
          </a:r>
          <a:endParaRPr lang="en-US"/>
        </a:p>
      </dgm:t>
    </dgm:pt>
    <dgm:pt modelId="{93E874B9-9A46-483E-8C56-34B53A016008}" type="parTrans" cxnId="{38A1C550-4C0C-4DA8-B75E-F6289B29953C}">
      <dgm:prSet/>
      <dgm:spPr/>
      <dgm:t>
        <a:bodyPr/>
        <a:lstStyle/>
        <a:p>
          <a:endParaRPr lang="en-US"/>
        </a:p>
      </dgm:t>
    </dgm:pt>
    <dgm:pt modelId="{C7E94F83-E311-44D4-9C11-D904E77EF563}" type="sibTrans" cxnId="{38A1C550-4C0C-4DA8-B75E-F6289B29953C}">
      <dgm:prSet/>
      <dgm:spPr/>
      <dgm:t>
        <a:bodyPr/>
        <a:lstStyle/>
        <a:p>
          <a:endParaRPr lang="en-US"/>
        </a:p>
      </dgm:t>
    </dgm:pt>
    <dgm:pt modelId="{F4E7743A-2C9E-4A28-BA28-9C2F54584F7F}">
      <dgm:prSet/>
      <dgm:spPr/>
      <dgm:t>
        <a:bodyPr/>
        <a:lstStyle/>
        <a:p>
          <a:r>
            <a:rPr lang="ru-RU"/>
            <a:t>– метод циклографічних проекцій.</a:t>
          </a:r>
          <a:endParaRPr lang="en-US"/>
        </a:p>
      </dgm:t>
    </dgm:pt>
    <dgm:pt modelId="{EE342D7E-439D-48B1-9CF4-2BC7FCFD2AA7}" type="parTrans" cxnId="{64886064-8DDA-4D69-8EC2-E3904E4392AD}">
      <dgm:prSet/>
      <dgm:spPr/>
      <dgm:t>
        <a:bodyPr/>
        <a:lstStyle/>
        <a:p>
          <a:endParaRPr lang="en-US"/>
        </a:p>
      </dgm:t>
    </dgm:pt>
    <dgm:pt modelId="{BC7A00C1-9657-40D1-BCBB-DC19D9262543}" type="sibTrans" cxnId="{64886064-8DDA-4D69-8EC2-E3904E4392AD}">
      <dgm:prSet/>
      <dgm:spPr/>
      <dgm:t>
        <a:bodyPr/>
        <a:lstStyle/>
        <a:p>
          <a:endParaRPr lang="en-US"/>
        </a:p>
      </dgm:t>
    </dgm:pt>
    <dgm:pt modelId="{1FC0C775-CFBC-43F2-84BF-2FBD05E19D53}" type="pres">
      <dgm:prSet presAssocID="{0A88EA31-0DAD-4F95-97E3-D0D45318581E}" presName="linear" presStyleCnt="0">
        <dgm:presLayoutVars>
          <dgm:animLvl val="lvl"/>
          <dgm:resizeHandles val="exact"/>
        </dgm:presLayoutVars>
      </dgm:prSet>
      <dgm:spPr/>
    </dgm:pt>
    <dgm:pt modelId="{F9FF4D12-98D5-40AB-A165-8E4858C5BFD9}" type="pres">
      <dgm:prSet presAssocID="{379FC825-D5F5-4529-B02C-F74E750C39D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8566E8E-773B-4B47-A58D-31A3A9126D1A}" type="pres">
      <dgm:prSet presAssocID="{D0FA3024-4D91-42DD-AAC4-F2A98D16211B}" presName="spacer" presStyleCnt="0"/>
      <dgm:spPr/>
    </dgm:pt>
    <dgm:pt modelId="{F01C482C-B147-40A7-8F27-F7DC76FE0D67}" type="pres">
      <dgm:prSet presAssocID="{B1AFED6A-DAD6-422E-B61C-25FE9F5027F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7D9526C-8614-44C9-B749-1DC068341CD7}" type="pres">
      <dgm:prSet presAssocID="{FCD97B45-AF19-4041-B7ED-BAC5715B2B42}" presName="spacer" presStyleCnt="0"/>
      <dgm:spPr/>
    </dgm:pt>
    <dgm:pt modelId="{7E6698E6-A371-4A57-BB29-69DB4F7CC6C0}" type="pres">
      <dgm:prSet presAssocID="{150C210C-D806-418D-B0B2-F7D78E6A32E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9EE355F2-9627-47BC-91E0-37AFD3163E69}" type="pres">
      <dgm:prSet presAssocID="{516FAB71-1AEF-450B-826E-930D7374E97F}" presName="spacer" presStyleCnt="0"/>
      <dgm:spPr/>
    </dgm:pt>
    <dgm:pt modelId="{DC3B1E73-73B9-4280-B3C9-E70F3FA02A73}" type="pres">
      <dgm:prSet presAssocID="{F25EFA05-C48D-4D35-98D1-1B5C83E3C233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40F00A2-C69B-4635-9D17-F2C6A62E85C1}" type="pres">
      <dgm:prSet presAssocID="{83372F39-37D5-4B0B-8899-88B31754EEFF}" presName="spacer" presStyleCnt="0"/>
      <dgm:spPr/>
    </dgm:pt>
    <dgm:pt modelId="{F5C8E3CD-1F58-4542-89AE-682E71DF3CD2}" type="pres">
      <dgm:prSet presAssocID="{6A52CF9B-8B13-4BA4-ACA9-D60FC6538EF1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738B516-B9AC-4A06-A1B8-294684A0B508}" type="pres">
      <dgm:prSet presAssocID="{C7E94F83-E311-44D4-9C11-D904E77EF563}" presName="spacer" presStyleCnt="0"/>
      <dgm:spPr/>
    </dgm:pt>
    <dgm:pt modelId="{EE43B0A5-0B5A-434B-8CF1-0A08C19B75DF}" type="pres">
      <dgm:prSet presAssocID="{F4E7743A-2C9E-4A28-BA28-9C2F54584F7F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FD165E20-AB74-409E-9FCB-1A69C8E577F2}" type="presOf" srcId="{150C210C-D806-418D-B0B2-F7D78E6A32EF}" destId="{7E6698E6-A371-4A57-BB29-69DB4F7CC6C0}" srcOrd="0" destOrd="0" presId="urn:microsoft.com/office/officeart/2005/8/layout/vList2"/>
    <dgm:cxn modelId="{CA52395F-2361-4E97-A2AF-3E6CD09DA414}" srcId="{0A88EA31-0DAD-4F95-97E3-D0D45318581E}" destId="{150C210C-D806-418D-B0B2-F7D78E6A32EF}" srcOrd="2" destOrd="0" parTransId="{83263442-2139-4D56-A7BB-5607B0107A43}" sibTransId="{516FAB71-1AEF-450B-826E-930D7374E97F}"/>
    <dgm:cxn modelId="{11B56D5F-27BE-4C2F-A1AE-C4713ADE6859}" type="presOf" srcId="{F4E7743A-2C9E-4A28-BA28-9C2F54584F7F}" destId="{EE43B0A5-0B5A-434B-8CF1-0A08C19B75DF}" srcOrd="0" destOrd="0" presId="urn:microsoft.com/office/officeart/2005/8/layout/vList2"/>
    <dgm:cxn modelId="{7451C45F-A32A-4125-9A34-229D2A560FF3}" type="presOf" srcId="{B1AFED6A-DAD6-422E-B61C-25FE9F5027FB}" destId="{F01C482C-B147-40A7-8F27-F7DC76FE0D67}" srcOrd="0" destOrd="0" presId="urn:microsoft.com/office/officeart/2005/8/layout/vList2"/>
    <dgm:cxn modelId="{64886064-8DDA-4D69-8EC2-E3904E4392AD}" srcId="{0A88EA31-0DAD-4F95-97E3-D0D45318581E}" destId="{F4E7743A-2C9E-4A28-BA28-9C2F54584F7F}" srcOrd="5" destOrd="0" parTransId="{EE342D7E-439D-48B1-9CF4-2BC7FCFD2AA7}" sibTransId="{BC7A00C1-9657-40D1-BCBB-DC19D9262543}"/>
    <dgm:cxn modelId="{00AAF669-D941-48E6-9840-23715A7A7E33}" srcId="{0A88EA31-0DAD-4F95-97E3-D0D45318581E}" destId="{B1AFED6A-DAD6-422E-B61C-25FE9F5027FB}" srcOrd="1" destOrd="0" parTransId="{147C72EB-5640-4360-B3CC-8AB8EBD7A01F}" sibTransId="{FCD97B45-AF19-4041-B7ED-BAC5715B2B42}"/>
    <dgm:cxn modelId="{38A1C550-4C0C-4DA8-B75E-F6289B29953C}" srcId="{0A88EA31-0DAD-4F95-97E3-D0D45318581E}" destId="{6A52CF9B-8B13-4BA4-ACA9-D60FC6538EF1}" srcOrd="4" destOrd="0" parTransId="{93E874B9-9A46-483E-8C56-34B53A016008}" sibTransId="{C7E94F83-E311-44D4-9C11-D904E77EF563}"/>
    <dgm:cxn modelId="{AC670552-6A86-43B6-B2AD-9817AFB14580}" type="presOf" srcId="{F25EFA05-C48D-4D35-98D1-1B5C83E3C233}" destId="{DC3B1E73-73B9-4280-B3C9-E70F3FA02A73}" srcOrd="0" destOrd="0" presId="urn:microsoft.com/office/officeart/2005/8/layout/vList2"/>
    <dgm:cxn modelId="{2F7B1957-E385-4B6B-B5CE-003972E57DDA}" srcId="{0A88EA31-0DAD-4F95-97E3-D0D45318581E}" destId="{379FC825-D5F5-4529-B02C-F74E750C39D8}" srcOrd="0" destOrd="0" parTransId="{371DF9D5-E9D0-4377-BD0E-03C2432E8865}" sibTransId="{D0FA3024-4D91-42DD-AAC4-F2A98D16211B}"/>
    <dgm:cxn modelId="{534FD079-A7D1-4F48-8651-3FFB4BDCE0D9}" type="presOf" srcId="{6A52CF9B-8B13-4BA4-ACA9-D60FC6538EF1}" destId="{F5C8E3CD-1F58-4542-89AE-682E71DF3CD2}" srcOrd="0" destOrd="0" presId="urn:microsoft.com/office/officeart/2005/8/layout/vList2"/>
    <dgm:cxn modelId="{5D910EB7-3EB9-4BAA-8D45-EDF77EF91ED6}" type="presOf" srcId="{379FC825-D5F5-4529-B02C-F74E750C39D8}" destId="{F9FF4D12-98D5-40AB-A165-8E4858C5BFD9}" srcOrd="0" destOrd="0" presId="urn:microsoft.com/office/officeart/2005/8/layout/vList2"/>
    <dgm:cxn modelId="{F5289CB7-1D64-4F33-9637-1C9956081DDA}" srcId="{0A88EA31-0DAD-4F95-97E3-D0D45318581E}" destId="{F25EFA05-C48D-4D35-98D1-1B5C83E3C233}" srcOrd="3" destOrd="0" parTransId="{1AD21C98-0851-417F-B3D6-11F1B40C4F9C}" sibTransId="{83372F39-37D5-4B0B-8899-88B31754EEFF}"/>
    <dgm:cxn modelId="{1F7AAABE-ED5A-4CC3-B74D-CCAC87C3A8A5}" type="presOf" srcId="{0A88EA31-0DAD-4F95-97E3-D0D45318581E}" destId="{1FC0C775-CFBC-43F2-84BF-2FBD05E19D53}" srcOrd="0" destOrd="0" presId="urn:microsoft.com/office/officeart/2005/8/layout/vList2"/>
    <dgm:cxn modelId="{2B3599D2-3C34-487C-866D-1AC5FD4B2847}" type="presParOf" srcId="{1FC0C775-CFBC-43F2-84BF-2FBD05E19D53}" destId="{F9FF4D12-98D5-40AB-A165-8E4858C5BFD9}" srcOrd="0" destOrd="0" presId="urn:microsoft.com/office/officeart/2005/8/layout/vList2"/>
    <dgm:cxn modelId="{373ABFE5-247C-4D90-A02B-D771AE08401F}" type="presParOf" srcId="{1FC0C775-CFBC-43F2-84BF-2FBD05E19D53}" destId="{28566E8E-773B-4B47-A58D-31A3A9126D1A}" srcOrd="1" destOrd="0" presId="urn:microsoft.com/office/officeart/2005/8/layout/vList2"/>
    <dgm:cxn modelId="{EF9AF062-23FD-4847-9A92-F155983C7F7E}" type="presParOf" srcId="{1FC0C775-CFBC-43F2-84BF-2FBD05E19D53}" destId="{F01C482C-B147-40A7-8F27-F7DC76FE0D67}" srcOrd="2" destOrd="0" presId="urn:microsoft.com/office/officeart/2005/8/layout/vList2"/>
    <dgm:cxn modelId="{6954F3BD-B375-4C3A-B69A-B0494D727E78}" type="presParOf" srcId="{1FC0C775-CFBC-43F2-84BF-2FBD05E19D53}" destId="{D7D9526C-8614-44C9-B749-1DC068341CD7}" srcOrd="3" destOrd="0" presId="urn:microsoft.com/office/officeart/2005/8/layout/vList2"/>
    <dgm:cxn modelId="{6738D21B-FAA3-43F9-B398-117E7B2374C4}" type="presParOf" srcId="{1FC0C775-CFBC-43F2-84BF-2FBD05E19D53}" destId="{7E6698E6-A371-4A57-BB29-69DB4F7CC6C0}" srcOrd="4" destOrd="0" presId="urn:microsoft.com/office/officeart/2005/8/layout/vList2"/>
    <dgm:cxn modelId="{44CF61F8-C4AA-4A79-A98E-14D1650ECF40}" type="presParOf" srcId="{1FC0C775-CFBC-43F2-84BF-2FBD05E19D53}" destId="{9EE355F2-9627-47BC-91E0-37AFD3163E69}" srcOrd="5" destOrd="0" presId="urn:microsoft.com/office/officeart/2005/8/layout/vList2"/>
    <dgm:cxn modelId="{D0F187C7-A679-4D18-A3E4-F5D1E9F07538}" type="presParOf" srcId="{1FC0C775-CFBC-43F2-84BF-2FBD05E19D53}" destId="{DC3B1E73-73B9-4280-B3C9-E70F3FA02A73}" srcOrd="6" destOrd="0" presId="urn:microsoft.com/office/officeart/2005/8/layout/vList2"/>
    <dgm:cxn modelId="{C4462291-AE30-4E37-861F-E030E0EED36E}" type="presParOf" srcId="{1FC0C775-CFBC-43F2-84BF-2FBD05E19D53}" destId="{440F00A2-C69B-4635-9D17-F2C6A62E85C1}" srcOrd="7" destOrd="0" presId="urn:microsoft.com/office/officeart/2005/8/layout/vList2"/>
    <dgm:cxn modelId="{41E93C5E-BE70-4E9D-B2F5-E4376568F1B4}" type="presParOf" srcId="{1FC0C775-CFBC-43F2-84BF-2FBD05E19D53}" destId="{F5C8E3CD-1F58-4542-89AE-682E71DF3CD2}" srcOrd="8" destOrd="0" presId="urn:microsoft.com/office/officeart/2005/8/layout/vList2"/>
    <dgm:cxn modelId="{87AC9772-2819-41AB-AD91-F786050BF82B}" type="presParOf" srcId="{1FC0C775-CFBC-43F2-84BF-2FBD05E19D53}" destId="{1738B516-B9AC-4A06-A1B8-294684A0B508}" srcOrd="9" destOrd="0" presId="urn:microsoft.com/office/officeart/2005/8/layout/vList2"/>
    <dgm:cxn modelId="{D2855081-27FC-4DF9-AE18-984A94079496}" type="presParOf" srcId="{1FC0C775-CFBC-43F2-84BF-2FBD05E19D53}" destId="{EE43B0A5-0B5A-434B-8CF1-0A08C19B75D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217BF39-19E9-49E7-A9B0-173D7153AF8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BA70D25-378F-42F4-A9B5-8AFAA461224F}">
      <dgm:prSet/>
      <dgm:spPr/>
      <dgm:t>
        <a:bodyPr/>
        <a:lstStyle/>
        <a:p>
          <a:r>
            <a:rPr lang="ru-RU" b="1"/>
            <a:t>Залежно від того, яку сторону надр переважно вивчають, розрізняють наступні види геометризації надр:</a:t>
          </a:r>
          <a:endParaRPr lang="en-US"/>
        </a:p>
      </dgm:t>
    </dgm:pt>
    <dgm:pt modelId="{E5A93E39-EFAC-440C-965A-E3C5D1089211}" type="parTrans" cxnId="{647FAB6D-B638-44E7-835A-596EFE1F2B75}">
      <dgm:prSet/>
      <dgm:spPr/>
      <dgm:t>
        <a:bodyPr/>
        <a:lstStyle/>
        <a:p>
          <a:endParaRPr lang="en-US"/>
        </a:p>
      </dgm:t>
    </dgm:pt>
    <dgm:pt modelId="{B7A06074-3C96-4950-9750-02D7C02803B2}" type="sibTrans" cxnId="{647FAB6D-B638-44E7-835A-596EFE1F2B75}">
      <dgm:prSet/>
      <dgm:spPr/>
      <dgm:t>
        <a:bodyPr/>
        <a:lstStyle/>
        <a:p>
          <a:endParaRPr lang="en-US"/>
        </a:p>
      </dgm:t>
    </dgm:pt>
    <dgm:pt modelId="{E8AA48A6-93C3-4806-9173-FBECE31F34BC}">
      <dgm:prSet/>
      <dgm:spPr/>
      <dgm:t>
        <a:bodyPr/>
        <a:lstStyle/>
        <a:p>
          <a:r>
            <a:rPr lang="ru-RU"/>
            <a:t>– геометризацію форми покладів корисних копалин і умов їх залягання;</a:t>
          </a:r>
          <a:endParaRPr lang="en-US"/>
        </a:p>
      </dgm:t>
    </dgm:pt>
    <dgm:pt modelId="{8FE9250D-C5D6-4546-84AE-D829B0886B55}" type="parTrans" cxnId="{FB4D79D2-12F8-40B5-B2D5-9B9141F08BEF}">
      <dgm:prSet/>
      <dgm:spPr/>
      <dgm:t>
        <a:bodyPr/>
        <a:lstStyle/>
        <a:p>
          <a:endParaRPr lang="en-US"/>
        </a:p>
      </dgm:t>
    </dgm:pt>
    <dgm:pt modelId="{B6529E8C-96DE-4AF2-9BBF-6BEB2806C208}" type="sibTrans" cxnId="{FB4D79D2-12F8-40B5-B2D5-9B9141F08BEF}">
      <dgm:prSet/>
      <dgm:spPr/>
      <dgm:t>
        <a:bodyPr/>
        <a:lstStyle/>
        <a:p>
          <a:endParaRPr lang="en-US"/>
        </a:p>
      </dgm:t>
    </dgm:pt>
    <dgm:pt modelId="{53DE36A9-6E23-4163-991A-062D82626153}">
      <dgm:prSet/>
      <dgm:spPr/>
      <dgm:t>
        <a:bodyPr/>
        <a:lstStyle/>
        <a:p>
          <a:r>
            <a:rPr lang="ru-RU"/>
            <a:t>– геометризацію розміщення фізико-хімічних і технологічних властивостей покладів і вміщуючих порід;</a:t>
          </a:r>
          <a:endParaRPr lang="en-US"/>
        </a:p>
      </dgm:t>
    </dgm:pt>
    <dgm:pt modelId="{FA366820-2D92-493E-9536-D6E2BC943DD4}" type="parTrans" cxnId="{4ACC41E2-9D5A-49B8-BA2C-6F5ADC22F932}">
      <dgm:prSet/>
      <dgm:spPr/>
      <dgm:t>
        <a:bodyPr/>
        <a:lstStyle/>
        <a:p>
          <a:endParaRPr lang="en-US"/>
        </a:p>
      </dgm:t>
    </dgm:pt>
    <dgm:pt modelId="{E26BEA00-3001-436E-8147-81BF1EAB5549}" type="sibTrans" cxnId="{4ACC41E2-9D5A-49B8-BA2C-6F5ADC22F932}">
      <dgm:prSet/>
      <dgm:spPr/>
      <dgm:t>
        <a:bodyPr/>
        <a:lstStyle/>
        <a:p>
          <a:endParaRPr lang="en-US"/>
        </a:p>
      </dgm:t>
    </dgm:pt>
    <dgm:pt modelId="{116DC0D7-CCC1-4377-AAFA-1C68F8CB7882}">
      <dgm:prSet/>
      <dgm:spPr/>
      <dgm:t>
        <a:bodyPr/>
        <a:lstStyle/>
        <a:p>
          <a:r>
            <a:rPr lang="ru-RU"/>
            <a:t>– геометризацію процесів, які відбувалися і відбуваються в надрах.</a:t>
          </a:r>
          <a:endParaRPr lang="en-US"/>
        </a:p>
      </dgm:t>
    </dgm:pt>
    <dgm:pt modelId="{C3F15573-7CB5-433E-B1A0-CD94AC564AF6}" type="parTrans" cxnId="{45F69C98-92A7-4527-98A5-18EAB1E03F24}">
      <dgm:prSet/>
      <dgm:spPr/>
      <dgm:t>
        <a:bodyPr/>
        <a:lstStyle/>
        <a:p>
          <a:endParaRPr lang="en-US"/>
        </a:p>
      </dgm:t>
    </dgm:pt>
    <dgm:pt modelId="{0506D15B-EA58-4080-9201-F1C4F1E491CD}" type="sibTrans" cxnId="{45F69C98-92A7-4527-98A5-18EAB1E03F24}">
      <dgm:prSet/>
      <dgm:spPr/>
      <dgm:t>
        <a:bodyPr/>
        <a:lstStyle/>
        <a:p>
          <a:endParaRPr lang="en-US"/>
        </a:p>
      </dgm:t>
    </dgm:pt>
    <dgm:pt modelId="{3DD45D1E-24E6-4208-B078-166D73E57159}" type="pres">
      <dgm:prSet presAssocID="{B217BF39-19E9-49E7-A9B0-173D7153AF81}" presName="vert0" presStyleCnt="0">
        <dgm:presLayoutVars>
          <dgm:dir/>
          <dgm:animOne val="branch"/>
          <dgm:animLvl val="lvl"/>
        </dgm:presLayoutVars>
      </dgm:prSet>
      <dgm:spPr/>
    </dgm:pt>
    <dgm:pt modelId="{CAA3CCCC-2DAA-4508-B0E0-838EC713FE97}" type="pres">
      <dgm:prSet presAssocID="{DBA70D25-378F-42F4-A9B5-8AFAA461224F}" presName="thickLine" presStyleLbl="alignNode1" presStyleIdx="0" presStyleCnt="4"/>
      <dgm:spPr/>
    </dgm:pt>
    <dgm:pt modelId="{262AB2E2-0406-43B1-A2B5-8DEF3027DDF7}" type="pres">
      <dgm:prSet presAssocID="{DBA70D25-378F-42F4-A9B5-8AFAA461224F}" presName="horz1" presStyleCnt="0"/>
      <dgm:spPr/>
    </dgm:pt>
    <dgm:pt modelId="{223F3259-67B5-46AB-AAF0-46FEA3061F24}" type="pres">
      <dgm:prSet presAssocID="{DBA70D25-378F-42F4-A9B5-8AFAA461224F}" presName="tx1" presStyleLbl="revTx" presStyleIdx="0" presStyleCnt="4"/>
      <dgm:spPr/>
    </dgm:pt>
    <dgm:pt modelId="{6C8ED296-1793-4E7D-9F61-38DBCCDDB394}" type="pres">
      <dgm:prSet presAssocID="{DBA70D25-378F-42F4-A9B5-8AFAA461224F}" presName="vert1" presStyleCnt="0"/>
      <dgm:spPr/>
    </dgm:pt>
    <dgm:pt modelId="{007C61CA-6794-4D44-BD3E-D47607997DE0}" type="pres">
      <dgm:prSet presAssocID="{E8AA48A6-93C3-4806-9173-FBECE31F34BC}" presName="thickLine" presStyleLbl="alignNode1" presStyleIdx="1" presStyleCnt="4"/>
      <dgm:spPr/>
    </dgm:pt>
    <dgm:pt modelId="{3B4D5B28-291A-4FB1-AE23-DFDECEEC0418}" type="pres">
      <dgm:prSet presAssocID="{E8AA48A6-93C3-4806-9173-FBECE31F34BC}" presName="horz1" presStyleCnt="0"/>
      <dgm:spPr/>
    </dgm:pt>
    <dgm:pt modelId="{53FEA9CF-5B78-4F5F-A86C-3B0C66D8E75E}" type="pres">
      <dgm:prSet presAssocID="{E8AA48A6-93C3-4806-9173-FBECE31F34BC}" presName="tx1" presStyleLbl="revTx" presStyleIdx="1" presStyleCnt="4"/>
      <dgm:spPr/>
    </dgm:pt>
    <dgm:pt modelId="{09A88FC8-1759-4473-AD3D-8B50ED199D01}" type="pres">
      <dgm:prSet presAssocID="{E8AA48A6-93C3-4806-9173-FBECE31F34BC}" presName="vert1" presStyleCnt="0"/>
      <dgm:spPr/>
    </dgm:pt>
    <dgm:pt modelId="{37CB0240-1BD9-420E-A5B6-DF36EF495EAE}" type="pres">
      <dgm:prSet presAssocID="{53DE36A9-6E23-4163-991A-062D82626153}" presName="thickLine" presStyleLbl="alignNode1" presStyleIdx="2" presStyleCnt="4"/>
      <dgm:spPr/>
    </dgm:pt>
    <dgm:pt modelId="{DFAD524D-1F3A-4295-872D-F505E6866FE6}" type="pres">
      <dgm:prSet presAssocID="{53DE36A9-6E23-4163-991A-062D82626153}" presName="horz1" presStyleCnt="0"/>
      <dgm:spPr/>
    </dgm:pt>
    <dgm:pt modelId="{C84DFA37-F047-43B6-9516-6A5353370C8A}" type="pres">
      <dgm:prSet presAssocID="{53DE36A9-6E23-4163-991A-062D82626153}" presName="tx1" presStyleLbl="revTx" presStyleIdx="2" presStyleCnt="4"/>
      <dgm:spPr/>
    </dgm:pt>
    <dgm:pt modelId="{AA655F85-8C49-4CBC-9F8B-81FD442A62B2}" type="pres">
      <dgm:prSet presAssocID="{53DE36A9-6E23-4163-991A-062D82626153}" presName="vert1" presStyleCnt="0"/>
      <dgm:spPr/>
    </dgm:pt>
    <dgm:pt modelId="{9AF61B3D-582B-4803-AB9B-15AE63A16F57}" type="pres">
      <dgm:prSet presAssocID="{116DC0D7-CCC1-4377-AAFA-1C68F8CB7882}" presName="thickLine" presStyleLbl="alignNode1" presStyleIdx="3" presStyleCnt="4"/>
      <dgm:spPr/>
    </dgm:pt>
    <dgm:pt modelId="{43612584-2BE3-4996-81BD-6F2E7401E1EA}" type="pres">
      <dgm:prSet presAssocID="{116DC0D7-CCC1-4377-AAFA-1C68F8CB7882}" presName="horz1" presStyleCnt="0"/>
      <dgm:spPr/>
    </dgm:pt>
    <dgm:pt modelId="{510F9407-E094-4E5F-B0B9-41B71C3629B8}" type="pres">
      <dgm:prSet presAssocID="{116DC0D7-CCC1-4377-AAFA-1C68F8CB7882}" presName="tx1" presStyleLbl="revTx" presStyleIdx="3" presStyleCnt="4"/>
      <dgm:spPr/>
    </dgm:pt>
    <dgm:pt modelId="{54807E00-40D2-4FCB-B8C0-08979BA421B2}" type="pres">
      <dgm:prSet presAssocID="{116DC0D7-CCC1-4377-AAFA-1C68F8CB7882}" presName="vert1" presStyleCnt="0"/>
      <dgm:spPr/>
    </dgm:pt>
  </dgm:ptLst>
  <dgm:cxnLst>
    <dgm:cxn modelId="{15B27D1A-0310-4815-B316-6E027E549FC5}" type="presOf" srcId="{53DE36A9-6E23-4163-991A-062D82626153}" destId="{C84DFA37-F047-43B6-9516-6A5353370C8A}" srcOrd="0" destOrd="0" presId="urn:microsoft.com/office/officeart/2008/layout/LinedList"/>
    <dgm:cxn modelId="{647FAB6D-B638-44E7-835A-596EFE1F2B75}" srcId="{B217BF39-19E9-49E7-A9B0-173D7153AF81}" destId="{DBA70D25-378F-42F4-A9B5-8AFAA461224F}" srcOrd="0" destOrd="0" parTransId="{E5A93E39-EFAC-440C-965A-E3C5D1089211}" sibTransId="{B7A06074-3C96-4950-9750-02D7C02803B2}"/>
    <dgm:cxn modelId="{45F69C98-92A7-4527-98A5-18EAB1E03F24}" srcId="{B217BF39-19E9-49E7-A9B0-173D7153AF81}" destId="{116DC0D7-CCC1-4377-AAFA-1C68F8CB7882}" srcOrd="3" destOrd="0" parTransId="{C3F15573-7CB5-433E-B1A0-CD94AC564AF6}" sibTransId="{0506D15B-EA58-4080-9201-F1C4F1E491CD}"/>
    <dgm:cxn modelId="{84B0B6AB-BF77-4E1A-9CAA-D31D5F71C3C8}" type="presOf" srcId="{E8AA48A6-93C3-4806-9173-FBECE31F34BC}" destId="{53FEA9CF-5B78-4F5F-A86C-3B0C66D8E75E}" srcOrd="0" destOrd="0" presId="urn:microsoft.com/office/officeart/2008/layout/LinedList"/>
    <dgm:cxn modelId="{3C2C30C7-0778-4BF2-B5A6-1B45D972D499}" type="presOf" srcId="{B217BF39-19E9-49E7-A9B0-173D7153AF81}" destId="{3DD45D1E-24E6-4208-B078-166D73E57159}" srcOrd="0" destOrd="0" presId="urn:microsoft.com/office/officeart/2008/layout/LinedList"/>
    <dgm:cxn modelId="{2A3367D1-2E75-4B77-ABF0-48C38E97A2E6}" type="presOf" srcId="{DBA70D25-378F-42F4-A9B5-8AFAA461224F}" destId="{223F3259-67B5-46AB-AAF0-46FEA3061F24}" srcOrd="0" destOrd="0" presId="urn:microsoft.com/office/officeart/2008/layout/LinedList"/>
    <dgm:cxn modelId="{FB4D79D2-12F8-40B5-B2D5-9B9141F08BEF}" srcId="{B217BF39-19E9-49E7-A9B0-173D7153AF81}" destId="{E8AA48A6-93C3-4806-9173-FBECE31F34BC}" srcOrd="1" destOrd="0" parTransId="{8FE9250D-C5D6-4546-84AE-D829B0886B55}" sibTransId="{B6529E8C-96DE-4AF2-9BBF-6BEB2806C208}"/>
    <dgm:cxn modelId="{4ACC41E2-9D5A-49B8-BA2C-6F5ADC22F932}" srcId="{B217BF39-19E9-49E7-A9B0-173D7153AF81}" destId="{53DE36A9-6E23-4163-991A-062D82626153}" srcOrd="2" destOrd="0" parTransId="{FA366820-2D92-493E-9536-D6E2BC943DD4}" sibTransId="{E26BEA00-3001-436E-8147-81BF1EAB5549}"/>
    <dgm:cxn modelId="{E04A72E9-3576-4C32-8876-A23DA64175E0}" type="presOf" srcId="{116DC0D7-CCC1-4377-AAFA-1C68F8CB7882}" destId="{510F9407-E094-4E5F-B0B9-41B71C3629B8}" srcOrd="0" destOrd="0" presId="urn:microsoft.com/office/officeart/2008/layout/LinedList"/>
    <dgm:cxn modelId="{2AE792DA-5FE6-45E9-8AD5-763624327426}" type="presParOf" srcId="{3DD45D1E-24E6-4208-B078-166D73E57159}" destId="{CAA3CCCC-2DAA-4508-B0E0-838EC713FE97}" srcOrd="0" destOrd="0" presId="urn:microsoft.com/office/officeart/2008/layout/LinedList"/>
    <dgm:cxn modelId="{CB59D6A7-1C5E-4BF5-8206-4C5191991FDC}" type="presParOf" srcId="{3DD45D1E-24E6-4208-B078-166D73E57159}" destId="{262AB2E2-0406-43B1-A2B5-8DEF3027DDF7}" srcOrd="1" destOrd="0" presId="urn:microsoft.com/office/officeart/2008/layout/LinedList"/>
    <dgm:cxn modelId="{79442CF9-78E6-4C36-90A2-5755850F413C}" type="presParOf" srcId="{262AB2E2-0406-43B1-A2B5-8DEF3027DDF7}" destId="{223F3259-67B5-46AB-AAF0-46FEA3061F24}" srcOrd="0" destOrd="0" presId="urn:microsoft.com/office/officeart/2008/layout/LinedList"/>
    <dgm:cxn modelId="{0CBF57A9-BB90-455A-A126-FA3DDBFFE772}" type="presParOf" srcId="{262AB2E2-0406-43B1-A2B5-8DEF3027DDF7}" destId="{6C8ED296-1793-4E7D-9F61-38DBCCDDB394}" srcOrd="1" destOrd="0" presId="urn:microsoft.com/office/officeart/2008/layout/LinedList"/>
    <dgm:cxn modelId="{8A5BB339-0CB0-4439-BE17-9AC67BED5701}" type="presParOf" srcId="{3DD45D1E-24E6-4208-B078-166D73E57159}" destId="{007C61CA-6794-4D44-BD3E-D47607997DE0}" srcOrd="2" destOrd="0" presId="urn:microsoft.com/office/officeart/2008/layout/LinedList"/>
    <dgm:cxn modelId="{D0ACAA45-4CD5-477C-95B5-8A590AB61D35}" type="presParOf" srcId="{3DD45D1E-24E6-4208-B078-166D73E57159}" destId="{3B4D5B28-291A-4FB1-AE23-DFDECEEC0418}" srcOrd="3" destOrd="0" presId="urn:microsoft.com/office/officeart/2008/layout/LinedList"/>
    <dgm:cxn modelId="{DEC84AE6-F0B1-40F4-AE2B-82EC5D8725F3}" type="presParOf" srcId="{3B4D5B28-291A-4FB1-AE23-DFDECEEC0418}" destId="{53FEA9CF-5B78-4F5F-A86C-3B0C66D8E75E}" srcOrd="0" destOrd="0" presId="urn:microsoft.com/office/officeart/2008/layout/LinedList"/>
    <dgm:cxn modelId="{ED8483DB-C865-48DA-A7DB-B019A141662F}" type="presParOf" srcId="{3B4D5B28-291A-4FB1-AE23-DFDECEEC0418}" destId="{09A88FC8-1759-4473-AD3D-8B50ED199D01}" srcOrd="1" destOrd="0" presId="urn:microsoft.com/office/officeart/2008/layout/LinedList"/>
    <dgm:cxn modelId="{98CC6890-DBC3-4444-BC6A-AA50BDA26C95}" type="presParOf" srcId="{3DD45D1E-24E6-4208-B078-166D73E57159}" destId="{37CB0240-1BD9-420E-A5B6-DF36EF495EAE}" srcOrd="4" destOrd="0" presId="urn:microsoft.com/office/officeart/2008/layout/LinedList"/>
    <dgm:cxn modelId="{E2DF44BE-336A-4594-A2D4-7C572C4423EE}" type="presParOf" srcId="{3DD45D1E-24E6-4208-B078-166D73E57159}" destId="{DFAD524D-1F3A-4295-872D-F505E6866FE6}" srcOrd="5" destOrd="0" presId="urn:microsoft.com/office/officeart/2008/layout/LinedList"/>
    <dgm:cxn modelId="{630C5BF5-9BE3-4635-92AA-60C06F62B0FB}" type="presParOf" srcId="{DFAD524D-1F3A-4295-872D-F505E6866FE6}" destId="{C84DFA37-F047-43B6-9516-6A5353370C8A}" srcOrd="0" destOrd="0" presId="urn:microsoft.com/office/officeart/2008/layout/LinedList"/>
    <dgm:cxn modelId="{E3B72302-A8FC-44DB-84E4-6146EFAD1E6D}" type="presParOf" srcId="{DFAD524D-1F3A-4295-872D-F505E6866FE6}" destId="{AA655F85-8C49-4CBC-9F8B-81FD442A62B2}" srcOrd="1" destOrd="0" presId="urn:microsoft.com/office/officeart/2008/layout/LinedList"/>
    <dgm:cxn modelId="{8338F036-47C7-4F56-8DD1-6A455910EACD}" type="presParOf" srcId="{3DD45D1E-24E6-4208-B078-166D73E57159}" destId="{9AF61B3D-582B-4803-AB9B-15AE63A16F57}" srcOrd="6" destOrd="0" presId="urn:microsoft.com/office/officeart/2008/layout/LinedList"/>
    <dgm:cxn modelId="{53A97679-1992-40FE-80E7-D80F23AA2386}" type="presParOf" srcId="{3DD45D1E-24E6-4208-B078-166D73E57159}" destId="{43612584-2BE3-4996-81BD-6F2E7401E1EA}" srcOrd="7" destOrd="0" presId="urn:microsoft.com/office/officeart/2008/layout/LinedList"/>
    <dgm:cxn modelId="{C612B5F7-9AF4-49F0-A8D9-6D3ABA6728EB}" type="presParOf" srcId="{43612584-2BE3-4996-81BD-6F2E7401E1EA}" destId="{510F9407-E094-4E5F-B0B9-41B71C3629B8}" srcOrd="0" destOrd="0" presId="urn:microsoft.com/office/officeart/2008/layout/LinedList"/>
    <dgm:cxn modelId="{70D8809D-BE11-49B2-B8AD-BE151E7AD191}" type="presParOf" srcId="{43612584-2BE3-4996-81BD-6F2E7401E1EA}" destId="{54807E00-40D2-4FCB-B8C0-08979BA421B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06BD318-BA8B-4D6A-A994-C1813795F899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FD3D323-F856-4600-90C6-59552EC2A067}">
      <dgm:prSet/>
      <dgm:spPr/>
      <dgm:t>
        <a:bodyPr/>
        <a:lstStyle/>
        <a:p>
          <a:r>
            <a:rPr lang="ru-RU" b="1" i="1"/>
            <a:t>Об’єктами аналізу надр </a:t>
          </a:r>
          <a:r>
            <a:rPr lang="ru-RU"/>
            <a:t>як науки за висловлюванням її основоположника П. К. Соболевського є три основні моменти життя Землі: фор-ма, властивості і процеси. Тобто, якщо говорити конкретніше, об’єктами геометризації є: показники форми, якості і процесів, пов’язаних єдністю свого походження і які характеризують поклад.</a:t>
          </a:r>
          <a:endParaRPr lang="en-US"/>
        </a:p>
      </dgm:t>
    </dgm:pt>
    <dgm:pt modelId="{18D5DA39-BBD1-4E5D-91D2-DDA4B614B7AE}" type="parTrans" cxnId="{F7D0084F-619B-4F18-840D-368BEE5FE178}">
      <dgm:prSet/>
      <dgm:spPr/>
      <dgm:t>
        <a:bodyPr/>
        <a:lstStyle/>
        <a:p>
          <a:endParaRPr lang="en-US"/>
        </a:p>
      </dgm:t>
    </dgm:pt>
    <dgm:pt modelId="{54E63B40-8ADA-4F10-98CC-1C57424AB767}" type="sibTrans" cxnId="{F7D0084F-619B-4F18-840D-368BEE5FE178}">
      <dgm:prSet/>
      <dgm:spPr/>
      <dgm:t>
        <a:bodyPr/>
        <a:lstStyle/>
        <a:p>
          <a:endParaRPr lang="en-US"/>
        </a:p>
      </dgm:t>
    </dgm:pt>
    <dgm:pt modelId="{347DE748-0E90-4BF4-B355-CAA8420FC4FF}">
      <dgm:prSet/>
      <dgm:spPr/>
      <dgm:t>
        <a:bodyPr/>
        <a:lstStyle/>
        <a:p>
          <a:r>
            <a:rPr lang="ru-RU" b="1" i="1"/>
            <a:t>Показником або ознакою об’єкта надр називають </a:t>
          </a:r>
          <a:r>
            <a:rPr lang="ru-RU"/>
            <a:t>будь-яку фізич-ну, хімічну, геологічну, геометричну та іншу властивість покладу або вміщуючої породи, яку можна безпосередньо або непрямо виміряти, визначити і виразити числом. Наприклад: потужність, об’ємна маса, процентний вміст корисних і шкідливих компонентів, елементи залягання, глибина, вологість, пористість, тріщинуватість тощо.</a:t>
          </a:r>
          <a:endParaRPr lang="en-US"/>
        </a:p>
      </dgm:t>
    </dgm:pt>
    <dgm:pt modelId="{72DDA01A-7E68-4385-978B-C67AB06D9E5B}" type="parTrans" cxnId="{E6E54C63-CB63-4A54-961D-6A638A42ACE9}">
      <dgm:prSet/>
      <dgm:spPr/>
      <dgm:t>
        <a:bodyPr/>
        <a:lstStyle/>
        <a:p>
          <a:endParaRPr lang="en-US"/>
        </a:p>
      </dgm:t>
    </dgm:pt>
    <dgm:pt modelId="{42163CF5-235B-4223-B78E-4705F05428DA}" type="sibTrans" cxnId="{E6E54C63-CB63-4A54-961D-6A638A42ACE9}">
      <dgm:prSet/>
      <dgm:spPr/>
      <dgm:t>
        <a:bodyPr/>
        <a:lstStyle/>
        <a:p>
          <a:endParaRPr lang="en-US"/>
        </a:p>
      </dgm:t>
    </dgm:pt>
    <dgm:pt modelId="{752E648A-8C02-47CB-9DA9-7885691C291C}" type="pres">
      <dgm:prSet presAssocID="{106BD318-BA8B-4D6A-A994-C1813795F89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05048DC-94C7-4446-8329-5CF95657CD12}" type="pres">
      <dgm:prSet presAssocID="{9FD3D323-F856-4600-90C6-59552EC2A067}" presName="hierRoot1" presStyleCnt="0">
        <dgm:presLayoutVars>
          <dgm:hierBranch val="init"/>
        </dgm:presLayoutVars>
      </dgm:prSet>
      <dgm:spPr/>
    </dgm:pt>
    <dgm:pt modelId="{C21A93E2-7749-4A78-9113-F48CA27211E7}" type="pres">
      <dgm:prSet presAssocID="{9FD3D323-F856-4600-90C6-59552EC2A067}" presName="rootComposite1" presStyleCnt="0"/>
      <dgm:spPr/>
    </dgm:pt>
    <dgm:pt modelId="{1F805A0A-134C-4C0C-99AD-6669AF8214FE}" type="pres">
      <dgm:prSet presAssocID="{9FD3D323-F856-4600-90C6-59552EC2A067}" presName="rootText1" presStyleLbl="node0" presStyleIdx="0" presStyleCnt="2">
        <dgm:presLayoutVars>
          <dgm:chPref val="3"/>
        </dgm:presLayoutVars>
      </dgm:prSet>
      <dgm:spPr/>
    </dgm:pt>
    <dgm:pt modelId="{BFEFDFE7-6D46-44DD-8E8E-084C5A8FCE77}" type="pres">
      <dgm:prSet presAssocID="{9FD3D323-F856-4600-90C6-59552EC2A067}" presName="rootConnector1" presStyleLbl="node1" presStyleIdx="0" presStyleCnt="0"/>
      <dgm:spPr/>
    </dgm:pt>
    <dgm:pt modelId="{BB9E8B78-1AD9-4A48-8BA0-8834EA321C78}" type="pres">
      <dgm:prSet presAssocID="{9FD3D323-F856-4600-90C6-59552EC2A067}" presName="hierChild2" presStyleCnt="0"/>
      <dgm:spPr/>
    </dgm:pt>
    <dgm:pt modelId="{AE42DCF1-9917-4CBF-9DB2-D6B2312EE6EC}" type="pres">
      <dgm:prSet presAssocID="{9FD3D323-F856-4600-90C6-59552EC2A067}" presName="hierChild3" presStyleCnt="0"/>
      <dgm:spPr/>
    </dgm:pt>
    <dgm:pt modelId="{44C21C55-4E25-4685-ABB5-CBD8CBA3285F}" type="pres">
      <dgm:prSet presAssocID="{347DE748-0E90-4BF4-B355-CAA8420FC4FF}" presName="hierRoot1" presStyleCnt="0">
        <dgm:presLayoutVars>
          <dgm:hierBranch val="init"/>
        </dgm:presLayoutVars>
      </dgm:prSet>
      <dgm:spPr/>
    </dgm:pt>
    <dgm:pt modelId="{0ABDBCF7-4BA2-4FFF-B5DA-BB6D49C4D0C3}" type="pres">
      <dgm:prSet presAssocID="{347DE748-0E90-4BF4-B355-CAA8420FC4FF}" presName="rootComposite1" presStyleCnt="0"/>
      <dgm:spPr/>
    </dgm:pt>
    <dgm:pt modelId="{EE66DC57-2F0C-4ECB-AD82-9ABE95C5409A}" type="pres">
      <dgm:prSet presAssocID="{347DE748-0E90-4BF4-B355-CAA8420FC4FF}" presName="rootText1" presStyleLbl="node0" presStyleIdx="1" presStyleCnt="2">
        <dgm:presLayoutVars>
          <dgm:chPref val="3"/>
        </dgm:presLayoutVars>
      </dgm:prSet>
      <dgm:spPr/>
    </dgm:pt>
    <dgm:pt modelId="{10DE9FB6-77DE-497F-BE5E-EF47541E1231}" type="pres">
      <dgm:prSet presAssocID="{347DE748-0E90-4BF4-B355-CAA8420FC4FF}" presName="rootConnector1" presStyleLbl="node1" presStyleIdx="0" presStyleCnt="0"/>
      <dgm:spPr/>
    </dgm:pt>
    <dgm:pt modelId="{CB025B22-5BD9-4759-B776-D8DF8D6103D7}" type="pres">
      <dgm:prSet presAssocID="{347DE748-0E90-4BF4-B355-CAA8420FC4FF}" presName="hierChild2" presStyleCnt="0"/>
      <dgm:spPr/>
    </dgm:pt>
    <dgm:pt modelId="{FD113489-38E9-42F2-A686-9A8CB770B5BD}" type="pres">
      <dgm:prSet presAssocID="{347DE748-0E90-4BF4-B355-CAA8420FC4FF}" presName="hierChild3" presStyleCnt="0"/>
      <dgm:spPr/>
    </dgm:pt>
  </dgm:ptLst>
  <dgm:cxnLst>
    <dgm:cxn modelId="{D3944428-237F-4E4D-929D-3F2ABF0F10DA}" type="presOf" srcId="{347DE748-0E90-4BF4-B355-CAA8420FC4FF}" destId="{EE66DC57-2F0C-4ECB-AD82-9ABE95C5409A}" srcOrd="0" destOrd="0" presId="urn:microsoft.com/office/officeart/2009/3/layout/HorizontalOrganizationChart"/>
    <dgm:cxn modelId="{3D654C2C-60BF-43E4-BCA4-FDC0781582E1}" type="presOf" srcId="{347DE748-0E90-4BF4-B355-CAA8420FC4FF}" destId="{10DE9FB6-77DE-497F-BE5E-EF47541E1231}" srcOrd="1" destOrd="0" presId="urn:microsoft.com/office/officeart/2009/3/layout/HorizontalOrganizationChart"/>
    <dgm:cxn modelId="{E84D813A-1A4E-4ED5-AD18-D636579BD275}" type="presOf" srcId="{9FD3D323-F856-4600-90C6-59552EC2A067}" destId="{BFEFDFE7-6D46-44DD-8E8E-084C5A8FCE77}" srcOrd="1" destOrd="0" presId="urn:microsoft.com/office/officeart/2009/3/layout/HorizontalOrganizationChart"/>
    <dgm:cxn modelId="{E6E54C63-CB63-4A54-961D-6A638A42ACE9}" srcId="{106BD318-BA8B-4D6A-A994-C1813795F899}" destId="{347DE748-0E90-4BF4-B355-CAA8420FC4FF}" srcOrd="1" destOrd="0" parTransId="{72DDA01A-7E68-4385-978B-C67AB06D9E5B}" sibTransId="{42163CF5-235B-4223-B78E-4705F05428DA}"/>
    <dgm:cxn modelId="{F7D0084F-619B-4F18-840D-368BEE5FE178}" srcId="{106BD318-BA8B-4D6A-A994-C1813795F899}" destId="{9FD3D323-F856-4600-90C6-59552EC2A067}" srcOrd="0" destOrd="0" parTransId="{18D5DA39-BBD1-4E5D-91D2-DDA4B614B7AE}" sibTransId="{54E63B40-8ADA-4F10-98CC-1C57424AB767}"/>
    <dgm:cxn modelId="{40CB8A97-126A-439D-86A2-AA6D58B782B0}" type="presOf" srcId="{9FD3D323-F856-4600-90C6-59552EC2A067}" destId="{1F805A0A-134C-4C0C-99AD-6669AF8214FE}" srcOrd="0" destOrd="0" presId="urn:microsoft.com/office/officeart/2009/3/layout/HorizontalOrganizationChart"/>
    <dgm:cxn modelId="{2B9963A4-568A-4FE9-81FC-C24A10499C3B}" type="presOf" srcId="{106BD318-BA8B-4D6A-A994-C1813795F899}" destId="{752E648A-8C02-47CB-9DA9-7885691C291C}" srcOrd="0" destOrd="0" presId="urn:microsoft.com/office/officeart/2009/3/layout/HorizontalOrganizationChart"/>
    <dgm:cxn modelId="{C9B4529D-6A3F-4BBB-8572-F857D87332D3}" type="presParOf" srcId="{752E648A-8C02-47CB-9DA9-7885691C291C}" destId="{405048DC-94C7-4446-8329-5CF95657CD12}" srcOrd="0" destOrd="0" presId="urn:microsoft.com/office/officeart/2009/3/layout/HorizontalOrganizationChart"/>
    <dgm:cxn modelId="{DA5E1B9C-59BF-4647-B655-A298566AFA5F}" type="presParOf" srcId="{405048DC-94C7-4446-8329-5CF95657CD12}" destId="{C21A93E2-7749-4A78-9113-F48CA27211E7}" srcOrd="0" destOrd="0" presId="urn:microsoft.com/office/officeart/2009/3/layout/HorizontalOrganizationChart"/>
    <dgm:cxn modelId="{A923FDF7-5D4E-4947-BFF3-9B0E3CF464A7}" type="presParOf" srcId="{C21A93E2-7749-4A78-9113-F48CA27211E7}" destId="{1F805A0A-134C-4C0C-99AD-6669AF8214FE}" srcOrd="0" destOrd="0" presId="urn:microsoft.com/office/officeart/2009/3/layout/HorizontalOrganizationChart"/>
    <dgm:cxn modelId="{5C18443C-33B7-43C2-BAA3-D185E78FCFE0}" type="presParOf" srcId="{C21A93E2-7749-4A78-9113-F48CA27211E7}" destId="{BFEFDFE7-6D46-44DD-8E8E-084C5A8FCE77}" srcOrd="1" destOrd="0" presId="urn:microsoft.com/office/officeart/2009/3/layout/HorizontalOrganizationChart"/>
    <dgm:cxn modelId="{7C5D85BE-352F-48D1-9DE1-628FF42BEB81}" type="presParOf" srcId="{405048DC-94C7-4446-8329-5CF95657CD12}" destId="{BB9E8B78-1AD9-4A48-8BA0-8834EA321C78}" srcOrd="1" destOrd="0" presId="urn:microsoft.com/office/officeart/2009/3/layout/HorizontalOrganizationChart"/>
    <dgm:cxn modelId="{5D9C7C18-2B19-4B6D-ABCC-DFEAAE5C385A}" type="presParOf" srcId="{405048DC-94C7-4446-8329-5CF95657CD12}" destId="{AE42DCF1-9917-4CBF-9DB2-D6B2312EE6EC}" srcOrd="2" destOrd="0" presId="urn:microsoft.com/office/officeart/2009/3/layout/HorizontalOrganizationChart"/>
    <dgm:cxn modelId="{A07D5C03-1D4F-410B-9719-2049F1E5D391}" type="presParOf" srcId="{752E648A-8C02-47CB-9DA9-7885691C291C}" destId="{44C21C55-4E25-4685-ABB5-CBD8CBA3285F}" srcOrd="1" destOrd="0" presId="urn:microsoft.com/office/officeart/2009/3/layout/HorizontalOrganizationChart"/>
    <dgm:cxn modelId="{71EFB0F4-6851-4B16-BF3F-67EEDED1B99F}" type="presParOf" srcId="{44C21C55-4E25-4685-ABB5-CBD8CBA3285F}" destId="{0ABDBCF7-4BA2-4FFF-B5DA-BB6D49C4D0C3}" srcOrd="0" destOrd="0" presId="urn:microsoft.com/office/officeart/2009/3/layout/HorizontalOrganizationChart"/>
    <dgm:cxn modelId="{134BD217-2974-460E-9AC3-BB2D50B03193}" type="presParOf" srcId="{0ABDBCF7-4BA2-4FFF-B5DA-BB6D49C4D0C3}" destId="{EE66DC57-2F0C-4ECB-AD82-9ABE95C5409A}" srcOrd="0" destOrd="0" presId="urn:microsoft.com/office/officeart/2009/3/layout/HorizontalOrganizationChart"/>
    <dgm:cxn modelId="{900D3B40-FD60-4105-B450-37C0C1F693C5}" type="presParOf" srcId="{0ABDBCF7-4BA2-4FFF-B5DA-BB6D49C4D0C3}" destId="{10DE9FB6-77DE-497F-BE5E-EF47541E1231}" srcOrd="1" destOrd="0" presId="urn:microsoft.com/office/officeart/2009/3/layout/HorizontalOrganizationChart"/>
    <dgm:cxn modelId="{E9640885-17E9-4EB2-9342-D7CC43C9B32B}" type="presParOf" srcId="{44C21C55-4E25-4685-ABB5-CBD8CBA3285F}" destId="{CB025B22-5BD9-4759-B776-D8DF8D6103D7}" srcOrd="1" destOrd="0" presId="urn:microsoft.com/office/officeart/2009/3/layout/HorizontalOrganizationChart"/>
    <dgm:cxn modelId="{D56180E4-87BB-49A7-8264-75F22955166C}" type="presParOf" srcId="{44C21C55-4E25-4685-ABB5-CBD8CBA3285F}" destId="{FD113489-38E9-42F2-A686-9A8CB770B5BD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ABDD2-2CE4-47F3-B0B3-0DB4A9731827}">
      <dsp:nvSpPr>
        <dsp:cNvPr id="0" name=""/>
        <dsp:cNvSpPr/>
      </dsp:nvSpPr>
      <dsp:spPr>
        <a:xfrm>
          <a:off x="0" y="0"/>
          <a:ext cx="8046720" cy="8329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i="1" u="sng" kern="1200"/>
            <a:t>Геометризація родовищ корисних копалин</a:t>
          </a:r>
          <a:r>
            <a:rPr lang="ru-RU" sz="1400" kern="1200"/>
            <a:t> – це сукупність спостережень, вимірювань, обчислювальних і графічних робіт з метою створення геометричного вираження форми, властивостей корисних копалин, умов їх залягання і процесів, які протікають в надрах.</a:t>
          </a:r>
          <a:endParaRPr lang="en-US" sz="1400" kern="1200"/>
        </a:p>
      </dsp:txBody>
      <dsp:txXfrm>
        <a:off x="24396" y="24396"/>
        <a:ext cx="7077531" cy="784145"/>
      </dsp:txXfrm>
    </dsp:sp>
    <dsp:sp modelId="{AE810519-2045-40A5-95B9-777F09A796A2}">
      <dsp:nvSpPr>
        <dsp:cNvPr id="0" name=""/>
        <dsp:cNvSpPr/>
      </dsp:nvSpPr>
      <dsp:spPr>
        <a:xfrm>
          <a:off x="673912" y="984380"/>
          <a:ext cx="8046720" cy="832937"/>
        </a:xfrm>
        <a:prstGeom prst="roundRect">
          <a:avLst>
            <a:gd name="adj" fmla="val 10000"/>
          </a:avLst>
        </a:prstGeom>
        <a:solidFill>
          <a:schemeClr val="accent2">
            <a:hueOff val="398533"/>
            <a:satOff val="245"/>
            <a:lumOff val="320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/>
            <a:t>Геометризація родовищ корисних копалин є практичною частиною геометрії надр.</a:t>
          </a:r>
          <a:endParaRPr lang="en-US" sz="1400" kern="1200"/>
        </a:p>
      </dsp:txBody>
      <dsp:txXfrm>
        <a:off x="698308" y="1008776"/>
        <a:ext cx="6782605" cy="784145"/>
      </dsp:txXfrm>
    </dsp:sp>
    <dsp:sp modelId="{BA6C70DE-F3F2-4172-8A2B-743B1B6B1C70}">
      <dsp:nvSpPr>
        <dsp:cNvPr id="0" name=""/>
        <dsp:cNvSpPr/>
      </dsp:nvSpPr>
      <dsp:spPr>
        <a:xfrm>
          <a:off x="1337767" y="1968761"/>
          <a:ext cx="8046720" cy="832937"/>
        </a:xfrm>
        <a:prstGeom prst="roundRect">
          <a:avLst>
            <a:gd name="adj" fmla="val 10000"/>
          </a:avLst>
        </a:prstGeom>
        <a:solidFill>
          <a:schemeClr val="accent2">
            <a:hueOff val="797066"/>
            <a:satOff val="490"/>
            <a:lumOff val="640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/>
            <a:t>Родовища твердих корисних копалин характеризуються не одним, а багатьма різними показниками, знання яких уможливлює повніше визначати умови розробки і подальшої переробки мінеральної сировини. </a:t>
          </a:r>
          <a:endParaRPr lang="en-US" sz="1400" kern="1200"/>
        </a:p>
      </dsp:txBody>
      <dsp:txXfrm>
        <a:off x="1362163" y="1993157"/>
        <a:ext cx="6792664" cy="784145"/>
      </dsp:txXfrm>
    </dsp:sp>
    <dsp:sp modelId="{4E8F61EE-96FC-4520-9E4F-2F4192BFABDA}">
      <dsp:nvSpPr>
        <dsp:cNvPr id="0" name=""/>
        <dsp:cNvSpPr/>
      </dsp:nvSpPr>
      <dsp:spPr>
        <a:xfrm>
          <a:off x="2011680" y="2953142"/>
          <a:ext cx="8046720" cy="832937"/>
        </a:xfrm>
        <a:prstGeom prst="roundRect">
          <a:avLst>
            <a:gd name="adj" fmla="val 10000"/>
          </a:avLst>
        </a:prstGeom>
        <a:solidFill>
          <a:schemeClr val="accent2">
            <a:hueOff val="1195599"/>
            <a:satOff val="735"/>
            <a:lumOff val="960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kern="1200"/>
            <a:t>Існує </a:t>
          </a:r>
          <a:r>
            <a:rPr lang="uk-UA" sz="1400" i="1" kern="1200"/>
            <a:t>геометризація форми</a:t>
          </a:r>
          <a:r>
            <a:rPr lang="uk-UA" sz="1400" kern="1200"/>
            <a:t> і </a:t>
          </a:r>
          <a:r>
            <a:rPr lang="uk-UA" sz="1400" i="1" kern="1200"/>
            <a:t>геометризація якісних властивостей родовища</a:t>
          </a:r>
          <a:r>
            <a:rPr lang="uk-UA" sz="1400" kern="1200"/>
            <a:t>. </a:t>
          </a:r>
          <a:endParaRPr lang="en-US" sz="1400" kern="1200"/>
        </a:p>
      </dsp:txBody>
      <dsp:txXfrm>
        <a:off x="2036076" y="2977538"/>
        <a:ext cx="6782605" cy="784145"/>
      </dsp:txXfrm>
    </dsp:sp>
    <dsp:sp modelId="{6F61F256-59D7-4D8B-AEBC-218E6CA8A1BB}">
      <dsp:nvSpPr>
        <dsp:cNvPr id="0" name=""/>
        <dsp:cNvSpPr/>
      </dsp:nvSpPr>
      <dsp:spPr>
        <a:xfrm>
          <a:off x="7505310" y="637954"/>
          <a:ext cx="541409" cy="54140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7627127" y="637954"/>
        <a:ext cx="297775" cy="407410"/>
      </dsp:txXfrm>
    </dsp:sp>
    <dsp:sp modelId="{61E7C369-A818-4698-A28B-5DF235A5350B}">
      <dsp:nvSpPr>
        <dsp:cNvPr id="0" name=""/>
        <dsp:cNvSpPr/>
      </dsp:nvSpPr>
      <dsp:spPr>
        <a:xfrm>
          <a:off x="8179223" y="1622335"/>
          <a:ext cx="541409" cy="54140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794136"/>
            <a:satOff val="2391"/>
            <a:lumOff val="694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794136"/>
              <a:satOff val="2391"/>
              <a:lumOff val="6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301040" y="1622335"/>
        <a:ext cx="297775" cy="407410"/>
      </dsp:txXfrm>
    </dsp:sp>
    <dsp:sp modelId="{D4CA5AE7-67C9-4642-8634-8C40F0D12F1F}">
      <dsp:nvSpPr>
        <dsp:cNvPr id="0" name=""/>
        <dsp:cNvSpPr/>
      </dsp:nvSpPr>
      <dsp:spPr>
        <a:xfrm>
          <a:off x="8843077" y="2606716"/>
          <a:ext cx="541409" cy="54140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1588271"/>
            <a:satOff val="4783"/>
            <a:lumOff val="1387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1588271"/>
              <a:satOff val="4783"/>
              <a:lumOff val="138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964894" y="2606716"/>
        <a:ext cx="297775" cy="4074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B1843-FE12-4EFB-971E-16F2617870CF}">
      <dsp:nvSpPr>
        <dsp:cNvPr id="0" name=""/>
        <dsp:cNvSpPr/>
      </dsp:nvSpPr>
      <dsp:spPr>
        <a:xfrm>
          <a:off x="2453822" y="137"/>
          <a:ext cx="5150755" cy="1570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i="1" kern="1200"/>
            <a:t>Геометризація форми</a:t>
          </a:r>
          <a:r>
            <a:rPr lang="uk-UA" sz="1800" kern="1200"/>
            <a:t> галузь науки, що вивчає структурно-морфологічні особливості родовищ, умови їх залягання і тектоніку. </a:t>
          </a:r>
          <a:endParaRPr lang="en-US" sz="1800" kern="1200"/>
        </a:p>
      </dsp:txBody>
      <dsp:txXfrm>
        <a:off x="2453822" y="137"/>
        <a:ext cx="5150755" cy="1570980"/>
      </dsp:txXfrm>
    </dsp:sp>
    <dsp:sp modelId="{43442D41-3E10-4DBB-9376-D39A8C438924}">
      <dsp:nvSpPr>
        <dsp:cNvPr id="0" name=""/>
        <dsp:cNvSpPr/>
      </dsp:nvSpPr>
      <dsp:spPr>
        <a:xfrm>
          <a:off x="2453822" y="2214962"/>
          <a:ext cx="5150755" cy="15709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i="1" kern="1200"/>
            <a:t>Геометризація властивостей</a:t>
          </a:r>
          <a:r>
            <a:rPr lang="uk-UA" sz="1800" kern="1200"/>
            <a:t> – займається вивченням якісних властивостей корисних копалин (вміст корисних і шкідливих компонентів та вміщуючих порід), а також їх просторовим розподілом. Обидві геометризації пов’язані між собою і окремо одна від одної не виконуються.</a:t>
          </a:r>
          <a:endParaRPr lang="en-US" sz="1800" kern="1200"/>
        </a:p>
      </dsp:txBody>
      <dsp:txXfrm>
        <a:off x="2453822" y="2214962"/>
        <a:ext cx="5150755" cy="15709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FF4D12-98D5-40AB-A165-8E4858C5BFD9}">
      <dsp:nvSpPr>
        <dsp:cNvPr id="0" name=""/>
        <dsp:cNvSpPr/>
      </dsp:nvSpPr>
      <dsp:spPr>
        <a:xfrm>
          <a:off x="0" y="547404"/>
          <a:ext cx="10058399" cy="4077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Створюючи таку модель, тобто здійснюючи геометризацію родовищ, використовують такі основні методи:</a:t>
          </a:r>
          <a:endParaRPr lang="en-US" sz="1700" kern="1200"/>
        </a:p>
      </dsp:txBody>
      <dsp:txXfrm>
        <a:off x="19904" y="567308"/>
        <a:ext cx="10018591" cy="367937"/>
      </dsp:txXfrm>
    </dsp:sp>
    <dsp:sp modelId="{F01C482C-B147-40A7-8F27-F7DC76FE0D67}">
      <dsp:nvSpPr>
        <dsp:cNvPr id="0" name=""/>
        <dsp:cNvSpPr/>
      </dsp:nvSpPr>
      <dsp:spPr>
        <a:xfrm>
          <a:off x="0" y="1004109"/>
          <a:ext cx="10058399" cy="40774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– метод геологічних розрізів (перерізів) і профілів;</a:t>
          </a:r>
          <a:endParaRPr lang="en-US" sz="1700" kern="1200"/>
        </a:p>
      </dsp:txBody>
      <dsp:txXfrm>
        <a:off x="19904" y="1024013"/>
        <a:ext cx="10018591" cy="367937"/>
      </dsp:txXfrm>
    </dsp:sp>
    <dsp:sp modelId="{7E6698E6-A371-4A57-BB29-69DB4F7CC6C0}">
      <dsp:nvSpPr>
        <dsp:cNvPr id="0" name=""/>
        <dsp:cNvSpPr/>
      </dsp:nvSpPr>
      <dsp:spPr>
        <a:xfrm>
          <a:off x="0" y="1460815"/>
          <a:ext cx="10058399" cy="4077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– метод ізоліній;</a:t>
          </a:r>
          <a:endParaRPr lang="en-US" sz="1700" kern="1200"/>
        </a:p>
      </dsp:txBody>
      <dsp:txXfrm>
        <a:off x="19904" y="1480719"/>
        <a:ext cx="10018591" cy="367937"/>
      </dsp:txXfrm>
    </dsp:sp>
    <dsp:sp modelId="{DC3B1E73-73B9-4280-B3C9-E70F3FA02A73}">
      <dsp:nvSpPr>
        <dsp:cNvPr id="0" name=""/>
        <dsp:cNvSpPr/>
      </dsp:nvSpPr>
      <dsp:spPr>
        <a:xfrm>
          <a:off x="0" y="1917520"/>
          <a:ext cx="10058399" cy="4077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– метод об’ємних наочних графіків;</a:t>
          </a:r>
          <a:endParaRPr lang="en-US" sz="1700" kern="1200"/>
        </a:p>
      </dsp:txBody>
      <dsp:txXfrm>
        <a:off x="19904" y="1937424"/>
        <a:ext cx="10018591" cy="367937"/>
      </dsp:txXfrm>
    </dsp:sp>
    <dsp:sp modelId="{F5C8E3CD-1F58-4542-89AE-682E71DF3CD2}">
      <dsp:nvSpPr>
        <dsp:cNvPr id="0" name=""/>
        <dsp:cNvSpPr/>
      </dsp:nvSpPr>
      <dsp:spPr>
        <a:xfrm>
          <a:off x="0" y="2374225"/>
          <a:ext cx="10058399" cy="40774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– метод моделювання, в тому числі з використанням обчислювальних машин;</a:t>
          </a:r>
          <a:endParaRPr lang="en-US" sz="1700" kern="1200"/>
        </a:p>
      </dsp:txBody>
      <dsp:txXfrm>
        <a:off x="19904" y="2394129"/>
        <a:ext cx="10018591" cy="367937"/>
      </dsp:txXfrm>
    </dsp:sp>
    <dsp:sp modelId="{EE43B0A5-0B5A-434B-8CF1-0A08C19B75DF}">
      <dsp:nvSpPr>
        <dsp:cNvPr id="0" name=""/>
        <dsp:cNvSpPr/>
      </dsp:nvSpPr>
      <dsp:spPr>
        <a:xfrm>
          <a:off x="0" y="2830930"/>
          <a:ext cx="10058399" cy="4077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/>
            <a:t>– метод циклографічних проекцій.</a:t>
          </a:r>
          <a:endParaRPr lang="en-US" sz="1700" kern="1200"/>
        </a:p>
      </dsp:txBody>
      <dsp:txXfrm>
        <a:off x="19904" y="2850834"/>
        <a:ext cx="10018591" cy="3679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A3CCCC-2DAA-4508-B0E0-838EC713FE97}">
      <dsp:nvSpPr>
        <dsp:cNvPr id="0" name=""/>
        <dsp:cNvSpPr/>
      </dsp:nvSpPr>
      <dsp:spPr>
        <a:xfrm>
          <a:off x="0" y="0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F3259-67B5-46AB-AAF0-46FEA3061F24}">
      <dsp:nvSpPr>
        <dsp:cNvPr id="0" name=""/>
        <dsp:cNvSpPr/>
      </dsp:nvSpPr>
      <dsp:spPr>
        <a:xfrm>
          <a:off x="0" y="0"/>
          <a:ext cx="6797675" cy="1412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/>
            <a:t>Залежно від того, яку сторону надр переважно вивчають, розрізняють наступні види геометризації надр:</a:t>
          </a:r>
          <a:endParaRPr lang="en-US" sz="2800" kern="1200"/>
        </a:p>
      </dsp:txBody>
      <dsp:txXfrm>
        <a:off x="0" y="0"/>
        <a:ext cx="6797675" cy="1412477"/>
      </dsp:txXfrm>
    </dsp:sp>
    <dsp:sp modelId="{007C61CA-6794-4D44-BD3E-D47607997DE0}">
      <dsp:nvSpPr>
        <dsp:cNvPr id="0" name=""/>
        <dsp:cNvSpPr/>
      </dsp:nvSpPr>
      <dsp:spPr>
        <a:xfrm>
          <a:off x="0" y="1412478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FEA9CF-5B78-4F5F-A86C-3B0C66D8E75E}">
      <dsp:nvSpPr>
        <dsp:cNvPr id="0" name=""/>
        <dsp:cNvSpPr/>
      </dsp:nvSpPr>
      <dsp:spPr>
        <a:xfrm>
          <a:off x="0" y="1412477"/>
          <a:ext cx="6797675" cy="1412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/>
            <a:t>– геометризацію форми покладів корисних копалин і умов їх залягання;</a:t>
          </a:r>
          <a:endParaRPr lang="en-US" sz="2800" kern="1200"/>
        </a:p>
      </dsp:txBody>
      <dsp:txXfrm>
        <a:off x="0" y="1412477"/>
        <a:ext cx="6797675" cy="1412477"/>
      </dsp:txXfrm>
    </dsp:sp>
    <dsp:sp modelId="{37CB0240-1BD9-420E-A5B6-DF36EF495EAE}">
      <dsp:nvSpPr>
        <dsp:cNvPr id="0" name=""/>
        <dsp:cNvSpPr/>
      </dsp:nvSpPr>
      <dsp:spPr>
        <a:xfrm>
          <a:off x="0" y="2824956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DFA37-F047-43B6-9516-6A5353370C8A}">
      <dsp:nvSpPr>
        <dsp:cNvPr id="0" name=""/>
        <dsp:cNvSpPr/>
      </dsp:nvSpPr>
      <dsp:spPr>
        <a:xfrm>
          <a:off x="0" y="2824955"/>
          <a:ext cx="6797675" cy="1412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/>
            <a:t>– геометризацію розміщення фізико-хімічних і технологічних властивостей покладів і вміщуючих порід;</a:t>
          </a:r>
          <a:endParaRPr lang="en-US" sz="2800" kern="1200"/>
        </a:p>
      </dsp:txBody>
      <dsp:txXfrm>
        <a:off x="0" y="2824955"/>
        <a:ext cx="6797675" cy="1412477"/>
      </dsp:txXfrm>
    </dsp:sp>
    <dsp:sp modelId="{9AF61B3D-582B-4803-AB9B-15AE63A16F57}">
      <dsp:nvSpPr>
        <dsp:cNvPr id="0" name=""/>
        <dsp:cNvSpPr/>
      </dsp:nvSpPr>
      <dsp:spPr>
        <a:xfrm>
          <a:off x="0" y="4237434"/>
          <a:ext cx="679767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0F9407-E094-4E5F-B0B9-41B71C3629B8}">
      <dsp:nvSpPr>
        <dsp:cNvPr id="0" name=""/>
        <dsp:cNvSpPr/>
      </dsp:nvSpPr>
      <dsp:spPr>
        <a:xfrm>
          <a:off x="0" y="4237433"/>
          <a:ext cx="6797675" cy="1412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/>
            <a:t>– геометризацію процесів, які відбувалися і відбуваються в надрах.</a:t>
          </a:r>
          <a:endParaRPr lang="en-US" sz="2800" kern="1200"/>
        </a:p>
      </dsp:txBody>
      <dsp:txXfrm>
        <a:off x="0" y="4237433"/>
        <a:ext cx="6797675" cy="141247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805A0A-134C-4C0C-99AD-6669AF8214FE}">
      <dsp:nvSpPr>
        <dsp:cNvPr id="0" name=""/>
        <dsp:cNvSpPr/>
      </dsp:nvSpPr>
      <dsp:spPr>
        <a:xfrm>
          <a:off x="829" y="327420"/>
          <a:ext cx="6796015" cy="20727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/>
            <a:t>Об’єктами аналізу надр </a:t>
          </a:r>
          <a:r>
            <a:rPr lang="ru-RU" sz="2000" kern="1200"/>
            <a:t>як науки за висловлюванням її основоположника П. К. Соболевського є три основні моменти життя Землі: фор-ма, властивості і процеси. Тобто, якщо говорити конкретніше, об’єктами геометризації є: показники форми, якості і процесів, пов’язаних єдністю свого походження і які характеризують поклад.</a:t>
          </a:r>
          <a:endParaRPr lang="en-US" sz="2000" kern="1200"/>
        </a:p>
      </dsp:txBody>
      <dsp:txXfrm>
        <a:off x="829" y="327420"/>
        <a:ext cx="6796015" cy="2072784"/>
      </dsp:txXfrm>
    </dsp:sp>
    <dsp:sp modelId="{EE66DC57-2F0C-4ECB-AD82-9ABE95C5409A}">
      <dsp:nvSpPr>
        <dsp:cNvPr id="0" name=""/>
        <dsp:cNvSpPr/>
      </dsp:nvSpPr>
      <dsp:spPr>
        <a:xfrm>
          <a:off x="829" y="3249706"/>
          <a:ext cx="6796015" cy="207278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i="1" kern="1200"/>
            <a:t>Показником або ознакою об’єкта надр називають </a:t>
          </a:r>
          <a:r>
            <a:rPr lang="ru-RU" sz="2000" kern="1200"/>
            <a:t>будь-яку фізич-ну, хімічну, геологічну, геометричну та іншу властивість покладу або вміщуючої породи, яку можна безпосередньо або непрямо виміряти, визначити і виразити числом. Наприклад: потужність, об’ємна маса, процентний вміст корисних і шкідливих компонентів, елементи залягання, глибина, вологість, пористість, тріщинуватість тощо.</a:t>
          </a:r>
          <a:endParaRPr lang="en-US" sz="2000" kern="1200"/>
        </a:p>
      </dsp:txBody>
      <dsp:txXfrm>
        <a:off x="829" y="3249706"/>
        <a:ext cx="6796015" cy="2072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42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15578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58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4115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135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6822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3799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50665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99570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9595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5984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469B820-9F3E-4519-8AA5-9F025A18FA89}" type="datetimeFigureOut">
              <a:rPr lang="ru-UA" smtClean="0"/>
              <a:t>11/21/2024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CE5644B-F9D8-46B6-906B-33B4D6907B60}" type="slidenum">
              <a:rPr lang="ru-UA" smtClean="0"/>
              <a:t>‹№›</a:t>
            </a:fld>
            <a:endParaRPr lang="ru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71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6E698C-8155-4B8B-BDC9-B7299772B5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E2E7D4-6462-4AFB-BFDB-5872F82037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20928" y="965200"/>
            <a:ext cx="5999002" cy="4927600"/>
          </a:xfrm>
        </p:spPr>
        <p:txBody>
          <a:bodyPr anchor="ctr">
            <a:normAutofit/>
          </a:bodyPr>
          <a:lstStyle/>
          <a:p>
            <a:r>
              <a:rPr lang="ru-RU" sz="6800" b="1" i="1">
                <a:solidFill>
                  <a:schemeClr val="tx2"/>
                </a:solidFill>
              </a:rPr>
              <a:t>Геометризація родовищ корисних копалин</a:t>
            </a:r>
            <a:endParaRPr lang="ru-UA" sz="6800" b="1" i="1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EF5601-A8BC-411D-AA64-3E79320BA1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4584734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209156-242F-4B26-8D07-CEB2B68A9F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4734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64797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EA9D9C-10B3-4A3B-8085-5F8F9CA6F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264" y="414288"/>
            <a:ext cx="10058400" cy="951354"/>
          </a:xfrm>
        </p:spPr>
        <p:txBody>
          <a:bodyPr/>
          <a:lstStyle/>
          <a:p>
            <a:r>
              <a:rPr lang="uk-UA" b="1" dirty="0"/>
              <a:t>Функція  розміщення показників</a:t>
            </a: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C5E5D1E4-0E7B-4EB1-8D6F-42A0C9D04E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3703" y="1855085"/>
            <a:ext cx="2327251" cy="603361"/>
          </a:xfrm>
          <a:prstGeom prst="rect">
            <a:avLst/>
          </a:prstGeom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3ADC4E59-F17D-4FF7-B5AE-9B206C3AE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513" y="2537543"/>
            <a:ext cx="2202580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pic>
        <p:nvPicPr>
          <p:cNvPr id="2051" name="Picture 3" descr="6">
            <a:extLst>
              <a:ext uri="{FF2B5EF4-FFF2-40B4-BE49-F238E27FC236}">
                <a16:creationId xmlns:a16="http://schemas.microsoft.com/office/drawing/2014/main" id="{0D376CE8-6164-4D9C-A8FF-87CD4751B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29" t="8348" r="10457" b="5444"/>
          <a:stretch>
            <a:fillRect/>
          </a:stretch>
        </p:blipFill>
        <p:spPr bwMode="auto">
          <a:xfrm>
            <a:off x="1001485" y="2634344"/>
            <a:ext cx="3338286" cy="306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62EB066-AE64-4E9E-8557-DDC205195A72}"/>
              </a:ext>
            </a:extLst>
          </p:cNvPr>
          <p:cNvSpPr/>
          <p:nvPr/>
        </p:nvSpPr>
        <p:spPr>
          <a:xfrm>
            <a:off x="522513" y="5774677"/>
            <a:ext cx="47458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Графічне зображення функції однієї змінної</a:t>
            </a:r>
            <a:endParaRPr lang="ru-UA" b="1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36E8326-6FA4-4EB1-A063-02D952074042}"/>
              </a:ext>
            </a:extLst>
          </p:cNvPr>
          <p:cNvSpPr/>
          <p:nvPr/>
        </p:nvSpPr>
        <p:spPr>
          <a:xfrm>
            <a:off x="5027914" y="3074129"/>
            <a:ext cx="68157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окремих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випадках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функція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Р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може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набувати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вигляду</a:t>
            </a:r>
            <a:r>
              <a:rPr lang="ru-RU" sz="24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r>
              <a:rPr lang="ru-RU" sz="2400" dirty="0"/>
              <a:t>– </a:t>
            </a:r>
            <a:r>
              <a:rPr lang="ru-RU" sz="2400" dirty="0" err="1"/>
              <a:t>однієї</a:t>
            </a:r>
            <a:r>
              <a:rPr lang="ru-RU" sz="2400" dirty="0"/>
              <a:t> </a:t>
            </a:r>
            <a:r>
              <a:rPr lang="ru-RU" sz="2400" dirty="0" err="1"/>
              <a:t>незалежної</a:t>
            </a:r>
            <a:r>
              <a:rPr lang="ru-RU" sz="2400" dirty="0"/>
              <a:t> </a:t>
            </a:r>
            <a:r>
              <a:rPr lang="ru-RU" sz="2400" dirty="0" err="1"/>
              <a:t>змінної</a:t>
            </a:r>
            <a:r>
              <a:rPr lang="ru-RU" sz="2400" dirty="0"/>
              <a:t> у = </a:t>
            </a:r>
            <a:r>
              <a:rPr lang="en-US" sz="2400" dirty="0"/>
              <a:t>f (x);</a:t>
            </a:r>
          </a:p>
          <a:p>
            <a:r>
              <a:rPr lang="en-US" sz="2400" dirty="0"/>
              <a:t>– </a:t>
            </a:r>
            <a:r>
              <a:rPr lang="ru-RU" sz="2400" dirty="0" err="1"/>
              <a:t>двох</a:t>
            </a:r>
            <a:r>
              <a:rPr lang="ru-RU" sz="2400" dirty="0"/>
              <a:t> </a:t>
            </a:r>
            <a:r>
              <a:rPr lang="ru-RU" sz="2400" dirty="0" err="1"/>
              <a:t>незалежних</a:t>
            </a:r>
            <a:r>
              <a:rPr lang="ru-RU" sz="2400" dirty="0"/>
              <a:t> </a:t>
            </a:r>
            <a:r>
              <a:rPr lang="ru-RU" sz="2400" dirty="0" err="1"/>
              <a:t>змінних</a:t>
            </a:r>
            <a:r>
              <a:rPr lang="ru-RU" sz="2400" dirty="0"/>
              <a:t> </a:t>
            </a:r>
            <a:r>
              <a:rPr lang="en-US" sz="2400" dirty="0"/>
              <a:t>z = f(x, y);</a:t>
            </a:r>
          </a:p>
          <a:p>
            <a:r>
              <a:rPr lang="en-US" sz="2400" dirty="0"/>
              <a:t>– </a:t>
            </a:r>
            <a:r>
              <a:rPr lang="ru-RU" sz="2400" dirty="0" err="1"/>
              <a:t>трьох</a:t>
            </a:r>
            <a:r>
              <a:rPr lang="ru-RU" sz="2400" dirty="0"/>
              <a:t> </a:t>
            </a:r>
            <a:r>
              <a:rPr lang="ru-RU" sz="2400" dirty="0" err="1"/>
              <a:t>незалежних</a:t>
            </a:r>
            <a:r>
              <a:rPr lang="ru-RU" sz="2400" dirty="0"/>
              <a:t> </a:t>
            </a:r>
            <a:r>
              <a:rPr lang="ru-RU" sz="2400" dirty="0" err="1"/>
              <a:t>змінних</a:t>
            </a:r>
            <a:r>
              <a:rPr lang="ru-RU" sz="2400" dirty="0"/>
              <a:t> Р = </a:t>
            </a:r>
            <a:r>
              <a:rPr lang="en-US" sz="2400" dirty="0"/>
              <a:t>f (x, y, z).</a:t>
            </a:r>
          </a:p>
        </p:txBody>
      </p:sp>
    </p:spTree>
    <p:extLst>
      <p:ext uri="{BB962C8B-B14F-4D97-AF65-F5344CB8AC3E}">
        <p14:creationId xmlns:p14="http://schemas.microsoft.com/office/powerpoint/2010/main" val="2602621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DB93A1-6DDB-4E32-A407-9F0DC8E90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Графічне зображення функції двох змінних</a:t>
            </a:r>
            <a:endParaRPr lang="ru-UA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31DD4EE-8B3F-4A0D-9CB2-A2C6F7611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280" y="18991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  <p:pic>
        <p:nvPicPr>
          <p:cNvPr id="3075" name="Picture 3" descr="6">
            <a:extLst>
              <a:ext uri="{FF2B5EF4-FFF2-40B4-BE49-F238E27FC236}">
                <a16:creationId xmlns:a16="http://schemas.microsoft.com/office/drawing/2014/main" id="{CFC0365E-6838-4232-922E-A87EF7E922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8" r="2287" b="5273"/>
          <a:stretch>
            <a:fillRect/>
          </a:stretch>
        </p:blipFill>
        <p:spPr bwMode="auto">
          <a:xfrm>
            <a:off x="534572" y="2060917"/>
            <a:ext cx="4998720" cy="384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4372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244958-099E-4BAE-BEB3-7B7B539C0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/>
              <a:t>Побудова гіпсометричного плану (</a:t>
            </a:r>
            <a:r>
              <a:rPr lang="uk-UA" i="1" dirty="0"/>
              <a:t>а</a:t>
            </a:r>
            <a:r>
              <a:rPr lang="uk-UA" dirty="0"/>
              <a:t>) за вертикальними розрізами (</a:t>
            </a:r>
            <a:r>
              <a:rPr lang="uk-UA" i="1" dirty="0"/>
              <a:t>б</a:t>
            </a:r>
            <a:r>
              <a:rPr lang="uk-UA" dirty="0"/>
              <a:t>)</a:t>
            </a:r>
            <a:br>
              <a:rPr lang="ru-UA" dirty="0"/>
            </a:br>
            <a:endParaRPr lang="ru-UA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3957052-539E-4C99-A8F8-D5D7D46379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63372" y="1179503"/>
            <a:ext cx="7216726" cy="5091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778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CE556D-45DB-48F6-95FA-03DC115D9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Схема побудови гіпсометричного плану </a:t>
            </a:r>
            <a:br>
              <a:rPr lang="ru-UA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недостатньо розвіданого пласта К:</a:t>
            </a:r>
            <a:br>
              <a:rPr lang="ru-UA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700" i="1" dirty="0"/>
              <a:t>а</a:t>
            </a:r>
            <a:r>
              <a:rPr lang="uk-UA" sz="2700" dirty="0"/>
              <a:t> – вертикальний розріз;</a:t>
            </a:r>
            <a:br>
              <a:rPr lang="ru-UA" sz="2700" dirty="0"/>
            </a:br>
            <a:r>
              <a:rPr lang="uk-UA" sz="2700" i="1" dirty="0"/>
              <a:t>б</a:t>
            </a:r>
            <a:r>
              <a:rPr lang="uk-UA" sz="2700" dirty="0"/>
              <a:t> – віднімання топографічних поверхонь</a:t>
            </a:r>
            <a:endParaRPr lang="ru-UA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1990754E-81C4-41A0-86F0-C1FBCD7C14B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1811774"/>
            <a:ext cx="10058400" cy="442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416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C3C5FD-AA3D-4461-96EC-801597017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79827"/>
            <a:ext cx="10058400" cy="1420837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Побудова </a:t>
            </a:r>
            <a:r>
              <a:rPr lang="uk-UA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ізопотужностей</a:t>
            </a:r>
            <a:r>
              <a:rPr lang="uk-UA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покладу </a:t>
            </a:r>
            <a:br>
              <a:rPr lang="ru-UA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(за В. О. Букринським): </a:t>
            </a:r>
            <a:br>
              <a:rPr lang="ru-UA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sz="27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а – вертикальний розріз покладу; б – </a:t>
            </a:r>
            <a:r>
              <a:rPr lang="ru-RU" sz="27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uk-UA" sz="27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осаджений</a:t>
            </a:r>
            <a:r>
              <a:rPr lang="ru-RU" sz="27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</a:t>
            </a:r>
            <a:r>
              <a:rPr lang="uk-UA" sz="27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горизонтальну площину вертикальний розріз покладу; в – план </a:t>
            </a:r>
            <a:r>
              <a:rPr lang="uk-UA" sz="2700" b="1" i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ізопотужності</a:t>
            </a:r>
            <a:r>
              <a:rPr lang="uk-UA" sz="2700" b="1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покладу</a:t>
            </a:r>
            <a:endParaRPr lang="ru-UA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108559A6-1840-4329-AE63-5B692D7B3C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72830" y="1904896"/>
            <a:ext cx="5211516" cy="4433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37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1D1D1210-3BD3-4C6E-AD1B-07BFB5ABD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4947F56-9DBB-4FF9-ABF2-5B7B3C7B5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6E21A4B-9996-44C9-AE8B-9B156A6CD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4030725F-96B1-4047-B74B-7CC19DB1C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C153C9-A024-49D7-BCA9-BBFA27B1D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754" y="639097"/>
            <a:ext cx="6253317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800" b="1" i="1">
                <a:solidFill>
                  <a:schemeClr val="tx1">
                    <a:lumMod val="85000"/>
                    <a:lumOff val="15000"/>
                  </a:schemeClr>
                </a:solidFill>
              </a:rPr>
              <a:t>Побудова ізоглибин залягання пласта </a:t>
            </a:r>
            <a:br>
              <a:rPr lang="en-US" sz="3800" b="1" i="1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800" b="1" i="1">
                <a:solidFill>
                  <a:schemeClr val="tx1">
                    <a:lumMod val="85000"/>
                    <a:lumOff val="15000"/>
                  </a:schemeClr>
                </a:solidFill>
              </a:rPr>
              <a:t>(за В. О. Букринським):</a:t>
            </a:r>
            <a:br>
              <a:rPr lang="en-US" sz="38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800">
                <a:solidFill>
                  <a:schemeClr val="tx1">
                    <a:lumMod val="85000"/>
                    <a:lumOff val="15000"/>
                  </a:schemeClr>
                </a:solidFill>
              </a:rPr>
              <a:t>а – профіль пласта і профіль поверхні;</a:t>
            </a:r>
            <a:br>
              <a:rPr lang="en-US" sz="380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n-US" sz="3800">
                <a:solidFill>
                  <a:schemeClr val="tx1">
                    <a:lumMod val="85000"/>
                    <a:lumOff val="15000"/>
                  </a:schemeClr>
                </a:solidFill>
              </a:rPr>
              <a:t>б – план ізоглибин залягання пласта</a:t>
            </a:r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1919A81E-733C-422D-864D-15A4A6D521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3999" y="749107"/>
            <a:ext cx="4001315" cy="4830158"/>
          </a:xfrm>
          <a:prstGeom prst="rect">
            <a:avLst/>
          </a:prstGeom>
        </p:spPr>
      </p:pic>
      <p:cxnSp>
        <p:nvCxnSpPr>
          <p:cNvPr id="25" name="Straight Connector 18">
            <a:extLst>
              <a:ext uri="{FF2B5EF4-FFF2-40B4-BE49-F238E27FC236}">
                <a16:creationId xmlns:a16="http://schemas.microsoft.com/office/drawing/2014/main" id="{C14B5A7D-B352-42F9-83F6-4AF14C1BA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0">
            <a:extLst>
              <a:ext uri="{FF2B5EF4-FFF2-40B4-BE49-F238E27FC236}">
                <a16:creationId xmlns:a16="http://schemas.microsoft.com/office/drawing/2014/main" id="{D03ABE8C-6A7E-4C35-B74C-CE45DA0B50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31B6D19-39C5-45BF-8B25-29192C5D13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61628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ADD61572-53A1-7DA5-C7B4-B6C011CA84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101718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765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2A9B5E2B-1445-FB9F-A387-F1116F6BAB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747143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655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FF8B7FA4-A789-00BC-F511-26837FD3F4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850315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9607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9A099-5CB1-4A20-B64F-4F0562EF3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7C0A89-7FB3-43F8-9DE3-0177E3E27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9F4DD4-CC07-42A8-8AF8-069654F1A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8965B420-8547-4DBE-DB78-C48D73EB52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886073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032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708D93B-11F1-4290-BF76-E0E337E58A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3" y="225085"/>
            <a:ext cx="10480431" cy="5176910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Процес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геометризації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складається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 таких </a:t>
            </a:r>
            <a:r>
              <a:rPr lang="ru-RU" sz="3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етапів</a:t>
            </a:r>
            <a:r>
              <a:rPr lang="ru-RU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algn="just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проведення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спостережень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збирання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інформації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під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час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розвідки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розробки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корисних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копалин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документування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цих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робіт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algn="just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систематизація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попереднє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опрацювання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спостережень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матері-алів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а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також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оцінка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точності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вихідної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інформації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algn="just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опрацювання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інформації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математичними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описовими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методами;</a:t>
            </a:r>
          </a:p>
          <a:p>
            <a:pPr algn="just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складання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(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побудова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) геолого-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геометричної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або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математичної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моделі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родовища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оцінка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її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точності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</a:t>
            </a:r>
          </a:p>
          <a:p>
            <a:pPr algn="just"/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–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використання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одержаної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моделі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при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розв’язуванні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низки </a:t>
            </a:r>
            <a:r>
              <a:rPr lang="ru-RU" sz="32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гірничих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задач.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606993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64CBA0B-2957-4670-A226-C87282969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17" y="0"/>
            <a:ext cx="10058400" cy="3429000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Залежно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від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реальних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умов,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етапу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вивчення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родовища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характеру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вихідної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геолого-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маркшейдерської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інформації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конкретних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задач,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які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висуває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промисловість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геометризація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поділяється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на: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регіональну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детально-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розвідувальну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експлуатаційну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UA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64016EC-F8FD-4DC9-820D-5782AB0DD477}"/>
              </a:ext>
            </a:extLst>
          </p:cNvPr>
          <p:cNvSpPr/>
          <p:nvPr/>
        </p:nvSpPr>
        <p:spPr>
          <a:xfrm>
            <a:off x="881575" y="3682610"/>
            <a:ext cx="1085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Розрізняють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загальну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методику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геометризації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родовищ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корисних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копалин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і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частинні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</a:t>
            </a:r>
            <a:r>
              <a:rPr lang="ru-RU" sz="28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конкретні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UA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6364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429A099-5CB1-4A20-B64F-4F0562EF33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7C0A89-7FB3-43F8-9DE3-0177E3E27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9F4DD4-CC07-42A8-8AF8-069654F1A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04797CF9-0874-55DD-EF7F-C866B3206E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13528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4031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1031">
            <a:extLst>
              <a:ext uri="{FF2B5EF4-FFF2-40B4-BE49-F238E27FC236}">
                <a16:creationId xmlns:a16="http://schemas.microsoft.com/office/drawing/2014/main" id="{1D1D1210-3BD3-4C6E-AD1B-07BFB5ABD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1034" name="Rectangle 1033">
            <a:extLst>
              <a:ext uri="{FF2B5EF4-FFF2-40B4-BE49-F238E27FC236}">
                <a16:creationId xmlns:a16="http://schemas.microsoft.com/office/drawing/2014/main" id="{E4947F56-9DBB-4FF9-ABF2-5B7B3C7B5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cxnSp>
        <p:nvCxnSpPr>
          <p:cNvPr id="1036" name="Straight Connector 1035">
            <a:extLst>
              <a:ext uri="{FF2B5EF4-FFF2-40B4-BE49-F238E27FC236}">
                <a16:creationId xmlns:a16="http://schemas.microsoft.com/office/drawing/2014/main" id="{B6E21A4B-9996-44C9-AE8B-9B156A6CDF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64E74486-E6AB-4CA4-B730-DCB6EBC7B1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9EB924-5B2F-4CA8-9E64-F4DBB920B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999" y="4550229"/>
            <a:ext cx="10909073" cy="105765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 b="1" i="1">
                <a:solidFill>
                  <a:schemeClr val="tx1">
                    <a:lumMod val="85000"/>
                    <a:lumOff val="15000"/>
                  </a:schemeClr>
                </a:solidFill>
              </a:rPr>
              <a:t>Спотворення дійсної форми рудного тіла внаслідок лінійного поширення показників</a:t>
            </a:r>
          </a:p>
        </p:txBody>
      </p:sp>
      <p:pic>
        <p:nvPicPr>
          <p:cNvPr id="1027" name="Picture 3" descr="Рис">
            <a:extLst>
              <a:ext uri="{FF2B5EF4-FFF2-40B4-BE49-F238E27FC236}">
                <a16:creationId xmlns:a16="http://schemas.microsoft.com/office/drawing/2014/main" id="{BA7D2A9A-FE59-4C56-8A17-16C1D03B1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457" y="640080"/>
            <a:ext cx="5718623" cy="3602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40" name="Straight Connector 1039">
            <a:extLst>
              <a:ext uri="{FF2B5EF4-FFF2-40B4-BE49-F238E27FC236}">
                <a16:creationId xmlns:a16="http://schemas.microsoft.com/office/drawing/2014/main" id="{5FD29D94-DCB8-41B5-B682-FE1CEFCB5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1086" y="5618770"/>
            <a:ext cx="105156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2" name="Rectangle 1041">
            <a:extLst>
              <a:ext uri="{FF2B5EF4-FFF2-40B4-BE49-F238E27FC236}">
                <a16:creationId xmlns:a16="http://schemas.microsoft.com/office/drawing/2014/main" id="{F1720810-DC7C-41EE-8F6B-E884FA644E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F9D905F4-0739-470A-953A-6CDD9AD67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uk-UA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A225C46-BD3D-4B8B-AE3F-74F7C806F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28051804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28</TotalTime>
  <Words>640</Words>
  <Application>Microsoft Office PowerPoint</Application>
  <PresentationFormat>Широкий екран</PresentationFormat>
  <Paragraphs>42</Paragraphs>
  <Slides>15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0" baseType="lpstr">
      <vt:lpstr>Calibri</vt:lpstr>
      <vt:lpstr>Calibri Light</vt:lpstr>
      <vt:lpstr>Times New Roman</vt:lpstr>
      <vt:lpstr>Wingdings</vt:lpstr>
      <vt:lpstr>Ретро</vt:lpstr>
      <vt:lpstr>Геометризація родовищ корисних копалин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Спотворення дійсної форми рудного тіла внаслідок лінійного поширення показників</vt:lpstr>
      <vt:lpstr>Функція  розміщення показників</vt:lpstr>
      <vt:lpstr>Графічне зображення функції двох змінних</vt:lpstr>
      <vt:lpstr>Побудова гіпсометричного плану (а) за вертикальними розрізами (б) </vt:lpstr>
      <vt:lpstr>Схема побудови гіпсометричного плану  недостатньо розвіданого пласта К: а – вертикальний розріз; б – віднімання топографічних поверхонь</vt:lpstr>
      <vt:lpstr>Побудова ізопотужностей покладу  (за В. О. Букринським):  а – вертикальний розріз покладу; б – “осаджений” на горизонтальну площину вертикальний розріз покладу; в – план ізопотужності покладу</vt:lpstr>
      <vt:lpstr>Побудова ізоглибин залягання пласта  (за В. О. Букринським): а – профіль пласта і профіль поверхні; б – план ізоглибин залягання пласта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Геометризація родовищ корисних копалин</dc:title>
  <dc:creator>US2UA</dc:creator>
  <cp:lastModifiedBy>Марина Куницька</cp:lastModifiedBy>
  <cp:revision>11</cp:revision>
  <dcterms:created xsi:type="dcterms:W3CDTF">2021-11-02T23:45:53Z</dcterms:created>
  <dcterms:modified xsi:type="dcterms:W3CDTF">2024-11-21T12:35:21Z</dcterms:modified>
</cp:coreProperties>
</file>