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notesMasterIdLst>
    <p:notesMasterId r:id="rId27"/>
  </p:notesMasterIdLst>
  <p:sldSz cx="14630400" cy="8229600"/>
  <p:notesSz cx="8229600" cy="14630400"/>
  <p:embeddedFontLst>
    <p:embeddedFont>
      <p:font typeface="Raleway"/>
      <p:regular r:id="rId32"/>
    </p:embeddedFont>
    <p:embeddedFont>
      <p:font typeface="Raleway"/>
      <p:regular r:id="rId33"/>
    </p:embeddedFont>
    <p:embeddedFont>
      <p:font typeface="Raleway"/>
      <p:regular r:id="rId34"/>
    </p:embeddedFont>
    <p:embeddedFont>
      <p:font typeface="Raleway"/>
      <p:regular r:id="rId35"/>
    </p:embeddedFont>
    <p:embeddedFont>
      <p:font typeface="Roboto"/>
      <p:regular r:id="rId36"/>
    </p:embeddedFont>
    <p:embeddedFont>
      <p:font typeface="Roboto"/>
      <p:regular r:id="rId37"/>
    </p:embeddedFont>
    <p:embeddedFont>
      <p:font typeface="Roboto"/>
      <p:regular r:id="rId38"/>
    </p:embeddedFont>
    <p:embeddedFont>
      <p:font typeface="Roboto"/>
      <p:regular r:id="rId3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32" Type="http://schemas.openxmlformats.org/officeDocument/2006/relationships/font" Target="fonts/font1.fntdata"/><Relationship Id="rId33" Type="http://schemas.openxmlformats.org/officeDocument/2006/relationships/font" Target="fonts/font2.fntdata"/><Relationship Id="rId34" Type="http://schemas.openxmlformats.org/officeDocument/2006/relationships/font" Target="fonts/font3.fntdata"/><Relationship Id="rId35" Type="http://schemas.openxmlformats.org/officeDocument/2006/relationships/font" Target="fonts/font4.fntdata"/><Relationship Id="rId36" Type="http://schemas.openxmlformats.org/officeDocument/2006/relationships/font" Target="fonts/font5.fntdata"/><Relationship Id="rId37" Type="http://schemas.openxmlformats.org/officeDocument/2006/relationships/font" Target="fonts/font6.fntdata"/><Relationship Id="rId38" Type="http://schemas.openxmlformats.org/officeDocument/2006/relationships/font" Target="fonts/font7.fntdata"/><Relationship Id="rId3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png"/><Relationship Id="rId5" Type="http://schemas.openxmlformats.org/officeDocument/2006/relationships/slideLayout" Target="../slideLayouts/slideLayout15.xml"/><Relationship Id="rId6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image" Target="../media/image-15-4.png"/><Relationship Id="rId5" Type="http://schemas.openxmlformats.org/officeDocument/2006/relationships/image" Target="../media/image-15-5.png"/><Relationship Id="rId6" Type="http://schemas.openxmlformats.org/officeDocument/2006/relationships/image" Target="../media/image-15-6.png"/><Relationship Id="rId7" Type="http://schemas.openxmlformats.org/officeDocument/2006/relationships/slideLayout" Target="../slideLayouts/slideLayout16.xml"/><Relationship Id="rId8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image" Target="../media/image-18-5.png"/><Relationship Id="rId6" Type="http://schemas.openxmlformats.org/officeDocument/2006/relationships/slideLayout" Target="../slideLayouts/slideLayout19.xml"/><Relationship Id="rId7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slideLayout" Target="../slideLayouts/slideLayout20.xml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slideLayout" Target="../slideLayouts/slideLayout21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image" Target="../media/image-21-2.png"/><Relationship Id="rId3" Type="http://schemas.openxmlformats.org/officeDocument/2006/relationships/image" Target="../media/image-21-3.png"/><Relationship Id="rId4" Type="http://schemas.openxmlformats.org/officeDocument/2006/relationships/image" Target="../media/image-21-4.png"/><Relationship Id="rId5" Type="http://schemas.openxmlformats.org/officeDocument/2006/relationships/image" Target="../media/image-21-5.png"/><Relationship Id="rId6" Type="http://schemas.openxmlformats.org/officeDocument/2006/relationships/image" Target="../media/image-21-6.png"/><Relationship Id="rId7" Type="http://schemas.openxmlformats.org/officeDocument/2006/relationships/image" Target="../media/image-21-7.png"/><Relationship Id="rId8" Type="http://schemas.openxmlformats.org/officeDocument/2006/relationships/image" Target="../media/image-21-8.png"/><Relationship Id="rId9" Type="http://schemas.openxmlformats.org/officeDocument/2006/relationships/slideLayout" Target="../slideLayouts/slideLayout22.xml"/><Relationship Id="rId10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image" Target="../media/image-23-2.png"/><Relationship Id="rId3" Type="http://schemas.openxmlformats.org/officeDocument/2006/relationships/image" Target="../media/image-23-3.png"/><Relationship Id="rId4" Type="http://schemas.openxmlformats.org/officeDocument/2006/relationships/image" Target="../media/image-23-4.png"/><Relationship Id="rId5" Type="http://schemas.openxmlformats.org/officeDocument/2006/relationships/slideLayout" Target="../slideLayouts/slideLayout24.xml"/><Relationship Id="rId6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image" Target="../media/image-25-2.png"/><Relationship Id="rId3" Type="http://schemas.openxmlformats.org/officeDocument/2006/relationships/image" Target="../media/image-25-3.png"/><Relationship Id="rId4" Type="http://schemas.openxmlformats.org/officeDocument/2006/relationships/image" Target="../media/image-25-4.png"/><Relationship Id="rId5" Type="http://schemas.openxmlformats.org/officeDocument/2006/relationships/slideLayout" Target="../slideLayouts/slideLayout26.xml"/><Relationship Id="rId6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slideLayout" Target="../slideLayouts/slideLayout8.xml"/><Relationship Id="rId8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image" Target="../media/image-8-6.png"/><Relationship Id="rId7" Type="http://schemas.openxmlformats.org/officeDocument/2006/relationships/image" Target="../media/image-8-7.png"/><Relationship Id="rId8" Type="http://schemas.openxmlformats.org/officeDocument/2006/relationships/image" Target="../media/image-8-8.png"/><Relationship Id="rId9" Type="http://schemas.openxmlformats.org/officeDocument/2006/relationships/slideLayout" Target="../slideLayouts/slideLayout9.xml"/><Relationship Id="rId10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image" Target="../media/image-9-7.png"/><Relationship Id="rId8" Type="http://schemas.openxmlformats.org/officeDocument/2006/relationships/image" Target="../media/image-9-8.png"/><Relationship Id="rId9" Type="http://schemas.openxmlformats.org/officeDocument/2006/relationships/slideLayout" Target="../slideLayouts/slideLayout10.xml"/><Relationship Id="rId10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488" y="1655088"/>
            <a:ext cx="4919424" cy="491942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2337197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Ознайомлення з робочим інтерфейсом програмного пакета Saga GIS</a:t>
            </a:r>
            <a:endParaRPr lang="en-US" sz="4450" dirty="0"/>
          </a:p>
        </p:txBody>
      </p:sp>
      <p:sp>
        <p:nvSpPr>
          <p:cNvPr id="5" name="Text 1"/>
          <p:cNvSpPr/>
          <p:nvPr/>
        </p:nvSpPr>
        <p:spPr>
          <a:xfrm>
            <a:off x="793790" y="4803696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Вітаємо вас у курсі вивчення SAGA GIS — потужної геоінформаційної системи для аналізу просторових даних. Цей курс допоможе вам опанувати основні інструменти та функції програми.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588180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Навігація у вікні карти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1167" y="3076337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849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Масштабування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94328" y="3339465"/>
            <a:ext cx="577226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Колесо миші або інструменти збільшення/зменшення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89" y="4496633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26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Панорамування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759762"/>
            <a:ext cx="578846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Переміщення з натиснутою середньою кнопкою миші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011" y="5916930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6896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Поворот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2014" y="6180058"/>
            <a:ext cx="41264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Alt + ліва кнопка миші та переміщення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35" y="2717602"/>
            <a:ext cx="4931212" cy="279439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63640" y="786646"/>
            <a:ext cx="7589520" cy="1387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Панель інструментів SAGA GIS</a:t>
            </a:r>
            <a:endParaRPr lang="en-US" sz="4350" dirty="0"/>
          </a:p>
        </p:txBody>
      </p:sp>
      <p:sp>
        <p:nvSpPr>
          <p:cNvPr id="5" name="Text 1"/>
          <p:cNvSpPr/>
          <p:nvPr/>
        </p:nvSpPr>
        <p:spPr>
          <a:xfrm>
            <a:off x="6263640" y="2618542"/>
            <a:ext cx="3628192" cy="73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750"/>
              </a:lnSpc>
              <a:buNone/>
            </a:pPr>
            <a:r>
              <a:rPr lang="en-US" sz="57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700+</a:t>
            </a:r>
            <a:endParaRPr lang="en-US" sz="5750" dirty="0"/>
          </a:p>
        </p:txBody>
      </p:sp>
      <p:sp>
        <p:nvSpPr>
          <p:cNvPr id="6" name="Text 2"/>
          <p:cNvSpPr/>
          <p:nvPr/>
        </p:nvSpPr>
        <p:spPr>
          <a:xfrm>
            <a:off x="6689646" y="3628906"/>
            <a:ext cx="2776180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Модулів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6263640" y="4109204"/>
            <a:ext cx="3628192" cy="355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Доступно для різних типів аналізу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10224968" y="2618542"/>
            <a:ext cx="3628192" cy="73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750"/>
              </a:lnSpc>
              <a:buNone/>
            </a:pPr>
            <a:r>
              <a:rPr lang="en-US" sz="57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25+</a:t>
            </a:r>
            <a:endParaRPr lang="en-US" sz="5750" dirty="0"/>
          </a:p>
        </p:txBody>
      </p:sp>
      <p:sp>
        <p:nvSpPr>
          <p:cNvPr id="9" name="Text 5"/>
          <p:cNvSpPr/>
          <p:nvPr/>
        </p:nvSpPr>
        <p:spPr>
          <a:xfrm>
            <a:off x="10650974" y="3628906"/>
            <a:ext cx="2776180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Категорій</a:t>
            </a:r>
            <a:endParaRPr lang="en-US" sz="2150" dirty="0"/>
          </a:p>
        </p:txBody>
      </p:sp>
      <p:sp>
        <p:nvSpPr>
          <p:cNvPr id="10" name="Text 6"/>
          <p:cNvSpPr/>
          <p:nvPr/>
        </p:nvSpPr>
        <p:spPr>
          <a:xfrm>
            <a:off x="10224968" y="4109204"/>
            <a:ext cx="3628192" cy="355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Для логічного групування функцій</a:t>
            </a:r>
            <a:endParaRPr lang="en-US" sz="1700" dirty="0"/>
          </a:p>
        </p:txBody>
      </p:sp>
      <p:sp>
        <p:nvSpPr>
          <p:cNvPr id="11" name="Text 7"/>
          <p:cNvSpPr/>
          <p:nvPr/>
        </p:nvSpPr>
        <p:spPr>
          <a:xfrm>
            <a:off x="8244245" y="5241727"/>
            <a:ext cx="3628192" cy="73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750"/>
              </a:lnSpc>
              <a:buNone/>
            </a:pPr>
            <a:r>
              <a:rPr lang="en-US" sz="57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20+</a:t>
            </a:r>
            <a:endParaRPr lang="en-US" sz="5750" dirty="0"/>
          </a:p>
        </p:txBody>
      </p:sp>
      <p:sp>
        <p:nvSpPr>
          <p:cNvPr id="12" name="Text 8"/>
          <p:cNvSpPr/>
          <p:nvPr/>
        </p:nvSpPr>
        <p:spPr>
          <a:xfrm>
            <a:off x="8670250" y="6252091"/>
            <a:ext cx="2776180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Років розвитку</a:t>
            </a:r>
            <a:endParaRPr lang="en-US" sz="2150" dirty="0"/>
          </a:p>
        </p:txBody>
      </p:sp>
      <p:sp>
        <p:nvSpPr>
          <p:cNvPr id="13" name="Text 9"/>
          <p:cNvSpPr/>
          <p:nvPr/>
        </p:nvSpPr>
        <p:spPr>
          <a:xfrm>
            <a:off x="8244245" y="6732389"/>
            <a:ext cx="3628192" cy="710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Постійне вдосконалення інструментарію</a:t>
            </a:r>
            <a:endParaRPr lang="en-US" sz="17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4005" y="482441"/>
            <a:ext cx="7327940" cy="548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Організація модулів за категоріями</a:t>
            </a:r>
            <a:endParaRPr lang="en-US" sz="3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005" y="1381482"/>
            <a:ext cx="13402389" cy="7299365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4005" y="8711327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1F1F2D"/>
          </a:solidFill>
          <a:ln/>
        </p:spPr>
      </p:sp>
      <p:sp>
        <p:nvSpPr>
          <p:cNvPr id="5" name="Text 2"/>
          <p:cNvSpPr/>
          <p:nvPr/>
        </p:nvSpPr>
        <p:spPr>
          <a:xfrm>
            <a:off x="850344" y="8711327"/>
            <a:ext cx="1279327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Аналіз рельєфу</a:t>
            </a:r>
            <a:endParaRPr lang="en-US" sz="1350" dirty="0"/>
          </a:p>
        </p:txBody>
      </p:sp>
      <p:sp>
        <p:nvSpPr>
          <p:cNvPr id="6" name="Shape 3"/>
          <p:cNvSpPr/>
          <p:nvPr/>
        </p:nvSpPr>
        <p:spPr>
          <a:xfrm>
            <a:off x="2550319" y="8711327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35354D"/>
          </a:solidFill>
          <a:ln/>
        </p:spPr>
      </p:sp>
      <p:sp>
        <p:nvSpPr>
          <p:cNvPr id="7" name="Text 4"/>
          <p:cNvSpPr/>
          <p:nvPr/>
        </p:nvSpPr>
        <p:spPr>
          <a:xfrm>
            <a:off x="2786658" y="8711327"/>
            <a:ext cx="857131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Гідрологія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4486751" y="8711327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4B4B6D"/>
          </a:solidFill>
          <a:ln/>
        </p:spPr>
      </p:sp>
      <p:sp>
        <p:nvSpPr>
          <p:cNvPr id="9" name="Text 6"/>
          <p:cNvSpPr/>
          <p:nvPr/>
        </p:nvSpPr>
        <p:spPr>
          <a:xfrm>
            <a:off x="4723090" y="8711327"/>
            <a:ext cx="1451015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Растровий аналіз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6423184" y="8711327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61618D"/>
          </a:solidFill>
          <a:ln/>
        </p:spPr>
      </p:sp>
      <p:sp>
        <p:nvSpPr>
          <p:cNvPr id="11" name="Text 8"/>
          <p:cNvSpPr/>
          <p:nvPr/>
        </p:nvSpPr>
        <p:spPr>
          <a:xfrm>
            <a:off x="6659523" y="8711327"/>
            <a:ext cx="1448514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Векторний аналіз</a:t>
            </a:r>
            <a:endParaRPr lang="en-US" sz="1350" dirty="0"/>
          </a:p>
        </p:txBody>
      </p:sp>
      <p:sp>
        <p:nvSpPr>
          <p:cNvPr id="12" name="Shape 9"/>
          <p:cNvSpPr/>
          <p:nvPr/>
        </p:nvSpPr>
        <p:spPr>
          <a:xfrm>
            <a:off x="8359497" y="8711327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7E7EA6"/>
          </a:solidFill>
          <a:ln/>
        </p:spPr>
      </p:sp>
      <p:sp>
        <p:nvSpPr>
          <p:cNvPr id="13" name="Text 10"/>
          <p:cNvSpPr/>
          <p:nvPr/>
        </p:nvSpPr>
        <p:spPr>
          <a:xfrm>
            <a:off x="8595836" y="8711327"/>
            <a:ext cx="1196459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Геостатистика</a:t>
            </a:r>
            <a:endParaRPr lang="en-US" sz="1350" dirty="0"/>
          </a:p>
        </p:txBody>
      </p:sp>
      <p:sp>
        <p:nvSpPr>
          <p:cNvPr id="14" name="Shape 11"/>
          <p:cNvSpPr/>
          <p:nvPr/>
        </p:nvSpPr>
        <p:spPr>
          <a:xfrm>
            <a:off x="10295930" y="8711327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9E9EBC"/>
          </a:solidFill>
          <a:ln/>
        </p:spPr>
      </p:sp>
      <p:sp>
        <p:nvSpPr>
          <p:cNvPr id="15" name="Text 12"/>
          <p:cNvSpPr/>
          <p:nvPr/>
        </p:nvSpPr>
        <p:spPr>
          <a:xfrm>
            <a:off x="10532269" y="8711327"/>
            <a:ext cx="1289566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Імпорт/Експорт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12232362" y="8711327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BEBED2"/>
          </a:solidFill>
          <a:ln/>
        </p:spPr>
      </p:sp>
      <p:sp>
        <p:nvSpPr>
          <p:cNvPr id="17" name="Text 14"/>
          <p:cNvSpPr/>
          <p:nvPr/>
        </p:nvSpPr>
        <p:spPr>
          <a:xfrm>
            <a:off x="12468701" y="8711327"/>
            <a:ext cx="333375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Інші</a:t>
            </a:r>
            <a:endParaRPr lang="en-US" sz="13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8857"/>
            <a:ext cx="80437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Пошук та запуск інструментів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491264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21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Пошук за назвою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811917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Введіть ключове слово у поле пошуку. Система відобразить відповідні модулі.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704" y="2491264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321617"/>
            <a:ext cx="32806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Навігація за категоріями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812036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Оберіть відповідну групу інструментів. Перегляньте доступні модулі у цій категорії.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738" y="2491264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321498"/>
            <a:ext cx="28759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Історія використання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811917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Скористайтеся списком нещодавно використаних модулів. Зручно для повторних операцій.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6715"/>
            <a:ext cx="664559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Параметри інструментів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410" y="2645093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608" y="2645093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926" y="2645093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124" y="2645093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16708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Кожен інструмент має власне вікно налаштувань. Обов'язкові параметри позначені червоною зірочкою. Багато інструментів мають додаткові опції для розширеного налаштування.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7485" y="1635085"/>
            <a:ext cx="4959429" cy="4959429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37711" y="745093"/>
            <a:ext cx="7422475" cy="658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Робота з растровими даними</a:t>
            </a:r>
            <a:endParaRPr lang="en-US" sz="4100" dirty="0"/>
          </a:p>
        </p:txBody>
      </p:sp>
      <p:sp>
        <p:nvSpPr>
          <p:cNvPr id="5" name="Shape 1"/>
          <p:cNvSpPr/>
          <p:nvPr/>
        </p:nvSpPr>
        <p:spPr>
          <a:xfrm>
            <a:off x="737711" y="1956911"/>
            <a:ext cx="474226" cy="474226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09" y="1996380"/>
            <a:ext cx="316111" cy="395168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422678" y="1956911"/>
            <a:ext cx="3915728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Імпортування растрових даних</a:t>
            </a:r>
            <a:endParaRPr lang="en-US" sz="2050" dirty="0"/>
          </a:p>
        </p:txBody>
      </p:sp>
      <p:sp>
        <p:nvSpPr>
          <p:cNvPr id="8" name="Text 3"/>
          <p:cNvSpPr/>
          <p:nvPr/>
        </p:nvSpPr>
        <p:spPr>
          <a:xfrm>
            <a:off x="1422678" y="2412683"/>
            <a:ext cx="6983611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Підтримуються формати GeoTIFF, SRTM, ASCII Grid. Автоматичне визначення проєкції.</a:t>
            </a:r>
            <a:endParaRPr lang="en-US" sz="1650" dirty="0"/>
          </a:p>
        </p:txBody>
      </p:sp>
      <p:sp>
        <p:nvSpPr>
          <p:cNvPr id="9" name="Shape 4"/>
          <p:cNvSpPr/>
          <p:nvPr/>
        </p:nvSpPr>
        <p:spPr>
          <a:xfrm>
            <a:off x="737711" y="3535085"/>
            <a:ext cx="474226" cy="474226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09" y="3574554"/>
            <a:ext cx="316111" cy="39516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422678" y="3535085"/>
            <a:ext cx="2979301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Аналіз растрових шарів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1422678" y="3990856"/>
            <a:ext cx="6983611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Фільтрація, перекласифікація, алгебра карт. Розрахунок похідних поверхонь.</a:t>
            </a:r>
            <a:endParaRPr lang="en-US" sz="1650" dirty="0"/>
          </a:p>
        </p:txBody>
      </p:sp>
      <p:sp>
        <p:nvSpPr>
          <p:cNvPr id="13" name="Shape 7"/>
          <p:cNvSpPr/>
          <p:nvPr/>
        </p:nvSpPr>
        <p:spPr>
          <a:xfrm>
            <a:off x="737711" y="5113258"/>
            <a:ext cx="474226" cy="474226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09" y="5152727"/>
            <a:ext cx="316111" cy="395168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422678" y="5113258"/>
            <a:ext cx="2972753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Візуалізація результатів</a:t>
            </a:r>
            <a:endParaRPr lang="en-US" sz="2050" dirty="0"/>
          </a:p>
        </p:txBody>
      </p:sp>
      <p:sp>
        <p:nvSpPr>
          <p:cNvPr id="16" name="Text 9"/>
          <p:cNvSpPr/>
          <p:nvPr/>
        </p:nvSpPr>
        <p:spPr>
          <a:xfrm>
            <a:off x="1422678" y="5569029"/>
            <a:ext cx="6983611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Налаштування колірної схеми, затінення. Створення композитних зображень.</a:t>
            </a:r>
            <a:endParaRPr lang="en-US" sz="1650" dirty="0"/>
          </a:p>
        </p:txBody>
      </p:sp>
      <p:sp>
        <p:nvSpPr>
          <p:cNvPr id="17" name="Shape 10"/>
          <p:cNvSpPr/>
          <p:nvPr/>
        </p:nvSpPr>
        <p:spPr>
          <a:xfrm>
            <a:off x="737711" y="6691432"/>
            <a:ext cx="474226" cy="474226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8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709" y="6730901"/>
            <a:ext cx="316111" cy="395168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1422678" y="6691432"/>
            <a:ext cx="3680103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Експорт опрацьованих даних</a:t>
            </a:r>
            <a:endParaRPr lang="en-US" sz="2050" dirty="0"/>
          </a:p>
        </p:txBody>
      </p:sp>
      <p:sp>
        <p:nvSpPr>
          <p:cNvPr id="20" name="Text 12"/>
          <p:cNvSpPr/>
          <p:nvPr/>
        </p:nvSpPr>
        <p:spPr>
          <a:xfrm>
            <a:off x="1422678" y="7147203"/>
            <a:ext cx="6983611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Збереження в різних форматах. Можливість пакетної обробки.</a:t>
            </a:r>
            <a:endParaRPr lang="en-US" sz="16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0181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Робота з векторними даними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959537"/>
            <a:ext cx="7556421" cy="4068128"/>
          </a:xfrm>
          <a:prstGeom prst="roundRect">
            <a:avLst>
              <a:gd name="adj" fmla="val 23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2967157"/>
            <a:ext cx="7540347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29057" y="3110865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Тип даних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3546038" y="3110865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Опис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059210" y="3110865"/>
            <a:ext cx="2055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Приклади застосування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801410" y="3980378"/>
            <a:ext cx="7540347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029057" y="4124087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Точки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3546038" y="4124087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Окремі локації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6059210" y="4124087"/>
            <a:ext cx="2055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Міста, вимірювання, події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801410" y="4993600"/>
            <a:ext cx="7540347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1029057" y="5137309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Лінії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3546038" y="5137309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Лінійні об'єкти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6059210" y="5137309"/>
            <a:ext cx="2055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Дороги, річки, мережі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801410" y="6006822"/>
            <a:ext cx="7540347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1029057" y="6150531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Полігони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3546038" y="6150531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Площинні об'єкти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6059210" y="6150531"/>
            <a:ext cx="2055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Межі, водойми, земельні ділянки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14" y="2719268"/>
            <a:ext cx="4961573" cy="279094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34616" y="744022"/>
            <a:ext cx="7674769" cy="1312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Інструменти для роботи з векторами</a:t>
            </a:r>
            <a:endParaRPr lang="en-US" sz="4100" dirty="0"/>
          </a:p>
        </p:txBody>
      </p:sp>
      <p:sp>
        <p:nvSpPr>
          <p:cNvPr id="5" name="Shape 1"/>
          <p:cNvSpPr/>
          <p:nvPr/>
        </p:nvSpPr>
        <p:spPr>
          <a:xfrm>
            <a:off x="734616" y="2370892"/>
            <a:ext cx="3732490" cy="2452330"/>
          </a:xfrm>
          <a:prstGeom prst="roundRect">
            <a:avLst>
              <a:gd name="adj" fmla="val 359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6" name="Text 2"/>
          <p:cNvSpPr/>
          <p:nvPr/>
        </p:nvSpPr>
        <p:spPr>
          <a:xfrm>
            <a:off x="952143" y="2588419"/>
            <a:ext cx="2721054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Операції редагування</a:t>
            </a:r>
            <a:endParaRPr lang="en-US" sz="2050" dirty="0"/>
          </a:p>
        </p:txBody>
      </p:sp>
      <p:sp>
        <p:nvSpPr>
          <p:cNvPr id="7" name="Text 3"/>
          <p:cNvSpPr/>
          <p:nvPr/>
        </p:nvSpPr>
        <p:spPr>
          <a:xfrm>
            <a:off x="952143" y="3042285"/>
            <a:ext cx="3297436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Створення нових об'єктів</a:t>
            </a:r>
            <a:endParaRPr lang="en-US" sz="1650" dirty="0"/>
          </a:p>
        </p:txBody>
      </p:sp>
      <p:sp>
        <p:nvSpPr>
          <p:cNvPr id="8" name="Text 4"/>
          <p:cNvSpPr/>
          <p:nvPr/>
        </p:nvSpPr>
        <p:spPr>
          <a:xfrm>
            <a:off x="952143" y="3451503"/>
            <a:ext cx="3297436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Модифікація існуючих форм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952143" y="3860721"/>
            <a:ext cx="3297436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Видалення та копіювання</a:t>
            </a:r>
            <a:endParaRPr lang="en-US" sz="1650" dirty="0"/>
          </a:p>
        </p:txBody>
      </p:sp>
      <p:sp>
        <p:nvSpPr>
          <p:cNvPr id="10" name="Text 6"/>
          <p:cNvSpPr/>
          <p:nvPr/>
        </p:nvSpPr>
        <p:spPr>
          <a:xfrm>
            <a:off x="952143" y="4269938"/>
            <a:ext cx="3297436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Об'єднання та розділення</a:t>
            </a:r>
            <a:endParaRPr lang="en-US" sz="1650" dirty="0"/>
          </a:p>
        </p:txBody>
      </p:sp>
      <p:sp>
        <p:nvSpPr>
          <p:cNvPr id="11" name="Shape 7"/>
          <p:cNvSpPr/>
          <p:nvPr/>
        </p:nvSpPr>
        <p:spPr>
          <a:xfrm>
            <a:off x="4677013" y="2370892"/>
            <a:ext cx="3732490" cy="2452330"/>
          </a:xfrm>
          <a:prstGeom prst="roundRect">
            <a:avLst>
              <a:gd name="adj" fmla="val 359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4894540" y="2588419"/>
            <a:ext cx="2940129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Геопросторовий аналіз</a:t>
            </a:r>
            <a:endParaRPr lang="en-US" sz="2050" dirty="0"/>
          </a:p>
        </p:txBody>
      </p:sp>
      <p:sp>
        <p:nvSpPr>
          <p:cNvPr id="13" name="Text 9"/>
          <p:cNvSpPr/>
          <p:nvPr/>
        </p:nvSpPr>
        <p:spPr>
          <a:xfrm>
            <a:off x="4894540" y="3042285"/>
            <a:ext cx="3297436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Буферизація</a:t>
            </a:r>
            <a:endParaRPr lang="en-US" sz="1650" dirty="0"/>
          </a:p>
        </p:txBody>
      </p:sp>
      <p:sp>
        <p:nvSpPr>
          <p:cNvPr id="14" name="Text 10"/>
          <p:cNvSpPr/>
          <p:nvPr/>
        </p:nvSpPr>
        <p:spPr>
          <a:xfrm>
            <a:off x="4894540" y="3451503"/>
            <a:ext cx="3297436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Перетин об'єктів</a:t>
            </a:r>
            <a:endParaRPr lang="en-US" sz="1650" dirty="0"/>
          </a:p>
        </p:txBody>
      </p:sp>
      <p:sp>
        <p:nvSpPr>
          <p:cNvPr id="15" name="Text 11"/>
          <p:cNvSpPr/>
          <p:nvPr/>
        </p:nvSpPr>
        <p:spPr>
          <a:xfrm>
            <a:off x="4894540" y="3860721"/>
            <a:ext cx="3297436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Просторові запити</a:t>
            </a:r>
            <a:endParaRPr lang="en-US" sz="1650" dirty="0"/>
          </a:p>
        </p:txBody>
      </p:sp>
      <p:sp>
        <p:nvSpPr>
          <p:cNvPr id="16" name="Text 12"/>
          <p:cNvSpPr/>
          <p:nvPr/>
        </p:nvSpPr>
        <p:spPr>
          <a:xfrm>
            <a:off x="4894540" y="4269938"/>
            <a:ext cx="3297436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Розрахунок статистики</a:t>
            </a:r>
            <a:endParaRPr lang="en-US" sz="1650" dirty="0"/>
          </a:p>
        </p:txBody>
      </p:sp>
      <p:sp>
        <p:nvSpPr>
          <p:cNvPr id="17" name="Shape 13"/>
          <p:cNvSpPr/>
          <p:nvPr/>
        </p:nvSpPr>
        <p:spPr>
          <a:xfrm>
            <a:off x="734616" y="5033129"/>
            <a:ext cx="7674769" cy="2452330"/>
          </a:xfrm>
          <a:prstGeom prst="roundRect">
            <a:avLst>
              <a:gd name="adj" fmla="val 359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8" name="Text 14"/>
          <p:cNvSpPr/>
          <p:nvPr/>
        </p:nvSpPr>
        <p:spPr>
          <a:xfrm>
            <a:off x="952143" y="5250656"/>
            <a:ext cx="2623899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Обробка атрибутів</a:t>
            </a:r>
            <a:endParaRPr lang="en-US" sz="2050" dirty="0"/>
          </a:p>
        </p:txBody>
      </p:sp>
      <p:sp>
        <p:nvSpPr>
          <p:cNvPr id="19" name="Text 15"/>
          <p:cNvSpPr/>
          <p:nvPr/>
        </p:nvSpPr>
        <p:spPr>
          <a:xfrm>
            <a:off x="952143" y="5704523"/>
            <a:ext cx="7239714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Додавання полів</a:t>
            </a:r>
            <a:endParaRPr lang="en-US" sz="1650" dirty="0"/>
          </a:p>
        </p:txBody>
      </p:sp>
      <p:sp>
        <p:nvSpPr>
          <p:cNvPr id="20" name="Text 16"/>
          <p:cNvSpPr/>
          <p:nvPr/>
        </p:nvSpPr>
        <p:spPr>
          <a:xfrm>
            <a:off x="952143" y="6113740"/>
            <a:ext cx="7239714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Калькуляція значень</a:t>
            </a:r>
            <a:endParaRPr lang="en-US" sz="1650" dirty="0"/>
          </a:p>
        </p:txBody>
      </p:sp>
      <p:sp>
        <p:nvSpPr>
          <p:cNvPr id="21" name="Text 17"/>
          <p:cNvSpPr/>
          <p:nvPr/>
        </p:nvSpPr>
        <p:spPr>
          <a:xfrm>
            <a:off x="952143" y="6522958"/>
            <a:ext cx="7239714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Фільтрація за параметрами</a:t>
            </a:r>
            <a:endParaRPr lang="en-US" sz="1650" dirty="0"/>
          </a:p>
        </p:txBody>
      </p:sp>
      <p:sp>
        <p:nvSpPr>
          <p:cNvPr id="22" name="Text 18"/>
          <p:cNvSpPr/>
          <p:nvPr/>
        </p:nvSpPr>
        <p:spPr>
          <a:xfrm>
            <a:off x="952143" y="6932176"/>
            <a:ext cx="7239714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Класифікація даних</a:t>
            </a:r>
            <a:endParaRPr lang="en-US" sz="16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62720"/>
            <a:ext cx="859655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Створення та редагування карт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4711660"/>
            <a:ext cx="3260646" cy="9072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20604" y="5959078"/>
            <a:ext cx="28070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Додавання шарів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020604" y="6449497"/>
            <a:ext cx="280701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Імпорт даних з різних джерел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435" y="4711660"/>
            <a:ext cx="3260765" cy="90725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281249" y="5959078"/>
            <a:ext cx="28071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Редагування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4281249" y="6449497"/>
            <a:ext cx="280713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Зміна властивостей і атрибутів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4711660"/>
            <a:ext cx="3260646" cy="90725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42014" y="5959078"/>
            <a:ext cx="28070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Стилізація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542014" y="6449497"/>
            <a:ext cx="280701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Налаштування символіки та кольорів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5846" y="4711660"/>
            <a:ext cx="3260765" cy="90725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802660" y="5959078"/>
            <a:ext cx="28071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Експорт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10802660" y="6449497"/>
            <a:ext cx="280713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Збереження в різних форматах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867" y="2201466"/>
            <a:ext cx="4954667" cy="382655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44260" y="585192"/>
            <a:ext cx="7655481" cy="1328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Аналіз цифрових моделей рельєфу</a:t>
            </a:r>
            <a:endParaRPr lang="en-US" sz="4150" dirty="0"/>
          </a:p>
        </p:txBody>
      </p:sp>
      <p:sp>
        <p:nvSpPr>
          <p:cNvPr id="5" name="Shape 1"/>
          <p:cNvSpPr/>
          <p:nvPr/>
        </p:nvSpPr>
        <p:spPr>
          <a:xfrm>
            <a:off x="744260" y="2233136"/>
            <a:ext cx="159425" cy="1140143"/>
          </a:xfrm>
          <a:prstGeom prst="roundRect">
            <a:avLst>
              <a:gd name="adj" fmla="val 5602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6" name="Text 2"/>
          <p:cNvSpPr/>
          <p:nvPr/>
        </p:nvSpPr>
        <p:spPr>
          <a:xfrm>
            <a:off x="1222653" y="2233136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Завантаження ЦМР</a:t>
            </a:r>
            <a:endParaRPr lang="en-US" sz="2050" dirty="0"/>
          </a:p>
        </p:txBody>
      </p:sp>
      <p:sp>
        <p:nvSpPr>
          <p:cNvPr id="7" name="Text 3"/>
          <p:cNvSpPr/>
          <p:nvPr/>
        </p:nvSpPr>
        <p:spPr>
          <a:xfrm>
            <a:off x="1222653" y="2692956"/>
            <a:ext cx="7177088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Імпорт даних висот у форматі GeoTIFF або ASCII. Перевірка коректності проєкції.</a:t>
            </a:r>
            <a:endParaRPr lang="en-US" sz="1650" dirty="0"/>
          </a:p>
        </p:txBody>
      </p:sp>
      <p:sp>
        <p:nvSpPr>
          <p:cNvPr id="8" name="Shape 4"/>
          <p:cNvSpPr/>
          <p:nvPr/>
        </p:nvSpPr>
        <p:spPr>
          <a:xfrm>
            <a:off x="1063228" y="3585924"/>
            <a:ext cx="159425" cy="1140143"/>
          </a:xfrm>
          <a:prstGeom prst="roundRect">
            <a:avLst>
              <a:gd name="adj" fmla="val 5602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1541621" y="3585924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Попередня обробка</a:t>
            </a:r>
            <a:endParaRPr lang="en-US" sz="2050" dirty="0"/>
          </a:p>
        </p:txBody>
      </p:sp>
      <p:sp>
        <p:nvSpPr>
          <p:cNvPr id="10" name="Text 6"/>
          <p:cNvSpPr/>
          <p:nvPr/>
        </p:nvSpPr>
        <p:spPr>
          <a:xfrm>
            <a:off x="1541621" y="4045744"/>
            <a:ext cx="6858119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Заповнення пропусків, фільтрація шумів. Зміна роздільної здатності за необхідності.</a:t>
            </a:r>
            <a:endParaRPr lang="en-US" sz="1650" dirty="0"/>
          </a:p>
        </p:txBody>
      </p:sp>
      <p:sp>
        <p:nvSpPr>
          <p:cNvPr id="11" name="Shape 7"/>
          <p:cNvSpPr/>
          <p:nvPr/>
        </p:nvSpPr>
        <p:spPr>
          <a:xfrm>
            <a:off x="1382197" y="4938713"/>
            <a:ext cx="159425" cy="1140143"/>
          </a:xfrm>
          <a:prstGeom prst="roundRect">
            <a:avLst>
              <a:gd name="adj" fmla="val 5602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1860590" y="4938713"/>
            <a:ext cx="4158734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Розрахунок похідних параметрів</a:t>
            </a:r>
            <a:endParaRPr lang="en-US" sz="2050" dirty="0"/>
          </a:p>
        </p:txBody>
      </p:sp>
      <p:sp>
        <p:nvSpPr>
          <p:cNvPr id="13" name="Text 9"/>
          <p:cNvSpPr/>
          <p:nvPr/>
        </p:nvSpPr>
        <p:spPr>
          <a:xfrm>
            <a:off x="1860590" y="5398532"/>
            <a:ext cx="6539151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Обчислення ухилів, експозиції, кривизни. Аналіз видимості та освітленості.</a:t>
            </a:r>
            <a:endParaRPr lang="en-US" sz="1650" dirty="0"/>
          </a:p>
        </p:txBody>
      </p:sp>
      <p:sp>
        <p:nvSpPr>
          <p:cNvPr id="14" name="Shape 10"/>
          <p:cNvSpPr/>
          <p:nvPr/>
        </p:nvSpPr>
        <p:spPr>
          <a:xfrm>
            <a:off x="1701165" y="6291501"/>
            <a:ext cx="159425" cy="1140143"/>
          </a:xfrm>
          <a:prstGeom prst="roundRect">
            <a:avLst>
              <a:gd name="adj" fmla="val 5602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2179558" y="6291501"/>
            <a:ext cx="2998232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Візуалізація результатів</a:t>
            </a:r>
            <a:endParaRPr lang="en-US" sz="2050" dirty="0"/>
          </a:p>
        </p:txBody>
      </p:sp>
      <p:sp>
        <p:nvSpPr>
          <p:cNvPr id="16" name="Text 12"/>
          <p:cNvSpPr/>
          <p:nvPr/>
        </p:nvSpPr>
        <p:spPr>
          <a:xfrm>
            <a:off x="2179558" y="6751320"/>
            <a:ext cx="6220182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3D-відображення, затінений рельєф. Створення гіпсометричних карт.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5170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Що таке SAGA GIS?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300645"/>
            <a:ext cx="3664863" cy="2765227"/>
          </a:xfrm>
          <a:prstGeom prst="roundRect">
            <a:avLst>
              <a:gd name="adj" fmla="val 344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2535079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Безкоштовний ГІС-інструмент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3379827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Відкрите програмне забезпечення для аналізу геоданих. Розповсюджується під ліцензією GPL.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2300645"/>
            <a:ext cx="3664863" cy="2765227"/>
          </a:xfrm>
          <a:prstGeom prst="roundRect">
            <a:avLst>
              <a:gd name="adj" fmla="val 344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2535079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Потужна функціональність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301" y="3379827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Понад 700 модулів для обробки просторової інформації. Підтримує різноманітні формати даних.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292685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52711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Крос-платформність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6017538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Працює на Windows, Linux та macOS. Постійно оновлюється спільнотою розробників.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8857"/>
            <a:ext cx="734746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Інструменти 3D-візуалізації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491264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21498"/>
            <a:ext cx="29447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3D-перегляд рельєфу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811917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Інтерактивне представлення ландшафту. Можливість регулювання вертикального масштабу.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704" y="2491264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321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Анімація обльоту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812036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Створення маршрутів віртуальних подорожей. Запис відео для презентацій.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738" y="2491264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321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Накладання текстур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811917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Використання супутникових знімків для реалістичного відображення. Поєднання різних типів даних.</a:t>
            </a:r>
            <a:endParaRPr lang="en-US" sz="17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5453" y="601385"/>
            <a:ext cx="5468064" cy="683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3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Гідрологічний аналіз</a:t>
            </a:r>
            <a:endParaRPr lang="en-US" sz="4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5304" y="3844766"/>
            <a:ext cx="7859673" cy="7859673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456" y="6415802"/>
            <a:ext cx="369094" cy="461367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304" y="3844766"/>
            <a:ext cx="7859673" cy="7859673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536" y="4820722"/>
            <a:ext cx="369094" cy="461367"/>
          </a:xfrm>
          <a:prstGeom prst="rect">
            <a:avLst/>
          </a:prstGeom>
        </p:spPr>
      </p:pic>
      <p:pic>
        <p:nvPicPr>
          <p:cNvPr id="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5304" y="3844766"/>
            <a:ext cx="7859673" cy="7859673"/>
          </a:xfrm>
          <a:prstGeom prst="rect">
            <a:avLst/>
          </a:prstGeom>
        </p:spPr>
      </p:pic>
      <p:pic>
        <p:nvPicPr>
          <p:cNvPr id="8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413" y="4820722"/>
            <a:ext cx="369094" cy="461367"/>
          </a:xfrm>
          <a:prstGeom prst="rect">
            <a:avLst/>
          </a:prstGeom>
        </p:spPr>
      </p:pic>
      <p:pic>
        <p:nvPicPr>
          <p:cNvPr id="9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5304" y="3844766"/>
            <a:ext cx="7859673" cy="7859673"/>
          </a:xfrm>
          <a:prstGeom prst="rect">
            <a:avLst/>
          </a:prstGeom>
        </p:spPr>
      </p:pic>
      <p:pic>
        <p:nvPicPr>
          <p:cNvPr id="10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3493" y="6415802"/>
            <a:ext cx="369094" cy="461367"/>
          </a:xfrm>
          <a:prstGeom prst="rect">
            <a:avLst/>
          </a:prstGeom>
        </p:spPr>
      </p:pic>
      <p:sp>
        <p:nvSpPr>
          <p:cNvPr id="11" name="Text 1"/>
          <p:cNvSpPr/>
          <p:nvPr/>
        </p:nvSpPr>
        <p:spPr>
          <a:xfrm>
            <a:off x="845820" y="3690104"/>
            <a:ext cx="2867978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Виділення водозборів</a:t>
            </a:r>
            <a:endParaRPr lang="en-US" sz="2150" dirty="0"/>
          </a:p>
        </p:txBody>
      </p:sp>
      <p:sp>
        <p:nvSpPr>
          <p:cNvPr id="12" name="Text 2"/>
          <p:cNvSpPr/>
          <p:nvPr/>
        </p:nvSpPr>
        <p:spPr>
          <a:xfrm>
            <a:off x="765453" y="4163020"/>
            <a:ext cx="3028831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Визначення меж басейнів. Ідентифікація вододілів.</a:t>
            </a:r>
            <a:endParaRPr lang="en-US" sz="1700" dirty="0"/>
          </a:p>
        </p:txBody>
      </p:sp>
      <p:sp>
        <p:nvSpPr>
          <p:cNvPr id="13" name="Text 3"/>
          <p:cNvSpPr/>
          <p:nvPr/>
        </p:nvSpPr>
        <p:spPr>
          <a:xfrm>
            <a:off x="4269700" y="2064067"/>
            <a:ext cx="2734032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Моделювання стоку</a:t>
            </a:r>
            <a:endParaRPr lang="en-US" sz="2150" dirty="0"/>
          </a:p>
        </p:txBody>
      </p:sp>
      <p:sp>
        <p:nvSpPr>
          <p:cNvPr id="14" name="Text 4"/>
          <p:cNvSpPr/>
          <p:nvPr/>
        </p:nvSpPr>
        <p:spPr>
          <a:xfrm>
            <a:off x="4122301" y="2536984"/>
            <a:ext cx="3028831" cy="1049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Розрахунок напрямків течії. Симуляція накопичення води.</a:t>
            </a:r>
            <a:endParaRPr lang="en-US" sz="1700" dirty="0"/>
          </a:p>
        </p:txBody>
      </p:sp>
      <p:sp>
        <p:nvSpPr>
          <p:cNvPr id="15" name="Text 5"/>
          <p:cNvSpPr/>
          <p:nvPr/>
        </p:nvSpPr>
        <p:spPr>
          <a:xfrm>
            <a:off x="7479149" y="1722358"/>
            <a:ext cx="3028831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Побудова мережі водотоків</a:t>
            </a:r>
            <a:endParaRPr lang="en-US" sz="2150" dirty="0"/>
          </a:p>
        </p:txBody>
      </p:sp>
      <p:sp>
        <p:nvSpPr>
          <p:cNvPr id="16" name="Text 6"/>
          <p:cNvSpPr/>
          <p:nvPr/>
        </p:nvSpPr>
        <p:spPr>
          <a:xfrm>
            <a:off x="7479149" y="2536984"/>
            <a:ext cx="3028831" cy="1049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Автоматичне виділення річок. Класифікація за порядком.</a:t>
            </a:r>
            <a:endParaRPr lang="en-US" sz="1700" dirty="0"/>
          </a:p>
        </p:txBody>
      </p:sp>
      <p:sp>
        <p:nvSpPr>
          <p:cNvPr id="17" name="Text 7"/>
          <p:cNvSpPr/>
          <p:nvPr/>
        </p:nvSpPr>
        <p:spPr>
          <a:xfrm>
            <a:off x="10835997" y="3348395"/>
            <a:ext cx="3028950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Прогнозування затоплень</a:t>
            </a:r>
            <a:endParaRPr lang="en-US" sz="2150" dirty="0"/>
          </a:p>
        </p:txBody>
      </p:sp>
      <p:sp>
        <p:nvSpPr>
          <p:cNvPr id="18" name="Text 8"/>
          <p:cNvSpPr/>
          <p:nvPr/>
        </p:nvSpPr>
        <p:spPr>
          <a:xfrm>
            <a:off x="10835997" y="4163020"/>
            <a:ext cx="3028950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Моделювання підйому води. Визначення зон ризику.</a:t>
            </a:r>
            <a:endParaRPr lang="en-US" sz="17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4005" y="482441"/>
            <a:ext cx="5530929" cy="548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Аналіз просторових даних</a:t>
            </a:r>
            <a:endParaRPr lang="en-US" sz="3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005" y="1381482"/>
            <a:ext cx="13402389" cy="6978848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131713" y="8360331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1F1F2D"/>
          </a:solidFill>
          <a:ln/>
        </p:spPr>
      </p:sp>
      <p:sp>
        <p:nvSpPr>
          <p:cNvPr id="5" name="Text 2"/>
          <p:cNvSpPr/>
          <p:nvPr/>
        </p:nvSpPr>
        <p:spPr>
          <a:xfrm>
            <a:off x="5368052" y="8360331"/>
            <a:ext cx="1870948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Частота використання</a:t>
            </a:r>
            <a:endParaRPr lang="en-US" sz="1350" dirty="0"/>
          </a:p>
        </p:txBody>
      </p:sp>
      <p:sp>
        <p:nvSpPr>
          <p:cNvPr id="6" name="Shape 3"/>
          <p:cNvSpPr/>
          <p:nvPr/>
        </p:nvSpPr>
        <p:spPr>
          <a:xfrm>
            <a:off x="7391400" y="8360331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505074"/>
          </a:solidFill>
          <a:ln/>
        </p:spPr>
      </p:sp>
      <p:sp>
        <p:nvSpPr>
          <p:cNvPr id="7" name="Text 4"/>
          <p:cNvSpPr/>
          <p:nvPr/>
        </p:nvSpPr>
        <p:spPr>
          <a:xfrm>
            <a:off x="7627739" y="8360331"/>
            <a:ext cx="1859875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Складність виконання</a:t>
            </a:r>
            <a:endParaRPr lang="en-US" sz="13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6715"/>
            <a:ext cx="839474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Створення вихідних матеріалів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410" y="2645093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608" y="2645093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926" y="2645093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124" y="2645093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16708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SAGA GIS дозволяє створювати професійні картографічні матеріали. Можливе додавання легенд, масштабних лінійок, стрілок півночі. Підтримується експорт у форматах зображень високої роздільної здатності.</a:t>
            </a:r>
            <a:endParaRPr lang="en-US" sz="17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6121"/>
            <a:ext cx="1018460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Інтеграція з іншими ГІС-платформами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218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QGIS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203019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Доступ до інструментів SAGA через Processing Toolbox. Можливість запускати модулі SAGA в середовищі QGIS.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858703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Спільне використання форматів даних. Автоматизація робочих процесів через Python.</a:t>
            </a:r>
            <a:endParaRPr lang="en-US" sz="17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2928" y="2650212"/>
            <a:ext cx="3978116" cy="397811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872067" y="26218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 та Python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872067" y="320301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Пакет RSAGA для R. Дозволяє викликати функції SAGA з R-скриптів.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9872067" y="4495800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Модуль saga_api для Python. Забезпечує програмний доступ до функцій SAGA GIS.</a:t>
            </a:r>
            <a:endParaRPr lang="en-US" sz="17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45256"/>
            <a:ext cx="89061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Додаткові ресурси для вивчення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094196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887986"/>
            <a:ext cx="30054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Офіційна документація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732734"/>
            <a:ext cx="30054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Детальні описи всіх інструментів. Приклади використання та налаштування параметрів.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446" y="3094196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39446" y="38879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Відеоуроки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139446" y="4378404"/>
            <a:ext cx="300561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Покрокові інструкції з виконання типових завдань. Демонстрації робочих процесів.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221" y="3094196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85221" y="3887986"/>
            <a:ext cx="300561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Спільнота користувачів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485221" y="4732734"/>
            <a:ext cx="300561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Форуми для обговорення проблем. Обмін досвідом з іншими фахівцями.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997" y="3094196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830997" y="38879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Навчальні матеріали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0830997" y="4378404"/>
            <a:ext cx="300561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Підручники та посібники. Приклади реальних проєктів з детальними поясненнями.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3270" y="685205"/>
            <a:ext cx="6026944" cy="604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Історія розвитку SAGA GIS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380798" y="1579602"/>
            <a:ext cx="22860" cy="5964793"/>
          </a:xfrm>
          <a:prstGeom prst="roundRect">
            <a:avLst>
              <a:gd name="adj" fmla="val 355340"/>
            </a:avLst>
          </a:prstGeom>
          <a:solidFill>
            <a:srgbClr val="C7C7D0"/>
          </a:solidFill>
          <a:ln/>
        </p:spPr>
      </p:sp>
      <p:sp>
        <p:nvSpPr>
          <p:cNvPr id="5" name="Shape 2"/>
          <p:cNvSpPr/>
          <p:nvPr/>
        </p:nvSpPr>
        <p:spPr>
          <a:xfrm>
            <a:off x="6575465" y="2003227"/>
            <a:ext cx="580192" cy="22860"/>
          </a:xfrm>
          <a:prstGeom prst="roundRect">
            <a:avLst>
              <a:gd name="adj" fmla="val 355340"/>
            </a:avLst>
          </a:prstGeom>
          <a:solidFill>
            <a:srgbClr val="C7C7D0"/>
          </a:solidFill>
          <a:ln/>
        </p:spPr>
      </p:sp>
      <p:sp>
        <p:nvSpPr>
          <p:cNvPr id="6" name="Shape 3"/>
          <p:cNvSpPr/>
          <p:nvPr/>
        </p:nvSpPr>
        <p:spPr>
          <a:xfrm>
            <a:off x="6163270" y="1797129"/>
            <a:ext cx="435054" cy="435054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235779" y="1833384"/>
            <a:ext cx="290036" cy="362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250" dirty="0"/>
          </a:p>
        </p:txBody>
      </p:sp>
      <p:sp>
        <p:nvSpPr>
          <p:cNvPr id="8" name="Text 5"/>
          <p:cNvSpPr/>
          <p:nvPr/>
        </p:nvSpPr>
        <p:spPr>
          <a:xfrm>
            <a:off x="7347823" y="1772960"/>
            <a:ext cx="2417564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2001 рік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7347823" y="2191107"/>
            <a:ext cx="6605707" cy="618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Початок розробки в Геттінгенському університеті. Перша версія створена як інструмент для аналізу рельєфу.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575465" y="3620095"/>
            <a:ext cx="580192" cy="22860"/>
          </a:xfrm>
          <a:prstGeom prst="roundRect">
            <a:avLst>
              <a:gd name="adj" fmla="val 355340"/>
            </a:avLst>
          </a:prstGeom>
          <a:solidFill>
            <a:srgbClr val="C7C7D0"/>
          </a:solidFill>
          <a:ln/>
        </p:spPr>
      </p:sp>
      <p:sp>
        <p:nvSpPr>
          <p:cNvPr id="11" name="Shape 8"/>
          <p:cNvSpPr/>
          <p:nvPr/>
        </p:nvSpPr>
        <p:spPr>
          <a:xfrm>
            <a:off x="6163270" y="3413998"/>
            <a:ext cx="435054" cy="435054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235779" y="3450253"/>
            <a:ext cx="290036" cy="362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250" dirty="0"/>
          </a:p>
        </p:txBody>
      </p:sp>
      <p:sp>
        <p:nvSpPr>
          <p:cNvPr id="13" name="Text 10"/>
          <p:cNvSpPr/>
          <p:nvPr/>
        </p:nvSpPr>
        <p:spPr>
          <a:xfrm>
            <a:off x="7347823" y="3389828"/>
            <a:ext cx="2417564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2004 рік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7347823" y="3807976"/>
            <a:ext cx="6605707" cy="618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Випуск першої публічної версії. Програма стала доступною як вільне ПЗ.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6575465" y="5236964"/>
            <a:ext cx="580192" cy="22860"/>
          </a:xfrm>
          <a:prstGeom prst="roundRect">
            <a:avLst>
              <a:gd name="adj" fmla="val 355340"/>
            </a:avLst>
          </a:prstGeom>
          <a:solidFill>
            <a:srgbClr val="C7C7D0"/>
          </a:solidFill>
          <a:ln/>
        </p:spPr>
      </p:sp>
      <p:sp>
        <p:nvSpPr>
          <p:cNvPr id="16" name="Shape 13"/>
          <p:cNvSpPr/>
          <p:nvPr/>
        </p:nvSpPr>
        <p:spPr>
          <a:xfrm>
            <a:off x="6163270" y="5030867"/>
            <a:ext cx="435054" cy="435054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235779" y="5067121"/>
            <a:ext cx="290036" cy="362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2250" dirty="0"/>
          </a:p>
        </p:txBody>
      </p:sp>
      <p:sp>
        <p:nvSpPr>
          <p:cNvPr id="18" name="Text 15"/>
          <p:cNvSpPr/>
          <p:nvPr/>
        </p:nvSpPr>
        <p:spPr>
          <a:xfrm>
            <a:off x="7347823" y="5006697"/>
            <a:ext cx="2417564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2007 рік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7347823" y="5424845"/>
            <a:ext cx="6605707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Інтеграція з QGIS через плагіни. Розширення можливостей аналізу.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575465" y="6544508"/>
            <a:ext cx="580192" cy="22860"/>
          </a:xfrm>
          <a:prstGeom prst="roundRect">
            <a:avLst>
              <a:gd name="adj" fmla="val 355340"/>
            </a:avLst>
          </a:prstGeom>
          <a:solidFill>
            <a:srgbClr val="C7C7D0"/>
          </a:solidFill>
          <a:ln/>
        </p:spPr>
      </p:sp>
      <p:sp>
        <p:nvSpPr>
          <p:cNvPr id="21" name="Shape 18"/>
          <p:cNvSpPr/>
          <p:nvPr/>
        </p:nvSpPr>
        <p:spPr>
          <a:xfrm>
            <a:off x="6163270" y="6338411"/>
            <a:ext cx="435054" cy="435054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6235779" y="6374666"/>
            <a:ext cx="290036" cy="362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4</a:t>
            </a:r>
            <a:endParaRPr lang="en-US" sz="2250" dirty="0"/>
          </a:p>
        </p:txBody>
      </p:sp>
      <p:sp>
        <p:nvSpPr>
          <p:cNvPr id="23" name="Text 20"/>
          <p:cNvSpPr/>
          <p:nvPr/>
        </p:nvSpPr>
        <p:spPr>
          <a:xfrm>
            <a:off x="7347823" y="6314242"/>
            <a:ext cx="2417564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2021 рік</a:t>
            </a:r>
            <a:endParaRPr lang="en-US" sz="1900" dirty="0"/>
          </a:p>
        </p:txBody>
      </p:sp>
      <p:sp>
        <p:nvSpPr>
          <p:cNvPr id="24" name="Text 21"/>
          <p:cNvSpPr/>
          <p:nvPr/>
        </p:nvSpPr>
        <p:spPr>
          <a:xfrm>
            <a:off x="7347823" y="6732389"/>
            <a:ext cx="6605707" cy="618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Випуск версії 7.9 з оновленим інтерфейсом. Додано нові інструменти для обробки даних.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13" y="2657951"/>
            <a:ext cx="4966454" cy="2913698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14229" y="572333"/>
            <a:ext cx="5964079" cy="649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Встановлення SAGA GIS</a:t>
            </a:r>
            <a:endParaRPr lang="en-US" sz="4050" dirty="0"/>
          </a:p>
        </p:txBody>
      </p:sp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229" y="1534001"/>
            <a:ext cx="1039773" cy="1530787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565827" y="1741884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Завантаження</a:t>
            </a:r>
            <a:endParaRPr lang="en-US" sz="2000" dirty="0"/>
          </a:p>
        </p:txBody>
      </p:sp>
      <p:sp>
        <p:nvSpPr>
          <p:cNvPr id="7" name="Text 2"/>
          <p:cNvSpPr/>
          <p:nvPr/>
        </p:nvSpPr>
        <p:spPr>
          <a:xfrm>
            <a:off x="7565827" y="2191345"/>
            <a:ext cx="6336744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Відвідайте офіційний сайт saga-gis.org. Оберіть версію відповідно до вашої ОС.</a:t>
            </a:r>
            <a:endParaRPr lang="en-US" sz="1600" dirty="0"/>
          </a:p>
        </p:txBody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229" y="3064788"/>
            <a:ext cx="1039773" cy="1530787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7565827" y="3272671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Встановлення</a:t>
            </a:r>
            <a:endParaRPr lang="en-US" sz="2000" dirty="0"/>
          </a:p>
        </p:txBody>
      </p:sp>
      <p:sp>
        <p:nvSpPr>
          <p:cNvPr id="10" name="Text 4"/>
          <p:cNvSpPr/>
          <p:nvPr/>
        </p:nvSpPr>
        <p:spPr>
          <a:xfrm>
            <a:off x="7565827" y="3722132"/>
            <a:ext cx="6336744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Запустіть інсталятор. Дотримуйтесь вказівок майстра встановлення.</a:t>
            </a:r>
            <a:endParaRPr lang="en-US" sz="1600" dirty="0"/>
          </a:p>
        </p:txBody>
      </p:sp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229" y="4595574"/>
            <a:ext cx="1039773" cy="1530787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7565827" y="4803458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Налаштування</a:t>
            </a:r>
            <a:endParaRPr lang="en-US" sz="2000" dirty="0"/>
          </a:p>
        </p:txBody>
      </p:sp>
      <p:sp>
        <p:nvSpPr>
          <p:cNvPr id="13" name="Text 6"/>
          <p:cNvSpPr/>
          <p:nvPr/>
        </p:nvSpPr>
        <p:spPr>
          <a:xfrm>
            <a:off x="7565827" y="5252918"/>
            <a:ext cx="6336744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При першому запуску налаштуйте шляхи до робочих каталогів. Оберіть мову інтерфейсу.</a:t>
            </a:r>
            <a:endParaRPr lang="en-US" sz="1600" dirty="0"/>
          </a:p>
        </p:txBody>
      </p:sp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229" y="6126361"/>
            <a:ext cx="1039773" cy="153078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65827" y="6334244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Перевірка</a:t>
            </a:r>
            <a:endParaRPr lang="en-US" sz="2000" dirty="0"/>
          </a:p>
        </p:txBody>
      </p:sp>
      <p:sp>
        <p:nvSpPr>
          <p:cNvPr id="16" name="Text 8"/>
          <p:cNvSpPr/>
          <p:nvPr/>
        </p:nvSpPr>
        <p:spPr>
          <a:xfrm>
            <a:off x="7565827" y="6783705"/>
            <a:ext cx="6336744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Відкрийте тестовий проєкт. Перевірте функціональність основних інструментів.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607" y="2170152"/>
            <a:ext cx="4919186" cy="388917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1283970"/>
            <a:ext cx="644771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Головне вікно SAGA GIS</a:t>
            </a:r>
            <a:endParaRPr lang="en-US" sz="4450" dirty="0"/>
          </a:p>
        </p:txBody>
      </p:sp>
      <p:sp>
        <p:nvSpPr>
          <p:cNvPr id="5" name="Shape 1"/>
          <p:cNvSpPr/>
          <p:nvPr/>
        </p:nvSpPr>
        <p:spPr>
          <a:xfrm>
            <a:off x="793790" y="258806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0" y="2630567"/>
            <a:ext cx="340162" cy="425291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530906" y="2588062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Багатодокументний інтерфейс</a:t>
            </a:r>
            <a:endParaRPr lang="en-US" sz="2200" dirty="0"/>
          </a:p>
        </p:txBody>
      </p:sp>
      <p:sp>
        <p:nvSpPr>
          <p:cNvPr id="8" name="Text 3"/>
          <p:cNvSpPr/>
          <p:nvPr/>
        </p:nvSpPr>
        <p:spPr>
          <a:xfrm>
            <a:off x="1530906" y="3432810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Підтримує одночасну роботу з кількома картами. Зручне перемикання між проєктами.</a:t>
            </a:r>
            <a:endParaRPr lang="en-US" sz="1750" dirty="0"/>
          </a:p>
        </p:txBody>
      </p:sp>
      <p:sp>
        <p:nvSpPr>
          <p:cNvPr id="9" name="Shape 4"/>
          <p:cNvSpPr/>
          <p:nvPr/>
        </p:nvSpPr>
        <p:spPr>
          <a:xfrm>
            <a:off x="4685467" y="258806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537" y="2630567"/>
            <a:ext cx="340162" cy="42529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22583" y="2588062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Деревовидна структура даних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5422583" y="3432810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Ієрархічне представлення шарів та наборів даних. Легка навігація між елементами.</a:t>
            </a:r>
            <a:endParaRPr lang="en-US" sz="1750" dirty="0"/>
          </a:p>
        </p:txBody>
      </p:sp>
      <p:sp>
        <p:nvSpPr>
          <p:cNvPr id="13" name="Shape 7"/>
          <p:cNvSpPr/>
          <p:nvPr/>
        </p:nvSpPr>
        <p:spPr>
          <a:xfrm>
            <a:off x="793790" y="572928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60" y="5771793"/>
            <a:ext cx="340162" cy="425291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530906" y="57292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Панелі інструментів</a:t>
            </a:r>
            <a:endParaRPr lang="en-US" sz="2200" dirty="0"/>
          </a:p>
        </p:txBody>
      </p:sp>
      <p:sp>
        <p:nvSpPr>
          <p:cNvPr id="16" name="Text 9"/>
          <p:cNvSpPr/>
          <p:nvPr/>
        </p:nvSpPr>
        <p:spPr>
          <a:xfrm>
            <a:off x="1530906" y="6219706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Швидкий доступ до найпоширеніших функцій. Можливість налаштування під власні потреби.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93570"/>
            <a:ext cx="727888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Основні панелі інтерфейсу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169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Менеджер даних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75046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Відображає всі завантажені набори даних. Організовано за типами: растрові, векторні тощо.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04324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Дозволяє керувати видимістю шарів. Підтримує операції перетягування.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332928" y="3169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Вікно карти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332928" y="375046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Головна область відображення просторових даних. Підтримує 2D та 3D візуалізацію.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332928" y="504324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Має інструменти навігації: масштабування, панорамування, поворот.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9872067" y="3169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Панель інструментів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9872067" y="375046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Містить модулі для аналізу даних. Згруповані за функціональністю та призначенням.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872067" y="504324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Дозволяє шукати потрібні інструменти. Зберігає історію використання.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81" y="2447568"/>
            <a:ext cx="4958239" cy="333446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25778" y="592931"/>
            <a:ext cx="6836093" cy="660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Менеджер даних SAGA GIS</a:t>
            </a:r>
            <a:endParaRPr lang="en-US" sz="4150" dirty="0"/>
          </a:p>
        </p:txBody>
      </p:sp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778" y="1569958"/>
            <a:ext cx="528042" cy="528042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6225778" y="2309217"/>
            <a:ext cx="2343864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Робочі простори</a:t>
            </a:r>
            <a:endParaRPr lang="en-US" sz="2050" dirty="0"/>
          </a:p>
        </p:txBody>
      </p:sp>
      <p:sp>
        <p:nvSpPr>
          <p:cNvPr id="7" name="Text 2"/>
          <p:cNvSpPr/>
          <p:nvPr/>
        </p:nvSpPr>
        <p:spPr>
          <a:xfrm>
            <a:off x="6225778" y="2765941"/>
            <a:ext cx="2343864" cy="1351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Групують дані за проєктами. Зберігають історію завантажених файлів.</a:t>
            </a:r>
            <a:endParaRPr lang="en-US" sz="1650" dirty="0"/>
          </a:p>
        </p:txBody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468" y="1569958"/>
            <a:ext cx="528042" cy="528042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8886468" y="2309217"/>
            <a:ext cx="2343864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Набори даних</a:t>
            </a:r>
            <a:endParaRPr lang="en-US" sz="2050" dirty="0"/>
          </a:p>
        </p:txBody>
      </p:sp>
      <p:sp>
        <p:nvSpPr>
          <p:cNvPr id="10" name="Text 4"/>
          <p:cNvSpPr/>
          <p:nvPr/>
        </p:nvSpPr>
        <p:spPr>
          <a:xfrm>
            <a:off x="8886468" y="2765941"/>
            <a:ext cx="2343864" cy="1351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Відображають усі активні шари. Підтримують операції швидкого пошуку.</a:t>
            </a:r>
            <a:endParaRPr lang="en-US" sz="1650" dirty="0"/>
          </a:p>
        </p:txBody>
      </p:sp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7158" y="1569958"/>
            <a:ext cx="528042" cy="528042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11547158" y="2309217"/>
            <a:ext cx="2343864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Карти</a:t>
            </a:r>
            <a:endParaRPr lang="en-US" sz="2050" dirty="0"/>
          </a:p>
        </p:txBody>
      </p:sp>
      <p:sp>
        <p:nvSpPr>
          <p:cNvPr id="13" name="Text 6"/>
          <p:cNvSpPr/>
          <p:nvPr/>
        </p:nvSpPr>
        <p:spPr>
          <a:xfrm>
            <a:off x="11547158" y="2765941"/>
            <a:ext cx="2343864" cy="1351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Показують композиції шарів. Дозволяють зберігати різні комбінації даних.</a:t>
            </a:r>
            <a:endParaRPr lang="en-US" sz="1650" dirty="0"/>
          </a:p>
        </p:txBody>
      </p:sp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5778" y="4751189"/>
            <a:ext cx="528042" cy="528042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225778" y="5490448"/>
            <a:ext cx="2343864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Таблиці</a:t>
            </a:r>
            <a:endParaRPr lang="en-US" sz="2050" dirty="0"/>
          </a:p>
        </p:txBody>
      </p:sp>
      <p:sp>
        <p:nvSpPr>
          <p:cNvPr id="16" name="Text 8"/>
          <p:cNvSpPr/>
          <p:nvPr/>
        </p:nvSpPr>
        <p:spPr>
          <a:xfrm>
            <a:off x="6225778" y="5947172"/>
            <a:ext cx="2343864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Містять атрибутивну інформацію. Підтримують сортування та фільтрацію.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610409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Типи даних у SAGA GIS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9522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Растрові дані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442692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Зображення, ЦМР, супутникові знімки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31337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Векторні дані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624143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Лінії, полігони, точки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5862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Таблиці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6076712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Атрибутивні дані, статистика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5862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TIN-моделі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6076712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Тріангуляційні мережі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462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Робота з шарами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7430" y="1997035"/>
            <a:ext cx="1614011" cy="1306949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92" y="2613065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88255" y="2223849"/>
            <a:ext cx="29402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Керування видимістю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088255" y="2714268"/>
            <a:ext cx="30316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Вмикання/вимикання шарів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424" y="3360658"/>
            <a:ext cx="3228022" cy="1306949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3814762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95261" y="35874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Стилізація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5895261" y="4077891"/>
            <a:ext cx="39121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Налаштування кольорів та символів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418" y="4724281"/>
            <a:ext cx="4842034" cy="1306949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5178385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02266" y="4951095"/>
            <a:ext cx="31601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Порядок відображення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6702266" y="5441513"/>
            <a:ext cx="3554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Зміна порядку накладання шарів</a:t>
            </a:r>
            <a:endParaRPr lang="en-US" sz="1750" dirty="0"/>
          </a:p>
        </p:txBody>
      </p:sp>
      <p:sp>
        <p:nvSpPr>
          <p:cNvPr id="17" name="Shape 9"/>
          <p:cNvSpPr/>
          <p:nvPr/>
        </p:nvSpPr>
        <p:spPr>
          <a:xfrm>
            <a:off x="6532126" y="6044327"/>
            <a:ext cx="7247811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6087904"/>
            <a:ext cx="6456164" cy="1306949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6542008"/>
            <a:ext cx="318968" cy="398621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09272" y="63147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Властивості</a:t>
            </a:r>
            <a:endParaRPr lang="en-US" sz="2200" dirty="0"/>
          </a:p>
        </p:txBody>
      </p:sp>
      <p:sp>
        <p:nvSpPr>
          <p:cNvPr id="21" name="Text 11"/>
          <p:cNvSpPr/>
          <p:nvPr/>
        </p:nvSpPr>
        <p:spPr>
          <a:xfrm>
            <a:off x="7509272" y="6805136"/>
            <a:ext cx="373713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Перегляд і редагування метаданих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2025-03-24T12:20:27Z</dcterms:created>
  <dcterms:modified xsi:type="dcterms:W3CDTF">2025-03-24T12:20:27Z</dcterms:modified>
</cp:coreProperties>
</file>