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4630400" cy="8229600"/>
  <p:notesSz cx="8229600" cy="146304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Raleway" pitchFamily="2" charset="-52"/>
      <p:regular r:id="rId32"/>
    </p:embeddedFont>
    <p:embeddedFont>
      <p:font typeface="Roboto" panose="02000000000000000000" pitchFamily="2" charset="0"/>
      <p:regular r:id="rId33"/>
      <p:bold r:id="rId34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9" d="100"/>
          <a:sy n="59" d="100"/>
        </p:scale>
        <p:origin x="7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0884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339215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Ознайомлення з робочим інтерфейсом програмного пакета gVSIG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805714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Ласкаво просимо до навчального курсу з використання gVSIG – потужної геоінформаційної системи з відкритим кодом. Цей курс допоможе вам опанувати основний інструментарій та функціональність програми.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5512475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Ми крок за кроком розглянемо всі компоненти інтерфейсу та навчимося ефективно використовувати цей ГІС-пакет.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6280190" y="651033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59825"/>
            <a:ext cx="787253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Додавання даних до проекту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622233"/>
            <a:ext cx="2173724" cy="1306949"/>
          </a:xfrm>
          <a:prstGeom prst="roundRect">
            <a:avLst>
              <a:gd name="adj" fmla="val 728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167" y="3076337"/>
            <a:ext cx="318968" cy="39862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194328" y="2849047"/>
            <a:ext cx="304800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Виберіть "Додати шар"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3194328" y="3339465"/>
            <a:ext cx="528578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Знайдіть у меню "Вид" або на панелі інструментів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3080861" y="3913942"/>
            <a:ext cx="10642402" cy="15240"/>
          </a:xfrm>
          <a:prstGeom prst="roundRect">
            <a:avLst>
              <a:gd name="adj" fmla="val 625116"/>
            </a:avLst>
          </a:prstGeom>
          <a:solidFill>
            <a:srgbClr val="C7C7D0"/>
          </a:solidFill>
          <a:ln/>
        </p:spPr>
      </p:sp>
      <p:sp>
        <p:nvSpPr>
          <p:cNvPr id="8" name="Shape 5"/>
          <p:cNvSpPr/>
          <p:nvPr/>
        </p:nvSpPr>
        <p:spPr>
          <a:xfrm>
            <a:off x="793790" y="4042529"/>
            <a:ext cx="4347567" cy="1306949"/>
          </a:xfrm>
          <a:prstGeom prst="roundRect">
            <a:avLst>
              <a:gd name="adj" fmla="val 728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8089" y="4496633"/>
            <a:ext cx="318968" cy="39862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368171" y="4269343"/>
            <a:ext cx="32137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Вкажіть джерело даних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5368171" y="4759762"/>
            <a:ext cx="392441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Виберіть тип та розташування даних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5254704" y="5334238"/>
            <a:ext cx="8468558" cy="15240"/>
          </a:xfrm>
          <a:prstGeom prst="roundRect">
            <a:avLst>
              <a:gd name="adj" fmla="val 625116"/>
            </a:avLst>
          </a:prstGeom>
          <a:solidFill>
            <a:srgbClr val="C7C7D0"/>
          </a:solidFill>
          <a:ln/>
        </p:spPr>
      </p:sp>
      <p:sp>
        <p:nvSpPr>
          <p:cNvPr id="13" name="Shape 9"/>
          <p:cNvSpPr/>
          <p:nvPr/>
        </p:nvSpPr>
        <p:spPr>
          <a:xfrm>
            <a:off x="793790" y="5462826"/>
            <a:ext cx="6521410" cy="1306949"/>
          </a:xfrm>
          <a:prstGeom prst="roundRect">
            <a:avLst>
              <a:gd name="adj" fmla="val 728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5011" y="5916930"/>
            <a:ext cx="318968" cy="398621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542014" y="5689640"/>
            <a:ext cx="364986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Налаштуйте відображення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7542014" y="6180058"/>
            <a:ext cx="393608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Задайте параметри візуалізації шару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5850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Робота з шарами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634264"/>
            <a:ext cx="294024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Керування видимістю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215408"/>
            <a:ext cx="397811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Використовуйте чекбокси для вмикання та вимикання шарів. Регулюйте прозорість за допомогою повзунка.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36342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Зміна порядку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4215408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Перетягуйте шари мишею для зміни їхнього порядку відображення. Шари вгорі списку перекривають нижні.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36342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Групування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2067" y="4215408"/>
            <a:ext cx="397811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Об'єднуйте пов'язані шари в групи для зручності управління. Це корисно при роботі з багатьма шарами.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8247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Навігація по карті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10" y="2090857"/>
            <a:ext cx="3120747" cy="3120747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608" y="2090857"/>
            <a:ext cx="3120866" cy="3120866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5926" y="2090857"/>
            <a:ext cx="3120747" cy="3120747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8124" y="2090857"/>
            <a:ext cx="3120866" cy="3120866"/>
          </a:xfrm>
          <a:prstGeom prst="rect">
            <a:avLst/>
          </a:prstGeom>
        </p:spPr>
      </p:pic>
      <p:sp>
        <p:nvSpPr>
          <p:cNvPr id="7" name="Shape 1"/>
          <p:cNvSpPr/>
          <p:nvPr/>
        </p:nvSpPr>
        <p:spPr>
          <a:xfrm>
            <a:off x="793790" y="5867995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8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8860" y="5910501"/>
            <a:ext cx="340162" cy="425291"/>
          </a:xfrm>
          <a:prstGeom prst="rect">
            <a:avLst/>
          </a:prstGeom>
        </p:spPr>
      </p:pic>
      <p:sp>
        <p:nvSpPr>
          <p:cNvPr id="9" name="Text 2"/>
          <p:cNvSpPr/>
          <p:nvPr/>
        </p:nvSpPr>
        <p:spPr>
          <a:xfrm>
            <a:off x="1530906" y="58679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Масштабування</a:t>
            </a:r>
            <a:endParaRPr lang="en-US" sz="2200" dirty="0"/>
          </a:p>
        </p:txBody>
      </p:sp>
      <p:sp>
        <p:nvSpPr>
          <p:cNvPr id="10" name="Text 3"/>
          <p:cNvSpPr/>
          <p:nvPr/>
        </p:nvSpPr>
        <p:spPr>
          <a:xfrm>
            <a:off x="1530906" y="6358414"/>
            <a:ext cx="345924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Використовуйте колесо миші або інструменти масштабування.</a:t>
            </a:r>
            <a:endParaRPr lang="en-US" sz="1750" dirty="0"/>
          </a:p>
        </p:txBody>
      </p:sp>
      <p:sp>
        <p:nvSpPr>
          <p:cNvPr id="11" name="Shape 4"/>
          <p:cNvSpPr/>
          <p:nvPr/>
        </p:nvSpPr>
        <p:spPr>
          <a:xfrm>
            <a:off x="5216962" y="5867995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12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2032" y="5910501"/>
            <a:ext cx="340162" cy="425291"/>
          </a:xfrm>
          <a:prstGeom prst="rect">
            <a:avLst/>
          </a:prstGeom>
        </p:spPr>
      </p:pic>
      <p:sp>
        <p:nvSpPr>
          <p:cNvPr id="13" name="Text 5"/>
          <p:cNvSpPr/>
          <p:nvPr/>
        </p:nvSpPr>
        <p:spPr>
          <a:xfrm>
            <a:off x="5954078" y="58679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Панорамування</a:t>
            </a:r>
            <a:endParaRPr lang="en-US" sz="2200" dirty="0"/>
          </a:p>
        </p:txBody>
      </p:sp>
      <p:sp>
        <p:nvSpPr>
          <p:cNvPr id="14" name="Text 6"/>
          <p:cNvSpPr/>
          <p:nvPr/>
        </p:nvSpPr>
        <p:spPr>
          <a:xfrm>
            <a:off x="5954078" y="6358414"/>
            <a:ext cx="345924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Переміщуйте карту, утримуючи середню кнопку миші.</a:t>
            </a:r>
            <a:endParaRPr lang="en-US" sz="1750" dirty="0"/>
          </a:p>
        </p:txBody>
      </p:sp>
      <p:sp>
        <p:nvSpPr>
          <p:cNvPr id="15" name="Shape 7"/>
          <p:cNvSpPr/>
          <p:nvPr/>
        </p:nvSpPr>
        <p:spPr>
          <a:xfrm>
            <a:off x="9640133" y="5867995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16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25204" y="5910501"/>
            <a:ext cx="340162" cy="425291"/>
          </a:xfrm>
          <a:prstGeom prst="rect">
            <a:avLst/>
          </a:prstGeom>
        </p:spPr>
      </p:pic>
      <p:sp>
        <p:nvSpPr>
          <p:cNvPr id="17" name="Text 8"/>
          <p:cNvSpPr/>
          <p:nvPr/>
        </p:nvSpPr>
        <p:spPr>
          <a:xfrm>
            <a:off x="10377249" y="58679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Повний екстент</a:t>
            </a:r>
            <a:endParaRPr lang="en-US" sz="2200" dirty="0"/>
          </a:p>
        </p:txBody>
      </p:sp>
      <p:sp>
        <p:nvSpPr>
          <p:cNvPr id="18" name="Text 9"/>
          <p:cNvSpPr/>
          <p:nvPr/>
        </p:nvSpPr>
        <p:spPr>
          <a:xfrm>
            <a:off x="10377249" y="6358414"/>
            <a:ext cx="345924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Натисніть кнопку "Повний екстент" для відображення всіх даних.</a:t>
            </a:r>
            <a:endParaRPr lang="en-US" sz="1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Символізація даних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857256" y="2861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Вибір символу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351967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Оберіть тип символу відповідно до даних.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731" y="3176588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2861548"/>
            <a:ext cx="321290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Налаштування кольорів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790" y="3351967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Задайте кольорову схему для кращого сприйняття.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2604" y="3565088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3141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Розмір і форма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7790" y="5804535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Відрегулюйте розмір і форму символів.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4103" y="5790962"/>
            <a:ext cx="339328" cy="42422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57256" y="549556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Підписи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93790" y="5985986"/>
            <a:ext cx="389870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Додайте текстові мітки до об'єктів.</a:t>
            </a:r>
            <a:endParaRPr lang="en-US" sz="17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8230" y="5402461"/>
            <a:ext cx="339328" cy="42422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28857"/>
            <a:ext cx="773251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Тематичне картографування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491264"/>
            <a:ext cx="4120753" cy="25467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3214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Хороплети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811917"/>
            <a:ext cx="412075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Для відображення статистичних даних за територіальними одиницями через градієнт кольорів.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4704" y="2491264"/>
            <a:ext cx="4120872" cy="25468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4704" y="5321617"/>
            <a:ext cx="291596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Пропорційні символи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54704" y="5812036"/>
            <a:ext cx="412087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Для показу кількісних значень через розмір символів.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738" y="2491264"/>
            <a:ext cx="4120753" cy="254674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53214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Точкова щільність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738" y="5811917"/>
            <a:ext cx="41207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Для демонстрації концентрації явищ через щільність точок.</a:t>
            </a:r>
            <a:endParaRPr lang="en-US" sz="17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488" y="2659499"/>
            <a:ext cx="4919305" cy="2910602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280190" y="695206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Інструменти вибору об'єктів</a:t>
            </a:r>
            <a:endParaRPr lang="en-US" sz="4450" dirty="0"/>
          </a:p>
        </p:txBody>
      </p:sp>
      <p:sp>
        <p:nvSpPr>
          <p:cNvPr id="5" name="Shape 1"/>
          <p:cNvSpPr/>
          <p:nvPr/>
        </p:nvSpPr>
        <p:spPr>
          <a:xfrm>
            <a:off x="6280190" y="2452926"/>
            <a:ext cx="7556421" cy="5081349"/>
          </a:xfrm>
          <a:prstGeom prst="roundRect">
            <a:avLst>
              <a:gd name="adj" fmla="val 1875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6" name="Shape 2"/>
          <p:cNvSpPr/>
          <p:nvPr/>
        </p:nvSpPr>
        <p:spPr>
          <a:xfrm>
            <a:off x="6287810" y="2460546"/>
            <a:ext cx="7541181" cy="101322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7" name="Text 3"/>
          <p:cNvSpPr/>
          <p:nvPr/>
        </p:nvSpPr>
        <p:spPr>
          <a:xfrm>
            <a:off x="6514624" y="2604254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Точковий вибір</a:t>
            </a:r>
            <a:endParaRPr lang="en-US" sz="1750" dirty="0"/>
          </a:p>
        </p:txBody>
      </p:sp>
      <p:sp>
        <p:nvSpPr>
          <p:cNvPr id="8" name="Text 4"/>
          <p:cNvSpPr/>
          <p:nvPr/>
        </p:nvSpPr>
        <p:spPr>
          <a:xfrm>
            <a:off x="10289024" y="2604254"/>
            <a:ext cx="331315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Вибір об'єктів натисканням миші</a:t>
            </a:r>
            <a:endParaRPr lang="en-US" sz="1750" dirty="0"/>
          </a:p>
        </p:txBody>
      </p:sp>
      <p:sp>
        <p:nvSpPr>
          <p:cNvPr id="9" name="Shape 5"/>
          <p:cNvSpPr/>
          <p:nvPr/>
        </p:nvSpPr>
        <p:spPr>
          <a:xfrm>
            <a:off x="6287810" y="3473767"/>
            <a:ext cx="7541181" cy="101322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6"/>
          <p:cNvSpPr/>
          <p:nvPr/>
        </p:nvSpPr>
        <p:spPr>
          <a:xfrm>
            <a:off x="6514624" y="3617476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Вибір прямокутником</a:t>
            </a:r>
            <a:endParaRPr lang="en-US" sz="1750" dirty="0"/>
          </a:p>
        </p:txBody>
      </p:sp>
      <p:sp>
        <p:nvSpPr>
          <p:cNvPr id="11" name="Text 7"/>
          <p:cNvSpPr/>
          <p:nvPr/>
        </p:nvSpPr>
        <p:spPr>
          <a:xfrm>
            <a:off x="10289024" y="3617476"/>
            <a:ext cx="331315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Вибір об'єктів у межах прямокутної області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6287810" y="4486989"/>
            <a:ext cx="7541181" cy="101322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3" name="Text 9"/>
          <p:cNvSpPr/>
          <p:nvPr/>
        </p:nvSpPr>
        <p:spPr>
          <a:xfrm>
            <a:off x="6514624" y="4630698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Полігональний вибір</a:t>
            </a:r>
            <a:endParaRPr lang="en-US" sz="1750" dirty="0"/>
          </a:p>
        </p:txBody>
      </p:sp>
      <p:sp>
        <p:nvSpPr>
          <p:cNvPr id="14" name="Text 10"/>
          <p:cNvSpPr/>
          <p:nvPr/>
        </p:nvSpPr>
        <p:spPr>
          <a:xfrm>
            <a:off x="10289024" y="4630698"/>
            <a:ext cx="331315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Вибір об'єктів усередині довільного полігону</a:t>
            </a:r>
            <a:endParaRPr lang="en-US" sz="1750" dirty="0"/>
          </a:p>
        </p:txBody>
      </p:sp>
      <p:sp>
        <p:nvSpPr>
          <p:cNvPr id="15" name="Shape 11"/>
          <p:cNvSpPr/>
          <p:nvPr/>
        </p:nvSpPr>
        <p:spPr>
          <a:xfrm>
            <a:off x="6287810" y="5500211"/>
            <a:ext cx="7541181" cy="101322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6" name="Text 12"/>
          <p:cNvSpPr/>
          <p:nvPr/>
        </p:nvSpPr>
        <p:spPr>
          <a:xfrm>
            <a:off x="6514624" y="5643920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Вибір лінією</a:t>
            </a:r>
            <a:endParaRPr lang="en-US" sz="1750" dirty="0"/>
          </a:p>
        </p:txBody>
      </p:sp>
      <p:sp>
        <p:nvSpPr>
          <p:cNvPr id="17" name="Text 13"/>
          <p:cNvSpPr/>
          <p:nvPr/>
        </p:nvSpPr>
        <p:spPr>
          <a:xfrm>
            <a:off x="10289024" y="5643920"/>
            <a:ext cx="331315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Вибір об'єктів, що перетинаються з лінією</a:t>
            </a:r>
            <a:endParaRPr lang="en-US" sz="1750" dirty="0"/>
          </a:p>
        </p:txBody>
      </p:sp>
      <p:sp>
        <p:nvSpPr>
          <p:cNvPr id="18" name="Shape 14"/>
          <p:cNvSpPr/>
          <p:nvPr/>
        </p:nvSpPr>
        <p:spPr>
          <a:xfrm>
            <a:off x="6287810" y="6513433"/>
            <a:ext cx="7541181" cy="101322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9" name="Text 15"/>
          <p:cNvSpPr/>
          <p:nvPr/>
        </p:nvSpPr>
        <p:spPr>
          <a:xfrm>
            <a:off x="6514624" y="6657142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Вибір за атрибутами</a:t>
            </a:r>
            <a:endParaRPr lang="en-US" sz="1750" dirty="0"/>
          </a:p>
        </p:txBody>
      </p:sp>
      <p:sp>
        <p:nvSpPr>
          <p:cNvPr id="20" name="Text 16"/>
          <p:cNvSpPr/>
          <p:nvPr/>
        </p:nvSpPr>
        <p:spPr>
          <a:xfrm>
            <a:off x="10289024" y="6657142"/>
            <a:ext cx="331315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Вибір об'єктів за значеннями атрибутів</a:t>
            </a:r>
            <a:endParaRPr lang="en-US" sz="17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15990" y="417552"/>
            <a:ext cx="3783092" cy="4727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00"/>
              </a:lnSpc>
              <a:buNone/>
            </a:pPr>
            <a:r>
              <a:rPr lang="en-US" sz="29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Таблиці атрибутів</a:t>
            </a:r>
            <a:endParaRPr lang="en-US" sz="2950" dirty="0"/>
          </a:p>
        </p:txBody>
      </p:sp>
      <p:sp>
        <p:nvSpPr>
          <p:cNvPr id="4" name="Text 1"/>
          <p:cNvSpPr/>
          <p:nvPr/>
        </p:nvSpPr>
        <p:spPr>
          <a:xfrm>
            <a:off x="6015990" y="1192887"/>
            <a:ext cx="8084820" cy="499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9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100+</a:t>
            </a:r>
            <a:endParaRPr lang="en-US" sz="3900" dirty="0"/>
          </a:p>
        </p:txBody>
      </p:sp>
      <p:sp>
        <p:nvSpPr>
          <p:cNvPr id="5" name="Text 2"/>
          <p:cNvSpPr/>
          <p:nvPr/>
        </p:nvSpPr>
        <p:spPr>
          <a:xfrm>
            <a:off x="9112568" y="1881307"/>
            <a:ext cx="1891546" cy="236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4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Стовпців</a:t>
            </a:r>
            <a:endParaRPr lang="en-US" sz="1450" dirty="0"/>
          </a:p>
        </p:txBody>
      </p:sp>
      <p:sp>
        <p:nvSpPr>
          <p:cNvPr id="6" name="Text 3"/>
          <p:cNvSpPr/>
          <p:nvPr/>
        </p:nvSpPr>
        <p:spPr>
          <a:xfrm>
            <a:off x="6015990" y="2208490"/>
            <a:ext cx="8084820" cy="2420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1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Підтримка великої кількості атрибутивних полів.</a:t>
            </a:r>
            <a:endParaRPr lang="en-US" sz="1150" dirty="0"/>
          </a:p>
        </p:txBody>
      </p:sp>
      <p:sp>
        <p:nvSpPr>
          <p:cNvPr id="7" name="Text 4"/>
          <p:cNvSpPr/>
          <p:nvPr/>
        </p:nvSpPr>
        <p:spPr>
          <a:xfrm>
            <a:off x="6015990" y="2980015"/>
            <a:ext cx="8084820" cy="499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9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∞</a:t>
            </a:r>
            <a:endParaRPr lang="en-US" sz="3900" dirty="0"/>
          </a:p>
        </p:txBody>
      </p:sp>
      <p:sp>
        <p:nvSpPr>
          <p:cNvPr id="8" name="Text 5"/>
          <p:cNvSpPr/>
          <p:nvPr/>
        </p:nvSpPr>
        <p:spPr>
          <a:xfrm>
            <a:off x="9112568" y="3668435"/>
            <a:ext cx="1891546" cy="236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4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Рядків</a:t>
            </a:r>
            <a:endParaRPr lang="en-US" sz="1450" dirty="0"/>
          </a:p>
        </p:txBody>
      </p:sp>
      <p:sp>
        <p:nvSpPr>
          <p:cNvPr id="9" name="Text 6"/>
          <p:cNvSpPr/>
          <p:nvPr/>
        </p:nvSpPr>
        <p:spPr>
          <a:xfrm>
            <a:off x="6015990" y="3995618"/>
            <a:ext cx="8084820" cy="2420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1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Практично необмежена кількість об'єктів.</a:t>
            </a:r>
            <a:endParaRPr lang="en-US" sz="1150" dirty="0"/>
          </a:p>
        </p:txBody>
      </p:sp>
      <p:sp>
        <p:nvSpPr>
          <p:cNvPr id="10" name="Text 7"/>
          <p:cNvSpPr/>
          <p:nvPr/>
        </p:nvSpPr>
        <p:spPr>
          <a:xfrm>
            <a:off x="6015990" y="4767143"/>
            <a:ext cx="8084820" cy="499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9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15+</a:t>
            </a:r>
            <a:endParaRPr lang="en-US" sz="3900" dirty="0"/>
          </a:p>
        </p:txBody>
      </p:sp>
      <p:sp>
        <p:nvSpPr>
          <p:cNvPr id="11" name="Text 8"/>
          <p:cNvSpPr/>
          <p:nvPr/>
        </p:nvSpPr>
        <p:spPr>
          <a:xfrm>
            <a:off x="9112568" y="5455563"/>
            <a:ext cx="1891546" cy="236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4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Типів даних</a:t>
            </a:r>
            <a:endParaRPr lang="en-US" sz="1450" dirty="0"/>
          </a:p>
        </p:txBody>
      </p:sp>
      <p:sp>
        <p:nvSpPr>
          <p:cNvPr id="12" name="Text 9"/>
          <p:cNvSpPr/>
          <p:nvPr/>
        </p:nvSpPr>
        <p:spPr>
          <a:xfrm>
            <a:off x="6015990" y="5782747"/>
            <a:ext cx="8084820" cy="2420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1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Підтримка різноманітних форматів даних.</a:t>
            </a:r>
            <a:endParaRPr lang="en-US" sz="1150" dirty="0"/>
          </a:p>
        </p:txBody>
      </p:sp>
      <p:sp>
        <p:nvSpPr>
          <p:cNvPr id="13" name="Text 10"/>
          <p:cNvSpPr/>
          <p:nvPr/>
        </p:nvSpPr>
        <p:spPr>
          <a:xfrm>
            <a:off x="6015990" y="6554272"/>
            <a:ext cx="8084820" cy="499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9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5+</a:t>
            </a:r>
            <a:endParaRPr lang="en-US" sz="3900" dirty="0"/>
          </a:p>
        </p:txBody>
      </p:sp>
      <p:sp>
        <p:nvSpPr>
          <p:cNvPr id="14" name="Text 11"/>
          <p:cNvSpPr/>
          <p:nvPr/>
        </p:nvSpPr>
        <p:spPr>
          <a:xfrm>
            <a:off x="9112568" y="7242691"/>
            <a:ext cx="1891546" cy="236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4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Фільтрів</a:t>
            </a:r>
            <a:endParaRPr lang="en-US" sz="1450" dirty="0"/>
          </a:p>
        </p:txBody>
      </p:sp>
      <p:sp>
        <p:nvSpPr>
          <p:cNvPr id="15" name="Text 12"/>
          <p:cNvSpPr/>
          <p:nvPr/>
        </p:nvSpPr>
        <p:spPr>
          <a:xfrm>
            <a:off x="6015990" y="7569875"/>
            <a:ext cx="8084820" cy="2420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1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Методи фільтрації та сортування даних.</a:t>
            </a:r>
            <a:endParaRPr lang="en-US" sz="11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678775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Редагування атрибутивних даних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691646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365260" y="2734151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7017306" y="2691646"/>
            <a:ext cx="425481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Активація режиму редагування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7017306" y="3182064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Натисніть кнопку "Почати редагування" в таблиці атрибутів.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6280190" y="402693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365260" y="406943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7017306" y="402693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Внесення змін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7017306" y="4517350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Клікніть двічі на клітинку для редагування значення.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6280190" y="536221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365260" y="5404723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7017306" y="5362218"/>
            <a:ext cx="312812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Додавання нових полів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7017306" y="5852636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Використовуйте функцію "Додати поле" в меню таблиці.</a:t>
            </a:r>
            <a:endParaRPr lang="en-US" sz="1750" dirty="0"/>
          </a:p>
        </p:txBody>
      </p:sp>
      <p:sp>
        <p:nvSpPr>
          <p:cNvPr id="16" name="Shape 13"/>
          <p:cNvSpPr/>
          <p:nvPr/>
        </p:nvSpPr>
        <p:spPr>
          <a:xfrm>
            <a:off x="6280190" y="6697504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6365260" y="6740009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4</a:t>
            </a:r>
            <a:endParaRPr lang="en-US" sz="2650" dirty="0"/>
          </a:p>
        </p:txBody>
      </p:sp>
      <p:sp>
        <p:nvSpPr>
          <p:cNvPr id="18" name="Text 15"/>
          <p:cNvSpPr/>
          <p:nvPr/>
        </p:nvSpPr>
        <p:spPr>
          <a:xfrm>
            <a:off x="7017306" y="669750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Збереження змін</a:t>
            </a:r>
            <a:endParaRPr lang="en-US" sz="2200" dirty="0"/>
          </a:p>
        </p:txBody>
      </p:sp>
      <p:sp>
        <p:nvSpPr>
          <p:cNvPr id="19" name="Text 16"/>
          <p:cNvSpPr/>
          <p:nvPr/>
        </p:nvSpPr>
        <p:spPr>
          <a:xfrm>
            <a:off x="7017306" y="7187922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Натисніть "Зберегти зміни" після завершення редагування.</a:t>
            </a:r>
            <a:endParaRPr lang="en-US" sz="17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06847" y="706636"/>
            <a:ext cx="7703106" cy="12865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Створення та редагування векторних об'єктів</a:t>
            </a:r>
            <a:endParaRPr lang="en-US" sz="40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6847" y="2301954"/>
            <a:ext cx="1029295" cy="151542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544872" y="2507813"/>
            <a:ext cx="2573179" cy="321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Створення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7544872" y="2952869"/>
            <a:ext cx="6365081" cy="658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Використовуйте інструменти креслення для створення нових об'єктів.</a:t>
            </a:r>
            <a:endParaRPr lang="en-US" sz="16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6847" y="3817382"/>
            <a:ext cx="1029295" cy="123515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544872" y="4023241"/>
            <a:ext cx="2573179" cy="321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Редагування</a:t>
            </a:r>
            <a:endParaRPr lang="en-US" sz="2000" dirty="0"/>
          </a:p>
        </p:txBody>
      </p:sp>
      <p:sp>
        <p:nvSpPr>
          <p:cNvPr id="9" name="Text 4"/>
          <p:cNvSpPr/>
          <p:nvPr/>
        </p:nvSpPr>
        <p:spPr>
          <a:xfrm>
            <a:off x="7544872" y="4468297"/>
            <a:ext cx="6365081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Модифікуйте існуючі об'єкти, переміщуючи їхні вершини.</a:t>
            </a:r>
            <a:endParaRPr lang="en-US" sz="16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6847" y="5052536"/>
            <a:ext cx="1029295" cy="123515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544872" y="5258395"/>
            <a:ext cx="2573179" cy="321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Копіювання</a:t>
            </a:r>
            <a:endParaRPr lang="en-US" sz="2000" dirty="0"/>
          </a:p>
        </p:txBody>
      </p:sp>
      <p:sp>
        <p:nvSpPr>
          <p:cNvPr id="12" name="Text 6"/>
          <p:cNvSpPr/>
          <p:nvPr/>
        </p:nvSpPr>
        <p:spPr>
          <a:xfrm>
            <a:off x="7544872" y="5703451"/>
            <a:ext cx="6365081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Дублюйте об'єкти для створення подібних елементів.</a:t>
            </a:r>
            <a:endParaRPr lang="en-US" sz="16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6847" y="6287691"/>
            <a:ext cx="1029295" cy="1235154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544872" y="6493550"/>
            <a:ext cx="2573179" cy="321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Видалення</a:t>
            </a:r>
            <a:endParaRPr lang="en-US" sz="2000" dirty="0"/>
          </a:p>
        </p:txBody>
      </p:sp>
      <p:sp>
        <p:nvSpPr>
          <p:cNvPr id="15" name="Text 8"/>
          <p:cNvSpPr/>
          <p:nvPr/>
        </p:nvSpPr>
        <p:spPr>
          <a:xfrm>
            <a:off x="7544872" y="6938605"/>
            <a:ext cx="6365081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Видаляйте непотрібні об'єкти з шару.</a:t>
            </a:r>
            <a:endParaRPr lang="en-US" sz="16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14005" y="482441"/>
            <a:ext cx="6583799" cy="5482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Геопросторовий аналіз у gVSIG</a:t>
            </a:r>
            <a:endParaRPr lang="en-US" sz="3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005" y="1381482"/>
            <a:ext cx="13402389" cy="750522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09074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Що таке gVSIG?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539484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60" y="5437346"/>
            <a:ext cx="340162" cy="4252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30906" y="539484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Відкритий код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530906" y="5885259"/>
            <a:ext cx="345924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gVSIG - це безкоштовне програмне забезпечення з відкритим вихідним кодом.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5216962" y="539484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2032" y="5437346"/>
            <a:ext cx="340162" cy="42529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954078" y="5394841"/>
            <a:ext cx="285869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ГІС-функціональність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5954078" y="5885259"/>
            <a:ext cx="345924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Містить інструменти для роботи з просторовими даними.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9640133" y="539484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5204" y="5437346"/>
            <a:ext cx="340162" cy="42529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0377249" y="5394841"/>
            <a:ext cx="291476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Багатоплатформність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10377249" y="5885259"/>
            <a:ext cx="345924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Працює на Windows, Linux і MacOS.</a:t>
            </a:r>
            <a:endParaRPr lang="en-US" sz="17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01954"/>
            <a:ext cx="681740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Створення буферних зон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577709"/>
            <a:ext cx="318170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Що таке буферна зона?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158853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Буферна зона - це полігон, що створюється навколо точки, лінії або іншого полігону на заданій відстані.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508873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Це один з найпоширеніших інструментів аналізу в ГІС.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599521" y="3577709"/>
            <a:ext cx="294989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Застосування в gVSIG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599521" y="415885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Font typeface="+mj-lt"/>
              <a:buAutoNum type="arabicPeriod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Виділіть об'єкти для буферизації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599521" y="460105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Font typeface="+mj-lt"/>
              <a:buAutoNum type="arabicPeriod" startAt="2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Знайдіть інструмент "Буфер" у меню "Аналіз"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599521" y="504324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Font typeface="+mj-lt"/>
              <a:buAutoNum type="arabicPeriod" startAt="3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Вкажіть відстань та одиниці вимірювання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599521" y="548544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Font typeface="+mj-lt"/>
              <a:buAutoNum type="arabicPeriod" startAt="4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Виберіть параметри збереження результату</a:t>
            </a:r>
            <a:endParaRPr lang="en-US" sz="175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67157"/>
            <a:ext cx="680263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Створення макетів карти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116098"/>
            <a:ext cx="170021" cy="853321"/>
          </a:xfrm>
          <a:prstGeom prst="roundRect">
            <a:avLst>
              <a:gd name="adj" fmla="val 56033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303973" y="2116098"/>
            <a:ext cx="349793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Створення нового макету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303973" y="2606516"/>
            <a:ext cx="70462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Відкрийте менеджер проектів і створіть новий документ макету.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133951" y="3196233"/>
            <a:ext cx="170021" cy="853321"/>
          </a:xfrm>
          <a:prstGeom prst="roundRect">
            <a:avLst>
              <a:gd name="adj" fmla="val 56033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644134" y="319623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Додавання карти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644134" y="3686651"/>
            <a:ext cx="67060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Вставте вид карти з вашого проекту в макет.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1474232" y="4276368"/>
            <a:ext cx="170021" cy="1216223"/>
          </a:xfrm>
          <a:prstGeom prst="roundRect">
            <a:avLst>
              <a:gd name="adj" fmla="val 56033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984415" y="4276368"/>
            <a:ext cx="377963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Додавання елементів карти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984415" y="4766786"/>
            <a:ext cx="636579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Додайте легенду, масштабну лінійку, стрілку півночі та заголовок.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1814513" y="5719405"/>
            <a:ext cx="170021" cy="1216223"/>
          </a:xfrm>
          <a:prstGeom prst="roundRect">
            <a:avLst>
              <a:gd name="adj" fmla="val 56033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2324695" y="5719405"/>
            <a:ext cx="351043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Налаштування та експорт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2324695" y="6209824"/>
            <a:ext cx="60255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Відрегулюйте параметри друку та експортуйте карту у PDF або зображення.</a:t>
            </a:r>
            <a:endParaRPr lang="en-US" sz="175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35913"/>
            <a:ext cx="639889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Елементи макету карти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10" y="1944291"/>
            <a:ext cx="3120747" cy="3120747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608" y="1944291"/>
            <a:ext cx="3120866" cy="3120866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5926" y="1944291"/>
            <a:ext cx="3120747" cy="3120747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8124" y="1944291"/>
            <a:ext cx="3120866" cy="3120866"/>
          </a:xfrm>
          <a:prstGeom prst="rect">
            <a:avLst/>
          </a:prstGeom>
        </p:spPr>
      </p:pic>
      <p:sp>
        <p:nvSpPr>
          <p:cNvPr id="7" name="Shape 1"/>
          <p:cNvSpPr/>
          <p:nvPr/>
        </p:nvSpPr>
        <p:spPr>
          <a:xfrm>
            <a:off x="793790" y="5466278"/>
            <a:ext cx="4196358" cy="2127290"/>
          </a:xfrm>
          <a:prstGeom prst="roundRect">
            <a:avLst>
              <a:gd name="adj" fmla="val 4478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8" name="Text 2"/>
          <p:cNvSpPr/>
          <p:nvPr/>
        </p:nvSpPr>
        <p:spPr>
          <a:xfrm>
            <a:off x="1028224" y="570071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Заголовок</a:t>
            </a:r>
            <a:endParaRPr lang="en-US" sz="2200" dirty="0"/>
          </a:p>
        </p:txBody>
      </p:sp>
      <p:sp>
        <p:nvSpPr>
          <p:cNvPr id="9" name="Text 3"/>
          <p:cNvSpPr/>
          <p:nvPr/>
        </p:nvSpPr>
        <p:spPr>
          <a:xfrm>
            <a:off x="1028224" y="6191131"/>
            <a:ext cx="372749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Додає назву карти</a:t>
            </a:r>
            <a:endParaRPr lang="en-US" sz="1750" dirty="0"/>
          </a:p>
        </p:txBody>
      </p:sp>
      <p:sp>
        <p:nvSpPr>
          <p:cNvPr id="10" name="Text 4"/>
          <p:cNvSpPr/>
          <p:nvPr/>
        </p:nvSpPr>
        <p:spPr>
          <a:xfrm>
            <a:off x="1028224" y="6633329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Можна налаштувати шрифт і розмір</a:t>
            </a:r>
            <a:endParaRPr lang="en-US" sz="1750" dirty="0"/>
          </a:p>
        </p:txBody>
      </p:sp>
      <p:sp>
        <p:nvSpPr>
          <p:cNvPr id="11" name="Shape 5"/>
          <p:cNvSpPr/>
          <p:nvPr/>
        </p:nvSpPr>
        <p:spPr>
          <a:xfrm>
            <a:off x="5216962" y="5466278"/>
            <a:ext cx="4196358" cy="2127290"/>
          </a:xfrm>
          <a:prstGeom prst="roundRect">
            <a:avLst>
              <a:gd name="adj" fmla="val 4478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2" name="Text 6"/>
          <p:cNvSpPr/>
          <p:nvPr/>
        </p:nvSpPr>
        <p:spPr>
          <a:xfrm>
            <a:off x="5451396" y="570071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Легенда</a:t>
            </a:r>
            <a:endParaRPr lang="en-US" sz="2200" dirty="0"/>
          </a:p>
        </p:txBody>
      </p:sp>
      <p:sp>
        <p:nvSpPr>
          <p:cNvPr id="13" name="Text 7"/>
          <p:cNvSpPr/>
          <p:nvPr/>
        </p:nvSpPr>
        <p:spPr>
          <a:xfrm>
            <a:off x="5451396" y="6191131"/>
            <a:ext cx="372749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Пояснює символи карти</a:t>
            </a:r>
            <a:endParaRPr lang="en-US" sz="1750" dirty="0"/>
          </a:p>
        </p:txBody>
      </p:sp>
      <p:sp>
        <p:nvSpPr>
          <p:cNvPr id="14" name="Text 8"/>
          <p:cNvSpPr/>
          <p:nvPr/>
        </p:nvSpPr>
        <p:spPr>
          <a:xfrm>
            <a:off x="5451396" y="6633329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Автоматично створюється з шарів</a:t>
            </a:r>
            <a:endParaRPr lang="en-US" sz="1750" dirty="0"/>
          </a:p>
        </p:txBody>
      </p:sp>
      <p:sp>
        <p:nvSpPr>
          <p:cNvPr id="15" name="Shape 9"/>
          <p:cNvSpPr/>
          <p:nvPr/>
        </p:nvSpPr>
        <p:spPr>
          <a:xfrm>
            <a:off x="9640133" y="5466278"/>
            <a:ext cx="4196358" cy="2127290"/>
          </a:xfrm>
          <a:prstGeom prst="roundRect">
            <a:avLst>
              <a:gd name="adj" fmla="val 4478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6" name="Text 10"/>
          <p:cNvSpPr/>
          <p:nvPr/>
        </p:nvSpPr>
        <p:spPr>
          <a:xfrm>
            <a:off x="9874568" y="570071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Масштабна лінійка</a:t>
            </a:r>
            <a:endParaRPr lang="en-US" sz="2200" dirty="0"/>
          </a:p>
        </p:txBody>
      </p:sp>
      <p:sp>
        <p:nvSpPr>
          <p:cNvPr id="17" name="Text 11"/>
          <p:cNvSpPr/>
          <p:nvPr/>
        </p:nvSpPr>
        <p:spPr>
          <a:xfrm>
            <a:off x="9874568" y="6191131"/>
            <a:ext cx="372749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Показує масштаб карти</a:t>
            </a:r>
            <a:endParaRPr lang="en-US" sz="1750" dirty="0"/>
          </a:p>
        </p:txBody>
      </p:sp>
      <p:sp>
        <p:nvSpPr>
          <p:cNvPr id="18" name="Text 12"/>
          <p:cNvSpPr/>
          <p:nvPr/>
        </p:nvSpPr>
        <p:spPr>
          <a:xfrm>
            <a:off x="9874568" y="6633329"/>
            <a:ext cx="372749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Різні стилі на вибір</a:t>
            </a:r>
            <a:endParaRPr lang="en-US" sz="175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57758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1638" y="3144560"/>
            <a:ext cx="9069943" cy="644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Розширення функціональності gVSIG</a:t>
            </a:r>
            <a:endParaRPr lang="en-US" sz="40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638" y="4134207"/>
            <a:ext cx="515422" cy="51542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443157" y="4098131"/>
            <a:ext cx="2577584" cy="322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Плагіни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1443157" y="4544020"/>
            <a:ext cx="12465606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Додаткові модулі, що розширюють функціональність базової програми.</a:t>
            </a:r>
            <a:endParaRPr lang="en-US" sz="16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638" y="5528548"/>
            <a:ext cx="515422" cy="51542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443157" y="5492472"/>
            <a:ext cx="2577584" cy="322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Скрипти</a:t>
            </a:r>
            <a:endParaRPr lang="en-US" sz="2000" dirty="0"/>
          </a:p>
        </p:txBody>
      </p:sp>
      <p:sp>
        <p:nvSpPr>
          <p:cNvPr id="9" name="Text 4"/>
          <p:cNvSpPr/>
          <p:nvPr/>
        </p:nvSpPr>
        <p:spPr>
          <a:xfrm>
            <a:off x="1443157" y="5938361"/>
            <a:ext cx="12465606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Автоматизація завдань через скриптові мови Python та Jython.</a:t>
            </a:r>
            <a:endParaRPr lang="en-US" sz="16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638" y="6922889"/>
            <a:ext cx="515422" cy="51542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443157" y="6886813"/>
            <a:ext cx="2577584" cy="322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Інтеграція</a:t>
            </a:r>
            <a:endParaRPr lang="en-US" sz="2000" dirty="0"/>
          </a:p>
        </p:txBody>
      </p:sp>
      <p:sp>
        <p:nvSpPr>
          <p:cNvPr id="12" name="Text 6"/>
          <p:cNvSpPr/>
          <p:nvPr/>
        </p:nvSpPr>
        <p:spPr>
          <a:xfrm>
            <a:off x="1443157" y="7332702"/>
            <a:ext cx="12465606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З'єднання з іншими системами та базами даних.</a:t>
            </a:r>
            <a:endParaRPr lang="en-US" sz="16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95214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Корисні гарячі клавіші gVSIG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709863"/>
            <a:ext cx="7556421" cy="4567476"/>
          </a:xfrm>
          <a:prstGeom prst="roundRect">
            <a:avLst>
              <a:gd name="adj" fmla="val 2086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287810" y="2717483"/>
            <a:ext cx="75411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6514624" y="2861191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Ctrl+N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10289024" y="2861191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Створити новий проект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6287810" y="3367802"/>
            <a:ext cx="75411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6"/>
          <p:cNvSpPr/>
          <p:nvPr/>
        </p:nvSpPr>
        <p:spPr>
          <a:xfrm>
            <a:off x="6514624" y="3511510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Ctrl+O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10289024" y="3511510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Відкрити існуючий проект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6287810" y="4018121"/>
            <a:ext cx="75411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2" name="Text 9"/>
          <p:cNvSpPr/>
          <p:nvPr/>
        </p:nvSpPr>
        <p:spPr>
          <a:xfrm>
            <a:off x="6514624" y="4161830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Ctrl+S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10289024" y="4161830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Зберегти проект</a:t>
            </a:r>
            <a:endParaRPr lang="en-US" sz="1750" dirty="0"/>
          </a:p>
        </p:txBody>
      </p:sp>
      <p:sp>
        <p:nvSpPr>
          <p:cNvPr id="14" name="Shape 11"/>
          <p:cNvSpPr/>
          <p:nvPr/>
        </p:nvSpPr>
        <p:spPr>
          <a:xfrm>
            <a:off x="6287810" y="4668441"/>
            <a:ext cx="75411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5" name="Text 12"/>
          <p:cNvSpPr/>
          <p:nvPr/>
        </p:nvSpPr>
        <p:spPr>
          <a:xfrm>
            <a:off x="6514624" y="4812149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Ctrl+Z</a:t>
            </a:r>
            <a:endParaRPr lang="en-US" sz="1750" dirty="0"/>
          </a:p>
        </p:txBody>
      </p:sp>
      <p:sp>
        <p:nvSpPr>
          <p:cNvPr id="16" name="Text 13"/>
          <p:cNvSpPr/>
          <p:nvPr/>
        </p:nvSpPr>
        <p:spPr>
          <a:xfrm>
            <a:off x="10289024" y="4812149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Скасувати останню дію</a:t>
            </a:r>
            <a:endParaRPr lang="en-US" sz="1750" dirty="0"/>
          </a:p>
        </p:txBody>
      </p:sp>
      <p:sp>
        <p:nvSpPr>
          <p:cNvPr id="17" name="Shape 14"/>
          <p:cNvSpPr/>
          <p:nvPr/>
        </p:nvSpPr>
        <p:spPr>
          <a:xfrm>
            <a:off x="6287810" y="5318760"/>
            <a:ext cx="75411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6514624" y="5462468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Ctrl+Y</a:t>
            </a:r>
            <a:endParaRPr lang="en-US" sz="1750" dirty="0"/>
          </a:p>
        </p:txBody>
      </p:sp>
      <p:sp>
        <p:nvSpPr>
          <p:cNvPr id="19" name="Text 16"/>
          <p:cNvSpPr/>
          <p:nvPr/>
        </p:nvSpPr>
        <p:spPr>
          <a:xfrm>
            <a:off x="10289024" y="5462468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Повторити скасовану дію</a:t>
            </a:r>
            <a:endParaRPr lang="en-US" sz="1750" dirty="0"/>
          </a:p>
        </p:txBody>
      </p:sp>
      <p:sp>
        <p:nvSpPr>
          <p:cNvPr id="20" name="Shape 17"/>
          <p:cNvSpPr/>
          <p:nvPr/>
        </p:nvSpPr>
        <p:spPr>
          <a:xfrm>
            <a:off x="6287810" y="5969079"/>
            <a:ext cx="75411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1" name="Text 18"/>
          <p:cNvSpPr/>
          <p:nvPr/>
        </p:nvSpPr>
        <p:spPr>
          <a:xfrm>
            <a:off x="6514624" y="6112788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F11</a:t>
            </a:r>
            <a:endParaRPr lang="en-US" sz="1750" dirty="0"/>
          </a:p>
        </p:txBody>
      </p:sp>
      <p:sp>
        <p:nvSpPr>
          <p:cNvPr id="22" name="Text 19"/>
          <p:cNvSpPr/>
          <p:nvPr/>
        </p:nvSpPr>
        <p:spPr>
          <a:xfrm>
            <a:off x="10289024" y="6112788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Повноекранний режим</a:t>
            </a:r>
            <a:endParaRPr lang="en-US" sz="1750" dirty="0"/>
          </a:p>
        </p:txBody>
      </p:sp>
      <p:sp>
        <p:nvSpPr>
          <p:cNvPr id="23" name="Shape 20"/>
          <p:cNvSpPr/>
          <p:nvPr/>
        </p:nvSpPr>
        <p:spPr>
          <a:xfrm>
            <a:off x="6287810" y="6619399"/>
            <a:ext cx="75411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4" name="Text 21"/>
          <p:cNvSpPr/>
          <p:nvPr/>
        </p:nvSpPr>
        <p:spPr>
          <a:xfrm>
            <a:off x="6514624" y="6763107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Space+drag</a:t>
            </a:r>
            <a:endParaRPr lang="en-US" sz="1750" dirty="0"/>
          </a:p>
        </p:txBody>
      </p:sp>
      <p:sp>
        <p:nvSpPr>
          <p:cNvPr id="25" name="Text 22"/>
          <p:cNvSpPr/>
          <p:nvPr/>
        </p:nvSpPr>
        <p:spPr>
          <a:xfrm>
            <a:off x="10289024" y="6763107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Панорамування карти</a:t>
            </a:r>
            <a:endParaRPr lang="en-US" sz="175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28857"/>
            <a:ext cx="1247072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Підтримка та ресурси для користувачів gVSIG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491264"/>
            <a:ext cx="4120753" cy="25467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3214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Документація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811917"/>
            <a:ext cx="41207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Офіційні посібники та довідники доступні на сайті gvsig.org.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4704" y="2491264"/>
            <a:ext cx="4120872" cy="25468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4704" y="53216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Спільнота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54704" y="5812036"/>
            <a:ext cx="412087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Форуми та списки розсилки для обміну досвідом та вирішення проблем.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738" y="2491264"/>
            <a:ext cx="4120753" cy="254674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53214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Навчання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738" y="5811917"/>
            <a:ext cx="412075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Офлайн та онлайн-курси для початківців та досвідчених користувачів.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636151"/>
            <a:ext cx="614838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Історія розвитку gVSIG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535341" y="1685092"/>
            <a:ext cx="30480" cy="5908238"/>
          </a:xfrm>
          <a:prstGeom prst="roundRect">
            <a:avLst>
              <a:gd name="adj" fmla="val 312558"/>
            </a:avLst>
          </a:prstGeom>
          <a:solidFill>
            <a:srgbClr val="C7C7D0"/>
          </a:solidFill>
          <a:ln/>
        </p:spPr>
      </p:sp>
      <p:sp>
        <p:nvSpPr>
          <p:cNvPr id="5" name="Shape 2"/>
          <p:cNvSpPr/>
          <p:nvPr/>
        </p:nvSpPr>
        <p:spPr>
          <a:xfrm>
            <a:off x="6760012" y="2180153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C7C7D0"/>
          </a:solidFill>
          <a:ln/>
        </p:spPr>
      </p:sp>
      <p:sp>
        <p:nvSpPr>
          <p:cNvPr id="6" name="Shape 3"/>
          <p:cNvSpPr/>
          <p:nvPr/>
        </p:nvSpPr>
        <p:spPr>
          <a:xfrm>
            <a:off x="6280190" y="194024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365260" y="1982748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7669411" y="191190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2004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7669411" y="2402324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Започаткування проекту gVSIG у Валенсії, Іспанія.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760012" y="3713917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C7C7D0"/>
          </a:solidFill>
          <a:ln/>
        </p:spPr>
      </p:sp>
      <p:sp>
        <p:nvSpPr>
          <p:cNvPr id="11" name="Shape 8"/>
          <p:cNvSpPr/>
          <p:nvPr/>
        </p:nvSpPr>
        <p:spPr>
          <a:xfrm>
            <a:off x="6280190" y="3474006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365260" y="3516511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2</a:t>
            </a:r>
            <a:endParaRPr lang="en-US" sz="2650" dirty="0"/>
          </a:p>
        </p:txBody>
      </p:sp>
      <p:sp>
        <p:nvSpPr>
          <p:cNvPr id="13" name="Text 10"/>
          <p:cNvSpPr/>
          <p:nvPr/>
        </p:nvSpPr>
        <p:spPr>
          <a:xfrm>
            <a:off x="7669411" y="34456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2008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7669411" y="3936087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Випуск першої стабільної версії gVSIG 1.0.</a:t>
            </a:r>
            <a:endParaRPr lang="en-US" sz="1750" dirty="0"/>
          </a:p>
        </p:txBody>
      </p:sp>
      <p:sp>
        <p:nvSpPr>
          <p:cNvPr id="15" name="Shape 12"/>
          <p:cNvSpPr/>
          <p:nvPr/>
        </p:nvSpPr>
        <p:spPr>
          <a:xfrm>
            <a:off x="6760012" y="5247680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C7C7D0"/>
          </a:solidFill>
          <a:ln/>
        </p:spPr>
      </p:sp>
      <p:sp>
        <p:nvSpPr>
          <p:cNvPr id="16" name="Shape 13"/>
          <p:cNvSpPr/>
          <p:nvPr/>
        </p:nvSpPr>
        <p:spPr>
          <a:xfrm>
            <a:off x="6280190" y="500776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6365260" y="5050274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3</a:t>
            </a:r>
            <a:endParaRPr lang="en-US" sz="2650" dirty="0"/>
          </a:p>
        </p:txBody>
      </p:sp>
      <p:sp>
        <p:nvSpPr>
          <p:cNvPr id="18" name="Text 15"/>
          <p:cNvSpPr/>
          <p:nvPr/>
        </p:nvSpPr>
        <p:spPr>
          <a:xfrm>
            <a:off x="7669411" y="497943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2010</a:t>
            </a:r>
            <a:endParaRPr lang="en-US" sz="2200" dirty="0"/>
          </a:p>
        </p:txBody>
      </p:sp>
      <p:sp>
        <p:nvSpPr>
          <p:cNvPr id="19" name="Text 16"/>
          <p:cNvSpPr/>
          <p:nvPr/>
        </p:nvSpPr>
        <p:spPr>
          <a:xfrm>
            <a:off x="7669411" y="5469850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Створення gVSIG Association для підтримки проекту.</a:t>
            </a:r>
            <a:endParaRPr lang="en-US" sz="1750" dirty="0"/>
          </a:p>
        </p:txBody>
      </p:sp>
      <p:sp>
        <p:nvSpPr>
          <p:cNvPr id="20" name="Shape 17"/>
          <p:cNvSpPr/>
          <p:nvPr/>
        </p:nvSpPr>
        <p:spPr>
          <a:xfrm>
            <a:off x="6760012" y="6781443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C7C7D0"/>
          </a:solidFill>
          <a:ln/>
        </p:spPr>
      </p:sp>
      <p:sp>
        <p:nvSpPr>
          <p:cNvPr id="21" name="Shape 18"/>
          <p:cNvSpPr/>
          <p:nvPr/>
        </p:nvSpPr>
        <p:spPr>
          <a:xfrm>
            <a:off x="6280190" y="654153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22" name="Text 19"/>
          <p:cNvSpPr/>
          <p:nvPr/>
        </p:nvSpPr>
        <p:spPr>
          <a:xfrm>
            <a:off x="6365260" y="658403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4</a:t>
            </a:r>
            <a:endParaRPr lang="en-US" sz="2650" dirty="0"/>
          </a:p>
        </p:txBody>
      </p:sp>
      <p:sp>
        <p:nvSpPr>
          <p:cNvPr id="23" name="Text 20"/>
          <p:cNvSpPr/>
          <p:nvPr/>
        </p:nvSpPr>
        <p:spPr>
          <a:xfrm>
            <a:off x="7669411" y="65131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2018</a:t>
            </a:r>
            <a:endParaRPr lang="en-US" sz="2200" dirty="0"/>
          </a:p>
        </p:txBody>
      </p:sp>
      <p:sp>
        <p:nvSpPr>
          <p:cNvPr id="24" name="Text 21"/>
          <p:cNvSpPr/>
          <p:nvPr/>
        </p:nvSpPr>
        <p:spPr>
          <a:xfrm>
            <a:off x="7669411" y="7003613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Вихід gVSIG 2.5 з оновленим інтерфейсом.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764756"/>
            <a:ext cx="650378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Початок роботи з gVSIG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5494139"/>
            <a:ext cx="4120753" cy="226814"/>
          </a:xfrm>
          <a:prstGeom prst="roundRect">
            <a:avLst>
              <a:gd name="adj" fmla="val 42003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793790" y="60611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Завантаження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93790" y="6551533"/>
            <a:ext cx="41207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Відвідайте офіційний сайт gvsig.org для завантаження останньої версії.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254704" y="5153858"/>
            <a:ext cx="4120872" cy="226814"/>
          </a:xfrm>
          <a:prstGeom prst="roundRect">
            <a:avLst>
              <a:gd name="adj" fmla="val 42003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254704" y="572083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Інсталяція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254704" y="6211253"/>
            <a:ext cx="412087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Запустіть інсталяційний файл та дотримуйтесь вказівок майстра встановлення.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9715738" y="4813697"/>
            <a:ext cx="4120872" cy="226814"/>
          </a:xfrm>
          <a:prstGeom prst="roundRect">
            <a:avLst>
              <a:gd name="adj" fmla="val 42003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715738" y="538067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Перший запуск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9715738" y="5871091"/>
            <a:ext cx="412087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Запустіть програму через ярлик на робочому столі або меню "Пуск".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881312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Основні компоненти інтерфейсу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2197418" y="2861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Головне меню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351967"/>
            <a:ext cx="423886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Містить всі доступні команди та функції програми.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362" y="3665458"/>
            <a:ext cx="318968" cy="39862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597628" y="2861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Панелі інструментів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597628" y="3351967"/>
            <a:ext cx="423898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Забезпечують швидкий доступ до часто використовуваних функцій.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6713" y="3665458"/>
            <a:ext cx="318968" cy="39862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597628" y="53141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Менеджер проектів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597628" y="5804535"/>
            <a:ext cx="423898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Керує документами, шарами та таблицями даних.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6713" y="5327809"/>
            <a:ext cx="318968" cy="39862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2197418" y="53141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Вікно перегляду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93790" y="5804535"/>
            <a:ext cx="423886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Основна область відображення картографічних даних.</a:t>
            </a:r>
            <a:endParaRPr lang="en-US" sz="17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4362" y="5327809"/>
            <a:ext cx="318968" cy="39862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904655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Головне меню gVSIG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4953595"/>
            <a:ext cx="4196358" cy="2206585"/>
          </a:xfrm>
          <a:prstGeom prst="roundRect">
            <a:avLst>
              <a:gd name="adj" fmla="val 4317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28224" y="518802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Файл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8224" y="5678448"/>
            <a:ext cx="372749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Створення нового проекту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1028224" y="6120646"/>
            <a:ext cx="372749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Відкриття існуючого проекту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1028224" y="6562844"/>
            <a:ext cx="372749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Збереження даних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5216962" y="4953595"/>
            <a:ext cx="4196358" cy="2206585"/>
          </a:xfrm>
          <a:prstGeom prst="roundRect">
            <a:avLst>
              <a:gd name="adj" fmla="val 4317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5451396" y="518802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Перегляд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5451396" y="5678448"/>
            <a:ext cx="372749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Інструменти навігації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5451396" y="6120646"/>
            <a:ext cx="372749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Керування масштабом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5451396" y="6562844"/>
            <a:ext cx="372749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Налаштування відображення</a:t>
            </a:r>
            <a:endParaRPr lang="en-US" sz="1750" dirty="0"/>
          </a:p>
        </p:txBody>
      </p:sp>
      <p:sp>
        <p:nvSpPr>
          <p:cNvPr id="14" name="Shape 11"/>
          <p:cNvSpPr/>
          <p:nvPr/>
        </p:nvSpPr>
        <p:spPr>
          <a:xfrm>
            <a:off x="9640133" y="4953595"/>
            <a:ext cx="4196358" cy="2206585"/>
          </a:xfrm>
          <a:prstGeom prst="roundRect">
            <a:avLst>
              <a:gd name="adj" fmla="val 4317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9874568" y="518802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Шар</a:t>
            </a:r>
            <a:endParaRPr lang="en-US" sz="2200" dirty="0"/>
          </a:p>
        </p:txBody>
      </p:sp>
      <p:sp>
        <p:nvSpPr>
          <p:cNvPr id="16" name="Text 13"/>
          <p:cNvSpPr/>
          <p:nvPr/>
        </p:nvSpPr>
        <p:spPr>
          <a:xfrm>
            <a:off x="9874568" y="5678448"/>
            <a:ext cx="372749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Додавання шарів</a:t>
            </a:r>
            <a:endParaRPr lang="en-US" sz="1750" dirty="0"/>
          </a:p>
        </p:txBody>
      </p:sp>
      <p:sp>
        <p:nvSpPr>
          <p:cNvPr id="17" name="Text 14"/>
          <p:cNvSpPr/>
          <p:nvPr/>
        </p:nvSpPr>
        <p:spPr>
          <a:xfrm>
            <a:off x="9874568" y="6120646"/>
            <a:ext cx="372749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Редагування властивостей</a:t>
            </a:r>
            <a:endParaRPr lang="en-US" sz="1750" dirty="0"/>
          </a:p>
        </p:txBody>
      </p:sp>
      <p:sp>
        <p:nvSpPr>
          <p:cNvPr id="18" name="Text 15"/>
          <p:cNvSpPr/>
          <p:nvPr/>
        </p:nvSpPr>
        <p:spPr>
          <a:xfrm>
            <a:off x="9874568" y="6562844"/>
            <a:ext cx="372749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Експорт та імпорт даних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126569"/>
            <a:ext cx="714506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Панелі інструментів gVSIG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2215158"/>
            <a:ext cx="250627" cy="25062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271230" y="2175510"/>
            <a:ext cx="181451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Навігація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1271230" y="2665928"/>
            <a:ext cx="1814513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Інструменти для переміщення, масштабування та вимірювання відстаней на карті.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5904" y="2215158"/>
            <a:ext cx="250746" cy="25074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3903464" y="2175510"/>
            <a:ext cx="181451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Вибір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3903464" y="2665928"/>
            <a:ext cx="181451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Інструменти для виділення об'єктів різними способами.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8138" y="2215158"/>
            <a:ext cx="250627" cy="25062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535579" y="2175510"/>
            <a:ext cx="181451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Редагування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6535579" y="2665928"/>
            <a:ext cx="1814513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Інструменти для створення та модифікації просторових об'єктів.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790" y="5563433"/>
            <a:ext cx="250627" cy="250627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271230" y="5523786"/>
            <a:ext cx="181451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Аналіз</a:t>
            </a:r>
            <a:endParaRPr lang="en-US" sz="2200" dirty="0"/>
          </a:p>
        </p:txBody>
      </p:sp>
      <p:sp>
        <p:nvSpPr>
          <p:cNvPr id="15" name="Text 8"/>
          <p:cNvSpPr/>
          <p:nvPr/>
        </p:nvSpPr>
        <p:spPr>
          <a:xfrm>
            <a:off x="1271230" y="6014204"/>
            <a:ext cx="181451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Інструменти для геопросторового аналізу даних.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488" y="2841903"/>
            <a:ext cx="4919305" cy="2545794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280190" y="71401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Менеджер проектів</a:t>
            </a:r>
            <a:endParaRPr lang="en-US" sz="4450" dirty="0"/>
          </a:p>
        </p:txBody>
      </p:sp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1762958"/>
            <a:ext cx="1134070" cy="1360884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7754422" y="198977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Проект</a:t>
            </a:r>
            <a:endParaRPr lang="en-US" sz="2200" dirty="0"/>
          </a:p>
        </p:txBody>
      </p:sp>
      <p:sp>
        <p:nvSpPr>
          <p:cNvPr id="7" name="Text 2"/>
          <p:cNvSpPr/>
          <p:nvPr/>
        </p:nvSpPr>
        <p:spPr>
          <a:xfrm>
            <a:off x="7754422" y="2480191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Головний контейнер, що містить усі документи в gVSIG.</a:t>
            </a:r>
            <a:endParaRPr lang="en-US" sz="1750" dirty="0"/>
          </a:p>
        </p:txBody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190" y="3123843"/>
            <a:ext cx="1134070" cy="1669852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7754422" y="335065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Вид</a:t>
            </a:r>
            <a:endParaRPr lang="en-US" sz="2200" dirty="0"/>
          </a:p>
        </p:txBody>
      </p:sp>
      <p:sp>
        <p:nvSpPr>
          <p:cNvPr id="10" name="Text 4"/>
          <p:cNvSpPr/>
          <p:nvPr/>
        </p:nvSpPr>
        <p:spPr>
          <a:xfrm>
            <a:off x="7754422" y="3841075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Документ для відображення та роботи з просторовими даними.</a:t>
            </a:r>
            <a:endParaRPr lang="en-US" sz="1750" dirty="0"/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0190" y="4793694"/>
            <a:ext cx="1134070" cy="1360884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7754422" y="502050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Таблиця</a:t>
            </a:r>
            <a:endParaRPr lang="en-US" sz="2200" dirty="0"/>
          </a:p>
        </p:txBody>
      </p:sp>
      <p:sp>
        <p:nvSpPr>
          <p:cNvPr id="13" name="Text 6"/>
          <p:cNvSpPr/>
          <p:nvPr/>
        </p:nvSpPr>
        <p:spPr>
          <a:xfrm>
            <a:off x="7754422" y="5510927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Документ для роботи з атрибутивними даними.</a:t>
            </a:r>
            <a:endParaRPr lang="en-US" sz="1750" dirty="0"/>
          </a:p>
        </p:txBody>
      </p:sp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0190" y="6154579"/>
            <a:ext cx="1134070" cy="1360884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754422" y="638139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Макет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754422" y="6871811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Документ для підготовки карт до друку.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1649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Типи даних у gVSIG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348" y="2678906"/>
            <a:ext cx="2152055" cy="1306949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892" y="3294936"/>
            <a:ext cx="318968" cy="39862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357217" y="290572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Растрові дані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5357217" y="3396139"/>
            <a:ext cx="531245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Зображення, аерофотознімки, супутникові знімки</a:t>
            </a:r>
            <a:endParaRPr lang="en-US" sz="1750" dirty="0"/>
          </a:p>
        </p:txBody>
      </p:sp>
      <p:sp>
        <p:nvSpPr>
          <p:cNvPr id="7" name="Shape 3"/>
          <p:cNvSpPr/>
          <p:nvPr/>
        </p:nvSpPr>
        <p:spPr>
          <a:xfrm>
            <a:off x="5187077" y="3998952"/>
            <a:ext cx="8592860" cy="15240"/>
          </a:xfrm>
          <a:prstGeom prst="roundRect">
            <a:avLst>
              <a:gd name="adj" fmla="val 625116"/>
            </a:avLst>
          </a:prstGeom>
          <a:solidFill>
            <a:srgbClr val="C7C7D0"/>
          </a:solidFill>
          <a:ln/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2381" y="4042529"/>
            <a:ext cx="4304109" cy="1306949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4892" y="4496633"/>
            <a:ext cx="318968" cy="398621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6433304" y="4269343"/>
            <a:ext cx="218848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Векторні дані</a:t>
            </a:r>
            <a:endParaRPr lang="en-US" sz="2200" dirty="0"/>
          </a:p>
        </p:txBody>
      </p:sp>
      <p:sp>
        <p:nvSpPr>
          <p:cNvPr id="11" name="Text 5"/>
          <p:cNvSpPr/>
          <p:nvPr/>
        </p:nvSpPr>
        <p:spPr>
          <a:xfrm>
            <a:off x="6433304" y="4759762"/>
            <a:ext cx="21884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Точки, лінії, полігони</a:t>
            </a:r>
            <a:endParaRPr lang="en-US" sz="1750" dirty="0"/>
          </a:p>
        </p:txBody>
      </p:sp>
      <p:sp>
        <p:nvSpPr>
          <p:cNvPr id="12" name="Shape 6"/>
          <p:cNvSpPr/>
          <p:nvPr/>
        </p:nvSpPr>
        <p:spPr>
          <a:xfrm>
            <a:off x="6263164" y="5362575"/>
            <a:ext cx="7516773" cy="15240"/>
          </a:xfrm>
          <a:prstGeom prst="roundRect">
            <a:avLst>
              <a:gd name="adj" fmla="val 625116"/>
            </a:avLst>
          </a:prstGeom>
          <a:solidFill>
            <a:srgbClr val="C7C7D0"/>
          </a:solidFill>
          <a:ln/>
        </p:spPr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294" y="5406152"/>
            <a:ext cx="6456164" cy="1306949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4773" y="5860256"/>
            <a:ext cx="318968" cy="39862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509272" y="56329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Таблиці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509272" y="6123384"/>
            <a:ext cx="309193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Атрибутивні дані, статистика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981</Words>
  <Application>Microsoft Office PowerPoint</Application>
  <PresentationFormat>Довільний</PresentationFormat>
  <Paragraphs>243</Paragraphs>
  <Slides>25</Slides>
  <Notes>25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25</vt:i4>
      </vt:variant>
    </vt:vector>
  </HeadingPairs>
  <TitlesOfParts>
    <vt:vector size="30" baseType="lpstr">
      <vt:lpstr>Arial</vt:lpstr>
      <vt:lpstr>Raleway</vt:lpstr>
      <vt:lpstr>Roboto</vt:lpstr>
      <vt:lpstr>Calibri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Андрей Панасюк</cp:lastModifiedBy>
  <cp:revision>2</cp:revision>
  <dcterms:created xsi:type="dcterms:W3CDTF">2025-03-24T12:16:33Z</dcterms:created>
  <dcterms:modified xsi:type="dcterms:W3CDTF">2025-03-24T13:31:47Z</dcterms:modified>
</cp:coreProperties>
</file>