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8229600" cy="14630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aleway" pitchFamily="2" charset="-52"/>
      <p:regular r:id="rId32"/>
    </p:embeddedFont>
    <p:embeddedFont>
      <p:font typeface="Roboto" panose="02000000000000000000" pitchFamily="2" charset="0"/>
      <p:regular r:id="rId33"/>
      <p:bold r:id="rId3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73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3921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Ознайомлення з робочим інтерфейсом QGIS-Quantum GIS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8057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Ласкаво просимо до світу QGIS - потужної геоінформаційної системи з відкритим кодом. Цей курс допоможе вам освоїти інтерфейс програми та розкрити її основні функціональні можливості.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4957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Почнемо наше знайомство з основними елементами робочого середовища, які допоможуть вам ефективно працювати з просторовими даними.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651033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383" y="283488"/>
            <a:ext cx="3927634" cy="22682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367403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 по карті</a:t>
            </a:r>
            <a:endParaRPr lang="en-US" sz="44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762619"/>
            <a:ext cx="566976" cy="5669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87579" y="4722971"/>
            <a:ext cx="22117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Збільшення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1587579" y="5213390"/>
            <a:ext cx="221170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Наближення до деталей карти: колесо миші вперед або кнопка "Збільшити".</a:t>
            </a:r>
            <a:endParaRPr lang="en-US" sz="1750" dirty="0"/>
          </a:p>
        </p:txBody>
      </p:sp>
      <p:sp>
        <p:nvSpPr>
          <p:cNvPr id="8" name="Shape 3"/>
          <p:cNvSpPr/>
          <p:nvPr/>
        </p:nvSpPr>
        <p:spPr>
          <a:xfrm>
            <a:off x="4167783" y="4751308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E5E0DF"/>
          </a:solidFill>
          <a:ln/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446" y="4762619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3236" y="4722971"/>
            <a:ext cx="2211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Зменшення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4933236" y="5213390"/>
            <a:ext cx="22118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Віддалення для огляду більшої території: колесо миші назад або кнопка "Зменшити".</a:t>
            </a:r>
            <a:endParaRPr lang="en-US" sz="17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221" y="4762619"/>
            <a:ext cx="566976" cy="56697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279011" y="4722971"/>
            <a:ext cx="2211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Панорамування</a:t>
            </a:r>
            <a:endParaRPr lang="en-US" sz="2200" dirty="0"/>
          </a:p>
        </p:txBody>
      </p:sp>
      <p:sp>
        <p:nvSpPr>
          <p:cNvPr id="14" name="Text 7"/>
          <p:cNvSpPr/>
          <p:nvPr/>
        </p:nvSpPr>
        <p:spPr>
          <a:xfrm>
            <a:off x="8279011" y="5213390"/>
            <a:ext cx="2211824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Переміщення по карті: клацніть і перетягніть або використовуйте інструмент "Пересунути карту".</a:t>
            </a:r>
            <a:endParaRPr lang="en-US" sz="1750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997" y="4762619"/>
            <a:ext cx="566976" cy="56697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1624786" y="4722971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Перехід до координат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11624786" y="5567720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Введіть точні координати для швидкого переміщення.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0" y="1799034"/>
            <a:ext cx="4957882" cy="463153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26135" y="917496"/>
            <a:ext cx="5284113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Таблиця атрибутів</a:t>
            </a:r>
            <a:endParaRPr lang="en-US" sz="4150" dirty="0"/>
          </a:p>
        </p:txBody>
      </p:sp>
      <p:sp>
        <p:nvSpPr>
          <p:cNvPr id="5" name="Shape 1"/>
          <p:cNvSpPr/>
          <p:nvPr/>
        </p:nvSpPr>
        <p:spPr>
          <a:xfrm>
            <a:off x="6226135" y="1894880"/>
            <a:ext cx="7664529" cy="5417106"/>
          </a:xfrm>
          <a:prstGeom prst="roundRect">
            <a:avLst>
              <a:gd name="adj" fmla="val 163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6233755" y="1902500"/>
            <a:ext cx="7648456" cy="60698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6446163" y="2036921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Опція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8999101" y="2036921"/>
            <a:ext cx="211883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Функціональність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11548229" y="2036921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Комбінація клавіш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6233755" y="2509480"/>
            <a:ext cx="7648456" cy="162139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6446163" y="2643902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Фільтрація</a:t>
            </a:r>
            <a:endParaRPr lang="en-US" sz="1650" dirty="0"/>
          </a:p>
        </p:txBody>
      </p:sp>
      <p:sp>
        <p:nvSpPr>
          <p:cNvPr id="12" name="Text 8"/>
          <p:cNvSpPr/>
          <p:nvPr/>
        </p:nvSpPr>
        <p:spPr>
          <a:xfrm>
            <a:off x="8999101" y="2643902"/>
            <a:ext cx="2118836" cy="1352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Пошук та вибір об'єктів за значеннями атрибутів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11548229" y="2643902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Ctrl+F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6233755" y="4130873"/>
            <a:ext cx="7648456" cy="945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6446163" y="4265295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Редагування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8999101" y="4265295"/>
            <a:ext cx="211883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Зміна атрибутивних даних</a:t>
            </a:r>
            <a:endParaRPr lang="en-US" sz="1650" dirty="0"/>
          </a:p>
        </p:txBody>
      </p:sp>
      <p:sp>
        <p:nvSpPr>
          <p:cNvPr id="17" name="Text 13"/>
          <p:cNvSpPr/>
          <p:nvPr/>
        </p:nvSpPr>
        <p:spPr>
          <a:xfrm>
            <a:off x="11548229" y="4265295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Ctrl+E</a:t>
            </a:r>
            <a:endParaRPr lang="en-US" sz="1650" dirty="0"/>
          </a:p>
        </p:txBody>
      </p:sp>
      <p:sp>
        <p:nvSpPr>
          <p:cNvPr id="18" name="Shape 14"/>
          <p:cNvSpPr/>
          <p:nvPr/>
        </p:nvSpPr>
        <p:spPr>
          <a:xfrm>
            <a:off x="6233755" y="5075992"/>
            <a:ext cx="7648456" cy="128325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6446163" y="5210413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Сортування</a:t>
            </a:r>
            <a:endParaRPr lang="en-US" sz="1650" dirty="0"/>
          </a:p>
        </p:txBody>
      </p:sp>
      <p:sp>
        <p:nvSpPr>
          <p:cNvPr id="20" name="Text 16"/>
          <p:cNvSpPr/>
          <p:nvPr/>
        </p:nvSpPr>
        <p:spPr>
          <a:xfrm>
            <a:off x="8999101" y="5210413"/>
            <a:ext cx="2118836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Впорядкування записів за стовпцями</a:t>
            </a:r>
            <a:endParaRPr lang="en-US" sz="1650" dirty="0"/>
          </a:p>
        </p:txBody>
      </p:sp>
      <p:sp>
        <p:nvSpPr>
          <p:cNvPr id="21" name="Text 17"/>
          <p:cNvSpPr/>
          <p:nvPr/>
        </p:nvSpPr>
        <p:spPr>
          <a:xfrm>
            <a:off x="11548229" y="5210413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Клік на заголовку</a:t>
            </a:r>
            <a:endParaRPr lang="en-US" sz="1650" dirty="0"/>
          </a:p>
        </p:txBody>
      </p:sp>
      <p:sp>
        <p:nvSpPr>
          <p:cNvPr id="22" name="Shape 18"/>
          <p:cNvSpPr/>
          <p:nvPr/>
        </p:nvSpPr>
        <p:spPr>
          <a:xfrm>
            <a:off x="6233755" y="6359247"/>
            <a:ext cx="7648456" cy="945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19"/>
          <p:cNvSpPr/>
          <p:nvPr/>
        </p:nvSpPr>
        <p:spPr>
          <a:xfrm>
            <a:off x="6446163" y="6493669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полів</a:t>
            </a:r>
            <a:endParaRPr lang="en-US" sz="1650" dirty="0"/>
          </a:p>
        </p:txBody>
      </p:sp>
      <p:sp>
        <p:nvSpPr>
          <p:cNvPr id="24" name="Text 20"/>
          <p:cNvSpPr/>
          <p:nvPr/>
        </p:nvSpPr>
        <p:spPr>
          <a:xfrm>
            <a:off x="8999101" y="6493669"/>
            <a:ext cx="211883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Настроювання видимості стовпців</a:t>
            </a:r>
            <a:endParaRPr lang="en-US" sz="1650" dirty="0"/>
          </a:p>
        </p:txBody>
      </p:sp>
      <p:sp>
        <p:nvSpPr>
          <p:cNvPr id="25" name="Text 21"/>
          <p:cNvSpPr/>
          <p:nvPr/>
        </p:nvSpPr>
        <p:spPr>
          <a:xfrm>
            <a:off x="11548229" y="6493669"/>
            <a:ext cx="212264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Правий клік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Стилізація шарів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47153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Покращене візуальне оформлення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7179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Додайте остаточні штрихи для презентаційної якості.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38646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Тематичне картографування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550676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Відображення даних за атрибутами та значеннями.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Базова символізація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4935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Зміна кольорів, розмірів та форм об'єктів.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Типи символізації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Єдиний символ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42692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Всі об'єкти шару відображаються однаково.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85" y="3805714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Категоризований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294322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Різні символи для різних категорій атрибутів.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797" y="3378637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Градуйований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578191"/>
            <a:ext cx="37853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Відображення числових даних з використанням кольорових градієнтів.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041" y="4496633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6085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Теплова карта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576179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Візуалізація щільності точкових даних.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8797" y="5614630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197418" y="540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 основі правил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895261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Застосування символізації за складними умовами.</a:t>
            </a:r>
            <a:endParaRPr lang="en-US" sz="17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585" y="5187553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19" y="2663428"/>
            <a:ext cx="4947642" cy="29026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40423" y="737711"/>
            <a:ext cx="6039564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нових шарів</a:t>
            </a:r>
            <a:endParaRPr lang="en-US" sz="42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423" y="1734145"/>
            <a:ext cx="1077278" cy="1586151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640836" y="1949529"/>
            <a:ext cx="309133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нового шару</a:t>
            </a:r>
            <a:endParaRPr lang="en-US" sz="2100" dirty="0"/>
          </a:p>
        </p:txBody>
      </p:sp>
      <p:sp>
        <p:nvSpPr>
          <p:cNvPr id="7" name="Text 2"/>
          <p:cNvSpPr/>
          <p:nvPr/>
        </p:nvSpPr>
        <p:spPr>
          <a:xfrm>
            <a:off x="7640836" y="2415302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Відкрийте меню "Шар" → "Створити шар" → "Новий векторний шар".</a:t>
            </a:r>
            <a:endParaRPr lang="en-US" sz="16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423" y="3320296"/>
            <a:ext cx="1077278" cy="129266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640836" y="3535680"/>
            <a:ext cx="340221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параметрів</a:t>
            </a:r>
            <a:endParaRPr lang="en-US" sz="2100" dirty="0"/>
          </a:p>
        </p:txBody>
      </p:sp>
      <p:sp>
        <p:nvSpPr>
          <p:cNvPr id="10" name="Text 4"/>
          <p:cNvSpPr/>
          <p:nvPr/>
        </p:nvSpPr>
        <p:spPr>
          <a:xfrm>
            <a:off x="7640836" y="4001453"/>
            <a:ext cx="623554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тип геометрії та систему координат.</a:t>
            </a:r>
            <a:endParaRPr lang="en-US" sz="16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423" y="4612958"/>
            <a:ext cx="1077278" cy="129266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640836" y="4828342"/>
            <a:ext cx="271176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атрибутів</a:t>
            </a:r>
            <a:endParaRPr lang="en-US" sz="2100" dirty="0"/>
          </a:p>
        </p:txBody>
      </p:sp>
      <p:sp>
        <p:nvSpPr>
          <p:cNvPr id="13" name="Text 6"/>
          <p:cNvSpPr/>
          <p:nvPr/>
        </p:nvSpPr>
        <p:spPr>
          <a:xfrm>
            <a:off x="7640836" y="5294114"/>
            <a:ext cx="623554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Визначте поля даних для зберігання інформації про об'єкти.</a:t>
            </a:r>
            <a:endParaRPr lang="en-US" sz="16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423" y="5905619"/>
            <a:ext cx="1077278" cy="158615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640836" y="6121003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Збереження шару</a:t>
            </a:r>
            <a:endParaRPr lang="en-US" sz="2100" dirty="0"/>
          </a:p>
        </p:txBody>
      </p:sp>
      <p:sp>
        <p:nvSpPr>
          <p:cNvPr id="16" name="Text 8"/>
          <p:cNvSpPr/>
          <p:nvPr/>
        </p:nvSpPr>
        <p:spPr>
          <a:xfrm>
            <a:off x="7640836" y="6586776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розташування та формат для збереження нового шару.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23" y="2432923"/>
            <a:ext cx="4958834" cy="336375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24826" y="1248489"/>
            <a:ext cx="7581067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 векторних даних</a:t>
            </a:r>
            <a:endParaRPr lang="en-US" sz="4150" dirty="0"/>
          </a:p>
        </p:txBody>
      </p:sp>
      <p:sp>
        <p:nvSpPr>
          <p:cNvPr id="5" name="Shape 1"/>
          <p:cNvSpPr/>
          <p:nvPr/>
        </p:nvSpPr>
        <p:spPr>
          <a:xfrm>
            <a:off x="6224826" y="2461617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883" y="2501146"/>
            <a:ext cx="316468" cy="39552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910507" y="2461617"/>
            <a:ext cx="391370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Активуйте режим редагування</a:t>
            </a:r>
            <a:endParaRPr lang="en-US" sz="2050" dirty="0"/>
          </a:p>
        </p:txBody>
      </p:sp>
      <p:sp>
        <p:nvSpPr>
          <p:cNvPr id="8" name="Text 3"/>
          <p:cNvSpPr/>
          <p:nvPr/>
        </p:nvSpPr>
        <p:spPr>
          <a:xfrm>
            <a:off x="6910507" y="2917746"/>
            <a:ext cx="698146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кнопку "Переключити редагування" на панелі інструментів.</a:t>
            </a:r>
            <a:endParaRPr lang="en-US" sz="1650" dirty="0"/>
          </a:p>
        </p:txBody>
      </p:sp>
      <p:sp>
        <p:nvSpPr>
          <p:cNvPr id="9" name="Shape 4"/>
          <p:cNvSpPr/>
          <p:nvPr/>
        </p:nvSpPr>
        <p:spPr>
          <a:xfrm>
            <a:off x="6224826" y="3703558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883" y="3743087"/>
            <a:ext cx="316468" cy="3955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10507" y="3703558"/>
            <a:ext cx="2646045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Створіть нові об'єкти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910507" y="4159687"/>
            <a:ext cx="698146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Використовуйте інструменти додавання точок, ліній або полігонів.</a:t>
            </a:r>
            <a:endParaRPr lang="en-US" sz="1650" dirty="0"/>
          </a:p>
        </p:txBody>
      </p:sp>
      <p:sp>
        <p:nvSpPr>
          <p:cNvPr id="13" name="Shape 7"/>
          <p:cNvSpPr/>
          <p:nvPr/>
        </p:nvSpPr>
        <p:spPr>
          <a:xfrm>
            <a:off x="6224826" y="4945499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883" y="4985028"/>
            <a:ext cx="316468" cy="39552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910507" y="4945499"/>
            <a:ext cx="280392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Змініть існуючі об'єкти</a:t>
            </a:r>
            <a:endParaRPr lang="en-US" sz="2050" dirty="0"/>
          </a:p>
        </p:txBody>
      </p:sp>
      <p:sp>
        <p:nvSpPr>
          <p:cNvPr id="16" name="Text 9"/>
          <p:cNvSpPr/>
          <p:nvPr/>
        </p:nvSpPr>
        <p:spPr>
          <a:xfrm>
            <a:off x="6910507" y="5401628"/>
            <a:ext cx="698146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Переміщуйте вершини, додавайте та видаляйте їх.</a:t>
            </a:r>
            <a:endParaRPr lang="en-US" sz="1650" dirty="0"/>
          </a:p>
        </p:txBody>
      </p:sp>
      <p:sp>
        <p:nvSpPr>
          <p:cNvPr id="17" name="Shape 10"/>
          <p:cNvSpPr/>
          <p:nvPr/>
        </p:nvSpPr>
        <p:spPr>
          <a:xfrm>
            <a:off x="6224826" y="6187440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3883" y="6226969"/>
            <a:ext cx="316468" cy="39552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910507" y="6187440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Збережіть зміни</a:t>
            </a:r>
            <a:endParaRPr lang="en-US" sz="2050" dirty="0"/>
          </a:p>
        </p:txBody>
      </p:sp>
      <p:sp>
        <p:nvSpPr>
          <p:cNvPr id="20" name="Text 12"/>
          <p:cNvSpPr/>
          <p:nvPr/>
        </p:nvSpPr>
        <p:spPr>
          <a:xfrm>
            <a:off x="6910507" y="6643568"/>
            <a:ext cx="698146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"Зберегти правки шару" для фіксації змін.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Системи координат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629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Географічні (градуси)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Координати в градусах (широта/довгота), описують положення на земному еліпсоїді.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9215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Проекційні (метричні)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Координати в метрах, результат проектування сферичної поверхні на площину.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9763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Локальні/Національні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Системи координат, оптимізовані для окремих регіонів або країн.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08" y="2715458"/>
            <a:ext cx="4975384" cy="279868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01489" y="726162"/>
            <a:ext cx="7713821" cy="1276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системи координат проекту</a:t>
            </a:r>
            <a:endParaRPr lang="en-US" sz="4000" dirty="0"/>
          </a:p>
        </p:txBody>
      </p:sp>
      <p:sp>
        <p:nvSpPr>
          <p:cNvPr id="5" name="Text 1"/>
          <p:cNvSpPr/>
          <p:nvPr/>
        </p:nvSpPr>
        <p:spPr>
          <a:xfrm>
            <a:off x="6201489" y="2411611"/>
            <a:ext cx="3703677" cy="674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5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4326</a:t>
            </a:r>
            <a:endParaRPr lang="en-US" sz="5300" dirty="0"/>
          </a:p>
        </p:txBody>
      </p:sp>
      <p:sp>
        <p:nvSpPr>
          <p:cNvPr id="6" name="Text 2"/>
          <p:cNvSpPr/>
          <p:nvPr/>
        </p:nvSpPr>
        <p:spPr>
          <a:xfrm>
            <a:off x="6776323" y="3341132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WGS 84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201489" y="3782854"/>
            <a:ext cx="3703677" cy="653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Стандартна географічна система координат, використовується у GPS.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0211633" y="2411611"/>
            <a:ext cx="3703677" cy="674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5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3857</a:t>
            </a:r>
            <a:endParaRPr lang="en-US" sz="5300" dirty="0"/>
          </a:p>
        </p:txBody>
      </p:sp>
      <p:sp>
        <p:nvSpPr>
          <p:cNvPr id="9" name="Text 5"/>
          <p:cNvSpPr/>
          <p:nvPr/>
        </p:nvSpPr>
        <p:spPr>
          <a:xfrm>
            <a:off x="10786467" y="3341132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Web Mercator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10211633" y="3782854"/>
            <a:ext cx="3703677" cy="653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Проекція для веб-карт Google Maps, OSM.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8206502" y="5151596"/>
            <a:ext cx="3703677" cy="674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5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5643</a:t>
            </a:r>
            <a:endParaRPr lang="en-US" sz="5300" dirty="0"/>
          </a:p>
        </p:txBody>
      </p:sp>
      <p:sp>
        <p:nvSpPr>
          <p:cNvPr id="12" name="Text 8"/>
          <p:cNvSpPr/>
          <p:nvPr/>
        </p:nvSpPr>
        <p:spPr>
          <a:xfrm>
            <a:off x="8781336" y="6081117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УСК-2000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8206502" y="6522839"/>
            <a:ext cx="3703677" cy="980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Українська система координат, офіційна для територіального планування.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441" y="2203966"/>
            <a:ext cx="4789527" cy="598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Компоновка карт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61" y="3310295"/>
            <a:ext cx="2532221" cy="25322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516" y="3310295"/>
            <a:ext cx="2532221" cy="253222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970" y="3310295"/>
            <a:ext cx="2532340" cy="253234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544" y="3310295"/>
            <a:ext cx="2532221" cy="2532221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9999" y="3310295"/>
            <a:ext cx="2532340" cy="25323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846" y="283488"/>
            <a:ext cx="4136588" cy="22682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4036933"/>
            <a:ext cx="66677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макету карти</a:t>
            </a:r>
            <a:endParaRPr lang="en-US" sz="44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125522"/>
            <a:ext cx="566976" cy="5669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87579" y="5085874"/>
            <a:ext cx="22117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карти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1587579" y="5930622"/>
            <a:ext cx="22117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Вставте основне вікно карти з проекту на макет.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446" y="5125522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933236" y="5085874"/>
            <a:ext cx="2211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Легенда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4933236" y="5576292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Додайте пояснення умовних позначень для покращення читабельності.</a:t>
            </a:r>
            <a:endParaRPr lang="en-US" sz="17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221" y="5125522"/>
            <a:ext cx="566976" cy="56697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279011" y="5085874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Масштабна лінійка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8279011" y="5930622"/>
            <a:ext cx="221182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Вставте інструмент для визначення відстаней на карті.</a:t>
            </a:r>
            <a:endParaRPr lang="en-US" sz="17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997" y="5125522"/>
            <a:ext cx="566976" cy="56697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624786" y="5085874"/>
            <a:ext cx="2211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Стрілка півночі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11624786" y="5576292"/>
            <a:ext cx="221182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Укажіть орієнтацію карти відносно сторін світу.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8906" y="604123"/>
            <a:ext cx="5492591" cy="686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Що таке QGIS?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68906" y="1867138"/>
            <a:ext cx="494228" cy="494228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37" y="1908274"/>
            <a:ext cx="329446" cy="41183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82804" y="1867138"/>
            <a:ext cx="4239458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Вільне програмне забезпечення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482804" y="2342198"/>
            <a:ext cx="6892290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QGIS - це безкоштовна геоінформаційна система з відкритим кодом.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68906" y="3511868"/>
            <a:ext cx="494228" cy="494228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37" y="3553004"/>
            <a:ext cx="329446" cy="4118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82804" y="3511868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Кросплатформність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482804" y="3986927"/>
            <a:ext cx="6892290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Працює на Windows, macOS, Linux та інших платформах.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68906" y="4805124"/>
            <a:ext cx="494228" cy="494228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237" y="4846260"/>
            <a:ext cx="329446" cy="41183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82804" y="4805124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Активна спільнота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482804" y="5280184"/>
            <a:ext cx="6892290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Розробляється міжнародною командою волонтерів та організацій.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68906" y="6449854"/>
            <a:ext cx="494228" cy="494228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37" y="6490990"/>
            <a:ext cx="329446" cy="41183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82804" y="6449854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Розширюваність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1482804" y="6924913"/>
            <a:ext cx="6892290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Функціональність легко доповнюється через плагіни та Python-скрипти.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2399109"/>
            <a:ext cx="4919305" cy="343126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725924"/>
            <a:ext cx="5825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 готових карт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793790" y="1774865"/>
            <a:ext cx="3664863" cy="3295293"/>
          </a:xfrm>
          <a:prstGeom prst="roundRect">
            <a:avLst>
              <a:gd name="adj" fmla="val 28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028224" y="20092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Зображення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2499717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PNG - для веб та презентацій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028224" y="3304818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TIFF - для високоякісного друку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1028224" y="4109918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JPEG - для компактних файлів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4685467" y="1774865"/>
            <a:ext cx="3664863" cy="3295293"/>
          </a:xfrm>
          <a:prstGeom prst="roundRect">
            <a:avLst>
              <a:gd name="adj" fmla="val 28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4919901" y="20092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Документи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4919901" y="2499717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PDF - універсальний формат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4919901" y="3304818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SVG - для подальшого редагування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4919901" y="4109918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PostScript - для професійного друку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793790" y="5296972"/>
            <a:ext cx="7556421" cy="2206585"/>
          </a:xfrm>
          <a:prstGeom prst="roundRect">
            <a:avLst>
              <a:gd name="adj" fmla="val 43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1028224" y="55314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Інші формати</a:t>
            </a:r>
            <a:endParaRPr lang="en-US" sz="2200" dirty="0"/>
          </a:p>
        </p:txBody>
      </p:sp>
      <p:sp>
        <p:nvSpPr>
          <p:cNvPr id="17" name="Text 13"/>
          <p:cNvSpPr/>
          <p:nvPr/>
        </p:nvSpPr>
        <p:spPr>
          <a:xfrm>
            <a:off x="1028224" y="6021824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HTML - інтерактивні веб-карти</a:t>
            </a:r>
            <a:endParaRPr lang="en-US" sz="1750" dirty="0"/>
          </a:p>
        </p:txBody>
      </p:sp>
      <p:sp>
        <p:nvSpPr>
          <p:cNvPr id="18" name="Text 14"/>
          <p:cNvSpPr/>
          <p:nvPr/>
        </p:nvSpPr>
        <p:spPr>
          <a:xfrm>
            <a:off x="1028224" y="64640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GeoPackage - для збереження даних</a:t>
            </a:r>
            <a:endParaRPr lang="en-US" sz="1750" dirty="0"/>
          </a:p>
        </p:txBody>
      </p:sp>
      <p:sp>
        <p:nvSpPr>
          <p:cNvPr id="19" name="Text 15"/>
          <p:cNvSpPr/>
          <p:nvPr/>
        </p:nvSpPr>
        <p:spPr>
          <a:xfrm>
            <a:off x="1028224" y="690622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DXF - для САПР-систем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4385786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Плагіни в QGIS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05" y="1381482"/>
            <a:ext cx="13402389" cy="729936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940243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F1F2D"/>
          </a:solidFill>
          <a:ln/>
        </p:spPr>
      </p:sp>
      <p:sp>
        <p:nvSpPr>
          <p:cNvPr id="5" name="Text 2"/>
          <p:cNvSpPr/>
          <p:nvPr/>
        </p:nvSpPr>
        <p:spPr>
          <a:xfrm>
            <a:off x="2176582" y="8711327"/>
            <a:ext cx="544116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Аналіз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3087291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393952"/>
          </a:solidFill>
          <a:ln/>
        </p:spPr>
      </p:sp>
      <p:sp>
        <p:nvSpPr>
          <p:cNvPr id="7" name="Text 4"/>
          <p:cNvSpPr/>
          <p:nvPr/>
        </p:nvSpPr>
        <p:spPr>
          <a:xfrm>
            <a:off x="3323630" y="8711327"/>
            <a:ext cx="1441847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Векторні операції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5317927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535378"/>
          </a:solidFill>
          <a:ln/>
        </p:spPr>
      </p:sp>
      <p:sp>
        <p:nvSpPr>
          <p:cNvPr id="9" name="Text 6"/>
          <p:cNvSpPr/>
          <p:nvPr/>
        </p:nvSpPr>
        <p:spPr>
          <a:xfrm>
            <a:off x="5554266" y="8711327"/>
            <a:ext cx="1498878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Растрова обробка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861340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6E6E9B"/>
          </a:solidFill>
          <a:ln/>
        </p:spPr>
      </p:sp>
      <p:sp>
        <p:nvSpPr>
          <p:cNvPr id="11" name="Text 8"/>
          <p:cNvSpPr/>
          <p:nvPr/>
        </p:nvSpPr>
        <p:spPr>
          <a:xfrm>
            <a:off x="8097679" y="8711327"/>
            <a:ext cx="930354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Бази даних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10102096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9494B5"/>
          </a:solidFill>
          <a:ln/>
        </p:spPr>
      </p:sp>
      <p:sp>
        <p:nvSpPr>
          <p:cNvPr id="13" name="Text 10"/>
          <p:cNvSpPr/>
          <p:nvPr/>
        </p:nvSpPr>
        <p:spPr>
          <a:xfrm>
            <a:off x="10338435" y="8711327"/>
            <a:ext cx="967026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Веб-сервіси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11909584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B9B9CE"/>
          </a:solidFill>
          <a:ln/>
        </p:spPr>
      </p:sp>
      <p:sp>
        <p:nvSpPr>
          <p:cNvPr id="15" name="Text 12"/>
          <p:cNvSpPr/>
          <p:nvPr/>
        </p:nvSpPr>
        <p:spPr>
          <a:xfrm>
            <a:off x="12145923" y="8711327"/>
            <a:ext cx="1014174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Картографія</a:t>
            </a:r>
            <a:endParaRPr lang="en-US" sz="13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6663"/>
            <a:ext cx="63705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Популярні плагіни QGIS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52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QuickMapServices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3356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Надає доступ до базових карт та супутникових знімків з різних джерел.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2634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Maps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46854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Bing Maps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1073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OpenStreetMap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3152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Processing Toolbox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32928" y="373356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геообробки для аналізу та маніпуляції просторовими даними.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502634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Буферизація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332928" y="546854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Перетин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332928" y="591073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Растрові обчислення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72067" y="3152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QGIS2Web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872067" y="373356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Експорт карт у вигляді інтерактивних веб-сторінок.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872067" y="46634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OpenLayers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872067" y="510563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Leaflet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9872067" y="554783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MapBox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73565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Просторовий аналіз у QGIS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Буферизація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зон впливу навколо об'єктів на заданій відстані.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Перетин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Знаходження спільних областей між різними шарами.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Розрахунок відстані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Визначення найближчих об'єктів та відстаней між точками.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2110145"/>
            <a:ext cx="4919305" cy="400931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704255"/>
            <a:ext cx="59759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Підтримка та ресурси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793790" y="1753195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303973" y="1753195"/>
            <a:ext cx="30839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Офіційна документація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303973" y="2243614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Детальні посібники на сайті qgis.org українською та англійською мовами.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133951" y="3196233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644134" y="3196233"/>
            <a:ext cx="28371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Форуми та спільноти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644134" y="3686651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Активні обговорення на GIS-Lab, Stack Exchange та інших платформах.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1474232" y="4639270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984415" y="4639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Навчальні матеріали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1984415" y="5129689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Відеоуроки, підручники та онлайн-курси для різних рівнів підготовки.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1814513" y="6082308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2324695" y="60823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Технічна підтримка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2324695" y="6572726"/>
            <a:ext cx="6025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Комерційна підтримка від сертифікованих партнерів та розробників.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329" y="573762"/>
            <a:ext cx="5216604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Практичні завдання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49" y="1777960"/>
            <a:ext cx="4046101" cy="250388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976" y="1777960"/>
            <a:ext cx="4077414" cy="250388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316" y="1777960"/>
            <a:ext cx="4697135" cy="250388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49" y="4448770"/>
            <a:ext cx="13154501" cy="2503884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30329" y="7322225"/>
            <a:ext cx="13169741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Перевірте свої знання, виконавши самостійні завдання. Спробуйте створити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382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Запуск QGIS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27315"/>
            <a:ext cx="3608070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80190" y="2894290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Знайдіть ярлик програми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3384709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робочому столі або в меню "Пуск" знайдіть іконку QGIS.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228421" y="1987153"/>
            <a:ext cx="3608189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28421" y="2554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Запустіть програму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28421" y="3044547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Подвійний клік активує запуск QGIS.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790837"/>
            <a:ext cx="3608070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80190" y="5357813"/>
            <a:ext cx="36080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Дочекайтеся завантаження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280190" y="6202561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З'явиться стартове вікно з логотипом та панель завантаження.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228421" y="4450675"/>
            <a:ext cx="3608189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228421" y="50176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Вітальне вікно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228421" y="5508069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Після завантаження ви побачите інтерфейс програми.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443" y="571381"/>
            <a:ext cx="6005989" cy="648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Головне вікно програми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2443" y="1530787"/>
            <a:ext cx="7691914" cy="1542217"/>
          </a:xfrm>
          <a:prstGeom prst="roundRect">
            <a:avLst>
              <a:gd name="adj" fmla="val 565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7470" y="1745813"/>
            <a:ext cx="2593062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Головне меню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7470" y="2194322"/>
            <a:ext cx="726186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Містить доступ до всіх функцій програми: Проект, Правка, Вигляд, Шар тощо.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12443" y="3280410"/>
            <a:ext cx="7691914" cy="1210389"/>
          </a:xfrm>
          <a:prstGeom prst="roundRect">
            <a:avLst>
              <a:gd name="adj" fmla="val 719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27470" y="3495437"/>
            <a:ext cx="2593062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Панелі інструментів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27470" y="3943945"/>
            <a:ext cx="7261860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Швидкий доступ до основних функцій через кнопки з іконками.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2443" y="4698206"/>
            <a:ext cx="7691914" cy="1210389"/>
          </a:xfrm>
          <a:prstGeom prst="roundRect">
            <a:avLst>
              <a:gd name="adj" fmla="val 719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7470" y="4913233"/>
            <a:ext cx="2593062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Панелі та вікна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7470" y="5361742"/>
            <a:ext cx="7261860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Браузер, шари, компонувальник карт та інші інструменти керування.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2443" y="6116003"/>
            <a:ext cx="7691914" cy="1542217"/>
          </a:xfrm>
          <a:prstGeom prst="roundRect">
            <a:avLst>
              <a:gd name="adj" fmla="val 565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27470" y="6331029"/>
            <a:ext cx="2593062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Вікно карти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27470" y="6779538"/>
            <a:ext cx="726186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Центральна частина інтерфейсу для відображення та редагування просторових даних.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923" y="283488"/>
            <a:ext cx="4044434" cy="22682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34812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інструментів</a:t>
            </a:r>
            <a:endParaRPr lang="en-US" sz="44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30209"/>
            <a:ext cx="3260646" cy="90725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20604" y="5777627"/>
            <a:ext cx="28070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Вибір об'єктів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1020604" y="6268045"/>
            <a:ext cx="280701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виділення та вибору об'єктів на карті.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435" y="4530209"/>
            <a:ext cx="3260765" cy="90725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281249" y="5777627"/>
            <a:ext cx="28071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4281249" y="6268045"/>
            <a:ext cx="28071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Масштабування, панорамування та інші функції переміщення.</a:t>
            </a:r>
            <a:endParaRPr lang="en-US" sz="17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4530209"/>
            <a:ext cx="3260646" cy="90725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542014" y="5777627"/>
            <a:ext cx="28070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Вимірювання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7542014" y="6268045"/>
            <a:ext cx="280701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вимірювання відстаней, площ та кутів.</a:t>
            </a:r>
            <a:endParaRPr lang="en-US" sz="17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5846" y="4530209"/>
            <a:ext cx="3260765" cy="90725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0802660" y="5777627"/>
            <a:ext cx="28071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10802660" y="6268045"/>
            <a:ext cx="28071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та зміна векторних об'єктів.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461" y="2489954"/>
            <a:ext cx="4963478" cy="325112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31758" y="574953"/>
            <a:ext cx="5227082" cy="653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"Браузер"</a:t>
            </a:r>
            <a:endParaRPr lang="en-US" sz="4100" dirty="0"/>
          </a:p>
        </p:txBody>
      </p:sp>
      <p:sp>
        <p:nvSpPr>
          <p:cNvPr id="5" name="Shape 1"/>
          <p:cNvSpPr/>
          <p:nvPr/>
        </p:nvSpPr>
        <p:spPr>
          <a:xfrm>
            <a:off x="966907" y="1541859"/>
            <a:ext cx="22860" cy="6114336"/>
          </a:xfrm>
          <a:prstGeom prst="roundRect">
            <a:avLst>
              <a:gd name="adj" fmla="val 384151"/>
            </a:avLst>
          </a:prstGeom>
          <a:solidFill>
            <a:srgbClr val="C7C7D0"/>
          </a:solidFill>
          <a:ln/>
        </p:spPr>
      </p:sp>
      <p:sp>
        <p:nvSpPr>
          <p:cNvPr id="6" name="Shape 2"/>
          <p:cNvSpPr/>
          <p:nvPr/>
        </p:nvSpPr>
        <p:spPr>
          <a:xfrm>
            <a:off x="1179255" y="2000726"/>
            <a:ext cx="627221" cy="22860"/>
          </a:xfrm>
          <a:prstGeom prst="roundRect">
            <a:avLst>
              <a:gd name="adj" fmla="val 384151"/>
            </a:avLst>
          </a:prstGeom>
          <a:solidFill>
            <a:srgbClr val="C7C7D0"/>
          </a:solidFill>
          <a:ln/>
        </p:spPr>
      </p:sp>
      <p:sp>
        <p:nvSpPr>
          <p:cNvPr id="7" name="Shape 3"/>
          <p:cNvSpPr/>
          <p:nvPr/>
        </p:nvSpPr>
        <p:spPr>
          <a:xfrm>
            <a:off x="731699" y="1777008"/>
            <a:ext cx="470416" cy="47041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42" y="1816179"/>
            <a:ext cx="313611" cy="39195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12394" y="1750933"/>
            <a:ext cx="2613541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Доступ до даних</a:t>
            </a:r>
            <a:endParaRPr lang="en-US" sz="2050" dirty="0"/>
          </a:p>
        </p:txBody>
      </p:sp>
      <p:sp>
        <p:nvSpPr>
          <p:cNvPr id="10" name="Text 5"/>
          <p:cNvSpPr/>
          <p:nvPr/>
        </p:nvSpPr>
        <p:spPr>
          <a:xfrm>
            <a:off x="2012394" y="2202894"/>
            <a:ext cx="6399848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Браузер дозволяє переглядати та відкривати просторові дані з різних джерел.</a:t>
            </a: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1179255" y="3748802"/>
            <a:ext cx="627221" cy="22860"/>
          </a:xfrm>
          <a:prstGeom prst="roundRect">
            <a:avLst>
              <a:gd name="adj" fmla="val 384151"/>
            </a:avLst>
          </a:prstGeom>
          <a:solidFill>
            <a:srgbClr val="C7C7D0"/>
          </a:solidFill>
          <a:ln/>
        </p:spPr>
      </p:sp>
      <p:sp>
        <p:nvSpPr>
          <p:cNvPr id="12" name="Shape 7"/>
          <p:cNvSpPr/>
          <p:nvPr/>
        </p:nvSpPr>
        <p:spPr>
          <a:xfrm>
            <a:off x="731699" y="3525083"/>
            <a:ext cx="470416" cy="47041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42" y="3564255"/>
            <a:ext cx="313611" cy="39195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012394" y="3499009"/>
            <a:ext cx="3271838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Підключення до баз даних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2012394" y="3950970"/>
            <a:ext cx="6399848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Доступ до PostgreSQL, SpatiaLite, GeoPackage та інших форматів.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1179255" y="5162431"/>
            <a:ext cx="627221" cy="22860"/>
          </a:xfrm>
          <a:prstGeom prst="roundRect">
            <a:avLst>
              <a:gd name="adj" fmla="val 384151"/>
            </a:avLst>
          </a:prstGeom>
          <a:solidFill>
            <a:srgbClr val="C7C7D0"/>
          </a:solidFill>
          <a:ln/>
        </p:spPr>
      </p:sp>
      <p:sp>
        <p:nvSpPr>
          <p:cNvPr id="17" name="Shape 11"/>
          <p:cNvSpPr/>
          <p:nvPr/>
        </p:nvSpPr>
        <p:spPr>
          <a:xfrm>
            <a:off x="731699" y="4938713"/>
            <a:ext cx="470416" cy="47041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42" y="4977884"/>
            <a:ext cx="313611" cy="39195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2012394" y="4912638"/>
            <a:ext cx="2613541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Мережеві сервіси</a:t>
            </a:r>
            <a:endParaRPr lang="en-US" sz="2050" dirty="0"/>
          </a:p>
        </p:txBody>
      </p:sp>
      <p:sp>
        <p:nvSpPr>
          <p:cNvPr id="20" name="Text 13"/>
          <p:cNvSpPr/>
          <p:nvPr/>
        </p:nvSpPr>
        <p:spPr>
          <a:xfrm>
            <a:off x="2012394" y="5364599"/>
            <a:ext cx="6399848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Підключення до WMS, WFS, WCS та інших веб-сервісів.</a:t>
            </a:r>
            <a:endParaRPr lang="en-US" sz="1600" dirty="0"/>
          </a:p>
        </p:txBody>
      </p:sp>
      <p:sp>
        <p:nvSpPr>
          <p:cNvPr id="21" name="Shape 14"/>
          <p:cNvSpPr/>
          <p:nvPr/>
        </p:nvSpPr>
        <p:spPr>
          <a:xfrm>
            <a:off x="1179255" y="6576060"/>
            <a:ext cx="627221" cy="22860"/>
          </a:xfrm>
          <a:prstGeom prst="roundRect">
            <a:avLst>
              <a:gd name="adj" fmla="val 384151"/>
            </a:avLst>
          </a:prstGeom>
          <a:solidFill>
            <a:srgbClr val="C7C7D0"/>
          </a:solidFill>
          <a:ln/>
        </p:spPr>
      </p:sp>
      <p:sp>
        <p:nvSpPr>
          <p:cNvPr id="22" name="Shape 15"/>
          <p:cNvSpPr/>
          <p:nvPr/>
        </p:nvSpPr>
        <p:spPr>
          <a:xfrm>
            <a:off x="731699" y="6352342"/>
            <a:ext cx="470416" cy="470416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42" y="6391513"/>
            <a:ext cx="313611" cy="391954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2012394" y="6326267"/>
            <a:ext cx="2613541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Вкладки історії</a:t>
            </a:r>
            <a:endParaRPr lang="en-US" sz="2050" dirty="0"/>
          </a:p>
        </p:txBody>
      </p:sp>
      <p:sp>
        <p:nvSpPr>
          <p:cNvPr id="25" name="Text 17"/>
          <p:cNvSpPr/>
          <p:nvPr/>
        </p:nvSpPr>
        <p:spPr>
          <a:xfrm>
            <a:off x="2012394" y="6778228"/>
            <a:ext cx="6399848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Швидкий доступ до нещодавно використаних файлів та ресурсів.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"Шари"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Управління шарами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Додавання, видалення та організація шарів на карті.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Видимість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Вмикання та вимикання відображення шарів.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Фільтрація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Групування та фільтрація шарів за різними критеріями.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Стилізація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Швидкий доступ до налаштувань відображення шарів.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76746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шару до проекту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41689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Натисніть кнопку "Додати шар"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54197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на панелі інструментів або в меню "Шар".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Виберіть тип даних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54833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Векторний, растровий, текстовий чи інший формат.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Знайдіть файл даних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51090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потрібний файл через діалогове вікно.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Підтвердіть вибір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53351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"Відкрити", щоб додати шар до проекту.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631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Типи даних у QGIS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920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Векторні дані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732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Точки, лінії та полігони, що представляють дискретні об'єкти.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0308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Формати: SHP, GeoJSON, KML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4528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Використання: будівлі, дороги, адміністративні межі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32928" y="31920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Растрові дані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32928" y="37732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Зображення з просторовою прив'язкою, розділені на пікселі.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470308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Формати: GeoTIFF, JPEG, PNG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514528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Використання: аерофотознімки, ЦМР, супутникові знімки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31920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Табличні дані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2067" y="3773210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Непросторові дані, які можна пов'язати з просторовими об'єктами.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72067" y="506599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Формати: CSV, XLS, DBF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72067" y="5508188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Використання: статистика, атрибутивні дані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Office PowerPoint</Application>
  <PresentationFormat>Довільний</PresentationFormat>
  <Paragraphs>246</Paragraphs>
  <Slides>25</Slides>
  <Notes>25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Roboto</vt:lpstr>
      <vt:lpstr>Arial</vt:lpstr>
      <vt:lpstr>Raleway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Андрей Панасюк</cp:lastModifiedBy>
  <cp:revision>2</cp:revision>
  <dcterms:created xsi:type="dcterms:W3CDTF">2025-03-24T12:13:52Z</dcterms:created>
  <dcterms:modified xsi:type="dcterms:W3CDTF">2025-03-24T13:31:35Z</dcterms:modified>
</cp:coreProperties>
</file>