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4630400" cy="8229600"/>
  <p:notesSz cx="8229600" cy="14630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aleway" pitchFamily="2" charset="-52"/>
      <p:regular r:id="rId32"/>
    </p:embeddedFont>
    <p:embeddedFont>
      <p:font typeface="Roboto" panose="02000000000000000000" pitchFamily="2" charset="0"/>
      <p:regular r:id="rId33"/>
      <p:bold r:id="rId34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04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3921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Ознайомлення з робочим інтерфейсом 3Dsurvey та AutoCAD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0571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Ласкаво просимо до курсу з освоєння потужних інструментів проектування! Ми розглянемо основні функції та особливості інтерфейсів 3Dsurvey та AutoCAD.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14957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Цей посібник допоможе вам швидко оволодіти навичками роботи з цими програмами. Розпочнімо нашу подорож у світ цифрового проектування.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51033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0423" y="737711"/>
            <a:ext cx="6059448" cy="673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Перші кроки з AutoCAD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423" y="1734145"/>
            <a:ext cx="1077278" cy="15861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0836" y="1949529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Запуск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640836" y="2415302"/>
            <a:ext cx="623554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Знайдіть значок AutoCAD на робочому столі чи у меню "Пуск".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423" y="3320296"/>
            <a:ext cx="1077278" cy="12926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0836" y="3535680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Шаблон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640836" y="4001453"/>
            <a:ext cx="623554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Виберіть шаблон креслення відповідно до ваших потреб.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423" y="4612958"/>
            <a:ext cx="1077278" cy="15861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0836" y="4828342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Робочий простір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640836" y="5294114"/>
            <a:ext cx="623554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Оберіть "Drafting &amp; Annotation" для 2D або "3D Modeling" для 3D.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423" y="6199108"/>
            <a:ext cx="1077278" cy="129266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40836" y="6414492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Збереження</a:t>
            </a:r>
            <a:endParaRPr lang="en-US" sz="2100" dirty="0"/>
          </a:p>
        </p:txBody>
      </p:sp>
      <p:sp>
        <p:nvSpPr>
          <p:cNvPr id="15" name="Text 8"/>
          <p:cNvSpPr/>
          <p:nvPr/>
        </p:nvSpPr>
        <p:spPr>
          <a:xfrm>
            <a:off x="7640836" y="6880265"/>
            <a:ext cx="623554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Збережіть новий файл у зручному місці на диску.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6910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Інтерфейс AutoCAD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313861" y="29206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Стрічка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11022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Містить групи інструментів, організовані за вкладками.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609868" y="3379351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21" y="3503295"/>
            <a:ext cx="255151" cy="318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1304" y="25315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Робоча область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481304" y="3021925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Головний простір, де створюються та редагуються креслення.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7574756" y="2740938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609" y="2864882"/>
            <a:ext cx="255151" cy="3189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594771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Командний рядок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594771" y="4578310"/>
            <a:ext cx="42418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Дозволяє вводити команди та параметри вручну.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789075" y="4412456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4928" y="4536400"/>
            <a:ext cx="255151" cy="31896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481304" y="56442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Навігаційна панель</a:t>
            </a:r>
            <a:endParaRPr lang="en-US" sz="2200" dirty="0"/>
          </a:p>
        </p:txBody>
      </p:sp>
      <p:sp>
        <p:nvSpPr>
          <p:cNvPr id="19" name="Text 11"/>
          <p:cNvSpPr/>
          <p:nvPr/>
        </p:nvSpPr>
        <p:spPr>
          <a:xfrm>
            <a:off x="9481304" y="6134695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Інструменти для зміни масштабу та переміщення по кресленню.</a:t>
            </a:r>
            <a:endParaRPr lang="en-US" sz="175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7574756" y="6083856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609" y="6207800"/>
            <a:ext cx="255151" cy="318968"/>
          </a:xfrm>
          <a:prstGeom prst="rect">
            <a:avLst/>
          </a:prstGeom>
        </p:spPr>
      </p:pic>
      <p:sp>
        <p:nvSpPr>
          <p:cNvPr id="23" name="Text 13"/>
          <p:cNvSpPr/>
          <p:nvPr/>
        </p:nvSpPr>
        <p:spPr>
          <a:xfrm>
            <a:off x="2160627" y="5255181"/>
            <a:ext cx="29884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Палітра властивостей</a:t>
            </a:r>
            <a:endParaRPr lang="en-US" sz="2200" dirty="0"/>
          </a:p>
        </p:txBody>
      </p:sp>
      <p:sp>
        <p:nvSpPr>
          <p:cNvPr id="24" name="Text 14"/>
          <p:cNvSpPr/>
          <p:nvPr/>
        </p:nvSpPr>
        <p:spPr>
          <a:xfrm>
            <a:off x="793790" y="5745599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Відображає та дозволяє змінювати властивості вибраних об'єктів.</a:t>
            </a:r>
            <a:endParaRPr lang="en-US" sz="1750" dirty="0"/>
          </a:p>
        </p:txBody>
      </p:sp>
      <p:pic>
        <p:nvPicPr>
          <p:cNvPr id="25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26" name="Shape 15"/>
          <p:cNvSpPr/>
          <p:nvPr/>
        </p:nvSpPr>
        <p:spPr>
          <a:xfrm>
            <a:off x="5609868" y="5445443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27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5721" y="5569387"/>
            <a:ext cx="255151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72985"/>
            <a:ext cx="83941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Системи координат в AutoCAD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48739"/>
            <a:ext cx="46127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Світова система координат (WCS)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2988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Основна система координат. Вона фіксована і не змінюється.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5976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Осі X, Y, Z розташовані стандартно: X - горизонтально, Y - вертикально, Z - перпендикулярно площині екрану.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248739"/>
            <a:ext cx="55566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Користувацька система координат (UCS)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82988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Дозволяє створювати власні системи координат.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39685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Можна розташувати під будь-яким кутом. Спрощує креслення об'єктів під нахилом.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532673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Змінюється за допомогою команди UCS або через панель інструментів UCS.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118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7241" y="3430429"/>
            <a:ext cx="10583108" cy="702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Основні команди креслення в AutoCAD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7241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38" y="4765834"/>
            <a:ext cx="337423" cy="42171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8285" y="472368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LINE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18285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Створює прямі лінії між точками. Активується через стрічку або командний рядок.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27714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10" y="4765834"/>
            <a:ext cx="337423" cy="42171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158758" y="472368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CIRCLE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158758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Дозволяє креслити кола. Має декілька варіантів створення.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87241" y="6407587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38" y="6449735"/>
            <a:ext cx="337423" cy="42171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18285" y="6407587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RECTANGLE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18285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Швидко створює прямокутники. Можна задати розміри або вказати протилежні кути.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7427714" y="6407587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010" y="6449735"/>
            <a:ext cx="337423" cy="421719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158758" y="6407587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ARC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8158758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Дозволяє креслити дуги різними способами. Має багато варіантів побудови.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2466" y="626745"/>
            <a:ext cx="7108865" cy="609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Точність креслення в AutoCAD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82466" y="1528405"/>
            <a:ext cx="7779068" cy="1450419"/>
          </a:xfrm>
          <a:prstGeom prst="roundRect">
            <a:avLst>
              <a:gd name="adj" fmla="val 564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84992" y="1730931"/>
            <a:ext cx="3202186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OSNAP (Об'єктна прив'язка)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84992" y="2152412"/>
            <a:ext cx="7374017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Дозволяє точно прив'язуватися до характерних точок об'єктів: кінців, середин, перетинів.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82466" y="3173730"/>
            <a:ext cx="7779068" cy="1450419"/>
          </a:xfrm>
          <a:prstGeom prst="roundRect">
            <a:avLst>
              <a:gd name="adj" fmla="val 564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84992" y="3376255"/>
            <a:ext cx="3708440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ORTHO (Ортогональний режим)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84992" y="3797737"/>
            <a:ext cx="7374017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Обмежує рух курсора до горизонтальних і вертикальних напрямків. Активується клавішею F8.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82466" y="4819055"/>
            <a:ext cx="7779068" cy="1138476"/>
          </a:xfrm>
          <a:prstGeom prst="roundRect">
            <a:avLst>
              <a:gd name="adj" fmla="val 719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84992" y="5021580"/>
            <a:ext cx="3537466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POLAR (Полярне відстеження)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884992" y="5443061"/>
            <a:ext cx="7374017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Дозволяє креслити під заданими кутами. Показує підказки з відстанями.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82466" y="6152436"/>
            <a:ext cx="7779068" cy="1450419"/>
          </a:xfrm>
          <a:prstGeom prst="roundRect">
            <a:avLst>
              <a:gd name="adj" fmla="val 564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84992" y="6354961"/>
            <a:ext cx="2437328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GRID і SNAP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884992" y="6776442"/>
            <a:ext cx="7374017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Сітка допомагає орієнтуватися. Функція SNAP дозволяє "прилипати" до точок сітки.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5682" y="1788200"/>
            <a:ext cx="7844314" cy="621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Команди редагування в AutoCAD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02" y="2935605"/>
            <a:ext cx="2517577" cy="251757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827" y="2935605"/>
            <a:ext cx="2517577" cy="2517577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352" y="2935605"/>
            <a:ext cx="2517577" cy="251757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2877" y="2935605"/>
            <a:ext cx="2517577" cy="2517577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9402" y="2935605"/>
            <a:ext cx="2517577" cy="2517577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95682" y="5805607"/>
            <a:ext cx="13239036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Основні команди редагування: MOVE (переміщення), COPY (копіювання), ROTATE (обертання), MIRROR (дзеркальне відображення), ARRAY (масив об'єктів).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616625"/>
            <a:ext cx="7548682" cy="699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Робота з шарами в AutoCAD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82955" y="1763197"/>
            <a:ext cx="1633061" cy="1289090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04" y="2211110"/>
            <a:ext cx="314563" cy="3931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39735" y="1986915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шарів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639735" y="2470666"/>
            <a:ext cx="8695968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Відкрийте менеджер шарів та створіть нові шари для різних елементів креслення.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527816" y="3037046"/>
            <a:ext cx="11207829" cy="15240"/>
          </a:xfrm>
          <a:prstGeom prst="roundRect">
            <a:avLst>
              <a:gd name="adj" fmla="val 616554"/>
            </a:avLst>
          </a:prstGeom>
          <a:solidFill>
            <a:srgbClr val="C7C7D0"/>
          </a:solidFill>
          <a:ln/>
        </p:spPr>
      </p:sp>
      <p:sp>
        <p:nvSpPr>
          <p:cNvPr id="8" name="Shape 5"/>
          <p:cNvSpPr/>
          <p:nvPr/>
        </p:nvSpPr>
        <p:spPr>
          <a:xfrm>
            <a:off x="782955" y="3164086"/>
            <a:ext cx="3266123" cy="1289090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735" y="3611999"/>
            <a:ext cx="314563" cy="39314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72796" y="3387804"/>
            <a:ext cx="3867507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Налаштування властивостей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272796" y="3871555"/>
            <a:ext cx="5972889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Встановіть колір, тип лінії та товщину для кожного шару.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160877" y="4437936"/>
            <a:ext cx="9574768" cy="15240"/>
          </a:xfrm>
          <a:prstGeom prst="roundRect">
            <a:avLst>
              <a:gd name="adj" fmla="val 616554"/>
            </a:avLst>
          </a:prstGeom>
          <a:solidFill>
            <a:srgbClr val="C7C7D0"/>
          </a:solidFill>
          <a:ln/>
        </p:spPr>
      </p:sp>
      <p:sp>
        <p:nvSpPr>
          <p:cNvPr id="13" name="Shape 9"/>
          <p:cNvSpPr/>
          <p:nvPr/>
        </p:nvSpPr>
        <p:spPr>
          <a:xfrm>
            <a:off x="782955" y="4564975"/>
            <a:ext cx="4899184" cy="1289090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265" y="5012888"/>
            <a:ext cx="314563" cy="39314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05857" y="4788694"/>
            <a:ext cx="2900720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Керування видимістю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5905857" y="5272445"/>
            <a:ext cx="6662023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Вмикайте та вимикайте видимість шарів для зручності роботи.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5793938" y="5838825"/>
            <a:ext cx="7941707" cy="15240"/>
          </a:xfrm>
          <a:prstGeom prst="roundRect">
            <a:avLst>
              <a:gd name="adj" fmla="val 616554"/>
            </a:avLst>
          </a:prstGeom>
          <a:solidFill>
            <a:srgbClr val="C7C7D0"/>
          </a:solidFill>
          <a:ln/>
        </p:spPr>
      </p:sp>
      <p:sp>
        <p:nvSpPr>
          <p:cNvPr id="18" name="Shape 13"/>
          <p:cNvSpPr/>
          <p:nvPr/>
        </p:nvSpPr>
        <p:spPr>
          <a:xfrm>
            <a:off x="782955" y="5965865"/>
            <a:ext cx="6532245" cy="1646992"/>
          </a:xfrm>
          <a:prstGeom prst="roundRect">
            <a:avLst>
              <a:gd name="adj" fmla="val 57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796" y="6592729"/>
            <a:ext cx="314563" cy="39314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38918" y="6189583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Блокування шарів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7538918" y="6673334"/>
            <a:ext cx="6084808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Захистіть шари від випадкових змін, зберігаючи можливість їх бачити.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9258" y="706636"/>
            <a:ext cx="7493198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Розміри та анотації в AutoCAD</a:t>
            </a:r>
            <a:endParaRPr lang="en-US" sz="4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58" y="1706880"/>
            <a:ext cx="478036" cy="4780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15653" y="1670447"/>
            <a:ext cx="1666994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Лінійний розмір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1415653" y="2446734"/>
            <a:ext cx="1666994" cy="2000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Показує горизонтальну, вертикальну або похилу відстань між двома точками.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186" y="1706880"/>
            <a:ext cx="478155" cy="47815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81701" y="1670447"/>
            <a:ext cx="1666994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Кутовий розмір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4081701" y="2446734"/>
            <a:ext cx="1666994" cy="133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Вимірює кут між двома лініями або трьома точками.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234" y="1706880"/>
            <a:ext cx="478155" cy="47815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747748" y="1670447"/>
            <a:ext cx="166699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Радіус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6747748" y="2121098"/>
            <a:ext cx="1666994" cy="133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Відображає радіус кола або дуги на кресленні.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258" y="5108496"/>
            <a:ext cx="478036" cy="47803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415653" y="5072063"/>
            <a:ext cx="166699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Текст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1415653" y="5522714"/>
            <a:ext cx="1666994" cy="2000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Додає пояснювальний текст до креслення. Має різні стилі форматування.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5804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3D моделювання в AutoCAD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Базові 3D примітиви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Створення коробок, циліндрів, сфер як основи для складних моделей.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Видавлювання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Перетворення 2D форм на 3D об'єкти шляхом розтягування.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Обертання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Створення об'єктів через обертання профілю навколо осі.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Булеві операції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Об'єднання, віднімання та перетин для створення складних форм.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4256" y="915948"/>
            <a:ext cx="7409974" cy="637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Інтеграція 3Dsurvey з AutoCAD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56" y="1859875"/>
            <a:ext cx="1020485" cy="122455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40850" y="2063948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Експорт з 3Dsurvey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40850" y="2505194"/>
            <a:ext cx="638889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Виберіть потрібні дані та експортуйте у форматі DXF/DWG.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56" y="3084433"/>
            <a:ext cx="1020485" cy="150233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40850" y="3288506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Імпорт в AutoCAD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40850" y="3729752"/>
            <a:ext cx="6388894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Використайте команду "Відкрити" або "Зовнішні посилання" в AutoCAD.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56" y="4586764"/>
            <a:ext cx="1020485" cy="150233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40850" y="4790837"/>
            <a:ext cx="313646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Налаштування координат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40850" y="5232083"/>
            <a:ext cx="6388894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Перевірте систему координат для правильного розташування даних.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256" y="6089094"/>
            <a:ext cx="1020485" cy="122455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40850" y="6293167"/>
            <a:ext cx="3011924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Використання як основи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2040850" y="6734413"/>
            <a:ext cx="638889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Створюйте нові об'єкти AutoCAD на основі імпортованих даних.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42586"/>
            <a:ext cx="6410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Перші кроки з 3Dsurvey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4667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989183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9466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Запуск програми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43709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Знайдіть значок 3Dsurvey на робочому столі. Двічі клацніть, щоб запустити.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685467" y="294667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537" y="2989183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22583" y="29466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Вхід у систему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22583" y="3437096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Введіть ваші облікові дані. Дочекайтеся завантаження робочого простору.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37067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413177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3706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проекту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586109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Натисніть "Новий проект". Вкажіть назву та місце збереження файлів.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7177" y="618768"/>
            <a:ext cx="7400092" cy="447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перерізів та профілів у 3Dsurvey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987177" y="1351955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3700" dirty="0"/>
          </a:p>
        </p:txBody>
      </p:sp>
      <p:sp>
        <p:nvSpPr>
          <p:cNvPr id="5" name="Text 2"/>
          <p:cNvSpPr/>
          <p:nvPr/>
        </p:nvSpPr>
        <p:spPr>
          <a:xfrm>
            <a:off x="9164003" y="2002869"/>
            <a:ext cx="1788676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Виберіть інструмент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5987177" y="2312194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Активуйте функцію "Переріз" на панелі інструментів 3Dsurvey.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5987177" y="3041809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3700" dirty="0"/>
          </a:p>
        </p:txBody>
      </p:sp>
      <p:sp>
        <p:nvSpPr>
          <p:cNvPr id="8" name="Text 5"/>
          <p:cNvSpPr/>
          <p:nvPr/>
        </p:nvSpPr>
        <p:spPr>
          <a:xfrm>
            <a:off x="9164003" y="3692723"/>
            <a:ext cx="1788676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Вкажіть лінію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5987177" y="4002048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Намалюйте лінію перерізу на моделі рельєфу.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5987177" y="4731663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3700" dirty="0"/>
          </a:p>
        </p:txBody>
      </p:sp>
      <p:sp>
        <p:nvSpPr>
          <p:cNvPr id="11" name="Text 8"/>
          <p:cNvSpPr/>
          <p:nvPr/>
        </p:nvSpPr>
        <p:spPr>
          <a:xfrm>
            <a:off x="9041368" y="5382578"/>
            <a:ext cx="2033945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Налаштуйте параметри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5987177" y="5691902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Встановіть ширину та деталізацію перерізу.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5987177" y="6421517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3700" dirty="0"/>
          </a:p>
        </p:txBody>
      </p:sp>
      <p:sp>
        <p:nvSpPr>
          <p:cNvPr id="14" name="Text 11"/>
          <p:cNvSpPr/>
          <p:nvPr/>
        </p:nvSpPr>
        <p:spPr>
          <a:xfrm>
            <a:off x="9065062" y="7072432"/>
            <a:ext cx="1986558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Експортуйте результат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5987177" y="7381756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Збережіть переріз для подальшого використання в AutoCAD.</a:t>
            </a:r>
            <a:endParaRPr lang="en-US" sz="11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2450" y="434102"/>
            <a:ext cx="5829895" cy="493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Обчислення об'ємів у 3Dsurvey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243013"/>
            <a:ext cx="13525500" cy="738604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358509" y="8659535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1F1F2D"/>
          </a:solidFill>
          <a:ln/>
        </p:spPr>
      </p:sp>
      <p:sp>
        <p:nvSpPr>
          <p:cNvPr id="5" name="Text 2"/>
          <p:cNvSpPr/>
          <p:nvPr/>
        </p:nvSpPr>
        <p:spPr>
          <a:xfrm>
            <a:off x="2577227" y="8659535"/>
            <a:ext cx="1242298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Між поверхнями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4499610" y="8659535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464665"/>
          </a:solidFill>
          <a:ln/>
        </p:spPr>
      </p:sp>
      <p:sp>
        <p:nvSpPr>
          <p:cNvPr id="7" name="Text 4"/>
          <p:cNvSpPr/>
          <p:nvPr/>
        </p:nvSpPr>
        <p:spPr>
          <a:xfrm>
            <a:off x="4718328" y="8659535"/>
            <a:ext cx="1992868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Відносно базової площини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8294846" y="8659535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6E6E9B"/>
          </a:solidFill>
          <a:ln/>
        </p:spPr>
      </p:sp>
      <p:sp>
        <p:nvSpPr>
          <p:cNvPr id="9" name="Text 6"/>
          <p:cNvSpPr/>
          <p:nvPr/>
        </p:nvSpPr>
        <p:spPr>
          <a:xfrm>
            <a:off x="8513564" y="8659535"/>
            <a:ext cx="1241465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 межах контуру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10810875" y="8659535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A6A6C1"/>
          </a:solidFill>
          <a:ln/>
        </p:spPr>
      </p:sp>
      <p:sp>
        <p:nvSpPr>
          <p:cNvPr id="11" name="Text 8"/>
          <p:cNvSpPr/>
          <p:nvPr/>
        </p:nvSpPr>
        <p:spPr>
          <a:xfrm>
            <a:off x="11029593" y="8659535"/>
            <a:ext cx="1161693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Земляні роботи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552450" y="8994815"/>
            <a:ext cx="13525500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Найчастіше користувачі 3Dsurvey обчислюють об'єми між двома поверхнями. Цей метод дозволяє точно визначити обсяг земляних робіт.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76332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Контурні лінії та горизонталі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32936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Генерація горизонталей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3Dsurvey автоматично створює горизонталі на основі цифрової моделі рельєфу.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Редагування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Налаштовуйте інтервал, згладжування та стиль відображення горизонталей.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Експорт в AutoCAD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Перенесіть горизонталі в AutoCAD для створення топографічних планів.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5E0DF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12919" y="900589"/>
            <a:ext cx="6350437" cy="648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Експорт даних з 3Dsurvey</a:t>
            </a:r>
            <a:endParaRPr lang="en-US" sz="4050" dirty="0"/>
          </a:p>
        </p:txBody>
      </p:sp>
      <p:sp>
        <p:nvSpPr>
          <p:cNvPr id="6" name="Shape 2"/>
          <p:cNvSpPr/>
          <p:nvPr/>
        </p:nvSpPr>
        <p:spPr>
          <a:xfrm>
            <a:off x="6212919" y="1860590"/>
            <a:ext cx="7690961" cy="1211461"/>
          </a:xfrm>
          <a:prstGeom prst="roundRect">
            <a:avLst>
              <a:gd name="adj" fmla="val 719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428065" y="2075736"/>
            <a:ext cx="2594967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Растрові формати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6428065" y="2524720"/>
            <a:ext cx="7260669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TIFF/GeoTIFF для ортофотопланів. JPEG для візуалізацій та презентацій.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212919" y="3279577"/>
            <a:ext cx="7690961" cy="1211461"/>
          </a:xfrm>
          <a:prstGeom prst="roundRect">
            <a:avLst>
              <a:gd name="adj" fmla="val 719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428065" y="3494723"/>
            <a:ext cx="2594967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Векторні формати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6428065" y="3943707"/>
            <a:ext cx="7260669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DXF/DWG для AutoCAD. SHP для ГІС-систем. PDF для документації.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6212919" y="4698563"/>
            <a:ext cx="7690961" cy="1211461"/>
          </a:xfrm>
          <a:prstGeom prst="roundRect">
            <a:avLst>
              <a:gd name="adj" fmla="val 719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6428065" y="4913709"/>
            <a:ext cx="2594967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3D формати</a:t>
            </a:r>
            <a:endParaRPr lang="en-US" sz="2000" dirty="0"/>
          </a:p>
        </p:txBody>
      </p:sp>
      <p:sp>
        <p:nvSpPr>
          <p:cNvPr id="14" name="Text 10"/>
          <p:cNvSpPr/>
          <p:nvPr/>
        </p:nvSpPr>
        <p:spPr>
          <a:xfrm>
            <a:off x="6428065" y="5362694"/>
            <a:ext cx="7260669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OBJ та PLY для 3D моделей. LAS/LAZ для хмар точок.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6212919" y="6117550"/>
            <a:ext cx="7690961" cy="1211461"/>
          </a:xfrm>
          <a:prstGeom prst="roundRect">
            <a:avLst>
              <a:gd name="adj" fmla="val 719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6428065" y="6332696"/>
            <a:ext cx="2594967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Текстові дані</a:t>
            </a:r>
            <a:endParaRPr lang="en-US" sz="2000" dirty="0"/>
          </a:p>
        </p:txBody>
      </p:sp>
      <p:sp>
        <p:nvSpPr>
          <p:cNvPr id="17" name="Text 13"/>
          <p:cNvSpPr/>
          <p:nvPr/>
        </p:nvSpPr>
        <p:spPr>
          <a:xfrm>
            <a:off x="6428065" y="6781681"/>
            <a:ext cx="7260669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CSV для таблиць. TXT для координат та вимірювань.</a:t>
            </a:r>
            <a:endParaRPr 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1257657"/>
            <a:ext cx="7501533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Друк та публікація в AutoCAD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30660" y="2241113"/>
            <a:ext cx="159425" cy="799981"/>
          </a:xfrm>
          <a:prstGeom prst="roundRect">
            <a:avLst>
              <a:gd name="adj" fmla="val 560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709053" y="224111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Налаштування листа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709053" y="2700933"/>
            <a:ext cx="71770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Перейдіть у просторі листа. Встановіть розмір паперу та орієнтацію.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6549628" y="3253740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028021" y="3253740"/>
            <a:ext cx="351663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видових екранів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028021" y="3713559"/>
            <a:ext cx="685811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Додайте видові екрани для відображення моделі. Налаштуйте масштаб.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868597" y="4606528"/>
            <a:ext cx="159425" cy="799981"/>
          </a:xfrm>
          <a:prstGeom prst="roundRect">
            <a:avLst>
              <a:gd name="adj" fmla="val 560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346990" y="4606528"/>
            <a:ext cx="306514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Додавання оформлення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7346990" y="5066348"/>
            <a:ext cx="653915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Розмістіть штамп, рамку, легенду та інші елементи оформлення.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187565" y="5619155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65958" y="5619155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Експорт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7665958" y="6078974"/>
            <a:ext cx="6220182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Виведіть креслення на принтер або збережіть у PDF чи інші формати.</a:t>
            </a:r>
            <a:endParaRPr lang="en-US" sz="16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9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3629" y="539948"/>
            <a:ext cx="7769542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Корисні ресурси для подальшого навчання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629" y="2061448"/>
            <a:ext cx="490776" cy="4907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3629" y="2748558"/>
            <a:ext cx="239351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Відеоуроки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173629" y="3173016"/>
            <a:ext cx="2393513" cy="1256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Візуальні інструкції для швидкого освоєння функцій 3Dsurvey та AutoCAD.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584" y="2061448"/>
            <a:ext cx="490776" cy="4907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61584" y="2748558"/>
            <a:ext cx="239351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Документація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8861584" y="3173016"/>
            <a:ext cx="2393513" cy="1256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Офіційні посібники користувача з детальним описом усіх можливостей.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9539" y="2061448"/>
            <a:ext cx="490776" cy="4907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9539" y="2748558"/>
            <a:ext cx="239351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Форуми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1549539" y="3173016"/>
            <a:ext cx="2393513" cy="942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Спільноти користувачів для обміну досвідом та вирішення проблем.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629" y="5018365"/>
            <a:ext cx="490776" cy="4907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73629" y="5705475"/>
            <a:ext cx="2393513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Сертифікаційні курси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6173629" y="6436638"/>
            <a:ext cx="2393513" cy="1256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Професійні програми для підвищення кваліфікації та отримання сертифікатів.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0320"/>
            <a:ext cx="63746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Головне вікно 3Dsurvey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592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28936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Панель інструментів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384113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Розташована зверху. Містить усі необхідні інструменти для роботи з проектом.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6592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28936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Робоча область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384113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Центральна частина екрану. Тут ви бачите та редагуєте ваш проект.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9340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168503"/>
            <a:ext cx="29320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Панель властивостей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6589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Знаходиться справа. Відображає налаштування вибраних об'єктів чи інструментів.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7829" y="855464"/>
            <a:ext cx="6012894" cy="649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Імпорт даних у 3Dsurvey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29" y="1817132"/>
            <a:ext cx="1039773" cy="12476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79427" y="2025015"/>
            <a:ext cx="3062049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Відкрийте меню "Імпорт"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79427" y="2474476"/>
            <a:ext cx="6336744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Знайдіть кнопку "Імпорт" на головній панелі інструментів.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29" y="3064788"/>
            <a:ext cx="1039773" cy="153078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79427" y="327267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Виберіть тип даних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79427" y="3722132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Оберіть відповідний формат: фотографії, хмари точок, або геодані.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29" y="4595574"/>
            <a:ext cx="1039773" cy="12476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79427" y="4803458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Вкажіть файли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79427" y="5252918"/>
            <a:ext cx="6336744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Знайдіть файли на комп'ютері та виберіть їх для завантаження.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29" y="5843230"/>
            <a:ext cx="1039773" cy="153078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79427" y="6051113"/>
            <a:ext cx="2956084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Налаштуйте параметри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2079427" y="6500574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Вкажіть систему координат та інші необхідні параметри імпорту.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62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Навігація у 3Dsurvey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094667"/>
            <a:ext cx="4221480" cy="422148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341" y="2094667"/>
            <a:ext cx="4221599" cy="4221599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391" y="2094667"/>
            <a:ext cx="4221599" cy="4221599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671738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Обертайте модель, утримуючи ліву кнопку миші. Масштабуйте коліщатком миші. Панорамуйте, утримуючи середню кнопку.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493" y="596860"/>
            <a:ext cx="7663815" cy="1321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Інструменти вимірювання в 3Dsurvey</a:t>
            </a:r>
            <a:endParaRPr lang="en-US" sz="41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493" y="2235875"/>
            <a:ext cx="528638" cy="52863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26493" y="2975967"/>
            <a:ext cx="2343150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Відстань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6226493" y="3433167"/>
            <a:ext cx="2343150" cy="1353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Вимірює пряму відстань між двома або більше точками на моделі.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825" y="2235875"/>
            <a:ext cx="528638" cy="52863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86825" y="2975967"/>
            <a:ext cx="2343150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Площа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8886825" y="3433167"/>
            <a:ext cx="2343150" cy="1014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Обчислює площу поверхні вибраної ділянки території.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7158" y="2235875"/>
            <a:ext cx="528638" cy="52863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7158" y="2975967"/>
            <a:ext cx="2343150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Об'єм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11547158" y="3433167"/>
            <a:ext cx="2343150" cy="1353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Визначає об'єм між поверхнями або відносно базової площини.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6493" y="5420558"/>
            <a:ext cx="528638" cy="52863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26493" y="6160651"/>
            <a:ext cx="2343150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Кут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6226493" y="6617851"/>
            <a:ext cx="2343150" cy="1014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Вимірює кути між лініями або площинами на моделі.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5706"/>
            <a:ext cx="64380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хмари точок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934647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19346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Імпорт фотографій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2425065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Завантажте фотографії з БПЛА або наземної зйомки у проект.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3014782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30147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Узгодження знімків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350520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Запустіть процес вирівнювання. Програма автоматично знайде спільні точки.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4457819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4457819"/>
            <a:ext cx="34418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щільної хмари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494823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Налаштуйте щільність і запустіть генерацію детальної хмари точок.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814513" y="5900857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2324695" y="5900857"/>
            <a:ext cx="34124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Фільтрація та оптимізація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2324695" y="6391275"/>
            <a:ext cx="60255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Видаліть шуми та помилкові точки для покращення якості моделі.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7942" y="532686"/>
            <a:ext cx="7788116" cy="12108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цифрової моделі рельєфу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895826" y="2034064"/>
            <a:ext cx="22860" cy="5665827"/>
          </a:xfrm>
          <a:prstGeom prst="roundRect">
            <a:avLst>
              <a:gd name="adj" fmla="val 355908"/>
            </a:avLst>
          </a:prstGeom>
          <a:solidFill>
            <a:srgbClr val="C7C7D0"/>
          </a:solidFill>
          <a:ln/>
        </p:spPr>
      </p:sp>
      <p:sp>
        <p:nvSpPr>
          <p:cNvPr id="5" name="Shape 2"/>
          <p:cNvSpPr/>
          <p:nvPr/>
        </p:nvSpPr>
        <p:spPr>
          <a:xfrm>
            <a:off x="1090851" y="2458403"/>
            <a:ext cx="581144" cy="22860"/>
          </a:xfrm>
          <a:prstGeom prst="roundRect">
            <a:avLst>
              <a:gd name="adj" fmla="val 355908"/>
            </a:avLst>
          </a:prstGeom>
          <a:solidFill>
            <a:srgbClr val="C7C7D0"/>
          </a:solidFill>
          <a:ln/>
        </p:spPr>
      </p:sp>
      <p:sp>
        <p:nvSpPr>
          <p:cNvPr id="6" name="Shape 3"/>
          <p:cNvSpPr/>
          <p:nvPr/>
        </p:nvSpPr>
        <p:spPr>
          <a:xfrm>
            <a:off x="677942" y="2251948"/>
            <a:ext cx="435769" cy="435769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" y="2288262"/>
            <a:ext cx="290513" cy="36314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64400" y="2227778"/>
            <a:ext cx="2421374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Хмара точок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1864400" y="2646640"/>
            <a:ext cx="6601658" cy="619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Основа для створення моделі. Містить просторові координати місцевості.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1090851" y="4078248"/>
            <a:ext cx="581144" cy="22860"/>
          </a:xfrm>
          <a:prstGeom prst="roundRect">
            <a:avLst>
              <a:gd name="adj" fmla="val 355908"/>
            </a:avLst>
          </a:prstGeom>
          <a:solidFill>
            <a:srgbClr val="C7C7D0"/>
          </a:solidFill>
          <a:ln/>
        </p:spPr>
      </p:sp>
      <p:sp>
        <p:nvSpPr>
          <p:cNvPr id="11" name="Shape 7"/>
          <p:cNvSpPr/>
          <p:nvPr/>
        </p:nvSpPr>
        <p:spPr>
          <a:xfrm>
            <a:off x="677942" y="3871793"/>
            <a:ext cx="435769" cy="435769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70" y="3908108"/>
            <a:ext cx="290513" cy="36314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864400" y="3847624"/>
            <a:ext cx="2421374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Класифікація точок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1864400" y="4266486"/>
            <a:ext cx="660165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Відокремлення точок землі від рослинності та будівель.</a:t>
            </a:r>
            <a:endParaRPr lang="en-US" sz="1500" dirty="0"/>
          </a:p>
        </p:txBody>
      </p:sp>
      <p:sp>
        <p:nvSpPr>
          <p:cNvPr id="15" name="Shape 10"/>
          <p:cNvSpPr/>
          <p:nvPr/>
        </p:nvSpPr>
        <p:spPr>
          <a:xfrm>
            <a:off x="1090851" y="5388173"/>
            <a:ext cx="581144" cy="22860"/>
          </a:xfrm>
          <a:prstGeom prst="roundRect">
            <a:avLst>
              <a:gd name="adj" fmla="val 355908"/>
            </a:avLst>
          </a:prstGeom>
          <a:solidFill>
            <a:srgbClr val="C7C7D0"/>
          </a:solidFill>
          <a:ln/>
        </p:spPr>
      </p:sp>
      <p:sp>
        <p:nvSpPr>
          <p:cNvPr id="16" name="Shape 11"/>
          <p:cNvSpPr/>
          <p:nvPr/>
        </p:nvSpPr>
        <p:spPr>
          <a:xfrm>
            <a:off x="677942" y="5181719"/>
            <a:ext cx="435769" cy="435769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0" y="5218033"/>
            <a:ext cx="290513" cy="36314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864400" y="5157549"/>
            <a:ext cx="2421374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Тріангуляція</a:t>
            </a:r>
            <a:endParaRPr lang="en-US" sz="1900" dirty="0"/>
          </a:p>
        </p:txBody>
      </p:sp>
      <p:sp>
        <p:nvSpPr>
          <p:cNvPr id="19" name="Text 13"/>
          <p:cNvSpPr/>
          <p:nvPr/>
        </p:nvSpPr>
        <p:spPr>
          <a:xfrm>
            <a:off x="1864400" y="5576411"/>
            <a:ext cx="660165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Створення мережі трикутників, що з'єднують точки рельєфу.</a:t>
            </a:r>
            <a:endParaRPr lang="en-US" sz="1500" dirty="0"/>
          </a:p>
        </p:txBody>
      </p:sp>
      <p:sp>
        <p:nvSpPr>
          <p:cNvPr id="20" name="Shape 14"/>
          <p:cNvSpPr/>
          <p:nvPr/>
        </p:nvSpPr>
        <p:spPr>
          <a:xfrm>
            <a:off x="1090851" y="6698099"/>
            <a:ext cx="581144" cy="22860"/>
          </a:xfrm>
          <a:prstGeom prst="roundRect">
            <a:avLst>
              <a:gd name="adj" fmla="val 355908"/>
            </a:avLst>
          </a:prstGeom>
          <a:solidFill>
            <a:srgbClr val="C7C7D0"/>
          </a:solidFill>
          <a:ln/>
        </p:spPr>
      </p:sp>
      <p:sp>
        <p:nvSpPr>
          <p:cNvPr id="21" name="Shape 15"/>
          <p:cNvSpPr/>
          <p:nvPr/>
        </p:nvSpPr>
        <p:spPr>
          <a:xfrm>
            <a:off x="677942" y="6491645"/>
            <a:ext cx="435769" cy="435769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70" y="6527959"/>
            <a:ext cx="290513" cy="363141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864400" y="6467475"/>
            <a:ext cx="2421374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Згладжування</a:t>
            </a:r>
            <a:endParaRPr lang="en-US" sz="1900" dirty="0"/>
          </a:p>
        </p:txBody>
      </p:sp>
      <p:sp>
        <p:nvSpPr>
          <p:cNvPr id="24" name="Text 17"/>
          <p:cNvSpPr/>
          <p:nvPr/>
        </p:nvSpPr>
        <p:spPr>
          <a:xfrm>
            <a:off x="1864400" y="6886337"/>
            <a:ext cx="6601658" cy="619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Видалення небажаних нерівностей для реалістичного відображення рельєфу.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73032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ортофотоплану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Ортофотоплан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45393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Готовий геоприв'язаний знімок місцевості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Зшивання знімків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473821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Об'єднання окремих знімків у єдину мозаїку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28580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Корекція спотворень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53406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Усунення перспективних та оптичних викривлень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Аерофотознімки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45750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Вихідні дані для створення ортофотоплану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1248</Words>
  <Application>Microsoft Office PowerPoint</Application>
  <PresentationFormat>Довільний</PresentationFormat>
  <Paragraphs>226</Paragraphs>
  <Slides>25</Slides>
  <Notes>25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0" baseType="lpstr">
      <vt:lpstr>Arial</vt:lpstr>
      <vt:lpstr>Raleway</vt:lpstr>
      <vt:lpstr>Calibri</vt:lpstr>
      <vt:lpstr>Roboto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Андрей Панасюк</cp:lastModifiedBy>
  <cp:revision>2</cp:revision>
  <dcterms:created xsi:type="dcterms:W3CDTF">2025-03-24T12:09:17Z</dcterms:created>
  <dcterms:modified xsi:type="dcterms:W3CDTF">2025-03-24T13:31:21Z</dcterms:modified>
</cp:coreProperties>
</file>