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4630400" cy="8229600"/>
  <p:notesSz cx="8229600" cy="14630400"/>
  <p:embeddedFontLst>
    <p:embeddedFont>
      <p:font typeface="Calibri" panose="020F0502020204030204" pitchFamily="34" charset="0"/>
      <p:regular r:id="rId28"/>
      <p:bold r:id="rId29"/>
      <p:italic r:id="rId30"/>
      <p:boldItalic r:id="rId31"/>
    </p:embeddedFont>
    <p:embeddedFont>
      <p:font typeface="Consolas" panose="020B0609020204030204" pitchFamily="49" charset="0"/>
      <p:regular r:id="rId32"/>
      <p:bold r:id="rId33"/>
      <p:italic r:id="rId34"/>
      <p:boldItalic r:id="rId35"/>
    </p:embeddedFont>
    <p:embeddedFont>
      <p:font typeface="Raleway" pitchFamily="2" charset="-52"/>
      <p:regular r:id="rId36"/>
    </p:embeddedFont>
    <p:embeddedFont>
      <p:font typeface="Roboto" panose="02000000000000000000" pitchFamily="2" charset="0"/>
      <p:regular r:id="rId37"/>
      <p:bold r:id="rId38"/>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26.xml"/><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58773"/>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Структури баз даних для керування даними</a:t>
            </a:r>
            <a:endParaRPr lang="en-US" sz="4450" dirty="0"/>
          </a:p>
        </p:txBody>
      </p:sp>
      <p:sp>
        <p:nvSpPr>
          <p:cNvPr id="4" name="Text 1"/>
          <p:cNvSpPr/>
          <p:nvPr/>
        </p:nvSpPr>
        <p:spPr>
          <a:xfrm>
            <a:off x="793790" y="241649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Ласкаво просимо до презентації, присвяченої структурам баз даних для ефективного керування інформацією. У сучасному світі обсяги даних невпинно зростають, що вимагає розробки все більш досконалих методів їх організації та обробки.</a:t>
            </a:r>
            <a:endParaRPr lang="en-US" sz="1750" dirty="0"/>
          </a:p>
        </p:txBody>
      </p:sp>
      <p:sp>
        <p:nvSpPr>
          <p:cNvPr id="5" name="Text 2"/>
          <p:cNvSpPr/>
          <p:nvPr/>
        </p:nvSpPr>
        <p:spPr>
          <a:xfrm>
            <a:off x="793790" y="412325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Протягом цієї презентації ми розглянемо різноманітні структури баз даних, їхні особливості та практичне застосування. Особливу увагу приділимо ієрархічним структурам, реляційним базам даних та запитам як інструментам взаємодії з просторовими об'єктами.</a:t>
            </a:r>
            <a:endParaRPr lang="en-US" sz="1750" dirty="0"/>
          </a:p>
        </p:txBody>
      </p:sp>
      <p:sp>
        <p:nvSpPr>
          <p:cNvPr id="6" name="Text 3"/>
          <p:cNvSpPr/>
          <p:nvPr/>
        </p:nvSpPr>
        <p:spPr>
          <a:xfrm>
            <a:off x="793790" y="5830014"/>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Ця інформація буде корисною як для студентів, які тільки починають вивчати бази даних, так і для фахівців, які прагнуть поглибити свої знання в цій галузі.</a:t>
            </a:r>
            <a:endParaRPr lang="en-US" sz="1750" dirty="0"/>
          </a:p>
        </p:txBody>
      </p:sp>
      <p:sp>
        <p:nvSpPr>
          <p:cNvPr id="7" name="Shape 4"/>
          <p:cNvSpPr/>
          <p:nvPr/>
        </p:nvSpPr>
        <p:spPr>
          <a:xfrm>
            <a:off x="793790" y="7190780"/>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38548" y="291822"/>
            <a:ext cx="5097304" cy="7645956"/>
          </a:xfrm>
          <a:prstGeom prst="rect">
            <a:avLst/>
          </a:prstGeom>
        </p:spPr>
      </p:pic>
      <p:sp>
        <p:nvSpPr>
          <p:cNvPr id="4" name="Text 0"/>
          <p:cNvSpPr/>
          <p:nvPr/>
        </p:nvSpPr>
        <p:spPr>
          <a:xfrm>
            <a:off x="544949" y="948809"/>
            <a:ext cx="8054102" cy="972979"/>
          </a:xfrm>
          <a:prstGeom prst="rect">
            <a:avLst/>
          </a:prstGeom>
          <a:noFill/>
          <a:ln/>
        </p:spPr>
        <p:txBody>
          <a:bodyPr wrap="square" lIns="0" tIns="0" rIns="0" bIns="0" rtlCol="0" anchor="t"/>
          <a:lstStyle/>
          <a:p>
            <a:pPr marL="0" indent="0" algn="l">
              <a:lnSpc>
                <a:spcPts val="3800"/>
              </a:lnSpc>
              <a:buNone/>
            </a:pPr>
            <a:r>
              <a:rPr lang="en-US" sz="3050" dirty="0">
                <a:solidFill>
                  <a:srgbClr val="1B1B27"/>
                </a:solidFill>
                <a:latin typeface="Raleway" pitchFamily="34" charset="0"/>
                <a:ea typeface="Raleway" pitchFamily="34" charset="-122"/>
                <a:cs typeface="Raleway" pitchFamily="34" charset="-120"/>
              </a:rPr>
              <a:t>Реляційна модель даних: фундаментальні принципи</a:t>
            </a:r>
            <a:endParaRPr lang="en-US" sz="3050" dirty="0"/>
          </a:p>
        </p:txBody>
      </p:sp>
      <p:pic>
        <p:nvPicPr>
          <p:cNvPr id="5" name="Image 2" descr="preencoded.png"/>
          <p:cNvPicPr>
            <a:picLocks noChangeAspect="1"/>
          </p:cNvPicPr>
          <p:nvPr/>
        </p:nvPicPr>
        <p:blipFill>
          <a:blip r:embed="rId5"/>
          <a:stretch>
            <a:fillRect/>
          </a:stretch>
        </p:blipFill>
        <p:spPr>
          <a:xfrm>
            <a:off x="544949" y="2182416"/>
            <a:ext cx="389215" cy="389215"/>
          </a:xfrm>
          <a:prstGeom prst="rect">
            <a:avLst/>
          </a:prstGeom>
        </p:spPr>
      </p:pic>
      <p:sp>
        <p:nvSpPr>
          <p:cNvPr id="6" name="Text 1"/>
          <p:cNvSpPr/>
          <p:nvPr/>
        </p:nvSpPr>
        <p:spPr>
          <a:xfrm>
            <a:off x="1089779" y="2155269"/>
            <a:ext cx="1946315" cy="243245"/>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Таблична організація</a:t>
            </a:r>
            <a:endParaRPr lang="en-US" sz="1500" dirty="0"/>
          </a:p>
        </p:txBody>
      </p:sp>
      <p:sp>
        <p:nvSpPr>
          <p:cNvPr id="7" name="Text 2"/>
          <p:cNvSpPr/>
          <p:nvPr/>
        </p:nvSpPr>
        <p:spPr>
          <a:xfrm>
            <a:off x="1089779" y="2491859"/>
            <a:ext cx="1984177" cy="2241709"/>
          </a:xfrm>
          <a:prstGeom prst="rect">
            <a:avLst/>
          </a:prstGeom>
          <a:noFill/>
          <a:ln/>
        </p:spPr>
        <p:txBody>
          <a:bodyPr wrap="squar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Дані організовані у двовимірні таблиці (відношення), що складаються з рядків (кортежів) та стовпців (атрибутів). Кожна таблиця представляє певну сутність чи взаємозв'язок.</a:t>
            </a:r>
            <a:endParaRPr lang="en-US" sz="1200" dirty="0"/>
          </a:p>
        </p:txBody>
      </p:sp>
      <p:pic>
        <p:nvPicPr>
          <p:cNvPr id="8" name="Image 3" descr="preencoded.png"/>
          <p:cNvPicPr>
            <a:picLocks noChangeAspect="1"/>
          </p:cNvPicPr>
          <p:nvPr/>
        </p:nvPicPr>
        <p:blipFill>
          <a:blip r:embed="rId6"/>
          <a:stretch>
            <a:fillRect/>
          </a:stretch>
        </p:blipFill>
        <p:spPr>
          <a:xfrm>
            <a:off x="3307437" y="2182416"/>
            <a:ext cx="389215" cy="389215"/>
          </a:xfrm>
          <a:prstGeom prst="rect">
            <a:avLst/>
          </a:prstGeom>
        </p:spPr>
      </p:pic>
      <p:sp>
        <p:nvSpPr>
          <p:cNvPr id="9" name="Text 3"/>
          <p:cNvSpPr/>
          <p:nvPr/>
        </p:nvSpPr>
        <p:spPr>
          <a:xfrm>
            <a:off x="3852267" y="2155269"/>
            <a:ext cx="1946315" cy="243245"/>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Ключові атрибути</a:t>
            </a:r>
            <a:endParaRPr lang="en-US" sz="1500" dirty="0"/>
          </a:p>
        </p:txBody>
      </p:sp>
      <p:sp>
        <p:nvSpPr>
          <p:cNvPr id="10" name="Text 4"/>
          <p:cNvSpPr/>
          <p:nvPr/>
        </p:nvSpPr>
        <p:spPr>
          <a:xfrm>
            <a:off x="3852267" y="2491859"/>
            <a:ext cx="1984177" cy="1992630"/>
          </a:xfrm>
          <a:prstGeom prst="rect">
            <a:avLst/>
          </a:prstGeom>
          <a:noFill/>
          <a:ln/>
        </p:spPr>
        <p:txBody>
          <a:bodyPr wrap="squar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Кожна таблиця має первинний ключ, що унікально ідентифікує кожен запис. Зовнішні ключі встановлюють зв'язки між таблицями, забезпечуючи цілісність даних.</a:t>
            </a:r>
            <a:endParaRPr lang="en-US" sz="1200" dirty="0"/>
          </a:p>
        </p:txBody>
      </p:sp>
      <p:pic>
        <p:nvPicPr>
          <p:cNvPr id="11" name="Image 4" descr="preencoded.png"/>
          <p:cNvPicPr>
            <a:picLocks noChangeAspect="1"/>
          </p:cNvPicPr>
          <p:nvPr/>
        </p:nvPicPr>
        <p:blipFill>
          <a:blip r:embed="rId7"/>
          <a:stretch>
            <a:fillRect/>
          </a:stretch>
        </p:blipFill>
        <p:spPr>
          <a:xfrm>
            <a:off x="6069925" y="2182416"/>
            <a:ext cx="389215" cy="389215"/>
          </a:xfrm>
          <a:prstGeom prst="rect">
            <a:avLst/>
          </a:prstGeom>
        </p:spPr>
      </p:pic>
      <p:sp>
        <p:nvSpPr>
          <p:cNvPr id="12" name="Text 5"/>
          <p:cNvSpPr/>
          <p:nvPr/>
        </p:nvSpPr>
        <p:spPr>
          <a:xfrm>
            <a:off x="6614755" y="2155269"/>
            <a:ext cx="1950006" cy="243245"/>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Декларативні запити</a:t>
            </a:r>
            <a:endParaRPr lang="en-US" sz="1500" dirty="0"/>
          </a:p>
        </p:txBody>
      </p:sp>
      <p:sp>
        <p:nvSpPr>
          <p:cNvPr id="13" name="Text 6"/>
          <p:cNvSpPr/>
          <p:nvPr/>
        </p:nvSpPr>
        <p:spPr>
          <a:xfrm>
            <a:off x="6614755" y="2491859"/>
            <a:ext cx="1984177" cy="1992630"/>
          </a:xfrm>
          <a:prstGeom prst="rect">
            <a:avLst/>
          </a:prstGeom>
          <a:noFill/>
          <a:ln/>
        </p:spPr>
        <p:txBody>
          <a:bodyPr wrap="squar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Використання мови SQL для доступу та маніпулювання даними. Запити вказують що потрібно отримати, а не як це зробити, залишаючи оптимізацію виконання на СКБД.</a:t>
            </a:r>
            <a:endParaRPr lang="en-US" sz="1200" dirty="0"/>
          </a:p>
        </p:txBody>
      </p:sp>
      <p:pic>
        <p:nvPicPr>
          <p:cNvPr id="14" name="Image 5" descr="preencoded.png"/>
          <p:cNvPicPr>
            <a:picLocks noChangeAspect="1"/>
          </p:cNvPicPr>
          <p:nvPr/>
        </p:nvPicPr>
        <p:blipFill>
          <a:blip r:embed="rId8"/>
          <a:stretch>
            <a:fillRect/>
          </a:stretch>
        </p:blipFill>
        <p:spPr>
          <a:xfrm>
            <a:off x="544949" y="5227796"/>
            <a:ext cx="389215" cy="389215"/>
          </a:xfrm>
          <a:prstGeom prst="rect">
            <a:avLst/>
          </a:prstGeom>
        </p:spPr>
      </p:pic>
      <p:sp>
        <p:nvSpPr>
          <p:cNvPr id="15" name="Text 7"/>
          <p:cNvSpPr/>
          <p:nvPr/>
        </p:nvSpPr>
        <p:spPr>
          <a:xfrm>
            <a:off x="1089779" y="5200650"/>
            <a:ext cx="1946315" cy="243245"/>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Цілісність даних</a:t>
            </a:r>
            <a:endParaRPr lang="en-US" sz="1500" dirty="0"/>
          </a:p>
        </p:txBody>
      </p:sp>
      <p:sp>
        <p:nvSpPr>
          <p:cNvPr id="16" name="Text 8"/>
          <p:cNvSpPr/>
          <p:nvPr/>
        </p:nvSpPr>
        <p:spPr>
          <a:xfrm>
            <a:off x="1089779" y="5537240"/>
            <a:ext cx="1984177" cy="1743551"/>
          </a:xfrm>
          <a:prstGeom prst="rect">
            <a:avLst/>
          </a:prstGeom>
          <a:noFill/>
          <a:ln/>
        </p:spPr>
        <p:txBody>
          <a:bodyPr wrap="squar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Підтримка обмежень цілісності на рівні домену (тип даних), сутності (унікальність) та посилань (зв'язки між таблицями), що гарантує коректність даних.</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62583" y="521494"/>
            <a:ext cx="11530965" cy="591503"/>
          </a:xfrm>
          <a:prstGeom prst="rect">
            <a:avLst/>
          </a:prstGeom>
          <a:noFill/>
          <a:ln/>
        </p:spPr>
        <p:txBody>
          <a:bodyPr wrap="none" lIns="0" tIns="0" rIns="0" bIns="0" rtlCol="0" anchor="t"/>
          <a:lstStyle/>
          <a:p>
            <a:pPr marL="0" indent="0" algn="l">
              <a:lnSpc>
                <a:spcPts val="4650"/>
              </a:lnSpc>
              <a:buNone/>
            </a:pPr>
            <a:r>
              <a:rPr lang="en-US" sz="3700" dirty="0">
                <a:solidFill>
                  <a:srgbClr val="1B1B27"/>
                </a:solidFill>
                <a:latin typeface="Raleway" pitchFamily="34" charset="0"/>
                <a:ea typeface="Raleway" pitchFamily="34" charset="-122"/>
                <a:cs typeface="Raleway" pitchFamily="34" charset="-120"/>
              </a:rPr>
              <a:t>Е.Ф. Кодд та математичні основи реляційної моделі</a:t>
            </a:r>
            <a:endParaRPr lang="en-US" sz="3700" dirty="0"/>
          </a:p>
        </p:txBody>
      </p:sp>
      <p:pic>
        <p:nvPicPr>
          <p:cNvPr id="3" name="Image 0" descr="preencoded.png"/>
          <p:cNvPicPr>
            <a:picLocks noChangeAspect="1"/>
          </p:cNvPicPr>
          <p:nvPr/>
        </p:nvPicPr>
        <p:blipFill>
          <a:blip r:embed="rId3"/>
          <a:stretch>
            <a:fillRect/>
          </a:stretch>
        </p:blipFill>
        <p:spPr>
          <a:xfrm>
            <a:off x="2891195" y="1491615"/>
            <a:ext cx="2195274" cy="1393865"/>
          </a:xfrm>
          <a:prstGeom prst="rect">
            <a:avLst/>
          </a:prstGeom>
        </p:spPr>
      </p:pic>
      <p:pic>
        <p:nvPicPr>
          <p:cNvPr id="4" name="Image 1" descr="preencoded.png"/>
          <p:cNvPicPr>
            <a:picLocks noChangeAspect="1"/>
          </p:cNvPicPr>
          <p:nvPr/>
        </p:nvPicPr>
        <p:blipFill>
          <a:blip r:embed="rId4"/>
          <a:stretch>
            <a:fillRect/>
          </a:stretch>
        </p:blipFill>
        <p:spPr>
          <a:xfrm>
            <a:off x="3855601" y="2202775"/>
            <a:ext cx="266224" cy="332780"/>
          </a:xfrm>
          <a:prstGeom prst="rect">
            <a:avLst/>
          </a:prstGeom>
        </p:spPr>
      </p:pic>
      <p:sp>
        <p:nvSpPr>
          <p:cNvPr id="5" name="Text 1"/>
          <p:cNvSpPr/>
          <p:nvPr/>
        </p:nvSpPr>
        <p:spPr>
          <a:xfrm>
            <a:off x="5275778" y="1832372"/>
            <a:ext cx="2419826" cy="295870"/>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Теоретична інновація</a:t>
            </a:r>
            <a:endParaRPr lang="en-US" sz="1850" dirty="0"/>
          </a:p>
        </p:txBody>
      </p:sp>
      <p:sp>
        <p:nvSpPr>
          <p:cNvPr id="6" name="Text 2"/>
          <p:cNvSpPr/>
          <p:nvPr/>
        </p:nvSpPr>
        <p:spPr>
          <a:xfrm>
            <a:off x="5275778" y="2241828"/>
            <a:ext cx="5851803" cy="302895"/>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Застосування теорії множин та математичної логіки до баз даних</a:t>
            </a:r>
            <a:endParaRPr lang="en-US" sz="1450" dirty="0"/>
          </a:p>
        </p:txBody>
      </p:sp>
      <p:sp>
        <p:nvSpPr>
          <p:cNvPr id="7" name="Shape 3"/>
          <p:cNvSpPr/>
          <p:nvPr/>
        </p:nvSpPr>
        <p:spPr>
          <a:xfrm>
            <a:off x="5133737" y="2899529"/>
            <a:ext cx="8786813" cy="11430"/>
          </a:xfrm>
          <a:prstGeom prst="roundRect">
            <a:avLst>
              <a:gd name="adj" fmla="val 695682"/>
            </a:avLst>
          </a:prstGeom>
          <a:solidFill>
            <a:srgbClr val="C7C7D0"/>
          </a:solidFill>
          <a:ln/>
        </p:spPr>
      </p:sp>
      <p:pic>
        <p:nvPicPr>
          <p:cNvPr id="8" name="Image 2" descr="preencoded.png"/>
          <p:cNvPicPr>
            <a:picLocks noChangeAspect="1"/>
          </p:cNvPicPr>
          <p:nvPr/>
        </p:nvPicPr>
        <p:blipFill>
          <a:blip r:embed="rId5"/>
          <a:stretch>
            <a:fillRect/>
          </a:stretch>
        </p:blipFill>
        <p:spPr>
          <a:xfrm>
            <a:off x="1793438" y="2932748"/>
            <a:ext cx="4390668" cy="1393865"/>
          </a:xfrm>
          <a:prstGeom prst="rect">
            <a:avLst/>
          </a:prstGeom>
        </p:spPr>
      </p:pic>
      <p:pic>
        <p:nvPicPr>
          <p:cNvPr id="9" name="Image 3" descr="preencoded.png"/>
          <p:cNvPicPr>
            <a:picLocks noChangeAspect="1"/>
          </p:cNvPicPr>
          <p:nvPr/>
        </p:nvPicPr>
        <p:blipFill>
          <a:blip r:embed="rId6"/>
          <a:stretch>
            <a:fillRect/>
          </a:stretch>
        </p:blipFill>
        <p:spPr>
          <a:xfrm>
            <a:off x="3855601" y="3463290"/>
            <a:ext cx="266224" cy="332780"/>
          </a:xfrm>
          <a:prstGeom prst="rect">
            <a:avLst/>
          </a:prstGeom>
        </p:spPr>
      </p:pic>
      <p:sp>
        <p:nvSpPr>
          <p:cNvPr id="10" name="Text 4"/>
          <p:cNvSpPr/>
          <p:nvPr/>
        </p:nvSpPr>
        <p:spPr>
          <a:xfrm>
            <a:off x="6373416" y="3122057"/>
            <a:ext cx="2366486" cy="295870"/>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Реляційна алгебра</a:t>
            </a:r>
            <a:endParaRPr lang="en-US" sz="1850" dirty="0"/>
          </a:p>
        </p:txBody>
      </p:sp>
      <p:sp>
        <p:nvSpPr>
          <p:cNvPr id="11" name="Text 5"/>
          <p:cNvSpPr/>
          <p:nvPr/>
        </p:nvSpPr>
        <p:spPr>
          <a:xfrm>
            <a:off x="6373416" y="3531513"/>
            <a:ext cx="7405092"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Формальна система операцій над відношеннями (вибірка, проекція, об'єднання та ін.)</a:t>
            </a:r>
            <a:endParaRPr lang="en-US" sz="1450" dirty="0"/>
          </a:p>
        </p:txBody>
      </p:sp>
      <p:sp>
        <p:nvSpPr>
          <p:cNvPr id="12" name="Shape 6"/>
          <p:cNvSpPr/>
          <p:nvPr/>
        </p:nvSpPr>
        <p:spPr>
          <a:xfrm>
            <a:off x="6231374" y="4340662"/>
            <a:ext cx="7689175" cy="11430"/>
          </a:xfrm>
          <a:prstGeom prst="roundRect">
            <a:avLst>
              <a:gd name="adj" fmla="val 695682"/>
            </a:avLst>
          </a:prstGeom>
          <a:solidFill>
            <a:srgbClr val="C7C7D0"/>
          </a:solidFill>
          <a:ln/>
        </p:spPr>
      </p:sp>
      <p:pic>
        <p:nvPicPr>
          <p:cNvPr id="13" name="Image 4" descr="preencoded.png"/>
          <p:cNvPicPr>
            <a:picLocks noChangeAspect="1"/>
          </p:cNvPicPr>
          <p:nvPr/>
        </p:nvPicPr>
        <p:blipFill>
          <a:blip r:embed="rId7"/>
          <a:stretch>
            <a:fillRect/>
          </a:stretch>
        </p:blipFill>
        <p:spPr>
          <a:xfrm>
            <a:off x="695801" y="4373880"/>
            <a:ext cx="6586061" cy="1393865"/>
          </a:xfrm>
          <a:prstGeom prst="rect">
            <a:avLst/>
          </a:prstGeom>
        </p:spPr>
      </p:pic>
      <p:sp>
        <p:nvSpPr>
          <p:cNvPr id="14" name="Text 7"/>
          <p:cNvSpPr/>
          <p:nvPr/>
        </p:nvSpPr>
        <p:spPr>
          <a:xfrm>
            <a:off x="3855720" y="4904423"/>
            <a:ext cx="266224" cy="332780"/>
          </a:xfrm>
          <a:prstGeom prst="rect">
            <a:avLst/>
          </a:prstGeom>
          <a:noFill/>
          <a:ln/>
        </p:spPr>
        <p:txBody>
          <a:bodyPr wrap="none" lIns="0" tIns="0" rIns="0" bIns="0" rtlCol="0" anchor="t"/>
          <a:lstStyle/>
          <a:p>
            <a:pPr marL="0" indent="0" algn="ctr">
              <a:lnSpc>
                <a:spcPts val="3350"/>
              </a:lnSpc>
              <a:buNone/>
            </a:pPr>
            <a:r>
              <a:rPr lang="en-US" sz="2050" dirty="0">
                <a:solidFill>
                  <a:srgbClr val="3C3939"/>
                </a:solidFill>
                <a:latin typeface="Raleway" pitchFamily="34" charset="0"/>
                <a:ea typeface="Raleway" pitchFamily="34" charset="-122"/>
                <a:cs typeface="Raleway" pitchFamily="34" charset="-120"/>
              </a:rPr>
              <a:t>3</a:t>
            </a:r>
            <a:endParaRPr lang="en-US" sz="2050" dirty="0"/>
          </a:p>
        </p:txBody>
      </p:sp>
      <p:sp>
        <p:nvSpPr>
          <p:cNvPr id="15" name="Text 8"/>
          <p:cNvSpPr/>
          <p:nvPr/>
        </p:nvSpPr>
        <p:spPr>
          <a:xfrm>
            <a:off x="7471172" y="4714637"/>
            <a:ext cx="2366486" cy="295870"/>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12 правил Кодда</a:t>
            </a:r>
            <a:endParaRPr lang="en-US" sz="1850" dirty="0"/>
          </a:p>
        </p:txBody>
      </p:sp>
      <p:sp>
        <p:nvSpPr>
          <p:cNvPr id="16" name="Text 9"/>
          <p:cNvSpPr/>
          <p:nvPr/>
        </p:nvSpPr>
        <p:spPr>
          <a:xfrm>
            <a:off x="7471172" y="5124093"/>
            <a:ext cx="4925854" cy="302895"/>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Критерії для визначення, чи є СКБД дійсно реляційною</a:t>
            </a:r>
            <a:endParaRPr lang="en-US" sz="1450" dirty="0"/>
          </a:p>
        </p:txBody>
      </p:sp>
      <p:sp>
        <p:nvSpPr>
          <p:cNvPr id="17" name="Text 10"/>
          <p:cNvSpPr/>
          <p:nvPr/>
        </p:nvSpPr>
        <p:spPr>
          <a:xfrm>
            <a:off x="662583" y="5980628"/>
            <a:ext cx="13305234"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Едгар Ф. Кодд, науковець IBM, опублікував революційну статтю "Реляційна модель даних для великих спільних банків даних" у 1970 році. Він запропонував новий підхід до організації даних, що базувався на математичній теорії відношень.</a:t>
            </a:r>
            <a:endParaRPr lang="en-US" sz="1450" dirty="0"/>
          </a:p>
        </p:txBody>
      </p:sp>
      <p:sp>
        <p:nvSpPr>
          <p:cNvPr id="18" name="Text 11"/>
          <p:cNvSpPr/>
          <p:nvPr/>
        </p:nvSpPr>
        <p:spPr>
          <a:xfrm>
            <a:off x="662583" y="6799302"/>
            <a:ext cx="13305234" cy="908685"/>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Концепція Кодда відокремлювала логічну структуру даних від їх фізичного зберігання, що було радикальним відхиленням від попередніх підходів. Ця абстракція дозволила створити мову запитів високого рівня (SQL), що не залежить від фізичної реалізації, та значно спростила розробку і підтримку баз даних.</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48720" y="781407"/>
            <a:ext cx="6834664" cy="412790"/>
          </a:xfrm>
          <a:prstGeom prst="rect">
            <a:avLst/>
          </a:prstGeom>
          <a:noFill/>
          <a:ln/>
        </p:spPr>
        <p:txBody>
          <a:bodyPr wrap="none" lIns="0" tIns="0" rIns="0" bIns="0" rtlCol="0" anchor="t"/>
          <a:lstStyle/>
          <a:p>
            <a:pPr marL="0" indent="0" algn="l">
              <a:lnSpc>
                <a:spcPts val="3250"/>
              </a:lnSpc>
              <a:buNone/>
            </a:pPr>
            <a:r>
              <a:rPr lang="en-US" sz="2600" dirty="0">
                <a:solidFill>
                  <a:srgbClr val="1B1B27"/>
                </a:solidFill>
                <a:latin typeface="Raleway" pitchFamily="34" charset="0"/>
                <a:ea typeface="Raleway" pitchFamily="34" charset="-122"/>
                <a:cs typeface="Raleway" pitchFamily="34" charset="-120"/>
              </a:rPr>
              <a:t>Основні компоненти реляційної бази даних</a:t>
            </a:r>
            <a:endParaRPr lang="en-US" sz="2600" dirty="0"/>
          </a:p>
        </p:txBody>
      </p:sp>
      <p:sp>
        <p:nvSpPr>
          <p:cNvPr id="4" name="Text 1"/>
          <p:cNvSpPr/>
          <p:nvPr/>
        </p:nvSpPr>
        <p:spPr>
          <a:xfrm>
            <a:off x="5948720" y="1458278"/>
            <a:ext cx="8219361" cy="435888"/>
          </a:xfrm>
          <a:prstGeom prst="rect">
            <a:avLst/>
          </a:prstGeom>
          <a:noFill/>
          <a:ln/>
        </p:spPr>
        <p:txBody>
          <a:bodyPr wrap="none" lIns="0" tIns="0" rIns="0" bIns="0" rtlCol="0" anchor="t"/>
          <a:lstStyle/>
          <a:p>
            <a:pPr marL="0" indent="0" algn="ctr">
              <a:lnSpc>
                <a:spcPts val="3400"/>
              </a:lnSpc>
              <a:buNone/>
            </a:pPr>
            <a:r>
              <a:rPr lang="en-US" sz="3400" dirty="0">
                <a:solidFill>
                  <a:srgbClr val="3C3939"/>
                </a:solidFill>
                <a:latin typeface="Raleway" pitchFamily="34" charset="0"/>
                <a:ea typeface="Raleway" pitchFamily="34" charset="-122"/>
                <a:cs typeface="Raleway" pitchFamily="34" charset="-120"/>
              </a:rPr>
              <a:t>1</a:t>
            </a:r>
            <a:endParaRPr lang="en-US" sz="3400" dirty="0"/>
          </a:p>
        </p:txBody>
      </p:sp>
      <p:sp>
        <p:nvSpPr>
          <p:cNvPr id="5" name="Text 2"/>
          <p:cNvSpPr/>
          <p:nvPr/>
        </p:nvSpPr>
        <p:spPr>
          <a:xfrm>
            <a:off x="9232583" y="2059186"/>
            <a:ext cx="1651516" cy="206335"/>
          </a:xfrm>
          <a:prstGeom prst="rect">
            <a:avLst/>
          </a:prstGeom>
          <a:noFill/>
          <a:ln/>
        </p:spPr>
        <p:txBody>
          <a:bodyPr wrap="none" lIns="0" tIns="0" rIns="0" bIns="0" rtlCol="0" anchor="t"/>
          <a:lstStyle/>
          <a:p>
            <a:pPr marL="0" indent="0" algn="ctr">
              <a:lnSpc>
                <a:spcPts val="1600"/>
              </a:lnSpc>
              <a:buNone/>
            </a:pPr>
            <a:r>
              <a:rPr lang="en-US" sz="1300" dirty="0">
                <a:solidFill>
                  <a:srgbClr val="3C3939"/>
                </a:solidFill>
                <a:latin typeface="Raleway" pitchFamily="34" charset="0"/>
                <a:ea typeface="Raleway" pitchFamily="34" charset="-122"/>
                <a:cs typeface="Raleway" pitchFamily="34" charset="-120"/>
              </a:rPr>
              <a:t>Таблиці (відношення)</a:t>
            </a:r>
            <a:endParaRPr lang="en-US" sz="1300" dirty="0"/>
          </a:p>
        </p:txBody>
      </p:sp>
      <p:sp>
        <p:nvSpPr>
          <p:cNvPr id="6" name="Text 3"/>
          <p:cNvSpPr/>
          <p:nvPr/>
        </p:nvSpPr>
        <p:spPr>
          <a:xfrm>
            <a:off x="5948720" y="2344698"/>
            <a:ext cx="8219361" cy="211455"/>
          </a:xfrm>
          <a:prstGeom prst="rect">
            <a:avLst/>
          </a:prstGeom>
          <a:noFill/>
          <a:ln/>
        </p:spPr>
        <p:txBody>
          <a:bodyPr wrap="none" lIns="0" tIns="0" rIns="0" bIns="0" rtlCol="0" anchor="t"/>
          <a:lstStyle/>
          <a:p>
            <a:pPr marL="0" indent="0" algn="ctr">
              <a:lnSpc>
                <a:spcPts val="1650"/>
              </a:lnSpc>
              <a:buNone/>
            </a:pPr>
            <a:r>
              <a:rPr lang="en-US" sz="1000" dirty="0">
                <a:solidFill>
                  <a:srgbClr val="3C3939"/>
                </a:solidFill>
                <a:latin typeface="Roboto" pitchFamily="34" charset="0"/>
                <a:ea typeface="Roboto" pitchFamily="34" charset="-122"/>
                <a:cs typeface="Roboto" pitchFamily="34" charset="-120"/>
              </a:rPr>
              <a:t>Основні структури зберігання даних, що представляють певні сутності або зв'язки між ними, організовані у формі рядків і стовпців</a:t>
            </a:r>
            <a:endParaRPr lang="en-US" sz="1000" dirty="0"/>
          </a:p>
        </p:txBody>
      </p:sp>
      <p:sp>
        <p:nvSpPr>
          <p:cNvPr id="7" name="Text 4"/>
          <p:cNvSpPr/>
          <p:nvPr/>
        </p:nvSpPr>
        <p:spPr>
          <a:xfrm>
            <a:off x="5948720" y="3018473"/>
            <a:ext cx="8219361" cy="435888"/>
          </a:xfrm>
          <a:prstGeom prst="rect">
            <a:avLst/>
          </a:prstGeom>
          <a:noFill/>
          <a:ln/>
        </p:spPr>
        <p:txBody>
          <a:bodyPr wrap="none" lIns="0" tIns="0" rIns="0" bIns="0" rtlCol="0" anchor="t"/>
          <a:lstStyle/>
          <a:p>
            <a:pPr marL="0" indent="0" algn="ctr">
              <a:lnSpc>
                <a:spcPts val="3400"/>
              </a:lnSpc>
              <a:buNone/>
            </a:pPr>
            <a:r>
              <a:rPr lang="en-US" sz="3400" dirty="0">
                <a:solidFill>
                  <a:srgbClr val="3C3939"/>
                </a:solidFill>
                <a:latin typeface="Raleway" pitchFamily="34" charset="0"/>
                <a:ea typeface="Raleway" pitchFamily="34" charset="-122"/>
                <a:cs typeface="Raleway" pitchFamily="34" charset="-120"/>
              </a:rPr>
              <a:t>2</a:t>
            </a:r>
            <a:endParaRPr lang="en-US" sz="3400" dirty="0"/>
          </a:p>
        </p:txBody>
      </p:sp>
      <p:sp>
        <p:nvSpPr>
          <p:cNvPr id="8" name="Text 5"/>
          <p:cNvSpPr/>
          <p:nvPr/>
        </p:nvSpPr>
        <p:spPr>
          <a:xfrm>
            <a:off x="9232583" y="3619381"/>
            <a:ext cx="1651516" cy="206335"/>
          </a:xfrm>
          <a:prstGeom prst="rect">
            <a:avLst/>
          </a:prstGeom>
          <a:noFill/>
          <a:ln/>
        </p:spPr>
        <p:txBody>
          <a:bodyPr wrap="none" lIns="0" tIns="0" rIns="0" bIns="0" rtlCol="0" anchor="t"/>
          <a:lstStyle/>
          <a:p>
            <a:pPr marL="0" indent="0" algn="ctr">
              <a:lnSpc>
                <a:spcPts val="1600"/>
              </a:lnSpc>
              <a:buNone/>
            </a:pPr>
            <a:r>
              <a:rPr lang="en-US" sz="1300" dirty="0">
                <a:solidFill>
                  <a:srgbClr val="3C3939"/>
                </a:solidFill>
                <a:latin typeface="Raleway" pitchFamily="34" charset="0"/>
                <a:ea typeface="Raleway" pitchFamily="34" charset="-122"/>
                <a:cs typeface="Raleway" pitchFamily="34" charset="-120"/>
              </a:rPr>
              <a:t>Атрибути (поля)</a:t>
            </a:r>
            <a:endParaRPr lang="en-US" sz="1300" dirty="0"/>
          </a:p>
        </p:txBody>
      </p:sp>
      <p:sp>
        <p:nvSpPr>
          <p:cNvPr id="9" name="Text 6"/>
          <p:cNvSpPr/>
          <p:nvPr/>
        </p:nvSpPr>
        <p:spPr>
          <a:xfrm>
            <a:off x="5948720" y="3904893"/>
            <a:ext cx="8219361" cy="211455"/>
          </a:xfrm>
          <a:prstGeom prst="rect">
            <a:avLst/>
          </a:prstGeom>
          <a:noFill/>
          <a:ln/>
        </p:spPr>
        <p:txBody>
          <a:bodyPr wrap="none" lIns="0" tIns="0" rIns="0" bIns="0" rtlCol="0" anchor="t"/>
          <a:lstStyle/>
          <a:p>
            <a:pPr marL="0" indent="0" algn="ctr">
              <a:lnSpc>
                <a:spcPts val="1650"/>
              </a:lnSpc>
              <a:buNone/>
            </a:pPr>
            <a:r>
              <a:rPr lang="en-US" sz="1000" dirty="0">
                <a:solidFill>
                  <a:srgbClr val="3C3939"/>
                </a:solidFill>
                <a:latin typeface="Roboto" pitchFamily="34" charset="0"/>
                <a:ea typeface="Roboto" pitchFamily="34" charset="-122"/>
                <a:cs typeface="Roboto" pitchFamily="34" charset="-120"/>
              </a:rPr>
              <a:t>Стовпці таблиці, що описують певні характеристики сутності, кожен з яких має визначений тип даних та обмеження</a:t>
            </a:r>
            <a:endParaRPr lang="en-US" sz="1000" dirty="0"/>
          </a:p>
        </p:txBody>
      </p:sp>
      <p:sp>
        <p:nvSpPr>
          <p:cNvPr id="10" name="Text 7"/>
          <p:cNvSpPr/>
          <p:nvPr/>
        </p:nvSpPr>
        <p:spPr>
          <a:xfrm>
            <a:off x="5948720" y="4578668"/>
            <a:ext cx="8219361" cy="435888"/>
          </a:xfrm>
          <a:prstGeom prst="rect">
            <a:avLst/>
          </a:prstGeom>
          <a:noFill/>
          <a:ln/>
        </p:spPr>
        <p:txBody>
          <a:bodyPr wrap="none" lIns="0" tIns="0" rIns="0" bIns="0" rtlCol="0" anchor="t"/>
          <a:lstStyle/>
          <a:p>
            <a:pPr marL="0" indent="0" algn="ctr">
              <a:lnSpc>
                <a:spcPts val="3400"/>
              </a:lnSpc>
              <a:buNone/>
            </a:pPr>
            <a:r>
              <a:rPr lang="en-US" sz="3400" dirty="0">
                <a:solidFill>
                  <a:srgbClr val="3C3939"/>
                </a:solidFill>
                <a:latin typeface="Raleway" pitchFamily="34" charset="0"/>
                <a:ea typeface="Raleway" pitchFamily="34" charset="-122"/>
                <a:cs typeface="Raleway" pitchFamily="34" charset="-120"/>
              </a:rPr>
              <a:t>3</a:t>
            </a:r>
            <a:endParaRPr lang="en-US" sz="3400" dirty="0"/>
          </a:p>
        </p:txBody>
      </p:sp>
      <p:sp>
        <p:nvSpPr>
          <p:cNvPr id="11" name="Text 8"/>
          <p:cNvSpPr/>
          <p:nvPr/>
        </p:nvSpPr>
        <p:spPr>
          <a:xfrm>
            <a:off x="9232583" y="5179576"/>
            <a:ext cx="1651516" cy="206335"/>
          </a:xfrm>
          <a:prstGeom prst="rect">
            <a:avLst/>
          </a:prstGeom>
          <a:noFill/>
          <a:ln/>
        </p:spPr>
        <p:txBody>
          <a:bodyPr wrap="none" lIns="0" tIns="0" rIns="0" bIns="0" rtlCol="0" anchor="t"/>
          <a:lstStyle/>
          <a:p>
            <a:pPr marL="0" indent="0" algn="ctr">
              <a:lnSpc>
                <a:spcPts val="1600"/>
              </a:lnSpc>
              <a:buNone/>
            </a:pPr>
            <a:r>
              <a:rPr lang="en-US" sz="1300" dirty="0">
                <a:solidFill>
                  <a:srgbClr val="3C3939"/>
                </a:solidFill>
                <a:latin typeface="Raleway" pitchFamily="34" charset="0"/>
                <a:ea typeface="Raleway" pitchFamily="34" charset="-122"/>
                <a:cs typeface="Raleway" pitchFamily="34" charset="-120"/>
              </a:rPr>
              <a:t>Кортежі (записи)</a:t>
            </a:r>
            <a:endParaRPr lang="en-US" sz="1300" dirty="0"/>
          </a:p>
        </p:txBody>
      </p:sp>
      <p:sp>
        <p:nvSpPr>
          <p:cNvPr id="12" name="Text 9"/>
          <p:cNvSpPr/>
          <p:nvPr/>
        </p:nvSpPr>
        <p:spPr>
          <a:xfrm>
            <a:off x="5948720" y="5465088"/>
            <a:ext cx="8219361" cy="211455"/>
          </a:xfrm>
          <a:prstGeom prst="rect">
            <a:avLst/>
          </a:prstGeom>
          <a:noFill/>
          <a:ln/>
        </p:spPr>
        <p:txBody>
          <a:bodyPr wrap="none" lIns="0" tIns="0" rIns="0" bIns="0" rtlCol="0" anchor="t"/>
          <a:lstStyle/>
          <a:p>
            <a:pPr marL="0" indent="0" algn="ctr">
              <a:lnSpc>
                <a:spcPts val="1650"/>
              </a:lnSpc>
              <a:buNone/>
            </a:pPr>
            <a:r>
              <a:rPr lang="en-US" sz="1000" dirty="0">
                <a:solidFill>
                  <a:srgbClr val="3C3939"/>
                </a:solidFill>
                <a:latin typeface="Roboto" pitchFamily="34" charset="0"/>
                <a:ea typeface="Roboto" pitchFamily="34" charset="-122"/>
                <a:cs typeface="Roboto" pitchFamily="34" charset="-120"/>
              </a:rPr>
              <a:t>Рядки таблиці, що представляють окремі екземпляри сутності з унікальним набором значень атрибутів</a:t>
            </a:r>
            <a:endParaRPr lang="en-US" sz="1000" dirty="0"/>
          </a:p>
        </p:txBody>
      </p:sp>
      <p:sp>
        <p:nvSpPr>
          <p:cNvPr id="13" name="Text 10"/>
          <p:cNvSpPr/>
          <p:nvPr/>
        </p:nvSpPr>
        <p:spPr>
          <a:xfrm>
            <a:off x="5948720" y="6138863"/>
            <a:ext cx="8219361" cy="435888"/>
          </a:xfrm>
          <a:prstGeom prst="rect">
            <a:avLst/>
          </a:prstGeom>
          <a:noFill/>
          <a:ln/>
        </p:spPr>
        <p:txBody>
          <a:bodyPr wrap="none" lIns="0" tIns="0" rIns="0" bIns="0" rtlCol="0" anchor="t"/>
          <a:lstStyle/>
          <a:p>
            <a:pPr marL="0" indent="0" algn="ctr">
              <a:lnSpc>
                <a:spcPts val="3400"/>
              </a:lnSpc>
              <a:buNone/>
            </a:pPr>
            <a:r>
              <a:rPr lang="en-US" sz="3400" dirty="0">
                <a:solidFill>
                  <a:srgbClr val="3C3939"/>
                </a:solidFill>
                <a:latin typeface="Raleway" pitchFamily="34" charset="0"/>
                <a:ea typeface="Raleway" pitchFamily="34" charset="-122"/>
                <a:cs typeface="Raleway" pitchFamily="34" charset="-120"/>
              </a:rPr>
              <a:t>4</a:t>
            </a:r>
            <a:endParaRPr lang="en-US" sz="3400" dirty="0"/>
          </a:p>
        </p:txBody>
      </p:sp>
      <p:sp>
        <p:nvSpPr>
          <p:cNvPr id="14" name="Text 11"/>
          <p:cNvSpPr/>
          <p:nvPr/>
        </p:nvSpPr>
        <p:spPr>
          <a:xfrm>
            <a:off x="9232583" y="6739771"/>
            <a:ext cx="1651516" cy="206335"/>
          </a:xfrm>
          <a:prstGeom prst="rect">
            <a:avLst/>
          </a:prstGeom>
          <a:noFill/>
          <a:ln/>
        </p:spPr>
        <p:txBody>
          <a:bodyPr wrap="none" lIns="0" tIns="0" rIns="0" bIns="0" rtlCol="0" anchor="t"/>
          <a:lstStyle/>
          <a:p>
            <a:pPr marL="0" indent="0" algn="ctr">
              <a:lnSpc>
                <a:spcPts val="1600"/>
              </a:lnSpc>
              <a:buNone/>
            </a:pPr>
            <a:r>
              <a:rPr lang="en-US" sz="1300" dirty="0">
                <a:solidFill>
                  <a:srgbClr val="3C3939"/>
                </a:solidFill>
                <a:latin typeface="Raleway" pitchFamily="34" charset="0"/>
                <a:ea typeface="Raleway" pitchFamily="34" charset="-122"/>
                <a:cs typeface="Raleway" pitchFamily="34" charset="-120"/>
              </a:rPr>
              <a:t>Обмеження</a:t>
            </a:r>
            <a:endParaRPr lang="en-US" sz="1300" dirty="0"/>
          </a:p>
        </p:txBody>
      </p:sp>
      <p:sp>
        <p:nvSpPr>
          <p:cNvPr id="15" name="Text 12"/>
          <p:cNvSpPr/>
          <p:nvPr/>
        </p:nvSpPr>
        <p:spPr>
          <a:xfrm>
            <a:off x="5948720" y="7025283"/>
            <a:ext cx="8219361" cy="422910"/>
          </a:xfrm>
          <a:prstGeom prst="rect">
            <a:avLst/>
          </a:prstGeom>
          <a:noFill/>
          <a:ln/>
        </p:spPr>
        <p:txBody>
          <a:bodyPr wrap="square" lIns="0" tIns="0" rIns="0" bIns="0" rtlCol="0" anchor="t"/>
          <a:lstStyle/>
          <a:p>
            <a:pPr marL="0" indent="0" algn="ctr">
              <a:lnSpc>
                <a:spcPts val="1650"/>
              </a:lnSpc>
              <a:buNone/>
            </a:pPr>
            <a:r>
              <a:rPr lang="en-US" sz="1000" dirty="0">
                <a:solidFill>
                  <a:srgbClr val="3C3939"/>
                </a:solidFill>
                <a:latin typeface="Roboto" pitchFamily="34" charset="0"/>
                <a:ea typeface="Roboto" pitchFamily="34" charset="-122"/>
                <a:cs typeface="Roboto" pitchFamily="34" charset="-120"/>
              </a:rPr>
              <a:t>Правила, що забезпечують цілісність та консистентність даних, включаючи первинні та зовнішні ключі, унікальність, NOT NULL та інші</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86314"/>
            <a:ext cx="10357604"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Типи зв'язків у реляційних базах даних</a:t>
            </a:r>
            <a:endParaRPr lang="en-US" sz="4450" dirty="0"/>
          </a:p>
        </p:txBody>
      </p:sp>
      <p:sp>
        <p:nvSpPr>
          <p:cNvPr id="3" name="Text 1"/>
          <p:cNvSpPr/>
          <p:nvPr/>
        </p:nvSpPr>
        <p:spPr>
          <a:xfrm>
            <a:off x="793790" y="22620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Один до одного (1:1)</a:t>
            </a:r>
            <a:endParaRPr lang="en-US" sz="2200" dirty="0"/>
          </a:p>
        </p:txBody>
      </p:sp>
      <p:sp>
        <p:nvSpPr>
          <p:cNvPr id="4" name="Text 2"/>
          <p:cNvSpPr/>
          <p:nvPr/>
        </p:nvSpPr>
        <p:spPr>
          <a:xfrm>
            <a:off x="793790" y="2843213"/>
            <a:ext cx="3978116" cy="254031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Кожен запис у першій таблиці пов'язаний з одним записом у другій таблиці, і навпаки. Такий зв'язок часто використовується для розділення рідко використовуваних атрибутів або для підвищення безпеки.</a:t>
            </a:r>
            <a:endParaRPr lang="en-US" sz="1750" dirty="0"/>
          </a:p>
        </p:txBody>
      </p:sp>
      <p:sp>
        <p:nvSpPr>
          <p:cNvPr id="5" name="Text 3"/>
          <p:cNvSpPr/>
          <p:nvPr/>
        </p:nvSpPr>
        <p:spPr>
          <a:xfrm>
            <a:off x="793790" y="5587603"/>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Приклад: таблиця "Працівник" та таблиця "Паспортні дані", де кожен працівник має тільки один набір паспортних даних.</a:t>
            </a:r>
            <a:endParaRPr lang="en-US" sz="1750" dirty="0"/>
          </a:p>
        </p:txBody>
      </p:sp>
      <p:sp>
        <p:nvSpPr>
          <p:cNvPr id="6" name="Text 4"/>
          <p:cNvSpPr/>
          <p:nvPr/>
        </p:nvSpPr>
        <p:spPr>
          <a:xfrm>
            <a:off x="5332928" y="2262068"/>
            <a:ext cx="2984183"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Один до багатьох (1:N)</a:t>
            </a:r>
            <a:endParaRPr lang="en-US" sz="2200" dirty="0"/>
          </a:p>
        </p:txBody>
      </p:sp>
      <p:sp>
        <p:nvSpPr>
          <p:cNvPr id="7" name="Text 5"/>
          <p:cNvSpPr/>
          <p:nvPr/>
        </p:nvSpPr>
        <p:spPr>
          <a:xfrm>
            <a:off x="5332928" y="2843213"/>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Запис у першій таблиці може бути пов'язаний з багатьма записами у другій таблиці, але кожен запис у другій таблиці пов'язаний лише з одним записом у першій.</a:t>
            </a:r>
            <a:endParaRPr lang="en-US" sz="1750" dirty="0"/>
          </a:p>
        </p:txBody>
      </p:sp>
      <p:sp>
        <p:nvSpPr>
          <p:cNvPr id="8" name="Text 6"/>
          <p:cNvSpPr/>
          <p:nvPr/>
        </p:nvSpPr>
        <p:spPr>
          <a:xfrm>
            <a:off x="5332928" y="4861798"/>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Приклад: таблиця "Відділ" та таблиця "Працівники", де один відділ може мати багато працівників, але кожен працівник належить лише до одного відділу.</a:t>
            </a:r>
            <a:endParaRPr lang="en-US" sz="1750" dirty="0"/>
          </a:p>
        </p:txBody>
      </p:sp>
      <p:sp>
        <p:nvSpPr>
          <p:cNvPr id="9" name="Text 7"/>
          <p:cNvSpPr/>
          <p:nvPr/>
        </p:nvSpPr>
        <p:spPr>
          <a:xfrm>
            <a:off x="9872067" y="2262068"/>
            <a:ext cx="3310414"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Багато до багатьох (M:N)</a:t>
            </a:r>
            <a:endParaRPr lang="en-US" sz="2200" dirty="0"/>
          </a:p>
        </p:txBody>
      </p:sp>
      <p:sp>
        <p:nvSpPr>
          <p:cNvPr id="10" name="Text 8"/>
          <p:cNvSpPr/>
          <p:nvPr/>
        </p:nvSpPr>
        <p:spPr>
          <a:xfrm>
            <a:off x="9872067" y="2843213"/>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Записи у першій таблиці можуть бути пов'язані з багатьма записами у другій таблиці, і навпаки. Реалізується через проміжну таблицю (таблицю зв'язків).</a:t>
            </a:r>
            <a:endParaRPr lang="en-US" sz="1750" dirty="0"/>
          </a:p>
        </p:txBody>
      </p:sp>
      <p:sp>
        <p:nvSpPr>
          <p:cNvPr id="11" name="Text 9"/>
          <p:cNvSpPr/>
          <p:nvPr/>
        </p:nvSpPr>
        <p:spPr>
          <a:xfrm>
            <a:off x="9872067" y="4861798"/>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Приклад: таблиця "Студенти" та таблиця "Курси", де студент може відвідувати багато курсів, а курс може мати багато студентів.</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8860" y="754618"/>
            <a:ext cx="7879080" cy="1129189"/>
          </a:xfrm>
          <a:prstGeom prst="rect">
            <a:avLst/>
          </a:prstGeom>
          <a:noFill/>
          <a:ln/>
        </p:spPr>
        <p:txBody>
          <a:bodyPr wrap="square" lIns="0" tIns="0" rIns="0" bIns="0" rtlCol="0" anchor="t"/>
          <a:lstStyle/>
          <a:p>
            <a:pPr marL="0" indent="0" algn="l">
              <a:lnSpc>
                <a:spcPts val="4400"/>
              </a:lnSpc>
              <a:buNone/>
            </a:pPr>
            <a:r>
              <a:rPr lang="en-US" sz="3550" dirty="0">
                <a:solidFill>
                  <a:srgbClr val="1B1B27"/>
                </a:solidFill>
                <a:latin typeface="Raleway" pitchFamily="34" charset="0"/>
                <a:ea typeface="Raleway" pitchFamily="34" charset="-122"/>
                <a:cs typeface="Raleway" pitchFamily="34" charset="-120"/>
              </a:rPr>
              <a:t>Нормалізація: забезпечення ефективності та цілісності</a:t>
            </a:r>
            <a:endParaRPr lang="en-US" sz="3550" dirty="0"/>
          </a:p>
        </p:txBody>
      </p:sp>
      <p:pic>
        <p:nvPicPr>
          <p:cNvPr id="4" name="Image 1" descr="preencoded.png"/>
          <p:cNvPicPr>
            <a:picLocks noChangeAspect="1"/>
          </p:cNvPicPr>
          <p:nvPr/>
        </p:nvPicPr>
        <p:blipFill>
          <a:blip r:embed="rId4"/>
          <a:stretch>
            <a:fillRect/>
          </a:stretch>
        </p:blipFill>
        <p:spPr>
          <a:xfrm>
            <a:off x="6118860" y="2154793"/>
            <a:ext cx="903446" cy="1330047"/>
          </a:xfrm>
          <a:prstGeom prst="rect">
            <a:avLst/>
          </a:prstGeom>
        </p:spPr>
      </p:pic>
      <p:sp>
        <p:nvSpPr>
          <p:cNvPr id="5" name="Text 1"/>
          <p:cNvSpPr/>
          <p:nvPr/>
        </p:nvSpPr>
        <p:spPr>
          <a:xfrm>
            <a:off x="7293293" y="2335411"/>
            <a:ext cx="3364468" cy="282297"/>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Перша нормальна форма (1НФ)</a:t>
            </a:r>
            <a:endParaRPr lang="en-US" sz="1750" dirty="0"/>
          </a:p>
        </p:txBody>
      </p:sp>
      <p:sp>
        <p:nvSpPr>
          <p:cNvPr id="6" name="Text 2"/>
          <p:cNvSpPr/>
          <p:nvPr/>
        </p:nvSpPr>
        <p:spPr>
          <a:xfrm>
            <a:off x="7293293" y="2726055"/>
            <a:ext cx="6704648" cy="578168"/>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Атомарність значень: кожне поле таблиці містить лише одне значення. Відсутність повторюваних груп. Наявність первинного ключа.</a:t>
            </a:r>
            <a:endParaRPr lang="en-US" sz="1400" dirty="0"/>
          </a:p>
        </p:txBody>
      </p:sp>
      <p:pic>
        <p:nvPicPr>
          <p:cNvPr id="7" name="Image 2" descr="preencoded.png"/>
          <p:cNvPicPr>
            <a:picLocks noChangeAspect="1"/>
          </p:cNvPicPr>
          <p:nvPr/>
        </p:nvPicPr>
        <p:blipFill>
          <a:blip r:embed="rId5"/>
          <a:stretch>
            <a:fillRect/>
          </a:stretch>
        </p:blipFill>
        <p:spPr>
          <a:xfrm>
            <a:off x="6118860" y="3484840"/>
            <a:ext cx="903446" cy="1330047"/>
          </a:xfrm>
          <a:prstGeom prst="rect">
            <a:avLst/>
          </a:prstGeom>
        </p:spPr>
      </p:pic>
      <p:sp>
        <p:nvSpPr>
          <p:cNvPr id="8" name="Text 3"/>
          <p:cNvSpPr/>
          <p:nvPr/>
        </p:nvSpPr>
        <p:spPr>
          <a:xfrm>
            <a:off x="7293293" y="3665458"/>
            <a:ext cx="3290530" cy="282297"/>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Друга нормальна форма (2НФ)</a:t>
            </a:r>
            <a:endParaRPr lang="en-US" sz="1750" dirty="0"/>
          </a:p>
        </p:txBody>
      </p:sp>
      <p:sp>
        <p:nvSpPr>
          <p:cNvPr id="9" name="Text 4"/>
          <p:cNvSpPr/>
          <p:nvPr/>
        </p:nvSpPr>
        <p:spPr>
          <a:xfrm>
            <a:off x="7293293" y="4056102"/>
            <a:ext cx="6704648" cy="578168"/>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Таблиця знаходиться в 1НФ. Всі неключові атрибути повністю функціонально залежать від первинного ключа. Усунення часткових залежностей.</a:t>
            </a:r>
            <a:endParaRPr lang="en-US" sz="1400" dirty="0"/>
          </a:p>
        </p:txBody>
      </p:sp>
      <p:pic>
        <p:nvPicPr>
          <p:cNvPr id="10" name="Image 3" descr="preencoded.png"/>
          <p:cNvPicPr>
            <a:picLocks noChangeAspect="1"/>
          </p:cNvPicPr>
          <p:nvPr/>
        </p:nvPicPr>
        <p:blipFill>
          <a:blip r:embed="rId6"/>
          <a:stretch>
            <a:fillRect/>
          </a:stretch>
        </p:blipFill>
        <p:spPr>
          <a:xfrm>
            <a:off x="6118860" y="4814888"/>
            <a:ext cx="903446" cy="1330047"/>
          </a:xfrm>
          <a:prstGeom prst="rect">
            <a:avLst/>
          </a:prstGeom>
        </p:spPr>
      </p:pic>
      <p:sp>
        <p:nvSpPr>
          <p:cNvPr id="11" name="Text 5"/>
          <p:cNvSpPr/>
          <p:nvPr/>
        </p:nvSpPr>
        <p:spPr>
          <a:xfrm>
            <a:off x="7293293" y="4995505"/>
            <a:ext cx="3264098" cy="282297"/>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Третя нормальна форма (3НФ)</a:t>
            </a:r>
            <a:endParaRPr lang="en-US" sz="1750" dirty="0"/>
          </a:p>
        </p:txBody>
      </p:sp>
      <p:sp>
        <p:nvSpPr>
          <p:cNvPr id="12" name="Text 6"/>
          <p:cNvSpPr/>
          <p:nvPr/>
        </p:nvSpPr>
        <p:spPr>
          <a:xfrm>
            <a:off x="7293293" y="5386149"/>
            <a:ext cx="6704648" cy="578168"/>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Таблиця знаходиться в 2НФ. Неключові атрибути не залежать один від одного. Усунення транзитивних залежностей.</a:t>
            </a:r>
            <a:endParaRPr lang="en-US" sz="1400" dirty="0"/>
          </a:p>
        </p:txBody>
      </p:sp>
      <p:pic>
        <p:nvPicPr>
          <p:cNvPr id="13" name="Image 4" descr="preencoded.png"/>
          <p:cNvPicPr>
            <a:picLocks noChangeAspect="1"/>
          </p:cNvPicPr>
          <p:nvPr/>
        </p:nvPicPr>
        <p:blipFill>
          <a:blip r:embed="rId7"/>
          <a:stretch>
            <a:fillRect/>
          </a:stretch>
        </p:blipFill>
        <p:spPr>
          <a:xfrm>
            <a:off x="6118860" y="6144935"/>
            <a:ext cx="903446" cy="1330047"/>
          </a:xfrm>
          <a:prstGeom prst="rect">
            <a:avLst/>
          </a:prstGeom>
        </p:spPr>
      </p:pic>
      <p:sp>
        <p:nvSpPr>
          <p:cNvPr id="14" name="Text 7"/>
          <p:cNvSpPr/>
          <p:nvPr/>
        </p:nvSpPr>
        <p:spPr>
          <a:xfrm>
            <a:off x="7293293" y="6325553"/>
            <a:ext cx="4272439" cy="282297"/>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Нормальна форма Бойса-Кодда (НФБК)</a:t>
            </a:r>
            <a:endParaRPr lang="en-US" sz="1750" dirty="0"/>
          </a:p>
        </p:txBody>
      </p:sp>
      <p:sp>
        <p:nvSpPr>
          <p:cNvPr id="15" name="Text 8"/>
          <p:cNvSpPr/>
          <p:nvPr/>
        </p:nvSpPr>
        <p:spPr>
          <a:xfrm>
            <a:off x="7293293" y="6716197"/>
            <a:ext cx="6704648" cy="578168"/>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Кожна нетривіальна функціональна залежність у таблиці визначається суперключем. Посилена версія 3НФ для складних випадків.</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881420"/>
            <a:ext cx="926675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SQL: мова структурованих запитів</a:t>
            </a:r>
            <a:endParaRPr lang="en-US" sz="4450" dirty="0"/>
          </a:p>
        </p:txBody>
      </p:sp>
      <p:sp>
        <p:nvSpPr>
          <p:cNvPr id="3" name="Shape 1"/>
          <p:cNvSpPr/>
          <p:nvPr/>
        </p:nvSpPr>
        <p:spPr>
          <a:xfrm>
            <a:off x="793790" y="2043827"/>
            <a:ext cx="13042821" cy="2616518"/>
          </a:xfrm>
          <a:prstGeom prst="roundRect">
            <a:avLst>
              <a:gd name="adj" fmla="val 3641"/>
            </a:avLst>
          </a:prstGeom>
          <a:noFill/>
          <a:ln w="7620">
            <a:solidFill>
              <a:srgbClr val="000000">
                <a:alpha val="8000"/>
              </a:srgbClr>
            </a:solidFill>
            <a:prstDash val="solid"/>
          </a:ln>
        </p:spPr>
      </p:sp>
      <p:sp>
        <p:nvSpPr>
          <p:cNvPr id="4" name="Shape 2"/>
          <p:cNvSpPr/>
          <p:nvPr/>
        </p:nvSpPr>
        <p:spPr>
          <a:xfrm>
            <a:off x="801410" y="2051447"/>
            <a:ext cx="13027581" cy="650319"/>
          </a:xfrm>
          <a:prstGeom prst="rect">
            <a:avLst/>
          </a:prstGeom>
          <a:solidFill>
            <a:srgbClr val="FFFFFF">
              <a:alpha val="4000"/>
            </a:srgbClr>
          </a:solidFill>
          <a:ln/>
        </p:spPr>
      </p:sp>
      <p:sp>
        <p:nvSpPr>
          <p:cNvPr id="5" name="Text 3"/>
          <p:cNvSpPr/>
          <p:nvPr/>
        </p:nvSpPr>
        <p:spPr>
          <a:xfrm>
            <a:off x="1028224" y="219515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DDL (Data Definition Language)</a:t>
            </a:r>
            <a:endParaRPr lang="en-US" sz="1750" dirty="0"/>
          </a:p>
        </p:txBody>
      </p:sp>
      <p:sp>
        <p:nvSpPr>
          <p:cNvPr id="6" name="Text 4"/>
          <p:cNvSpPr/>
          <p:nvPr/>
        </p:nvSpPr>
        <p:spPr>
          <a:xfrm>
            <a:off x="7545824" y="219515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CREATE, ALTER, DROP, TRUNCATE, COMMENT, RENAME</a:t>
            </a:r>
            <a:endParaRPr lang="en-US" sz="1750" dirty="0"/>
          </a:p>
        </p:txBody>
      </p:sp>
      <p:sp>
        <p:nvSpPr>
          <p:cNvPr id="7" name="Shape 5"/>
          <p:cNvSpPr/>
          <p:nvPr/>
        </p:nvSpPr>
        <p:spPr>
          <a:xfrm>
            <a:off x="801410" y="2701766"/>
            <a:ext cx="13027581" cy="650319"/>
          </a:xfrm>
          <a:prstGeom prst="rect">
            <a:avLst/>
          </a:prstGeom>
          <a:solidFill>
            <a:srgbClr val="000000">
              <a:alpha val="4000"/>
            </a:srgbClr>
          </a:solidFill>
          <a:ln/>
        </p:spPr>
      </p:sp>
      <p:sp>
        <p:nvSpPr>
          <p:cNvPr id="8" name="Text 6"/>
          <p:cNvSpPr/>
          <p:nvPr/>
        </p:nvSpPr>
        <p:spPr>
          <a:xfrm>
            <a:off x="1028224" y="284547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DML (Data Manipulation Language)</a:t>
            </a:r>
            <a:endParaRPr lang="en-US" sz="1750" dirty="0"/>
          </a:p>
        </p:txBody>
      </p:sp>
      <p:sp>
        <p:nvSpPr>
          <p:cNvPr id="9" name="Text 7"/>
          <p:cNvSpPr/>
          <p:nvPr/>
        </p:nvSpPr>
        <p:spPr>
          <a:xfrm>
            <a:off x="7545824" y="284547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SELECT, INSERT, UPDATE, DELETE, MERGE, CALL</a:t>
            </a:r>
            <a:endParaRPr lang="en-US" sz="1750" dirty="0"/>
          </a:p>
        </p:txBody>
      </p:sp>
      <p:sp>
        <p:nvSpPr>
          <p:cNvPr id="10" name="Shape 8"/>
          <p:cNvSpPr/>
          <p:nvPr/>
        </p:nvSpPr>
        <p:spPr>
          <a:xfrm>
            <a:off x="801410" y="3352086"/>
            <a:ext cx="13027581" cy="650319"/>
          </a:xfrm>
          <a:prstGeom prst="rect">
            <a:avLst/>
          </a:prstGeom>
          <a:solidFill>
            <a:srgbClr val="FFFFFF">
              <a:alpha val="4000"/>
            </a:srgbClr>
          </a:solidFill>
          <a:ln/>
        </p:spPr>
      </p:sp>
      <p:sp>
        <p:nvSpPr>
          <p:cNvPr id="11" name="Text 9"/>
          <p:cNvSpPr/>
          <p:nvPr/>
        </p:nvSpPr>
        <p:spPr>
          <a:xfrm>
            <a:off x="1028224" y="3495794"/>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DCL (Data Control Language)</a:t>
            </a:r>
            <a:endParaRPr lang="en-US" sz="1750" dirty="0"/>
          </a:p>
        </p:txBody>
      </p:sp>
      <p:sp>
        <p:nvSpPr>
          <p:cNvPr id="12" name="Text 10"/>
          <p:cNvSpPr/>
          <p:nvPr/>
        </p:nvSpPr>
        <p:spPr>
          <a:xfrm>
            <a:off x="7545824" y="3495794"/>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GRANT, REVOKE</a:t>
            </a:r>
            <a:endParaRPr lang="en-US" sz="1750" dirty="0"/>
          </a:p>
        </p:txBody>
      </p:sp>
      <p:sp>
        <p:nvSpPr>
          <p:cNvPr id="13" name="Shape 11"/>
          <p:cNvSpPr/>
          <p:nvPr/>
        </p:nvSpPr>
        <p:spPr>
          <a:xfrm>
            <a:off x="801410" y="4002405"/>
            <a:ext cx="13027581" cy="650319"/>
          </a:xfrm>
          <a:prstGeom prst="rect">
            <a:avLst/>
          </a:prstGeom>
          <a:solidFill>
            <a:srgbClr val="000000">
              <a:alpha val="4000"/>
            </a:srgbClr>
          </a:solidFill>
          <a:ln/>
        </p:spPr>
      </p:sp>
      <p:sp>
        <p:nvSpPr>
          <p:cNvPr id="14" name="Text 12"/>
          <p:cNvSpPr/>
          <p:nvPr/>
        </p:nvSpPr>
        <p:spPr>
          <a:xfrm>
            <a:off x="1028224" y="4146113"/>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TCL (Transaction Control Language)</a:t>
            </a:r>
            <a:endParaRPr lang="en-US" sz="1750" dirty="0"/>
          </a:p>
        </p:txBody>
      </p:sp>
      <p:sp>
        <p:nvSpPr>
          <p:cNvPr id="15" name="Text 13"/>
          <p:cNvSpPr/>
          <p:nvPr/>
        </p:nvSpPr>
        <p:spPr>
          <a:xfrm>
            <a:off x="7545824" y="4146113"/>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COMMIT, ROLLBACK, SAVEPOINT, SET TRANSACTION</a:t>
            </a:r>
            <a:endParaRPr lang="en-US" sz="1750" dirty="0"/>
          </a:p>
        </p:txBody>
      </p:sp>
      <p:sp>
        <p:nvSpPr>
          <p:cNvPr id="16" name="Text 14"/>
          <p:cNvSpPr/>
          <p:nvPr/>
        </p:nvSpPr>
        <p:spPr>
          <a:xfrm>
            <a:off x="793790" y="491549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SQL (Structured Query Language) – стандартизована мова програмування для взаємодії з реляційними базами даних. Розроблена в IBM у 1970-х роках та стандартизована ANSI та ISO, вона стала універсальною мовою для роботи з різними СКБД, хоча кожна система має свої діалекти.</a:t>
            </a:r>
            <a:endParaRPr lang="en-US" sz="1750" dirty="0"/>
          </a:p>
        </p:txBody>
      </p:sp>
      <p:sp>
        <p:nvSpPr>
          <p:cNvPr id="17" name="Text 15"/>
          <p:cNvSpPr/>
          <p:nvPr/>
        </p:nvSpPr>
        <p:spPr>
          <a:xfrm>
            <a:off x="793790" y="625935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Основна перевага SQL – її декларативний характер: користувач вказує, які дані потрібно отримати, а СКБД самостійно визначає, як найефективніше виконати запит. Це відокремлює логіку доступу до даних від деталей їх фізичного зберігання, що значно спрощує розробку та підтримку програм, працюючих з базами даних.</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9606" y="657463"/>
            <a:ext cx="7824787" cy="1177766"/>
          </a:xfrm>
          <a:prstGeom prst="rect">
            <a:avLst/>
          </a:prstGeom>
          <a:noFill/>
          <a:ln/>
        </p:spPr>
        <p:txBody>
          <a:bodyPr wrap="square" lIns="0" tIns="0" rIns="0" bIns="0" rtlCol="0" anchor="t"/>
          <a:lstStyle/>
          <a:p>
            <a:pPr marL="0" indent="0" algn="l">
              <a:lnSpc>
                <a:spcPts val="4600"/>
              </a:lnSpc>
              <a:buNone/>
            </a:pPr>
            <a:r>
              <a:rPr lang="en-US" sz="3700" dirty="0">
                <a:solidFill>
                  <a:srgbClr val="1B1B27"/>
                </a:solidFill>
                <a:latin typeface="Raleway" pitchFamily="34" charset="0"/>
                <a:ea typeface="Raleway" pitchFamily="34" charset="-122"/>
                <a:cs typeface="Raleway" pitchFamily="34" charset="-120"/>
              </a:rPr>
              <a:t>Просторові бази даних: специфіка та застосування</a:t>
            </a:r>
            <a:endParaRPr lang="en-US" sz="3700" dirty="0"/>
          </a:p>
        </p:txBody>
      </p:sp>
      <p:sp>
        <p:nvSpPr>
          <p:cNvPr id="4" name="Shape 1"/>
          <p:cNvSpPr/>
          <p:nvPr/>
        </p:nvSpPr>
        <p:spPr>
          <a:xfrm>
            <a:off x="659606" y="2329815"/>
            <a:ext cx="423982" cy="423982"/>
          </a:xfrm>
          <a:prstGeom prst="roundRect">
            <a:avLst>
              <a:gd name="adj" fmla="val 18670"/>
            </a:avLst>
          </a:prstGeom>
          <a:solidFill>
            <a:srgbClr val="E1E1EA"/>
          </a:solidFill>
          <a:ln w="7620">
            <a:solidFill>
              <a:srgbClr val="C7C7D0"/>
            </a:solidFill>
            <a:prstDash val="solid"/>
          </a:ln>
        </p:spPr>
      </p:sp>
      <p:pic>
        <p:nvPicPr>
          <p:cNvPr id="5" name="Image 1" descr="preencoded.png"/>
          <p:cNvPicPr>
            <a:picLocks noChangeAspect="1"/>
          </p:cNvPicPr>
          <p:nvPr/>
        </p:nvPicPr>
        <p:blipFill>
          <a:blip r:embed="rId4"/>
          <a:stretch>
            <a:fillRect/>
          </a:stretch>
        </p:blipFill>
        <p:spPr>
          <a:xfrm>
            <a:off x="730210" y="2365058"/>
            <a:ext cx="282654" cy="353378"/>
          </a:xfrm>
          <a:prstGeom prst="rect">
            <a:avLst/>
          </a:prstGeom>
        </p:spPr>
      </p:pic>
      <p:sp>
        <p:nvSpPr>
          <p:cNvPr id="6" name="Text 2"/>
          <p:cNvSpPr/>
          <p:nvPr/>
        </p:nvSpPr>
        <p:spPr>
          <a:xfrm>
            <a:off x="1271945" y="2329815"/>
            <a:ext cx="2355890" cy="294442"/>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Визначення</a:t>
            </a:r>
            <a:endParaRPr lang="en-US" sz="1850" dirty="0"/>
          </a:p>
        </p:txBody>
      </p:sp>
      <p:sp>
        <p:nvSpPr>
          <p:cNvPr id="7" name="Text 3"/>
          <p:cNvSpPr/>
          <p:nvPr/>
        </p:nvSpPr>
        <p:spPr>
          <a:xfrm>
            <a:off x="1271945" y="2737247"/>
            <a:ext cx="7212449" cy="602933"/>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Бази даних, оптимізовані для зберігання та запитування даних, пов'язаних з об'єктами у просторі. Включають як розташування об'єктів, так і їх геометрію.</a:t>
            </a:r>
            <a:endParaRPr lang="en-US" sz="1450" dirty="0"/>
          </a:p>
        </p:txBody>
      </p:sp>
      <p:sp>
        <p:nvSpPr>
          <p:cNvPr id="8" name="Shape 4"/>
          <p:cNvSpPr/>
          <p:nvPr/>
        </p:nvSpPr>
        <p:spPr>
          <a:xfrm>
            <a:off x="659606" y="3740468"/>
            <a:ext cx="423982" cy="423982"/>
          </a:xfrm>
          <a:prstGeom prst="roundRect">
            <a:avLst>
              <a:gd name="adj" fmla="val 18670"/>
            </a:avLst>
          </a:prstGeom>
          <a:solidFill>
            <a:srgbClr val="E1E1EA"/>
          </a:solidFill>
          <a:ln w="7620">
            <a:solidFill>
              <a:srgbClr val="C7C7D0"/>
            </a:solidFill>
            <a:prstDash val="solid"/>
          </a:ln>
        </p:spPr>
      </p:sp>
      <p:pic>
        <p:nvPicPr>
          <p:cNvPr id="9" name="Image 2" descr="preencoded.png"/>
          <p:cNvPicPr>
            <a:picLocks noChangeAspect="1"/>
          </p:cNvPicPr>
          <p:nvPr/>
        </p:nvPicPr>
        <p:blipFill>
          <a:blip r:embed="rId5"/>
          <a:stretch>
            <a:fillRect/>
          </a:stretch>
        </p:blipFill>
        <p:spPr>
          <a:xfrm>
            <a:off x="730210" y="3775710"/>
            <a:ext cx="282654" cy="353378"/>
          </a:xfrm>
          <a:prstGeom prst="rect">
            <a:avLst/>
          </a:prstGeom>
        </p:spPr>
      </p:pic>
      <p:sp>
        <p:nvSpPr>
          <p:cNvPr id="10" name="Text 5"/>
          <p:cNvSpPr/>
          <p:nvPr/>
        </p:nvSpPr>
        <p:spPr>
          <a:xfrm>
            <a:off x="1271945" y="3740468"/>
            <a:ext cx="2787968" cy="294442"/>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Типи просторових даних</a:t>
            </a:r>
            <a:endParaRPr lang="en-US" sz="1850" dirty="0"/>
          </a:p>
        </p:txBody>
      </p:sp>
      <p:sp>
        <p:nvSpPr>
          <p:cNvPr id="11" name="Text 6"/>
          <p:cNvSpPr/>
          <p:nvPr/>
        </p:nvSpPr>
        <p:spPr>
          <a:xfrm>
            <a:off x="1271945" y="4147899"/>
            <a:ext cx="7212449" cy="602933"/>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Представлення географічних об'єктів через точки, лінії, полігони, поверхні та мережі. Підтримка різних систем координат та просторових вимірів.</a:t>
            </a:r>
            <a:endParaRPr lang="en-US" sz="1450" dirty="0"/>
          </a:p>
        </p:txBody>
      </p:sp>
      <p:sp>
        <p:nvSpPr>
          <p:cNvPr id="12" name="Shape 7"/>
          <p:cNvSpPr/>
          <p:nvPr/>
        </p:nvSpPr>
        <p:spPr>
          <a:xfrm>
            <a:off x="659606" y="5151120"/>
            <a:ext cx="423982" cy="423982"/>
          </a:xfrm>
          <a:prstGeom prst="roundRect">
            <a:avLst>
              <a:gd name="adj" fmla="val 18670"/>
            </a:avLst>
          </a:prstGeom>
          <a:solidFill>
            <a:srgbClr val="E1E1EA"/>
          </a:solidFill>
          <a:ln w="7620">
            <a:solidFill>
              <a:srgbClr val="C7C7D0"/>
            </a:solidFill>
            <a:prstDash val="solid"/>
          </a:ln>
        </p:spPr>
      </p:sp>
      <p:pic>
        <p:nvPicPr>
          <p:cNvPr id="13" name="Image 3" descr="preencoded.png"/>
          <p:cNvPicPr>
            <a:picLocks noChangeAspect="1"/>
          </p:cNvPicPr>
          <p:nvPr/>
        </p:nvPicPr>
        <p:blipFill>
          <a:blip r:embed="rId6"/>
          <a:stretch>
            <a:fillRect/>
          </a:stretch>
        </p:blipFill>
        <p:spPr>
          <a:xfrm>
            <a:off x="730210" y="5186363"/>
            <a:ext cx="282654" cy="353378"/>
          </a:xfrm>
          <a:prstGeom prst="rect">
            <a:avLst/>
          </a:prstGeom>
        </p:spPr>
      </p:pic>
      <p:sp>
        <p:nvSpPr>
          <p:cNvPr id="14" name="Text 8"/>
          <p:cNvSpPr/>
          <p:nvPr/>
        </p:nvSpPr>
        <p:spPr>
          <a:xfrm>
            <a:off x="1271945" y="5151120"/>
            <a:ext cx="2355890" cy="294442"/>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Просторові запити</a:t>
            </a:r>
            <a:endParaRPr lang="en-US" sz="1850" dirty="0"/>
          </a:p>
        </p:txBody>
      </p:sp>
      <p:sp>
        <p:nvSpPr>
          <p:cNvPr id="15" name="Text 9"/>
          <p:cNvSpPr/>
          <p:nvPr/>
        </p:nvSpPr>
        <p:spPr>
          <a:xfrm>
            <a:off x="1271945" y="5558552"/>
            <a:ext cx="7212449" cy="602933"/>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Спеціалізовані операції для пошуку, аналізу та обробки просторових даних: пошук у межах, перетин, об'єднання, буферизація тощо.</a:t>
            </a:r>
            <a:endParaRPr lang="en-US" sz="1450" dirty="0"/>
          </a:p>
        </p:txBody>
      </p:sp>
      <p:sp>
        <p:nvSpPr>
          <p:cNvPr id="16" name="Shape 10"/>
          <p:cNvSpPr/>
          <p:nvPr/>
        </p:nvSpPr>
        <p:spPr>
          <a:xfrm>
            <a:off x="659606" y="6561772"/>
            <a:ext cx="423982" cy="423982"/>
          </a:xfrm>
          <a:prstGeom prst="roundRect">
            <a:avLst>
              <a:gd name="adj" fmla="val 18670"/>
            </a:avLst>
          </a:prstGeom>
          <a:solidFill>
            <a:srgbClr val="E1E1EA"/>
          </a:solidFill>
          <a:ln w="7620">
            <a:solidFill>
              <a:srgbClr val="C7C7D0"/>
            </a:solidFill>
            <a:prstDash val="solid"/>
          </a:ln>
        </p:spPr>
      </p:sp>
      <p:pic>
        <p:nvPicPr>
          <p:cNvPr id="17" name="Image 4" descr="preencoded.png"/>
          <p:cNvPicPr>
            <a:picLocks noChangeAspect="1"/>
          </p:cNvPicPr>
          <p:nvPr/>
        </p:nvPicPr>
        <p:blipFill>
          <a:blip r:embed="rId7"/>
          <a:stretch>
            <a:fillRect/>
          </a:stretch>
        </p:blipFill>
        <p:spPr>
          <a:xfrm>
            <a:off x="730210" y="6597015"/>
            <a:ext cx="282654" cy="353378"/>
          </a:xfrm>
          <a:prstGeom prst="rect">
            <a:avLst/>
          </a:prstGeom>
        </p:spPr>
      </p:pic>
      <p:sp>
        <p:nvSpPr>
          <p:cNvPr id="18" name="Text 11"/>
          <p:cNvSpPr/>
          <p:nvPr/>
        </p:nvSpPr>
        <p:spPr>
          <a:xfrm>
            <a:off x="1271945" y="6561772"/>
            <a:ext cx="2355890" cy="294442"/>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Просторові індекси</a:t>
            </a:r>
            <a:endParaRPr lang="en-US" sz="1850" dirty="0"/>
          </a:p>
        </p:txBody>
      </p:sp>
      <p:sp>
        <p:nvSpPr>
          <p:cNvPr id="19" name="Text 12"/>
          <p:cNvSpPr/>
          <p:nvPr/>
        </p:nvSpPr>
        <p:spPr>
          <a:xfrm>
            <a:off x="1271945" y="6969204"/>
            <a:ext cx="7212449" cy="602933"/>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Спеціальні структури даних (R-дерева, квадродерева) для прискорення просторових запитів шляхом ієрархічної організації об'єктів у просторі.</a:t>
            </a:r>
            <a:endParaRPr lang="en-US" sz="14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683062"/>
            <a:ext cx="918388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Просторові об'єкти та їх атрибути</a:t>
            </a:r>
            <a:endParaRPr lang="en-US" sz="4450" dirty="0"/>
          </a:p>
        </p:txBody>
      </p:sp>
      <p:sp>
        <p:nvSpPr>
          <p:cNvPr id="3" name="Text 1"/>
          <p:cNvSpPr/>
          <p:nvPr/>
        </p:nvSpPr>
        <p:spPr>
          <a:xfrm>
            <a:off x="793790" y="195881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Просторові об'єкти</a:t>
            </a:r>
            <a:endParaRPr lang="en-US" sz="2200" dirty="0"/>
          </a:p>
        </p:txBody>
      </p:sp>
      <p:sp>
        <p:nvSpPr>
          <p:cNvPr id="4" name="Text 2"/>
          <p:cNvSpPr/>
          <p:nvPr/>
        </p:nvSpPr>
        <p:spPr>
          <a:xfrm>
            <a:off x="793790" y="253996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Точкові об'єкти: міста, станції, окремі будівлі</a:t>
            </a:r>
            <a:endParaRPr lang="en-US" sz="1750" dirty="0"/>
          </a:p>
        </p:txBody>
      </p:sp>
      <p:sp>
        <p:nvSpPr>
          <p:cNvPr id="5" name="Text 3"/>
          <p:cNvSpPr/>
          <p:nvPr/>
        </p:nvSpPr>
        <p:spPr>
          <a:xfrm>
            <a:off x="793790" y="298215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Лінійні об'єкти: дороги, річки, кордони</a:t>
            </a:r>
            <a:endParaRPr lang="en-US" sz="1750" dirty="0"/>
          </a:p>
        </p:txBody>
      </p:sp>
      <p:sp>
        <p:nvSpPr>
          <p:cNvPr id="6" name="Text 4"/>
          <p:cNvSpPr/>
          <p:nvPr/>
        </p:nvSpPr>
        <p:spPr>
          <a:xfrm>
            <a:off x="793790" y="3424357"/>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Полігональні об'єкти: озера, адміністративні райони, земельні ділянки</a:t>
            </a:r>
            <a:endParaRPr lang="en-US" sz="1750" dirty="0"/>
          </a:p>
        </p:txBody>
      </p:sp>
      <p:sp>
        <p:nvSpPr>
          <p:cNvPr id="7" name="Text 5"/>
          <p:cNvSpPr/>
          <p:nvPr/>
        </p:nvSpPr>
        <p:spPr>
          <a:xfrm>
            <a:off x="793790" y="4229457"/>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Поверхні: рельєф, розподіл опадів, щільність населення</a:t>
            </a:r>
            <a:endParaRPr lang="en-US" sz="1750" dirty="0"/>
          </a:p>
        </p:txBody>
      </p:sp>
      <p:sp>
        <p:nvSpPr>
          <p:cNvPr id="8" name="Text 6"/>
          <p:cNvSpPr/>
          <p:nvPr/>
        </p:nvSpPr>
        <p:spPr>
          <a:xfrm>
            <a:off x="793790" y="503455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Мережі: транспортні системи, інженерні комунікації</a:t>
            </a:r>
            <a:endParaRPr lang="en-US" sz="1750" dirty="0"/>
          </a:p>
        </p:txBody>
      </p:sp>
      <p:sp>
        <p:nvSpPr>
          <p:cNvPr id="9" name="Text 7"/>
          <p:cNvSpPr/>
          <p:nvPr/>
        </p:nvSpPr>
        <p:spPr>
          <a:xfrm>
            <a:off x="7599521" y="195881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Атрибутивні дані</a:t>
            </a:r>
            <a:endParaRPr lang="en-US" sz="2200" dirty="0"/>
          </a:p>
        </p:txBody>
      </p:sp>
      <p:sp>
        <p:nvSpPr>
          <p:cNvPr id="10" name="Text 8"/>
          <p:cNvSpPr/>
          <p:nvPr/>
        </p:nvSpPr>
        <p:spPr>
          <a:xfrm>
            <a:off x="7599521" y="253996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Ідентифікатори: унікальні коди та назви об'єктів</a:t>
            </a:r>
            <a:endParaRPr lang="en-US" sz="1750" dirty="0"/>
          </a:p>
        </p:txBody>
      </p:sp>
      <p:sp>
        <p:nvSpPr>
          <p:cNvPr id="11" name="Text 9"/>
          <p:cNvSpPr/>
          <p:nvPr/>
        </p:nvSpPr>
        <p:spPr>
          <a:xfrm>
            <a:off x="7599521" y="2982158"/>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Фізичні властивості: площа, довжина, висота над рівнем моря</a:t>
            </a:r>
            <a:endParaRPr lang="en-US" sz="1750" dirty="0"/>
          </a:p>
        </p:txBody>
      </p:sp>
      <p:sp>
        <p:nvSpPr>
          <p:cNvPr id="12" name="Text 10"/>
          <p:cNvSpPr/>
          <p:nvPr/>
        </p:nvSpPr>
        <p:spPr>
          <a:xfrm>
            <a:off x="7599521" y="378725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Описові характеристики: тип покриття, матеріал, призначення</a:t>
            </a:r>
            <a:endParaRPr lang="en-US" sz="1750" dirty="0"/>
          </a:p>
        </p:txBody>
      </p:sp>
      <p:sp>
        <p:nvSpPr>
          <p:cNvPr id="13" name="Text 11"/>
          <p:cNvSpPr/>
          <p:nvPr/>
        </p:nvSpPr>
        <p:spPr>
          <a:xfrm>
            <a:off x="7599521" y="459236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Часові параметри: дата створення, період функціонування</a:t>
            </a:r>
            <a:endParaRPr lang="en-US" sz="1750" dirty="0"/>
          </a:p>
        </p:txBody>
      </p:sp>
      <p:sp>
        <p:nvSpPr>
          <p:cNvPr id="14" name="Text 12"/>
          <p:cNvSpPr/>
          <p:nvPr/>
        </p:nvSpPr>
        <p:spPr>
          <a:xfrm>
            <a:off x="7599521" y="539746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Адміністративні дані: власник, підпорядкування, статус</a:t>
            </a:r>
            <a:endParaRPr lang="en-US" sz="1750" dirty="0"/>
          </a:p>
        </p:txBody>
      </p:sp>
      <p:sp>
        <p:nvSpPr>
          <p:cNvPr id="15" name="Text 13"/>
          <p:cNvSpPr/>
          <p:nvPr/>
        </p:nvSpPr>
        <p:spPr>
          <a:xfrm>
            <a:off x="793790" y="645771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Просторова складова об'єкта визначає його розташування та форму в географічному просторі, тоді як атрибутивна складова містить характеристики та властивості об'єкта. Зв'язок між цими двома компонентами реалізується через унікальні ідентифікатори, що дозволяє здійснювати як просторовий, так і атрибутивний аналіз даних.</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7793" y="573405"/>
            <a:ext cx="7801213" cy="1198959"/>
          </a:xfrm>
          <a:prstGeom prst="rect">
            <a:avLst/>
          </a:prstGeom>
          <a:noFill/>
          <a:ln/>
        </p:spPr>
        <p:txBody>
          <a:bodyPr wrap="square" lIns="0" tIns="0" rIns="0" bIns="0" rtlCol="0" anchor="t"/>
          <a:lstStyle/>
          <a:p>
            <a:pPr marL="0" indent="0" algn="l">
              <a:lnSpc>
                <a:spcPts val="4700"/>
              </a:lnSpc>
              <a:buNone/>
            </a:pPr>
            <a:r>
              <a:rPr lang="en-US" sz="3750" dirty="0">
                <a:solidFill>
                  <a:srgbClr val="1B1B27"/>
                </a:solidFill>
                <a:latin typeface="Raleway" pitchFamily="34" charset="0"/>
                <a:ea typeface="Raleway" pitchFamily="34" charset="-122"/>
                <a:cs typeface="Raleway" pitchFamily="34" charset="-120"/>
              </a:rPr>
              <a:t>Просторові розширення реляційних СКБД</a:t>
            </a:r>
            <a:endParaRPr lang="en-US" sz="3750" dirty="0"/>
          </a:p>
        </p:txBody>
      </p:sp>
      <p:sp>
        <p:nvSpPr>
          <p:cNvPr id="4" name="Shape 1"/>
          <p:cNvSpPr/>
          <p:nvPr/>
        </p:nvSpPr>
        <p:spPr>
          <a:xfrm>
            <a:off x="6157793" y="2060019"/>
            <a:ext cx="3804761" cy="3162419"/>
          </a:xfrm>
          <a:prstGeom prst="roundRect">
            <a:avLst>
              <a:gd name="adj" fmla="val 2548"/>
            </a:avLst>
          </a:prstGeom>
          <a:solidFill>
            <a:srgbClr val="E1E1EA"/>
          </a:solidFill>
          <a:ln w="7620">
            <a:solidFill>
              <a:srgbClr val="C7C7D0"/>
            </a:solidFill>
            <a:prstDash val="solid"/>
          </a:ln>
        </p:spPr>
      </p:sp>
      <p:sp>
        <p:nvSpPr>
          <p:cNvPr id="5" name="Text 2"/>
          <p:cNvSpPr/>
          <p:nvPr/>
        </p:nvSpPr>
        <p:spPr>
          <a:xfrm>
            <a:off x="6357223" y="2259449"/>
            <a:ext cx="2699861" cy="299680"/>
          </a:xfrm>
          <a:prstGeom prst="rect">
            <a:avLst/>
          </a:prstGeom>
          <a:noFill/>
          <a:ln/>
        </p:spPr>
        <p:txBody>
          <a:bodyPr wrap="none" lIns="0" tIns="0" rIns="0" bIns="0" rtlCol="0" anchor="t"/>
          <a:lstStyle/>
          <a:p>
            <a:pPr marL="0" indent="0" algn="l">
              <a:lnSpc>
                <a:spcPts val="2350"/>
              </a:lnSpc>
              <a:buNone/>
            </a:pPr>
            <a:r>
              <a:rPr lang="en-US" sz="1850" dirty="0">
                <a:solidFill>
                  <a:srgbClr val="3C3939"/>
                </a:solidFill>
                <a:latin typeface="Raleway" pitchFamily="34" charset="0"/>
                <a:ea typeface="Raleway" pitchFamily="34" charset="-122"/>
                <a:cs typeface="Raleway" pitchFamily="34" charset="-120"/>
              </a:rPr>
              <a:t>PostGIS для PostgreSQL</a:t>
            </a:r>
            <a:endParaRPr lang="en-US" sz="1850" dirty="0"/>
          </a:p>
        </p:txBody>
      </p:sp>
      <p:sp>
        <p:nvSpPr>
          <p:cNvPr id="6" name="Text 3"/>
          <p:cNvSpPr/>
          <p:nvPr/>
        </p:nvSpPr>
        <p:spPr>
          <a:xfrm>
            <a:off x="6357223" y="2674144"/>
            <a:ext cx="3405902" cy="920472"/>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Відкрите програмне забезпечення з розвиненою спільнотою</a:t>
            </a:r>
            <a:endParaRPr lang="en-US" sz="1500" dirty="0"/>
          </a:p>
        </p:txBody>
      </p:sp>
      <p:sp>
        <p:nvSpPr>
          <p:cNvPr id="7" name="Text 4"/>
          <p:cNvSpPr/>
          <p:nvPr/>
        </p:nvSpPr>
        <p:spPr>
          <a:xfrm>
            <a:off x="6357223" y="3661648"/>
            <a:ext cx="3405902" cy="306824"/>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Повна підтримка стандартів OGC</a:t>
            </a:r>
            <a:endParaRPr lang="en-US" sz="1500" dirty="0"/>
          </a:p>
        </p:txBody>
      </p:sp>
      <p:sp>
        <p:nvSpPr>
          <p:cNvPr id="8" name="Text 5"/>
          <p:cNvSpPr/>
          <p:nvPr/>
        </p:nvSpPr>
        <p:spPr>
          <a:xfrm>
            <a:off x="6357223" y="4035504"/>
            <a:ext cx="3405902" cy="613648"/>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Розширені функції аналізу та обробки просторових даних</a:t>
            </a:r>
            <a:endParaRPr lang="en-US" sz="1500" dirty="0"/>
          </a:p>
        </p:txBody>
      </p:sp>
      <p:sp>
        <p:nvSpPr>
          <p:cNvPr id="9" name="Text 6"/>
          <p:cNvSpPr/>
          <p:nvPr/>
        </p:nvSpPr>
        <p:spPr>
          <a:xfrm>
            <a:off x="6357223" y="4716185"/>
            <a:ext cx="3405902" cy="306824"/>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Інтеграція з QGIS та іншими ГІС</a:t>
            </a:r>
            <a:endParaRPr lang="en-US" sz="1500" dirty="0"/>
          </a:p>
        </p:txBody>
      </p:sp>
      <p:sp>
        <p:nvSpPr>
          <p:cNvPr id="10" name="Shape 7"/>
          <p:cNvSpPr/>
          <p:nvPr/>
        </p:nvSpPr>
        <p:spPr>
          <a:xfrm>
            <a:off x="10154364" y="2060019"/>
            <a:ext cx="3804761" cy="3162419"/>
          </a:xfrm>
          <a:prstGeom prst="roundRect">
            <a:avLst>
              <a:gd name="adj" fmla="val 2548"/>
            </a:avLst>
          </a:prstGeom>
          <a:solidFill>
            <a:srgbClr val="E1E1EA"/>
          </a:solidFill>
          <a:ln w="7620">
            <a:solidFill>
              <a:srgbClr val="C7C7D0"/>
            </a:solidFill>
            <a:prstDash val="solid"/>
          </a:ln>
        </p:spPr>
      </p:sp>
      <p:sp>
        <p:nvSpPr>
          <p:cNvPr id="11" name="Text 8"/>
          <p:cNvSpPr/>
          <p:nvPr/>
        </p:nvSpPr>
        <p:spPr>
          <a:xfrm>
            <a:off x="10353794" y="2259449"/>
            <a:ext cx="2398038" cy="299680"/>
          </a:xfrm>
          <a:prstGeom prst="rect">
            <a:avLst/>
          </a:prstGeom>
          <a:noFill/>
          <a:ln/>
        </p:spPr>
        <p:txBody>
          <a:bodyPr wrap="none" lIns="0" tIns="0" rIns="0" bIns="0" rtlCol="0" anchor="t"/>
          <a:lstStyle/>
          <a:p>
            <a:pPr marL="0" indent="0" algn="l">
              <a:lnSpc>
                <a:spcPts val="2350"/>
              </a:lnSpc>
              <a:buNone/>
            </a:pPr>
            <a:r>
              <a:rPr lang="en-US" sz="1850" dirty="0">
                <a:solidFill>
                  <a:srgbClr val="3C3939"/>
                </a:solidFill>
                <a:latin typeface="Raleway" pitchFamily="34" charset="0"/>
                <a:ea typeface="Raleway" pitchFamily="34" charset="-122"/>
                <a:cs typeface="Raleway" pitchFamily="34" charset="-120"/>
              </a:rPr>
              <a:t>Oracle Spatial</a:t>
            </a:r>
            <a:endParaRPr lang="en-US" sz="1850" dirty="0"/>
          </a:p>
        </p:txBody>
      </p:sp>
      <p:sp>
        <p:nvSpPr>
          <p:cNvPr id="12" name="Text 9"/>
          <p:cNvSpPr/>
          <p:nvPr/>
        </p:nvSpPr>
        <p:spPr>
          <a:xfrm>
            <a:off x="10353794" y="2674144"/>
            <a:ext cx="3405902" cy="613648"/>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Підтримка 2D/3D/4D просторових даних</a:t>
            </a:r>
            <a:endParaRPr lang="en-US" sz="1500" dirty="0"/>
          </a:p>
        </p:txBody>
      </p:sp>
      <p:sp>
        <p:nvSpPr>
          <p:cNvPr id="13" name="Text 10"/>
          <p:cNvSpPr/>
          <p:nvPr/>
        </p:nvSpPr>
        <p:spPr>
          <a:xfrm>
            <a:off x="10353794" y="3354824"/>
            <a:ext cx="3405902" cy="306824"/>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Топологічне моделювання</a:t>
            </a:r>
            <a:endParaRPr lang="en-US" sz="1500" dirty="0"/>
          </a:p>
        </p:txBody>
      </p:sp>
      <p:sp>
        <p:nvSpPr>
          <p:cNvPr id="14" name="Text 11"/>
          <p:cNvSpPr/>
          <p:nvPr/>
        </p:nvSpPr>
        <p:spPr>
          <a:xfrm>
            <a:off x="10353794" y="3728680"/>
            <a:ext cx="3405902" cy="613648"/>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Аналіз мереж (Network Data Model)</a:t>
            </a:r>
            <a:endParaRPr lang="en-US" sz="1500" dirty="0"/>
          </a:p>
        </p:txBody>
      </p:sp>
      <p:sp>
        <p:nvSpPr>
          <p:cNvPr id="15" name="Text 12"/>
          <p:cNvSpPr/>
          <p:nvPr/>
        </p:nvSpPr>
        <p:spPr>
          <a:xfrm>
            <a:off x="10353794" y="4409361"/>
            <a:ext cx="3405902" cy="613648"/>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Растрова обробка та аналіз зображень</a:t>
            </a:r>
            <a:endParaRPr lang="en-US" sz="1500" dirty="0"/>
          </a:p>
        </p:txBody>
      </p:sp>
      <p:sp>
        <p:nvSpPr>
          <p:cNvPr id="16" name="Shape 13"/>
          <p:cNvSpPr/>
          <p:nvPr/>
        </p:nvSpPr>
        <p:spPr>
          <a:xfrm>
            <a:off x="6157793" y="5414248"/>
            <a:ext cx="7801213" cy="2241947"/>
          </a:xfrm>
          <a:prstGeom prst="roundRect">
            <a:avLst>
              <a:gd name="adj" fmla="val 3594"/>
            </a:avLst>
          </a:prstGeom>
          <a:solidFill>
            <a:srgbClr val="E1E1EA"/>
          </a:solidFill>
          <a:ln w="7620">
            <a:solidFill>
              <a:srgbClr val="C7C7D0"/>
            </a:solidFill>
            <a:prstDash val="solid"/>
          </a:ln>
        </p:spPr>
      </p:sp>
      <p:sp>
        <p:nvSpPr>
          <p:cNvPr id="17" name="Text 14"/>
          <p:cNvSpPr/>
          <p:nvPr/>
        </p:nvSpPr>
        <p:spPr>
          <a:xfrm>
            <a:off x="6357223" y="5613678"/>
            <a:ext cx="3139678" cy="299680"/>
          </a:xfrm>
          <a:prstGeom prst="rect">
            <a:avLst/>
          </a:prstGeom>
          <a:noFill/>
          <a:ln/>
        </p:spPr>
        <p:txBody>
          <a:bodyPr wrap="none" lIns="0" tIns="0" rIns="0" bIns="0" rtlCol="0" anchor="t"/>
          <a:lstStyle/>
          <a:p>
            <a:pPr marL="0" indent="0" algn="l">
              <a:lnSpc>
                <a:spcPts val="2350"/>
              </a:lnSpc>
              <a:buNone/>
            </a:pPr>
            <a:r>
              <a:rPr lang="en-US" sz="1850" dirty="0">
                <a:solidFill>
                  <a:srgbClr val="3C3939"/>
                </a:solidFill>
                <a:latin typeface="Raleway" pitchFamily="34" charset="0"/>
                <a:ea typeface="Raleway" pitchFamily="34" charset="-122"/>
                <a:cs typeface="Raleway" pitchFamily="34" charset="-120"/>
              </a:rPr>
              <a:t>Microsoft SQL Server Spatial</a:t>
            </a:r>
            <a:endParaRPr lang="en-US" sz="1850" dirty="0"/>
          </a:p>
        </p:txBody>
      </p:sp>
      <p:sp>
        <p:nvSpPr>
          <p:cNvPr id="18" name="Text 15"/>
          <p:cNvSpPr/>
          <p:nvPr/>
        </p:nvSpPr>
        <p:spPr>
          <a:xfrm>
            <a:off x="6357223" y="6028373"/>
            <a:ext cx="7402354" cy="306824"/>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Типи даних geometry і geography</a:t>
            </a:r>
            <a:endParaRPr lang="en-US" sz="1500" dirty="0"/>
          </a:p>
        </p:txBody>
      </p:sp>
      <p:sp>
        <p:nvSpPr>
          <p:cNvPr id="19" name="Text 16"/>
          <p:cNvSpPr/>
          <p:nvPr/>
        </p:nvSpPr>
        <p:spPr>
          <a:xfrm>
            <a:off x="6357223" y="6402229"/>
            <a:ext cx="7402354" cy="306824"/>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Підтримка просторових індексів</a:t>
            </a:r>
            <a:endParaRPr lang="en-US" sz="1500" dirty="0"/>
          </a:p>
        </p:txBody>
      </p:sp>
      <p:sp>
        <p:nvSpPr>
          <p:cNvPr id="20" name="Text 17"/>
          <p:cNvSpPr/>
          <p:nvPr/>
        </p:nvSpPr>
        <p:spPr>
          <a:xfrm>
            <a:off x="6357223" y="6776085"/>
            <a:ext cx="7402354" cy="306824"/>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Інтеграція з сервісами Microsoft Azure</a:t>
            </a:r>
            <a:endParaRPr lang="en-US" sz="1500" dirty="0"/>
          </a:p>
        </p:txBody>
      </p:sp>
      <p:sp>
        <p:nvSpPr>
          <p:cNvPr id="21" name="Text 18"/>
          <p:cNvSpPr/>
          <p:nvPr/>
        </p:nvSpPr>
        <p:spPr>
          <a:xfrm>
            <a:off x="6357223" y="7149941"/>
            <a:ext cx="7402354" cy="306824"/>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3C3939"/>
                </a:solidFill>
                <a:latin typeface="Roboto" pitchFamily="34" charset="0"/>
                <a:ea typeface="Roboto" pitchFamily="34" charset="-122"/>
                <a:cs typeface="Roboto" pitchFamily="34" charset="-120"/>
              </a:rPr>
              <a:t>Сумісність з іншими продуктами Microsoft</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66393" y="718066"/>
            <a:ext cx="12773382" cy="594955"/>
          </a:xfrm>
          <a:prstGeom prst="rect">
            <a:avLst/>
          </a:prstGeom>
          <a:noFill/>
          <a:ln/>
        </p:spPr>
        <p:txBody>
          <a:bodyPr wrap="none" lIns="0" tIns="0" rIns="0" bIns="0" rtlCol="0" anchor="t"/>
          <a:lstStyle/>
          <a:p>
            <a:pPr marL="0" indent="0" algn="l">
              <a:lnSpc>
                <a:spcPts val="4650"/>
              </a:lnSpc>
              <a:buNone/>
            </a:pPr>
            <a:r>
              <a:rPr lang="en-US" sz="3700" dirty="0">
                <a:solidFill>
                  <a:srgbClr val="1B1B27"/>
                </a:solidFill>
                <a:latin typeface="Raleway" pitchFamily="34" charset="0"/>
                <a:ea typeface="Raleway" pitchFamily="34" charset="-122"/>
                <a:cs typeface="Raleway" pitchFamily="34" charset="-120"/>
              </a:rPr>
              <a:t>Запити як механізм взаємодії з просторовими об'єктами</a:t>
            </a:r>
            <a:endParaRPr lang="en-US" sz="3700" dirty="0"/>
          </a:p>
        </p:txBody>
      </p:sp>
      <p:pic>
        <p:nvPicPr>
          <p:cNvPr id="3" name="Image 0" descr="preencoded.png"/>
          <p:cNvPicPr>
            <a:picLocks noChangeAspect="1"/>
          </p:cNvPicPr>
          <p:nvPr/>
        </p:nvPicPr>
        <p:blipFill>
          <a:blip r:embed="rId3"/>
          <a:stretch>
            <a:fillRect/>
          </a:stretch>
        </p:blipFill>
        <p:spPr>
          <a:xfrm>
            <a:off x="3325892" y="3522226"/>
            <a:ext cx="7978497" cy="7978497"/>
          </a:xfrm>
          <a:prstGeom prst="rect">
            <a:avLst/>
          </a:prstGeom>
        </p:spPr>
      </p:pic>
      <p:pic>
        <p:nvPicPr>
          <p:cNvPr id="4" name="Image 1" descr="preencoded.png"/>
          <p:cNvPicPr>
            <a:picLocks noChangeAspect="1"/>
          </p:cNvPicPr>
          <p:nvPr/>
        </p:nvPicPr>
        <p:blipFill>
          <a:blip r:embed="rId4"/>
          <a:stretch>
            <a:fillRect/>
          </a:stretch>
        </p:blipFill>
        <p:spPr>
          <a:xfrm>
            <a:off x="4390311" y="6165533"/>
            <a:ext cx="321231" cy="401598"/>
          </a:xfrm>
          <a:prstGeom prst="rect">
            <a:avLst/>
          </a:prstGeom>
        </p:spPr>
      </p:pic>
      <p:pic>
        <p:nvPicPr>
          <p:cNvPr id="5" name="Image 2" descr="preencoded.png"/>
          <p:cNvPicPr>
            <a:picLocks noChangeAspect="1"/>
          </p:cNvPicPr>
          <p:nvPr/>
        </p:nvPicPr>
        <p:blipFill>
          <a:blip r:embed="rId5"/>
          <a:stretch>
            <a:fillRect/>
          </a:stretch>
        </p:blipFill>
        <p:spPr>
          <a:xfrm>
            <a:off x="3325892" y="3522226"/>
            <a:ext cx="7978497" cy="7978497"/>
          </a:xfrm>
          <a:prstGeom prst="rect">
            <a:avLst/>
          </a:prstGeom>
        </p:spPr>
      </p:pic>
      <p:pic>
        <p:nvPicPr>
          <p:cNvPr id="6" name="Image 3" descr="preencoded.png"/>
          <p:cNvPicPr>
            <a:picLocks noChangeAspect="1"/>
          </p:cNvPicPr>
          <p:nvPr/>
        </p:nvPicPr>
        <p:blipFill>
          <a:blip r:embed="rId6"/>
          <a:stretch>
            <a:fillRect/>
          </a:stretch>
        </p:blipFill>
        <p:spPr>
          <a:xfrm>
            <a:off x="6009442" y="4546402"/>
            <a:ext cx="321231" cy="401598"/>
          </a:xfrm>
          <a:prstGeom prst="rect">
            <a:avLst/>
          </a:prstGeom>
        </p:spPr>
      </p:pic>
      <p:pic>
        <p:nvPicPr>
          <p:cNvPr id="7" name="Image 4" descr="preencoded.png"/>
          <p:cNvPicPr>
            <a:picLocks noChangeAspect="1"/>
          </p:cNvPicPr>
          <p:nvPr/>
        </p:nvPicPr>
        <p:blipFill>
          <a:blip r:embed="rId7"/>
          <a:stretch>
            <a:fillRect/>
          </a:stretch>
        </p:blipFill>
        <p:spPr>
          <a:xfrm>
            <a:off x="3325892" y="3522226"/>
            <a:ext cx="7978497" cy="7978497"/>
          </a:xfrm>
          <a:prstGeom prst="rect">
            <a:avLst/>
          </a:prstGeom>
        </p:spPr>
      </p:pic>
      <p:pic>
        <p:nvPicPr>
          <p:cNvPr id="8" name="Image 5" descr="preencoded.png"/>
          <p:cNvPicPr>
            <a:picLocks noChangeAspect="1"/>
          </p:cNvPicPr>
          <p:nvPr/>
        </p:nvPicPr>
        <p:blipFill>
          <a:blip r:embed="rId8"/>
          <a:stretch>
            <a:fillRect/>
          </a:stretch>
        </p:blipFill>
        <p:spPr>
          <a:xfrm>
            <a:off x="8299371" y="4546402"/>
            <a:ext cx="321231" cy="401598"/>
          </a:xfrm>
          <a:prstGeom prst="rect">
            <a:avLst/>
          </a:prstGeom>
        </p:spPr>
      </p:pic>
      <p:pic>
        <p:nvPicPr>
          <p:cNvPr id="9" name="Image 6" descr="preencoded.png"/>
          <p:cNvPicPr>
            <a:picLocks noChangeAspect="1"/>
          </p:cNvPicPr>
          <p:nvPr/>
        </p:nvPicPr>
        <p:blipFill>
          <a:blip r:embed="rId9"/>
          <a:stretch>
            <a:fillRect/>
          </a:stretch>
        </p:blipFill>
        <p:spPr>
          <a:xfrm>
            <a:off x="3325892" y="3522226"/>
            <a:ext cx="7978497" cy="7978497"/>
          </a:xfrm>
          <a:prstGeom prst="rect">
            <a:avLst/>
          </a:prstGeom>
        </p:spPr>
      </p:pic>
      <p:pic>
        <p:nvPicPr>
          <p:cNvPr id="10" name="Image 7" descr="preencoded.png"/>
          <p:cNvPicPr>
            <a:picLocks noChangeAspect="1"/>
          </p:cNvPicPr>
          <p:nvPr/>
        </p:nvPicPr>
        <p:blipFill>
          <a:blip r:embed="rId10"/>
          <a:stretch>
            <a:fillRect/>
          </a:stretch>
        </p:blipFill>
        <p:spPr>
          <a:xfrm>
            <a:off x="9918502" y="6165533"/>
            <a:ext cx="321231" cy="401598"/>
          </a:xfrm>
          <a:prstGeom prst="rect">
            <a:avLst/>
          </a:prstGeom>
        </p:spPr>
      </p:pic>
      <p:sp>
        <p:nvSpPr>
          <p:cNvPr id="11" name="Text 1"/>
          <p:cNvSpPr/>
          <p:nvPr/>
        </p:nvSpPr>
        <p:spPr>
          <a:xfrm>
            <a:off x="932378" y="2684502"/>
            <a:ext cx="2578298" cy="297418"/>
          </a:xfrm>
          <a:prstGeom prst="rect">
            <a:avLst/>
          </a:prstGeom>
          <a:noFill/>
          <a:ln/>
        </p:spPr>
        <p:txBody>
          <a:bodyPr wrap="none" lIns="0" tIns="0" rIns="0" bIns="0" rtlCol="0" anchor="t"/>
          <a:lstStyle/>
          <a:p>
            <a:pPr marL="0" indent="0" algn="ctr">
              <a:lnSpc>
                <a:spcPts val="2300"/>
              </a:lnSpc>
              <a:buNone/>
            </a:pPr>
            <a:r>
              <a:rPr lang="en-US" sz="1850" dirty="0">
                <a:solidFill>
                  <a:srgbClr val="1B1B27"/>
                </a:solidFill>
                <a:latin typeface="Raleway" pitchFamily="34" charset="0"/>
                <a:ea typeface="Raleway" pitchFamily="34" charset="-122"/>
                <a:cs typeface="Raleway" pitchFamily="34" charset="-120"/>
              </a:rPr>
              <a:t>Просторові предикати</a:t>
            </a:r>
            <a:endParaRPr lang="en-US" sz="1850" dirty="0"/>
          </a:p>
        </p:txBody>
      </p:sp>
      <p:sp>
        <p:nvSpPr>
          <p:cNvPr id="12" name="Text 2"/>
          <p:cNvSpPr/>
          <p:nvPr/>
        </p:nvSpPr>
        <p:spPr>
          <a:xfrm>
            <a:off x="666393" y="3096101"/>
            <a:ext cx="3110270" cy="1522809"/>
          </a:xfrm>
          <a:prstGeom prst="rect">
            <a:avLst/>
          </a:prstGeom>
          <a:noFill/>
          <a:ln/>
        </p:spPr>
        <p:txBody>
          <a:bodyPr wrap="square" lIns="0" tIns="0" rIns="0" bIns="0" rtlCol="0" anchor="t"/>
          <a:lstStyle/>
          <a:p>
            <a:pPr marL="0" indent="0" algn="ctr">
              <a:lnSpc>
                <a:spcPts val="2350"/>
              </a:lnSpc>
              <a:buNone/>
            </a:pPr>
            <a:r>
              <a:rPr lang="en-US" sz="1450" dirty="0">
                <a:solidFill>
                  <a:srgbClr val="3C3939"/>
                </a:solidFill>
                <a:latin typeface="Roboto" pitchFamily="34" charset="0"/>
                <a:ea typeface="Roboto" pitchFamily="34" charset="-122"/>
                <a:cs typeface="Roboto" pitchFamily="34" charset="-120"/>
              </a:rPr>
              <a:t>Логічні оператори для перевірки просторових відношень між об'єктами: Contains, Intersects, Within, Touches, Overlaps, Disjoint тощо.</a:t>
            </a:r>
            <a:endParaRPr lang="en-US" sz="1450" dirty="0"/>
          </a:p>
        </p:txBody>
      </p:sp>
      <p:sp>
        <p:nvSpPr>
          <p:cNvPr id="13" name="Text 3"/>
          <p:cNvSpPr/>
          <p:nvPr/>
        </p:nvSpPr>
        <p:spPr>
          <a:xfrm>
            <a:off x="4427220" y="1693783"/>
            <a:ext cx="2380178" cy="297418"/>
          </a:xfrm>
          <a:prstGeom prst="rect">
            <a:avLst/>
          </a:prstGeom>
          <a:noFill/>
          <a:ln/>
        </p:spPr>
        <p:txBody>
          <a:bodyPr wrap="none" lIns="0" tIns="0" rIns="0" bIns="0" rtlCol="0" anchor="t"/>
          <a:lstStyle/>
          <a:p>
            <a:pPr marL="0" indent="0" algn="ctr">
              <a:lnSpc>
                <a:spcPts val="2300"/>
              </a:lnSpc>
              <a:buNone/>
            </a:pPr>
            <a:r>
              <a:rPr lang="en-US" sz="1850" dirty="0">
                <a:solidFill>
                  <a:srgbClr val="1B1B27"/>
                </a:solidFill>
                <a:latin typeface="Raleway" pitchFamily="34" charset="0"/>
                <a:ea typeface="Raleway" pitchFamily="34" charset="-122"/>
                <a:cs typeface="Raleway" pitchFamily="34" charset="-120"/>
              </a:rPr>
              <a:t>Метричні функції</a:t>
            </a:r>
            <a:endParaRPr lang="en-US" sz="1850" dirty="0"/>
          </a:p>
        </p:txBody>
      </p:sp>
      <p:sp>
        <p:nvSpPr>
          <p:cNvPr id="14" name="Text 4"/>
          <p:cNvSpPr/>
          <p:nvPr/>
        </p:nvSpPr>
        <p:spPr>
          <a:xfrm>
            <a:off x="4062174" y="2105382"/>
            <a:ext cx="3110270" cy="1218248"/>
          </a:xfrm>
          <a:prstGeom prst="rect">
            <a:avLst/>
          </a:prstGeom>
          <a:noFill/>
          <a:ln/>
        </p:spPr>
        <p:txBody>
          <a:bodyPr wrap="square" lIns="0" tIns="0" rIns="0" bIns="0" rtlCol="0" anchor="t"/>
          <a:lstStyle/>
          <a:p>
            <a:pPr marL="0" indent="0" algn="ctr">
              <a:lnSpc>
                <a:spcPts val="2350"/>
              </a:lnSpc>
              <a:buNone/>
            </a:pPr>
            <a:r>
              <a:rPr lang="en-US" sz="1450" dirty="0">
                <a:solidFill>
                  <a:srgbClr val="3C3939"/>
                </a:solidFill>
                <a:latin typeface="Roboto" pitchFamily="34" charset="0"/>
                <a:ea typeface="Roboto" pitchFamily="34" charset="-122"/>
                <a:cs typeface="Roboto" pitchFamily="34" charset="-120"/>
              </a:rPr>
              <a:t>Розрахунок просторових характеристик: відстань, площа, довжина, периметр, центроїд, орієнтований прямокутник.</a:t>
            </a:r>
            <a:endParaRPr lang="en-US" sz="1450" dirty="0"/>
          </a:p>
        </p:txBody>
      </p:sp>
      <p:sp>
        <p:nvSpPr>
          <p:cNvPr id="15" name="Text 5"/>
          <p:cNvSpPr/>
          <p:nvPr/>
        </p:nvSpPr>
        <p:spPr>
          <a:xfrm>
            <a:off x="7697867" y="1693783"/>
            <a:ext cx="2630329" cy="297418"/>
          </a:xfrm>
          <a:prstGeom prst="rect">
            <a:avLst/>
          </a:prstGeom>
          <a:noFill/>
          <a:ln/>
        </p:spPr>
        <p:txBody>
          <a:bodyPr wrap="none" lIns="0" tIns="0" rIns="0" bIns="0" rtlCol="0" anchor="t"/>
          <a:lstStyle/>
          <a:p>
            <a:pPr marL="0" indent="0" algn="ctr">
              <a:lnSpc>
                <a:spcPts val="2300"/>
              </a:lnSpc>
              <a:buNone/>
            </a:pPr>
            <a:r>
              <a:rPr lang="en-US" sz="1850" dirty="0">
                <a:solidFill>
                  <a:srgbClr val="1B1B27"/>
                </a:solidFill>
                <a:latin typeface="Raleway" pitchFamily="34" charset="0"/>
                <a:ea typeface="Raleway" pitchFamily="34" charset="-122"/>
                <a:cs typeface="Raleway" pitchFamily="34" charset="-120"/>
              </a:rPr>
              <a:t>Конструктивні операції</a:t>
            </a:r>
            <a:endParaRPr lang="en-US" sz="1850" dirty="0"/>
          </a:p>
        </p:txBody>
      </p:sp>
      <p:sp>
        <p:nvSpPr>
          <p:cNvPr id="16" name="Text 6"/>
          <p:cNvSpPr/>
          <p:nvPr/>
        </p:nvSpPr>
        <p:spPr>
          <a:xfrm>
            <a:off x="7457956" y="2105382"/>
            <a:ext cx="3110270" cy="1218248"/>
          </a:xfrm>
          <a:prstGeom prst="rect">
            <a:avLst/>
          </a:prstGeom>
          <a:noFill/>
          <a:ln/>
        </p:spPr>
        <p:txBody>
          <a:bodyPr wrap="square" lIns="0" tIns="0" rIns="0" bIns="0" rtlCol="0" anchor="t"/>
          <a:lstStyle/>
          <a:p>
            <a:pPr marL="0" indent="0" algn="ctr">
              <a:lnSpc>
                <a:spcPts val="2350"/>
              </a:lnSpc>
              <a:buNone/>
            </a:pPr>
            <a:r>
              <a:rPr lang="en-US" sz="1450" dirty="0">
                <a:solidFill>
                  <a:srgbClr val="3C3939"/>
                </a:solidFill>
                <a:latin typeface="Roboto" pitchFamily="34" charset="0"/>
                <a:ea typeface="Roboto" pitchFamily="34" charset="-122"/>
                <a:cs typeface="Roboto" pitchFamily="34" charset="-120"/>
              </a:rPr>
              <a:t>Створення нових просторових об'єктів: буфер, об'єднання, перетин, різниця, симетрична різниця.</a:t>
            </a:r>
            <a:endParaRPr lang="en-US" sz="1450" dirty="0"/>
          </a:p>
        </p:txBody>
      </p:sp>
      <p:sp>
        <p:nvSpPr>
          <p:cNvPr id="17" name="Text 7"/>
          <p:cNvSpPr/>
          <p:nvPr/>
        </p:nvSpPr>
        <p:spPr>
          <a:xfrm>
            <a:off x="10942796" y="2989064"/>
            <a:ext cx="2932033" cy="297418"/>
          </a:xfrm>
          <a:prstGeom prst="rect">
            <a:avLst/>
          </a:prstGeom>
          <a:noFill/>
          <a:ln/>
        </p:spPr>
        <p:txBody>
          <a:bodyPr wrap="none" lIns="0" tIns="0" rIns="0" bIns="0" rtlCol="0" anchor="t"/>
          <a:lstStyle/>
          <a:p>
            <a:pPr marL="0" indent="0" algn="ctr">
              <a:lnSpc>
                <a:spcPts val="2300"/>
              </a:lnSpc>
              <a:buNone/>
            </a:pPr>
            <a:r>
              <a:rPr lang="en-US" sz="1850" dirty="0">
                <a:solidFill>
                  <a:srgbClr val="1B1B27"/>
                </a:solidFill>
                <a:latin typeface="Raleway" pitchFamily="34" charset="0"/>
                <a:ea typeface="Raleway" pitchFamily="34" charset="-122"/>
                <a:cs typeface="Raleway" pitchFamily="34" charset="-120"/>
              </a:rPr>
              <a:t>Перетворення координат</a:t>
            </a:r>
            <a:endParaRPr lang="en-US" sz="1850" dirty="0"/>
          </a:p>
        </p:txBody>
      </p:sp>
      <p:sp>
        <p:nvSpPr>
          <p:cNvPr id="18" name="Text 8"/>
          <p:cNvSpPr/>
          <p:nvPr/>
        </p:nvSpPr>
        <p:spPr>
          <a:xfrm>
            <a:off x="10853738" y="3400663"/>
            <a:ext cx="3110270" cy="1218248"/>
          </a:xfrm>
          <a:prstGeom prst="rect">
            <a:avLst/>
          </a:prstGeom>
          <a:noFill/>
          <a:ln/>
        </p:spPr>
        <p:txBody>
          <a:bodyPr wrap="square" lIns="0" tIns="0" rIns="0" bIns="0" rtlCol="0" anchor="t"/>
          <a:lstStyle/>
          <a:p>
            <a:pPr marL="0" indent="0" algn="ctr">
              <a:lnSpc>
                <a:spcPts val="2350"/>
              </a:lnSpc>
              <a:buNone/>
            </a:pPr>
            <a:r>
              <a:rPr lang="en-US" sz="1450" dirty="0">
                <a:solidFill>
                  <a:srgbClr val="3C3939"/>
                </a:solidFill>
                <a:latin typeface="Roboto" pitchFamily="34" charset="0"/>
                <a:ea typeface="Roboto" pitchFamily="34" charset="-122"/>
                <a:cs typeface="Roboto" pitchFamily="34" charset="-120"/>
              </a:rPr>
              <a:t>Проекція об'єктів між різними системами координат та географічними проекціями для коректного просторового аналізу.</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2347" y="537567"/>
            <a:ext cx="7779306" cy="1218486"/>
          </a:xfrm>
          <a:prstGeom prst="rect">
            <a:avLst/>
          </a:prstGeom>
          <a:noFill/>
          <a:ln/>
        </p:spPr>
        <p:txBody>
          <a:bodyPr wrap="square" lIns="0" tIns="0" rIns="0" bIns="0" rtlCol="0" anchor="t"/>
          <a:lstStyle/>
          <a:p>
            <a:pPr marL="0" indent="0" algn="l">
              <a:lnSpc>
                <a:spcPts val="4750"/>
              </a:lnSpc>
              <a:buNone/>
            </a:pPr>
            <a:r>
              <a:rPr lang="en-US" sz="3800" dirty="0">
                <a:solidFill>
                  <a:srgbClr val="1B1B27"/>
                </a:solidFill>
                <a:latin typeface="Raleway" pitchFamily="34" charset="0"/>
                <a:ea typeface="Raleway" pitchFamily="34" charset="-122"/>
                <a:cs typeface="Raleway" pitchFamily="34" charset="-120"/>
              </a:rPr>
              <a:t>Поняття бази даних: основні визначення</a:t>
            </a:r>
            <a:endParaRPr lang="en-US" sz="3800" dirty="0"/>
          </a:p>
        </p:txBody>
      </p:sp>
      <p:sp>
        <p:nvSpPr>
          <p:cNvPr id="4" name="Shape 1"/>
          <p:cNvSpPr/>
          <p:nvPr/>
        </p:nvSpPr>
        <p:spPr>
          <a:xfrm>
            <a:off x="682347" y="2267783"/>
            <a:ext cx="438626" cy="438626"/>
          </a:xfrm>
          <a:prstGeom prst="roundRect">
            <a:avLst>
              <a:gd name="adj" fmla="val 18671"/>
            </a:avLst>
          </a:prstGeom>
          <a:solidFill>
            <a:srgbClr val="E1E1EA"/>
          </a:solidFill>
          <a:ln w="7620">
            <a:solidFill>
              <a:srgbClr val="C7C7D0"/>
            </a:solidFill>
            <a:prstDash val="solid"/>
          </a:ln>
        </p:spPr>
      </p:sp>
      <p:pic>
        <p:nvPicPr>
          <p:cNvPr id="5" name="Image 1" descr="preencoded.png"/>
          <p:cNvPicPr>
            <a:picLocks noChangeAspect="1"/>
          </p:cNvPicPr>
          <p:nvPr/>
        </p:nvPicPr>
        <p:blipFill>
          <a:blip r:embed="rId4"/>
          <a:stretch>
            <a:fillRect/>
          </a:stretch>
        </p:blipFill>
        <p:spPr>
          <a:xfrm>
            <a:off x="755452" y="2304336"/>
            <a:ext cx="292418" cy="365522"/>
          </a:xfrm>
          <a:prstGeom prst="rect">
            <a:avLst/>
          </a:prstGeom>
        </p:spPr>
      </p:pic>
      <p:sp>
        <p:nvSpPr>
          <p:cNvPr id="6" name="Text 2"/>
          <p:cNvSpPr/>
          <p:nvPr/>
        </p:nvSpPr>
        <p:spPr>
          <a:xfrm>
            <a:off x="1315879" y="2267783"/>
            <a:ext cx="2437209" cy="3045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База даних</a:t>
            </a:r>
            <a:endParaRPr lang="en-US" sz="1900" dirty="0"/>
          </a:p>
        </p:txBody>
      </p:sp>
      <p:sp>
        <p:nvSpPr>
          <p:cNvPr id="7" name="Text 3"/>
          <p:cNvSpPr/>
          <p:nvPr/>
        </p:nvSpPr>
        <p:spPr>
          <a:xfrm>
            <a:off x="1315879" y="2689265"/>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Організований набір структурованих даних, що зберігається та доступний у електронному вигляді через комп'ютерну систему.</a:t>
            </a:r>
            <a:endParaRPr lang="en-US" sz="1500" dirty="0"/>
          </a:p>
        </p:txBody>
      </p:sp>
      <p:sp>
        <p:nvSpPr>
          <p:cNvPr id="8" name="Shape 4"/>
          <p:cNvSpPr/>
          <p:nvPr/>
        </p:nvSpPr>
        <p:spPr>
          <a:xfrm>
            <a:off x="682347" y="3727371"/>
            <a:ext cx="438626" cy="438626"/>
          </a:xfrm>
          <a:prstGeom prst="roundRect">
            <a:avLst>
              <a:gd name="adj" fmla="val 18671"/>
            </a:avLst>
          </a:prstGeom>
          <a:solidFill>
            <a:srgbClr val="E1E1EA"/>
          </a:solidFill>
          <a:ln w="7620">
            <a:solidFill>
              <a:srgbClr val="C7C7D0"/>
            </a:solidFill>
            <a:prstDash val="solid"/>
          </a:ln>
        </p:spPr>
      </p:sp>
      <p:pic>
        <p:nvPicPr>
          <p:cNvPr id="9" name="Image 2" descr="preencoded.png"/>
          <p:cNvPicPr>
            <a:picLocks noChangeAspect="1"/>
          </p:cNvPicPr>
          <p:nvPr/>
        </p:nvPicPr>
        <p:blipFill>
          <a:blip r:embed="rId5"/>
          <a:stretch>
            <a:fillRect/>
          </a:stretch>
        </p:blipFill>
        <p:spPr>
          <a:xfrm>
            <a:off x="755452" y="3763923"/>
            <a:ext cx="292418" cy="365522"/>
          </a:xfrm>
          <a:prstGeom prst="rect">
            <a:avLst/>
          </a:prstGeom>
        </p:spPr>
      </p:pic>
      <p:sp>
        <p:nvSpPr>
          <p:cNvPr id="10" name="Text 5"/>
          <p:cNvSpPr/>
          <p:nvPr/>
        </p:nvSpPr>
        <p:spPr>
          <a:xfrm>
            <a:off x="1315879" y="3727371"/>
            <a:ext cx="4783217" cy="3045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Система керування базами даних (СКБД)</a:t>
            </a:r>
            <a:endParaRPr lang="en-US" sz="1900" dirty="0"/>
          </a:p>
        </p:txBody>
      </p:sp>
      <p:sp>
        <p:nvSpPr>
          <p:cNvPr id="11" name="Text 6"/>
          <p:cNvSpPr/>
          <p:nvPr/>
        </p:nvSpPr>
        <p:spPr>
          <a:xfrm>
            <a:off x="1315879" y="4148852"/>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Програмне забезпечення, що взаємодіє з користувачами, додатками та самою базою даних для збору та аналізу даних.</a:t>
            </a:r>
            <a:endParaRPr lang="en-US" sz="1500" dirty="0"/>
          </a:p>
        </p:txBody>
      </p:sp>
      <p:sp>
        <p:nvSpPr>
          <p:cNvPr id="12" name="Shape 7"/>
          <p:cNvSpPr/>
          <p:nvPr/>
        </p:nvSpPr>
        <p:spPr>
          <a:xfrm>
            <a:off x="682347" y="5186958"/>
            <a:ext cx="438626" cy="438626"/>
          </a:xfrm>
          <a:prstGeom prst="roundRect">
            <a:avLst>
              <a:gd name="adj" fmla="val 18671"/>
            </a:avLst>
          </a:prstGeom>
          <a:solidFill>
            <a:srgbClr val="E1E1EA"/>
          </a:solidFill>
          <a:ln w="7620">
            <a:solidFill>
              <a:srgbClr val="C7C7D0"/>
            </a:solidFill>
            <a:prstDash val="solid"/>
          </a:ln>
        </p:spPr>
      </p:sp>
      <p:pic>
        <p:nvPicPr>
          <p:cNvPr id="13" name="Image 3" descr="preencoded.png"/>
          <p:cNvPicPr>
            <a:picLocks noChangeAspect="1"/>
          </p:cNvPicPr>
          <p:nvPr/>
        </p:nvPicPr>
        <p:blipFill>
          <a:blip r:embed="rId6"/>
          <a:stretch>
            <a:fillRect/>
          </a:stretch>
        </p:blipFill>
        <p:spPr>
          <a:xfrm>
            <a:off x="755452" y="5223510"/>
            <a:ext cx="292418" cy="365522"/>
          </a:xfrm>
          <a:prstGeom prst="rect">
            <a:avLst/>
          </a:prstGeom>
        </p:spPr>
      </p:pic>
      <p:sp>
        <p:nvSpPr>
          <p:cNvPr id="14" name="Text 8"/>
          <p:cNvSpPr/>
          <p:nvPr/>
        </p:nvSpPr>
        <p:spPr>
          <a:xfrm>
            <a:off x="1315879" y="5186958"/>
            <a:ext cx="2437209" cy="3045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Структура даних</a:t>
            </a:r>
            <a:endParaRPr lang="en-US" sz="1900" dirty="0"/>
          </a:p>
        </p:txBody>
      </p:sp>
      <p:sp>
        <p:nvSpPr>
          <p:cNvPr id="15" name="Text 9"/>
          <p:cNvSpPr/>
          <p:nvPr/>
        </p:nvSpPr>
        <p:spPr>
          <a:xfrm>
            <a:off x="1315879" y="5608439"/>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Спосіб організації та зберігання даних для ефективного доступу та модифікації.</a:t>
            </a:r>
            <a:endParaRPr lang="en-US" sz="1500" dirty="0"/>
          </a:p>
        </p:txBody>
      </p:sp>
      <p:sp>
        <p:nvSpPr>
          <p:cNvPr id="16" name="Shape 10"/>
          <p:cNvSpPr/>
          <p:nvPr/>
        </p:nvSpPr>
        <p:spPr>
          <a:xfrm>
            <a:off x="682347" y="6646545"/>
            <a:ext cx="438626" cy="438626"/>
          </a:xfrm>
          <a:prstGeom prst="roundRect">
            <a:avLst>
              <a:gd name="adj" fmla="val 18671"/>
            </a:avLst>
          </a:prstGeom>
          <a:solidFill>
            <a:srgbClr val="E1E1EA"/>
          </a:solidFill>
          <a:ln w="7620">
            <a:solidFill>
              <a:srgbClr val="C7C7D0"/>
            </a:solidFill>
            <a:prstDash val="solid"/>
          </a:ln>
        </p:spPr>
      </p:sp>
      <p:pic>
        <p:nvPicPr>
          <p:cNvPr id="17" name="Image 4" descr="preencoded.png"/>
          <p:cNvPicPr>
            <a:picLocks noChangeAspect="1"/>
          </p:cNvPicPr>
          <p:nvPr/>
        </p:nvPicPr>
        <p:blipFill>
          <a:blip r:embed="rId7"/>
          <a:stretch>
            <a:fillRect/>
          </a:stretch>
        </p:blipFill>
        <p:spPr>
          <a:xfrm>
            <a:off x="755452" y="6683097"/>
            <a:ext cx="292418" cy="365522"/>
          </a:xfrm>
          <a:prstGeom prst="rect">
            <a:avLst/>
          </a:prstGeom>
        </p:spPr>
      </p:pic>
      <p:sp>
        <p:nvSpPr>
          <p:cNvPr id="18" name="Text 11"/>
          <p:cNvSpPr/>
          <p:nvPr/>
        </p:nvSpPr>
        <p:spPr>
          <a:xfrm>
            <a:off x="1315879" y="6646545"/>
            <a:ext cx="2437209" cy="3045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Схема бази даних</a:t>
            </a:r>
            <a:endParaRPr lang="en-US" sz="1900" dirty="0"/>
          </a:p>
        </p:txBody>
      </p:sp>
      <p:sp>
        <p:nvSpPr>
          <p:cNvPr id="19" name="Text 12"/>
          <p:cNvSpPr/>
          <p:nvPr/>
        </p:nvSpPr>
        <p:spPr>
          <a:xfrm>
            <a:off x="1315879" y="7068026"/>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Формальне визначення таблиць, полів, відношень та інших елементів, що складають базу даних.</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557570" y="440055"/>
            <a:ext cx="5928598" cy="497800"/>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Raleway" pitchFamily="34" charset="0"/>
                <a:ea typeface="Raleway" pitchFamily="34" charset="-122"/>
                <a:cs typeface="Raleway" pitchFamily="34" charset="-120"/>
              </a:rPr>
              <a:t>Приклади просторових запитів</a:t>
            </a:r>
            <a:endParaRPr lang="en-US" sz="3100" dirty="0"/>
          </a:p>
        </p:txBody>
      </p:sp>
      <p:sp>
        <p:nvSpPr>
          <p:cNvPr id="3" name="Shape 1"/>
          <p:cNvSpPr/>
          <p:nvPr/>
        </p:nvSpPr>
        <p:spPr>
          <a:xfrm>
            <a:off x="557570" y="1256467"/>
            <a:ext cx="13515261" cy="5844302"/>
          </a:xfrm>
          <a:prstGeom prst="roundRect">
            <a:avLst>
              <a:gd name="adj" fmla="val 1145"/>
            </a:avLst>
          </a:prstGeom>
          <a:solidFill>
            <a:srgbClr val="E1E1EA"/>
          </a:solidFill>
          <a:ln/>
        </p:spPr>
      </p:sp>
      <p:sp>
        <p:nvSpPr>
          <p:cNvPr id="4" name="Shape 2"/>
          <p:cNvSpPr/>
          <p:nvPr/>
        </p:nvSpPr>
        <p:spPr>
          <a:xfrm>
            <a:off x="549712" y="1256467"/>
            <a:ext cx="13530977" cy="5844302"/>
          </a:xfrm>
          <a:prstGeom prst="roundRect">
            <a:avLst>
              <a:gd name="adj" fmla="val 409"/>
            </a:avLst>
          </a:prstGeom>
          <a:solidFill>
            <a:srgbClr val="E1E1EA"/>
          </a:solidFill>
          <a:ln/>
        </p:spPr>
      </p:sp>
      <p:sp>
        <p:nvSpPr>
          <p:cNvPr id="5" name="Text 3"/>
          <p:cNvSpPr/>
          <p:nvPr/>
        </p:nvSpPr>
        <p:spPr>
          <a:xfrm>
            <a:off x="709017" y="1375886"/>
            <a:ext cx="13212366" cy="5605462"/>
          </a:xfrm>
          <a:prstGeom prst="rect">
            <a:avLst/>
          </a:prstGeom>
          <a:noFill/>
          <a:ln/>
        </p:spPr>
        <p:txBody>
          <a:bodyPr wrap="square" lIns="0" tIns="0" rIns="0" bIns="0" rtlCol="0" anchor="t"/>
          <a:lstStyle/>
          <a:p>
            <a:pPr marL="0" indent="0" algn="l">
              <a:lnSpc>
                <a:spcPts val="2000"/>
              </a:lnSpc>
              <a:buNone/>
            </a:pPr>
            <a:r>
              <a:rPr lang="en-US" sz="1250" dirty="0">
                <a:solidFill>
                  <a:srgbClr val="3C3939"/>
                </a:solidFill>
                <a:highlight>
                  <a:srgbClr val="E1E1EA"/>
                </a:highlight>
                <a:latin typeface="Consolas" pitchFamily="34" charset="0"/>
                <a:ea typeface="Consolas" pitchFamily="34" charset="-122"/>
                <a:cs typeface="Consolas" pitchFamily="34" charset="-120"/>
              </a:rPr>
              <a:t>-- Знайти всі будівлі в радіусі 500 метрів від точки
SELECT b.id, b.name, b.address
FROM buildings b
WHERE ST_DWithin(b.geom, 
  ST_SetSRID(ST_MakePoint(30.5233, 50.4501), 4326),
  500);
-- Знайти площу перетину лісів та заповідників
SELECT f.name AS forest_name, r.name AS reserve_name,
  ST_Area(ST_Intersection(f.geom, r.geom)) AS intersect_area
FROM forests f JOIN reserves r
ON ST_Intersects(f.geom, r.geom);
-- Знайти найближчу лікарню до кожної школи
SELECT s.name AS school, h.name AS hospital,
  ST_Distance(s.geom, h.geom) AS distance
FROM schools s CROSS JOIN hospitals h
WHERE h.id = (
  SELECT id FROM hospitals
  ORDER BY ST_Distance(geom, s.geom) LIMIT 1
);
</a:t>
            </a:r>
            <a:endParaRPr lang="en-US" sz="1250" dirty="0"/>
          </a:p>
        </p:txBody>
      </p:sp>
      <p:sp>
        <p:nvSpPr>
          <p:cNvPr id="6" name="Text 4"/>
          <p:cNvSpPr/>
          <p:nvPr/>
        </p:nvSpPr>
        <p:spPr>
          <a:xfrm>
            <a:off x="557570" y="7279958"/>
            <a:ext cx="13515261" cy="509588"/>
          </a:xfrm>
          <a:prstGeom prst="rect">
            <a:avLst/>
          </a:prstGeom>
          <a:noFill/>
          <a:ln/>
        </p:spPr>
        <p:txBody>
          <a:bodyPr wrap="square" lIns="0" tIns="0" rIns="0" bIns="0" rtlCol="0" anchor="t"/>
          <a:lstStyle/>
          <a:p>
            <a:pPr marL="0" indent="0" algn="l">
              <a:lnSpc>
                <a:spcPts val="2000"/>
              </a:lnSpc>
              <a:buNone/>
            </a:pPr>
            <a:r>
              <a:rPr lang="en-US" sz="1250" dirty="0">
                <a:solidFill>
                  <a:srgbClr val="3C3939"/>
                </a:solidFill>
                <a:latin typeface="Roboto" pitchFamily="34" charset="0"/>
                <a:ea typeface="Roboto" pitchFamily="34" charset="-122"/>
                <a:cs typeface="Roboto" pitchFamily="34" charset="-120"/>
              </a:rPr>
              <a:t>Ці приклади демонструють, як за допомогою SQL з просторовими розширеннями можна виконувати складні географічні запити. Реальні запити часто поєднують просторові операції з атрибутивними умовами та агрегацією, дозволяючи проводити комплексний аналіз даних.</a:t>
            </a:r>
            <a:endParaRPr lang="en-US" sz="12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15685" y="562332"/>
            <a:ext cx="9680496" cy="639008"/>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Raleway" pitchFamily="34" charset="0"/>
                <a:ea typeface="Raleway" pitchFamily="34" charset="-122"/>
                <a:cs typeface="Raleway" pitchFamily="34" charset="-120"/>
              </a:rPr>
              <a:t>Просторові індекси: оптимізація запитів</a:t>
            </a:r>
            <a:endParaRPr lang="en-US" sz="4000" dirty="0"/>
          </a:p>
        </p:txBody>
      </p:sp>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165509"/>
            <a:ext cx="287536" cy="359331"/>
          </a:xfrm>
          <a:prstGeom prst="rect">
            <a:avLst/>
          </a:prstGeom>
        </p:spPr>
      </p:pic>
      <p:sp>
        <p:nvSpPr>
          <p:cNvPr id="5" name="Text 1"/>
          <p:cNvSpPr/>
          <p:nvPr/>
        </p:nvSpPr>
        <p:spPr>
          <a:xfrm>
            <a:off x="5308640" y="1814632"/>
            <a:ext cx="3434120"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Підвищення продуктивності</a:t>
            </a:r>
            <a:endParaRPr lang="en-US" sz="2000" dirty="0"/>
          </a:p>
        </p:txBody>
      </p:sp>
      <p:sp>
        <p:nvSpPr>
          <p:cNvPr id="6" name="Text 2"/>
          <p:cNvSpPr/>
          <p:nvPr/>
        </p:nvSpPr>
        <p:spPr>
          <a:xfrm>
            <a:off x="5308640" y="2256711"/>
            <a:ext cx="4044791" cy="327065"/>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Значне прискорення просторових запитів</a:t>
            </a:r>
            <a:endParaRPr lang="en-US" sz="1600" dirty="0"/>
          </a:p>
        </p:txBody>
      </p:sp>
      <p:sp>
        <p:nvSpPr>
          <p:cNvPr id="7" name="Shape 3"/>
          <p:cNvSpPr/>
          <p:nvPr/>
        </p:nvSpPr>
        <p:spPr>
          <a:xfrm>
            <a:off x="5155287" y="2804160"/>
            <a:ext cx="8708350" cy="11430"/>
          </a:xfrm>
          <a:prstGeom prst="roundRect">
            <a:avLst>
              <a:gd name="adj" fmla="val 751392"/>
            </a:avLst>
          </a:prstGeom>
          <a:solidFill>
            <a:srgbClr val="C7C7D0"/>
          </a:solidFill>
          <a:ln/>
        </p:spPr>
      </p:sp>
      <p:pic>
        <p:nvPicPr>
          <p:cNvPr id="8" name="Image 2" descr="preencoded.png"/>
          <p:cNvPicPr>
            <a:picLocks noChangeAspect="1"/>
          </p:cNvPicPr>
          <p:nvPr/>
        </p:nvPicPr>
        <p:blipFill>
          <a:blip r:embed="rId5"/>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248620"/>
            <a:ext cx="287536" cy="359331"/>
          </a:xfrm>
          <a:prstGeom prst="rect">
            <a:avLst/>
          </a:prstGeom>
        </p:spPr>
      </p:pic>
      <p:sp>
        <p:nvSpPr>
          <p:cNvPr id="10" name="Text 4"/>
          <p:cNvSpPr/>
          <p:nvPr/>
        </p:nvSpPr>
        <p:spPr>
          <a:xfrm>
            <a:off x="6397585" y="3043714"/>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Типи індексів</a:t>
            </a:r>
            <a:endParaRPr lang="en-US" sz="2000" dirty="0"/>
          </a:p>
        </p:txBody>
      </p:sp>
      <p:sp>
        <p:nvSpPr>
          <p:cNvPr id="11" name="Text 5"/>
          <p:cNvSpPr/>
          <p:nvPr/>
        </p:nvSpPr>
        <p:spPr>
          <a:xfrm>
            <a:off x="6397585" y="3485793"/>
            <a:ext cx="4555927" cy="327065"/>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R-дерева, квадродерева, сітки та їх модифікації</a:t>
            </a:r>
            <a:endParaRPr lang="en-US" sz="1600" dirty="0"/>
          </a:p>
        </p:txBody>
      </p:sp>
      <p:sp>
        <p:nvSpPr>
          <p:cNvPr id="12" name="Shape 6"/>
          <p:cNvSpPr/>
          <p:nvPr/>
        </p:nvSpPr>
        <p:spPr>
          <a:xfrm>
            <a:off x="6244233" y="4033242"/>
            <a:ext cx="7619405" cy="11430"/>
          </a:xfrm>
          <a:prstGeom prst="roundRect">
            <a:avLst>
              <a:gd name="adj" fmla="val 751392"/>
            </a:avLst>
          </a:prstGeom>
          <a:solidFill>
            <a:srgbClr val="C7C7D0"/>
          </a:solidFill>
          <a:ln/>
        </p:spPr>
      </p:sp>
      <p:pic>
        <p:nvPicPr>
          <p:cNvPr id="13" name="Image 4" descr="preencoded.png"/>
          <p:cNvPicPr>
            <a:picLocks noChangeAspect="1"/>
          </p:cNvPicPr>
          <p:nvPr/>
        </p:nvPicPr>
        <p:blipFill>
          <a:blip r:embed="rId7"/>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477703"/>
            <a:ext cx="287536" cy="359331"/>
          </a:xfrm>
          <a:prstGeom prst="rect">
            <a:avLst/>
          </a:prstGeom>
        </p:spPr>
      </p:pic>
      <p:sp>
        <p:nvSpPr>
          <p:cNvPr id="15" name="Text 7"/>
          <p:cNvSpPr/>
          <p:nvPr/>
        </p:nvSpPr>
        <p:spPr>
          <a:xfrm>
            <a:off x="7486531" y="4272796"/>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Принцип роботи</a:t>
            </a:r>
            <a:endParaRPr lang="en-US" sz="2000" dirty="0"/>
          </a:p>
        </p:txBody>
      </p:sp>
      <p:sp>
        <p:nvSpPr>
          <p:cNvPr id="16" name="Text 8"/>
          <p:cNvSpPr/>
          <p:nvPr/>
        </p:nvSpPr>
        <p:spPr>
          <a:xfrm>
            <a:off x="7486531" y="4714875"/>
            <a:ext cx="5004792" cy="327065"/>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Ієрархічне розбиття простору для швидкого пошуку</a:t>
            </a:r>
            <a:endParaRPr lang="en-US" sz="1600" dirty="0"/>
          </a:p>
        </p:txBody>
      </p:sp>
      <p:sp>
        <p:nvSpPr>
          <p:cNvPr id="17" name="Text 9"/>
          <p:cNvSpPr/>
          <p:nvPr/>
        </p:nvSpPr>
        <p:spPr>
          <a:xfrm>
            <a:off x="715685" y="5476399"/>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Просторові індекси є ключовим компонентом для забезпечення ефективності просторових баз даних. Вони працюють за принципом розбиття простору на менші частини та індексації об'єктів за їх розташуванням, що дозволяє швидко відфільтрувати більшість просторових об'єктів, які не задовольняють умовам запиту.</a:t>
            </a:r>
            <a:endParaRPr lang="en-US" sz="1600" dirty="0"/>
          </a:p>
        </p:txBody>
      </p:sp>
      <p:sp>
        <p:nvSpPr>
          <p:cNvPr id="18" name="Text 10"/>
          <p:cNvSpPr/>
          <p:nvPr/>
        </p:nvSpPr>
        <p:spPr>
          <a:xfrm>
            <a:off x="715685" y="6687622"/>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R-дерева найчастіше використовуються в сучасних СКБД, оскільки добре працюють як з точковими, так і з протяжними об'єктами, об'єднуючи близькі об'єкти в групи, представлені охоплюючими прямокутниками (MBR). При виконанні запиту система спочатку перевіряє перетин з великими прямокутниками, поступово звужуючи область пошуку.</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07231" y="822008"/>
            <a:ext cx="12779693" cy="631388"/>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Raleway" pitchFamily="34" charset="0"/>
                <a:ea typeface="Raleway" pitchFamily="34" charset="-122"/>
                <a:cs typeface="Raleway" pitchFamily="34" charset="-120"/>
              </a:rPr>
              <a:t>ГІС та просторові бази даних: інтеграція та взаємодія</a:t>
            </a:r>
            <a:endParaRPr lang="en-US" sz="3950" dirty="0"/>
          </a:p>
        </p:txBody>
      </p:sp>
      <p:pic>
        <p:nvPicPr>
          <p:cNvPr id="3" name="Image 0" descr="preencoded.png"/>
          <p:cNvPicPr>
            <a:picLocks noChangeAspect="1"/>
          </p:cNvPicPr>
          <p:nvPr/>
        </p:nvPicPr>
        <p:blipFill>
          <a:blip r:embed="rId3"/>
          <a:stretch>
            <a:fillRect/>
          </a:stretch>
        </p:blipFill>
        <p:spPr>
          <a:xfrm>
            <a:off x="707231" y="1857494"/>
            <a:ext cx="4203263" cy="2597706"/>
          </a:xfrm>
          <a:prstGeom prst="rect">
            <a:avLst/>
          </a:prstGeom>
        </p:spPr>
      </p:pic>
      <p:sp>
        <p:nvSpPr>
          <p:cNvPr id="4" name="Text 1"/>
          <p:cNvSpPr/>
          <p:nvPr/>
        </p:nvSpPr>
        <p:spPr>
          <a:xfrm>
            <a:off x="707231" y="4707731"/>
            <a:ext cx="3233976" cy="315754"/>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Візуалізація та картографія</a:t>
            </a:r>
            <a:endParaRPr lang="en-US" sz="1950" dirty="0"/>
          </a:p>
        </p:txBody>
      </p:sp>
      <p:sp>
        <p:nvSpPr>
          <p:cNvPr id="5" name="Text 2"/>
          <p:cNvSpPr/>
          <p:nvPr/>
        </p:nvSpPr>
        <p:spPr>
          <a:xfrm>
            <a:off x="707231" y="5144691"/>
            <a:ext cx="4203263" cy="2262783"/>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ГІС забезпечує інструменти для відображення просторових даних у вигляді карт, планів та схем з різними способами візуалізації атрибутів. Системи дозволяють налаштовувати символіку, підписи, класифікацію та інші аспекти картографічного представлення.</a:t>
            </a:r>
            <a:endParaRPr lang="en-US" sz="1550" dirty="0"/>
          </a:p>
        </p:txBody>
      </p:sp>
      <p:pic>
        <p:nvPicPr>
          <p:cNvPr id="6" name="Image 1" descr="preencoded.png"/>
          <p:cNvPicPr>
            <a:picLocks noChangeAspect="1"/>
          </p:cNvPicPr>
          <p:nvPr/>
        </p:nvPicPr>
        <p:blipFill>
          <a:blip r:embed="rId4"/>
          <a:stretch>
            <a:fillRect/>
          </a:stretch>
        </p:blipFill>
        <p:spPr>
          <a:xfrm>
            <a:off x="5213509" y="1857494"/>
            <a:ext cx="4203263" cy="2597706"/>
          </a:xfrm>
          <a:prstGeom prst="rect">
            <a:avLst/>
          </a:prstGeom>
        </p:spPr>
      </p:pic>
      <p:sp>
        <p:nvSpPr>
          <p:cNvPr id="7" name="Text 3"/>
          <p:cNvSpPr/>
          <p:nvPr/>
        </p:nvSpPr>
        <p:spPr>
          <a:xfrm>
            <a:off x="5213509" y="4707731"/>
            <a:ext cx="2526030" cy="315754"/>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Просторовий аналіз</a:t>
            </a:r>
            <a:endParaRPr lang="en-US" sz="1950" dirty="0"/>
          </a:p>
        </p:txBody>
      </p:sp>
      <p:sp>
        <p:nvSpPr>
          <p:cNvPr id="8" name="Text 4"/>
          <p:cNvSpPr/>
          <p:nvPr/>
        </p:nvSpPr>
        <p:spPr>
          <a:xfrm>
            <a:off x="5213509" y="5144691"/>
            <a:ext cx="4203263" cy="1939528"/>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Розширені функції аналізу, включаючи моделювання рельєфу, гідрологічний аналіз, мережевий аналіз, геостатистику та багатофакторний аналіз. ГІС використовує просторові бази даних для зберігання як вхідних даних, так і результатів аналізу.</a:t>
            </a:r>
            <a:endParaRPr lang="en-US" sz="1550" dirty="0"/>
          </a:p>
        </p:txBody>
      </p:sp>
      <p:pic>
        <p:nvPicPr>
          <p:cNvPr id="9" name="Image 2" descr="preencoded.png"/>
          <p:cNvPicPr>
            <a:picLocks noChangeAspect="1"/>
          </p:cNvPicPr>
          <p:nvPr/>
        </p:nvPicPr>
        <p:blipFill>
          <a:blip r:embed="rId5"/>
          <a:stretch>
            <a:fillRect/>
          </a:stretch>
        </p:blipFill>
        <p:spPr>
          <a:xfrm>
            <a:off x="9719786" y="1857494"/>
            <a:ext cx="4203383" cy="2597825"/>
          </a:xfrm>
          <a:prstGeom prst="rect">
            <a:avLst/>
          </a:prstGeom>
        </p:spPr>
      </p:pic>
      <p:sp>
        <p:nvSpPr>
          <p:cNvPr id="10" name="Text 5"/>
          <p:cNvSpPr/>
          <p:nvPr/>
        </p:nvSpPr>
        <p:spPr>
          <a:xfrm>
            <a:off x="9719786" y="4707850"/>
            <a:ext cx="2961203" cy="315754"/>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Збір та оновлення даних</a:t>
            </a:r>
            <a:endParaRPr lang="en-US" sz="1950" dirty="0"/>
          </a:p>
        </p:txBody>
      </p:sp>
      <p:sp>
        <p:nvSpPr>
          <p:cNvPr id="11" name="Text 6"/>
          <p:cNvSpPr/>
          <p:nvPr/>
        </p:nvSpPr>
        <p:spPr>
          <a:xfrm>
            <a:off x="9719786" y="5144810"/>
            <a:ext cx="4203383" cy="1939528"/>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ГІС надає засоби для польового збору даних, оцифрування карт, обробки даних дистанційного зондування та інтеграції з GPS. Зібрані дані зберігаються в просторових базах даних з контролем якості та версійністю.</a:t>
            </a:r>
            <a:endParaRPr lang="en-US" sz="15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77954" y="612458"/>
            <a:ext cx="13074491" cy="1389459"/>
          </a:xfrm>
          <a:prstGeom prst="rect">
            <a:avLst/>
          </a:prstGeom>
          <a:noFill/>
          <a:ln/>
        </p:spPr>
        <p:txBody>
          <a:bodyPr wrap="square" lIns="0" tIns="0" rIns="0" bIns="0" rtlCol="0" anchor="t"/>
          <a:lstStyle/>
          <a:p>
            <a:pPr marL="0" indent="0" algn="l">
              <a:lnSpc>
                <a:spcPts val="5450"/>
              </a:lnSpc>
              <a:buNone/>
            </a:pPr>
            <a:r>
              <a:rPr lang="en-US" sz="4350" dirty="0">
                <a:solidFill>
                  <a:srgbClr val="1B1B27"/>
                </a:solidFill>
                <a:latin typeface="Raleway" pitchFamily="34" charset="0"/>
                <a:ea typeface="Raleway" pitchFamily="34" charset="-122"/>
                <a:cs typeface="Raleway" pitchFamily="34" charset="-120"/>
              </a:rPr>
              <a:t>Сучасні тенденції розвитку просторових баз даних</a:t>
            </a:r>
            <a:endParaRPr lang="en-US" sz="4350" dirty="0"/>
          </a:p>
        </p:txBody>
      </p:sp>
      <p:pic>
        <p:nvPicPr>
          <p:cNvPr id="3" name="Image 0" descr="preencoded.png"/>
          <p:cNvPicPr>
            <a:picLocks noChangeAspect="1"/>
          </p:cNvPicPr>
          <p:nvPr/>
        </p:nvPicPr>
        <p:blipFill>
          <a:blip r:embed="rId3"/>
          <a:stretch>
            <a:fillRect/>
          </a:stretch>
        </p:blipFill>
        <p:spPr>
          <a:xfrm>
            <a:off x="777954" y="2446496"/>
            <a:ext cx="555665" cy="555665"/>
          </a:xfrm>
          <a:prstGeom prst="rect">
            <a:avLst/>
          </a:prstGeom>
        </p:spPr>
      </p:pic>
      <p:sp>
        <p:nvSpPr>
          <p:cNvPr id="4" name="Text 1"/>
          <p:cNvSpPr/>
          <p:nvPr/>
        </p:nvSpPr>
        <p:spPr>
          <a:xfrm>
            <a:off x="777954" y="3224451"/>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Хмарні рішення</a:t>
            </a:r>
            <a:endParaRPr lang="en-US" sz="2150" dirty="0"/>
          </a:p>
        </p:txBody>
      </p:sp>
      <p:sp>
        <p:nvSpPr>
          <p:cNvPr id="5" name="Text 2"/>
          <p:cNvSpPr/>
          <p:nvPr/>
        </p:nvSpPr>
        <p:spPr>
          <a:xfrm>
            <a:off x="777954" y="3705106"/>
            <a:ext cx="3018592" cy="3912037"/>
          </a:xfrm>
          <a:prstGeom prst="rect">
            <a:avLst/>
          </a:prstGeom>
          <a:noFill/>
          <a:ln/>
        </p:spPr>
        <p:txBody>
          <a:bodyPr wrap="square" lIns="0" tIns="0" rIns="0" bIns="0" rtlCol="0" anchor="t"/>
          <a:lstStyle/>
          <a:p>
            <a:pPr marL="0" indent="0" algn="l">
              <a:lnSpc>
                <a:spcPts val="2800"/>
              </a:lnSpc>
              <a:buNone/>
            </a:pPr>
            <a:r>
              <a:rPr lang="en-US" sz="1750" dirty="0">
                <a:solidFill>
                  <a:srgbClr val="3C3939"/>
                </a:solidFill>
                <a:latin typeface="Roboto" pitchFamily="34" charset="0"/>
                <a:ea typeface="Roboto" pitchFamily="34" charset="-122"/>
                <a:cs typeface="Roboto" pitchFamily="34" charset="-120"/>
              </a:rPr>
              <a:t>Перехід від локальних інсталяцій до хмарних сервісів для зберігання та обробки просторових даних. Масштабованість, доступність та інтеграція з іншими хмарними сервісами. Приклади: Amazon RDS з PostGIS, Azure SQL Database Spatial, Google Cloud SQL.</a:t>
            </a:r>
            <a:endParaRPr lang="en-US" sz="1750" dirty="0"/>
          </a:p>
        </p:txBody>
      </p:sp>
      <p:pic>
        <p:nvPicPr>
          <p:cNvPr id="6" name="Image 1" descr="preencoded.png"/>
          <p:cNvPicPr>
            <a:picLocks noChangeAspect="1"/>
          </p:cNvPicPr>
          <p:nvPr/>
        </p:nvPicPr>
        <p:blipFill>
          <a:blip r:embed="rId4"/>
          <a:stretch>
            <a:fillRect/>
          </a:stretch>
        </p:blipFill>
        <p:spPr>
          <a:xfrm>
            <a:off x="4129921" y="2446496"/>
            <a:ext cx="555665" cy="555665"/>
          </a:xfrm>
          <a:prstGeom prst="rect">
            <a:avLst/>
          </a:prstGeom>
        </p:spPr>
      </p:pic>
      <p:sp>
        <p:nvSpPr>
          <p:cNvPr id="7" name="Text 3"/>
          <p:cNvSpPr/>
          <p:nvPr/>
        </p:nvSpPr>
        <p:spPr>
          <a:xfrm>
            <a:off x="4129921" y="3224451"/>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Мобільні ГІС</a:t>
            </a:r>
            <a:endParaRPr lang="en-US" sz="2150" dirty="0"/>
          </a:p>
        </p:txBody>
      </p:sp>
      <p:sp>
        <p:nvSpPr>
          <p:cNvPr id="8" name="Text 4"/>
          <p:cNvSpPr/>
          <p:nvPr/>
        </p:nvSpPr>
        <p:spPr>
          <a:xfrm>
            <a:off x="4129921" y="3705106"/>
            <a:ext cx="3018592" cy="3200757"/>
          </a:xfrm>
          <a:prstGeom prst="rect">
            <a:avLst/>
          </a:prstGeom>
          <a:noFill/>
          <a:ln/>
        </p:spPr>
        <p:txBody>
          <a:bodyPr wrap="square" lIns="0" tIns="0" rIns="0" bIns="0" rtlCol="0" anchor="t"/>
          <a:lstStyle/>
          <a:p>
            <a:pPr marL="0" indent="0" algn="l">
              <a:lnSpc>
                <a:spcPts val="2800"/>
              </a:lnSpc>
              <a:buNone/>
            </a:pPr>
            <a:r>
              <a:rPr lang="en-US" sz="1750" dirty="0">
                <a:solidFill>
                  <a:srgbClr val="3C3939"/>
                </a:solidFill>
                <a:latin typeface="Roboto" pitchFamily="34" charset="0"/>
                <a:ea typeface="Roboto" pitchFamily="34" charset="-122"/>
                <a:cs typeface="Roboto" pitchFamily="34" charset="-120"/>
              </a:rPr>
              <a:t>Розвиток мобільних додатків з підтримкою просторових баз даних для польового збору та аналізу даних. Оптимізація просторових запитів для мобільних пристроїв. Офлайн-редагування з подальшою синхронізацією.</a:t>
            </a:r>
            <a:endParaRPr lang="en-US" sz="1750" dirty="0"/>
          </a:p>
        </p:txBody>
      </p:sp>
      <p:pic>
        <p:nvPicPr>
          <p:cNvPr id="9" name="Image 2" descr="preencoded.png"/>
          <p:cNvPicPr>
            <a:picLocks noChangeAspect="1"/>
          </p:cNvPicPr>
          <p:nvPr/>
        </p:nvPicPr>
        <p:blipFill>
          <a:blip r:embed="rId5"/>
          <a:stretch>
            <a:fillRect/>
          </a:stretch>
        </p:blipFill>
        <p:spPr>
          <a:xfrm>
            <a:off x="7481887" y="2446496"/>
            <a:ext cx="555665" cy="555665"/>
          </a:xfrm>
          <a:prstGeom prst="rect">
            <a:avLst/>
          </a:prstGeom>
        </p:spPr>
      </p:pic>
      <p:sp>
        <p:nvSpPr>
          <p:cNvPr id="10" name="Text 5"/>
          <p:cNvSpPr/>
          <p:nvPr/>
        </p:nvSpPr>
        <p:spPr>
          <a:xfrm>
            <a:off x="7481887" y="3224451"/>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Реальночасові дані</a:t>
            </a:r>
            <a:endParaRPr lang="en-US" sz="2150" dirty="0"/>
          </a:p>
        </p:txBody>
      </p:sp>
      <p:sp>
        <p:nvSpPr>
          <p:cNvPr id="11" name="Text 6"/>
          <p:cNvSpPr/>
          <p:nvPr/>
        </p:nvSpPr>
        <p:spPr>
          <a:xfrm>
            <a:off x="7481887" y="3705106"/>
            <a:ext cx="3018592" cy="2845118"/>
          </a:xfrm>
          <a:prstGeom prst="rect">
            <a:avLst/>
          </a:prstGeom>
          <a:noFill/>
          <a:ln/>
        </p:spPr>
        <p:txBody>
          <a:bodyPr wrap="square" lIns="0" tIns="0" rIns="0" bIns="0" rtlCol="0" anchor="t"/>
          <a:lstStyle/>
          <a:p>
            <a:pPr marL="0" indent="0" algn="l">
              <a:lnSpc>
                <a:spcPts val="2800"/>
              </a:lnSpc>
              <a:buNone/>
            </a:pPr>
            <a:r>
              <a:rPr lang="en-US" sz="1750" dirty="0">
                <a:solidFill>
                  <a:srgbClr val="3C3939"/>
                </a:solidFill>
                <a:latin typeface="Roboto" pitchFamily="34" charset="0"/>
                <a:ea typeface="Roboto" pitchFamily="34" charset="-122"/>
                <a:cs typeface="Roboto" pitchFamily="34" charset="-120"/>
              </a:rPr>
              <a:t>Інтеграція потоків даних з датчиків, IoT пристроїв та систем моніторингу. Розширення просторових баз даних для роботи з часовими рядами. Аналіз та візуалізація динамічних просторових явищ.</a:t>
            </a:r>
            <a:endParaRPr lang="en-US" sz="1750" dirty="0"/>
          </a:p>
        </p:txBody>
      </p:sp>
      <p:pic>
        <p:nvPicPr>
          <p:cNvPr id="12" name="Image 3" descr="preencoded.png"/>
          <p:cNvPicPr>
            <a:picLocks noChangeAspect="1"/>
          </p:cNvPicPr>
          <p:nvPr/>
        </p:nvPicPr>
        <p:blipFill>
          <a:blip r:embed="rId6"/>
          <a:stretch>
            <a:fillRect/>
          </a:stretch>
        </p:blipFill>
        <p:spPr>
          <a:xfrm>
            <a:off x="10833854" y="2446496"/>
            <a:ext cx="555665" cy="555665"/>
          </a:xfrm>
          <a:prstGeom prst="rect">
            <a:avLst/>
          </a:prstGeom>
        </p:spPr>
      </p:pic>
      <p:sp>
        <p:nvSpPr>
          <p:cNvPr id="13" name="Text 7"/>
          <p:cNvSpPr/>
          <p:nvPr/>
        </p:nvSpPr>
        <p:spPr>
          <a:xfrm>
            <a:off x="10833854" y="3224451"/>
            <a:ext cx="3018592" cy="694611"/>
          </a:xfrm>
          <a:prstGeom prst="rect">
            <a:avLst/>
          </a:prstGeom>
          <a:noFill/>
          <a:ln/>
        </p:spPr>
        <p:txBody>
          <a:bodyPr wrap="squar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3D та 4D моделювання</a:t>
            </a:r>
            <a:endParaRPr lang="en-US" sz="2150" dirty="0"/>
          </a:p>
        </p:txBody>
      </p:sp>
      <p:sp>
        <p:nvSpPr>
          <p:cNvPr id="14" name="Text 8"/>
          <p:cNvSpPr/>
          <p:nvPr/>
        </p:nvSpPr>
        <p:spPr>
          <a:xfrm>
            <a:off x="10833854" y="4052411"/>
            <a:ext cx="3018592" cy="2845118"/>
          </a:xfrm>
          <a:prstGeom prst="rect">
            <a:avLst/>
          </a:prstGeom>
          <a:noFill/>
          <a:ln/>
        </p:spPr>
        <p:txBody>
          <a:bodyPr wrap="square" lIns="0" tIns="0" rIns="0" bIns="0" rtlCol="0" anchor="t"/>
          <a:lstStyle/>
          <a:p>
            <a:pPr marL="0" indent="0" algn="l">
              <a:lnSpc>
                <a:spcPts val="2800"/>
              </a:lnSpc>
              <a:buNone/>
            </a:pPr>
            <a:r>
              <a:rPr lang="en-US" sz="1750" dirty="0">
                <a:solidFill>
                  <a:srgbClr val="3C3939"/>
                </a:solidFill>
                <a:latin typeface="Roboto" pitchFamily="34" charset="0"/>
                <a:ea typeface="Roboto" pitchFamily="34" charset="-122"/>
                <a:cs typeface="Roboto" pitchFamily="34" charset="-120"/>
              </a:rPr>
              <a:t>Розширена підтримка тривимірних даних та часової компоненти. Моделювання будівель, підземних структур, геологічних формацій. Аналіз змін ландшафту та забудови з плином часу.</a:t>
            </a:r>
            <a:endParaRPr lang="en-US" sz="17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612100" y="1233130"/>
            <a:ext cx="9552384" cy="546497"/>
          </a:xfrm>
          <a:prstGeom prst="rect">
            <a:avLst/>
          </a:prstGeom>
          <a:noFill/>
          <a:ln/>
        </p:spPr>
        <p:txBody>
          <a:bodyPr wrap="none" lIns="0" tIns="0" rIns="0" bIns="0" rtlCol="0" anchor="t"/>
          <a:lstStyle/>
          <a:p>
            <a:pPr marL="0" indent="0" algn="l">
              <a:lnSpc>
                <a:spcPts val="4300"/>
              </a:lnSpc>
              <a:buNone/>
            </a:pPr>
            <a:r>
              <a:rPr lang="en-US" sz="3400" dirty="0">
                <a:solidFill>
                  <a:srgbClr val="1B1B27"/>
                </a:solidFill>
                <a:latin typeface="Raleway" pitchFamily="34" charset="0"/>
                <a:ea typeface="Raleway" pitchFamily="34" charset="-122"/>
                <a:cs typeface="Raleway" pitchFamily="34" charset="-120"/>
              </a:rPr>
              <a:t>Виклики та проблеми просторових баз даних</a:t>
            </a:r>
            <a:endParaRPr lang="en-US" sz="3400" dirty="0"/>
          </a:p>
        </p:txBody>
      </p:sp>
      <p:pic>
        <p:nvPicPr>
          <p:cNvPr id="3" name="Image 0" descr="preencoded.png"/>
          <p:cNvPicPr>
            <a:picLocks noChangeAspect="1"/>
          </p:cNvPicPr>
          <p:nvPr/>
        </p:nvPicPr>
        <p:blipFill>
          <a:blip r:embed="rId3"/>
          <a:stretch>
            <a:fillRect/>
          </a:stretch>
        </p:blipFill>
        <p:spPr>
          <a:xfrm>
            <a:off x="619720" y="2243614"/>
            <a:ext cx="2566273" cy="2566273"/>
          </a:xfrm>
          <a:prstGeom prst="rect">
            <a:avLst/>
          </a:prstGeom>
        </p:spPr>
      </p:pic>
      <p:pic>
        <p:nvPicPr>
          <p:cNvPr id="4" name="Image 1" descr="preencoded.png"/>
          <p:cNvPicPr>
            <a:picLocks noChangeAspect="1"/>
          </p:cNvPicPr>
          <p:nvPr/>
        </p:nvPicPr>
        <p:blipFill>
          <a:blip r:embed="rId4"/>
          <a:stretch>
            <a:fillRect/>
          </a:stretch>
        </p:blipFill>
        <p:spPr>
          <a:xfrm>
            <a:off x="3325892" y="2243614"/>
            <a:ext cx="2566273" cy="2566273"/>
          </a:xfrm>
          <a:prstGeom prst="rect">
            <a:avLst/>
          </a:prstGeom>
        </p:spPr>
      </p:pic>
      <p:pic>
        <p:nvPicPr>
          <p:cNvPr id="5" name="Image 2" descr="preencoded.png"/>
          <p:cNvPicPr>
            <a:picLocks noChangeAspect="1"/>
          </p:cNvPicPr>
          <p:nvPr/>
        </p:nvPicPr>
        <p:blipFill>
          <a:blip r:embed="rId5"/>
          <a:stretch>
            <a:fillRect/>
          </a:stretch>
        </p:blipFill>
        <p:spPr>
          <a:xfrm>
            <a:off x="6032063" y="2243614"/>
            <a:ext cx="2566273" cy="2566273"/>
          </a:xfrm>
          <a:prstGeom prst="rect">
            <a:avLst/>
          </a:prstGeom>
        </p:spPr>
      </p:pic>
      <p:pic>
        <p:nvPicPr>
          <p:cNvPr id="6" name="Image 3" descr="preencoded.png"/>
          <p:cNvPicPr>
            <a:picLocks noChangeAspect="1"/>
          </p:cNvPicPr>
          <p:nvPr/>
        </p:nvPicPr>
        <p:blipFill>
          <a:blip r:embed="rId6"/>
          <a:stretch>
            <a:fillRect/>
          </a:stretch>
        </p:blipFill>
        <p:spPr>
          <a:xfrm>
            <a:off x="8738235" y="2243614"/>
            <a:ext cx="2566273" cy="2566273"/>
          </a:xfrm>
          <a:prstGeom prst="rect">
            <a:avLst/>
          </a:prstGeom>
        </p:spPr>
      </p:pic>
      <p:pic>
        <p:nvPicPr>
          <p:cNvPr id="7" name="Image 4" descr="preencoded.png"/>
          <p:cNvPicPr>
            <a:picLocks noChangeAspect="1"/>
          </p:cNvPicPr>
          <p:nvPr/>
        </p:nvPicPr>
        <p:blipFill>
          <a:blip r:embed="rId7"/>
          <a:stretch>
            <a:fillRect/>
          </a:stretch>
        </p:blipFill>
        <p:spPr>
          <a:xfrm>
            <a:off x="11444407" y="2243614"/>
            <a:ext cx="2566273" cy="2566273"/>
          </a:xfrm>
          <a:prstGeom prst="rect">
            <a:avLst/>
          </a:prstGeom>
        </p:spPr>
      </p:pic>
      <p:sp>
        <p:nvSpPr>
          <p:cNvPr id="8" name="Text 1"/>
          <p:cNvSpPr/>
          <p:nvPr/>
        </p:nvSpPr>
        <p:spPr>
          <a:xfrm>
            <a:off x="612100" y="5120878"/>
            <a:ext cx="13406199" cy="839391"/>
          </a:xfrm>
          <a:prstGeom prst="rect">
            <a:avLst/>
          </a:prstGeom>
          <a:noFill/>
          <a:ln/>
        </p:spPr>
        <p:txBody>
          <a:bodyPr wrap="squar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Незважаючи на значний прогрес, просторові бази даних стикаються з низкою викликів. Обробка надвеликих обсягів геоданих (включаючи супутникові знімки та дані лідарів) вимагає оптимізації алгоритмів та інфраструктури. Забезпечення цілісності та якості просторових даних залишається складним завданням через різноманітність джерел та форматів.</a:t>
            </a:r>
            <a:endParaRPr lang="en-US" sz="1350" dirty="0"/>
          </a:p>
        </p:txBody>
      </p:sp>
      <p:sp>
        <p:nvSpPr>
          <p:cNvPr id="9" name="Text 2"/>
          <p:cNvSpPr/>
          <p:nvPr/>
        </p:nvSpPr>
        <p:spPr>
          <a:xfrm>
            <a:off x="612100" y="6156960"/>
            <a:ext cx="13406199" cy="839391"/>
          </a:xfrm>
          <a:prstGeom prst="rect">
            <a:avLst/>
          </a:prstGeom>
          <a:noFill/>
          <a:ln/>
        </p:spPr>
        <p:txBody>
          <a:bodyPr wrap="squar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Інтеграція різнорідних даних з різними системами координат, точністю та актуальністю потребує розробки складних процедур узгодження. Питання конфіденційності особливо гостро постають у контексті геопросторових даних, оскільки місцезнаходження є чутливою інформацією. Балансування між продуктивністю та функціональністю залишається постійним завданням для розробників просторових СКБД.</a:t>
            </a:r>
            <a:endParaRPr lang="en-US" sz="13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701278" y="582930"/>
            <a:ext cx="10946011" cy="626031"/>
          </a:xfrm>
          <a:prstGeom prst="rect">
            <a:avLst/>
          </a:prstGeom>
          <a:noFill/>
          <a:ln/>
        </p:spPr>
        <p:txBody>
          <a:bodyPr wrap="none" lIns="0" tIns="0" rIns="0" bIns="0" rtlCol="0" anchor="t"/>
          <a:lstStyle/>
          <a:p>
            <a:pPr marL="0" indent="0" algn="l">
              <a:lnSpc>
                <a:spcPts val="4900"/>
              </a:lnSpc>
              <a:buNone/>
            </a:pPr>
            <a:r>
              <a:rPr lang="en-US" sz="3900" dirty="0">
                <a:solidFill>
                  <a:srgbClr val="1B1B27"/>
                </a:solidFill>
                <a:latin typeface="Raleway" pitchFamily="34" charset="0"/>
                <a:ea typeface="Raleway" pitchFamily="34" charset="-122"/>
                <a:cs typeface="Raleway" pitchFamily="34" charset="-120"/>
              </a:rPr>
              <a:t>Висновки та перспективи розвитку баз даних</a:t>
            </a:r>
            <a:endParaRPr lang="en-US" sz="3900" dirty="0"/>
          </a:p>
        </p:txBody>
      </p:sp>
      <p:sp>
        <p:nvSpPr>
          <p:cNvPr id="3" name="Shape 1"/>
          <p:cNvSpPr/>
          <p:nvPr/>
        </p:nvSpPr>
        <p:spPr>
          <a:xfrm>
            <a:off x="701278" y="1609606"/>
            <a:ext cx="2204561" cy="1154311"/>
          </a:xfrm>
          <a:prstGeom prst="roundRect">
            <a:avLst>
              <a:gd name="adj" fmla="val 7291"/>
            </a:avLst>
          </a:prstGeom>
          <a:solidFill>
            <a:srgbClr val="E1E1EA"/>
          </a:solidFill>
          <a:ln w="7620">
            <a:solidFill>
              <a:srgbClr val="C7C7D0"/>
            </a:solidFill>
            <a:prstDash val="solid"/>
          </a:ln>
        </p:spPr>
      </p:sp>
      <p:pic>
        <p:nvPicPr>
          <p:cNvPr id="4" name="Image 0" descr="preencoded.png"/>
          <p:cNvPicPr>
            <a:picLocks noChangeAspect="1"/>
          </p:cNvPicPr>
          <p:nvPr/>
        </p:nvPicPr>
        <p:blipFill>
          <a:blip r:embed="rId3"/>
          <a:stretch>
            <a:fillRect/>
          </a:stretch>
        </p:blipFill>
        <p:spPr>
          <a:xfrm>
            <a:off x="1662708" y="2010608"/>
            <a:ext cx="281702" cy="352187"/>
          </a:xfrm>
          <a:prstGeom prst="rect">
            <a:avLst/>
          </a:prstGeom>
        </p:spPr>
      </p:pic>
      <p:sp>
        <p:nvSpPr>
          <p:cNvPr id="5" name="Text 2"/>
          <p:cNvSpPr/>
          <p:nvPr/>
        </p:nvSpPr>
        <p:spPr>
          <a:xfrm>
            <a:off x="3106103" y="1809869"/>
            <a:ext cx="2504599" cy="313134"/>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Еволюція моделей</a:t>
            </a:r>
            <a:endParaRPr lang="en-US" sz="1950" dirty="0"/>
          </a:p>
        </p:txBody>
      </p:sp>
      <p:sp>
        <p:nvSpPr>
          <p:cNvPr id="6" name="Text 3"/>
          <p:cNvSpPr/>
          <p:nvPr/>
        </p:nvSpPr>
        <p:spPr>
          <a:xfrm>
            <a:off x="3106103" y="2243138"/>
            <a:ext cx="4440317" cy="320516"/>
          </a:xfrm>
          <a:prstGeom prst="rect">
            <a:avLst/>
          </a:prstGeom>
          <a:noFill/>
          <a:ln/>
        </p:spPr>
        <p:txBody>
          <a:bodyPr wrap="non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Від ієрархічних до реляційних та NoSQL рішень</a:t>
            </a:r>
            <a:endParaRPr lang="en-US" sz="1550" dirty="0"/>
          </a:p>
        </p:txBody>
      </p:sp>
      <p:sp>
        <p:nvSpPr>
          <p:cNvPr id="7" name="Shape 4"/>
          <p:cNvSpPr/>
          <p:nvPr/>
        </p:nvSpPr>
        <p:spPr>
          <a:xfrm>
            <a:off x="3005971" y="2754392"/>
            <a:ext cx="10823019" cy="11430"/>
          </a:xfrm>
          <a:prstGeom prst="roundRect">
            <a:avLst>
              <a:gd name="adj" fmla="val 736280"/>
            </a:avLst>
          </a:prstGeom>
          <a:solidFill>
            <a:srgbClr val="C7C7D0"/>
          </a:solidFill>
          <a:ln/>
        </p:spPr>
      </p:sp>
      <p:sp>
        <p:nvSpPr>
          <p:cNvPr id="8" name="Shape 5"/>
          <p:cNvSpPr/>
          <p:nvPr/>
        </p:nvSpPr>
        <p:spPr>
          <a:xfrm>
            <a:off x="701278" y="2864048"/>
            <a:ext cx="4409242" cy="1154311"/>
          </a:xfrm>
          <a:prstGeom prst="roundRect">
            <a:avLst>
              <a:gd name="adj" fmla="val 7291"/>
            </a:avLst>
          </a:prstGeom>
          <a:solidFill>
            <a:srgbClr val="E1E1EA"/>
          </a:solidFill>
          <a:ln w="7620">
            <a:solidFill>
              <a:srgbClr val="C7C7D0"/>
            </a:solidFill>
            <a:prstDash val="solid"/>
          </a:ln>
        </p:spPr>
      </p:sp>
      <p:pic>
        <p:nvPicPr>
          <p:cNvPr id="9" name="Image 1" descr="preencoded.png"/>
          <p:cNvPicPr>
            <a:picLocks noChangeAspect="1"/>
          </p:cNvPicPr>
          <p:nvPr/>
        </p:nvPicPr>
        <p:blipFill>
          <a:blip r:embed="rId4"/>
          <a:stretch>
            <a:fillRect/>
          </a:stretch>
        </p:blipFill>
        <p:spPr>
          <a:xfrm>
            <a:off x="2764988" y="3265051"/>
            <a:ext cx="281702" cy="352187"/>
          </a:xfrm>
          <a:prstGeom prst="rect">
            <a:avLst/>
          </a:prstGeom>
        </p:spPr>
      </p:pic>
      <p:sp>
        <p:nvSpPr>
          <p:cNvPr id="10" name="Text 6"/>
          <p:cNvSpPr/>
          <p:nvPr/>
        </p:nvSpPr>
        <p:spPr>
          <a:xfrm>
            <a:off x="5310783" y="3064312"/>
            <a:ext cx="2543770" cy="313134"/>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Інтеграція технологій</a:t>
            </a:r>
            <a:endParaRPr lang="en-US" sz="1950" dirty="0"/>
          </a:p>
        </p:txBody>
      </p:sp>
      <p:sp>
        <p:nvSpPr>
          <p:cNvPr id="11" name="Text 7"/>
          <p:cNvSpPr/>
          <p:nvPr/>
        </p:nvSpPr>
        <p:spPr>
          <a:xfrm>
            <a:off x="5310783" y="3497580"/>
            <a:ext cx="4554260" cy="320516"/>
          </a:xfrm>
          <a:prstGeom prst="rect">
            <a:avLst/>
          </a:prstGeom>
          <a:noFill/>
          <a:ln/>
        </p:spPr>
        <p:txBody>
          <a:bodyPr wrap="non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Поєднання можливостей різних типів баз даних</a:t>
            </a:r>
            <a:endParaRPr lang="en-US" sz="1550" dirty="0"/>
          </a:p>
        </p:txBody>
      </p:sp>
      <p:sp>
        <p:nvSpPr>
          <p:cNvPr id="12" name="Shape 8"/>
          <p:cNvSpPr/>
          <p:nvPr/>
        </p:nvSpPr>
        <p:spPr>
          <a:xfrm>
            <a:off x="5210651" y="4008834"/>
            <a:ext cx="8618339" cy="11430"/>
          </a:xfrm>
          <a:prstGeom prst="roundRect">
            <a:avLst>
              <a:gd name="adj" fmla="val 736280"/>
            </a:avLst>
          </a:prstGeom>
          <a:solidFill>
            <a:srgbClr val="C7C7D0"/>
          </a:solidFill>
          <a:ln/>
        </p:spPr>
      </p:sp>
      <p:sp>
        <p:nvSpPr>
          <p:cNvPr id="13" name="Shape 9"/>
          <p:cNvSpPr/>
          <p:nvPr/>
        </p:nvSpPr>
        <p:spPr>
          <a:xfrm>
            <a:off x="701278" y="4118491"/>
            <a:ext cx="6613922" cy="1154311"/>
          </a:xfrm>
          <a:prstGeom prst="roundRect">
            <a:avLst>
              <a:gd name="adj" fmla="val 7291"/>
            </a:avLst>
          </a:prstGeom>
          <a:solidFill>
            <a:srgbClr val="E1E1EA"/>
          </a:solidFill>
          <a:ln w="7620">
            <a:solidFill>
              <a:srgbClr val="C7C7D0"/>
            </a:solidFill>
            <a:prstDash val="solid"/>
          </a:ln>
        </p:spPr>
      </p:sp>
      <p:pic>
        <p:nvPicPr>
          <p:cNvPr id="14" name="Image 2" descr="preencoded.png"/>
          <p:cNvPicPr>
            <a:picLocks noChangeAspect="1"/>
          </p:cNvPicPr>
          <p:nvPr/>
        </p:nvPicPr>
        <p:blipFill>
          <a:blip r:embed="rId5"/>
          <a:stretch>
            <a:fillRect/>
          </a:stretch>
        </p:blipFill>
        <p:spPr>
          <a:xfrm>
            <a:off x="3867388" y="4519493"/>
            <a:ext cx="281702" cy="352187"/>
          </a:xfrm>
          <a:prstGeom prst="rect">
            <a:avLst/>
          </a:prstGeom>
        </p:spPr>
      </p:pic>
      <p:sp>
        <p:nvSpPr>
          <p:cNvPr id="15" name="Text 10"/>
          <p:cNvSpPr/>
          <p:nvPr/>
        </p:nvSpPr>
        <p:spPr>
          <a:xfrm>
            <a:off x="7515463" y="4318754"/>
            <a:ext cx="2504599" cy="313134"/>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Автоматизація та AI</a:t>
            </a:r>
            <a:endParaRPr lang="en-US" sz="1950" dirty="0"/>
          </a:p>
        </p:txBody>
      </p:sp>
      <p:sp>
        <p:nvSpPr>
          <p:cNvPr id="16" name="Text 11"/>
          <p:cNvSpPr/>
          <p:nvPr/>
        </p:nvSpPr>
        <p:spPr>
          <a:xfrm>
            <a:off x="7515463" y="4752023"/>
            <a:ext cx="5154811" cy="320516"/>
          </a:xfrm>
          <a:prstGeom prst="rect">
            <a:avLst/>
          </a:prstGeom>
          <a:noFill/>
          <a:ln/>
        </p:spPr>
        <p:txBody>
          <a:bodyPr wrap="non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Інтелектуальне керування даними та самооптимізація</a:t>
            </a:r>
            <a:endParaRPr lang="en-US" sz="1550" dirty="0"/>
          </a:p>
        </p:txBody>
      </p:sp>
      <p:sp>
        <p:nvSpPr>
          <p:cNvPr id="17" name="Text 12"/>
          <p:cNvSpPr/>
          <p:nvPr/>
        </p:nvSpPr>
        <p:spPr>
          <a:xfrm>
            <a:off x="701278" y="5498187"/>
            <a:ext cx="13227844" cy="961549"/>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Структури баз даних пройшли довгий шлях розвитку від ієрархічних моделей, що добре працюють для представлення природних ієрархій, до гнучких реляційних систем, які стали стандартом для більшості бізнес-застосувань. Просторові розширення реляційних баз даних відкрили нові можливості для роботи з геоінформаційними системами та просторовими даними.</a:t>
            </a:r>
            <a:endParaRPr lang="en-US" sz="1550" dirty="0"/>
          </a:p>
        </p:txBody>
      </p:sp>
      <p:sp>
        <p:nvSpPr>
          <p:cNvPr id="18" name="Text 13"/>
          <p:cNvSpPr/>
          <p:nvPr/>
        </p:nvSpPr>
        <p:spPr>
          <a:xfrm>
            <a:off x="701278" y="6685121"/>
            <a:ext cx="13227844" cy="961549"/>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Майбутнє баз даних – за гібридними рішеннями, що поєднують переваги різних підходів. Очікується подальший розвиток систем з вбудованим штучним інтелектом для автоматичної оптимізації структур даних, запитів та індексів. Бази даних ставатимуть все більш автономними, самоналаштовуваними та здатними адаптуватися до змінних вимог та навантажень.</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3270" y="685205"/>
            <a:ext cx="6144458" cy="604361"/>
          </a:xfrm>
          <a:prstGeom prst="rect">
            <a:avLst/>
          </a:prstGeom>
          <a:noFill/>
          <a:ln/>
        </p:spPr>
        <p:txBody>
          <a:bodyPr wrap="none" lIns="0" tIns="0" rIns="0" bIns="0" rtlCol="0" anchor="t"/>
          <a:lstStyle/>
          <a:p>
            <a:pPr marL="0" indent="0" algn="l">
              <a:lnSpc>
                <a:spcPts val="4750"/>
              </a:lnSpc>
              <a:buNone/>
            </a:pPr>
            <a:r>
              <a:rPr lang="en-US" sz="3800" dirty="0">
                <a:solidFill>
                  <a:srgbClr val="1B1B27"/>
                </a:solidFill>
                <a:latin typeface="Raleway" pitchFamily="34" charset="0"/>
                <a:ea typeface="Raleway" pitchFamily="34" charset="-122"/>
                <a:cs typeface="Raleway" pitchFamily="34" charset="-120"/>
              </a:rPr>
              <a:t>Історія розвитку баз даних</a:t>
            </a:r>
            <a:endParaRPr lang="en-US" sz="3800" dirty="0"/>
          </a:p>
        </p:txBody>
      </p:sp>
      <p:sp>
        <p:nvSpPr>
          <p:cNvPr id="4" name="Shape 1"/>
          <p:cNvSpPr/>
          <p:nvPr/>
        </p:nvSpPr>
        <p:spPr>
          <a:xfrm>
            <a:off x="6380798" y="1579602"/>
            <a:ext cx="22860" cy="5964793"/>
          </a:xfrm>
          <a:prstGeom prst="roundRect">
            <a:avLst>
              <a:gd name="adj" fmla="val 355340"/>
            </a:avLst>
          </a:prstGeom>
          <a:solidFill>
            <a:srgbClr val="C7C7D0"/>
          </a:solidFill>
          <a:ln/>
        </p:spPr>
      </p:sp>
      <p:sp>
        <p:nvSpPr>
          <p:cNvPr id="5" name="Shape 2"/>
          <p:cNvSpPr/>
          <p:nvPr/>
        </p:nvSpPr>
        <p:spPr>
          <a:xfrm>
            <a:off x="6575465" y="2003227"/>
            <a:ext cx="580192" cy="22860"/>
          </a:xfrm>
          <a:prstGeom prst="roundRect">
            <a:avLst>
              <a:gd name="adj" fmla="val 355340"/>
            </a:avLst>
          </a:prstGeom>
          <a:solidFill>
            <a:srgbClr val="C7C7D0"/>
          </a:solidFill>
          <a:ln/>
        </p:spPr>
      </p:sp>
      <p:sp>
        <p:nvSpPr>
          <p:cNvPr id="6" name="Shape 3"/>
          <p:cNvSpPr/>
          <p:nvPr/>
        </p:nvSpPr>
        <p:spPr>
          <a:xfrm>
            <a:off x="6163270" y="1797129"/>
            <a:ext cx="435054" cy="435054"/>
          </a:xfrm>
          <a:prstGeom prst="roundRect">
            <a:avLst>
              <a:gd name="adj" fmla="val 18671"/>
            </a:avLst>
          </a:prstGeom>
          <a:solidFill>
            <a:srgbClr val="E1E1EA"/>
          </a:solidFill>
          <a:ln w="7620">
            <a:solidFill>
              <a:srgbClr val="C7C7D0"/>
            </a:solidFill>
            <a:prstDash val="solid"/>
          </a:ln>
        </p:spPr>
      </p:sp>
      <p:pic>
        <p:nvPicPr>
          <p:cNvPr id="7" name="Image 1" descr="preencoded.png"/>
          <p:cNvPicPr>
            <a:picLocks noChangeAspect="1"/>
          </p:cNvPicPr>
          <p:nvPr/>
        </p:nvPicPr>
        <p:blipFill>
          <a:blip r:embed="rId4"/>
          <a:stretch>
            <a:fillRect/>
          </a:stretch>
        </p:blipFill>
        <p:spPr>
          <a:xfrm>
            <a:off x="6235779" y="1833384"/>
            <a:ext cx="290036" cy="362545"/>
          </a:xfrm>
          <a:prstGeom prst="rect">
            <a:avLst/>
          </a:prstGeom>
        </p:spPr>
      </p:pic>
      <p:sp>
        <p:nvSpPr>
          <p:cNvPr id="8" name="Text 4"/>
          <p:cNvSpPr/>
          <p:nvPr/>
        </p:nvSpPr>
        <p:spPr>
          <a:xfrm>
            <a:off x="7347823" y="1772960"/>
            <a:ext cx="2417564" cy="302181"/>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1960-ті роки</a:t>
            </a:r>
            <a:endParaRPr lang="en-US" sz="1900" dirty="0"/>
          </a:p>
        </p:txBody>
      </p:sp>
      <p:sp>
        <p:nvSpPr>
          <p:cNvPr id="9" name="Text 5"/>
          <p:cNvSpPr/>
          <p:nvPr/>
        </p:nvSpPr>
        <p:spPr>
          <a:xfrm>
            <a:off x="7347823" y="2191107"/>
            <a:ext cx="6605707" cy="61864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Поява перших ієрархічних баз даних. IBM розробляє Information Management System (IMS).</a:t>
            </a:r>
            <a:endParaRPr lang="en-US" sz="1500" dirty="0"/>
          </a:p>
        </p:txBody>
      </p:sp>
      <p:sp>
        <p:nvSpPr>
          <p:cNvPr id="10" name="Shape 6"/>
          <p:cNvSpPr/>
          <p:nvPr/>
        </p:nvSpPr>
        <p:spPr>
          <a:xfrm>
            <a:off x="6575465" y="3620095"/>
            <a:ext cx="580192" cy="22860"/>
          </a:xfrm>
          <a:prstGeom prst="roundRect">
            <a:avLst>
              <a:gd name="adj" fmla="val 355340"/>
            </a:avLst>
          </a:prstGeom>
          <a:solidFill>
            <a:srgbClr val="C7C7D0"/>
          </a:solidFill>
          <a:ln/>
        </p:spPr>
      </p:sp>
      <p:sp>
        <p:nvSpPr>
          <p:cNvPr id="11" name="Shape 7"/>
          <p:cNvSpPr/>
          <p:nvPr/>
        </p:nvSpPr>
        <p:spPr>
          <a:xfrm>
            <a:off x="6163270" y="3413998"/>
            <a:ext cx="435054" cy="435054"/>
          </a:xfrm>
          <a:prstGeom prst="roundRect">
            <a:avLst>
              <a:gd name="adj" fmla="val 18671"/>
            </a:avLst>
          </a:prstGeom>
          <a:solidFill>
            <a:srgbClr val="E1E1EA"/>
          </a:solidFill>
          <a:ln w="7620">
            <a:solidFill>
              <a:srgbClr val="C7C7D0"/>
            </a:solidFill>
            <a:prstDash val="solid"/>
          </a:ln>
        </p:spPr>
      </p:sp>
      <p:pic>
        <p:nvPicPr>
          <p:cNvPr id="12" name="Image 2" descr="preencoded.png"/>
          <p:cNvPicPr>
            <a:picLocks noChangeAspect="1"/>
          </p:cNvPicPr>
          <p:nvPr/>
        </p:nvPicPr>
        <p:blipFill>
          <a:blip r:embed="rId5"/>
          <a:stretch>
            <a:fillRect/>
          </a:stretch>
        </p:blipFill>
        <p:spPr>
          <a:xfrm>
            <a:off x="6235779" y="3450253"/>
            <a:ext cx="290036" cy="362545"/>
          </a:xfrm>
          <a:prstGeom prst="rect">
            <a:avLst/>
          </a:prstGeom>
        </p:spPr>
      </p:pic>
      <p:sp>
        <p:nvSpPr>
          <p:cNvPr id="13" name="Text 8"/>
          <p:cNvSpPr/>
          <p:nvPr/>
        </p:nvSpPr>
        <p:spPr>
          <a:xfrm>
            <a:off x="7347823" y="3389828"/>
            <a:ext cx="2417564" cy="302181"/>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1970-ті роки</a:t>
            </a:r>
            <a:endParaRPr lang="en-US" sz="1900" dirty="0"/>
          </a:p>
        </p:txBody>
      </p:sp>
      <p:sp>
        <p:nvSpPr>
          <p:cNvPr id="14" name="Text 9"/>
          <p:cNvSpPr/>
          <p:nvPr/>
        </p:nvSpPr>
        <p:spPr>
          <a:xfrm>
            <a:off x="7347823" y="3807976"/>
            <a:ext cx="6605707" cy="61864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Е.Ф. Кодд створює реляційну модель. Розробка перших СКБД: Oracle, DB2, Ingres.</a:t>
            </a:r>
            <a:endParaRPr lang="en-US" sz="1500" dirty="0"/>
          </a:p>
        </p:txBody>
      </p:sp>
      <p:sp>
        <p:nvSpPr>
          <p:cNvPr id="15" name="Shape 10"/>
          <p:cNvSpPr/>
          <p:nvPr/>
        </p:nvSpPr>
        <p:spPr>
          <a:xfrm>
            <a:off x="6575465" y="5236964"/>
            <a:ext cx="580192" cy="22860"/>
          </a:xfrm>
          <a:prstGeom prst="roundRect">
            <a:avLst>
              <a:gd name="adj" fmla="val 355340"/>
            </a:avLst>
          </a:prstGeom>
          <a:solidFill>
            <a:srgbClr val="C7C7D0"/>
          </a:solidFill>
          <a:ln/>
        </p:spPr>
      </p:sp>
      <p:sp>
        <p:nvSpPr>
          <p:cNvPr id="16" name="Shape 11"/>
          <p:cNvSpPr/>
          <p:nvPr/>
        </p:nvSpPr>
        <p:spPr>
          <a:xfrm>
            <a:off x="6163270" y="5030867"/>
            <a:ext cx="435054" cy="435054"/>
          </a:xfrm>
          <a:prstGeom prst="roundRect">
            <a:avLst>
              <a:gd name="adj" fmla="val 18671"/>
            </a:avLst>
          </a:prstGeom>
          <a:solidFill>
            <a:srgbClr val="E1E1EA"/>
          </a:solidFill>
          <a:ln w="7620">
            <a:solidFill>
              <a:srgbClr val="C7C7D0"/>
            </a:solidFill>
            <a:prstDash val="solid"/>
          </a:ln>
        </p:spPr>
      </p:sp>
      <p:pic>
        <p:nvPicPr>
          <p:cNvPr id="17" name="Image 3" descr="preencoded.png"/>
          <p:cNvPicPr>
            <a:picLocks noChangeAspect="1"/>
          </p:cNvPicPr>
          <p:nvPr/>
        </p:nvPicPr>
        <p:blipFill>
          <a:blip r:embed="rId6"/>
          <a:stretch>
            <a:fillRect/>
          </a:stretch>
        </p:blipFill>
        <p:spPr>
          <a:xfrm>
            <a:off x="6235779" y="5067121"/>
            <a:ext cx="290036" cy="362545"/>
          </a:xfrm>
          <a:prstGeom prst="rect">
            <a:avLst/>
          </a:prstGeom>
        </p:spPr>
      </p:pic>
      <p:sp>
        <p:nvSpPr>
          <p:cNvPr id="18" name="Text 12"/>
          <p:cNvSpPr/>
          <p:nvPr/>
        </p:nvSpPr>
        <p:spPr>
          <a:xfrm>
            <a:off x="7347823" y="5006697"/>
            <a:ext cx="2417564" cy="302181"/>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1980-ті роки</a:t>
            </a:r>
            <a:endParaRPr lang="en-US" sz="1900" dirty="0"/>
          </a:p>
        </p:txBody>
      </p:sp>
      <p:sp>
        <p:nvSpPr>
          <p:cNvPr id="19" name="Text 13"/>
          <p:cNvSpPr/>
          <p:nvPr/>
        </p:nvSpPr>
        <p:spPr>
          <a:xfrm>
            <a:off x="7347823" y="5424845"/>
            <a:ext cx="6605707" cy="30932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Стандартизація мови SQL. Комерційне поширення реляційних СКБД.</a:t>
            </a:r>
            <a:endParaRPr lang="en-US" sz="1500" dirty="0"/>
          </a:p>
        </p:txBody>
      </p:sp>
      <p:sp>
        <p:nvSpPr>
          <p:cNvPr id="20" name="Shape 14"/>
          <p:cNvSpPr/>
          <p:nvPr/>
        </p:nvSpPr>
        <p:spPr>
          <a:xfrm>
            <a:off x="6575465" y="6544508"/>
            <a:ext cx="580192" cy="22860"/>
          </a:xfrm>
          <a:prstGeom prst="roundRect">
            <a:avLst>
              <a:gd name="adj" fmla="val 355340"/>
            </a:avLst>
          </a:prstGeom>
          <a:solidFill>
            <a:srgbClr val="C7C7D0"/>
          </a:solidFill>
          <a:ln/>
        </p:spPr>
      </p:sp>
      <p:sp>
        <p:nvSpPr>
          <p:cNvPr id="21" name="Shape 15"/>
          <p:cNvSpPr/>
          <p:nvPr/>
        </p:nvSpPr>
        <p:spPr>
          <a:xfrm>
            <a:off x="6163270" y="6338411"/>
            <a:ext cx="435054" cy="435054"/>
          </a:xfrm>
          <a:prstGeom prst="roundRect">
            <a:avLst>
              <a:gd name="adj" fmla="val 18671"/>
            </a:avLst>
          </a:prstGeom>
          <a:solidFill>
            <a:srgbClr val="E1E1EA"/>
          </a:solidFill>
          <a:ln w="7620">
            <a:solidFill>
              <a:srgbClr val="C7C7D0"/>
            </a:solidFill>
            <a:prstDash val="solid"/>
          </a:ln>
        </p:spPr>
      </p:sp>
      <p:pic>
        <p:nvPicPr>
          <p:cNvPr id="22" name="Image 4" descr="preencoded.png"/>
          <p:cNvPicPr>
            <a:picLocks noChangeAspect="1"/>
          </p:cNvPicPr>
          <p:nvPr/>
        </p:nvPicPr>
        <p:blipFill>
          <a:blip r:embed="rId7"/>
          <a:stretch>
            <a:fillRect/>
          </a:stretch>
        </p:blipFill>
        <p:spPr>
          <a:xfrm>
            <a:off x="6235779" y="6374666"/>
            <a:ext cx="290036" cy="362545"/>
          </a:xfrm>
          <a:prstGeom prst="rect">
            <a:avLst/>
          </a:prstGeom>
        </p:spPr>
      </p:pic>
      <p:sp>
        <p:nvSpPr>
          <p:cNvPr id="23" name="Text 16"/>
          <p:cNvSpPr/>
          <p:nvPr/>
        </p:nvSpPr>
        <p:spPr>
          <a:xfrm>
            <a:off x="7347823" y="6314242"/>
            <a:ext cx="2417564" cy="302181"/>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2000-ні роки</a:t>
            </a:r>
            <a:endParaRPr lang="en-US" sz="1900" dirty="0"/>
          </a:p>
        </p:txBody>
      </p:sp>
      <p:sp>
        <p:nvSpPr>
          <p:cNvPr id="24" name="Text 17"/>
          <p:cNvSpPr/>
          <p:nvPr/>
        </p:nvSpPr>
        <p:spPr>
          <a:xfrm>
            <a:off x="7347823" y="6732389"/>
            <a:ext cx="6605707" cy="61864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Розвиток NoSQL баз даних. Хмарні рішення для зберігання даних. Великі дані (Big Data).</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5434"/>
          </a:xfrm>
          <a:prstGeom prst="rect">
            <a:avLst/>
          </a:prstGeom>
        </p:spPr>
      </p:pic>
      <p:pic>
        <p:nvPicPr>
          <p:cNvPr id="3" name="Image 1" descr="preencoded.png"/>
          <p:cNvPicPr>
            <a:picLocks noChangeAspect="1"/>
          </p:cNvPicPr>
          <p:nvPr/>
        </p:nvPicPr>
        <p:blipFill>
          <a:blip r:embed="rId4"/>
          <a:stretch>
            <a:fillRect/>
          </a:stretch>
        </p:blipFill>
        <p:spPr>
          <a:xfrm>
            <a:off x="9359979" y="326827"/>
            <a:ext cx="5054441" cy="7581662"/>
          </a:xfrm>
          <a:prstGeom prst="rect">
            <a:avLst/>
          </a:prstGeom>
        </p:spPr>
      </p:pic>
      <p:sp>
        <p:nvSpPr>
          <p:cNvPr id="4" name="Text 0"/>
          <p:cNvSpPr/>
          <p:nvPr/>
        </p:nvSpPr>
        <p:spPr>
          <a:xfrm>
            <a:off x="604837" y="475298"/>
            <a:ext cx="7934325" cy="1080135"/>
          </a:xfrm>
          <a:prstGeom prst="rect">
            <a:avLst/>
          </a:prstGeom>
          <a:noFill/>
          <a:ln/>
        </p:spPr>
        <p:txBody>
          <a:bodyPr wrap="square" lIns="0" tIns="0" rIns="0" bIns="0" rtlCol="0" anchor="t"/>
          <a:lstStyle/>
          <a:p>
            <a:pPr marL="0" indent="0" algn="l">
              <a:lnSpc>
                <a:spcPts val="4250"/>
              </a:lnSpc>
              <a:buNone/>
            </a:pPr>
            <a:r>
              <a:rPr lang="en-US" sz="3400" dirty="0">
                <a:solidFill>
                  <a:srgbClr val="1B1B27"/>
                </a:solidFill>
                <a:latin typeface="Raleway" pitchFamily="34" charset="0"/>
                <a:ea typeface="Raleway" pitchFamily="34" charset="-122"/>
                <a:cs typeface="Raleway" pitchFamily="34" charset="-120"/>
              </a:rPr>
              <a:t>Класифікація баз даних за моделлю даних</a:t>
            </a:r>
            <a:endParaRPr lang="en-US" sz="3400" dirty="0"/>
          </a:p>
        </p:txBody>
      </p:sp>
      <p:sp>
        <p:nvSpPr>
          <p:cNvPr id="5" name="Shape 1"/>
          <p:cNvSpPr/>
          <p:nvPr/>
        </p:nvSpPr>
        <p:spPr>
          <a:xfrm>
            <a:off x="604837" y="1814632"/>
            <a:ext cx="7934325" cy="1564243"/>
          </a:xfrm>
          <a:prstGeom prst="roundRect">
            <a:avLst>
              <a:gd name="adj" fmla="val 4641"/>
            </a:avLst>
          </a:prstGeom>
          <a:solidFill>
            <a:srgbClr val="E1E1EA"/>
          </a:solidFill>
          <a:ln w="7620">
            <a:solidFill>
              <a:srgbClr val="C7C7D0"/>
            </a:solidFill>
            <a:prstDash val="solid"/>
          </a:ln>
        </p:spPr>
      </p:sp>
      <p:sp>
        <p:nvSpPr>
          <p:cNvPr id="6" name="Text 2"/>
          <p:cNvSpPr/>
          <p:nvPr/>
        </p:nvSpPr>
        <p:spPr>
          <a:xfrm>
            <a:off x="785217" y="1995011"/>
            <a:ext cx="2160508" cy="270034"/>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Ієрархічні</a:t>
            </a:r>
            <a:endParaRPr lang="en-US" sz="1700" dirty="0"/>
          </a:p>
        </p:txBody>
      </p:sp>
      <p:sp>
        <p:nvSpPr>
          <p:cNvPr id="7" name="Text 3"/>
          <p:cNvSpPr/>
          <p:nvPr/>
        </p:nvSpPr>
        <p:spPr>
          <a:xfrm>
            <a:off x="785217" y="2368748"/>
            <a:ext cx="7573566" cy="829747"/>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Дані організовані у деревоподібну структуру, де кожен запис має одного "батька" та може мати кілька "нащадків". Першою комерційною СКБД була саме ієрархічна система IMS від IBM.</a:t>
            </a:r>
            <a:endParaRPr lang="en-US" sz="1350" dirty="0"/>
          </a:p>
        </p:txBody>
      </p:sp>
      <p:sp>
        <p:nvSpPr>
          <p:cNvPr id="8" name="Shape 4"/>
          <p:cNvSpPr/>
          <p:nvPr/>
        </p:nvSpPr>
        <p:spPr>
          <a:xfrm>
            <a:off x="604837" y="3551634"/>
            <a:ext cx="7934325" cy="1287661"/>
          </a:xfrm>
          <a:prstGeom prst="roundRect">
            <a:avLst>
              <a:gd name="adj" fmla="val 5638"/>
            </a:avLst>
          </a:prstGeom>
          <a:solidFill>
            <a:srgbClr val="E1E1EA"/>
          </a:solidFill>
          <a:ln w="7620">
            <a:solidFill>
              <a:srgbClr val="C7C7D0"/>
            </a:solidFill>
            <a:prstDash val="solid"/>
          </a:ln>
        </p:spPr>
      </p:sp>
      <p:sp>
        <p:nvSpPr>
          <p:cNvPr id="9" name="Text 5"/>
          <p:cNvSpPr/>
          <p:nvPr/>
        </p:nvSpPr>
        <p:spPr>
          <a:xfrm>
            <a:off x="785217" y="3732014"/>
            <a:ext cx="2160508" cy="270034"/>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Мережеві</a:t>
            </a:r>
            <a:endParaRPr lang="en-US" sz="1700" dirty="0"/>
          </a:p>
        </p:txBody>
      </p:sp>
      <p:sp>
        <p:nvSpPr>
          <p:cNvPr id="10" name="Text 6"/>
          <p:cNvSpPr/>
          <p:nvPr/>
        </p:nvSpPr>
        <p:spPr>
          <a:xfrm>
            <a:off x="785217" y="4105751"/>
            <a:ext cx="7573566" cy="553164"/>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Розширення ієрархічної моделі, де запис може мати кілька "батьків". Дозволяє створювати складніші зв'язки між даними порівняно з ієрархічною моделлю.</a:t>
            </a:r>
            <a:endParaRPr lang="en-US" sz="1350" dirty="0"/>
          </a:p>
        </p:txBody>
      </p:sp>
      <p:sp>
        <p:nvSpPr>
          <p:cNvPr id="11" name="Shape 7"/>
          <p:cNvSpPr/>
          <p:nvPr/>
        </p:nvSpPr>
        <p:spPr>
          <a:xfrm>
            <a:off x="604837" y="5012055"/>
            <a:ext cx="7934325" cy="1287661"/>
          </a:xfrm>
          <a:prstGeom prst="roundRect">
            <a:avLst>
              <a:gd name="adj" fmla="val 5638"/>
            </a:avLst>
          </a:prstGeom>
          <a:solidFill>
            <a:srgbClr val="E1E1EA"/>
          </a:solidFill>
          <a:ln w="7620">
            <a:solidFill>
              <a:srgbClr val="C7C7D0"/>
            </a:solidFill>
            <a:prstDash val="solid"/>
          </a:ln>
        </p:spPr>
      </p:sp>
      <p:sp>
        <p:nvSpPr>
          <p:cNvPr id="12" name="Text 8"/>
          <p:cNvSpPr/>
          <p:nvPr/>
        </p:nvSpPr>
        <p:spPr>
          <a:xfrm>
            <a:off x="785217" y="5192435"/>
            <a:ext cx="2160508" cy="270034"/>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Реляційні</a:t>
            </a:r>
            <a:endParaRPr lang="en-US" sz="1700" dirty="0"/>
          </a:p>
        </p:txBody>
      </p:sp>
      <p:sp>
        <p:nvSpPr>
          <p:cNvPr id="13" name="Text 9"/>
          <p:cNvSpPr/>
          <p:nvPr/>
        </p:nvSpPr>
        <p:spPr>
          <a:xfrm>
            <a:off x="785217" y="5566172"/>
            <a:ext cx="7573566" cy="553164"/>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Дані організовані у таблиці (відношення) з чітко визначеними зв'язками між ними. Найпоширеніша модель сьогодні, використовується в Oracle, MySQL, PostgreSQL тощо.</a:t>
            </a:r>
            <a:endParaRPr lang="en-US" sz="1350" dirty="0"/>
          </a:p>
        </p:txBody>
      </p:sp>
      <p:sp>
        <p:nvSpPr>
          <p:cNvPr id="14" name="Shape 10"/>
          <p:cNvSpPr/>
          <p:nvPr/>
        </p:nvSpPr>
        <p:spPr>
          <a:xfrm>
            <a:off x="604837" y="6472476"/>
            <a:ext cx="7934325" cy="1287661"/>
          </a:xfrm>
          <a:prstGeom prst="roundRect">
            <a:avLst>
              <a:gd name="adj" fmla="val 5638"/>
            </a:avLst>
          </a:prstGeom>
          <a:solidFill>
            <a:srgbClr val="E1E1EA"/>
          </a:solidFill>
          <a:ln w="7620">
            <a:solidFill>
              <a:srgbClr val="C7C7D0"/>
            </a:solidFill>
            <a:prstDash val="solid"/>
          </a:ln>
        </p:spPr>
      </p:sp>
      <p:sp>
        <p:nvSpPr>
          <p:cNvPr id="15" name="Text 11"/>
          <p:cNvSpPr/>
          <p:nvPr/>
        </p:nvSpPr>
        <p:spPr>
          <a:xfrm>
            <a:off x="785217" y="6652855"/>
            <a:ext cx="2199799" cy="270034"/>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Об'єктно-орієнтовані</a:t>
            </a:r>
            <a:endParaRPr lang="en-US" sz="1700" dirty="0"/>
          </a:p>
        </p:txBody>
      </p:sp>
      <p:sp>
        <p:nvSpPr>
          <p:cNvPr id="16" name="Text 12"/>
          <p:cNvSpPr/>
          <p:nvPr/>
        </p:nvSpPr>
        <p:spPr>
          <a:xfrm>
            <a:off x="785217" y="7026593"/>
            <a:ext cx="7573566" cy="553164"/>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Дані представлені у вигляді об'єктів з атрибутами та методами. Використовується для роботи з комплексними даними в об'єктно-орієнтованому програмуванні.</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78775" y="533281"/>
            <a:ext cx="10572631" cy="606147"/>
          </a:xfrm>
          <a:prstGeom prst="rect">
            <a:avLst/>
          </a:prstGeom>
          <a:noFill/>
          <a:ln/>
        </p:spPr>
        <p:txBody>
          <a:bodyPr wrap="none" lIns="0" tIns="0" rIns="0" bIns="0" rtlCol="0" anchor="t"/>
          <a:lstStyle/>
          <a:p>
            <a:pPr marL="0" indent="0" algn="l">
              <a:lnSpc>
                <a:spcPts val="4750"/>
              </a:lnSpc>
              <a:buNone/>
            </a:pPr>
            <a:r>
              <a:rPr lang="en-US" sz="3800" dirty="0">
                <a:solidFill>
                  <a:srgbClr val="1B1B27"/>
                </a:solidFill>
                <a:latin typeface="Raleway" pitchFamily="34" charset="0"/>
                <a:ea typeface="Raleway" pitchFamily="34" charset="-122"/>
                <a:cs typeface="Raleway" pitchFamily="34" charset="-120"/>
              </a:rPr>
              <a:t>Еволюція баз даних: від ієрархічних до NoSQL</a:t>
            </a:r>
            <a:endParaRPr lang="en-US" sz="3800" dirty="0"/>
          </a:p>
        </p:txBody>
      </p:sp>
      <p:sp>
        <p:nvSpPr>
          <p:cNvPr id="3" name="Shape 1"/>
          <p:cNvSpPr/>
          <p:nvPr/>
        </p:nvSpPr>
        <p:spPr>
          <a:xfrm>
            <a:off x="678775" y="1527334"/>
            <a:ext cx="145375" cy="1039892"/>
          </a:xfrm>
          <a:prstGeom prst="roundRect">
            <a:avLst>
              <a:gd name="adj" fmla="val 56037"/>
            </a:avLst>
          </a:prstGeom>
          <a:solidFill>
            <a:srgbClr val="E1E1EA"/>
          </a:solidFill>
          <a:ln w="7620">
            <a:solidFill>
              <a:srgbClr val="C7C7D0"/>
            </a:solidFill>
            <a:prstDash val="solid"/>
          </a:ln>
        </p:spPr>
      </p:sp>
      <p:sp>
        <p:nvSpPr>
          <p:cNvPr id="4" name="Text 2"/>
          <p:cNvSpPr/>
          <p:nvPr/>
        </p:nvSpPr>
        <p:spPr>
          <a:xfrm>
            <a:off x="1115020" y="1527334"/>
            <a:ext cx="3008114" cy="303014"/>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Ієрархічні та мережеві БД</a:t>
            </a:r>
            <a:endParaRPr lang="en-US" sz="1900" dirty="0"/>
          </a:p>
        </p:txBody>
      </p:sp>
      <p:sp>
        <p:nvSpPr>
          <p:cNvPr id="5" name="Text 3"/>
          <p:cNvSpPr/>
          <p:nvPr/>
        </p:nvSpPr>
        <p:spPr>
          <a:xfrm>
            <a:off x="1115020" y="1946672"/>
            <a:ext cx="12836604" cy="620554"/>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Перші комерційні системи керування даними. Складність у модифікації схеми та пошуку не за ключовим полем. Ефективні для фіксованих структур даних.</a:t>
            </a:r>
            <a:endParaRPr lang="en-US" sz="1500" dirty="0"/>
          </a:p>
        </p:txBody>
      </p:sp>
      <p:sp>
        <p:nvSpPr>
          <p:cNvPr id="6" name="Shape 4"/>
          <p:cNvSpPr/>
          <p:nvPr/>
        </p:nvSpPr>
        <p:spPr>
          <a:xfrm>
            <a:off x="969645" y="2761178"/>
            <a:ext cx="145375" cy="1039892"/>
          </a:xfrm>
          <a:prstGeom prst="roundRect">
            <a:avLst>
              <a:gd name="adj" fmla="val 56037"/>
            </a:avLst>
          </a:prstGeom>
          <a:solidFill>
            <a:srgbClr val="E1E1EA"/>
          </a:solidFill>
          <a:ln w="7620">
            <a:solidFill>
              <a:srgbClr val="C7C7D0"/>
            </a:solidFill>
            <a:prstDash val="solid"/>
          </a:ln>
        </p:spPr>
      </p:sp>
      <p:sp>
        <p:nvSpPr>
          <p:cNvPr id="7" name="Text 5"/>
          <p:cNvSpPr/>
          <p:nvPr/>
        </p:nvSpPr>
        <p:spPr>
          <a:xfrm>
            <a:off x="1405890" y="2761178"/>
            <a:ext cx="2424470" cy="303014"/>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Реляційні БД</a:t>
            </a:r>
            <a:endParaRPr lang="en-US" sz="1900" dirty="0"/>
          </a:p>
        </p:txBody>
      </p:sp>
      <p:sp>
        <p:nvSpPr>
          <p:cNvPr id="8" name="Text 6"/>
          <p:cNvSpPr/>
          <p:nvPr/>
        </p:nvSpPr>
        <p:spPr>
          <a:xfrm>
            <a:off x="1405890" y="3180517"/>
            <a:ext cx="12545735" cy="620554"/>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Революція у керуванні даними. Логічне відокремлення даних від програм. Потужна теоретична основа. Стандартизована мова запитів SQL.</a:t>
            </a:r>
            <a:endParaRPr lang="en-US" sz="1500" dirty="0"/>
          </a:p>
        </p:txBody>
      </p:sp>
      <p:sp>
        <p:nvSpPr>
          <p:cNvPr id="9" name="Shape 7"/>
          <p:cNvSpPr/>
          <p:nvPr/>
        </p:nvSpPr>
        <p:spPr>
          <a:xfrm>
            <a:off x="1260634" y="3995023"/>
            <a:ext cx="145375" cy="1039892"/>
          </a:xfrm>
          <a:prstGeom prst="roundRect">
            <a:avLst>
              <a:gd name="adj" fmla="val 56037"/>
            </a:avLst>
          </a:prstGeom>
          <a:solidFill>
            <a:srgbClr val="E1E1EA"/>
          </a:solidFill>
          <a:ln w="7620">
            <a:solidFill>
              <a:srgbClr val="C7C7D0"/>
            </a:solidFill>
            <a:prstDash val="solid"/>
          </a:ln>
        </p:spPr>
      </p:sp>
      <p:sp>
        <p:nvSpPr>
          <p:cNvPr id="10" name="Text 8"/>
          <p:cNvSpPr/>
          <p:nvPr/>
        </p:nvSpPr>
        <p:spPr>
          <a:xfrm>
            <a:off x="1696879" y="3995023"/>
            <a:ext cx="2615089" cy="303014"/>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Об'єктно-реляційні БД</a:t>
            </a:r>
            <a:endParaRPr lang="en-US" sz="1900" dirty="0"/>
          </a:p>
        </p:txBody>
      </p:sp>
      <p:sp>
        <p:nvSpPr>
          <p:cNvPr id="11" name="Text 9"/>
          <p:cNvSpPr/>
          <p:nvPr/>
        </p:nvSpPr>
        <p:spPr>
          <a:xfrm>
            <a:off x="1696879" y="4414361"/>
            <a:ext cx="12254746" cy="620554"/>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Спроба поєднати переваги об'єктно-орієнтованого підходу з реляційною моделлю. Підтримка складних типів даних та успадкування.</a:t>
            </a:r>
            <a:endParaRPr lang="en-US" sz="1500" dirty="0"/>
          </a:p>
        </p:txBody>
      </p:sp>
      <p:sp>
        <p:nvSpPr>
          <p:cNvPr id="12" name="Shape 10"/>
          <p:cNvSpPr/>
          <p:nvPr/>
        </p:nvSpPr>
        <p:spPr>
          <a:xfrm>
            <a:off x="1551503" y="5228868"/>
            <a:ext cx="145375" cy="1039892"/>
          </a:xfrm>
          <a:prstGeom prst="roundRect">
            <a:avLst>
              <a:gd name="adj" fmla="val 56037"/>
            </a:avLst>
          </a:prstGeom>
          <a:solidFill>
            <a:srgbClr val="E1E1EA"/>
          </a:solidFill>
          <a:ln w="7620">
            <a:solidFill>
              <a:srgbClr val="C7C7D0"/>
            </a:solidFill>
            <a:prstDash val="solid"/>
          </a:ln>
        </p:spPr>
      </p:sp>
      <p:sp>
        <p:nvSpPr>
          <p:cNvPr id="13" name="Text 11"/>
          <p:cNvSpPr/>
          <p:nvPr/>
        </p:nvSpPr>
        <p:spPr>
          <a:xfrm>
            <a:off x="1987748" y="5228868"/>
            <a:ext cx="2424470" cy="303014"/>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NoSQL БД</a:t>
            </a:r>
            <a:endParaRPr lang="en-US" sz="1900" dirty="0"/>
          </a:p>
        </p:txBody>
      </p:sp>
      <p:sp>
        <p:nvSpPr>
          <p:cNvPr id="14" name="Text 12"/>
          <p:cNvSpPr/>
          <p:nvPr/>
        </p:nvSpPr>
        <p:spPr>
          <a:xfrm>
            <a:off x="1987748" y="5648206"/>
            <a:ext cx="11963876" cy="620554"/>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Відповідь на потреби веб-масштабу та великих даних. Гнучкі схеми. Горизонтальне масштабування. Різноманітні моделі: документні, колонкові, графові, ключ-значення.</a:t>
            </a:r>
            <a:endParaRPr lang="en-US" sz="1500" dirty="0"/>
          </a:p>
        </p:txBody>
      </p:sp>
      <p:sp>
        <p:nvSpPr>
          <p:cNvPr id="15" name="Shape 13"/>
          <p:cNvSpPr/>
          <p:nvPr/>
        </p:nvSpPr>
        <p:spPr>
          <a:xfrm>
            <a:off x="1260634" y="6462713"/>
            <a:ext cx="145375" cy="1039892"/>
          </a:xfrm>
          <a:prstGeom prst="roundRect">
            <a:avLst>
              <a:gd name="adj" fmla="val 56037"/>
            </a:avLst>
          </a:prstGeom>
          <a:solidFill>
            <a:srgbClr val="E1E1EA"/>
          </a:solidFill>
          <a:ln w="7620">
            <a:solidFill>
              <a:srgbClr val="C7C7D0"/>
            </a:solidFill>
            <a:prstDash val="solid"/>
          </a:ln>
        </p:spPr>
      </p:sp>
      <p:sp>
        <p:nvSpPr>
          <p:cNvPr id="16" name="Text 14"/>
          <p:cNvSpPr/>
          <p:nvPr/>
        </p:nvSpPr>
        <p:spPr>
          <a:xfrm>
            <a:off x="1696879" y="6462713"/>
            <a:ext cx="3567827" cy="303014"/>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NewSQL та багатомодельні БД</a:t>
            </a:r>
            <a:endParaRPr lang="en-US" sz="1900" dirty="0"/>
          </a:p>
        </p:txBody>
      </p:sp>
      <p:sp>
        <p:nvSpPr>
          <p:cNvPr id="17" name="Text 15"/>
          <p:cNvSpPr/>
          <p:nvPr/>
        </p:nvSpPr>
        <p:spPr>
          <a:xfrm>
            <a:off x="1696879" y="6882051"/>
            <a:ext cx="12254746" cy="620554"/>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Сучасні системи, що поєднують переваги SQL та NoSQL підходів. Масштабованість із збереженням ACID-властивостей. Підтримка кількох моделей даних в одній системі.</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2785" y="476964"/>
            <a:ext cx="7931229" cy="1082754"/>
          </a:xfrm>
          <a:prstGeom prst="rect">
            <a:avLst/>
          </a:prstGeom>
          <a:noFill/>
          <a:ln/>
        </p:spPr>
        <p:txBody>
          <a:bodyPr wrap="square" lIns="0" tIns="0" rIns="0" bIns="0" rtlCol="0" anchor="t"/>
          <a:lstStyle/>
          <a:p>
            <a:pPr marL="0" indent="0" algn="l">
              <a:lnSpc>
                <a:spcPts val="4250"/>
              </a:lnSpc>
              <a:buNone/>
            </a:pPr>
            <a:r>
              <a:rPr lang="en-US" sz="3400" dirty="0">
                <a:solidFill>
                  <a:srgbClr val="1B1B27"/>
                </a:solidFill>
                <a:latin typeface="Raleway" pitchFamily="34" charset="0"/>
                <a:ea typeface="Raleway" pitchFamily="34" charset="-122"/>
                <a:cs typeface="Raleway" pitchFamily="34" charset="-120"/>
              </a:rPr>
              <a:t>Ієрархічна структура даних: основні принципи</a:t>
            </a:r>
            <a:endParaRPr lang="en-US" sz="3400" dirty="0"/>
          </a:p>
        </p:txBody>
      </p:sp>
      <p:pic>
        <p:nvPicPr>
          <p:cNvPr id="4" name="Image 1" descr="preencoded.png"/>
          <p:cNvPicPr>
            <a:picLocks noChangeAspect="1"/>
          </p:cNvPicPr>
          <p:nvPr/>
        </p:nvPicPr>
        <p:blipFill>
          <a:blip r:embed="rId4"/>
          <a:stretch>
            <a:fillRect/>
          </a:stretch>
        </p:blipFill>
        <p:spPr>
          <a:xfrm>
            <a:off x="6092785" y="1819513"/>
            <a:ext cx="866180" cy="1552575"/>
          </a:xfrm>
          <a:prstGeom prst="rect">
            <a:avLst/>
          </a:prstGeom>
        </p:spPr>
      </p:pic>
      <p:sp>
        <p:nvSpPr>
          <p:cNvPr id="5" name="Text 1"/>
          <p:cNvSpPr/>
          <p:nvPr/>
        </p:nvSpPr>
        <p:spPr>
          <a:xfrm>
            <a:off x="7218759" y="1992749"/>
            <a:ext cx="3469600" cy="270629"/>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Організація даних у формі дерева</a:t>
            </a:r>
            <a:endParaRPr lang="en-US" sz="1700" dirty="0"/>
          </a:p>
        </p:txBody>
      </p:sp>
      <p:sp>
        <p:nvSpPr>
          <p:cNvPr id="6" name="Text 2"/>
          <p:cNvSpPr/>
          <p:nvPr/>
        </p:nvSpPr>
        <p:spPr>
          <a:xfrm>
            <a:off x="7218759" y="2367320"/>
            <a:ext cx="6805255" cy="831532"/>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Інформація структурована як деревоподібна система, де кожен елемент має тільки одного "батька" (окрім кореневого елемента) і може мати довільну кількість "нащадків".</a:t>
            </a:r>
            <a:endParaRPr lang="en-US" sz="1350" dirty="0"/>
          </a:p>
        </p:txBody>
      </p:sp>
      <p:pic>
        <p:nvPicPr>
          <p:cNvPr id="7" name="Image 2" descr="preencoded.png"/>
          <p:cNvPicPr>
            <a:picLocks noChangeAspect="1"/>
          </p:cNvPicPr>
          <p:nvPr/>
        </p:nvPicPr>
        <p:blipFill>
          <a:blip r:embed="rId5"/>
          <a:stretch>
            <a:fillRect/>
          </a:stretch>
        </p:blipFill>
        <p:spPr>
          <a:xfrm>
            <a:off x="6092785" y="3372088"/>
            <a:ext cx="866180" cy="1552575"/>
          </a:xfrm>
          <a:prstGeom prst="rect">
            <a:avLst/>
          </a:prstGeom>
        </p:spPr>
      </p:pic>
      <p:sp>
        <p:nvSpPr>
          <p:cNvPr id="8" name="Text 3"/>
          <p:cNvSpPr/>
          <p:nvPr/>
        </p:nvSpPr>
        <p:spPr>
          <a:xfrm>
            <a:off x="7218759" y="3545324"/>
            <a:ext cx="2726769" cy="270629"/>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Строга ієрархія відношень</a:t>
            </a:r>
            <a:endParaRPr lang="en-US" sz="1700" dirty="0"/>
          </a:p>
        </p:txBody>
      </p:sp>
      <p:sp>
        <p:nvSpPr>
          <p:cNvPr id="9" name="Text 4"/>
          <p:cNvSpPr/>
          <p:nvPr/>
        </p:nvSpPr>
        <p:spPr>
          <a:xfrm>
            <a:off x="7218759" y="3919895"/>
            <a:ext cx="6805255" cy="831532"/>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Елементи пов'язані виключно відношеннями "батько-нащадок", що створює чітку вертикальну структуру, де доступ до елементів нижчого рівня відбувається через елементи вищого рівня.</a:t>
            </a:r>
            <a:endParaRPr lang="en-US" sz="1350" dirty="0"/>
          </a:p>
        </p:txBody>
      </p:sp>
      <p:pic>
        <p:nvPicPr>
          <p:cNvPr id="10" name="Image 3" descr="preencoded.png"/>
          <p:cNvPicPr>
            <a:picLocks noChangeAspect="1"/>
          </p:cNvPicPr>
          <p:nvPr/>
        </p:nvPicPr>
        <p:blipFill>
          <a:blip r:embed="rId6"/>
          <a:stretch>
            <a:fillRect/>
          </a:stretch>
        </p:blipFill>
        <p:spPr>
          <a:xfrm>
            <a:off x="6092785" y="4924663"/>
            <a:ext cx="866180" cy="1552575"/>
          </a:xfrm>
          <a:prstGeom prst="rect">
            <a:avLst/>
          </a:prstGeom>
        </p:spPr>
      </p:pic>
      <p:sp>
        <p:nvSpPr>
          <p:cNvPr id="11" name="Text 5"/>
          <p:cNvSpPr/>
          <p:nvPr/>
        </p:nvSpPr>
        <p:spPr>
          <a:xfrm>
            <a:off x="7218759" y="5097899"/>
            <a:ext cx="3073718" cy="270629"/>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Навігаційний доступ до даних</a:t>
            </a:r>
            <a:endParaRPr lang="en-US" sz="1700" dirty="0"/>
          </a:p>
        </p:txBody>
      </p:sp>
      <p:sp>
        <p:nvSpPr>
          <p:cNvPr id="12" name="Text 6"/>
          <p:cNvSpPr/>
          <p:nvPr/>
        </p:nvSpPr>
        <p:spPr>
          <a:xfrm>
            <a:off x="7218759" y="5472470"/>
            <a:ext cx="6805255" cy="831532"/>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Доступ до будь-якого елементу вимагає проходження всього шляху від кореня до цього елементу, що забезпечує високу швидкість доступу за передбаченими шляхами.</a:t>
            </a:r>
            <a:endParaRPr lang="en-US" sz="1350" dirty="0"/>
          </a:p>
        </p:txBody>
      </p:sp>
      <p:pic>
        <p:nvPicPr>
          <p:cNvPr id="13" name="Image 4" descr="preencoded.png"/>
          <p:cNvPicPr>
            <a:picLocks noChangeAspect="1"/>
          </p:cNvPicPr>
          <p:nvPr/>
        </p:nvPicPr>
        <p:blipFill>
          <a:blip r:embed="rId7"/>
          <a:stretch>
            <a:fillRect/>
          </a:stretch>
        </p:blipFill>
        <p:spPr>
          <a:xfrm>
            <a:off x="6092785" y="6477238"/>
            <a:ext cx="866180" cy="1275398"/>
          </a:xfrm>
          <a:prstGeom prst="rect">
            <a:avLst/>
          </a:prstGeom>
        </p:spPr>
      </p:pic>
      <p:sp>
        <p:nvSpPr>
          <p:cNvPr id="14" name="Text 7"/>
          <p:cNvSpPr/>
          <p:nvPr/>
        </p:nvSpPr>
        <p:spPr>
          <a:xfrm>
            <a:off x="7218759" y="6650474"/>
            <a:ext cx="2701885" cy="270629"/>
          </a:xfrm>
          <a:prstGeom prst="rect">
            <a:avLst/>
          </a:prstGeom>
          <a:noFill/>
          <a:ln/>
        </p:spPr>
        <p:txBody>
          <a:bodyPr wrap="none" lIns="0" tIns="0" rIns="0" bIns="0" rtlCol="0" anchor="t"/>
          <a:lstStyle/>
          <a:p>
            <a:pPr marL="0" indent="0" algn="l">
              <a:lnSpc>
                <a:spcPts val="2100"/>
              </a:lnSpc>
              <a:buNone/>
            </a:pPr>
            <a:r>
              <a:rPr lang="en-US" sz="1700" dirty="0">
                <a:solidFill>
                  <a:srgbClr val="3C3939"/>
                </a:solidFill>
                <a:latin typeface="Raleway" pitchFamily="34" charset="0"/>
                <a:ea typeface="Raleway" pitchFamily="34" charset="-122"/>
                <a:cs typeface="Raleway" pitchFamily="34" charset="-120"/>
              </a:rPr>
              <a:t>Записи як сегменти даних</a:t>
            </a:r>
            <a:endParaRPr lang="en-US" sz="1700" dirty="0"/>
          </a:p>
        </p:txBody>
      </p:sp>
      <p:sp>
        <p:nvSpPr>
          <p:cNvPr id="15" name="Text 8"/>
          <p:cNvSpPr/>
          <p:nvPr/>
        </p:nvSpPr>
        <p:spPr>
          <a:xfrm>
            <a:off x="7218759" y="7025045"/>
            <a:ext cx="6805255" cy="554355"/>
          </a:xfrm>
          <a:prstGeom prst="rect">
            <a:avLst/>
          </a:prstGeom>
          <a:noFill/>
          <a:ln/>
        </p:spPr>
        <p:txBody>
          <a:bodyPr wrap="square" lIns="0" tIns="0" rIns="0" bIns="0" rtlCol="0" anchor="t"/>
          <a:lstStyle/>
          <a:p>
            <a:pPr marL="0" indent="0" algn="l">
              <a:lnSpc>
                <a:spcPts val="2150"/>
              </a:lnSpc>
              <a:buNone/>
            </a:pPr>
            <a:r>
              <a:rPr lang="en-US" sz="1350" dirty="0">
                <a:solidFill>
                  <a:srgbClr val="3C3939"/>
                </a:solidFill>
                <a:latin typeface="Roboto" pitchFamily="34" charset="0"/>
                <a:ea typeface="Roboto" pitchFamily="34" charset="-122"/>
                <a:cs typeface="Roboto" pitchFamily="34" charset="-120"/>
              </a:rPr>
              <a:t>Кожен вузол дерева представляє запис (сегмент) даних з унікальним ідентифікатором та набором атрибутів, що описують властивості об'єкта.</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55050"/>
            <a:ext cx="1191613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Переваги та недоліки ієрархічних баз даних</a:t>
            </a:r>
            <a:endParaRPr lang="en-US" sz="4450" dirty="0"/>
          </a:p>
        </p:txBody>
      </p:sp>
      <p:sp>
        <p:nvSpPr>
          <p:cNvPr id="3" name="Text 1"/>
          <p:cNvSpPr/>
          <p:nvPr/>
        </p:nvSpPr>
        <p:spPr>
          <a:xfrm>
            <a:off x="793790" y="263080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Переваги</a:t>
            </a:r>
            <a:endParaRPr lang="en-US" sz="2200" dirty="0"/>
          </a:p>
        </p:txBody>
      </p:sp>
      <p:sp>
        <p:nvSpPr>
          <p:cNvPr id="4" name="Text 2"/>
          <p:cNvSpPr/>
          <p:nvPr/>
        </p:nvSpPr>
        <p:spPr>
          <a:xfrm>
            <a:off x="793790" y="321194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Висока продуктивність для операцій, що відповідають ієрархічній структурі</a:t>
            </a:r>
            <a:endParaRPr lang="en-US" sz="1750" dirty="0"/>
          </a:p>
        </p:txBody>
      </p:sp>
      <p:sp>
        <p:nvSpPr>
          <p:cNvPr id="5" name="Text 3"/>
          <p:cNvSpPr/>
          <p:nvPr/>
        </p:nvSpPr>
        <p:spPr>
          <a:xfrm>
            <a:off x="793790" y="401705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Ефективне зберігання даних з природною ієрархією (організаційні структури, генеалогічні дерева)</a:t>
            </a:r>
            <a:endParaRPr lang="en-US" sz="1750" dirty="0"/>
          </a:p>
        </p:txBody>
      </p:sp>
      <p:sp>
        <p:nvSpPr>
          <p:cNvPr id="6" name="Text 4"/>
          <p:cNvSpPr/>
          <p:nvPr/>
        </p:nvSpPr>
        <p:spPr>
          <a:xfrm>
            <a:off x="793790" y="482215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Проста та інтуїтивно зрозуміла модель для представлення ієрархічних відношень</a:t>
            </a:r>
            <a:endParaRPr lang="en-US" sz="1750" dirty="0"/>
          </a:p>
        </p:txBody>
      </p:sp>
      <p:sp>
        <p:nvSpPr>
          <p:cNvPr id="7" name="Text 5"/>
          <p:cNvSpPr/>
          <p:nvPr/>
        </p:nvSpPr>
        <p:spPr>
          <a:xfrm>
            <a:off x="793790" y="562725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Швидкий пошук за передбаченими шляхами доступу</a:t>
            </a:r>
            <a:endParaRPr lang="en-US" sz="1750" dirty="0"/>
          </a:p>
        </p:txBody>
      </p:sp>
      <p:sp>
        <p:nvSpPr>
          <p:cNvPr id="8" name="Text 6"/>
          <p:cNvSpPr/>
          <p:nvPr/>
        </p:nvSpPr>
        <p:spPr>
          <a:xfrm>
            <a:off x="793790" y="606944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Забезпечення цілісності даних через структурні обмеження</a:t>
            </a:r>
            <a:endParaRPr lang="en-US" sz="1750" dirty="0"/>
          </a:p>
        </p:txBody>
      </p:sp>
      <p:sp>
        <p:nvSpPr>
          <p:cNvPr id="9" name="Text 7"/>
          <p:cNvSpPr/>
          <p:nvPr/>
        </p:nvSpPr>
        <p:spPr>
          <a:xfrm>
            <a:off x="7599521" y="263080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Недоліки</a:t>
            </a:r>
            <a:endParaRPr lang="en-US" sz="2200" dirty="0"/>
          </a:p>
        </p:txBody>
      </p:sp>
      <p:sp>
        <p:nvSpPr>
          <p:cNvPr id="10" name="Text 8"/>
          <p:cNvSpPr/>
          <p:nvPr/>
        </p:nvSpPr>
        <p:spPr>
          <a:xfrm>
            <a:off x="7599521" y="321194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Складність представлення даних з зв'язками типу "багато до багатьох"</a:t>
            </a:r>
            <a:endParaRPr lang="en-US" sz="1750" dirty="0"/>
          </a:p>
        </p:txBody>
      </p:sp>
      <p:sp>
        <p:nvSpPr>
          <p:cNvPr id="11" name="Text 9"/>
          <p:cNvSpPr/>
          <p:nvPr/>
        </p:nvSpPr>
        <p:spPr>
          <a:xfrm>
            <a:off x="7599521" y="401705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Надмірність даних через дублювання для представлення складних зв'язків</a:t>
            </a:r>
            <a:endParaRPr lang="en-US" sz="1750" dirty="0"/>
          </a:p>
        </p:txBody>
      </p:sp>
      <p:sp>
        <p:nvSpPr>
          <p:cNvPr id="12" name="Text 10"/>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Відсутність гнучкості при зміні структури бази даних</a:t>
            </a:r>
            <a:endParaRPr lang="en-US" sz="1750" dirty="0"/>
          </a:p>
        </p:txBody>
      </p:sp>
      <p:sp>
        <p:nvSpPr>
          <p:cNvPr id="13" name="Text 11"/>
          <p:cNvSpPr/>
          <p:nvPr/>
        </p:nvSpPr>
        <p:spPr>
          <a:xfrm>
            <a:off x="7599521" y="5264348"/>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Складність реалізації запитів, що не відповідають ієрархічній структурі</a:t>
            </a:r>
            <a:endParaRPr lang="en-US" sz="1750" dirty="0"/>
          </a:p>
        </p:txBody>
      </p:sp>
      <p:sp>
        <p:nvSpPr>
          <p:cNvPr id="14" name="Text 12"/>
          <p:cNvSpPr/>
          <p:nvPr/>
        </p:nvSpPr>
        <p:spPr>
          <a:xfrm>
            <a:off x="7599521" y="606944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Низька ефективність при виконанні пошуку не за основним шляхом</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1109"/>
            <a:ext cx="1265836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Приклади використання ієрархічних баз даних</a:t>
            </a:r>
            <a:endParaRPr lang="en-US" sz="4450" dirty="0"/>
          </a:p>
        </p:txBody>
      </p:sp>
      <p:sp>
        <p:nvSpPr>
          <p:cNvPr id="3" name="Text 1"/>
          <p:cNvSpPr/>
          <p:nvPr/>
        </p:nvSpPr>
        <p:spPr>
          <a:xfrm>
            <a:off x="1857256" y="2498646"/>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Файлові системи</a:t>
            </a:r>
            <a:endParaRPr lang="en-US" sz="2200" dirty="0"/>
          </a:p>
        </p:txBody>
      </p:sp>
      <p:sp>
        <p:nvSpPr>
          <p:cNvPr id="4" name="Text 2"/>
          <p:cNvSpPr/>
          <p:nvPr/>
        </p:nvSpPr>
        <p:spPr>
          <a:xfrm>
            <a:off x="793790" y="2989064"/>
            <a:ext cx="3898702" cy="1451610"/>
          </a:xfrm>
          <a:prstGeom prst="rect">
            <a:avLst/>
          </a:prstGeom>
          <a:noFill/>
          <a:ln/>
        </p:spPr>
        <p:txBody>
          <a:bodyPr wrap="square" lIns="0" tIns="0" rIns="0" bIns="0" rtlCol="0" anchor="t"/>
          <a:lstStyle/>
          <a:p>
            <a:pPr marL="0" indent="0" algn="r">
              <a:lnSpc>
                <a:spcPts val="2850"/>
              </a:lnSpc>
              <a:buNone/>
            </a:pPr>
            <a:r>
              <a:rPr lang="en-US" sz="1750" dirty="0">
                <a:solidFill>
                  <a:srgbClr val="3C3939"/>
                </a:solidFill>
                <a:latin typeface="Roboto" pitchFamily="34" charset="0"/>
                <a:ea typeface="Roboto" pitchFamily="34" charset="-122"/>
                <a:cs typeface="Roboto" pitchFamily="34" charset="-120"/>
              </a:rPr>
              <a:t>Організація файлів та каталогів у комп'ютерних системах, де каталоги можуть містити файли та інші каталоги</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498646"/>
            <a:ext cx="3254216"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Організаційні структури</a:t>
            </a:r>
            <a:endParaRPr lang="en-US" sz="2200" dirty="0"/>
          </a:p>
        </p:txBody>
      </p:sp>
      <p:sp>
        <p:nvSpPr>
          <p:cNvPr id="8" name="Text 4"/>
          <p:cNvSpPr/>
          <p:nvPr/>
        </p:nvSpPr>
        <p:spPr>
          <a:xfrm>
            <a:off x="9937790" y="2989064"/>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Представлення ієрархії управління в компаніях та організаціях, від керівництва до рядових працівників</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1326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Генеалогічні дерева</a:t>
            </a:r>
            <a:endParaRPr lang="en-US" sz="2200" dirty="0"/>
          </a:p>
        </p:txBody>
      </p:sp>
      <p:sp>
        <p:nvSpPr>
          <p:cNvPr id="12" name="Text 6"/>
          <p:cNvSpPr/>
          <p:nvPr/>
        </p:nvSpPr>
        <p:spPr>
          <a:xfrm>
            <a:off x="9937790" y="562308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Відстеження родинних зв'язків та походження в історичних та генетичних дослідженнях</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4951214"/>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XML документи</a:t>
            </a:r>
            <a:endParaRPr lang="en-US" sz="2200" dirty="0"/>
          </a:p>
        </p:txBody>
      </p:sp>
      <p:sp>
        <p:nvSpPr>
          <p:cNvPr id="16" name="Text 8"/>
          <p:cNvSpPr/>
          <p:nvPr/>
        </p:nvSpPr>
        <p:spPr>
          <a:xfrm>
            <a:off x="793790" y="5441633"/>
            <a:ext cx="3898702" cy="1451610"/>
          </a:xfrm>
          <a:prstGeom prst="rect">
            <a:avLst/>
          </a:prstGeom>
          <a:noFill/>
          <a:ln/>
        </p:spPr>
        <p:txBody>
          <a:bodyPr wrap="square" lIns="0" tIns="0" rIns="0" bIns="0" rtlCol="0" anchor="t"/>
          <a:lstStyle/>
          <a:p>
            <a:pPr marL="0" indent="0" algn="r">
              <a:lnSpc>
                <a:spcPts val="2850"/>
              </a:lnSpc>
              <a:buNone/>
            </a:pPr>
            <a:r>
              <a:rPr lang="en-US" sz="1750" dirty="0">
                <a:solidFill>
                  <a:srgbClr val="3C3939"/>
                </a:solidFill>
                <a:latin typeface="Roboto" pitchFamily="34" charset="0"/>
                <a:ea typeface="Roboto" pitchFamily="34" charset="-122"/>
                <a:cs typeface="Roboto" pitchFamily="34" charset="-120"/>
              </a:rPr>
              <a:t>Структуровані дані з вкладеними елементами, що широко використовуються для обміну інформацією в інтернеті</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6755" y="555308"/>
            <a:ext cx="9693712" cy="631031"/>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Raleway" pitchFamily="34" charset="0"/>
                <a:ea typeface="Raleway" pitchFamily="34" charset="-122"/>
                <a:cs typeface="Raleway" pitchFamily="34" charset="-120"/>
              </a:rPr>
              <a:t>IMS: перша комерційна ієрархічна СКБД</a:t>
            </a:r>
            <a:endParaRPr lang="en-US" sz="3950" dirty="0"/>
          </a:p>
        </p:txBody>
      </p:sp>
      <p:sp>
        <p:nvSpPr>
          <p:cNvPr id="3" name="Shape 1"/>
          <p:cNvSpPr/>
          <p:nvPr/>
        </p:nvSpPr>
        <p:spPr>
          <a:xfrm>
            <a:off x="706755" y="1590199"/>
            <a:ext cx="2202775" cy="1163479"/>
          </a:xfrm>
          <a:prstGeom prst="roundRect">
            <a:avLst>
              <a:gd name="adj" fmla="val 7290"/>
            </a:avLst>
          </a:prstGeom>
          <a:solidFill>
            <a:srgbClr val="E1E1EA"/>
          </a:solidFill>
          <a:ln w="7620">
            <a:solidFill>
              <a:srgbClr val="C7C7D0"/>
            </a:solidFill>
            <a:prstDash val="solid"/>
          </a:ln>
        </p:spPr>
      </p:sp>
      <p:pic>
        <p:nvPicPr>
          <p:cNvPr id="4" name="Image 0" descr="preencoded.png"/>
          <p:cNvPicPr>
            <a:picLocks noChangeAspect="1"/>
          </p:cNvPicPr>
          <p:nvPr/>
        </p:nvPicPr>
        <p:blipFill>
          <a:blip r:embed="rId3"/>
          <a:stretch>
            <a:fillRect/>
          </a:stretch>
        </p:blipFill>
        <p:spPr>
          <a:xfrm>
            <a:off x="1666161" y="1994416"/>
            <a:ext cx="283964" cy="354925"/>
          </a:xfrm>
          <a:prstGeom prst="rect">
            <a:avLst/>
          </a:prstGeom>
        </p:spPr>
      </p:pic>
      <p:sp>
        <p:nvSpPr>
          <p:cNvPr id="5" name="Text 2"/>
          <p:cNvSpPr/>
          <p:nvPr/>
        </p:nvSpPr>
        <p:spPr>
          <a:xfrm>
            <a:off x="3111460" y="1792129"/>
            <a:ext cx="2801303" cy="315516"/>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Створення та розвиток</a:t>
            </a:r>
            <a:endParaRPr lang="en-US" sz="1950" dirty="0"/>
          </a:p>
        </p:txBody>
      </p:sp>
      <p:sp>
        <p:nvSpPr>
          <p:cNvPr id="6" name="Text 3"/>
          <p:cNvSpPr/>
          <p:nvPr/>
        </p:nvSpPr>
        <p:spPr>
          <a:xfrm>
            <a:off x="3111460" y="2228731"/>
            <a:ext cx="8200192" cy="323017"/>
          </a:xfrm>
          <a:prstGeom prst="rect">
            <a:avLst/>
          </a:prstGeom>
          <a:noFill/>
          <a:ln/>
        </p:spPr>
        <p:txBody>
          <a:bodyPr wrap="non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Розроблена IBM у співпраці з North American Rockwell для програми Apollo у 1966 році</a:t>
            </a:r>
            <a:endParaRPr lang="en-US" sz="1550" dirty="0"/>
          </a:p>
        </p:txBody>
      </p:sp>
      <p:sp>
        <p:nvSpPr>
          <p:cNvPr id="7" name="Shape 4"/>
          <p:cNvSpPr/>
          <p:nvPr/>
        </p:nvSpPr>
        <p:spPr>
          <a:xfrm>
            <a:off x="3010495" y="2744152"/>
            <a:ext cx="10812185" cy="11430"/>
          </a:xfrm>
          <a:prstGeom prst="roundRect">
            <a:avLst>
              <a:gd name="adj" fmla="val 742050"/>
            </a:avLst>
          </a:prstGeom>
          <a:solidFill>
            <a:srgbClr val="C7C7D0"/>
          </a:solidFill>
          <a:ln/>
        </p:spPr>
      </p:sp>
      <p:sp>
        <p:nvSpPr>
          <p:cNvPr id="8" name="Shape 5"/>
          <p:cNvSpPr/>
          <p:nvPr/>
        </p:nvSpPr>
        <p:spPr>
          <a:xfrm>
            <a:off x="706755" y="2854643"/>
            <a:ext cx="4405551" cy="1163479"/>
          </a:xfrm>
          <a:prstGeom prst="roundRect">
            <a:avLst>
              <a:gd name="adj" fmla="val 7290"/>
            </a:avLst>
          </a:prstGeom>
          <a:solidFill>
            <a:srgbClr val="E1E1EA"/>
          </a:solidFill>
          <a:ln w="7620">
            <a:solidFill>
              <a:srgbClr val="C7C7D0"/>
            </a:solidFill>
            <a:prstDash val="solid"/>
          </a:ln>
        </p:spPr>
      </p:sp>
      <p:pic>
        <p:nvPicPr>
          <p:cNvPr id="9" name="Image 1" descr="preencoded.png"/>
          <p:cNvPicPr>
            <a:picLocks noChangeAspect="1"/>
          </p:cNvPicPr>
          <p:nvPr/>
        </p:nvPicPr>
        <p:blipFill>
          <a:blip r:embed="rId4"/>
          <a:stretch>
            <a:fillRect/>
          </a:stretch>
        </p:blipFill>
        <p:spPr>
          <a:xfrm>
            <a:off x="2767489" y="3258860"/>
            <a:ext cx="283964" cy="354925"/>
          </a:xfrm>
          <a:prstGeom prst="rect">
            <a:avLst/>
          </a:prstGeom>
        </p:spPr>
      </p:pic>
      <p:sp>
        <p:nvSpPr>
          <p:cNvPr id="10" name="Text 6"/>
          <p:cNvSpPr/>
          <p:nvPr/>
        </p:nvSpPr>
        <p:spPr>
          <a:xfrm>
            <a:off x="5314236" y="3056573"/>
            <a:ext cx="2544723" cy="315516"/>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Архітектура системи</a:t>
            </a:r>
            <a:endParaRPr lang="en-US" sz="1950" dirty="0"/>
          </a:p>
        </p:txBody>
      </p:sp>
      <p:sp>
        <p:nvSpPr>
          <p:cNvPr id="11" name="Text 7"/>
          <p:cNvSpPr/>
          <p:nvPr/>
        </p:nvSpPr>
        <p:spPr>
          <a:xfrm>
            <a:off x="5314236" y="3493175"/>
            <a:ext cx="6901577" cy="323017"/>
          </a:xfrm>
          <a:prstGeom prst="rect">
            <a:avLst/>
          </a:prstGeom>
          <a:noFill/>
          <a:ln/>
        </p:spPr>
        <p:txBody>
          <a:bodyPr wrap="non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Базується на ієрархічній моделі з фізичними та логічними базами даних</a:t>
            </a:r>
            <a:endParaRPr lang="en-US" sz="1550" dirty="0"/>
          </a:p>
        </p:txBody>
      </p:sp>
      <p:sp>
        <p:nvSpPr>
          <p:cNvPr id="12" name="Shape 8"/>
          <p:cNvSpPr/>
          <p:nvPr/>
        </p:nvSpPr>
        <p:spPr>
          <a:xfrm>
            <a:off x="5213271" y="4008596"/>
            <a:ext cx="8609409" cy="11430"/>
          </a:xfrm>
          <a:prstGeom prst="roundRect">
            <a:avLst>
              <a:gd name="adj" fmla="val 742050"/>
            </a:avLst>
          </a:prstGeom>
          <a:solidFill>
            <a:srgbClr val="C7C7D0"/>
          </a:solidFill>
          <a:ln/>
        </p:spPr>
      </p:sp>
      <p:sp>
        <p:nvSpPr>
          <p:cNvPr id="13" name="Shape 9"/>
          <p:cNvSpPr/>
          <p:nvPr/>
        </p:nvSpPr>
        <p:spPr>
          <a:xfrm>
            <a:off x="706755" y="4119086"/>
            <a:ext cx="6608445" cy="1486495"/>
          </a:xfrm>
          <a:prstGeom prst="roundRect">
            <a:avLst>
              <a:gd name="adj" fmla="val 5706"/>
            </a:avLst>
          </a:prstGeom>
          <a:solidFill>
            <a:srgbClr val="E1E1EA"/>
          </a:solidFill>
          <a:ln w="7620">
            <a:solidFill>
              <a:srgbClr val="C7C7D0"/>
            </a:solidFill>
            <a:prstDash val="solid"/>
          </a:ln>
        </p:spPr>
      </p:sp>
      <p:pic>
        <p:nvPicPr>
          <p:cNvPr id="14" name="Image 2" descr="preencoded.png"/>
          <p:cNvPicPr>
            <a:picLocks noChangeAspect="1"/>
          </p:cNvPicPr>
          <p:nvPr/>
        </p:nvPicPr>
        <p:blipFill>
          <a:blip r:embed="rId5"/>
          <a:stretch>
            <a:fillRect/>
          </a:stretch>
        </p:blipFill>
        <p:spPr>
          <a:xfrm>
            <a:off x="3868936" y="4684871"/>
            <a:ext cx="283964" cy="354925"/>
          </a:xfrm>
          <a:prstGeom prst="rect">
            <a:avLst/>
          </a:prstGeom>
        </p:spPr>
      </p:pic>
      <p:sp>
        <p:nvSpPr>
          <p:cNvPr id="15" name="Text 10"/>
          <p:cNvSpPr/>
          <p:nvPr/>
        </p:nvSpPr>
        <p:spPr>
          <a:xfrm>
            <a:off x="7517130" y="4321016"/>
            <a:ext cx="3028117" cy="315516"/>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Особливості та переваги</a:t>
            </a:r>
            <a:endParaRPr lang="en-US" sz="1950" dirty="0"/>
          </a:p>
        </p:txBody>
      </p:sp>
      <p:sp>
        <p:nvSpPr>
          <p:cNvPr id="16" name="Text 11"/>
          <p:cNvSpPr/>
          <p:nvPr/>
        </p:nvSpPr>
        <p:spPr>
          <a:xfrm>
            <a:off x="7517130" y="4757618"/>
            <a:ext cx="6204585" cy="646033"/>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Висока продуктивність, надійність та безпека для критично важливих транзакційних систем</a:t>
            </a:r>
            <a:endParaRPr lang="en-US" sz="1550" dirty="0"/>
          </a:p>
        </p:txBody>
      </p:sp>
      <p:sp>
        <p:nvSpPr>
          <p:cNvPr id="17" name="Text 12"/>
          <p:cNvSpPr/>
          <p:nvPr/>
        </p:nvSpPr>
        <p:spPr>
          <a:xfrm>
            <a:off x="706755" y="5832753"/>
            <a:ext cx="13216890" cy="969050"/>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Information Management System (IMS) стала першою повноцінною системою керування базами даних, що отримала широке комерційне застосування. Незважаючи на появу більш гнучких реляційних СКБД, IMS продовжує використовуватися в банківській сфері, страхуванні та великих корпоративних системах, де важлива надійність та висока пропускна здатність транзакцій.</a:t>
            </a:r>
            <a:endParaRPr lang="en-US" sz="1550" dirty="0"/>
          </a:p>
        </p:txBody>
      </p:sp>
      <p:sp>
        <p:nvSpPr>
          <p:cNvPr id="18" name="Text 13"/>
          <p:cNvSpPr/>
          <p:nvPr/>
        </p:nvSpPr>
        <p:spPr>
          <a:xfrm>
            <a:off x="706755" y="7028974"/>
            <a:ext cx="13216890" cy="646033"/>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Сучасні версії IMS підтримують XML, SQL та веб-сервіси, забезпечуючи інтеграцію з новими технологіями при збереженні переваг ієрархічної моделі для специфічних завдань.</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2970</Words>
  <Application>Microsoft Office PowerPoint</Application>
  <PresentationFormat>Довільний</PresentationFormat>
  <Paragraphs>257</Paragraphs>
  <Slides>25</Slides>
  <Notes>25</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25</vt:i4>
      </vt:variant>
    </vt:vector>
  </HeadingPairs>
  <TitlesOfParts>
    <vt:vector size="31" baseType="lpstr">
      <vt:lpstr>Arial</vt:lpstr>
      <vt:lpstr>Roboto</vt:lpstr>
      <vt:lpstr>Raleway</vt:lpstr>
      <vt:lpstr>Consolas</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Андрей Панасюк</cp:lastModifiedBy>
  <cp:revision>2</cp:revision>
  <dcterms:created xsi:type="dcterms:W3CDTF">2025-03-24T12:06:07Z</dcterms:created>
  <dcterms:modified xsi:type="dcterms:W3CDTF">2025-03-24T13:31:07Z</dcterms:modified>
</cp:coreProperties>
</file>