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4630400" cy="8229600"/>
  <p:notesSz cx="8229600" cy="14630400"/>
  <p:embeddedFontLst>
    <p:embeddedFont>
      <p:font typeface="Calibri" panose="020F0502020204030204" pitchFamily="34" charset="0"/>
      <p:regular r:id="rId28"/>
      <p:bold r:id="rId29"/>
      <p:italic r:id="rId30"/>
      <p:boldItalic r:id="rId31"/>
    </p:embeddedFont>
    <p:embeddedFont>
      <p:font typeface="Raleway" pitchFamily="2" charset="-52"/>
      <p:regular r:id="rId32"/>
    </p:embeddedFont>
    <p:embeddedFont>
      <p:font typeface="Roboto" panose="02000000000000000000" pitchFamily="2" charset="0"/>
      <p:regular r:id="rId33"/>
      <p:bold r:id="rId34"/>
    </p:embeddedFont>
  </p:embeddedFontLst>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59" d="100"/>
          <a:sy n="59" d="100"/>
        </p:scale>
        <p:origin x="77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908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9.xml"/><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0.xml"/><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21.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2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78047" y="622697"/>
            <a:ext cx="7560707" cy="2120622"/>
          </a:xfrm>
          <a:prstGeom prst="rect">
            <a:avLst/>
          </a:prstGeom>
          <a:noFill/>
          <a:ln/>
        </p:spPr>
        <p:txBody>
          <a:bodyPr wrap="square" lIns="0" tIns="0" rIns="0" bIns="0" rtlCol="0" anchor="t"/>
          <a:lstStyle/>
          <a:p>
            <a:pPr marL="0" indent="0" algn="l">
              <a:lnSpc>
                <a:spcPts val="5550"/>
              </a:lnSpc>
              <a:buNone/>
            </a:pPr>
            <a:r>
              <a:rPr lang="en-US" sz="4450" dirty="0">
                <a:solidFill>
                  <a:srgbClr val="1B1B27"/>
                </a:solidFill>
                <a:latin typeface="Raleway" pitchFamily="34" charset="0"/>
                <a:ea typeface="Raleway" pitchFamily="34" charset="-122"/>
                <a:cs typeface="Raleway" pitchFamily="34" charset="-120"/>
              </a:rPr>
              <a:t>Моделі Просторових Даних у Геоінформаційних Системах</a:t>
            </a:r>
            <a:endParaRPr lang="en-US" sz="4450" dirty="0"/>
          </a:p>
        </p:txBody>
      </p:sp>
      <p:sp>
        <p:nvSpPr>
          <p:cNvPr id="4" name="Text 1"/>
          <p:cNvSpPr/>
          <p:nvPr/>
        </p:nvSpPr>
        <p:spPr>
          <a:xfrm>
            <a:off x="6278047" y="3082528"/>
            <a:ext cx="7560707" cy="1809750"/>
          </a:xfrm>
          <a:prstGeom prst="rect">
            <a:avLst/>
          </a:prstGeom>
          <a:noFill/>
          <a:ln/>
        </p:spPr>
        <p:txBody>
          <a:bodyPr wrap="square" lIns="0" tIns="0" rIns="0" bIns="0" rtlCol="0" anchor="t"/>
          <a:lstStyle/>
          <a:p>
            <a:pPr marL="0" indent="0" algn="l">
              <a:lnSpc>
                <a:spcPts val="2800"/>
              </a:lnSpc>
              <a:buNone/>
            </a:pPr>
            <a:r>
              <a:rPr lang="en-US" sz="1750" dirty="0">
                <a:solidFill>
                  <a:srgbClr val="3C3939"/>
                </a:solidFill>
                <a:latin typeface="Roboto" pitchFamily="34" charset="0"/>
                <a:ea typeface="Roboto" pitchFamily="34" charset="-122"/>
                <a:cs typeface="Roboto" pitchFamily="34" charset="-120"/>
              </a:rPr>
              <a:t>Ласкаво просимо до презентації, присвяченої моделям просторових даних у геоінформаційних системах. Цей курс охопить фундаментальні концепції представлення просторової інформації, методи візуалізації даних та сучасні підходи до моделювання поверхонь.</a:t>
            </a:r>
            <a:endParaRPr lang="en-US" sz="1750" dirty="0"/>
          </a:p>
        </p:txBody>
      </p:sp>
      <p:sp>
        <p:nvSpPr>
          <p:cNvPr id="5" name="Text 2"/>
          <p:cNvSpPr/>
          <p:nvPr/>
        </p:nvSpPr>
        <p:spPr>
          <a:xfrm>
            <a:off x="6278047" y="5146715"/>
            <a:ext cx="7560707" cy="1809750"/>
          </a:xfrm>
          <a:prstGeom prst="rect">
            <a:avLst/>
          </a:prstGeom>
          <a:noFill/>
          <a:ln/>
        </p:spPr>
        <p:txBody>
          <a:bodyPr wrap="square" lIns="0" tIns="0" rIns="0" bIns="0" rtlCol="0" anchor="t"/>
          <a:lstStyle/>
          <a:p>
            <a:pPr marL="0" indent="0" algn="l">
              <a:lnSpc>
                <a:spcPts val="2800"/>
              </a:lnSpc>
              <a:buNone/>
            </a:pPr>
            <a:r>
              <a:rPr lang="en-US" sz="1750" dirty="0">
                <a:solidFill>
                  <a:srgbClr val="3C3939"/>
                </a:solidFill>
                <a:latin typeface="Roboto" pitchFamily="34" charset="0"/>
                <a:ea typeface="Roboto" pitchFamily="34" charset="-122"/>
                <a:cs typeface="Roboto" pitchFamily="34" charset="-120"/>
              </a:rPr>
              <a:t>Протягом наступних слайдів ми розглянемо різні аспекти просторового моделювання, включаючи аналого-цифрове перетворення, критерії якості цифрових карт та специфіку роботи з растровими і векторними моделями. Особливу увагу буде приділено TIN-моделям та їх застосуванню у сучасних ГІС-проектах.</a:t>
            </a:r>
            <a:endParaRPr lang="en-US" sz="1750" dirty="0"/>
          </a:p>
        </p:txBody>
      </p:sp>
      <p:sp>
        <p:nvSpPr>
          <p:cNvPr id="6" name="Shape 3"/>
          <p:cNvSpPr/>
          <p:nvPr/>
        </p:nvSpPr>
        <p:spPr>
          <a:xfrm>
            <a:off x="6278047" y="7227808"/>
            <a:ext cx="361831" cy="361831"/>
          </a:xfrm>
          <a:prstGeom prst="roundRect">
            <a:avLst>
              <a:gd name="adj" fmla="val 25268939"/>
            </a:avLst>
          </a:prstGeom>
          <a:noFill/>
          <a:ln w="7620">
            <a:solidFill>
              <a:srgbClr val="FFFFFF"/>
            </a:solidFill>
            <a:prstDash val="solid"/>
          </a:ln>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0218" y="620792"/>
            <a:ext cx="7762161" cy="705564"/>
          </a:xfrm>
          <a:prstGeom prst="rect">
            <a:avLst/>
          </a:prstGeom>
          <a:noFill/>
          <a:ln/>
        </p:spPr>
        <p:txBody>
          <a:bodyPr wrap="none" lIns="0" tIns="0" rIns="0" bIns="0" rtlCol="0" anchor="t"/>
          <a:lstStyle/>
          <a:p>
            <a:pPr marL="0" indent="0" algn="l">
              <a:lnSpc>
                <a:spcPts val="5550"/>
              </a:lnSpc>
              <a:buNone/>
            </a:pPr>
            <a:r>
              <a:rPr lang="en-US" sz="4400" dirty="0">
                <a:solidFill>
                  <a:srgbClr val="1B1B27"/>
                </a:solidFill>
                <a:latin typeface="Raleway" pitchFamily="34" charset="0"/>
                <a:ea typeface="Raleway" pitchFamily="34" charset="-122"/>
                <a:cs typeface="Raleway" pitchFamily="34" charset="-120"/>
              </a:rPr>
              <a:t>Тематичне Картографування</a:t>
            </a:r>
            <a:endParaRPr lang="en-US" sz="4400" dirty="0"/>
          </a:p>
        </p:txBody>
      </p:sp>
      <p:pic>
        <p:nvPicPr>
          <p:cNvPr id="3" name="Image 0" descr="preencoded.png"/>
          <p:cNvPicPr>
            <a:picLocks noChangeAspect="1"/>
          </p:cNvPicPr>
          <p:nvPr/>
        </p:nvPicPr>
        <p:blipFill>
          <a:blip r:embed="rId3"/>
          <a:stretch>
            <a:fillRect/>
          </a:stretch>
        </p:blipFill>
        <p:spPr>
          <a:xfrm>
            <a:off x="790218" y="1777841"/>
            <a:ext cx="4124206" cy="2548890"/>
          </a:xfrm>
          <a:prstGeom prst="rect">
            <a:avLst/>
          </a:prstGeom>
        </p:spPr>
      </p:pic>
      <p:sp>
        <p:nvSpPr>
          <p:cNvPr id="4" name="Text 1"/>
          <p:cNvSpPr/>
          <p:nvPr/>
        </p:nvSpPr>
        <p:spPr>
          <a:xfrm>
            <a:off x="790218" y="4608909"/>
            <a:ext cx="2822258" cy="352663"/>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Картограми</a:t>
            </a:r>
            <a:endParaRPr lang="en-US" sz="2200" dirty="0"/>
          </a:p>
        </p:txBody>
      </p:sp>
      <p:sp>
        <p:nvSpPr>
          <p:cNvPr id="5" name="Text 2"/>
          <p:cNvSpPr/>
          <p:nvPr/>
        </p:nvSpPr>
        <p:spPr>
          <a:xfrm>
            <a:off x="790218" y="5096947"/>
            <a:ext cx="4124206" cy="2527816"/>
          </a:xfrm>
          <a:prstGeom prst="rect">
            <a:avLst/>
          </a:prstGeom>
          <a:noFill/>
          <a:ln/>
        </p:spPr>
        <p:txBody>
          <a:bodyPr wrap="square" lIns="0" tIns="0" rIns="0" bIns="0" rtlCol="0" anchor="t"/>
          <a:lstStyle/>
          <a:p>
            <a:pPr marL="0" indent="0" algn="l">
              <a:lnSpc>
                <a:spcPts val="2800"/>
              </a:lnSpc>
              <a:buNone/>
            </a:pPr>
            <a:r>
              <a:rPr lang="en-US" sz="1750" dirty="0">
                <a:solidFill>
                  <a:srgbClr val="3C3939"/>
                </a:solidFill>
                <a:latin typeface="Roboto" pitchFamily="34" charset="0"/>
                <a:ea typeface="Roboto" pitchFamily="34" charset="-122"/>
                <a:cs typeface="Roboto" pitchFamily="34" charset="-120"/>
              </a:rPr>
              <a:t>Метод відображення кількісних показників за допомогою градієнтного забарвлення територіальних одиниць. Ефективний для візуалізації демографічних, економічних та інших статистичних даних.</a:t>
            </a:r>
            <a:endParaRPr lang="en-US" sz="1750" dirty="0"/>
          </a:p>
        </p:txBody>
      </p:sp>
      <p:pic>
        <p:nvPicPr>
          <p:cNvPr id="6" name="Image 1" descr="preencoded.png"/>
          <p:cNvPicPr>
            <a:picLocks noChangeAspect="1"/>
          </p:cNvPicPr>
          <p:nvPr/>
        </p:nvPicPr>
        <p:blipFill>
          <a:blip r:embed="rId4"/>
          <a:stretch>
            <a:fillRect/>
          </a:stretch>
        </p:blipFill>
        <p:spPr>
          <a:xfrm>
            <a:off x="5253037" y="1777841"/>
            <a:ext cx="4124206" cy="2548890"/>
          </a:xfrm>
          <a:prstGeom prst="rect">
            <a:avLst/>
          </a:prstGeom>
        </p:spPr>
      </p:pic>
      <p:sp>
        <p:nvSpPr>
          <p:cNvPr id="7" name="Text 3"/>
          <p:cNvSpPr/>
          <p:nvPr/>
        </p:nvSpPr>
        <p:spPr>
          <a:xfrm>
            <a:off x="5253037" y="4608909"/>
            <a:ext cx="2822258" cy="352663"/>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Картодіаграми</a:t>
            </a:r>
            <a:endParaRPr lang="en-US" sz="2200" dirty="0"/>
          </a:p>
        </p:txBody>
      </p:sp>
      <p:sp>
        <p:nvSpPr>
          <p:cNvPr id="8" name="Text 4"/>
          <p:cNvSpPr/>
          <p:nvPr/>
        </p:nvSpPr>
        <p:spPr>
          <a:xfrm>
            <a:off x="5253037" y="5096947"/>
            <a:ext cx="4124206" cy="1805583"/>
          </a:xfrm>
          <a:prstGeom prst="rect">
            <a:avLst/>
          </a:prstGeom>
          <a:noFill/>
          <a:ln/>
        </p:spPr>
        <p:txBody>
          <a:bodyPr wrap="square" lIns="0" tIns="0" rIns="0" bIns="0" rtlCol="0" anchor="t"/>
          <a:lstStyle/>
          <a:p>
            <a:pPr marL="0" indent="0" algn="l">
              <a:lnSpc>
                <a:spcPts val="2800"/>
              </a:lnSpc>
              <a:buNone/>
            </a:pPr>
            <a:r>
              <a:rPr lang="en-US" sz="1750" dirty="0">
                <a:solidFill>
                  <a:srgbClr val="3C3939"/>
                </a:solidFill>
                <a:latin typeface="Roboto" pitchFamily="34" charset="0"/>
                <a:ea typeface="Roboto" pitchFamily="34" charset="-122"/>
                <a:cs typeface="Roboto" pitchFamily="34" charset="-120"/>
              </a:rPr>
              <a:t>Використання графічних символів (кружків, стовпчиків, діаграм) різного розміру та форми для представлення кількісних характеристик у конкретних пунктах карти.</a:t>
            </a:r>
            <a:endParaRPr lang="en-US" sz="1750" dirty="0"/>
          </a:p>
        </p:txBody>
      </p:sp>
      <p:pic>
        <p:nvPicPr>
          <p:cNvPr id="9" name="Image 2" descr="preencoded.png"/>
          <p:cNvPicPr>
            <a:picLocks noChangeAspect="1"/>
          </p:cNvPicPr>
          <p:nvPr/>
        </p:nvPicPr>
        <p:blipFill>
          <a:blip r:embed="rId5"/>
          <a:stretch>
            <a:fillRect/>
          </a:stretch>
        </p:blipFill>
        <p:spPr>
          <a:xfrm>
            <a:off x="9715857" y="1777841"/>
            <a:ext cx="4124206" cy="2548890"/>
          </a:xfrm>
          <a:prstGeom prst="rect">
            <a:avLst/>
          </a:prstGeom>
        </p:spPr>
      </p:pic>
      <p:sp>
        <p:nvSpPr>
          <p:cNvPr id="10" name="Text 5"/>
          <p:cNvSpPr/>
          <p:nvPr/>
        </p:nvSpPr>
        <p:spPr>
          <a:xfrm>
            <a:off x="9715857" y="4608909"/>
            <a:ext cx="2822258" cy="352663"/>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Ізолінії</a:t>
            </a:r>
            <a:endParaRPr lang="en-US" sz="2200" dirty="0"/>
          </a:p>
        </p:txBody>
      </p:sp>
      <p:sp>
        <p:nvSpPr>
          <p:cNvPr id="11" name="Text 6"/>
          <p:cNvSpPr/>
          <p:nvPr/>
        </p:nvSpPr>
        <p:spPr>
          <a:xfrm>
            <a:off x="9715857" y="5096947"/>
            <a:ext cx="4124206" cy="2166699"/>
          </a:xfrm>
          <a:prstGeom prst="rect">
            <a:avLst/>
          </a:prstGeom>
          <a:noFill/>
          <a:ln/>
        </p:spPr>
        <p:txBody>
          <a:bodyPr wrap="square" lIns="0" tIns="0" rIns="0" bIns="0" rtlCol="0" anchor="t"/>
          <a:lstStyle/>
          <a:p>
            <a:pPr marL="0" indent="0" algn="l">
              <a:lnSpc>
                <a:spcPts val="2800"/>
              </a:lnSpc>
              <a:buNone/>
            </a:pPr>
            <a:r>
              <a:rPr lang="en-US" sz="1750" dirty="0">
                <a:solidFill>
                  <a:srgbClr val="3C3939"/>
                </a:solidFill>
                <a:latin typeface="Roboto" pitchFamily="34" charset="0"/>
                <a:ea typeface="Roboto" pitchFamily="34" charset="-122"/>
                <a:cs typeface="Roboto" pitchFamily="34" charset="-120"/>
              </a:rPr>
              <a:t>Лінії рівних значень, що з'єднують точки з однаковими показниками. Широко застосовуються для відображення рельєфу, температури, атмосферного тиску та інших неперервних полів.</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1451253"/>
            <a:ext cx="10817900"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Raleway" pitchFamily="34" charset="0"/>
                <a:ea typeface="Raleway" pitchFamily="34" charset="-122"/>
                <a:cs typeface="Raleway" pitchFamily="34" charset="-120"/>
              </a:rPr>
              <a:t>Аналого-цифрове Перетворення Даних</a:t>
            </a:r>
            <a:endParaRPr lang="en-US" sz="4450" dirty="0"/>
          </a:p>
        </p:txBody>
      </p:sp>
      <p:sp>
        <p:nvSpPr>
          <p:cNvPr id="3" name="Shape 1"/>
          <p:cNvSpPr/>
          <p:nvPr/>
        </p:nvSpPr>
        <p:spPr>
          <a:xfrm>
            <a:off x="793790" y="3520916"/>
            <a:ext cx="3005495" cy="226814"/>
          </a:xfrm>
          <a:prstGeom prst="roundRect">
            <a:avLst>
              <a:gd name="adj" fmla="val 42003"/>
            </a:avLst>
          </a:prstGeom>
          <a:solidFill>
            <a:srgbClr val="E1E1EA"/>
          </a:solidFill>
          <a:ln w="7620">
            <a:solidFill>
              <a:srgbClr val="C7C7D0"/>
            </a:solidFill>
            <a:prstDash val="solid"/>
          </a:ln>
        </p:spPr>
      </p:sp>
      <p:sp>
        <p:nvSpPr>
          <p:cNvPr id="4" name="Text 2"/>
          <p:cNvSpPr/>
          <p:nvPr/>
        </p:nvSpPr>
        <p:spPr>
          <a:xfrm>
            <a:off x="793790" y="408789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Сканування</a:t>
            </a:r>
            <a:endParaRPr lang="en-US" sz="2200" dirty="0"/>
          </a:p>
        </p:txBody>
      </p:sp>
      <p:sp>
        <p:nvSpPr>
          <p:cNvPr id="5" name="Text 3"/>
          <p:cNvSpPr/>
          <p:nvPr/>
        </p:nvSpPr>
        <p:spPr>
          <a:xfrm>
            <a:off x="793790" y="4578310"/>
            <a:ext cx="3005495" cy="2177415"/>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Перетворення паперових карт у растрові зображення за допомогою спеціалізованих сканерів з високою роздільною здатністю.</a:t>
            </a:r>
            <a:endParaRPr lang="en-US" sz="1750" dirty="0"/>
          </a:p>
        </p:txBody>
      </p:sp>
      <p:sp>
        <p:nvSpPr>
          <p:cNvPr id="6" name="Shape 4"/>
          <p:cNvSpPr/>
          <p:nvPr/>
        </p:nvSpPr>
        <p:spPr>
          <a:xfrm>
            <a:off x="4139446" y="3180636"/>
            <a:ext cx="3005614" cy="226814"/>
          </a:xfrm>
          <a:prstGeom prst="roundRect">
            <a:avLst>
              <a:gd name="adj" fmla="val 42003"/>
            </a:avLst>
          </a:prstGeom>
          <a:solidFill>
            <a:srgbClr val="E1E1EA"/>
          </a:solidFill>
          <a:ln w="7620">
            <a:solidFill>
              <a:srgbClr val="C7C7D0"/>
            </a:solidFill>
            <a:prstDash val="solid"/>
          </a:ln>
        </p:spPr>
      </p:sp>
      <p:sp>
        <p:nvSpPr>
          <p:cNvPr id="7" name="Text 5"/>
          <p:cNvSpPr/>
          <p:nvPr/>
        </p:nvSpPr>
        <p:spPr>
          <a:xfrm>
            <a:off x="4139446" y="3747611"/>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Прив'язка</a:t>
            </a:r>
            <a:endParaRPr lang="en-US" sz="2200" dirty="0"/>
          </a:p>
        </p:txBody>
      </p:sp>
      <p:sp>
        <p:nvSpPr>
          <p:cNvPr id="8" name="Text 6"/>
          <p:cNvSpPr/>
          <p:nvPr/>
        </p:nvSpPr>
        <p:spPr>
          <a:xfrm>
            <a:off x="4139446" y="4238030"/>
            <a:ext cx="3005614" cy="2540318"/>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Встановлення відповідності між пікселями растрового зображення та реальними географічними координатами (геореференціювання).</a:t>
            </a:r>
            <a:endParaRPr lang="en-US" sz="1750" dirty="0"/>
          </a:p>
        </p:txBody>
      </p:sp>
      <p:sp>
        <p:nvSpPr>
          <p:cNvPr id="9" name="Shape 7"/>
          <p:cNvSpPr/>
          <p:nvPr/>
        </p:nvSpPr>
        <p:spPr>
          <a:xfrm>
            <a:off x="7485221" y="2840355"/>
            <a:ext cx="3005614" cy="226814"/>
          </a:xfrm>
          <a:prstGeom prst="roundRect">
            <a:avLst>
              <a:gd name="adj" fmla="val 42003"/>
            </a:avLst>
          </a:prstGeom>
          <a:solidFill>
            <a:srgbClr val="E1E1EA"/>
          </a:solidFill>
          <a:ln w="7620">
            <a:solidFill>
              <a:srgbClr val="C7C7D0"/>
            </a:solidFill>
            <a:prstDash val="solid"/>
          </a:ln>
        </p:spPr>
      </p:sp>
      <p:sp>
        <p:nvSpPr>
          <p:cNvPr id="10" name="Text 8"/>
          <p:cNvSpPr/>
          <p:nvPr/>
        </p:nvSpPr>
        <p:spPr>
          <a:xfrm>
            <a:off x="7485221" y="3407331"/>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Векторизація</a:t>
            </a:r>
            <a:endParaRPr lang="en-US" sz="2200" dirty="0"/>
          </a:p>
        </p:txBody>
      </p:sp>
      <p:sp>
        <p:nvSpPr>
          <p:cNvPr id="11" name="Text 9"/>
          <p:cNvSpPr/>
          <p:nvPr/>
        </p:nvSpPr>
        <p:spPr>
          <a:xfrm>
            <a:off x="7485221" y="3897749"/>
            <a:ext cx="3005614" cy="2177415"/>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Створення векторних об'єктів шляхом ручного оцифрування або автоматичного розпізнавання елементів растрового зображення.</a:t>
            </a:r>
            <a:endParaRPr lang="en-US" sz="1750" dirty="0"/>
          </a:p>
        </p:txBody>
      </p:sp>
      <p:sp>
        <p:nvSpPr>
          <p:cNvPr id="12" name="Shape 10"/>
          <p:cNvSpPr/>
          <p:nvPr/>
        </p:nvSpPr>
        <p:spPr>
          <a:xfrm>
            <a:off x="10830997" y="2500193"/>
            <a:ext cx="3005614" cy="226814"/>
          </a:xfrm>
          <a:prstGeom prst="roundRect">
            <a:avLst>
              <a:gd name="adj" fmla="val 42003"/>
            </a:avLst>
          </a:prstGeom>
          <a:solidFill>
            <a:srgbClr val="E1E1EA"/>
          </a:solidFill>
          <a:ln w="7620">
            <a:solidFill>
              <a:srgbClr val="C7C7D0"/>
            </a:solidFill>
            <a:prstDash val="solid"/>
          </a:ln>
        </p:spPr>
      </p:sp>
      <p:sp>
        <p:nvSpPr>
          <p:cNvPr id="13" name="Text 11"/>
          <p:cNvSpPr/>
          <p:nvPr/>
        </p:nvSpPr>
        <p:spPr>
          <a:xfrm>
            <a:off x="10830997" y="306716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Верифікація</a:t>
            </a:r>
            <a:endParaRPr lang="en-US" sz="2200" dirty="0"/>
          </a:p>
        </p:txBody>
      </p:sp>
      <p:sp>
        <p:nvSpPr>
          <p:cNvPr id="14" name="Text 12"/>
          <p:cNvSpPr/>
          <p:nvPr/>
        </p:nvSpPr>
        <p:spPr>
          <a:xfrm>
            <a:off x="10830997" y="3557587"/>
            <a:ext cx="3005614" cy="1814513"/>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Перевірка якості створених векторних даних, виправлення топологічних помилок та атрибутивної інформації.</a:t>
            </a:r>
            <a:endParaRPr lang="en-US" sz="17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787956"/>
            <a:ext cx="5688568"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Raleway" pitchFamily="34" charset="0"/>
                <a:ea typeface="Raleway" pitchFamily="34" charset="-122"/>
                <a:cs typeface="Raleway" pitchFamily="34" charset="-120"/>
              </a:rPr>
              <a:t>Методи Векторизації</a:t>
            </a:r>
            <a:endParaRPr lang="en-US" sz="4450" dirty="0"/>
          </a:p>
        </p:txBody>
      </p:sp>
      <p:sp>
        <p:nvSpPr>
          <p:cNvPr id="3" name="Text 1"/>
          <p:cNvSpPr/>
          <p:nvPr/>
        </p:nvSpPr>
        <p:spPr>
          <a:xfrm>
            <a:off x="793790" y="206371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1B1B27"/>
                </a:solidFill>
                <a:latin typeface="Raleway" pitchFamily="34" charset="0"/>
                <a:ea typeface="Raleway" pitchFamily="34" charset="-122"/>
                <a:cs typeface="Raleway" pitchFamily="34" charset="-120"/>
              </a:rPr>
              <a:t>Ручна векторизація</a:t>
            </a:r>
            <a:endParaRPr lang="en-US" sz="2200" dirty="0"/>
          </a:p>
        </p:txBody>
      </p:sp>
      <p:sp>
        <p:nvSpPr>
          <p:cNvPr id="4" name="Text 2"/>
          <p:cNvSpPr/>
          <p:nvPr/>
        </p:nvSpPr>
        <p:spPr>
          <a:xfrm>
            <a:off x="793790" y="2644854"/>
            <a:ext cx="3978116" cy="2540318"/>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Оператор вручну створює векторні об'єкти, відстежуючи елементи растрового зображення. Процес вимагає значних затрат часу, але забезпечує високу точність і дозволяє одночасно інтерпретувати дані.</a:t>
            </a:r>
            <a:endParaRPr lang="en-US" sz="1750" dirty="0"/>
          </a:p>
        </p:txBody>
      </p:sp>
      <p:sp>
        <p:nvSpPr>
          <p:cNvPr id="5" name="Text 3"/>
          <p:cNvSpPr/>
          <p:nvPr/>
        </p:nvSpPr>
        <p:spPr>
          <a:xfrm>
            <a:off x="793790" y="5389245"/>
            <a:ext cx="3978116"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3C3939"/>
                </a:solidFill>
                <a:latin typeface="Roboto" pitchFamily="34" charset="0"/>
                <a:ea typeface="Roboto" pitchFamily="34" charset="-122"/>
                <a:cs typeface="Roboto" pitchFamily="34" charset="-120"/>
              </a:rPr>
              <a:t>Висока точність для складних об'єктів</a:t>
            </a:r>
            <a:endParaRPr lang="en-US" sz="1750" dirty="0"/>
          </a:p>
        </p:txBody>
      </p:sp>
      <p:sp>
        <p:nvSpPr>
          <p:cNvPr id="6" name="Text 4"/>
          <p:cNvSpPr/>
          <p:nvPr/>
        </p:nvSpPr>
        <p:spPr>
          <a:xfrm>
            <a:off x="793790" y="6194346"/>
            <a:ext cx="3978116"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3C3939"/>
                </a:solidFill>
                <a:latin typeface="Roboto" pitchFamily="34" charset="0"/>
                <a:ea typeface="Roboto" pitchFamily="34" charset="-122"/>
                <a:cs typeface="Roboto" pitchFamily="34" charset="-120"/>
              </a:rPr>
              <a:t>Можливість інтелектуальної інтерпретації</a:t>
            </a:r>
            <a:endParaRPr lang="en-US" sz="1750" dirty="0"/>
          </a:p>
        </p:txBody>
      </p:sp>
      <p:sp>
        <p:nvSpPr>
          <p:cNvPr id="7" name="Text 5"/>
          <p:cNvSpPr/>
          <p:nvPr/>
        </p:nvSpPr>
        <p:spPr>
          <a:xfrm>
            <a:off x="793790" y="6999446"/>
            <a:ext cx="3978116"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C3939"/>
                </a:solidFill>
                <a:latin typeface="Roboto" pitchFamily="34" charset="0"/>
                <a:ea typeface="Roboto" pitchFamily="34" charset="-122"/>
                <a:cs typeface="Roboto" pitchFamily="34" charset="-120"/>
              </a:rPr>
              <a:t>Низька продуктивність</a:t>
            </a:r>
            <a:endParaRPr lang="en-US" sz="1750" dirty="0"/>
          </a:p>
        </p:txBody>
      </p:sp>
      <p:sp>
        <p:nvSpPr>
          <p:cNvPr id="8" name="Text 6"/>
          <p:cNvSpPr/>
          <p:nvPr/>
        </p:nvSpPr>
        <p:spPr>
          <a:xfrm>
            <a:off x="5332928" y="2063710"/>
            <a:ext cx="3978116" cy="708660"/>
          </a:xfrm>
          <a:prstGeom prst="rect">
            <a:avLst/>
          </a:prstGeom>
          <a:noFill/>
          <a:ln/>
        </p:spPr>
        <p:txBody>
          <a:bodyPr wrap="square" lIns="0" tIns="0" rIns="0" bIns="0" rtlCol="0" anchor="t"/>
          <a:lstStyle/>
          <a:p>
            <a:pPr marL="0" indent="0" algn="l">
              <a:lnSpc>
                <a:spcPts val="2750"/>
              </a:lnSpc>
              <a:buNone/>
            </a:pPr>
            <a:r>
              <a:rPr lang="en-US" sz="2200" dirty="0">
                <a:solidFill>
                  <a:srgbClr val="1B1B27"/>
                </a:solidFill>
                <a:latin typeface="Raleway" pitchFamily="34" charset="0"/>
                <a:ea typeface="Raleway" pitchFamily="34" charset="-122"/>
                <a:cs typeface="Raleway" pitchFamily="34" charset="-120"/>
              </a:rPr>
              <a:t>Напівавтоматична векторизація</a:t>
            </a:r>
            <a:endParaRPr lang="en-US" sz="2200" dirty="0"/>
          </a:p>
        </p:txBody>
      </p:sp>
      <p:sp>
        <p:nvSpPr>
          <p:cNvPr id="9" name="Text 7"/>
          <p:cNvSpPr/>
          <p:nvPr/>
        </p:nvSpPr>
        <p:spPr>
          <a:xfrm>
            <a:off x="5332928" y="2999184"/>
            <a:ext cx="3978116" cy="1814513"/>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Комбінований підхід, при якому програма відстежує лінії, а оператор контролює процес і втручається у складних випадках. Забезпечує баланс між швидкістю та якістю.</a:t>
            </a:r>
            <a:endParaRPr lang="en-US" sz="1750" dirty="0"/>
          </a:p>
        </p:txBody>
      </p:sp>
      <p:sp>
        <p:nvSpPr>
          <p:cNvPr id="10" name="Text 8"/>
          <p:cNvSpPr/>
          <p:nvPr/>
        </p:nvSpPr>
        <p:spPr>
          <a:xfrm>
            <a:off x="5332928" y="5017770"/>
            <a:ext cx="3978116"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C3939"/>
                </a:solidFill>
                <a:latin typeface="Roboto" pitchFamily="34" charset="0"/>
                <a:ea typeface="Roboto" pitchFamily="34" charset="-122"/>
                <a:cs typeface="Roboto" pitchFamily="34" charset="-120"/>
              </a:rPr>
              <a:t>Середня швидкість обробки</a:t>
            </a:r>
            <a:endParaRPr lang="en-US" sz="1750" dirty="0"/>
          </a:p>
        </p:txBody>
      </p:sp>
      <p:sp>
        <p:nvSpPr>
          <p:cNvPr id="11" name="Text 9"/>
          <p:cNvSpPr/>
          <p:nvPr/>
        </p:nvSpPr>
        <p:spPr>
          <a:xfrm>
            <a:off x="5332928" y="5459968"/>
            <a:ext cx="3978116"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C3939"/>
                </a:solidFill>
                <a:latin typeface="Roboto" pitchFamily="34" charset="0"/>
                <a:ea typeface="Roboto" pitchFamily="34" charset="-122"/>
                <a:cs typeface="Roboto" pitchFamily="34" charset="-120"/>
              </a:rPr>
              <a:t>Контроль якості під час процесу</a:t>
            </a:r>
            <a:endParaRPr lang="en-US" sz="1750" dirty="0"/>
          </a:p>
        </p:txBody>
      </p:sp>
      <p:sp>
        <p:nvSpPr>
          <p:cNvPr id="12" name="Text 10"/>
          <p:cNvSpPr/>
          <p:nvPr/>
        </p:nvSpPr>
        <p:spPr>
          <a:xfrm>
            <a:off x="5332928" y="5902166"/>
            <a:ext cx="3978116"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3C3939"/>
                </a:solidFill>
                <a:latin typeface="Roboto" pitchFamily="34" charset="0"/>
                <a:ea typeface="Roboto" pitchFamily="34" charset="-122"/>
                <a:cs typeface="Roboto" pitchFamily="34" charset="-120"/>
              </a:rPr>
              <a:t>Вимагає кваліфікованого оператора</a:t>
            </a:r>
            <a:endParaRPr lang="en-US" sz="1750" dirty="0"/>
          </a:p>
        </p:txBody>
      </p:sp>
      <p:sp>
        <p:nvSpPr>
          <p:cNvPr id="13" name="Text 11"/>
          <p:cNvSpPr/>
          <p:nvPr/>
        </p:nvSpPr>
        <p:spPr>
          <a:xfrm>
            <a:off x="9872067" y="2063710"/>
            <a:ext cx="3608427" cy="354330"/>
          </a:xfrm>
          <a:prstGeom prst="rect">
            <a:avLst/>
          </a:prstGeom>
          <a:noFill/>
          <a:ln/>
        </p:spPr>
        <p:txBody>
          <a:bodyPr wrap="none" lIns="0" tIns="0" rIns="0" bIns="0" rtlCol="0" anchor="t"/>
          <a:lstStyle/>
          <a:p>
            <a:pPr marL="0" indent="0" algn="l">
              <a:lnSpc>
                <a:spcPts val="2750"/>
              </a:lnSpc>
              <a:buNone/>
            </a:pPr>
            <a:r>
              <a:rPr lang="en-US" sz="2200" dirty="0">
                <a:solidFill>
                  <a:srgbClr val="1B1B27"/>
                </a:solidFill>
                <a:latin typeface="Raleway" pitchFamily="34" charset="0"/>
                <a:ea typeface="Raleway" pitchFamily="34" charset="-122"/>
                <a:cs typeface="Raleway" pitchFamily="34" charset="-120"/>
              </a:rPr>
              <a:t>Автоматична векторизація</a:t>
            </a:r>
            <a:endParaRPr lang="en-US" sz="2200" dirty="0"/>
          </a:p>
        </p:txBody>
      </p:sp>
      <p:sp>
        <p:nvSpPr>
          <p:cNvPr id="14" name="Text 12"/>
          <p:cNvSpPr/>
          <p:nvPr/>
        </p:nvSpPr>
        <p:spPr>
          <a:xfrm>
            <a:off x="9872067" y="2644854"/>
            <a:ext cx="3978116" cy="2177415"/>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Програмне забезпечення самостійно розпізнає та перетворює растрові елементи у векторні об'єкти. Процес швидкий, але потребує подальшого редагування та верифікації.</a:t>
            </a:r>
            <a:endParaRPr lang="en-US" sz="1750" dirty="0"/>
          </a:p>
        </p:txBody>
      </p:sp>
      <p:sp>
        <p:nvSpPr>
          <p:cNvPr id="15" name="Text 13"/>
          <p:cNvSpPr/>
          <p:nvPr/>
        </p:nvSpPr>
        <p:spPr>
          <a:xfrm>
            <a:off x="9872067" y="5026343"/>
            <a:ext cx="3978116"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C3939"/>
                </a:solidFill>
                <a:latin typeface="Roboto" pitchFamily="34" charset="0"/>
                <a:ea typeface="Roboto" pitchFamily="34" charset="-122"/>
                <a:cs typeface="Roboto" pitchFamily="34" charset="-120"/>
              </a:rPr>
              <a:t>Висока швидкість обробки</a:t>
            </a:r>
            <a:endParaRPr lang="en-US" sz="1750" dirty="0"/>
          </a:p>
        </p:txBody>
      </p:sp>
      <p:sp>
        <p:nvSpPr>
          <p:cNvPr id="16" name="Text 14"/>
          <p:cNvSpPr/>
          <p:nvPr/>
        </p:nvSpPr>
        <p:spPr>
          <a:xfrm>
            <a:off x="9872067" y="5468541"/>
            <a:ext cx="3978116"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C3939"/>
                </a:solidFill>
                <a:latin typeface="Roboto" pitchFamily="34" charset="0"/>
                <a:ea typeface="Roboto" pitchFamily="34" charset="-122"/>
                <a:cs typeface="Roboto" pitchFamily="34" charset="-120"/>
              </a:rPr>
              <a:t>Ефективна для однорідних даних</a:t>
            </a:r>
            <a:endParaRPr lang="en-US" sz="1750" dirty="0"/>
          </a:p>
        </p:txBody>
      </p:sp>
      <p:sp>
        <p:nvSpPr>
          <p:cNvPr id="17" name="Text 15"/>
          <p:cNvSpPr/>
          <p:nvPr/>
        </p:nvSpPr>
        <p:spPr>
          <a:xfrm>
            <a:off x="9872067" y="5910739"/>
            <a:ext cx="3978116"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3C3939"/>
                </a:solidFill>
                <a:latin typeface="Roboto" pitchFamily="34" charset="0"/>
                <a:ea typeface="Roboto" pitchFamily="34" charset="-122"/>
                <a:cs typeface="Roboto" pitchFamily="34" charset="-120"/>
              </a:rPr>
              <a:t>Обмежена точність для складних карт</a:t>
            </a:r>
            <a:endParaRPr lang="en-US" sz="17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092643"/>
          </a:xfrm>
          <a:prstGeom prst="rect">
            <a:avLst/>
          </a:prstGeom>
        </p:spPr>
      </p:pic>
      <p:sp>
        <p:nvSpPr>
          <p:cNvPr id="3" name="Text 0"/>
          <p:cNvSpPr/>
          <p:nvPr/>
        </p:nvSpPr>
        <p:spPr>
          <a:xfrm>
            <a:off x="585907" y="2685931"/>
            <a:ext cx="4410670" cy="523042"/>
          </a:xfrm>
          <a:prstGeom prst="rect">
            <a:avLst/>
          </a:prstGeom>
          <a:noFill/>
          <a:ln/>
        </p:spPr>
        <p:txBody>
          <a:bodyPr wrap="none" lIns="0" tIns="0" rIns="0" bIns="0" rtlCol="0" anchor="t"/>
          <a:lstStyle/>
          <a:p>
            <a:pPr marL="0" indent="0" algn="l">
              <a:lnSpc>
                <a:spcPts val="4100"/>
              </a:lnSpc>
              <a:buNone/>
            </a:pPr>
            <a:r>
              <a:rPr lang="en-US" sz="3250" dirty="0">
                <a:solidFill>
                  <a:srgbClr val="1B1B27"/>
                </a:solidFill>
                <a:latin typeface="Raleway" pitchFamily="34" charset="0"/>
                <a:ea typeface="Raleway" pitchFamily="34" charset="-122"/>
                <a:cs typeface="Raleway" pitchFamily="34" charset="-120"/>
              </a:rPr>
              <a:t>Якість Цифрових Карт</a:t>
            </a:r>
            <a:endParaRPr lang="en-US" sz="3250" dirty="0"/>
          </a:p>
        </p:txBody>
      </p:sp>
      <p:sp>
        <p:nvSpPr>
          <p:cNvPr id="4" name="Text 1"/>
          <p:cNvSpPr/>
          <p:nvPr/>
        </p:nvSpPr>
        <p:spPr>
          <a:xfrm>
            <a:off x="585907" y="3543776"/>
            <a:ext cx="6603683" cy="552450"/>
          </a:xfrm>
          <a:prstGeom prst="rect">
            <a:avLst/>
          </a:prstGeom>
          <a:noFill/>
          <a:ln/>
        </p:spPr>
        <p:txBody>
          <a:bodyPr wrap="none" lIns="0" tIns="0" rIns="0" bIns="0" rtlCol="0" anchor="t"/>
          <a:lstStyle/>
          <a:p>
            <a:pPr marL="0" indent="0" algn="ctr">
              <a:lnSpc>
                <a:spcPts val="4350"/>
              </a:lnSpc>
              <a:buNone/>
            </a:pPr>
            <a:r>
              <a:rPr lang="en-US" sz="4350" dirty="0">
                <a:solidFill>
                  <a:srgbClr val="3C3939"/>
                </a:solidFill>
                <a:latin typeface="Raleway" pitchFamily="34" charset="0"/>
                <a:ea typeface="Raleway" pitchFamily="34" charset="-122"/>
                <a:cs typeface="Raleway" pitchFamily="34" charset="-120"/>
              </a:rPr>
              <a:t>95%</a:t>
            </a:r>
            <a:endParaRPr lang="en-US" sz="4350" dirty="0"/>
          </a:p>
        </p:txBody>
      </p:sp>
      <p:sp>
        <p:nvSpPr>
          <p:cNvPr id="5" name="Text 2"/>
          <p:cNvSpPr/>
          <p:nvPr/>
        </p:nvSpPr>
        <p:spPr>
          <a:xfrm>
            <a:off x="2841427" y="4305419"/>
            <a:ext cx="2092643" cy="261580"/>
          </a:xfrm>
          <a:prstGeom prst="rect">
            <a:avLst/>
          </a:prstGeom>
          <a:noFill/>
          <a:ln/>
        </p:spPr>
        <p:txBody>
          <a:bodyPr wrap="none" lIns="0" tIns="0" rIns="0" bIns="0" rtlCol="0" anchor="t"/>
          <a:lstStyle/>
          <a:p>
            <a:pPr marL="0" indent="0" algn="ctr">
              <a:lnSpc>
                <a:spcPts val="2050"/>
              </a:lnSpc>
              <a:buNone/>
            </a:pPr>
            <a:r>
              <a:rPr lang="en-US" sz="1600" dirty="0">
                <a:solidFill>
                  <a:srgbClr val="3C3939"/>
                </a:solidFill>
                <a:latin typeface="Raleway" pitchFamily="34" charset="0"/>
                <a:ea typeface="Raleway" pitchFamily="34" charset="-122"/>
                <a:cs typeface="Raleway" pitchFamily="34" charset="-120"/>
              </a:rPr>
              <a:t>Повнота даних</a:t>
            </a:r>
            <a:endParaRPr lang="en-US" sz="1600" dirty="0"/>
          </a:p>
        </p:txBody>
      </p:sp>
      <p:sp>
        <p:nvSpPr>
          <p:cNvPr id="6" name="Text 3"/>
          <p:cNvSpPr/>
          <p:nvPr/>
        </p:nvSpPr>
        <p:spPr>
          <a:xfrm>
            <a:off x="585907" y="4667369"/>
            <a:ext cx="6603683" cy="267772"/>
          </a:xfrm>
          <a:prstGeom prst="rect">
            <a:avLst/>
          </a:prstGeom>
          <a:noFill/>
          <a:ln/>
        </p:spPr>
        <p:txBody>
          <a:bodyPr wrap="none" lIns="0" tIns="0" rIns="0" bIns="0" rtlCol="0" anchor="t"/>
          <a:lstStyle/>
          <a:p>
            <a:pPr marL="0" indent="0" algn="ctr">
              <a:lnSpc>
                <a:spcPts val="2100"/>
              </a:lnSpc>
              <a:buNone/>
            </a:pPr>
            <a:r>
              <a:rPr lang="en-US" sz="1300" dirty="0">
                <a:solidFill>
                  <a:srgbClr val="3C3939"/>
                </a:solidFill>
                <a:latin typeface="Roboto" pitchFamily="34" charset="0"/>
                <a:ea typeface="Roboto" pitchFamily="34" charset="-122"/>
                <a:cs typeface="Roboto" pitchFamily="34" charset="-120"/>
              </a:rPr>
              <a:t>Відсоток реальних об'єктів, представлених на цифровій карті</a:t>
            </a:r>
            <a:endParaRPr lang="en-US" sz="1300" dirty="0"/>
          </a:p>
        </p:txBody>
      </p:sp>
      <p:sp>
        <p:nvSpPr>
          <p:cNvPr id="7" name="Text 4"/>
          <p:cNvSpPr/>
          <p:nvPr/>
        </p:nvSpPr>
        <p:spPr>
          <a:xfrm>
            <a:off x="7440692" y="3543776"/>
            <a:ext cx="6603802" cy="552450"/>
          </a:xfrm>
          <a:prstGeom prst="rect">
            <a:avLst/>
          </a:prstGeom>
          <a:noFill/>
          <a:ln/>
        </p:spPr>
        <p:txBody>
          <a:bodyPr wrap="none" lIns="0" tIns="0" rIns="0" bIns="0" rtlCol="0" anchor="t"/>
          <a:lstStyle/>
          <a:p>
            <a:pPr marL="0" indent="0" algn="ctr">
              <a:lnSpc>
                <a:spcPts val="4350"/>
              </a:lnSpc>
              <a:buNone/>
            </a:pPr>
            <a:r>
              <a:rPr lang="en-US" sz="4350" dirty="0">
                <a:solidFill>
                  <a:srgbClr val="3C3939"/>
                </a:solidFill>
                <a:latin typeface="Raleway" pitchFamily="34" charset="0"/>
                <a:ea typeface="Raleway" pitchFamily="34" charset="-122"/>
                <a:cs typeface="Raleway" pitchFamily="34" charset="-120"/>
              </a:rPr>
              <a:t>±2.5м</a:t>
            </a:r>
            <a:endParaRPr lang="en-US" sz="4350" dirty="0"/>
          </a:p>
        </p:txBody>
      </p:sp>
      <p:sp>
        <p:nvSpPr>
          <p:cNvPr id="8" name="Text 5"/>
          <p:cNvSpPr/>
          <p:nvPr/>
        </p:nvSpPr>
        <p:spPr>
          <a:xfrm>
            <a:off x="9696212" y="4305419"/>
            <a:ext cx="2092643" cy="261580"/>
          </a:xfrm>
          <a:prstGeom prst="rect">
            <a:avLst/>
          </a:prstGeom>
          <a:noFill/>
          <a:ln/>
        </p:spPr>
        <p:txBody>
          <a:bodyPr wrap="none" lIns="0" tIns="0" rIns="0" bIns="0" rtlCol="0" anchor="t"/>
          <a:lstStyle/>
          <a:p>
            <a:pPr marL="0" indent="0" algn="ctr">
              <a:lnSpc>
                <a:spcPts val="2050"/>
              </a:lnSpc>
              <a:buNone/>
            </a:pPr>
            <a:r>
              <a:rPr lang="en-US" sz="1600" dirty="0">
                <a:solidFill>
                  <a:srgbClr val="3C3939"/>
                </a:solidFill>
                <a:latin typeface="Raleway" pitchFamily="34" charset="0"/>
                <a:ea typeface="Raleway" pitchFamily="34" charset="-122"/>
                <a:cs typeface="Raleway" pitchFamily="34" charset="-120"/>
              </a:rPr>
              <a:t>Позиційна точність</a:t>
            </a:r>
            <a:endParaRPr lang="en-US" sz="1600" dirty="0"/>
          </a:p>
        </p:txBody>
      </p:sp>
      <p:sp>
        <p:nvSpPr>
          <p:cNvPr id="9" name="Text 6"/>
          <p:cNvSpPr/>
          <p:nvPr/>
        </p:nvSpPr>
        <p:spPr>
          <a:xfrm>
            <a:off x="7440692" y="4667369"/>
            <a:ext cx="6603802" cy="267772"/>
          </a:xfrm>
          <a:prstGeom prst="rect">
            <a:avLst/>
          </a:prstGeom>
          <a:noFill/>
          <a:ln/>
        </p:spPr>
        <p:txBody>
          <a:bodyPr wrap="none" lIns="0" tIns="0" rIns="0" bIns="0" rtlCol="0" anchor="t"/>
          <a:lstStyle/>
          <a:p>
            <a:pPr marL="0" indent="0" algn="ctr">
              <a:lnSpc>
                <a:spcPts val="2100"/>
              </a:lnSpc>
              <a:buNone/>
            </a:pPr>
            <a:r>
              <a:rPr lang="en-US" sz="1300" dirty="0">
                <a:solidFill>
                  <a:srgbClr val="3C3939"/>
                </a:solidFill>
                <a:latin typeface="Roboto" pitchFamily="34" charset="0"/>
                <a:ea typeface="Roboto" pitchFamily="34" charset="-122"/>
                <a:cs typeface="Roboto" pitchFamily="34" charset="-120"/>
              </a:rPr>
              <a:t>Середнє відхилення положення об'єктів від істинних координат</a:t>
            </a:r>
            <a:endParaRPr lang="en-US" sz="1300" dirty="0"/>
          </a:p>
        </p:txBody>
      </p:sp>
      <p:sp>
        <p:nvSpPr>
          <p:cNvPr id="10" name="Text 7"/>
          <p:cNvSpPr/>
          <p:nvPr/>
        </p:nvSpPr>
        <p:spPr>
          <a:xfrm>
            <a:off x="585907" y="5521047"/>
            <a:ext cx="6603683" cy="552450"/>
          </a:xfrm>
          <a:prstGeom prst="rect">
            <a:avLst/>
          </a:prstGeom>
          <a:noFill/>
          <a:ln/>
        </p:spPr>
        <p:txBody>
          <a:bodyPr wrap="none" lIns="0" tIns="0" rIns="0" bIns="0" rtlCol="0" anchor="t"/>
          <a:lstStyle/>
          <a:p>
            <a:pPr marL="0" indent="0" algn="ctr">
              <a:lnSpc>
                <a:spcPts val="4350"/>
              </a:lnSpc>
              <a:buNone/>
            </a:pPr>
            <a:r>
              <a:rPr lang="en-US" sz="4350" dirty="0">
                <a:solidFill>
                  <a:srgbClr val="3C3939"/>
                </a:solidFill>
                <a:latin typeface="Raleway" pitchFamily="34" charset="0"/>
                <a:ea typeface="Raleway" pitchFamily="34" charset="-122"/>
                <a:cs typeface="Raleway" pitchFamily="34" charset="-120"/>
              </a:rPr>
              <a:t>98%</a:t>
            </a:r>
            <a:endParaRPr lang="en-US" sz="4350" dirty="0"/>
          </a:p>
        </p:txBody>
      </p:sp>
      <p:sp>
        <p:nvSpPr>
          <p:cNvPr id="11" name="Text 8"/>
          <p:cNvSpPr/>
          <p:nvPr/>
        </p:nvSpPr>
        <p:spPr>
          <a:xfrm>
            <a:off x="2841427" y="6282690"/>
            <a:ext cx="2092643" cy="261580"/>
          </a:xfrm>
          <a:prstGeom prst="rect">
            <a:avLst/>
          </a:prstGeom>
          <a:noFill/>
          <a:ln/>
        </p:spPr>
        <p:txBody>
          <a:bodyPr wrap="none" lIns="0" tIns="0" rIns="0" bIns="0" rtlCol="0" anchor="t"/>
          <a:lstStyle/>
          <a:p>
            <a:pPr marL="0" indent="0" algn="ctr">
              <a:lnSpc>
                <a:spcPts val="2050"/>
              </a:lnSpc>
              <a:buNone/>
            </a:pPr>
            <a:r>
              <a:rPr lang="en-US" sz="1600" dirty="0">
                <a:solidFill>
                  <a:srgbClr val="3C3939"/>
                </a:solidFill>
                <a:latin typeface="Raleway" pitchFamily="34" charset="0"/>
                <a:ea typeface="Raleway" pitchFamily="34" charset="-122"/>
                <a:cs typeface="Raleway" pitchFamily="34" charset="-120"/>
              </a:rPr>
              <a:t>Тематична точність</a:t>
            </a:r>
            <a:endParaRPr lang="en-US" sz="1600" dirty="0"/>
          </a:p>
        </p:txBody>
      </p:sp>
      <p:sp>
        <p:nvSpPr>
          <p:cNvPr id="12" name="Text 9"/>
          <p:cNvSpPr/>
          <p:nvPr/>
        </p:nvSpPr>
        <p:spPr>
          <a:xfrm>
            <a:off x="585907" y="6644640"/>
            <a:ext cx="6603683" cy="267772"/>
          </a:xfrm>
          <a:prstGeom prst="rect">
            <a:avLst/>
          </a:prstGeom>
          <a:noFill/>
          <a:ln/>
        </p:spPr>
        <p:txBody>
          <a:bodyPr wrap="none" lIns="0" tIns="0" rIns="0" bIns="0" rtlCol="0" anchor="t"/>
          <a:lstStyle/>
          <a:p>
            <a:pPr marL="0" indent="0" algn="ctr">
              <a:lnSpc>
                <a:spcPts val="2100"/>
              </a:lnSpc>
              <a:buNone/>
            </a:pPr>
            <a:r>
              <a:rPr lang="en-US" sz="1300" dirty="0">
                <a:solidFill>
                  <a:srgbClr val="3C3939"/>
                </a:solidFill>
                <a:latin typeface="Roboto" pitchFamily="34" charset="0"/>
                <a:ea typeface="Roboto" pitchFamily="34" charset="-122"/>
                <a:cs typeface="Roboto" pitchFamily="34" charset="-120"/>
              </a:rPr>
              <a:t>Коректність класифікації та атрибутивної інформації</a:t>
            </a:r>
            <a:endParaRPr lang="en-US" sz="1300" dirty="0"/>
          </a:p>
        </p:txBody>
      </p:sp>
      <p:sp>
        <p:nvSpPr>
          <p:cNvPr id="13" name="Text 10"/>
          <p:cNvSpPr/>
          <p:nvPr/>
        </p:nvSpPr>
        <p:spPr>
          <a:xfrm>
            <a:off x="7440692" y="5521047"/>
            <a:ext cx="6603802" cy="552450"/>
          </a:xfrm>
          <a:prstGeom prst="rect">
            <a:avLst/>
          </a:prstGeom>
          <a:noFill/>
          <a:ln/>
        </p:spPr>
        <p:txBody>
          <a:bodyPr wrap="none" lIns="0" tIns="0" rIns="0" bIns="0" rtlCol="0" anchor="t"/>
          <a:lstStyle/>
          <a:p>
            <a:pPr marL="0" indent="0" algn="ctr">
              <a:lnSpc>
                <a:spcPts val="4350"/>
              </a:lnSpc>
              <a:buNone/>
            </a:pPr>
            <a:r>
              <a:rPr lang="en-US" sz="4350" dirty="0">
                <a:solidFill>
                  <a:srgbClr val="3C3939"/>
                </a:solidFill>
                <a:latin typeface="Raleway" pitchFamily="34" charset="0"/>
                <a:ea typeface="Raleway" pitchFamily="34" charset="-122"/>
                <a:cs typeface="Raleway" pitchFamily="34" charset="-120"/>
              </a:rPr>
              <a:t>0.7м</a:t>
            </a:r>
            <a:endParaRPr lang="en-US" sz="4350" dirty="0"/>
          </a:p>
        </p:txBody>
      </p:sp>
      <p:sp>
        <p:nvSpPr>
          <p:cNvPr id="14" name="Text 11"/>
          <p:cNvSpPr/>
          <p:nvPr/>
        </p:nvSpPr>
        <p:spPr>
          <a:xfrm>
            <a:off x="9696212" y="6282690"/>
            <a:ext cx="2092643" cy="261580"/>
          </a:xfrm>
          <a:prstGeom prst="rect">
            <a:avLst/>
          </a:prstGeom>
          <a:noFill/>
          <a:ln/>
        </p:spPr>
        <p:txBody>
          <a:bodyPr wrap="none" lIns="0" tIns="0" rIns="0" bIns="0" rtlCol="0" anchor="t"/>
          <a:lstStyle/>
          <a:p>
            <a:pPr marL="0" indent="0" algn="ctr">
              <a:lnSpc>
                <a:spcPts val="2050"/>
              </a:lnSpc>
              <a:buNone/>
            </a:pPr>
            <a:r>
              <a:rPr lang="en-US" sz="1600" dirty="0">
                <a:solidFill>
                  <a:srgbClr val="3C3939"/>
                </a:solidFill>
                <a:latin typeface="Raleway" pitchFamily="34" charset="0"/>
                <a:ea typeface="Raleway" pitchFamily="34" charset="-122"/>
                <a:cs typeface="Raleway" pitchFamily="34" charset="-120"/>
              </a:rPr>
              <a:t>Роздільна здатність</a:t>
            </a:r>
            <a:endParaRPr lang="en-US" sz="1600" dirty="0"/>
          </a:p>
        </p:txBody>
      </p:sp>
      <p:sp>
        <p:nvSpPr>
          <p:cNvPr id="15" name="Text 12"/>
          <p:cNvSpPr/>
          <p:nvPr/>
        </p:nvSpPr>
        <p:spPr>
          <a:xfrm>
            <a:off x="7440692" y="6644640"/>
            <a:ext cx="6603802" cy="267772"/>
          </a:xfrm>
          <a:prstGeom prst="rect">
            <a:avLst/>
          </a:prstGeom>
          <a:noFill/>
          <a:ln/>
        </p:spPr>
        <p:txBody>
          <a:bodyPr wrap="none" lIns="0" tIns="0" rIns="0" bIns="0" rtlCol="0" anchor="t"/>
          <a:lstStyle/>
          <a:p>
            <a:pPr marL="0" indent="0" algn="ctr">
              <a:lnSpc>
                <a:spcPts val="2100"/>
              </a:lnSpc>
              <a:buNone/>
            </a:pPr>
            <a:r>
              <a:rPr lang="en-US" sz="1300" dirty="0">
                <a:solidFill>
                  <a:srgbClr val="3C3939"/>
                </a:solidFill>
                <a:latin typeface="Roboto" pitchFamily="34" charset="0"/>
                <a:ea typeface="Roboto" pitchFamily="34" charset="-122"/>
                <a:cs typeface="Roboto" pitchFamily="34" charset="-120"/>
              </a:rPr>
              <a:t>Мінімальний розмір об'єкта, що може бути представлений</a:t>
            </a:r>
            <a:endParaRPr lang="en-US" sz="1300" dirty="0"/>
          </a:p>
        </p:txBody>
      </p:sp>
      <p:sp>
        <p:nvSpPr>
          <p:cNvPr id="16" name="Text 13"/>
          <p:cNvSpPr/>
          <p:nvPr/>
        </p:nvSpPr>
        <p:spPr>
          <a:xfrm>
            <a:off x="585907" y="7100649"/>
            <a:ext cx="13458587" cy="535543"/>
          </a:xfrm>
          <a:prstGeom prst="rect">
            <a:avLst/>
          </a:prstGeom>
          <a:noFill/>
          <a:ln/>
        </p:spPr>
        <p:txBody>
          <a:bodyPr wrap="square" lIns="0" tIns="0" rIns="0" bIns="0" rtlCol="0" anchor="t"/>
          <a:lstStyle/>
          <a:p>
            <a:pPr marL="0" indent="0" algn="l">
              <a:lnSpc>
                <a:spcPts val="2100"/>
              </a:lnSpc>
              <a:buNone/>
            </a:pPr>
            <a:r>
              <a:rPr lang="en-US" sz="1300" dirty="0">
                <a:solidFill>
                  <a:srgbClr val="3C3939"/>
                </a:solidFill>
                <a:latin typeface="Roboto" pitchFamily="34" charset="0"/>
                <a:ea typeface="Roboto" pitchFamily="34" charset="-122"/>
                <a:cs typeface="Roboto" pitchFamily="34" charset="-120"/>
              </a:rPr>
              <a:t>Оцінка якості цифрових карт є критично важливим етапом створення ГІС. Точність даних безпосередньо впливає на надійність аналізу та прийняття рішень. Комплексна оцінка якості включає перевірку геометричної та атрибутивної точності, актуальності даних, логічної узгодженості та повноти об'єктного складу.</a:t>
            </a:r>
            <a:endParaRPr lang="en-US" sz="13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67596" y="603052"/>
            <a:ext cx="10307122" cy="685324"/>
          </a:xfrm>
          <a:prstGeom prst="rect">
            <a:avLst/>
          </a:prstGeom>
          <a:noFill/>
          <a:ln/>
        </p:spPr>
        <p:txBody>
          <a:bodyPr wrap="none" lIns="0" tIns="0" rIns="0" bIns="0" rtlCol="0" anchor="t"/>
          <a:lstStyle/>
          <a:p>
            <a:pPr marL="0" indent="0" algn="l">
              <a:lnSpc>
                <a:spcPts val="5350"/>
              </a:lnSpc>
              <a:buNone/>
            </a:pPr>
            <a:r>
              <a:rPr lang="en-US" sz="4300" dirty="0">
                <a:solidFill>
                  <a:srgbClr val="1B1B27"/>
                </a:solidFill>
                <a:latin typeface="Raleway" pitchFamily="34" charset="0"/>
                <a:ea typeface="Raleway" pitchFamily="34" charset="-122"/>
                <a:cs typeface="Raleway" pitchFamily="34" charset="-120"/>
              </a:rPr>
              <a:t>Топологічні Помилки та Їх Виправлення</a:t>
            </a:r>
            <a:endParaRPr lang="en-US" sz="4300" dirty="0"/>
          </a:p>
        </p:txBody>
      </p:sp>
      <p:pic>
        <p:nvPicPr>
          <p:cNvPr id="3" name="Image 0" descr="preencoded.png"/>
          <p:cNvPicPr>
            <a:picLocks noChangeAspect="1"/>
          </p:cNvPicPr>
          <p:nvPr/>
        </p:nvPicPr>
        <p:blipFill>
          <a:blip r:embed="rId3"/>
          <a:stretch>
            <a:fillRect/>
          </a:stretch>
        </p:blipFill>
        <p:spPr>
          <a:xfrm>
            <a:off x="775216" y="1868448"/>
            <a:ext cx="3138368" cy="3138368"/>
          </a:xfrm>
          <a:prstGeom prst="rect">
            <a:avLst/>
          </a:prstGeom>
        </p:spPr>
      </p:pic>
      <p:pic>
        <p:nvPicPr>
          <p:cNvPr id="4" name="Image 1" descr="preencoded.png"/>
          <p:cNvPicPr>
            <a:picLocks noChangeAspect="1"/>
          </p:cNvPicPr>
          <p:nvPr/>
        </p:nvPicPr>
        <p:blipFill>
          <a:blip r:embed="rId4"/>
          <a:stretch>
            <a:fillRect/>
          </a:stretch>
        </p:blipFill>
        <p:spPr>
          <a:xfrm>
            <a:off x="4088963" y="1868448"/>
            <a:ext cx="3138488" cy="3138488"/>
          </a:xfrm>
          <a:prstGeom prst="rect">
            <a:avLst/>
          </a:prstGeom>
        </p:spPr>
      </p:pic>
      <p:pic>
        <p:nvPicPr>
          <p:cNvPr id="5" name="Image 2" descr="preencoded.png"/>
          <p:cNvPicPr>
            <a:picLocks noChangeAspect="1"/>
          </p:cNvPicPr>
          <p:nvPr/>
        </p:nvPicPr>
        <p:blipFill>
          <a:blip r:embed="rId5"/>
          <a:stretch>
            <a:fillRect/>
          </a:stretch>
        </p:blipFill>
        <p:spPr>
          <a:xfrm>
            <a:off x="7402830" y="1868448"/>
            <a:ext cx="3138488" cy="3138488"/>
          </a:xfrm>
          <a:prstGeom prst="rect">
            <a:avLst/>
          </a:prstGeom>
        </p:spPr>
      </p:pic>
      <p:pic>
        <p:nvPicPr>
          <p:cNvPr id="6" name="Image 3" descr="preencoded.png"/>
          <p:cNvPicPr>
            <a:picLocks noChangeAspect="1"/>
          </p:cNvPicPr>
          <p:nvPr/>
        </p:nvPicPr>
        <p:blipFill>
          <a:blip r:embed="rId6"/>
          <a:stretch>
            <a:fillRect/>
          </a:stretch>
        </p:blipFill>
        <p:spPr>
          <a:xfrm>
            <a:off x="10716697" y="1868448"/>
            <a:ext cx="3138488" cy="3138488"/>
          </a:xfrm>
          <a:prstGeom prst="rect">
            <a:avLst/>
          </a:prstGeom>
        </p:spPr>
      </p:pic>
      <p:sp>
        <p:nvSpPr>
          <p:cNvPr id="7" name="Text 1"/>
          <p:cNvSpPr/>
          <p:nvPr/>
        </p:nvSpPr>
        <p:spPr>
          <a:xfrm>
            <a:off x="767596" y="5395079"/>
            <a:ext cx="13095208" cy="1052632"/>
          </a:xfrm>
          <a:prstGeom prst="rect">
            <a:avLst/>
          </a:prstGeom>
          <a:noFill/>
          <a:ln/>
        </p:spPr>
        <p:txBody>
          <a:bodyPr wrap="square" lIns="0" tIns="0" rIns="0" bIns="0" rtlCol="0" anchor="t"/>
          <a:lstStyle/>
          <a:p>
            <a:pPr marL="0" indent="0" algn="l">
              <a:lnSpc>
                <a:spcPts val="2750"/>
              </a:lnSpc>
              <a:buNone/>
            </a:pPr>
            <a:r>
              <a:rPr lang="en-US" sz="1700" dirty="0">
                <a:solidFill>
                  <a:srgbClr val="3C3939"/>
                </a:solidFill>
                <a:latin typeface="Roboto" pitchFamily="34" charset="0"/>
                <a:ea typeface="Roboto" pitchFamily="34" charset="-122"/>
                <a:cs typeface="Roboto" pitchFamily="34" charset="-120"/>
              </a:rPr>
              <a:t>Найпоширеніші топологічні помилки у векторних даних включають: перекриття полігонів, наявність щілин між суміжними об'єктами, недовведені лінії (висячі вузли), псевдовузли, та самоперетини ліній. Сучасні ГІС пропонують автоматизовані інструменти для виявлення та виправлення таких помилок.</a:t>
            </a:r>
            <a:endParaRPr lang="en-US" sz="1700" dirty="0"/>
          </a:p>
        </p:txBody>
      </p:sp>
      <p:sp>
        <p:nvSpPr>
          <p:cNvPr id="8" name="Text 2"/>
          <p:cNvSpPr/>
          <p:nvPr/>
        </p:nvSpPr>
        <p:spPr>
          <a:xfrm>
            <a:off x="767596" y="6694408"/>
            <a:ext cx="13095208" cy="1052632"/>
          </a:xfrm>
          <a:prstGeom prst="rect">
            <a:avLst/>
          </a:prstGeom>
          <a:noFill/>
          <a:ln/>
        </p:spPr>
        <p:txBody>
          <a:bodyPr wrap="square" lIns="0" tIns="0" rIns="0" bIns="0" rtlCol="0" anchor="t"/>
          <a:lstStyle/>
          <a:p>
            <a:pPr marL="0" indent="0" algn="l">
              <a:lnSpc>
                <a:spcPts val="2750"/>
              </a:lnSpc>
              <a:buNone/>
            </a:pPr>
            <a:r>
              <a:rPr lang="en-US" sz="1700" dirty="0">
                <a:solidFill>
                  <a:srgbClr val="3C3939"/>
                </a:solidFill>
                <a:latin typeface="Roboto" pitchFamily="34" charset="0"/>
                <a:ea typeface="Roboto" pitchFamily="34" charset="-122"/>
                <a:cs typeface="Roboto" pitchFamily="34" charset="-120"/>
              </a:rPr>
              <a:t>Для забезпечення якісної топології необхідно встановлювати чіткі топологічні правила відповідно до специфіки даних та вимог проєкту. Топологічно коректні дані є основою для надійного просторового аналізу, особливо для операцій, пов'язаних з суміжністю об'єктів та мережевим аналізом.</a:t>
            </a:r>
            <a:endParaRPr lang="en-US" sz="17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93790" y="1251109"/>
            <a:ext cx="8313658"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Raleway" pitchFamily="34" charset="0"/>
                <a:ea typeface="Raleway" pitchFamily="34" charset="-122"/>
                <a:cs typeface="Raleway" pitchFamily="34" charset="-120"/>
              </a:rPr>
              <a:t>Моделювання Поверхонь у ГІС</a:t>
            </a:r>
            <a:endParaRPr lang="en-US" sz="4450" dirty="0"/>
          </a:p>
        </p:txBody>
      </p:sp>
      <p:sp>
        <p:nvSpPr>
          <p:cNvPr id="3" name="Text 1"/>
          <p:cNvSpPr/>
          <p:nvPr/>
        </p:nvSpPr>
        <p:spPr>
          <a:xfrm>
            <a:off x="793790" y="2593658"/>
            <a:ext cx="3898702" cy="708660"/>
          </a:xfrm>
          <a:prstGeom prst="rect">
            <a:avLst/>
          </a:prstGeom>
          <a:noFill/>
          <a:ln/>
        </p:spPr>
        <p:txBody>
          <a:bodyPr wrap="square" lIns="0" tIns="0" rIns="0" bIns="0" rtlCol="0" anchor="t"/>
          <a:lstStyle/>
          <a:p>
            <a:pPr marL="0" indent="0" algn="r">
              <a:lnSpc>
                <a:spcPts val="2750"/>
              </a:lnSpc>
              <a:buNone/>
            </a:pPr>
            <a:r>
              <a:rPr lang="en-US" sz="2200" dirty="0">
                <a:solidFill>
                  <a:srgbClr val="3C3939"/>
                </a:solidFill>
                <a:latin typeface="Raleway" pitchFamily="34" charset="0"/>
                <a:ea typeface="Raleway" pitchFamily="34" charset="-122"/>
                <a:cs typeface="Raleway" pitchFamily="34" charset="-120"/>
              </a:rPr>
              <a:t>Цифрові моделі рельєфу (DEM)</a:t>
            </a:r>
            <a:endParaRPr lang="en-US" sz="2200" dirty="0"/>
          </a:p>
        </p:txBody>
      </p:sp>
      <p:sp>
        <p:nvSpPr>
          <p:cNvPr id="4" name="Text 2"/>
          <p:cNvSpPr/>
          <p:nvPr/>
        </p:nvSpPr>
        <p:spPr>
          <a:xfrm>
            <a:off x="793790" y="3438406"/>
            <a:ext cx="3898702" cy="1088708"/>
          </a:xfrm>
          <a:prstGeom prst="rect">
            <a:avLst/>
          </a:prstGeom>
          <a:noFill/>
          <a:ln/>
        </p:spPr>
        <p:txBody>
          <a:bodyPr wrap="square" lIns="0" tIns="0" rIns="0" bIns="0" rtlCol="0" anchor="t"/>
          <a:lstStyle/>
          <a:p>
            <a:pPr marL="0" indent="0" algn="r">
              <a:lnSpc>
                <a:spcPts val="2850"/>
              </a:lnSpc>
              <a:buNone/>
            </a:pPr>
            <a:r>
              <a:rPr lang="en-US" sz="1750" dirty="0">
                <a:solidFill>
                  <a:srgbClr val="3C3939"/>
                </a:solidFill>
                <a:latin typeface="Roboto" pitchFamily="34" charset="0"/>
                <a:ea typeface="Roboto" pitchFamily="34" charset="-122"/>
                <a:cs typeface="Roboto" pitchFamily="34" charset="-120"/>
              </a:rPr>
              <a:t>Растрові або TIN-моделі, що представляють висоти земної поверхні</a:t>
            </a:r>
            <a:endParaRPr lang="en-US" sz="1750" dirty="0"/>
          </a:p>
        </p:txBody>
      </p:sp>
      <p:pic>
        <p:nvPicPr>
          <p:cNvPr id="5" name="Image 0" descr="preencoded.png"/>
          <p:cNvPicPr>
            <a:picLocks noChangeAspect="1"/>
          </p:cNvPicPr>
          <p:nvPr/>
        </p:nvPicPr>
        <p:blipFill>
          <a:blip r:embed="rId3"/>
          <a:stretch>
            <a:fillRect/>
          </a:stretch>
        </p:blipFill>
        <p:spPr>
          <a:xfrm>
            <a:off x="5032653" y="2413516"/>
            <a:ext cx="4564975" cy="4564975"/>
          </a:xfrm>
          <a:prstGeom prst="rect">
            <a:avLst/>
          </a:prstGeom>
        </p:spPr>
      </p:pic>
      <p:pic>
        <p:nvPicPr>
          <p:cNvPr id="6" name="Image 1" descr="preencoded.png"/>
          <p:cNvPicPr>
            <a:picLocks noChangeAspect="1"/>
          </p:cNvPicPr>
          <p:nvPr/>
        </p:nvPicPr>
        <p:blipFill>
          <a:blip r:embed="rId4"/>
          <a:stretch>
            <a:fillRect/>
          </a:stretch>
        </p:blipFill>
        <p:spPr>
          <a:xfrm>
            <a:off x="6015633" y="3353991"/>
            <a:ext cx="339328" cy="424220"/>
          </a:xfrm>
          <a:prstGeom prst="rect">
            <a:avLst/>
          </a:prstGeom>
        </p:spPr>
      </p:pic>
      <p:sp>
        <p:nvSpPr>
          <p:cNvPr id="7" name="Text 3"/>
          <p:cNvSpPr/>
          <p:nvPr/>
        </p:nvSpPr>
        <p:spPr>
          <a:xfrm>
            <a:off x="9937790" y="2775109"/>
            <a:ext cx="3898821" cy="708660"/>
          </a:xfrm>
          <a:prstGeom prst="rect">
            <a:avLst/>
          </a:prstGeom>
          <a:noFill/>
          <a:ln/>
        </p:spPr>
        <p:txBody>
          <a:bodyPr wrap="squar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Цифрові моделі місцевості (DTM)</a:t>
            </a:r>
            <a:endParaRPr lang="en-US" sz="2200" dirty="0"/>
          </a:p>
        </p:txBody>
      </p:sp>
      <p:sp>
        <p:nvSpPr>
          <p:cNvPr id="8" name="Text 4"/>
          <p:cNvSpPr/>
          <p:nvPr/>
        </p:nvSpPr>
        <p:spPr>
          <a:xfrm>
            <a:off x="9937790" y="3619857"/>
            <a:ext cx="3898821" cy="725805"/>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Представлення поверхні землі з урахуванням природних об'єктів</a:t>
            </a:r>
            <a:endParaRPr lang="en-US" sz="1750" dirty="0"/>
          </a:p>
        </p:txBody>
      </p:sp>
      <p:pic>
        <p:nvPicPr>
          <p:cNvPr id="9" name="Image 2" descr="preencoded.png"/>
          <p:cNvPicPr>
            <a:picLocks noChangeAspect="1"/>
          </p:cNvPicPr>
          <p:nvPr/>
        </p:nvPicPr>
        <p:blipFill>
          <a:blip r:embed="rId5"/>
          <a:stretch>
            <a:fillRect/>
          </a:stretch>
        </p:blipFill>
        <p:spPr>
          <a:xfrm>
            <a:off x="5032653" y="2413516"/>
            <a:ext cx="4564975" cy="4564975"/>
          </a:xfrm>
          <a:prstGeom prst="rect">
            <a:avLst/>
          </a:prstGeom>
        </p:spPr>
      </p:pic>
      <p:pic>
        <p:nvPicPr>
          <p:cNvPr id="10" name="Image 3" descr="preencoded.png"/>
          <p:cNvPicPr>
            <a:picLocks noChangeAspect="1"/>
          </p:cNvPicPr>
          <p:nvPr/>
        </p:nvPicPr>
        <p:blipFill>
          <a:blip r:embed="rId6"/>
          <a:stretch>
            <a:fillRect/>
          </a:stretch>
        </p:blipFill>
        <p:spPr>
          <a:xfrm>
            <a:off x="8275201" y="3353991"/>
            <a:ext cx="339328" cy="424220"/>
          </a:xfrm>
          <a:prstGeom prst="rect">
            <a:avLst/>
          </a:prstGeom>
        </p:spPr>
      </p:pic>
      <p:sp>
        <p:nvSpPr>
          <p:cNvPr id="11" name="Text 5"/>
          <p:cNvSpPr/>
          <p:nvPr/>
        </p:nvSpPr>
        <p:spPr>
          <a:xfrm>
            <a:off x="9937790" y="5227677"/>
            <a:ext cx="3898821" cy="708660"/>
          </a:xfrm>
          <a:prstGeom prst="rect">
            <a:avLst/>
          </a:prstGeom>
          <a:noFill/>
          <a:ln/>
        </p:spPr>
        <p:txBody>
          <a:bodyPr wrap="squar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Цифрові моделі поверхні (DSM)</a:t>
            </a:r>
            <a:endParaRPr lang="en-US" sz="2200" dirty="0"/>
          </a:p>
        </p:txBody>
      </p:sp>
      <p:sp>
        <p:nvSpPr>
          <p:cNvPr id="12" name="Text 6"/>
          <p:cNvSpPr/>
          <p:nvPr/>
        </p:nvSpPr>
        <p:spPr>
          <a:xfrm>
            <a:off x="9937790" y="6072426"/>
            <a:ext cx="3898821" cy="725805"/>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Моделі, що включають як природні, так і штучні об'єкти</a:t>
            </a:r>
            <a:endParaRPr lang="en-US" sz="1750" dirty="0"/>
          </a:p>
        </p:txBody>
      </p:sp>
      <p:pic>
        <p:nvPicPr>
          <p:cNvPr id="13" name="Image 4" descr="preencoded.png"/>
          <p:cNvPicPr>
            <a:picLocks noChangeAspect="1"/>
          </p:cNvPicPr>
          <p:nvPr/>
        </p:nvPicPr>
        <p:blipFill>
          <a:blip r:embed="rId7"/>
          <a:stretch>
            <a:fillRect/>
          </a:stretch>
        </p:blipFill>
        <p:spPr>
          <a:xfrm>
            <a:off x="5032653" y="2413516"/>
            <a:ext cx="4564975" cy="4564975"/>
          </a:xfrm>
          <a:prstGeom prst="rect">
            <a:avLst/>
          </a:prstGeom>
        </p:spPr>
      </p:pic>
      <p:pic>
        <p:nvPicPr>
          <p:cNvPr id="14" name="Image 5" descr="preencoded.png"/>
          <p:cNvPicPr>
            <a:picLocks noChangeAspect="1"/>
          </p:cNvPicPr>
          <p:nvPr/>
        </p:nvPicPr>
        <p:blipFill>
          <a:blip r:embed="rId8"/>
          <a:stretch>
            <a:fillRect/>
          </a:stretch>
        </p:blipFill>
        <p:spPr>
          <a:xfrm>
            <a:off x="8275201" y="5613559"/>
            <a:ext cx="339328" cy="424220"/>
          </a:xfrm>
          <a:prstGeom prst="rect">
            <a:avLst/>
          </a:prstGeom>
        </p:spPr>
      </p:pic>
      <p:sp>
        <p:nvSpPr>
          <p:cNvPr id="15" name="Text 7"/>
          <p:cNvSpPr/>
          <p:nvPr/>
        </p:nvSpPr>
        <p:spPr>
          <a:xfrm>
            <a:off x="1811655" y="5404842"/>
            <a:ext cx="2880836" cy="354330"/>
          </a:xfrm>
          <a:prstGeom prst="rect">
            <a:avLst/>
          </a:prstGeom>
          <a:noFill/>
          <a:ln/>
        </p:spPr>
        <p:txBody>
          <a:bodyPr wrap="none" lIns="0" tIns="0" rIns="0" bIns="0" rtlCol="0" anchor="t"/>
          <a:lstStyle/>
          <a:p>
            <a:pPr marL="0" indent="0" algn="r">
              <a:lnSpc>
                <a:spcPts val="2750"/>
              </a:lnSpc>
              <a:buNone/>
            </a:pPr>
            <a:r>
              <a:rPr lang="en-US" sz="2200" dirty="0">
                <a:solidFill>
                  <a:srgbClr val="3C3939"/>
                </a:solidFill>
                <a:latin typeface="Raleway" pitchFamily="34" charset="0"/>
                <a:ea typeface="Raleway" pitchFamily="34" charset="-122"/>
                <a:cs typeface="Raleway" pitchFamily="34" charset="-120"/>
              </a:rPr>
              <a:t>Статистичні поверхні</a:t>
            </a:r>
            <a:endParaRPr lang="en-US" sz="2200" dirty="0"/>
          </a:p>
        </p:txBody>
      </p:sp>
      <p:sp>
        <p:nvSpPr>
          <p:cNvPr id="16" name="Text 8"/>
          <p:cNvSpPr/>
          <p:nvPr/>
        </p:nvSpPr>
        <p:spPr>
          <a:xfrm>
            <a:off x="793790" y="5895261"/>
            <a:ext cx="3898702" cy="725805"/>
          </a:xfrm>
          <a:prstGeom prst="rect">
            <a:avLst/>
          </a:prstGeom>
          <a:noFill/>
          <a:ln/>
        </p:spPr>
        <p:txBody>
          <a:bodyPr wrap="square" lIns="0" tIns="0" rIns="0" bIns="0" rtlCol="0" anchor="t"/>
          <a:lstStyle/>
          <a:p>
            <a:pPr marL="0" indent="0" algn="r">
              <a:lnSpc>
                <a:spcPts val="2850"/>
              </a:lnSpc>
              <a:buNone/>
            </a:pPr>
            <a:r>
              <a:rPr lang="en-US" sz="1750" dirty="0">
                <a:solidFill>
                  <a:srgbClr val="3C3939"/>
                </a:solidFill>
                <a:latin typeface="Roboto" pitchFamily="34" charset="0"/>
                <a:ea typeface="Roboto" pitchFamily="34" charset="-122"/>
                <a:cs typeface="Roboto" pitchFamily="34" charset="-120"/>
              </a:rPr>
              <a:t>Інтерпольовані поверхні для відображення зміни показників</a:t>
            </a:r>
            <a:endParaRPr lang="en-US" sz="1750" dirty="0"/>
          </a:p>
        </p:txBody>
      </p:sp>
      <p:pic>
        <p:nvPicPr>
          <p:cNvPr id="17" name="Image 6" descr="preencoded.png"/>
          <p:cNvPicPr>
            <a:picLocks noChangeAspect="1"/>
          </p:cNvPicPr>
          <p:nvPr/>
        </p:nvPicPr>
        <p:blipFill>
          <a:blip r:embed="rId9"/>
          <a:stretch>
            <a:fillRect/>
          </a:stretch>
        </p:blipFill>
        <p:spPr>
          <a:xfrm>
            <a:off x="5032653" y="2413516"/>
            <a:ext cx="4564975" cy="4564975"/>
          </a:xfrm>
          <a:prstGeom prst="rect">
            <a:avLst/>
          </a:prstGeom>
        </p:spPr>
      </p:pic>
      <p:pic>
        <p:nvPicPr>
          <p:cNvPr id="18" name="Image 7" descr="preencoded.png"/>
          <p:cNvPicPr>
            <a:picLocks noChangeAspect="1"/>
          </p:cNvPicPr>
          <p:nvPr/>
        </p:nvPicPr>
        <p:blipFill>
          <a:blip r:embed="rId10"/>
          <a:stretch>
            <a:fillRect/>
          </a:stretch>
        </p:blipFill>
        <p:spPr>
          <a:xfrm>
            <a:off x="6015633" y="5613559"/>
            <a:ext cx="339328" cy="42422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535662" y="808196"/>
            <a:ext cx="5817513" cy="478274"/>
          </a:xfrm>
          <a:prstGeom prst="rect">
            <a:avLst/>
          </a:prstGeom>
          <a:noFill/>
          <a:ln/>
        </p:spPr>
        <p:txBody>
          <a:bodyPr wrap="none" lIns="0" tIns="0" rIns="0" bIns="0" rtlCol="0" anchor="t"/>
          <a:lstStyle/>
          <a:p>
            <a:pPr marL="0" indent="0" algn="l">
              <a:lnSpc>
                <a:spcPts val="3750"/>
              </a:lnSpc>
              <a:buNone/>
            </a:pPr>
            <a:r>
              <a:rPr lang="en-US" sz="3000" dirty="0">
                <a:solidFill>
                  <a:srgbClr val="1B1B27"/>
                </a:solidFill>
                <a:latin typeface="Raleway" pitchFamily="34" charset="0"/>
                <a:ea typeface="Raleway" pitchFamily="34" charset="-122"/>
                <a:cs typeface="Raleway" pitchFamily="34" charset="-120"/>
              </a:rPr>
              <a:t>Методи Інтерполяції Поверхонь</a:t>
            </a:r>
            <a:endParaRPr lang="en-US" sz="3000" dirty="0"/>
          </a:p>
        </p:txBody>
      </p:sp>
      <p:sp>
        <p:nvSpPr>
          <p:cNvPr id="4" name="Shape 1"/>
          <p:cNvSpPr/>
          <p:nvPr/>
        </p:nvSpPr>
        <p:spPr>
          <a:xfrm>
            <a:off x="535662" y="1516023"/>
            <a:ext cx="8072676" cy="5905262"/>
          </a:xfrm>
          <a:prstGeom prst="roundRect">
            <a:avLst>
              <a:gd name="adj" fmla="val 1089"/>
            </a:avLst>
          </a:prstGeom>
          <a:noFill/>
          <a:ln w="7620">
            <a:solidFill>
              <a:srgbClr val="000000">
                <a:alpha val="8000"/>
              </a:srgbClr>
            </a:solidFill>
            <a:prstDash val="solid"/>
          </a:ln>
        </p:spPr>
      </p:sp>
      <p:sp>
        <p:nvSpPr>
          <p:cNvPr id="5" name="Shape 2"/>
          <p:cNvSpPr/>
          <p:nvPr/>
        </p:nvSpPr>
        <p:spPr>
          <a:xfrm>
            <a:off x="543282" y="1523643"/>
            <a:ext cx="8057436" cy="443627"/>
          </a:xfrm>
          <a:prstGeom prst="rect">
            <a:avLst/>
          </a:prstGeom>
          <a:solidFill>
            <a:srgbClr val="FFFFFF">
              <a:alpha val="4000"/>
            </a:srgbClr>
          </a:solidFill>
          <a:ln/>
        </p:spPr>
      </p:sp>
      <p:sp>
        <p:nvSpPr>
          <p:cNvPr id="6" name="Text 3"/>
          <p:cNvSpPr/>
          <p:nvPr/>
        </p:nvSpPr>
        <p:spPr>
          <a:xfrm>
            <a:off x="696516" y="1623060"/>
            <a:ext cx="1704499" cy="244793"/>
          </a:xfrm>
          <a:prstGeom prst="rect">
            <a:avLst/>
          </a:prstGeom>
          <a:noFill/>
          <a:ln/>
        </p:spPr>
        <p:txBody>
          <a:bodyPr wrap="none" lIns="0" tIns="0" rIns="0" bIns="0" rtlCol="0" anchor="t"/>
          <a:lstStyle/>
          <a:p>
            <a:pPr marL="0" indent="0" algn="l">
              <a:lnSpc>
                <a:spcPts val="1900"/>
              </a:lnSpc>
              <a:buNone/>
            </a:pPr>
            <a:r>
              <a:rPr lang="en-US" sz="1200" dirty="0">
                <a:solidFill>
                  <a:srgbClr val="3C3939"/>
                </a:solidFill>
                <a:latin typeface="Roboto" pitchFamily="34" charset="0"/>
                <a:ea typeface="Roboto" pitchFamily="34" charset="-122"/>
                <a:cs typeface="Roboto" pitchFamily="34" charset="-120"/>
              </a:rPr>
              <a:t>Метод</a:t>
            </a:r>
            <a:endParaRPr lang="en-US" sz="1200" dirty="0"/>
          </a:p>
        </p:txBody>
      </p:sp>
      <p:sp>
        <p:nvSpPr>
          <p:cNvPr id="7" name="Text 4"/>
          <p:cNvSpPr/>
          <p:nvPr/>
        </p:nvSpPr>
        <p:spPr>
          <a:xfrm>
            <a:off x="2714625" y="1623060"/>
            <a:ext cx="1700689" cy="244793"/>
          </a:xfrm>
          <a:prstGeom prst="rect">
            <a:avLst/>
          </a:prstGeom>
          <a:noFill/>
          <a:ln/>
        </p:spPr>
        <p:txBody>
          <a:bodyPr wrap="none" lIns="0" tIns="0" rIns="0" bIns="0" rtlCol="0" anchor="t"/>
          <a:lstStyle/>
          <a:p>
            <a:pPr marL="0" indent="0" algn="l">
              <a:lnSpc>
                <a:spcPts val="1900"/>
              </a:lnSpc>
              <a:buNone/>
            </a:pPr>
            <a:r>
              <a:rPr lang="en-US" sz="1200" dirty="0">
                <a:solidFill>
                  <a:srgbClr val="3C3939"/>
                </a:solidFill>
                <a:latin typeface="Roboto" pitchFamily="34" charset="0"/>
                <a:ea typeface="Roboto" pitchFamily="34" charset="-122"/>
                <a:cs typeface="Roboto" pitchFamily="34" charset="-120"/>
              </a:rPr>
              <a:t>Принцип роботи</a:t>
            </a:r>
            <a:endParaRPr lang="en-US" sz="1200" dirty="0"/>
          </a:p>
        </p:txBody>
      </p:sp>
      <p:sp>
        <p:nvSpPr>
          <p:cNvPr id="8" name="Text 5"/>
          <p:cNvSpPr/>
          <p:nvPr/>
        </p:nvSpPr>
        <p:spPr>
          <a:xfrm>
            <a:off x="4728924" y="1623060"/>
            <a:ext cx="1700689" cy="244793"/>
          </a:xfrm>
          <a:prstGeom prst="rect">
            <a:avLst/>
          </a:prstGeom>
          <a:noFill/>
          <a:ln/>
        </p:spPr>
        <p:txBody>
          <a:bodyPr wrap="none" lIns="0" tIns="0" rIns="0" bIns="0" rtlCol="0" anchor="t"/>
          <a:lstStyle/>
          <a:p>
            <a:pPr marL="0" indent="0" algn="l">
              <a:lnSpc>
                <a:spcPts val="1900"/>
              </a:lnSpc>
              <a:buNone/>
            </a:pPr>
            <a:r>
              <a:rPr lang="en-US" sz="1200" dirty="0">
                <a:solidFill>
                  <a:srgbClr val="3C3939"/>
                </a:solidFill>
                <a:latin typeface="Roboto" pitchFamily="34" charset="0"/>
                <a:ea typeface="Roboto" pitchFamily="34" charset="-122"/>
                <a:cs typeface="Roboto" pitchFamily="34" charset="-120"/>
              </a:rPr>
              <a:t>Переваги</a:t>
            </a:r>
            <a:endParaRPr lang="en-US" sz="1200" dirty="0"/>
          </a:p>
        </p:txBody>
      </p:sp>
      <p:sp>
        <p:nvSpPr>
          <p:cNvPr id="9" name="Text 6"/>
          <p:cNvSpPr/>
          <p:nvPr/>
        </p:nvSpPr>
        <p:spPr>
          <a:xfrm>
            <a:off x="6743224" y="1623060"/>
            <a:ext cx="1704499" cy="244793"/>
          </a:xfrm>
          <a:prstGeom prst="rect">
            <a:avLst/>
          </a:prstGeom>
          <a:noFill/>
          <a:ln/>
        </p:spPr>
        <p:txBody>
          <a:bodyPr wrap="none" lIns="0" tIns="0" rIns="0" bIns="0" rtlCol="0" anchor="t"/>
          <a:lstStyle/>
          <a:p>
            <a:pPr marL="0" indent="0" algn="l">
              <a:lnSpc>
                <a:spcPts val="1900"/>
              </a:lnSpc>
              <a:buNone/>
            </a:pPr>
            <a:r>
              <a:rPr lang="en-US" sz="1200" dirty="0">
                <a:solidFill>
                  <a:srgbClr val="3C3939"/>
                </a:solidFill>
                <a:latin typeface="Roboto" pitchFamily="34" charset="0"/>
                <a:ea typeface="Roboto" pitchFamily="34" charset="-122"/>
                <a:cs typeface="Roboto" pitchFamily="34" charset="-120"/>
              </a:rPr>
              <a:t>Недоліки</a:t>
            </a:r>
            <a:endParaRPr lang="en-US" sz="1200" dirty="0"/>
          </a:p>
        </p:txBody>
      </p:sp>
      <p:sp>
        <p:nvSpPr>
          <p:cNvPr id="10" name="Shape 7"/>
          <p:cNvSpPr/>
          <p:nvPr/>
        </p:nvSpPr>
        <p:spPr>
          <a:xfrm>
            <a:off x="543282" y="1967270"/>
            <a:ext cx="8057436" cy="1667589"/>
          </a:xfrm>
          <a:prstGeom prst="rect">
            <a:avLst/>
          </a:prstGeom>
          <a:solidFill>
            <a:srgbClr val="000000">
              <a:alpha val="4000"/>
            </a:srgbClr>
          </a:solidFill>
          <a:ln/>
        </p:spPr>
      </p:sp>
      <p:sp>
        <p:nvSpPr>
          <p:cNvPr id="11" name="Text 8"/>
          <p:cNvSpPr/>
          <p:nvPr/>
        </p:nvSpPr>
        <p:spPr>
          <a:xfrm>
            <a:off x="696516" y="2066687"/>
            <a:ext cx="1704499" cy="734378"/>
          </a:xfrm>
          <a:prstGeom prst="rect">
            <a:avLst/>
          </a:prstGeom>
          <a:noFill/>
          <a:ln/>
        </p:spPr>
        <p:txBody>
          <a:bodyPr wrap="square" lIns="0" tIns="0" rIns="0" bIns="0" rtlCol="0" anchor="t"/>
          <a:lstStyle/>
          <a:p>
            <a:pPr marL="0" indent="0" algn="l">
              <a:lnSpc>
                <a:spcPts val="1900"/>
              </a:lnSpc>
              <a:buNone/>
            </a:pPr>
            <a:r>
              <a:rPr lang="en-US" sz="1200" dirty="0">
                <a:solidFill>
                  <a:srgbClr val="3C3939"/>
                </a:solidFill>
                <a:latin typeface="Roboto" pitchFamily="34" charset="0"/>
                <a:ea typeface="Roboto" pitchFamily="34" charset="-122"/>
                <a:cs typeface="Roboto" pitchFamily="34" charset="-120"/>
              </a:rPr>
              <a:t>Метод обернених зважених відстаней (IDW)</a:t>
            </a:r>
            <a:endParaRPr lang="en-US" sz="1200" dirty="0"/>
          </a:p>
        </p:txBody>
      </p:sp>
      <p:sp>
        <p:nvSpPr>
          <p:cNvPr id="12" name="Text 9"/>
          <p:cNvSpPr/>
          <p:nvPr/>
        </p:nvSpPr>
        <p:spPr>
          <a:xfrm>
            <a:off x="2714625" y="2066687"/>
            <a:ext cx="1700689" cy="1468755"/>
          </a:xfrm>
          <a:prstGeom prst="rect">
            <a:avLst/>
          </a:prstGeom>
          <a:noFill/>
          <a:ln/>
        </p:spPr>
        <p:txBody>
          <a:bodyPr wrap="square" lIns="0" tIns="0" rIns="0" bIns="0" rtlCol="0" anchor="t"/>
          <a:lstStyle/>
          <a:p>
            <a:pPr marL="0" indent="0" algn="l">
              <a:lnSpc>
                <a:spcPts val="1900"/>
              </a:lnSpc>
              <a:buNone/>
            </a:pPr>
            <a:r>
              <a:rPr lang="en-US" sz="1200" dirty="0">
                <a:solidFill>
                  <a:srgbClr val="3C3939"/>
                </a:solidFill>
                <a:latin typeface="Roboto" pitchFamily="34" charset="0"/>
                <a:ea typeface="Roboto" pitchFamily="34" charset="-122"/>
                <a:cs typeface="Roboto" pitchFamily="34" charset="-120"/>
              </a:rPr>
              <a:t>Значення визначається як зважена сума відомих значень, де вага обернено пропорційна відстані</a:t>
            </a:r>
            <a:endParaRPr lang="en-US" sz="1200" dirty="0"/>
          </a:p>
        </p:txBody>
      </p:sp>
      <p:sp>
        <p:nvSpPr>
          <p:cNvPr id="13" name="Text 10"/>
          <p:cNvSpPr/>
          <p:nvPr/>
        </p:nvSpPr>
        <p:spPr>
          <a:xfrm>
            <a:off x="4728924" y="2066687"/>
            <a:ext cx="1700689" cy="489585"/>
          </a:xfrm>
          <a:prstGeom prst="rect">
            <a:avLst/>
          </a:prstGeom>
          <a:noFill/>
          <a:ln/>
        </p:spPr>
        <p:txBody>
          <a:bodyPr wrap="square" lIns="0" tIns="0" rIns="0" bIns="0" rtlCol="0" anchor="t"/>
          <a:lstStyle/>
          <a:p>
            <a:pPr marL="0" indent="0" algn="l">
              <a:lnSpc>
                <a:spcPts val="1900"/>
              </a:lnSpc>
              <a:buNone/>
            </a:pPr>
            <a:r>
              <a:rPr lang="en-US" sz="1200" dirty="0">
                <a:solidFill>
                  <a:srgbClr val="3C3939"/>
                </a:solidFill>
                <a:latin typeface="Roboto" pitchFamily="34" charset="0"/>
                <a:ea typeface="Roboto" pitchFamily="34" charset="-122"/>
                <a:cs typeface="Roboto" pitchFamily="34" charset="-120"/>
              </a:rPr>
              <a:t>Простота, швидкість обчислень</a:t>
            </a:r>
            <a:endParaRPr lang="en-US" sz="1200" dirty="0"/>
          </a:p>
        </p:txBody>
      </p:sp>
      <p:sp>
        <p:nvSpPr>
          <p:cNvPr id="14" name="Text 11"/>
          <p:cNvSpPr/>
          <p:nvPr/>
        </p:nvSpPr>
        <p:spPr>
          <a:xfrm>
            <a:off x="6743224" y="2066687"/>
            <a:ext cx="1704499" cy="734378"/>
          </a:xfrm>
          <a:prstGeom prst="rect">
            <a:avLst/>
          </a:prstGeom>
          <a:noFill/>
          <a:ln/>
        </p:spPr>
        <p:txBody>
          <a:bodyPr wrap="square" lIns="0" tIns="0" rIns="0" bIns="0" rtlCol="0" anchor="t"/>
          <a:lstStyle/>
          <a:p>
            <a:pPr marL="0" indent="0" algn="l">
              <a:lnSpc>
                <a:spcPts val="1900"/>
              </a:lnSpc>
              <a:buNone/>
            </a:pPr>
            <a:r>
              <a:rPr lang="en-US" sz="1200" dirty="0">
                <a:solidFill>
                  <a:srgbClr val="3C3939"/>
                </a:solidFill>
                <a:latin typeface="Roboto" pitchFamily="34" charset="0"/>
                <a:ea typeface="Roboto" pitchFamily="34" charset="-122"/>
                <a:cs typeface="Roboto" pitchFamily="34" charset="-120"/>
              </a:rPr>
              <a:t>Ефект "бичачого ока", згладжування екстремумів</a:t>
            </a:r>
            <a:endParaRPr lang="en-US" sz="1200" dirty="0"/>
          </a:p>
        </p:txBody>
      </p:sp>
      <p:sp>
        <p:nvSpPr>
          <p:cNvPr id="15" name="Shape 12"/>
          <p:cNvSpPr/>
          <p:nvPr/>
        </p:nvSpPr>
        <p:spPr>
          <a:xfrm>
            <a:off x="543282" y="3634859"/>
            <a:ext cx="8057436" cy="1422797"/>
          </a:xfrm>
          <a:prstGeom prst="rect">
            <a:avLst/>
          </a:prstGeom>
          <a:solidFill>
            <a:srgbClr val="FFFFFF">
              <a:alpha val="4000"/>
            </a:srgbClr>
          </a:solidFill>
          <a:ln/>
        </p:spPr>
      </p:sp>
      <p:sp>
        <p:nvSpPr>
          <p:cNvPr id="16" name="Text 13"/>
          <p:cNvSpPr/>
          <p:nvPr/>
        </p:nvSpPr>
        <p:spPr>
          <a:xfrm>
            <a:off x="696516" y="3734276"/>
            <a:ext cx="1704499" cy="244793"/>
          </a:xfrm>
          <a:prstGeom prst="rect">
            <a:avLst/>
          </a:prstGeom>
          <a:noFill/>
          <a:ln/>
        </p:spPr>
        <p:txBody>
          <a:bodyPr wrap="none" lIns="0" tIns="0" rIns="0" bIns="0" rtlCol="0" anchor="t"/>
          <a:lstStyle/>
          <a:p>
            <a:pPr marL="0" indent="0" algn="l">
              <a:lnSpc>
                <a:spcPts val="1900"/>
              </a:lnSpc>
              <a:buNone/>
            </a:pPr>
            <a:r>
              <a:rPr lang="en-US" sz="1200" dirty="0">
                <a:solidFill>
                  <a:srgbClr val="3C3939"/>
                </a:solidFill>
                <a:latin typeface="Roboto" pitchFamily="34" charset="0"/>
                <a:ea typeface="Roboto" pitchFamily="34" charset="-122"/>
                <a:cs typeface="Roboto" pitchFamily="34" charset="-120"/>
              </a:rPr>
              <a:t>Крігінг</a:t>
            </a:r>
            <a:endParaRPr lang="en-US" sz="1200" dirty="0"/>
          </a:p>
        </p:txBody>
      </p:sp>
      <p:sp>
        <p:nvSpPr>
          <p:cNvPr id="17" name="Text 14"/>
          <p:cNvSpPr/>
          <p:nvPr/>
        </p:nvSpPr>
        <p:spPr>
          <a:xfrm>
            <a:off x="2714625" y="3734276"/>
            <a:ext cx="1700689" cy="1223963"/>
          </a:xfrm>
          <a:prstGeom prst="rect">
            <a:avLst/>
          </a:prstGeom>
          <a:noFill/>
          <a:ln/>
        </p:spPr>
        <p:txBody>
          <a:bodyPr wrap="square" lIns="0" tIns="0" rIns="0" bIns="0" rtlCol="0" anchor="t"/>
          <a:lstStyle/>
          <a:p>
            <a:pPr marL="0" indent="0" algn="l">
              <a:lnSpc>
                <a:spcPts val="1900"/>
              </a:lnSpc>
              <a:buNone/>
            </a:pPr>
            <a:r>
              <a:rPr lang="en-US" sz="1200" dirty="0">
                <a:solidFill>
                  <a:srgbClr val="3C3939"/>
                </a:solidFill>
                <a:latin typeface="Roboto" pitchFamily="34" charset="0"/>
                <a:ea typeface="Roboto" pitchFamily="34" charset="-122"/>
                <a:cs typeface="Roboto" pitchFamily="34" charset="-120"/>
              </a:rPr>
              <a:t>Геостатистичний метод, що використовує просторову кореляцію між точками</a:t>
            </a:r>
            <a:endParaRPr lang="en-US" sz="1200" dirty="0"/>
          </a:p>
        </p:txBody>
      </p:sp>
      <p:sp>
        <p:nvSpPr>
          <p:cNvPr id="18" name="Text 15"/>
          <p:cNvSpPr/>
          <p:nvPr/>
        </p:nvSpPr>
        <p:spPr>
          <a:xfrm>
            <a:off x="4728924" y="3734276"/>
            <a:ext cx="1700689" cy="489585"/>
          </a:xfrm>
          <a:prstGeom prst="rect">
            <a:avLst/>
          </a:prstGeom>
          <a:noFill/>
          <a:ln/>
        </p:spPr>
        <p:txBody>
          <a:bodyPr wrap="square" lIns="0" tIns="0" rIns="0" bIns="0" rtlCol="0" anchor="t"/>
          <a:lstStyle/>
          <a:p>
            <a:pPr marL="0" indent="0" algn="l">
              <a:lnSpc>
                <a:spcPts val="1900"/>
              </a:lnSpc>
              <a:buNone/>
            </a:pPr>
            <a:r>
              <a:rPr lang="en-US" sz="1200" dirty="0">
                <a:solidFill>
                  <a:srgbClr val="3C3939"/>
                </a:solidFill>
                <a:latin typeface="Roboto" pitchFamily="34" charset="0"/>
                <a:ea typeface="Roboto" pitchFamily="34" charset="-122"/>
                <a:cs typeface="Roboto" pitchFamily="34" charset="-120"/>
              </a:rPr>
              <a:t>Висока точність, оцінка похибки</a:t>
            </a:r>
            <a:endParaRPr lang="en-US" sz="1200" dirty="0"/>
          </a:p>
        </p:txBody>
      </p:sp>
      <p:sp>
        <p:nvSpPr>
          <p:cNvPr id="19" name="Text 16"/>
          <p:cNvSpPr/>
          <p:nvPr/>
        </p:nvSpPr>
        <p:spPr>
          <a:xfrm>
            <a:off x="6743224" y="3734276"/>
            <a:ext cx="1704499" cy="734378"/>
          </a:xfrm>
          <a:prstGeom prst="rect">
            <a:avLst/>
          </a:prstGeom>
          <a:noFill/>
          <a:ln/>
        </p:spPr>
        <p:txBody>
          <a:bodyPr wrap="square" lIns="0" tIns="0" rIns="0" bIns="0" rtlCol="0" anchor="t"/>
          <a:lstStyle/>
          <a:p>
            <a:pPr marL="0" indent="0" algn="l">
              <a:lnSpc>
                <a:spcPts val="1900"/>
              </a:lnSpc>
              <a:buNone/>
            </a:pPr>
            <a:r>
              <a:rPr lang="en-US" sz="1200" dirty="0">
                <a:solidFill>
                  <a:srgbClr val="3C3939"/>
                </a:solidFill>
                <a:latin typeface="Roboto" pitchFamily="34" charset="0"/>
                <a:ea typeface="Roboto" pitchFamily="34" charset="-122"/>
                <a:cs typeface="Roboto" pitchFamily="34" charset="-120"/>
              </a:rPr>
              <a:t>Складність, обчислювальна вартість</a:t>
            </a:r>
            <a:endParaRPr lang="en-US" sz="1200" dirty="0"/>
          </a:p>
        </p:txBody>
      </p:sp>
      <p:sp>
        <p:nvSpPr>
          <p:cNvPr id="20" name="Shape 17"/>
          <p:cNvSpPr/>
          <p:nvPr/>
        </p:nvSpPr>
        <p:spPr>
          <a:xfrm>
            <a:off x="543282" y="5057656"/>
            <a:ext cx="8057436" cy="1178004"/>
          </a:xfrm>
          <a:prstGeom prst="rect">
            <a:avLst/>
          </a:prstGeom>
          <a:solidFill>
            <a:srgbClr val="000000">
              <a:alpha val="4000"/>
            </a:srgbClr>
          </a:solidFill>
          <a:ln/>
        </p:spPr>
      </p:sp>
      <p:sp>
        <p:nvSpPr>
          <p:cNvPr id="21" name="Text 18"/>
          <p:cNvSpPr/>
          <p:nvPr/>
        </p:nvSpPr>
        <p:spPr>
          <a:xfrm>
            <a:off x="696516" y="5157073"/>
            <a:ext cx="1704499" cy="244793"/>
          </a:xfrm>
          <a:prstGeom prst="rect">
            <a:avLst/>
          </a:prstGeom>
          <a:noFill/>
          <a:ln/>
        </p:spPr>
        <p:txBody>
          <a:bodyPr wrap="none" lIns="0" tIns="0" rIns="0" bIns="0" rtlCol="0" anchor="t"/>
          <a:lstStyle/>
          <a:p>
            <a:pPr marL="0" indent="0" algn="l">
              <a:lnSpc>
                <a:spcPts val="1900"/>
              </a:lnSpc>
              <a:buNone/>
            </a:pPr>
            <a:r>
              <a:rPr lang="en-US" sz="1200" dirty="0">
                <a:solidFill>
                  <a:srgbClr val="3C3939"/>
                </a:solidFill>
                <a:latin typeface="Roboto" pitchFamily="34" charset="0"/>
                <a:ea typeface="Roboto" pitchFamily="34" charset="-122"/>
                <a:cs typeface="Roboto" pitchFamily="34" charset="-120"/>
              </a:rPr>
              <a:t>Сплайн</a:t>
            </a:r>
            <a:endParaRPr lang="en-US" sz="1200" dirty="0"/>
          </a:p>
        </p:txBody>
      </p:sp>
      <p:sp>
        <p:nvSpPr>
          <p:cNvPr id="22" name="Text 19"/>
          <p:cNvSpPr/>
          <p:nvPr/>
        </p:nvSpPr>
        <p:spPr>
          <a:xfrm>
            <a:off x="2714625" y="5157073"/>
            <a:ext cx="1700689" cy="979170"/>
          </a:xfrm>
          <a:prstGeom prst="rect">
            <a:avLst/>
          </a:prstGeom>
          <a:noFill/>
          <a:ln/>
        </p:spPr>
        <p:txBody>
          <a:bodyPr wrap="square" lIns="0" tIns="0" rIns="0" bIns="0" rtlCol="0" anchor="t"/>
          <a:lstStyle/>
          <a:p>
            <a:pPr marL="0" indent="0" algn="l">
              <a:lnSpc>
                <a:spcPts val="1900"/>
              </a:lnSpc>
              <a:buNone/>
            </a:pPr>
            <a:r>
              <a:rPr lang="en-US" sz="1200" dirty="0">
                <a:solidFill>
                  <a:srgbClr val="3C3939"/>
                </a:solidFill>
                <a:latin typeface="Roboto" pitchFamily="34" charset="0"/>
                <a:ea typeface="Roboto" pitchFamily="34" charset="-122"/>
                <a:cs typeface="Roboto" pitchFamily="34" charset="-120"/>
              </a:rPr>
              <a:t>Побудова гладкої поверхні, що проходить через вхідні точки</a:t>
            </a:r>
            <a:endParaRPr lang="en-US" sz="1200" dirty="0"/>
          </a:p>
        </p:txBody>
      </p:sp>
      <p:sp>
        <p:nvSpPr>
          <p:cNvPr id="23" name="Text 20"/>
          <p:cNvSpPr/>
          <p:nvPr/>
        </p:nvSpPr>
        <p:spPr>
          <a:xfrm>
            <a:off x="4728924" y="5157073"/>
            <a:ext cx="1700689" cy="734378"/>
          </a:xfrm>
          <a:prstGeom prst="rect">
            <a:avLst/>
          </a:prstGeom>
          <a:noFill/>
          <a:ln/>
        </p:spPr>
        <p:txBody>
          <a:bodyPr wrap="square" lIns="0" tIns="0" rIns="0" bIns="0" rtlCol="0" anchor="t"/>
          <a:lstStyle/>
          <a:p>
            <a:pPr marL="0" indent="0" algn="l">
              <a:lnSpc>
                <a:spcPts val="1900"/>
              </a:lnSpc>
              <a:buNone/>
            </a:pPr>
            <a:r>
              <a:rPr lang="en-US" sz="1200" dirty="0">
                <a:solidFill>
                  <a:srgbClr val="3C3939"/>
                </a:solidFill>
                <a:latin typeface="Roboto" pitchFamily="34" charset="0"/>
                <a:ea typeface="Roboto" pitchFamily="34" charset="-122"/>
                <a:cs typeface="Roboto" pitchFamily="34" charset="-120"/>
              </a:rPr>
              <a:t>Природне відображення плавних змін</a:t>
            </a:r>
            <a:endParaRPr lang="en-US" sz="1200" dirty="0"/>
          </a:p>
        </p:txBody>
      </p:sp>
      <p:sp>
        <p:nvSpPr>
          <p:cNvPr id="24" name="Text 21"/>
          <p:cNvSpPr/>
          <p:nvPr/>
        </p:nvSpPr>
        <p:spPr>
          <a:xfrm>
            <a:off x="6743224" y="5157073"/>
            <a:ext cx="1704499" cy="244793"/>
          </a:xfrm>
          <a:prstGeom prst="rect">
            <a:avLst/>
          </a:prstGeom>
          <a:noFill/>
          <a:ln/>
        </p:spPr>
        <p:txBody>
          <a:bodyPr wrap="none" lIns="0" tIns="0" rIns="0" bIns="0" rtlCol="0" anchor="t"/>
          <a:lstStyle/>
          <a:p>
            <a:pPr marL="0" indent="0" algn="l">
              <a:lnSpc>
                <a:spcPts val="1900"/>
              </a:lnSpc>
              <a:buNone/>
            </a:pPr>
            <a:r>
              <a:rPr lang="en-US" sz="1200" dirty="0">
                <a:solidFill>
                  <a:srgbClr val="3C3939"/>
                </a:solidFill>
                <a:latin typeface="Roboto" pitchFamily="34" charset="0"/>
                <a:ea typeface="Roboto" pitchFamily="34" charset="-122"/>
                <a:cs typeface="Roboto" pitchFamily="34" charset="-120"/>
              </a:rPr>
              <a:t>Чутливість до викидів</a:t>
            </a:r>
            <a:endParaRPr lang="en-US" sz="1200" dirty="0"/>
          </a:p>
        </p:txBody>
      </p:sp>
      <p:sp>
        <p:nvSpPr>
          <p:cNvPr id="25" name="Shape 22"/>
          <p:cNvSpPr/>
          <p:nvPr/>
        </p:nvSpPr>
        <p:spPr>
          <a:xfrm>
            <a:off x="543282" y="6235660"/>
            <a:ext cx="8057436" cy="1178004"/>
          </a:xfrm>
          <a:prstGeom prst="rect">
            <a:avLst/>
          </a:prstGeom>
          <a:solidFill>
            <a:srgbClr val="FFFFFF">
              <a:alpha val="4000"/>
            </a:srgbClr>
          </a:solidFill>
          <a:ln/>
        </p:spPr>
      </p:sp>
      <p:sp>
        <p:nvSpPr>
          <p:cNvPr id="26" name="Text 23"/>
          <p:cNvSpPr/>
          <p:nvPr/>
        </p:nvSpPr>
        <p:spPr>
          <a:xfrm>
            <a:off x="696516" y="6335078"/>
            <a:ext cx="1704499" cy="489585"/>
          </a:xfrm>
          <a:prstGeom prst="rect">
            <a:avLst/>
          </a:prstGeom>
          <a:noFill/>
          <a:ln/>
        </p:spPr>
        <p:txBody>
          <a:bodyPr wrap="square" lIns="0" tIns="0" rIns="0" bIns="0" rtlCol="0" anchor="t"/>
          <a:lstStyle/>
          <a:p>
            <a:pPr marL="0" indent="0" algn="l">
              <a:lnSpc>
                <a:spcPts val="1900"/>
              </a:lnSpc>
              <a:buNone/>
            </a:pPr>
            <a:r>
              <a:rPr lang="en-US" sz="1200" dirty="0">
                <a:solidFill>
                  <a:srgbClr val="3C3939"/>
                </a:solidFill>
                <a:latin typeface="Roboto" pitchFamily="34" charset="0"/>
                <a:ea typeface="Roboto" pitchFamily="34" charset="-122"/>
                <a:cs typeface="Roboto" pitchFamily="34" charset="-120"/>
              </a:rPr>
              <a:t>Метод природного сусіда</a:t>
            </a:r>
            <a:endParaRPr lang="en-US" sz="1200" dirty="0"/>
          </a:p>
        </p:txBody>
      </p:sp>
      <p:sp>
        <p:nvSpPr>
          <p:cNvPr id="27" name="Text 24"/>
          <p:cNvSpPr/>
          <p:nvPr/>
        </p:nvSpPr>
        <p:spPr>
          <a:xfrm>
            <a:off x="2714625" y="6335078"/>
            <a:ext cx="1700689" cy="979170"/>
          </a:xfrm>
          <a:prstGeom prst="rect">
            <a:avLst/>
          </a:prstGeom>
          <a:noFill/>
          <a:ln/>
        </p:spPr>
        <p:txBody>
          <a:bodyPr wrap="square" lIns="0" tIns="0" rIns="0" bIns="0" rtlCol="0" anchor="t"/>
          <a:lstStyle/>
          <a:p>
            <a:pPr marL="0" indent="0" algn="l">
              <a:lnSpc>
                <a:spcPts val="1900"/>
              </a:lnSpc>
              <a:buNone/>
            </a:pPr>
            <a:r>
              <a:rPr lang="en-US" sz="1200" dirty="0">
                <a:solidFill>
                  <a:srgbClr val="3C3939"/>
                </a:solidFill>
                <a:latin typeface="Roboto" pitchFamily="34" charset="0"/>
                <a:ea typeface="Roboto" pitchFamily="34" charset="-122"/>
                <a:cs typeface="Roboto" pitchFamily="34" charset="-120"/>
              </a:rPr>
              <a:t>Використання полігонів Вороного для визначення вагових коефіцієнтів</a:t>
            </a:r>
            <a:endParaRPr lang="en-US" sz="1200" dirty="0"/>
          </a:p>
        </p:txBody>
      </p:sp>
      <p:sp>
        <p:nvSpPr>
          <p:cNvPr id="28" name="Text 25"/>
          <p:cNvSpPr/>
          <p:nvPr/>
        </p:nvSpPr>
        <p:spPr>
          <a:xfrm>
            <a:off x="4728924" y="6335078"/>
            <a:ext cx="1700689" cy="979170"/>
          </a:xfrm>
          <a:prstGeom prst="rect">
            <a:avLst/>
          </a:prstGeom>
          <a:noFill/>
          <a:ln/>
        </p:spPr>
        <p:txBody>
          <a:bodyPr wrap="square" lIns="0" tIns="0" rIns="0" bIns="0" rtlCol="0" anchor="t"/>
          <a:lstStyle/>
          <a:p>
            <a:pPr marL="0" indent="0" algn="l">
              <a:lnSpc>
                <a:spcPts val="1900"/>
              </a:lnSpc>
              <a:buNone/>
            </a:pPr>
            <a:r>
              <a:rPr lang="en-US" sz="1200" dirty="0">
                <a:solidFill>
                  <a:srgbClr val="3C3939"/>
                </a:solidFill>
                <a:latin typeface="Roboto" pitchFamily="34" charset="0"/>
                <a:ea typeface="Roboto" pitchFamily="34" charset="-122"/>
                <a:cs typeface="Roboto" pitchFamily="34" charset="-120"/>
              </a:rPr>
              <a:t>Добре працює з нерівномірно розподіленими точками</a:t>
            </a:r>
            <a:endParaRPr lang="en-US" sz="1200" dirty="0"/>
          </a:p>
        </p:txBody>
      </p:sp>
      <p:sp>
        <p:nvSpPr>
          <p:cNvPr id="29" name="Text 26"/>
          <p:cNvSpPr/>
          <p:nvPr/>
        </p:nvSpPr>
        <p:spPr>
          <a:xfrm>
            <a:off x="6743224" y="6335078"/>
            <a:ext cx="1704499" cy="734378"/>
          </a:xfrm>
          <a:prstGeom prst="rect">
            <a:avLst/>
          </a:prstGeom>
          <a:noFill/>
          <a:ln/>
        </p:spPr>
        <p:txBody>
          <a:bodyPr wrap="square" lIns="0" tIns="0" rIns="0" bIns="0" rtlCol="0" anchor="t"/>
          <a:lstStyle/>
          <a:p>
            <a:pPr marL="0" indent="0" algn="l">
              <a:lnSpc>
                <a:spcPts val="1900"/>
              </a:lnSpc>
              <a:buNone/>
            </a:pPr>
            <a:r>
              <a:rPr lang="en-US" sz="1200" dirty="0">
                <a:solidFill>
                  <a:srgbClr val="3C3939"/>
                </a:solidFill>
                <a:latin typeface="Roboto" pitchFamily="34" charset="0"/>
                <a:ea typeface="Roboto" pitchFamily="34" charset="-122"/>
                <a:cs typeface="Roboto" pitchFamily="34" charset="-120"/>
              </a:rPr>
              <a:t>Обмежене використання за межами області даних</a:t>
            </a:r>
            <a:endParaRPr lang="en-US" sz="1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67451"/>
          </a:xfrm>
          <a:prstGeom prst="rect">
            <a:avLst/>
          </a:prstGeom>
        </p:spPr>
      </p:pic>
      <p:sp>
        <p:nvSpPr>
          <p:cNvPr id="3" name="Text 0"/>
          <p:cNvSpPr/>
          <p:nvPr/>
        </p:nvSpPr>
        <p:spPr>
          <a:xfrm>
            <a:off x="690801" y="3151584"/>
            <a:ext cx="8638937" cy="616863"/>
          </a:xfrm>
          <a:prstGeom prst="rect">
            <a:avLst/>
          </a:prstGeom>
          <a:noFill/>
          <a:ln/>
        </p:spPr>
        <p:txBody>
          <a:bodyPr wrap="none" lIns="0" tIns="0" rIns="0" bIns="0" rtlCol="0" anchor="t"/>
          <a:lstStyle/>
          <a:p>
            <a:pPr marL="0" indent="0" algn="l">
              <a:lnSpc>
                <a:spcPts val="4850"/>
              </a:lnSpc>
              <a:buNone/>
            </a:pPr>
            <a:r>
              <a:rPr lang="en-US" sz="3850" dirty="0">
                <a:solidFill>
                  <a:srgbClr val="1B1B27"/>
                </a:solidFill>
                <a:latin typeface="Raleway" pitchFamily="34" charset="0"/>
                <a:ea typeface="Raleway" pitchFamily="34" charset="-122"/>
                <a:cs typeface="Raleway" pitchFamily="34" charset="-120"/>
              </a:rPr>
              <a:t>Растрові Цифрові Моделі Місцевості</a:t>
            </a:r>
            <a:endParaRPr lang="en-US" sz="3850" dirty="0"/>
          </a:p>
        </p:txBody>
      </p:sp>
      <p:sp>
        <p:nvSpPr>
          <p:cNvPr id="4" name="Shape 1"/>
          <p:cNvSpPr/>
          <p:nvPr/>
        </p:nvSpPr>
        <p:spPr>
          <a:xfrm>
            <a:off x="690801" y="4064437"/>
            <a:ext cx="4284702" cy="3480911"/>
          </a:xfrm>
          <a:prstGeom prst="roundRect">
            <a:avLst>
              <a:gd name="adj" fmla="val 2382"/>
            </a:avLst>
          </a:prstGeom>
          <a:solidFill>
            <a:srgbClr val="E1E1EA"/>
          </a:solidFill>
          <a:ln w="7620">
            <a:solidFill>
              <a:srgbClr val="C7C7D0"/>
            </a:solidFill>
            <a:prstDash val="solid"/>
          </a:ln>
        </p:spPr>
      </p:sp>
      <p:sp>
        <p:nvSpPr>
          <p:cNvPr id="5" name="Text 2"/>
          <p:cNvSpPr/>
          <p:nvPr/>
        </p:nvSpPr>
        <p:spPr>
          <a:xfrm>
            <a:off x="895707" y="4269343"/>
            <a:ext cx="3145512" cy="308372"/>
          </a:xfrm>
          <a:prstGeom prst="rect">
            <a:avLst/>
          </a:prstGeom>
          <a:noFill/>
          <a:ln/>
        </p:spPr>
        <p:txBody>
          <a:bodyPr wrap="none" lIns="0" tIns="0" rIns="0" bIns="0" rtlCol="0" anchor="t"/>
          <a:lstStyle/>
          <a:p>
            <a:pPr marL="0" indent="0" algn="l">
              <a:lnSpc>
                <a:spcPts val="2400"/>
              </a:lnSpc>
              <a:buNone/>
            </a:pPr>
            <a:r>
              <a:rPr lang="en-US" sz="1900" dirty="0">
                <a:solidFill>
                  <a:srgbClr val="3C3939"/>
                </a:solidFill>
                <a:latin typeface="Raleway" pitchFamily="34" charset="0"/>
                <a:ea typeface="Raleway" pitchFamily="34" charset="-122"/>
                <a:cs typeface="Raleway" pitchFamily="34" charset="-120"/>
              </a:rPr>
              <a:t>Структура растрової ЦММ</a:t>
            </a:r>
            <a:endParaRPr lang="en-US" sz="1900" dirty="0"/>
          </a:p>
        </p:txBody>
      </p:sp>
      <p:sp>
        <p:nvSpPr>
          <p:cNvPr id="6" name="Text 3"/>
          <p:cNvSpPr/>
          <p:nvPr/>
        </p:nvSpPr>
        <p:spPr>
          <a:xfrm>
            <a:off x="895707" y="4696063"/>
            <a:ext cx="3874889" cy="1578769"/>
          </a:xfrm>
          <a:prstGeom prst="rect">
            <a:avLst/>
          </a:prstGeom>
          <a:noFill/>
          <a:ln/>
        </p:spPr>
        <p:txBody>
          <a:bodyPr wrap="square" lIns="0" tIns="0" rIns="0" bIns="0" rtlCol="0" anchor="t"/>
          <a:lstStyle/>
          <a:p>
            <a:pPr marL="0" indent="0" algn="l">
              <a:lnSpc>
                <a:spcPts val="2450"/>
              </a:lnSpc>
              <a:buNone/>
            </a:pPr>
            <a:r>
              <a:rPr lang="en-US" sz="1550" dirty="0">
                <a:solidFill>
                  <a:srgbClr val="3C3939"/>
                </a:solidFill>
                <a:latin typeface="Roboto" pitchFamily="34" charset="0"/>
                <a:ea typeface="Roboto" pitchFamily="34" charset="-122"/>
                <a:cs typeface="Roboto" pitchFamily="34" charset="-120"/>
              </a:rPr>
              <a:t>Регулярна сітка комірок, кожна з яких містить значення висоти відповідної ділянки місцевості. Точність та детальність моделі залежать від розміру комірки (роздільної здатності растру).</a:t>
            </a:r>
            <a:endParaRPr lang="en-US" sz="1550" dirty="0"/>
          </a:p>
        </p:txBody>
      </p:sp>
      <p:sp>
        <p:nvSpPr>
          <p:cNvPr id="7" name="Text 4"/>
          <p:cNvSpPr/>
          <p:nvPr/>
        </p:nvSpPr>
        <p:spPr>
          <a:xfrm>
            <a:off x="895707" y="6393180"/>
            <a:ext cx="3874889" cy="947261"/>
          </a:xfrm>
          <a:prstGeom prst="rect">
            <a:avLst/>
          </a:prstGeom>
          <a:noFill/>
          <a:ln/>
        </p:spPr>
        <p:txBody>
          <a:bodyPr wrap="square" lIns="0" tIns="0" rIns="0" bIns="0" rtlCol="0" anchor="t"/>
          <a:lstStyle/>
          <a:p>
            <a:pPr marL="0" indent="0" algn="l">
              <a:lnSpc>
                <a:spcPts val="2450"/>
              </a:lnSpc>
              <a:buNone/>
            </a:pPr>
            <a:r>
              <a:rPr lang="en-US" sz="1550" dirty="0">
                <a:solidFill>
                  <a:srgbClr val="3C3939"/>
                </a:solidFill>
                <a:latin typeface="Roboto" pitchFamily="34" charset="0"/>
                <a:ea typeface="Roboto" pitchFamily="34" charset="-122"/>
                <a:cs typeface="Roboto" pitchFamily="34" charset="-120"/>
              </a:rPr>
              <a:t>Можливе збереження додаткових атрибутів, таких як похил, експозиція схилів, або відбивна здатність поверхні.</a:t>
            </a:r>
            <a:endParaRPr lang="en-US" sz="1550" dirty="0"/>
          </a:p>
        </p:txBody>
      </p:sp>
      <p:sp>
        <p:nvSpPr>
          <p:cNvPr id="8" name="Shape 5"/>
          <p:cNvSpPr/>
          <p:nvPr/>
        </p:nvSpPr>
        <p:spPr>
          <a:xfrm>
            <a:off x="5172789" y="4064437"/>
            <a:ext cx="4284702" cy="3480911"/>
          </a:xfrm>
          <a:prstGeom prst="roundRect">
            <a:avLst>
              <a:gd name="adj" fmla="val 2382"/>
            </a:avLst>
          </a:prstGeom>
          <a:solidFill>
            <a:srgbClr val="E1E1EA"/>
          </a:solidFill>
          <a:ln w="7620">
            <a:solidFill>
              <a:srgbClr val="C7C7D0"/>
            </a:solidFill>
            <a:prstDash val="solid"/>
          </a:ln>
        </p:spPr>
      </p:sp>
      <p:sp>
        <p:nvSpPr>
          <p:cNvPr id="9" name="Text 6"/>
          <p:cNvSpPr/>
          <p:nvPr/>
        </p:nvSpPr>
        <p:spPr>
          <a:xfrm>
            <a:off x="5377696" y="4269343"/>
            <a:ext cx="2467451" cy="308372"/>
          </a:xfrm>
          <a:prstGeom prst="rect">
            <a:avLst/>
          </a:prstGeom>
          <a:noFill/>
          <a:ln/>
        </p:spPr>
        <p:txBody>
          <a:bodyPr wrap="none" lIns="0" tIns="0" rIns="0" bIns="0" rtlCol="0" anchor="t"/>
          <a:lstStyle/>
          <a:p>
            <a:pPr marL="0" indent="0" algn="l">
              <a:lnSpc>
                <a:spcPts val="2400"/>
              </a:lnSpc>
              <a:buNone/>
            </a:pPr>
            <a:r>
              <a:rPr lang="en-US" sz="1900" dirty="0">
                <a:solidFill>
                  <a:srgbClr val="3C3939"/>
                </a:solidFill>
                <a:latin typeface="Raleway" pitchFamily="34" charset="0"/>
                <a:ea typeface="Raleway" pitchFamily="34" charset="-122"/>
                <a:cs typeface="Raleway" pitchFamily="34" charset="-120"/>
              </a:rPr>
              <a:t>Алгоритми аналізу</a:t>
            </a:r>
            <a:endParaRPr lang="en-US" sz="1900" dirty="0"/>
          </a:p>
        </p:txBody>
      </p:sp>
      <p:sp>
        <p:nvSpPr>
          <p:cNvPr id="10" name="Text 7"/>
          <p:cNvSpPr/>
          <p:nvPr/>
        </p:nvSpPr>
        <p:spPr>
          <a:xfrm>
            <a:off x="5377696" y="4696063"/>
            <a:ext cx="3874889" cy="1263015"/>
          </a:xfrm>
          <a:prstGeom prst="rect">
            <a:avLst/>
          </a:prstGeom>
          <a:noFill/>
          <a:ln/>
        </p:spPr>
        <p:txBody>
          <a:bodyPr wrap="square" lIns="0" tIns="0" rIns="0" bIns="0" rtlCol="0" anchor="t"/>
          <a:lstStyle/>
          <a:p>
            <a:pPr marL="0" indent="0" algn="l">
              <a:lnSpc>
                <a:spcPts val="2450"/>
              </a:lnSpc>
              <a:buNone/>
            </a:pPr>
            <a:r>
              <a:rPr lang="en-US" sz="1550" dirty="0">
                <a:solidFill>
                  <a:srgbClr val="3C3939"/>
                </a:solidFill>
                <a:latin typeface="Roboto" pitchFamily="34" charset="0"/>
                <a:ea typeface="Roboto" pitchFamily="34" charset="-122"/>
                <a:cs typeface="Roboto" pitchFamily="34" charset="-120"/>
              </a:rPr>
              <a:t>Растрові ЦММ дозволяють легко виконувати розрахунки нахилів, експозицій, розрахунки видимості та моделювання гідрологічних процесів.</a:t>
            </a:r>
            <a:endParaRPr lang="en-US" sz="1550" dirty="0"/>
          </a:p>
        </p:txBody>
      </p:sp>
      <p:sp>
        <p:nvSpPr>
          <p:cNvPr id="11" name="Text 8"/>
          <p:cNvSpPr/>
          <p:nvPr/>
        </p:nvSpPr>
        <p:spPr>
          <a:xfrm>
            <a:off x="5377696" y="6077426"/>
            <a:ext cx="3874889" cy="1263015"/>
          </a:xfrm>
          <a:prstGeom prst="rect">
            <a:avLst/>
          </a:prstGeom>
          <a:noFill/>
          <a:ln/>
        </p:spPr>
        <p:txBody>
          <a:bodyPr wrap="square" lIns="0" tIns="0" rIns="0" bIns="0" rtlCol="0" anchor="t"/>
          <a:lstStyle/>
          <a:p>
            <a:pPr marL="0" indent="0" algn="l">
              <a:lnSpc>
                <a:spcPts val="2450"/>
              </a:lnSpc>
              <a:buNone/>
            </a:pPr>
            <a:r>
              <a:rPr lang="en-US" sz="1550" dirty="0">
                <a:solidFill>
                  <a:srgbClr val="3C3939"/>
                </a:solidFill>
                <a:latin typeface="Roboto" pitchFamily="34" charset="0"/>
                <a:ea typeface="Roboto" pitchFamily="34" charset="-122"/>
                <a:cs typeface="Roboto" pitchFamily="34" charset="-120"/>
              </a:rPr>
              <a:t>Простота алгоритмів обробки за рахунок регулярної структури даних значно спрощує геоморфологічний аналіз та моделювання природних процесів.</a:t>
            </a:r>
            <a:endParaRPr lang="en-US" sz="1550" dirty="0"/>
          </a:p>
        </p:txBody>
      </p:sp>
      <p:sp>
        <p:nvSpPr>
          <p:cNvPr id="12" name="Shape 9"/>
          <p:cNvSpPr/>
          <p:nvPr/>
        </p:nvSpPr>
        <p:spPr>
          <a:xfrm>
            <a:off x="9654778" y="4064437"/>
            <a:ext cx="4284702" cy="3480911"/>
          </a:xfrm>
          <a:prstGeom prst="roundRect">
            <a:avLst>
              <a:gd name="adj" fmla="val 2382"/>
            </a:avLst>
          </a:prstGeom>
          <a:solidFill>
            <a:srgbClr val="E1E1EA"/>
          </a:solidFill>
          <a:ln w="7620">
            <a:solidFill>
              <a:srgbClr val="C7C7D0"/>
            </a:solidFill>
            <a:prstDash val="solid"/>
          </a:ln>
        </p:spPr>
      </p:sp>
      <p:sp>
        <p:nvSpPr>
          <p:cNvPr id="13" name="Text 10"/>
          <p:cNvSpPr/>
          <p:nvPr/>
        </p:nvSpPr>
        <p:spPr>
          <a:xfrm>
            <a:off x="9859685" y="4269343"/>
            <a:ext cx="2978944" cy="308372"/>
          </a:xfrm>
          <a:prstGeom prst="rect">
            <a:avLst/>
          </a:prstGeom>
          <a:noFill/>
          <a:ln/>
        </p:spPr>
        <p:txBody>
          <a:bodyPr wrap="none" lIns="0" tIns="0" rIns="0" bIns="0" rtlCol="0" anchor="t"/>
          <a:lstStyle/>
          <a:p>
            <a:pPr marL="0" indent="0" algn="l">
              <a:lnSpc>
                <a:spcPts val="2400"/>
              </a:lnSpc>
              <a:buNone/>
            </a:pPr>
            <a:r>
              <a:rPr lang="en-US" sz="1900" dirty="0">
                <a:solidFill>
                  <a:srgbClr val="3C3939"/>
                </a:solidFill>
                <a:latin typeface="Raleway" pitchFamily="34" charset="0"/>
                <a:ea typeface="Raleway" pitchFamily="34" charset="-122"/>
                <a:cs typeface="Raleway" pitchFamily="34" charset="-120"/>
              </a:rPr>
              <a:t>Обмеження та проблеми</a:t>
            </a:r>
            <a:endParaRPr lang="en-US" sz="1900" dirty="0"/>
          </a:p>
        </p:txBody>
      </p:sp>
      <p:sp>
        <p:nvSpPr>
          <p:cNvPr id="14" name="Text 11"/>
          <p:cNvSpPr/>
          <p:nvPr/>
        </p:nvSpPr>
        <p:spPr>
          <a:xfrm>
            <a:off x="9859685" y="4696063"/>
            <a:ext cx="3874889" cy="1263015"/>
          </a:xfrm>
          <a:prstGeom prst="rect">
            <a:avLst/>
          </a:prstGeom>
          <a:noFill/>
          <a:ln/>
        </p:spPr>
        <p:txBody>
          <a:bodyPr wrap="square" lIns="0" tIns="0" rIns="0" bIns="0" rtlCol="0" anchor="t"/>
          <a:lstStyle/>
          <a:p>
            <a:pPr marL="0" indent="0" algn="l">
              <a:lnSpc>
                <a:spcPts val="2450"/>
              </a:lnSpc>
              <a:buNone/>
            </a:pPr>
            <a:r>
              <a:rPr lang="en-US" sz="1550" dirty="0">
                <a:solidFill>
                  <a:srgbClr val="3C3939"/>
                </a:solidFill>
                <a:latin typeface="Roboto" pitchFamily="34" charset="0"/>
                <a:ea typeface="Roboto" pitchFamily="34" charset="-122"/>
                <a:cs typeface="Roboto" pitchFamily="34" charset="-120"/>
              </a:rPr>
              <a:t>Східчастий ефект при відображенні крутих схилів через дискретність растрової моделі. Неможливість точного представлення різких перегинів рельєфу.</a:t>
            </a:r>
            <a:endParaRPr lang="en-US" sz="1550" dirty="0"/>
          </a:p>
        </p:txBody>
      </p:sp>
      <p:sp>
        <p:nvSpPr>
          <p:cNvPr id="15" name="Text 12"/>
          <p:cNvSpPr/>
          <p:nvPr/>
        </p:nvSpPr>
        <p:spPr>
          <a:xfrm>
            <a:off x="9859685" y="6077426"/>
            <a:ext cx="3874889" cy="1263015"/>
          </a:xfrm>
          <a:prstGeom prst="rect">
            <a:avLst/>
          </a:prstGeom>
          <a:noFill/>
          <a:ln/>
        </p:spPr>
        <p:txBody>
          <a:bodyPr wrap="square" lIns="0" tIns="0" rIns="0" bIns="0" rtlCol="0" anchor="t"/>
          <a:lstStyle/>
          <a:p>
            <a:pPr marL="0" indent="0" algn="l">
              <a:lnSpc>
                <a:spcPts val="2450"/>
              </a:lnSpc>
              <a:buNone/>
            </a:pPr>
            <a:r>
              <a:rPr lang="en-US" sz="1550" dirty="0">
                <a:solidFill>
                  <a:srgbClr val="3C3939"/>
                </a:solidFill>
                <a:latin typeface="Roboto" pitchFamily="34" charset="0"/>
                <a:ea typeface="Roboto" pitchFamily="34" charset="-122"/>
                <a:cs typeface="Roboto" pitchFamily="34" charset="-120"/>
              </a:rPr>
              <a:t>Великий обсяг даних при високій роздільній здатності, що вимагає відповідних обчислювальних потужностей для обробки.</a:t>
            </a:r>
            <a:endParaRPr lang="en-US" sz="15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756642" y="594479"/>
            <a:ext cx="9524524" cy="675680"/>
          </a:xfrm>
          <a:prstGeom prst="rect">
            <a:avLst/>
          </a:prstGeom>
          <a:noFill/>
          <a:ln/>
        </p:spPr>
        <p:txBody>
          <a:bodyPr wrap="none" lIns="0" tIns="0" rIns="0" bIns="0" rtlCol="0" anchor="t"/>
          <a:lstStyle/>
          <a:p>
            <a:pPr marL="0" indent="0" algn="l">
              <a:lnSpc>
                <a:spcPts val="5300"/>
              </a:lnSpc>
              <a:buNone/>
            </a:pPr>
            <a:r>
              <a:rPr lang="en-US" sz="4250" dirty="0">
                <a:solidFill>
                  <a:srgbClr val="1B1B27"/>
                </a:solidFill>
                <a:latin typeface="Raleway" pitchFamily="34" charset="0"/>
                <a:ea typeface="Raleway" pitchFamily="34" charset="-122"/>
                <a:cs typeface="Raleway" pitchFamily="34" charset="-120"/>
              </a:rPr>
              <a:t>Джерела Даних для Растрових ЦММ</a:t>
            </a:r>
            <a:endParaRPr lang="en-US" sz="4250" dirty="0"/>
          </a:p>
        </p:txBody>
      </p:sp>
      <p:pic>
        <p:nvPicPr>
          <p:cNvPr id="3" name="Image 0" descr="preencoded.png"/>
          <p:cNvPicPr>
            <a:picLocks noChangeAspect="1"/>
          </p:cNvPicPr>
          <p:nvPr/>
        </p:nvPicPr>
        <p:blipFill>
          <a:blip r:embed="rId3"/>
          <a:stretch>
            <a:fillRect/>
          </a:stretch>
        </p:blipFill>
        <p:spPr>
          <a:xfrm>
            <a:off x="756642" y="1702475"/>
            <a:ext cx="4156234" cy="2568654"/>
          </a:xfrm>
          <a:prstGeom prst="rect">
            <a:avLst/>
          </a:prstGeom>
        </p:spPr>
      </p:pic>
      <p:sp>
        <p:nvSpPr>
          <p:cNvPr id="4" name="Text 1"/>
          <p:cNvSpPr/>
          <p:nvPr/>
        </p:nvSpPr>
        <p:spPr>
          <a:xfrm>
            <a:off x="756642" y="4541282"/>
            <a:ext cx="3637121" cy="337780"/>
          </a:xfrm>
          <a:prstGeom prst="rect">
            <a:avLst/>
          </a:prstGeom>
          <a:noFill/>
          <a:ln/>
        </p:spPr>
        <p:txBody>
          <a:bodyPr wrap="none" lIns="0" tIns="0" rIns="0" bIns="0" rtlCol="0" anchor="t"/>
          <a:lstStyle/>
          <a:p>
            <a:pPr marL="0" indent="0" algn="l">
              <a:lnSpc>
                <a:spcPts val="2650"/>
              </a:lnSpc>
              <a:buNone/>
            </a:pPr>
            <a:r>
              <a:rPr lang="en-US" sz="2100" dirty="0">
                <a:solidFill>
                  <a:srgbClr val="3C3939"/>
                </a:solidFill>
                <a:latin typeface="Raleway" pitchFamily="34" charset="0"/>
                <a:ea typeface="Raleway" pitchFamily="34" charset="-122"/>
                <a:cs typeface="Raleway" pitchFamily="34" charset="-120"/>
              </a:rPr>
              <a:t>Лазерне сканування (LiDAR)</a:t>
            </a:r>
            <a:endParaRPr lang="en-US" sz="2100" dirty="0"/>
          </a:p>
        </p:txBody>
      </p:sp>
      <p:sp>
        <p:nvSpPr>
          <p:cNvPr id="5" name="Text 2"/>
          <p:cNvSpPr/>
          <p:nvPr/>
        </p:nvSpPr>
        <p:spPr>
          <a:xfrm>
            <a:off x="756642" y="5008721"/>
            <a:ext cx="4156234" cy="2421136"/>
          </a:xfrm>
          <a:prstGeom prst="rect">
            <a:avLst/>
          </a:prstGeom>
          <a:noFill/>
          <a:ln/>
        </p:spPr>
        <p:txBody>
          <a:bodyPr wrap="square" lIns="0" tIns="0" rIns="0" bIns="0" rtlCol="0" anchor="t"/>
          <a:lstStyle/>
          <a:p>
            <a:pPr marL="0" indent="0" algn="l">
              <a:lnSpc>
                <a:spcPts val="2700"/>
              </a:lnSpc>
              <a:buNone/>
            </a:pPr>
            <a:r>
              <a:rPr lang="en-US" sz="1700" dirty="0">
                <a:solidFill>
                  <a:srgbClr val="3C3939"/>
                </a:solidFill>
                <a:latin typeface="Roboto" pitchFamily="34" charset="0"/>
                <a:ea typeface="Roboto" pitchFamily="34" charset="-122"/>
                <a:cs typeface="Roboto" pitchFamily="34" charset="-120"/>
              </a:rPr>
              <a:t>Технологія, що дозволяє отримувати високоточні дані про висоту поверхні за допомогою лазерних імпульсів. Забезпечує надзвичайно високу точність (до 10-15 см по вертикалі) та можливість проникнення крізь рослинний покрив.</a:t>
            </a:r>
            <a:endParaRPr lang="en-US" sz="1700" dirty="0"/>
          </a:p>
        </p:txBody>
      </p:sp>
      <p:pic>
        <p:nvPicPr>
          <p:cNvPr id="6" name="Image 1" descr="preencoded.png"/>
          <p:cNvPicPr>
            <a:picLocks noChangeAspect="1"/>
          </p:cNvPicPr>
          <p:nvPr/>
        </p:nvPicPr>
        <p:blipFill>
          <a:blip r:embed="rId4"/>
          <a:stretch>
            <a:fillRect/>
          </a:stretch>
        </p:blipFill>
        <p:spPr>
          <a:xfrm>
            <a:off x="5237083" y="1702475"/>
            <a:ext cx="4156234" cy="2568654"/>
          </a:xfrm>
          <a:prstGeom prst="rect">
            <a:avLst/>
          </a:prstGeom>
        </p:spPr>
      </p:pic>
      <p:sp>
        <p:nvSpPr>
          <p:cNvPr id="7" name="Text 3"/>
          <p:cNvSpPr/>
          <p:nvPr/>
        </p:nvSpPr>
        <p:spPr>
          <a:xfrm>
            <a:off x="5237083" y="4541282"/>
            <a:ext cx="3345299" cy="337780"/>
          </a:xfrm>
          <a:prstGeom prst="rect">
            <a:avLst/>
          </a:prstGeom>
          <a:noFill/>
          <a:ln/>
        </p:spPr>
        <p:txBody>
          <a:bodyPr wrap="none" lIns="0" tIns="0" rIns="0" bIns="0" rtlCol="0" anchor="t"/>
          <a:lstStyle/>
          <a:p>
            <a:pPr marL="0" indent="0" algn="l">
              <a:lnSpc>
                <a:spcPts val="2650"/>
              </a:lnSpc>
              <a:buNone/>
            </a:pPr>
            <a:r>
              <a:rPr lang="en-US" sz="2100" dirty="0">
                <a:solidFill>
                  <a:srgbClr val="3C3939"/>
                </a:solidFill>
                <a:latin typeface="Raleway" pitchFamily="34" charset="0"/>
                <a:ea typeface="Raleway" pitchFamily="34" charset="-122"/>
                <a:cs typeface="Raleway" pitchFamily="34" charset="-120"/>
              </a:rPr>
              <a:t>Радарна інтерферометрія</a:t>
            </a:r>
            <a:endParaRPr lang="en-US" sz="2100" dirty="0"/>
          </a:p>
        </p:txBody>
      </p:sp>
      <p:sp>
        <p:nvSpPr>
          <p:cNvPr id="8" name="Text 4"/>
          <p:cNvSpPr/>
          <p:nvPr/>
        </p:nvSpPr>
        <p:spPr>
          <a:xfrm>
            <a:off x="5237083" y="5008721"/>
            <a:ext cx="4156234" cy="2767013"/>
          </a:xfrm>
          <a:prstGeom prst="rect">
            <a:avLst/>
          </a:prstGeom>
          <a:noFill/>
          <a:ln/>
        </p:spPr>
        <p:txBody>
          <a:bodyPr wrap="square" lIns="0" tIns="0" rIns="0" bIns="0" rtlCol="0" anchor="t"/>
          <a:lstStyle/>
          <a:p>
            <a:pPr marL="0" indent="0" algn="l">
              <a:lnSpc>
                <a:spcPts val="2700"/>
              </a:lnSpc>
              <a:buNone/>
            </a:pPr>
            <a:r>
              <a:rPr lang="en-US" sz="1700" dirty="0">
                <a:solidFill>
                  <a:srgbClr val="3C3939"/>
                </a:solidFill>
                <a:latin typeface="Roboto" pitchFamily="34" charset="0"/>
                <a:ea typeface="Roboto" pitchFamily="34" charset="-122"/>
                <a:cs typeface="Roboto" pitchFamily="34" charset="-120"/>
              </a:rPr>
              <a:t>Метод, що використовує радарне випромінювання для вимірювання висот. Дозволяє отримувати дані незалежно від погодних умов та часу доби. Широко застосовується для картографування великих територій, зокрема при створенні глобальних моделей рельєфу.</a:t>
            </a:r>
            <a:endParaRPr lang="en-US" sz="1700" dirty="0"/>
          </a:p>
        </p:txBody>
      </p:sp>
      <p:pic>
        <p:nvPicPr>
          <p:cNvPr id="9" name="Image 2" descr="preencoded.png"/>
          <p:cNvPicPr>
            <a:picLocks noChangeAspect="1"/>
          </p:cNvPicPr>
          <p:nvPr/>
        </p:nvPicPr>
        <p:blipFill>
          <a:blip r:embed="rId5"/>
          <a:stretch>
            <a:fillRect/>
          </a:stretch>
        </p:blipFill>
        <p:spPr>
          <a:xfrm>
            <a:off x="9717524" y="1702475"/>
            <a:ext cx="4156234" cy="2568654"/>
          </a:xfrm>
          <a:prstGeom prst="rect">
            <a:avLst/>
          </a:prstGeom>
        </p:spPr>
      </p:pic>
      <p:sp>
        <p:nvSpPr>
          <p:cNvPr id="10" name="Text 5"/>
          <p:cNvSpPr/>
          <p:nvPr/>
        </p:nvSpPr>
        <p:spPr>
          <a:xfrm>
            <a:off x="9717524" y="4541282"/>
            <a:ext cx="2702600" cy="337780"/>
          </a:xfrm>
          <a:prstGeom prst="rect">
            <a:avLst/>
          </a:prstGeom>
          <a:noFill/>
          <a:ln/>
        </p:spPr>
        <p:txBody>
          <a:bodyPr wrap="none" lIns="0" tIns="0" rIns="0" bIns="0" rtlCol="0" anchor="t"/>
          <a:lstStyle/>
          <a:p>
            <a:pPr marL="0" indent="0" algn="l">
              <a:lnSpc>
                <a:spcPts val="2650"/>
              </a:lnSpc>
              <a:buNone/>
            </a:pPr>
            <a:r>
              <a:rPr lang="en-US" sz="2100" dirty="0">
                <a:solidFill>
                  <a:srgbClr val="3C3939"/>
                </a:solidFill>
                <a:latin typeface="Raleway" pitchFamily="34" charset="0"/>
                <a:ea typeface="Raleway" pitchFamily="34" charset="-122"/>
                <a:cs typeface="Raleway" pitchFamily="34" charset="-120"/>
              </a:rPr>
              <a:t>Фотограмметрія</a:t>
            </a:r>
            <a:endParaRPr lang="en-US" sz="2100" dirty="0"/>
          </a:p>
        </p:txBody>
      </p:sp>
      <p:sp>
        <p:nvSpPr>
          <p:cNvPr id="11" name="Text 6"/>
          <p:cNvSpPr/>
          <p:nvPr/>
        </p:nvSpPr>
        <p:spPr>
          <a:xfrm>
            <a:off x="9717524" y="5008721"/>
            <a:ext cx="4156234" cy="2767013"/>
          </a:xfrm>
          <a:prstGeom prst="rect">
            <a:avLst/>
          </a:prstGeom>
          <a:noFill/>
          <a:ln/>
        </p:spPr>
        <p:txBody>
          <a:bodyPr wrap="square" lIns="0" tIns="0" rIns="0" bIns="0" rtlCol="0" anchor="t"/>
          <a:lstStyle/>
          <a:p>
            <a:pPr marL="0" indent="0" algn="l">
              <a:lnSpc>
                <a:spcPts val="2700"/>
              </a:lnSpc>
              <a:buNone/>
            </a:pPr>
            <a:r>
              <a:rPr lang="en-US" sz="1700" dirty="0">
                <a:solidFill>
                  <a:srgbClr val="3C3939"/>
                </a:solidFill>
                <a:latin typeface="Roboto" pitchFamily="34" charset="0"/>
                <a:ea typeface="Roboto" pitchFamily="34" charset="-122"/>
                <a:cs typeface="Roboto" pitchFamily="34" charset="-120"/>
              </a:rPr>
              <a:t>Отримання даних про висоти з перекриттям аерофотознімків або супутникових стереозображень. Класичний метод, що забезпечує середню точність. Потребує якісних зображень та чистого неба, але дозволяє одночасно отримувати ортофотоплани.</a:t>
            </a:r>
            <a:endParaRPr lang="en-US" sz="17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655201" y="515541"/>
            <a:ext cx="9008388" cy="584954"/>
          </a:xfrm>
          <a:prstGeom prst="rect">
            <a:avLst/>
          </a:prstGeom>
          <a:noFill/>
          <a:ln/>
        </p:spPr>
        <p:txBody>
          <a:bodyPr wrap="none" lIns="0" tIns="0" rIns="0" bIns="0" rtlCol="0" anchor="t"/>
          <a:lstStyle/>
          <a:p>
            <a:pPr marL="0" indent="0" algn="l">
              <a:lnSpc>
                <a:spcPts val="4600"/>
              </a:lnSpc>
              <a:buNone/>
            </a:pPr>
            <a:r>
              <a:rPr lang="en-US" sz="3650" dirty="0">
                <a:solidFill>
                  <a:srgbClr val="1B1B27"/>
                </a:solidFill>
                <a:latin typeface="Raleway" pitchFamily="34" charset="0"/>
                <a:ea typeface="Raleway" pitchFamily="34" charset="-122"/>
                <a:cs typeface="Raleway" pitchFamily="34" charset="-120"/>
              </a:rPr>
              <a:t>Нерегулярні Тріангуляційні Мережі (TIN)</a:t>
            </a:r>
            <a:endParaRPr lang="en-US" sz="3650" dirty="0"/>
          </a:p>
        </p:txBody>
      </p:sp>
      <p:sp>
        <p:nvSpPr>
          <p:cNvPr id="3" name="Shape 1"/>
          <p:cNvSpPr/>
          <p:nvPr/>
        </p:nvSpPr>
        <p:spPr>
          <a:xfrm>
            <a:off x="655201" y="1474827"/>
            <a:ext cx="2219920" cy="1377910"/>
          </a:xfrm>
          <a:prstGeom prst="roundRect">
            <a:avLst>
              <a:gd name="adj" fmla="val 5706"/>
            </a:avLst>
          </a:prstGeom>
          <a:solidFill>
            <a:srgbClr val="E1E1EA"/>
          </a:solidFill>
          <a:ln w="7620">
            <a:solidFill>
              <a:srgbClr val="C7C7D0"/>
            </a:solidFill>
            <a:prstDash val="solid"/>
          </a:ln>
        </p:spPr>
      </p:sp>
      <p:pic>
        <p:nvPicPr>
          <p:cNvPr id="4" name="Image 0" descr="preencoded.png"/>
          <p:cNvPicPr>
            <a:picLocks noChangeAspect="1"/>
          </p:cNvPicPr>
          <p:nvPr/>
        </p:nvPicPr>
        <p:blipFill>
          <a:blip r:embed="rId3"/>
          <a:stretch>
            <a:fillRect/>
          </a:stretch>
        </p:blipFill>
        <p:spPr>
          <a:xfrm>
            <a:off x="1633538" y="1999298"/>
            <a:ext cx="263247" cy="328970"/>
          </a:xfrm>
          <a:prstGeom prst="rect">
            <a:avLst/>
          </a:prstGeom>
        </p:spPr>
      </p:pic>
      <p:sp>
        <p:nvSpPr>
          <p:cNvPr id="5" name="Text 2"/>
          <p:cNvSpPr/>
          <p:nvPr/>
        </p:nvSpPr>
        <p:spPr>
          <a:xfrm>
            <a:off x="3062287" y="1661993"/>
            <a:ext cx="2340054" cy="292418"/>
          </a:xfrm>
          <a:prstGeom prst="rect">
            <a:avLst/>
          </a:prstGeom>
          <a:noFill/>
          <a:ln/>
        </p:spPr>
        <p:txBody>
          <a:bodyPr wrap="none" lIns="0" tIns="0" rIns="0" bIns="0" rtlCol="0" anchor="t"/>
          <a:lstStyle/>
          <a:p>
            <a:pPr marL="0" indent="0" algn="l">
              <a:lnSpc>
                <a:spcPts val="2300"/>
              </a:lnSpc>
              <a:buNone/>
            </a:pPr>
            <a:r>
              <a:rPr lang="en-US" sz="1800" dirty="0">
                <a:solidFill>
                  <a:srgbClr val="3C3939"/>
                </a:solidFill>
                <a:latin typeface="Raleway" pitchFamily="34" charset="0"/>
                <a:ea typeface="Raleway" pitchFamily="34" charset="-122"/>
                <a:cs typeface="Raleway" pitchFamily="34" charset="-120"/>
              </a:rPr>
              <a:t>Концепція TIN</a:t>
            </a:r>
            <a:endParaRPr lang="en-US" sz="1800" dirty="0"/>
          </a:p>
        </p:txBody>
      </p:sp>
      <p:sp>
        <p:nvSpPr>
          <p:cNvPr id="6" name="Text 3"/>
          <p:cNvSpPr/>
          <p:nvPr/>
        </p:nvSpPr>
        <p:spPr>
          <a:xfrm>
            <a:off x="3062287" y="2066687"/>
            <a:ext cx="10725745" cy="598884"/>
          </a:xfrm>
          <a:prstGeom prst="rect">
            <a:avLst/>
          </a:prstGeom>
          <a:noFill/>
          <a:ln/>
        </p:spPr>
        <p:txBody>
          <a:bodyPr wrap="square" lIns="0" tIns="0" rIns="0" bIns="0" rtlCol="0" anchor="t"/>
          <a:lstStyle/>
          <a:p>
            <a:pPr marL="0" indent="0" algn="l">
              <a:lnSpc>
                <a:spcPts val="2350"/>
              </a:lnSpc>
              <a:buNone/>
            </a:pPr>
            <a:r>
              <a:rPr lang="en-US" sz="1450" dirty="0">
                <a:solidFill>
                  <a:srgbClr val="3C3939"/>
                </a:solidFill>
                <a:latin typeface="Roboto" pitchFamily="34" charset="0"/>
                <a:ea typeface="Roboto" pitchFamily="34" charset="-122"/>
                <a:cs typeface="Roboto" pitchFamily="34" charset="-120"/>
              </a:rPr>
              <a:t>Представлення поверхні у вигляді мережі суміжних трикутників, що не перетинаються, з вершинами у точках з відомими висотами.</a:t>
            </a:r>
            <a:endParaRPr lang="en-US" sz="1450" dirty="0"/>
          </a:p>
        </p:txBody>
      </p:sp>
      <p:sp>
        <p:nvSpPr>
          <p:cNvPr id="7" name="Shape 4"/>
          <p:cNvSpPr/>
          <p:nvPr/>
        </p:nvSpPr>
        <p:spPr>
          <a:xfrm>
            <a:off x="2968704" y="2843213"/>
            <a:ext cx="10912912" cy="11430"/>
          </a:xfrm>
          <a:prstGeom prst="roundRect">
            <a:avLst>
              <a:gd name="adj" fmla="val 687906"/>
            </a:avLst>
          </a:prstGeom>
          <a:solidFill>
            <a:srgbClr val="C7C7D0"/>
          </a:solidFill>
          <a:ln/>
        </p:spPr>
      </p:sp>
      <p:sp>
        <p:nvSpPr>
          <p:cNvPr id="8" name="Shape 5"/>
          <p:cNvSpPr/>
          <p:nvPr/>
        </p:nvSpPr>
        <p:spPr>
          <a:xfrm>
            <a:off x="655201" y="2946321"/>
            <a:ext cx="4439960" cy="1377910"/>
          </a:xfrm>
          <a:prstGeom prst="roundRect">
            <a:avLst>
              <a:gd name="adj" fmla="val 5706"/>
            </a:avLst>
          </a:prstGeom>
          <a:solidFill>
            <a:srgbClr val="E1E1EA"/>
          </a:solidFill>
          <a:ln w="7620">
            <a:solidFill>
              <a:srgbClr val="C7C7D0"/>
            </a:solidFill>
            <a:prstDash val="solid"/>
          </a:ln>
        </p:spPr>
      </p:sp>
      <p:pic>
        <p:nvPicPr>
          <p:cNvPr id="9" name="Image 1" descr="preencoded.png"/>
          <p:cNvPicPr>
            <a:picLocks noChangeAspect="1"/>
          </p:cNvPicPr>
          <p:nvPr/>
        </p:nvPicPr>
        <p:blipFill>
          <a:blip r:embed="rId4"/>
          <a:stretch>
            <a:fillRect/>
          </a:stretch>
        </p:blipFill>
        <p:spPr>
          <a:xfrm>
            <a:off x="2743557" y="3470791"/>
            <a:ext cx="263247" cy="328970"/>
          </a:xfrm>
          <a:prstGeom prst="rect">
            <a:avLst/>
          </a:prstGeom>
        </p:spPr>
      </p:pic>
      <p:sp>
        <p:nvSpPr>
          <p:cNvPr id="10" name="Text 6"/>
          <p:cNvSpPr/>
          <p:nvPr/>
        </p:nvSpPr>
        <p:spPr>
          <a:xfrm>
            <a:off x="5282327" y="3133487"/>
            <a:ext cx="2340054" cy="292418"/>
          </a:xfrm>
          <a:prstGeom prst="rect">
            <a:avLst/>
          </a:prstGeom>
          <a:noFill/>
          <a:ln/>
        </p:spPr>
        <p:txBody>
          <a:bodyPr wrap="none" lIns="0" tIns="0" rIns="0" bIns="0" rtlCol="0" anchor="t"/>
          <a:lstStyle/>
          <a:p>
            <a:pPr marL="0" indent="0" algn="l">
              <a:lnSpc>
                <a:spcPts val="2300"/>
              </a:lnSpc>
              <a:buNone/>
            </a:pPr>
            <a:r>
              <a:rPr lang="en-US" sz="1800" dirty="0">
                <a:solidFill>
                  <a:srgbClr val="3C3939"/>
                </a:solidFill>
                <a:latin typeface="Raleway" pitchFamily="34" charset="0"/>
                <a:ea typeface="Raleway" pitchFamily="34" charset="-122"/>
                <a:cs typeface="Raleway" pitchFamily="34" charset="-120"/>
              </a:rPr>
              <a:t>Тріангуляція Делоне</a:t>
            </a:r>
            <a:endParaRPr lang="en-US" sz="1800" dirty="0"/>
          </a:p>
        </p:txBody>
      </p:sp>
      <p:sp>
        <p:nvSpPr>
          <p:cNvPr id="11" name="Text 7"/>
          <p:cNvSpPr/>
          <p:nvPr/>
        </p:nvSpPr>
        <p:spPr>
          <a:xfrm>
            <a:off x="5282327" y="3538180"/>
            <a:ext cx="8505706" cy="598884"/>
          </a:xfrm>
          <a:prstGeom prst="rect">
            <a:avLst/>
          </a:prstGeom>
          <a:noFill/>
          <a:ln/>
        </p:spPr>
        <p:txBody>
          <a:bodyPr wrap="square" lIns="0" tIns="0" rIns="0" bIns="0" rtlCol="0" anchor="t"/>
          <a:lstStyle/>
          <a:p>
            <a:pPr marL="0" indent="0" algn="l">
              <a:lnSpc>
                <a:spcPts val="2350"/>
              </a:lnSpc>
              <a:buNone/>
            </a:pPr>
            <a:r>
              <a:rPr lang="en-US" sz="1450" dirty="0">
                <a:solidFill>
                  <a:srgbClr val="3C3939"/>
                </a:solidFill>
                <a:latin typeface="Roboto" pitchFamily="34" charset="0"/>
                <a:ea typeface="Roboto" pitchFamily="34" charset="-122"/>
                <a:cs typeface="Roboto" pitchFamily="34" charset="-120"/>
              </a:rPr>
              <a:t>Алгоритм побудови оптимальної тріангуляції, що максимізує мінімальний кут у всіх трикутниках мережі.</a:t>
            </a:r>
            <a:endParaRPr lang="en-US" sz="1450" dirty="0"/>
          </a:p>
        </p:txBody>
      </p:sp>
      <p:sp>
        <p:nvSpPr>
          <p:cNvPr id="12" name="Shape 8"/>
          <p:cNvSpPr/>
          <p:nvPr/>
        </p:nvSpPr>
        <p:spPr>
          <a:xfrm>
            <a:off x="5188744" y="4314706"/>
            <a:ext cx="8692872" cy="11430"/>
          </a:xfrm>
          <a:prstGeom prst="roundRect">
            <a:avLst>
              <a:gd name="adj" fmla="val 687906"/>
            </a:avLst>
          </a:prstGeom>
          <a:solidFill>
            <a:srgbClr val="C7C7D0"/>
          </a:solidFill>
          <a:ln/>
        </p:spPr>
      </p:sp>
      <p:sp>
        <p:nvSpPr>
          <p:cNvPr id="13" name="Shape 9"/>
          <p:cNvSpPr/>
          <p:nvPr/>
        </p:nvSpPr>
        <p:spPr>
          <a:xfrm>
            <a:off x="655201" y="4417814"/>
            <a:ext cx="6659999" cy="1377910"/>
          </a:xfrm>
          <a:prstGeom prst="roundRect">
            <a:avLst>
              <a:gd name="adj" fmla="val 5706"/>
            </a:avLst>
          </a:prstGeom>
          <a:solidFill>
            <a:srgbClr val="E1E1EA"/>
          </a:solidFill>
          <a:ln w="7620">
            <a:solidFill>
              <a:srgbClr val="C7C7D0"/>
            </a:solidFill>
            <a:prstDash val="solid"/>
          </a:ln>
        </p:spPr>
      </p:sp>
      <p:pic>
        <p:nvPicPr>
          <p:cNvPr id="14" name="Image 2" descr="preencoded.png"/>
          <p:cNvPicPr>
            <a:picLocks noChangeAspect="1"/>
          </p:cNvPicPr>
          <p:nvPr/>
        </p:nvPicPr>
        <p:blipFill>
          <a:blip r:embed="rId5"/>
          <a:stretch>
            <a:fillRect/>
          </a:stretch>
        </p:blipFill>
        <p:spPr>
          <a:xfrm>
            <a:off x="3853577" y="4942284"/>
            <a:ext cx="263247" cy="328970"/>
          </a:xfrm>
          <a:prstGeom prst="rect">
            <a:avLst/>
          </a:prstGeom>
        </p:spPr>
      </p:pic>
      <p:sp>
        <p:nvSpPr>
          <p:cNvPr id="15" name="Text 10"/>
          <p:cNvSpPr/>
          <p:nvPr/>
        </p:nvSpPr>
        <p:spPr>
          <a:xfrm>
            <a:off x="7502366" y="4604980"/>
            <a:ext cx="2392561" cy="292418"/>
          </a:xfrm>
          <a:prstGeom prst="rect">
            <a:avLst/>
          </a:prstGeom>
          <a:noFill/>
          <a:ln/>
        </p:spPr>
        <p:txBody>
          <a:bodyPr wrap="none" lIns="0" tIns="0" rIns="0" bIns="0" rtlCol="0" anchor="t"/>
          <a:lstStyle/>
          <a:p>
            <a:pPr marL="0" indent="0" algn="l">
              <a:lnSpc>
                <a:spcPts val="2300"/>
              </a:lnSpc>
              <a:buNone/>
            </a:pPr>
            <a:r>
              <a:rPr lang="en-US" sz="1800" dirty="0">
                <a:solidFill>
                  <a:srgbClr val="3C3939"/>
                </a:solidFill>
                <a:latin typeface="Raleway" pitchFamily="34" charset="0"/>
                <a:ea typeface="Raleway" pitchFamily="34" charset="-122"/>
                <a:cs typeface="Raleway" pitchFamily="34" charset="-120"/>
              </a:rPr>
              <a:t>Адаптивна структура</a:t>
            </a:r>
            <a:endParaRPr lang="en-US" sz="1800" dirty="0"/>
          </a:p>
        </p:txBody>
      </p:sp>
      <p:sp>
        <p:nvSpPr>
          <p:cNvPr id="16" name="Text 11"/>
          <p:cNvSpPr/>
          <p:nvPr/>
        </p:nvSpPr>
        <p:spPr>
          <a:xfrm>
            <a:off x="7502366" y="5009674"/>
            <a:ext cx="6285667" cy="598884"/>
          </a:xfrm>
          <a:prstGeom prst="rect">
            <a:avLst/>
          </a:prstGeom>
          <a:noFill/>
          <a:ln/>
        </p:spPr>
        <p:txBody>
          <a:bodyPr wrap="square" lIns="0" tIns="0" rIns="0" bIns="0" rtlCol="0" anchor="t"/>
          <a:lstStyle/>
          <a:p>
            <a:pPr marL="0" indent="0" algn="l">
              <a:lnSpc>
                <a:spcPts val="2350"/>
              </a:lnSpc>
              <a:buNone/>
            </a:pPr>
            <a:r>
              <a:rPr lang="en-US" sz="1450" dirty="0">
                <a:solidFill>
                  <a:srgbClr val="3C3939"/>
                </a:solidFill>
                <a:latin typeface="Roboto" pitchFamily="34" charset="0"/>
                <a:ea typeface="Roboto" pitchFamily="34" charset="-122"/>
                <a:cs typeface="Roboto" pitchFamily="34" charset="-120"/>
              </a:rPr>
              <a:t>Змінна щільність вузлів дозволяє детально представляти складні ділянки рельєфу при економії ресурсів на однорідних ділянках.</a:t>
            </a:r>
            <a:endParaRPr lang="en-US" sz="1450" dirty="0"/>
          </a:p>
        </p:txBody>
      </p:sp>
      <p:sp>
        <p:nvSpPr>
          <p:cNvPr id="17" name="Text 12"/>
          <p:cNvSpPr/>
          <p:nvPr/>
        </p:nvSpPr>
        <p:spPr>
          <a:xfrm>
            <a:off x="655201" y="6006227"/>
            <a:ext cx="13319998" cy="898327"/>
          </a:xfrm>
          <a:prstGeom prst="rect">
            <a:avLst/>
          </a:prstGeom>
          <a:noFill/>
          <a:ln/>
        </p:spPr>
        <p:txBody>
          <a:bodyPr wrap="square" lIns="0" tIns="0" rIns="0" bIns="0" rtlCol="0" anchor="t"/>
          <a:lstStyle/>
          <a:p>
            <a:pPr marL="0" indent="0" algn="l">
              <a:lnSpc>
                <a:spcPts val="2350"/>
              </a:lnSpc>
              <a:buNone/>
            </a:pPr>
            <a:r>
              <a:rPr lang="en-US" sz="1450" dirty="0">
                <a:solidFill>
                  <a:srgbClr val="3C3939"/>
                </a:solidFill>
                <a:latin typeface="Roboto" pitchFamily="34" charset="0"/>
                <a:ea typeface="Roboto" pitchFamily="34" charset="-122"/>
                <a:cs typeface="Roboto" pitchFamily="34" charset="-120"/>
              </a:rPr>
              <a:t>TIN-моделі є векторно-топологічними структурами, що дозволяють ефективно представляти поверхні змінної складності. На відміну від растрових моделей, щільність трикутників може адаптивно змінюватись відповідно до характеру рельєфу: більша щільність у місцях зі складною морфологією і менша на рівнинних ділянках.</a:t>
            </a:r>
            <a:endParaRPr lang="en-US" sz="1450" dirty="0"/>
          </a:p>
        </p:txBody>
      </p:sp>
      <p:sp>
        <p:nvSpPr>
          <p:cNvPr id="18" name="Text 13"/>
          <p:cNvSpPr/>
          <p:nvPr/>
        </p:nvSpPr>
        <p:spPr>
          <a:xfrm>
            <a:off x="655201" y="7115056"/>
            <a:ext cx="13319998" cy="598884"/>
          </a:xfrm>
          <a:prstGeom prst="rect">
            <a:avLst/>
          </a:prstGeom>
          <a:noFill/>
          <a:ln/>
        </p:spPr>
        <p:txBody>
          <a:bodyPr wrap="square" lIns="0" tIns="0" rIns="0" bIns="0" rtlCol="0" anchor="t"/>
          <a:lstStyle/>
          <a:p>
            <a:pPr marL="0" indent="0" algn="l">
              <a:lnSpc>
                <a:spcPts val="2350"/>
              </a:lnSpc>
              <a:buNone/>
            </a:pPr>
            <a:r>
              <a:rPr lang="en-US" sz="1450" dirty="0">
                <a:solidFill>
                  <a:srgbClr val="3C3939"/>
                </a:solidFill>
                <a:latin typeface="Roboto" pitchFamily="34" charset="0"/>
                <a:ea typeface="Roboto" pitchFamily="34" charset="-122"/>
                <a:cs typeface="Roboto" pitchFamily="34" charset="-120"/>
              </a:rPr>
              <a:t>Кожен трикутник TIN-моделі є плоскою поверхнею, що визначається трьома вершинами з відомими координатами X, Y, Z. Висота у будь-якій точці всередині трикутника визначається шляхом лінійної інтерполяції.</a:t>
            </a:r>
            <a:endParaRPr lang="en-US" sz="14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24733" y="1151096"/>
            <a:ext cx="5176957" cy="647105"/>
          </a:xfrm>
          <a:prstGeom prst="rect">
            <a:avLst/>
          </a:prstGeom>
          <a:noFill/>
          <a:ln/>
        </p:spPr>
        <p:txBody>
          <a:bodyPr wrap="none" lIns="0" tIns="0" rIns="0" bIns="0" rtlCol="0" anchor="t"/>
          <a:lstStyle/>
          <a:p>
            <a:pPr marL="0" indent="0" algn="l">
              <a:lnSpc>
                <a:spcPts val="5050"/>
              </a:lnSpc>
              <a:buNone/>
            </a:pPr>
            <a:r>
              <a:rPr lang="en-US" sz="4050" dirty="0">
                <a:solidFill>
                  <a:srgbClr val="1B1B27"/>
                </a:solidFill>
                <a:latin typeface="Raleway" pitchFamily="34" charset="0"/>
                <a:ea typeface="Raleway" pitchFamily="34" charset="-122"/>
                <a:cs typeface="Raleway" pitchFamily="34" charset="-120"/>
              </a:rPr>
              <a:t>Структура Курсу</a:t>
            </a:r>
            <a:endParaRPr lang="en-US" sz="4050" dirty="0"/>
          </a:p>
        </p:txBody>
      </p:sp>
      <p:pic>
        <p:nvPicPr>
          <p:cNvPr id="4" name="Image 1" descr="preencoded.png"/>
          <p:cNvPicPr>
            <a:picLocks noChangeAspect="1"/>
          </p:cNvPicPr>
          <p:nvPr/>
        </p:nvPicPr>
        <p:blipFill>
          <a:blip r:embed="rId4"/>
          <a:stretch>
            <a:fillRect/>
          </a:stretch>
        </p:blipFill>
        <p:spPr>
          <a:xfrm>
            <a:off x="724733" y="2108716"/>
            <a:ext cx="1035368" cy="1242417"/>
          </a:xfrm>
          <a:prstGeom prst="rect">
            <a:avLst/>
          </a:prstGeom>
        </p:spPr>
      </p:pic>
      <p:sp>
        <p:nvSpPr>
          <p:cNvPr id="5" name="Text 1"/>
          <p:cNvSpPr/>
          <p:nvPr/>
        </p:nvSpPr>
        <p:spPr>
          <a:xfrm>
            <a:off x="2070616" y="2315766"/>
            <a:ext cx="5173980" cy="323493"/>
          </a:xfrm>
          <a:prstGeom prst="rect">
            <a:avLst/>
          </a:prstGeom>
          <a:noFill/>
          <a:ln/>
        </p:spPr>
        <p:txBody>
          <a:bodyPr wrap="none" lIns="0" tIns="0" rIns="0" bIns="0" rtlCol="0" anchor="t"/>
          <a:lstStyle/>
          <a:p>
            <a:pPr marL="0" indent="0" algn="l">
              <a:lnSpc>
                <a:spcPts val="2500"/>
              </a:lnSpc>
              <a:buNone/>
            </a:pPr>
            <a:r>
              <a:rPr lang="en-US" sz="2000" dirty="0">
                <a:solidFill>
                  <a:srgbClr val="3C3939"/>
                </a:solidFill>
                <a:latin typeface="Raleway" pitchFamily="34" charset="0"/>
                <a:ea typeface="Raleway" pitchFamily="34" charset="-122"/>
                <a:cs typeface="Raleway" pitchFamily="34" charset="-120"/>
              </a:rPr>
              <a:t>Основи моделювання просторових даних</a:t>
            </a:r>
            <a:endParaRPr lang="en-US" sz="2000" dirty="0"/>
          </a:p>
        </p:txBody>
      </p:sp>
      <p:sp>
        <p:nvSpPr>
          <p:cNvPr id="6" name="Text 2"/>
          <p:cNvSpPr/>
          <p:nvPr/>
        </p:nvSpPr>
        <p:spPr>
          <a:xfrm>
            <a:off x="2070616" y="2763441"/>
            <a:ext cx="6348651" cy="331232"/>
          </a:xfrm>
          <a:prstGeom prst="rect">
            <a:avLst/>
          </a:prstGeom>
          <a:noFill/>
          <a:ln/>
        </p:spPr>
        <p:txBody>
          <a:bodyPr wrap="none" lIns="0" tIns="0" rIns="0" bIns="0" rtlCol="0" anchor="t"/>
          <a:lstStyle/>
          <a:p>
            <a:pPr marL="0" indent="0" algn="l">
              <a:lnSpc>
                <a:spcPts val="2600"/>
              </a:lnSpc>
              <a:buNone/>
            </a:pPr>
            <a:r>
              <a:rPr lang="en-US" sz="1600" dirty="0">
                <a:solidFill>
                  <a:srgbClr val="3C3939"/>
                </a:solidFill>
                <a:latin typeface="Roboto" pitchFamily="34" charset="0"/>
                <a:ea typeface="Roboto" pitchFamily="34" charset="-122"/>
                <a:cs typeface="Roboto" pitchFamily="34" charset="-120"/>
              </a:rPr>
              <a:t>Концепції, види та принципи геопросторового моделювання</a:t>
            </a:r>
            <a:endParaRPr lang="en-US" sz="1600" dirty="0"/>
          </a:p>
        </p:txBody>
      </p:sp>
      <p:pic>
        <p:nvPicPr>
          <p:cNvPr id="7" name="Image 2" descr="preencoded.png"/>
          <p:cNvPicPr>
            <a:picLocks noChangeAspect="1"/>
          </p:cNvPicPr>
          <p:nvPr/>
        </p:nvPicPr>
        <p:blipFill>
          <a:blip r:embed="rId5"/>
          <a:stretch>
            <a:fillRect/>
          </a:stretch>
        </p:blipFill>
        <p:spPr>
          <a:xfrm>
            <a:off x="724733" y="3351133"/>
            <a:ext cx="1035368" cy="1242417"/>
          </a:xfrm>
          <a:prstGeom prst="rect">
            <a:avLst/>
          </a:prstGeom>
        </p:spPr>
      </p:pic>
      <p:sp>
        <p:nvSpPr>
          <p:cNvPr id="8" name="Text 3"/>
          <p:cNvSpPr/>
          <p:nvPr/>
        </p:nvSpPr>
        <p:spPr>
          <a:xfrm>
            <a:off x="2070616" y="3558183"/>
            <a:ext cx="5712619" cy="323493"/>
          </a:xfrm>
          <a:prstGeom prst="rect">
            <a:avLst/>
          </a:prstGeom>
          <a:noFill/>
          <a:ln/>
        </p:spPr>
        <p:txBody>
          <a:bodyPr wrap="none" lIns="0" tIns="0" rIns="0" bIns="0" rtlCol="0" anchor="t"/>
          <a:lstStyle/>
          <a:p>
            <a:pPr marL="0" indent="0" algn="l">
              <a:lnSpc>
                <a:spcPts val="2500"/>
              </a:lnSpc>
              <a:buNone/>
            </a:pPr>
            <a:r>
              <a:rPr lang="en-US" sz="2000" dirty="0">
                <a:solidFill>
                  <a:srgbClr val="3C3939"/>
                </a:solidFill>
                <a:latin typeface="Raleway" pitchFamily="34" charset="0"/>
                <a:ea typeface="Raleway" pitchFamily="34" charset="-122"/>
                <a:cs typeface="Raleway" pitchFamily="34" charset="-120"/>
              </a:rPr>
              <a:t>Методи візуалізації геопросторової інформації</a:t>
            </a:r>
            <a:endParaRPr lang="en-US" sz="2000" dirty="0"/>
          </a:p>
        </p:txBody>
      </p:sp>
      <p:sp>
        <p:nvSpPr>
          <p:cNvPr id="9" name="Text 4"/>
          <p:cNvSpPr/>
          <p:nvPr/>
        </p:nvSpPr>
        <p:spPr>
          <a:xfrm>
            <a:off x="2070616" y="4005858"/>
            <a:ext cx="6348651" cy="331232"/>
          </a:xfrm>
          <a:prstGeom prst="rect">
            <a:avLst/>
          </a:prstGeom>
          <a:noFill/>
          <a:ln/>
        </p:spPr>
        <p:txBody>
          <a:bodyPr wrap="none" lIns="0" tIns="0" rIns="0" bIns="0" rtlCol="0" anchor="t"/>
          <a:lstStyle/>
          <a:p>
            <a:pPr marL="0" indent="0" algn="l">
              <a:lnSpc>
                <a:spcPts val="2600"/>
              </a:lnSpc>
              <a:buNone/>
            </a:pPr>
            <a:r>
              <a:rPr lang="en-US" sz="1600" dirty="0">
                <a:solidFill>
                  <a:srgbClr val="3C3939"/>
                </a:solidFill>
                <a:latin typeface="Roboto" pitchFamily="34" charset="0"/>
                <a:ea typeface="Roboto" pitchFamily="34" charset="-122"/>
                <a:cs typeface="Roboto" pitchFamily="34" charset="-120"/>
              </a:rPr>
              <a:t>Картографічне відображення, тематичні карти, 3D-візуалізація</a:t>
            </a:r>
            <a:endParaRPr lang="en-US" sz="1600" dirty="0"/>
          </a:p>
        </p:txBody>
      </p:sp>
      <p:pic>
        <p:nvPicPr>
          <p:cNvPr id="10" name="Image 3" descr="preencoded.png"/>
          <p:cNvPicPr>
            <a:picLocks noChangeAspect="1"/>
          </p:cNvPicPr>
          <p:nvPr/>
        </p:nvPicPr>
        <p:blipFill>
          <a:blip r:embed="rId6"/>
          <a:stretch>
            <a:fillRect/>
          </a:stretch>
        </p:blipFill>
        <p:spPr>
          <a:xfrm>
            <a:off x="724733" y="4593550"/>
            <a:ext cx="1035368" cy="1242417"/>
          </a:xfrm>
          <a:prstGeom prst="rect">
            <a:avLst/>
          </a:prstGeom>
        </p:spPr>
      </p:pic>
      <p:sp>
        <p:nvSpPr>
          <p:cNvPr id="11" name="Text 5"/>
          <p:cNvSpPr/>
          <p:nvPr/>
        </p:nvSpPr>
        <p:spPr>
          <a:xfrm>
            <a:off x="2070616" y="4800600"/>
            <a:ext cx="5967293" cy="323493"/>
          </a:xfrm>
          <a:prstGeom prst="rect">
            <a:avLst/>
          </a:prstGeom>
          <a:noFill/>
          <a:ln/>
        </p:spPr>
        <p:txBody>
          <a:bodyPr wrap="none" lIns="0" tIns="0" rIns="0" bIns="0" rtlCol="0" anchor="t"/>
          <a:lstStyle/>
          <a:p>
            <a:pPr marL="0" indent="0" algn="l">
              <a:lnSpc>
                <a:spcPts val="2500"/>
              </a:lnSpc>
              <a:buNone/>
            </a:pPr>
            <a:r>
              <a:rPr lang="en-US" sz="2000" dirty="0">
                <a:solidFill>
                  <a:srgbClr val="3C3939"/>
                </a:solidFill>
                <a:latin typeface="Raleway" pitchFamily="34" charset="0"/>
                <a:ea typeface="Raleway" pitchFamily="34" charset="-122"/>
                <a:cs typeface="Raleway" pitchFamily="34" charset="-120"/>
              </a:rPr>
              <a:t>Аналого-цифрове перетворення та якість даних</a:t>
            </a:r>
            <a:endParaRPr lang="en-US" sz="2000" dirty="0"/>
          </a:p>
        </p:txBody>
      </p:sp>
      <p:sp>
        <p:nvSpPr>
          <p:cNvPr id="12" name="Text 6"/>
          <p:cNvSpPr/>
          <p:nvPr/>
        </p:nvSpPr>
        <p:spPr>
          <a:xfrm>
            <a:off x="2070616" y="5248275"/>
            <a:ext cx="6348651" cy="331232"/>
          </a:xfrm>
          <a:prstGeom prst="rect">
            <a:avLst/>
          </a:prstGeom>
          <a:noFill/>
          <a:ln/>
        </p:spPr>
        <p:txBody>
          <a:bodyPr wrap="none" lIns="0" tIns="0" rIns="0" bIns="0" rtlCol="0" anchor="t"/>
          <a:lstStyle/>
          <a:p>
            <a:pPr marL="0" indent="0" algn="l">
              <a:lnSpc>
                <a:spcPts val="2600"/>
              </a:lnSpc>
              <a:buNone/>
            </a:pPr>
            <a:r>
              <a:rPr lang="en-US" sz="1600" dirty="0">
                <a:solidFill>
                  <a:srgbClr val="3C3939"/>
                </a:solidFill>
                <a:latin typeface="Roboto" pitchFamily="34" charset="0"/>
                <a:ea typeface="Roboto" pitchFamily="34" charset="-122"/>
                <a:cs typeface="Roboto" pitchFamily="34" charset="-120"/>
              </a:rPr>
              <a:t>Векторизація, оцінка точності, проблеми топології</a:t>
            </a:r>
            <a:endParaRPr lang="en-US" sz="1600" dirty="0"/>
          </a:p>
        </p:txBody>
      </p:sp>
      <p:pic>
        <p:nvPicPr>
          <p:cNvPr id="13" name="Image 4" descr="preencoded.png"/>
          <p:cNvPicPr>
            <a:picLocks noChangeAspect="1"/>
          </p:cNvPicPr>
          <p:nvPr/>
        </p:nvPicPr>
        <p:blipFill>
          <a:blip r:embed="rId7"/>
          <a:stretch>
            <a:fillRect/>
          </a:stretch>
        </p:blipFill>
        <p:spPr>
          <a:xfrm>
            <a:off x="724733" y="5835967"/>
            <a:ext cx="1035368" cy="1242417"/>
          </a:xfrm>
          <a:prstGeom prst="rect">
            <a:avLst/>
          </a:prstGeom>
        </p:spPr>
      </p:pic>
      <p:sp>
        <p:nvSpPr>
          <p:cNvPr id="14" name="Text 7"/>
          <p:cNvSpPr/>
          <p:nvPr/>
        </p:nvSpPr>
        <p:spPr>
          <a:xfrm>
            <a:off x="2070616" y="6043017"/>
            <a:ext cx="4562118" cy="323493"/>
          </a:xfrm>
          <a:prstGeom prst="rect">
            <a:avLst/>
          </a:prstGeom>
          <a:noFill/>
          <a:ln/>
        </p:spPr>
        <p:txBody>
          <a:bodyPr wrap="none" lIns="0" tIns="0" rIns="0" bIns="0" rtlCol="0" anchor="t"/>
          <a:lstStyle/>
          <a:p>
            <a:pPr marL="0" indent="0" algn="l">
              <a:lnSpc>
                <a:spcPts val="2500"/>
              </a:lnSpc>
              <a:buNone/>
            </a:pPr>
            <a:r>
              <a:rPr lang="en-US" sz="2000" dirty="0">
                <a:solidFill>
                  <a:srgbClr val="3C3939"/>
                </a:solidFill>
                <a:latin typeface="Raleway" pitchFamily="34" charset="0"/>
                <a:ea typeface="Raleway" pitchFamily="34" charset="-122"/>
                <a:cs typeface="Raleway" pitchFamily="34" charset="-120"/>
              </a:rPr>
              <a:t>Моделювання поверхонь та рельєфу</a:t>
            </a:r>
            <a:endParaRPr lang="en-US" sz="2000" dirty="0"/>
          </a:p>
        </p:txBody>
      </p:sp>
      <p:sp>
        <p:nvSpPr>
          <p:cNvPr id="15" name="Text 8"/>
          <p:cNvSpPr/>
          <p:nvPr/>
        </p:nvSpPr>
        <p:spPr>
          <a:xfrm>
            <a:off x="2070616" y="6490692"/>
            <a:ext cx="6348651" cy="331232"/>
          </a:xfrm>
          <a:prstGeom prst="rect">
            <a:avLst/>
          </a:prstGeom>
          <a:noFill/>
          <a:ln/>
        </p:spPr>
        <p:txBody>
          <a:bodyPr wrap="none" lIns="0" tIns="0" rIns="0" bIns="0" rtlCol="0" anchor="t"/>
          <a:lstStyle/>
          <a:p>
            <a:pPr marL="0" indent="0" algn="l">
              <a:lnSpc>
                <a:spcPts val="2600"/>
              </a:lnSpc>
              <a:buNone/>
            </a:pPr>
            <a:r>
              <a:rPr lang="en-US" sz="1600" dirty="0">
                <a:solidFill>
                  <a:srgbClr val="3C3939"/>
                </a:solidFill>
                <a:latin typeface="Roboto" pitchFamily="34" charset="0"/>
                <a:ea typeface="Roboto" pitchFamily="34" charset="-122"/>
                <a:cs typeface="Roboto" pitchFamily="34" charset="-120"/>
              </a:rPr>
              <a:t>Растрові та TIN-моделі, алгоритми інтерполяції</a:t>
            </a:r>
            <a:endParaRPr lang="en-US" sz="1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793790" y="909637"/>
            <a:ext cx="9653349"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Raleway" pitchFamily="34" charset="0"/>
                <a:ea typeface="Raleway" pitchFamily="34" charset="-122"/>
                <a:cs typeface="Raleway" pitchFamily="34" charset="-120"/>
              </a:rPr>
              <a:t>Переваги та Недоліки TIN-моделей</a:t>
            </a:r>
            <a:endParaRPr lang="en-US" sz="4450" dirty="0"/>
          </a:p>
        </p:txBody>
      </p:sp>
      <p:sp>
        <p:nvSpPr>
          <p:cNvPr id="3" name="Shape 1"/>
          <p:cNvSpPr/>
          <p:nvPr/>
        </p:nvSpPr>
        <p:spPr>
          <a:xfrm>
            <a:off x="793790" y="2327196"/>
            <a:ext cx="510302" cy="510302"/>
          </a:xfrm>
          <a:prstGeom prst="roundRect">
            <a:avLst>
              <a:gd name="adj" fmla="val 18669"/>
            </a:avLst>
          </a:prstGeom>
          <a:solidFill>
            <a:srgbClr val="E1E1EA"/>
          </a:solidFill>
          <a:ln w="7620">
            <a:solidFill>
              <a:srgbClr val="C7C7D0"/>
            </a:solidFill>
            <a:prstDash val="solid"/>
          </a:ln>
        </p:spPr>
      </p:sp>
      <p:pic>
        <p:nvPicPr>
          <p:cNvPr id="4" name="Image 0" descr="preencoded.png"/>
          <p:cNvPicPr>
            <a:picLocks noChangeAspect="1"/>
          </p:cNvPicPr>
          <p:nvPr/>
        </p:nvPicPr>
        <p:blipFill>
          <a:blip r:embed="rId3"/>
          <a:stretch>
            <a:fillRect/>
          </a:stretch>
        </p:blipFill>
        <p:spPr>
          <a:xfrm>
            <a:off x="878860" y="2369701"/>
            <a:ext cx="340162" cy="425291"/>
          </a:xfrm>
          <a:prstGeom prst="rect">
            <a:avLst/>
          </a:prstGeom>
        </p:spPr>
      </p:pic>
      <p:sp>
        <p:nvSpPr>
          <p:cNvPr id="5" name="Text 2"/>
          <p:cNvSpPr/>
          <p:nvPr/>
        </p:nvSpPr>
        <p:spPr>
          <a:xfrm>
            <a:off x="1530906" y="2327196"/>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Переваги TIN</a:t>
            </a:r>
            <a:endParaRPr lang="en-US" sz="2200" dirty="0"/>
          </a:p>
        </p:txBody>
      </p:sp>
      <p:sp>
        <p:nvSpPr>
          <p:cNvPr id="6" name="Text 3"/>
          <p:cNvSpPr/>
          <p:nvPr/>
        </p:nvSpPr>
        <p:spPr>
          <a:xfrm>
            <a:off x="1530906" y="2817614"/>
            <a:ext cx="5670947" cy="1814513"/>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Компактність представлення даних порівняно з растровими моделями однакової точності. Точне збереження структурних ліній рельєфу (вододілів, тальвегів, берегових ліній). Змінна роздільна здатність відповідно до складності поверхні.</a:t>
            </a:r>
            <a:endParaRPr lang="en-US" sz="1750" dirty="0"/>
          </a:p>
        </p:txBody>
      </p:sp>
      <p:sp>
        <p:nvSpPr>
          <p:cNvPr id="7" name="Shape 4"/>
          <p:cNvSpPr/>
          <p:nvPr/>
        </p:nvSpPr>
        <p:spPr>
          <a:xfrm>
            <a:off x="7428667" y="2327196"/>
            <a:ext cx="510302" cy="510302"/>
          </a:xfrm>
          <a:prstGeom prst="roundRect">
            <a:avLst>
              <a:gd name="adj" fmla="val 18669"/>
            </a:avLst>
          </a:prstGeom>
          <a:solidFill>
            <a:srgbClr val="E1E1EA"/>
          </a:solidFill>
          <a:ln w="7620">
            <a:solidFill>
              <a:srgbClr val="C7C7D0"/>
            </a:solidFill>
            <a:prstDash val="solid"/>
          </a:ln>
        </p:spPr>
      </p:sp>
      <p:pic>
        <p:nvPicPr>
          <p:cNvPr id="8" name="Image 1" descr="preencoded.png"/>
          <p:cNvPicPr>
            <a:picLocks noChangeAspect="1"/>
          </p:cNvPicPr>
          <p:nvPr/>
        </p:nvPicPr>
        <p:blipFill>
          <a:blip r:embed="rId4"/>
          <a:stretch>
            <a:fillRect/>
          </a:stretch>
        </p:blipFill>
        <p:spPr>
          <a:xfrm>
            <a:off x="7513737" y="2369701"/>
            <a:ext cx="340162" cy="425291"/>
          </a:xfrm>
          <a:prstGeom prst="rect">
            <a:avLst/>
          </a:prstGeom>
        </p:spPr>
      </p:pic>
      <p:sp>
        <p:nvSpPr>
          <p:cNvPr id="9" name="Text 5"/>
          <p:cNvSpPr/>
          <p:nvPr/>
        </p:nvSpPr>
        <p:spPr>
          <a:xfrm>
            <a:off x="8165783" y="2327196"/>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Недоліки TIN</a:t>
            </a:r>
            <a:endParaRPr lang="en-US" sz="2200" dirty="0"/>
          </a:p>
        </p:txBody>
      </p:sp>
      <p:sp>
        <p:nvSpPr>
          <p:cNvPr id="10" name="Text 6"/>
          <p:cNvSpPr/>
          <p:nvPr/>
        </p:nvSpPr>
        <p:spPr>
          <a:xfrm>
            <a:off x="8165783" y="2817614"/>
            <a:ext cx="5670947" cy="1814513"/>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Складність структури даних та алгоритмів обробки. Висока обчислювальна вартість побудови якісної тріангуляції. Менша ефективність для поверхонь з рівномірно розподіленою складністю. Проблеми інтерполяції при великих розривах у даних.</a:t>
            </a:r>
            <a:endParaRPr lang="en-US" sz="1750" dirty="0"/>
          </a:p>
        </p:txBody>
      </p:sp>
      <p:sp>
        <p:nvSpPr>
          <p:cNvPr id="11" name="Text 7"/>
          <p:cNvSpPr/>
          <p:nvPr/>
        </p:nvSpPr>
        <p:spPr>
          <a:xfrm>
            <a:off x="793790" y="4887278"/>
            <a:ext cx="13042821" cy="1088708"/>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TIN-моделі особливо ефективні для представлення рельєфу зі структурними елементами, такими як гребені, ущелини, обриви. Можливість явного включення структурних ліній у модель дозволяє точніше відображати морфологію поверхні при меншій кількості вузлів порівняно з растровими моделями.</a:t>
            </a:r>
            <a:endParaRPr lang="en-US" sz="1750" dirty="0"/>
          </a:p>
        </p:txBody>
      </p:sp>
      <p:sp>
        <p:nvSpPr>
          <p:cNvPr id="12" name="Text 8"/>
          <p:cNvSpPr/>
          <p:nvPr/>
        </p:nvSpPr>
        <p:spPr>
          <a:xfrm>
            <a:off x="793790" y="6231136"/>
            <a:ext cx="13042821" cy="1088708"/>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Однак, для задач аналізу поверхонь, які вимагають регулярної структури даних (наприклад, гідрологічне моделювання), може знадобитись конвертація TIN-моделі в растрову форму, що вносить додаткові похибки і ускладнює робочий процес.</a:t>
            </a:r>
            <a:endParaRPr lang="en-US" sz="175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32577"/>
          </a:xfrm>
          <a:prstGeom prst="rect">
            <a:avLst/>
          </a:prstGeom>
        </p:spPr>
      </p:pic>
      <p:sp>
        <p:nvSpPr>
          <p:cNvPr id="3" name="Text 0"/>
          <p:cNvSpPr/>
          <p:nvPr/>
        </p:nvSpPr>
        <p:spPr>
          <a:xfrm>
            <a:off x="708422" y="556617"/>
            <a:ext cx="6617732" cy="632579"/>
          </a:xfrm>
          <a:prstGeom prst="rect">
            <a:avLst/>
          </a:prstGeom>
          <a:noFill/>
          <a:ln/>
        </p:spPr>
        <p:txBody>
          <a:bodyPr wrap="none" lIns="0" tIns="0" rIns="0" bIns="0" rtlCol="0" anchor="t"/>
          <a:lstStyle/>
          <a:p>
            <a:pPr marL="0" indent="0" algn="l">
              <a:lnSpc>
                <a:spcPts val="4950"/>
              </a:lnSpc>
              <a:buNone/>
            </a:pPr>
            <a:r>
              <a:rPr lang="en-US" sz="3950" dirty="0">
                <a:solidFill>
                  <a:srgbClr val="1B1B27"/>
                </a:solidFill>
                <a:latin typeface="Raleway" pitchFamily="34" charset="0"/>
                <a:ea typeface="Raleway" pitchFamily="34" charset="-122"/>
                <a:cs typeface="Raleway" pitchFamily="34" charset="-120"/>
              </a:rPr>
              <a:t>Застосування TIN-моделей</a:t>
            </a:r>
            <a:endParaRPr lang="en-US" sz="3950" dirty="0"/>
          </a:p>
        </p:txBody>
      </p:sp>
      <p:sp>
        <p:nvSpPr>
          <p:cNvPr id="4" name="Shape 1"/>
          <p:cNvSpPr/>
          <p:nvPr/>
        </p:nvSpPr>
        <p:spPr>
          <a:xfrm>
            <a:off x="708422" y="1720453"/>
            <a:ext cx="455414" cy="455414"/>
          </a:xfrm>
          <a:prstGeom prst="roundRect">
            <a:avLst>
              <a:gd name="adj" fmla="val 18669"/>
            </a:avLst>
          </a:prstGeom>
          <a:solidFill>
            <a:srgbClr val="E1E1EA"/>
          </a:solidFill>
          <a:ln w="7620">
            <a:solidFill>
              <a:srgbClr val="C7C7D0"/>
            </a:solidFill>
            <a:prstDash val="solid"/>
          </a:ln>
        </p:spPr>
      </p:sp>
      <p:pic>
        <p:nvPicPr>
          <p:cNvPr id="5" name="Image 1" descr="preencoded.png"/>
          <p:cNvPicPr>
            <a:picLocks noChangeAspect="1"/>
          </p:cNvPicPr>
          <p:nvPr/>
        </p:nvPicPr>
        <p:blipFill>
          <a:blip r:embed="rId4"/>
          <a:stretch>
            <a:fillRect/>
          </a:stretch>
        </p:blipFill>
        <p:spPr>
          <a:xfrm>
            <a:off x="784265" y="1758375"/>
            <a:ext cx="303609" cy="379452"/>
          </a:xfrm>
          <a:prstGeom prst="rect">
            <a:avLst/>
          </a:prstGeom>
        </p:spPr>
      </p:pic>
      <p:sp>
        <p:nvSpPr>
          <p:cNvPr id="6" name="Text 2"/>
          <p:cNvSpPr/>
          <p:nvPr/>
        </p:nvSpPr>
        <p:spPr>
          <a:xfrm>
            <a:off x="1366242" y="1720453"/>
            <a:ext cx="3057168" cy="316230"/>
          </a:xfrm>
          <a:prstGeom prst="rect">
            <a:avLst/>
          </a:prstGeom>
          <a:noFill/>
          <a:ln/>
        </p:spPr>
        <p:txBody>
          <a:bodyPr wrap="none" lIns="0" tIns="0" rIns="0" bIns="0" rtlCol="0" anchor="t"/>
          <a:lstStyle/>
          <a:p>
            <a:pPr marL="0" indent="0" algn="l">
              <a:lnSpc>
                <a:spcPts val="2450"/>
              </a:lnSpc>
              <a:buNone/>
            </a:pPr>
            <a:r>
              <a:rPr lang="en-US" sz="1950" dirty="0">
                <a:solidFill>
                  <a:srgbClr val="3C3939"/>
                </a:solidFill>
                <a:latin typeface="Raleway" pitchFamily="34" charset="0"/>
                <a:ea typeface="Raleway" pitchFamily="34" charset="-122"/>
                <a:cs typeface="Raleway" pitchFamily="34" charset="-120"/>
              </a:rPr>
              <a:t>Інженерне проектування</a:t>
            </a:r>
            <a:endParaRPr lang="en-US" sz="1950" dirty="0"/>
          </a:p>
        </p:txBody>
      </p:sp>
      <p:sp>
        <p:nvSpPr>
          <p:cNvPr id="7" name="Text 3"/>
          <p:cNvSpPr/>
          <p:nvPr/>
        </p:nvSpPr>
        <p:spPr>
          <a:xfrm>
            <a:off x="1366242" y="2158127"/>
            <a:ext cx="7069336" cy="971550"/>
          </a:xfrm>
          <a:prstGeom prst="rect">
            <a:avLst/>
          </a:prstGeom>
          <a:noFill/>
          <a:ln/>
        </p:spPr>
        <p:txBody>
          <a:bodyPr wrap="square" lIns="0" tIns="0" rIns="0" bIns="0" rtlCol="0" anchor="t"/>
          <a:lstStyle/>
          <a:p>
            <a:pPr marL="0" indent="0" algn="l">
              <a:lnSpc>
                <a:spcPts val="2550"/>
              </a:lnSpc>
              <a:buNone/>
            </a:pPr>
            <a:r>
              <a:rPr lang="en-US" sz="1550" dirty="0">
                <a:solidFill>
                  <a:srgbClr val="3C3939"/>
                </a:solidFill>
                <a:latin typeface="Roboto" pitchFamily="34" charset="0"/>
                <a:ea typeface="Roboto" pitchFamily="34" charset="-122"/>
                <a:cs typeface="Roboto" pitchFamily="34" charset="-120"/>
              </a:rPr>
              <a:t>Використання для проектування лінійних об'єктів (доріг, трубопроводів), розрахунку об'ємів земляних робіт та моделювання будівельних майданчиків.</a:t>
            </a:r>
            <a:endParaRPr lang="en-US" sz="1550" dirty="0"/>
          </a:p>
        </p:txBody>
      </p:sp>
      <p:sp>
        <p:nvSpPr>
          <p:cNvPr id="8" name="Shape 4"/>
          <p:cNvSpPr/>
          <p:nvPr/>
        </p:nvSpPr>
        <p:spPr>
          <a:xfrm>
            <a:off x="708422" y="3559731"/>
            <a:ext cx="455414" cy="455414"/>
          </a:xfrm>
          <a:prstGeom prst="roundRect">
            <a:avLst>
              <a:gd name="adj" fmla="val 18669"/>
            </a:avLst>
          </a:prstGeom>
          <a:solidFill>
            <a:srgbClr val="E1E1EA"/>
          </a:solidFill>
          <a:ln w="7620">
            <a:solidFill>
              <a:srgbClr val="C7C7D0"/>
            </a:solidFill>
            <a:prstDash val="solid"/>
          </a:ln>
        </p:spPr>
      </p:sp>
      <p:pic>
        <p:nvPicPr>
          <p:cNvPr id="9" name="Image 2" descr="preencoded.png"/>
          <p:cNvPicPr>
            <a:picLocks noChangeAspect="1"/>
          </p:cNvPicPr>
          <p:nvPr/>
        </p:nvPicPr>
        <p:blipFill>
          <a:blip r:embed="rId5"/>
          <a:stretch>
            <a:fillRect/>
          </a:stretch>
        </p:blipFill>
        <p:spPr>
          <a:xfrm>
            <a:off x="784265" y="3597652"/>
            <a:ext cx="303609" cy="379452"/>
          </a:xfrm>
          <a:prstGeom prst="rect">
            <a:avLst/>
          </a:prstGeom>
        </p:spPr>
      </p:pic>
      <p:sp>
        <p:nvSpPr>
          <p:cNvPr id="10" name="Text 5"/>
          <p:cNvSpPr/>
          <p:nvPr/>
        </p:nvSpPr>
        <p:spPr>
          <a:xfrm>
            <a:off x="1366242" y="3559731"/>
            <a:ext cx="2530316" cy="316230"/>
          </a:xfrm>
          <a:prstGeom prst="rect">
            <a:avLst/>
          </a:prstGeom>
          <a:noFill/>
          <a:ln/>
        </p:spPr>
        <p:txBody>
          <a:bodyPr wrap="none" lIns="0" tIns="0" rIns="0" bIns="0" rtlCol="0" anchor="t"/>
          <a:lstStyle/>
          <a:p>
            <a:pPr marL="0" indent="0" algn="l">
              <a:lnSpc>
                <a:spcPts val="2450"/>
              </a:lnSpc>
              <a:buNone/>
            </a:pPr>
            <a:r>
              <a:rPr lang="en-US" sz="1950" dirty="0">
                <a:solidFill>
                  <a:srgbClr val="3C3939"/>
                </a:solidFill>
                <a:latin typeface="Raleway" pitchFamily="34" charset="0"/>
                <a:ea typeface="Raleway" pitchFamily="34" charset="-122"/>
                <a:cs typeface="Raleway" pitchFamily="34" charset="-120"/>
              </a:rPr>
              <a:t>Гідрологічний аналіз</a:t>
            </a:r>
            <a:endParaRPr lang="en-US" sz="1950" dirty="0"/>
          </a:p>
        </p:txBody>
      </p:sp>
      <p:sp>
        <p:nvSpPr>
          <p:cNvPr id="11" name="Text 6"/>
          <p:cNvSpPr/>
          <p:nvPr/>
        </p:nvSpPr>
        <p:spPr>
          <a:xfrm>
            <a:off x="1366242" y="3997404"/>
            <a:ext cx="7069336" cy="647700"/>
          </a:xfrm>
          <a:prstGeom prst="rect">
            <a:avLst/>
          </a:prstGeom>
          <a:noFill/>
          <a:ln/>
        </p:spPr>
        <p:txBody>
          <a:bodyPr wrap="square" lIns="0" tIns="0" rIns="0" bIns="0" rtlCol="0" anchor="t"/>
          <a:lstStyle/>
          <a:p>
            <a:pPr marL="0" indent="0" algn="l">
              <a:lnSpc>
                <a:spcPts val="2550"/>
              </a:lnSpc>
              <a:buNone/>
            </a:pPr>
            <a:r>
              <a:rPr lang="en-US" sz="1550" dirty="0">
                <a:solidFill>
                  <a:srgbClr val="3C3939"/>
                </a:solidFill>
                <a:latin typeface="Roboto" pitchFamily="34" charset="0"/>
                <a:ea typeface="Roboto" pitchFamily="34" charset="-122"/>
                <a:cs typeface="Roboto" pitchFamily="34" charset="-120"/>
              </a:rPr>
              <a:t>Моделювання водозбірних басейнів, визначення напрямків стоку, прогнозування затоплень та оцінка ерозійних процесів.</a:t>
            </a:r>
            <a:endParaRPr lang="en-US" sz="1550" dirty="0"/>
          </a:p>
        </p:txBody>
      </p:sp>
      <p:sp>
        <p:nvSpPr>
          <p:cNvPr id="12" name="Shape 7"/>
          <p:cNvSpPr/>
          <p:nvPr/>
        </p:nvSpPr>
        <p:spPr>
          <a:xfrm>
            <a:off x="708422" y="5075158"/>
            <a:ext cx="455414" cy="455414"/>
          </a:xfrm>
          <a:prstGeom prst="roundRect">
            <a:avLst>
              <a:gd name="adj" fmla="val 18669"/>
            </a:avLst>
          </a:prstGeom>
          <a:solidFill>
            <a:srgbClr val="E1E1EA"/>
          </a:solidFill>
          <a:ln w="7620">
            <a:solidFill>
              <a:srgbClr val="C7C7D0"/>
            </a:solidFill>
            <a:prstDash val="solid"/>
          </a:ln>
        </p:spPr>
      </p:sp>
      <p:pic>
        <p:nvPicPr>
          <p:cNvPr id="13" name="Image 3" descr="preencoded.png"/>
          <p:cNvPicPr>
            <a:picLocks noChangeAspect="1"/>
          </p:cNvPicPr>
          <p:nvPr/>
        </p:nvPicPr>
        <p:blipFill>
          <a:blip r:embed="rId6"/>
          <a:stretch>
            <a:fillRect/>
          </a:stretch>
        </p:blipFill>
        <p:spPr>
          <a:xfrm>
            <a:off x="784265" y="5113080"/>
            <a:ext cx="303609" cy="379452"/>
          </a:xfrm>
          <a:prstGeom prst="rect">
            <a:avLst/>
          </a:prstGeom>
        </p:spPr>
      </p:pic>
      <p:sp>
        <p:nvSpPr>
          <p:cNvPr id="14" name="Text 8"/>
          <p:cNvSpPr/>
          <p:nvPr/>
        </p:nvSpPr>
        <p:spPr>
          <a:xfrm>
            <a:off x="1366242" y="5075158"/>
            <a:ext cx="2530316" cy="316230"/>
          </a:xfrm>
          <a:prstGeom prst="rect">
            <a:avLst/>
          </a:prstGeom>
          <a:noFill/>
          <a:ln/>
        </p:spPr>
        <p:txBody>
          <a:bodyPr wrap="none" lIns="0" tIns="0" rIns="0" bIns="0" rtlCol="0" anchor="t"/>
          <a:lstStyle/>
          <a:p>
            <a:pPr marL="0" indent="0" algn="l">
              <a:lnSpc>
                <a:spcPts val="2450"/>
              </a:lnSpc>
              <a:buNone/>
            </a:pPr>
            <a:r>
              <a:rPr lang="en-US" sz="1950" dirty="0">
                <a:solidFill>
                  <a:srgbClr val="3C3939"/>
                </a:solidFill>
                <a:latin typeface="Raleway" pitchFamily="34" charset="0"/>
                <a:ea typeface="Raleway" pitchFamily="34" charset="-122"/>
                <a:cs typeface="Raleway" pitchFamily="34" charset="-120"/>
              </a:rPr>
              <a:t>Міське планування</a:t>
            </a:r>
            <a:endParaRPr lang="en-US" sz="1950" dirty="0"/>
          </a:p>
        </p:txBody>
      </p:sp>
      <p:sp>
        <p:nvSpPr>
          <p:cNvPr id="15" name="Text 9"/>
          <p:cNvSpPr/>
          <p:nvPr/>
        </p:nvSpPr>
        <p:spPr>
          <a:xfrm>
            <a:off x="1366242" y="5512832"/>
            <a:ext cx="7069336" cy="647700"/>
          </a:xfrm>
          <a:prstGeom prst="rect">
            <a:avLst/>
          </a:prstGeom>
          <a:noFill/>
          <a:ln/>
        </p:spPr>
        <p:txBody>
          <a:bodyPr wrap="square" lIns="0" tIns="0" rIns="0" bIns="0" rtlCol="0" anchor="t"/>
          <a:lstStyle/>
          <a:p>
            <a:pPr marL="0" indent="0" algn="l">
              <a:lnSpc>
                <a:spcPts val="2550"/>
              </a:lnSpc>
              <a:buNone/>
            </a:pPr>
            <a:r>
              <a:rPr lang="en-US" sz="1550" dirty="0">
                <a:solidFill>
                  <a:srgbClr val="3C3939"/>
                </a:solidFill>
                <a:latin typeface="Roboto" pitchFamily="34" charset="0"/>
                <a:ea typeface="Roboto" pitchFamily="34" charset="-122"/>
                <a:cs typeface="Roboto" pitchFamily="34" charset="-120"/>
              </a:rPr>
              <a:t>Аналіз видимості, ландшафтне проектування, оцінка впливу нових будівель на міський пейзаж та інсоляцію.</a:t>
            </a:r>
            <a:endParaRPr lang="en-US" sz="1550" dirty="0"/>
          </a:p>
        </p:txBody>
      </p:sp>
      <p:sp>
        <p:nvSpPr>
          <p:cNvPr id="16" name="Shape 10"/>
          <p:cNvSpPr/>
          <p:nvPr/>
        </p:nvSpPr>
        <p:spPr>
          <a:xfrm>
            <a:off x="708422" y="6590586"/>
            <a:ext cx="455414" cy="455414"/>
          </a:xfrm>
          <a:prstGeom prst="roundRect">
            <a:avLst>
              <a:gd name="adj" fmla="val 18669"/>
            </a:avLst>
          </a:prstGeom>
          <a:solidFill>
            <a:srgbClr val="E1E1EA"/>
          </a:solidFill>
          <a:ln w="7620">
            <a:solidFill>
              <a:srgbClr val="C7C7D0"/>
            </a:solidFill>
            <a:prstDash val="solid"/>
          </a:ln>
        </p:spPr>
      </p:sp>
      <p:pic>
        <p:nvPicPr>
          <p:cNvPr id="17" name="Image 4" descr="preencoded.png"/>
          <p:cNvPicPr>
            <a:picLocks noChangeAspect="1"/>
          </p:cNvPicPr>
          <p:nvPr/>
        </p:nvPicPr>
        <p:blipFill>
          <a:blip r:embed="rId7"/>
          <a:stretch>
            <a:fillRect/>
          </a:stretch>
        </p:blipFill>
        <p:spPr>
          <a:xfrm>
            <a:off x="784265" y="6628507"/>
            <a:ext cx="303609" cy="379452"/>
          </a:xfrm>
          <a:prstGeom prst="rect">
            <a:avLst/>
          </a:prstGeom>
        </p:spPr>
      </p:pic>
      <p:sp>
        <p:nvSpPr>
          <p:cNvPr id="18" name="Text 11"/>
          <p:cNvSpPr/>
          <p:nvPr/>
        </p:nvSpPr>
        <p:spPr>
          <a:xfrm>
            <a:off x="1366242" y="6590586"/>
            <a:ext cx="2992755" cy="316230"/>
          </a:xfrm>
          <a:prstGeom prst="rect">
            <a:avLst/>
          </a:prstGeom>
          <a:noFill/>
          <a:ln/>
        </p:spPr>
        <p:txBody>
          <a:bodyPr wrap="none" lIns="0" tIns="0" rIns="0" bIns="0" rtlCol="0" anchor="t"/>
          <a:lstStyle/>
          <a:p>
            <a:pPr marL="0" indent="0" algn="l">
              <a:lnSpc>
                <a:spcPts val="2450"/>
              </a:lnSpc>
              <a:buNone/>
            </a:pPr>
            <a:r>
              <a:rPr lang="en-US" sz="1950" dirty="0">
                <a:solidFill>
                  <a:srgbClr val="3C3939"/>
                </a:solidFill>
                <a:latin typeface="Raleway" pitchFamily="34" charset="0"/>
                <a:ea typeface="Raleway" pitchFamily="34" charset="-122"/>
                <a:cs typeface="Raleway" pitchFamily="34" charset="-120"/>
              </a:rPr>
              <a:t>Дистанційне зондування</a:t>
            </a:r>
            <a:endParaRPr lang="en-US" sz="1950" dirty="0"/>
          </a:p>
        </p:txBody>
      </p:sp>
      <p:sp>
        <p:nvSpPr>
          <p:cNvPr id="19" name="Text 12"/>
          <p:cNvSpPr/>
          <p:nvPr/>
        </p:nvSpPr>
        <p:spPr>
          <a:xfrm>
            <a:off x="1366242" y="7028259"/>
            <a:ext cx="7069336" cy="647700"/>
          </a:xfrm>
          <a:prstGeom prst="rect">
            <a:avLst/>
          </a:prstGeom>
          <a:noFill/>
          <a:ln/>
        </p:spPr>
        <p:txBody>
          <a:bodyPr wrap="square" lIns="0" tIns="0" rIns="0" bIns="0" rtlCol="0" anchor="t"/>
          <a:lstStyle/>
          <a:p>
            <a:pPr marL="0" indent="0" algn="l">
              <a:lnSpc>
                <a:spcPts val="2550"/>
              </a:lnSpc>
              <a:buNone/>
            </a:pPr>
            <a:r>
              <a:rPr lang="en-US" sz="1550" dirty="0">
                <a:solidFill>
                  <a:srgbClr val="3C3939"/>
                </a:solidFill>
                <a:latin typeface="Roboto" pitchFamily="34" charset="0"/>
                <a:ea typeface="Roboto" pitchFamily="34" charset="-122"/>
                <a:cs typeface="Roboto" pitchFamily="34" charset="-120"/>
              </a:rPr>
              <a:t>Ортотрансформація аерокосмічних знімків, атмосферна корекція та радіометрична нормалізація з урахуванням рельєфу.</a:t>
            </a:r>
            <a:endParaRPr lang="en-US" sz="15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041350" y="684252"/>
            <a:ext cx="7280791" cy="495419"/>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Raleway" pitchFamily="34" charset="0"/>
                <a:ea typeface="Raleway" pitchFamily="34" charset="-122"/>
                <a:cs typeface="Raleway" pitchFamily="34" charset="-120"/>
              </a:rPr>
              <a:t>Побудова та Оптимізація TIN-моделей</a:t>
            </a:r>
            <a:endParaRPr lang="en-US" sz="3100" dirty="0"/>
          </a:p>
        </p:txBody>
      </p:sp>
      <p:pic>
        <p:nvPicPr>
          <p:cNvPr id="4" name="Image 1" descr="preencoded.png"/>
          <p:cNvPicPr>
            <a:picLocks noChangeAspect="1"/>
          </p:cNvPicPr>
          <p:nvPr/>
        </p:nvPicPr>
        <p:blipFill>
          <a:blip r:embed="rId4"/>
          <a:stretch>
            <a:fillRect/>
          </a:stretch>
        </p:blipFill>
        <p:spPr>
          <a:xfrm>
            <a:off x="6041350" y="1417439"/>
            <a:ext cx="792718" cy="1531977"/>
          </a:xfrm>
          <a:prstGeom prst="rect">
            <a:avLst/>
          </a:prstGeom>
        </p:spPr>
      </p:pic>
      <p:sp>
        <p:nvSpPr>
          <p:cNvPr id="5" name="Text 1"/>
          <p:cNvSpPr/>
          <p:nvPr/>
        </p:nvSpPr>
        <p:spPr>
          <a:xfrm>
            <a:off x="7071836" y="1575911"/>
            <a:ext cx="1981914" cy="247769"/>
          </a:xfrm>
          <a:prstGeom prst="rect">
            <a:avLst/>
          </a:prstGeom>
          <a:noFill/>
          <a:ln/>
        </p:spPr>
        <p:txBody>
          <a:bodyPr wrap="none" lIns="0" tIns="0" rIns="0" bIns="0" rtlCol="0" anchor="t"/>
          <a:lstStyle/>
          <a:p>
            <a:pPr marL="0" indent="0" algn="l">
              <a:lnSpc>
                <a:spcPts val="1950"/>
              </a:lnSpc>
              <a:buNone/>
            </a:pPr>
            <a:r>
              <a:rPr lang="en-US" sz="1550" dirty="0">
                <a:solidFill>
                  <a:srgbClr val="3C3939"/>
                </a:solidFill>
                <a:latin typeface="Raleway" pitchFamily="34" charset="0"/>
                <a:ea typeface="Raleway" pitchFamily="34" charset="-122"/>
                <a:cs typeface="Raleway" pitchFamily="34" charset="-120"/>
              </a:rPr>
              <a:t>Вхідні дані</a:t>
            </a:r>
            <a:endParaRPr lang="en-US" sz="1550" dirty="0"/>
          </a:p>
        </p:txBody>
      </p:sp>
      <p:sp>
        <p:nvSpPr>
          <p:cNvPr id="6" name="Text 2"/>
          <p:cNvSpPr/>
          <p:nvPr/>
        </p:nvSpPr>
        <p:spPr>
          <a:xfrm>
            <a:off x="7071836" y="1918811"/>
            <a:ext cx="7003613" cy="253722"/>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3C3939"/>
                </a:solidFill>
                <a:latin typeface="Roboto" pitchFamily="34" charset="0"/>
                <a:ea typeface="Roboto" pitchFamily="34" charset="-122"/>
                <a:cs typeface="Roboto" pitchFamily="34" charset="-120"/>
              </a:rPr>
              <a:t>Набір точок з відомими координатами X, Y, Z</a:t>
            </a:r>
            <a:endParaRPr lang="en-US" sz="1200" dirty="0"/>
          </a:p>
        </p:txBody>
      </p:sp>
      <p:sp>
        <p:nvSpPr>
          <p:cNvPr id="7" name="Text 3"/>
          <p:cNvSpPr/>
          <p:nvPr/>
        </p:nvSpPr>
        <p:spPr>
          <a:xfrm>
            <a:off x="7071836" y="2228017"/>
            <a:ext cx="7003613" cy="253722"/>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3C3939"/>
                </a:solidFill>
                <a:latin typeface="Roboto" pitchFamily="34" charset="0"/>
                <a:ea typeface="Roboto" pitchFamily="34" charset="-122"/>
                <a:cs typeface="Roboto" pitchFamily="34" charset="-120"/>
              </a:rPr>
              <a:t>Структурні лінії рельєфу</a:t>
            </a:r>
            <a:endParaRPr lang="en-US" sz="1200" dirty="0"/>
          </a:p>
        </p:txBody>
      </p:sp>
      <p:sp>
        <p:nvSpPr>
          <p:cNvPr id="8" name="Text 4"/>
          <p:cNvSpPr/>
          <p:nvPr/>
        </p:nvSpPr>
        <p:spPr>
          <a:xfrm>
            <a:off x="7071836" y="2537222"/>
            <a:ext cx="7003613" cy="253722"/>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3C3939"/>
                </a:solidFill>
                <a:latin typeface="Roboto" pitchFamily="34" charset="0"/>
                <a:ea typeface="Roboto" pitchFamily="34" charset="-122"/>
                <a:cs typeface="Roboto" pitchFamily="34" charset="-120"/>
              </a:rPr>
              <a:t>Межі області моделювання</a:t>
            </a:r>
            <a:endParaRPr lang="en-US" sz="1200" dirty="0"/>
          </a:p>
        </p:txBody>
      </p:sp>
      <p:pic>
        <p:nvPicPr>
          <p:cNvPr id="9" name="Image 2" descr="preencoded.png"/>
          <p:cNvPicPr>
            <a:picLocks noChangeAspect="1"/>
          </p:cNvPicPr>
          <p:nvPr/>
        </p:nvPicPr>
        <p:blipFill>
          <a:blip r:embed="rId5"/>
          <a:stretch>
            <a:fillRect/>
          </a:stretch>
        </p:blipFill>
        <p:spPr>
          <a:xfrm>
            <a:off x="6041350" y="2949416"/>
            <a:ext cx="792718" cy="1531977"/>
          </a:xfrm>
          <a:prstGeom prst="rect">
            <a:avLst/>
          </a:prstGeom>
        </p:spPr>
      </p:pic>
      <p:sp>
        <p:nvSpPr>
          <p:cNvPr id="10" name="Text 5"/>
          <p:cNvSpPr/>
          <p:nvPr/>
        </p:nvSpPr>
        <p:spPr>
          <a:xfrm>
            <a:off x="7071836" y="3107888"/>
            <a:ext cx="1981914" cy="247769"/>
          </a:xfrm>
          <a:prstGeom prst="rect">
            <a:avLst/>
          </a:prstGeom>
          <a:noFill/>
          <a:ln/>
        </p:spPr>
        <p:txBody>
          <a:bodyPr wrap="none" lIns="0" tIns="0" rIns="0" bIns="0" rtlCol="0" anchor="t"/>
          <a:lstStyle/>
          <a:p>
            <a:pPr marL="0" indent="0" algn="l">
              <a:lnSpc>
                <a:spcPts val="1950"/>
              </a:lnSpc>
              <a:buNone/>
            </a:pPr>
            <a:r>
              <a:rPr lang="en-US" sz="1550" dirty="0">
                <a:solidFill>
                  <a:srgbClr val="3C3939"/>
                </a:solidFill>
                <a:latin typeface="Raleway" pitchFamily="34" charset="0"/>
                <a:ea typeface="Raleway" pitchFamily="34" charset="-122"/>
                <a:cs typeface="Raleway" pitchFamily="34" charset="-120"/>
              </a:rPr>
              <a:t>Тріангуляція</a:t>
            </a:r>
            <a:endParaRPr lang="en-US" sz="1550" dirty="0"/>
          </a:p>
        </p:txBody>
      </p:sp>
      <p:sp>
        <p:nvSpPr>
          <p:cNvPr id="11" name="Text 6"/>
          <p:cNvSpPr/>
          <p:nvPr/>
        </p:nvSpPr>
        <p:spPr>
          <a:xfrm>
            <a:off x="7071836" y="3450788"/>
            <a:ext cx="7003613" cy="253722"/>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3C3939"/>
                </a:solidFill>
                <a:latin typeface="Roboto" pitchFamily="34" charset="0"/>
                <a:ea typeface="Roboto" pitchFamily="34" charset="-122"/>
                <a:cs typeface="Roboto" pitchFamily="34" charset="-120"/>
              </a:rPr>
              <a:t>Застосування алгоритму Делоне</a:t>
            </a:r>
            <a:endParaRPr lang="en-US" sz="1200" dirty="0"/>
          </a:p>
        </p:txBody>
      </p:sp>
      <p:sp>
        <p:nvSpPr>
          <p:cNvPr id="12" name="Text 7"/>
          <p:cNvSpPr/>
          <p:nvPr/>
        </p:nvSpPr>
        <p:spPr>
          <a:xfrm>
            <a:off x="7071836" y="3759994"/>
            <a:ext cx="7003613" cy="253722"/>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3C3939"/>
                </a:solidFill>
                <a:latin typeface="Roboto" pitchFamily="34" charset="0"/>
                <a:ea typeface="Roboto" pitchFamily="34" charset="-122"/>
                <a:cs typeface="Roboto" pitchFamily="34" charset="-120"/>
              </a:rPr>
              <a:t>Врахування структурних ліній</a:t>
            </a:r>
            <a:endParaRPr lang="en-US" sz="1200" dirty="0"/>
          </a:p>
        </p:txBody>
      </p:sp>
      <p:sp>
        <p:nvSpPr>
          <p:cNvPr id="13" name="Text 8"/>
          <p:cNvSpPr/>
          <p:nvPr/>
        </p:nvSpPr>
        <p:spPr>
          <a:xfrm>
            <a:off x="7071836" y="4069199"/>
            <a:ext cx="7003613" cy="253722"/>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3C3939"/>
                </a:solidFill>
                <a:latin typeface="Roboto" pitchFamily="34" charset="0"/>
                <a:ea typeface="Roboto" pitchFamily="34" charset="-122"/>
                <a:cs typeface="Roboto" pitchFamily="34" charset="-120"/>
              </a:rPr>
              <a:t>Усунення артефактів</a:t>
            </a:r>
            <a:endParaRPr lang="en-US" sz="1200" dirty="0"/>
          </a:p>
        </p:txBody>
      </p:sp>
      <p:pic>
        <p:nvPicPr>
          <p:cNvPr id="14" name="Image 3" descr="preencoded.png"/>
          <p:cNvPicPr>
            <a:picLocks noChangeAspect="1"/>
          </p:cNvPicPr>
          <p:nvPr/>
        </p:nvPicPr>
        <p:blipFill>
          <a:blip r:embed="rId6"/>
          <a:stretch>
            <a:fillRect/>
          </a:stretch>
        </p:blipFill>
        <p:spPr>
          <a:xfrm>
            <a:off x="6041350" y="4481393"/>
            <a:ext cx="792718" cy="1531977"/>
          </a:xfrm>
          <a:prstGeom prst="rect">
            <a:avLst/>
          </a:prstGeom>
        </p:spPr>
      </p:pic>
      <p:sp>
        <p:nvSpPr>
          <p:cNvPr id="15" name="Text 9"/>
          <p:cNvSpPr/>
          <p:nvPr/>
        </p:nvSpPr>
        <p:spPr>
          <a:xfrm>
            <a:off x="7071836" y="4639866"/>
            <a:ext cx="1981914" cy="247769"/>
          </a:xfrm>
          <a:prstGeom prst="rect">
            <a:avLst/>
          </a:prstGeom>
          <a:noFill/>
          <a:ln/>
        </p:spPr>
        <p:txBody>
          <a:bodyPr wrap="none" lIns="0" tIns="0" rIns="0" bIns="0" rtlCol="0" anchor="t"/>
          <a:lstStyle/>
          <a:p>
            <a:pPr marL="0" indent="0" algn="l">
              <a:lnSpc>
                <a:spcPts val="1950"/>
              </a:lnSpc>
              <a:buNone/>
            </a:pPr>
            <a:r>
              <a:rPr lang="en-US" sz="1550" dirty="0">
                <a:solidFill>
                  <a:srgbClr val="3C3939"/>
                </a:solidFill>
                <a:latin typeface="Raleway" pitchFamily="34" charset="0"/>
                <a:ea typeface="Raleway" pitchFamily="34" charset="-122"/>
                <a:cs typeface="Raleway" pitchFamily="34" charset="-120"/>
              </a:rPr>
              <a:t>Оптимізація</a:t>
            </a:r>
            <a:endParaRPr lang="en-US" sz="1550" dirty="0"/>
          </a:p>
        </p:txBody>
      </p:sp>
      <p:sp>
        <p:nvSpPr>
          <p:cNvPr id="16" name="Text 10"/>
          <p:cNvSpPr/>
          <p:nvPr/>
        </p:nvSpPr>
        <p:spPr>
          <a:xfrm>
            <a:off x="7071836" y="4982766"/>
            <a:ext cx="7003613" cy="253722"/>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3C3939"/>
                </a:solidFill>
                <a:latin typeface="Roboto" pitchFamily="34" charset="0"/>
                <a:ea typeface="Roboto" pitchFamily="34" charset="-122"/>
                <a:cs typeface="Roboto" pitchFamily="34" charset="-120"/>
              </a:rPr>
              <a:t>Видалення надлишкових точок</a:t>
            </a:r>
            <a:endParaRPr lang="en-US" sz="1200" dirty="0"/>
          </a:p>
        </p:txBody>
      </p:sp>
      <p:sp>
        <p:nvSpPr>
          <p:cNvPr id="17" name="Text 11"/>
          <p:cNvSpPr/>
          <p:nvPr/>
        </p:nvSpPr>
        <p:spPr>
          <a:xfrm>
            <a:off x="7071836" y="5291971"/>
            <a:ext cx="7003613" cy="253722"/>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3C3939"/>
                </a:solidFill>
                <a:latin typeface="Roboto" pitchFamily="34" charset="0"/>
                <a:ea typeface="Roboto" pitchFamily="34" charset="-122"/>
                <a:cs typeface="Roboto" pitchFamily="34" charset="-120"/>
              </a:rPr>
              <a:t>Адаптивне згущення сітки</a:t>
            </a:r>
            <a:endParaRPr lang="en-US" sz="1200" dirty="0"/>
          </a:p>
        </p:txBody>
      </p:sp>
      <p:sp>
        <p:nvSpPr>
          <p:cNvPr id="18" name="Text 12"/>
          <p:cNvSpPr/>
          <p:nvPr/>
        </p:nvSpPr>
        <p:spPr>
          <a:xfrm>
            <a:off x="7071836" y="5601176"/>
            <a:ext cx="7003613" cy="253722"/>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3C3939"/>
                </a:solidFill>
                <a:latin typeface="Roboto" pitchFamily="34" charset="0"/>
                <a:ea typeface="Roboto" pitchFamily="34" charset="-122"/>
                <a:cs typeface="Roboto" pitchFamily="34" charset="-120"/>
              </a:rPr>
              <a:t>Контроль похибки моделі</a:t>
            </a:r>
            <a:endParaRPr lang="en-US" sz="1200" dirty="0"/>
          </a:p>
        </p:txBody>
      </p:sp>
      <p:pic>
        <p:nvPicPr>
          <p:cNvPr id="19" name="Image 4" descr="preencoded.png"/>
          <p:cNvPicPr>
            <a:picLocks noChangeAspect="1"/>
          </p:cNvPicPr>
          <p:nvPr/>
        </p:nvPicPr>
        <p:blipFill>
          <a:blip r:embed="rId7"/>
          <a:stretch>
            <a:fillRect/>
          </a:stretch>
        </p:blipFill>
        <p:spPr>
          <a:xfrm>
            <a:off x="6041350" y="6013371"/>
            <a:ext cx="792718" cy="1531977"/>
          </a:xfrm>
          <a:prstGeom prst="rect">
            <a:avLst/>
          </a:prstGeom>
        </p:spPr>
      </p:pic>
      <p:sp>
        <p:nvSpPr>
          <p:cNvPr id="20" name="Text 13"/>
          <p:cNvSpPr/>
          <p:nvPr/>
        </p:nvSpPr>
        <p:spPr>
          <a:xfrm>
            <a:off x="7071836" y="6171843"/>
            <a:ext cx="1981914" cy="247769"/>
          </a:xfrm>
          <a:prstGeom prst="rect">
            <a:avLst/>
          </a:prstGeom>
          <a:noFill/>
          <a:ln/>
        </p:spPr>
        <p:txBody>
          <a:bodyPr wrap="none" lIns="0" tIns="0" rIns="0" bIns="0" rtlCol="0" anchor="t"/>
          <a:lstStyle/>
          <a:p>
            <a:pPr marL="0" indent="0" algn="l">
              <a:lnSpc>
                <a:spcPts val="1950"/>
              </a:lnSpc>
              <a:buNone/>
            </a:pPr>
            <a:r>
              <a:rPr lang="en-US" sz="1550" dirty="0">
                <a:solidFill>
                  <a:srgbClr val="3C3939"/>
                </a:solidFill>
                <a:latin typeface="Raleway" pitchFamily="34" charset="0"/>
                <a:ea typeface="Raleway" pitchFamily="34" charset="-122"/>
                <a:cs typeface="Raleway" pitchFamily="34" charset="-120"/>
              </a:rPr>
              <a:t>Оцінка якості</a:t>
            </a:r>
            <a:endParaRPr lang="en-US" sz="1550" dirty="0"/>
          </a:p>
        </p:txBody>
      </p:sp>
      <p:sp>
        <p:nvSpPr>
          <p:cNvPr id="21" name="Text 14"/>
          <p:cNvSpPr/>
          <p:nvPr/>
        </p:nvSpPr>
        <p:spPr>
          <a:xfrm>
            <a:off x="7071836" y="6514743"/>
            <a:ext cx="7003613" cy="253722"/>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3C3939"/>
                </a:solidFill>
                <a:latin typeface="Roboto" pitchFamily="34" charset="0"/>
                <a:ea typeface="Roboto" pitchFamily="34" charset="-122"/>
                <a:cs typeface="Roboto" pitchFamily="34" charset="-120"/>
              </a:rPr>
              <a:t>Розрахунок похибки інтерполяції</a:t>
            </a:r>
            <a:endParaRPr lang="en-US" sz="1200" dirty="0"/>
          </a:p>
        </p:txBody>
      </p:sp>
      <p:sp>
        <p:nvSpPr>
          <p:cNvPr id="22" name="Text 15"/>
          <p:cNvSpPr/>
          <p:nvPr/>
        </p:nvSpPr>
        <p:spPr>
          <a:xfrm>
            <a:off x="7071836" y="6823948"/>
            <a:ext cx="7003613" cy="253722"/>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3C3939"/>
                </a:solidFill>
                <a:latin typeface="Roboto" pitchFamily="34" charset="0"/>
                <a:ea typeface="Roboto" pitchFamily="34" charset="-122"/>
                <a:cs typeface="Roboto" pitchFamily="34" charset="-120"/>
              </a:rPr>
              <a:t>Перевірка топологічної коректності</a:t>
            </a:r>
            <a:endParaRPr lang="en-US" sz="1200" dirty="0"/>
          </a:p>
        </p:txBody>
      </p:sp>
      <p:sp>
        <p:nvSpPr>
          <p:cNvPr id="23" name="Text 16"/>
          <p:cNvSpPr/>
          <p:nvPr/>
        </p:nvSpPr>
        <p:spPr>
          <a:xfrm>
            <a:off x="7071836" y="7133153"/>
            <a:ext cx="7003613" cy="253722"/>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3C3939"/>
                </a:solidFill>
                <a:latin typeface="Roboto" pitchFamily="34" charset="0"/>
                <a:ea typeface="Roboto" pitchFamily="34" charset="-122"/>
                <a:cs typeface="Roboto" pitchFamily="34" charset="-120"/>
              </a:rPr>
              <a:t>Візуальний контроль</a:t>
            </a:r>
            <a:endParaRPr lang="en-US" sz="1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2" name="Text 0"/>
          <p:cNvSpPr/>
          <p:nvPr/>
        </p:nvSpPr>
        <p:spPr>
          <a:xfrm>
            <a:off x="471011" y="370046"/>
            <a:ext cx="6239947" cy="420529"/>
          </a:xfrm>
          <a:prstGeom prst="rect">
            <a:avLst/>
          </a:prstGeom>
          <a:noFill/>
          <a:ln/>
        </p:spPr>
        <p:txBody>
          <a:bodyPr wrap="none" lIns="0" tIns="0" rIns="0" bIns="0" rtlCol="0" anchor="t"/>
          <a:lstStyle/>
          <a:p>
            <a:pPr marL="0" indent="0" algn="l">
              <a:lnSpc>
                <a:spcPts val="3300"/>
              </a:lnSpc>
              <a:buNone/>
            </a:pPr>
            <a:r>
              <a:rPr lang="en-US" sz="2600" dirty="0">
                <a:solidFill>
                  <a:srgbClr val="1B1B27"/>
                </a:solidFill>
                <a:latin typeface="Raleway" pitchFamily="34" charset="0"/>
                <a:ea typeface="Raleway" pitchFamily="34" charset="-122"/>
                <a:cs typeface="Raleway" pitchFamily="34" charset="-120"/>
              </a:rPr>
              <a:t>Порівняння Растрових та TIN-моделей</a:t>
            </a:r>
            <a:endParaRPr lang="en-US" sz="2600" dirty="0"/>
          </a:p>
        </p:txBody>
      </p:sp>
      <p:pic>
        <p:nvPicPr>
          <p:cNvPr id="3" name="Image 0" descr="preencoded.png"/>
          <p:cNvPicPr>
            <a:picLocks noChangeAspect="1"/>
          </p:cNvPicPr>
          <p:nvPr/>
        </p:nvPicPr>
        <p:blipFill>
          <a:blip r:embed="rId3"/>
          <a:stretch>
            <a:fillRect/>
          </a:stretch>
        </p:blipFill>
        <p:spPr>
          <a:xfrm>
            <a:off x="471011" y="1059775"/>
            <a:ext cx="13688378" cy="7261622"/>
          </a:xfrm>
          <a:prstGeom prst="rect">
            <a:avLst/>
          </a:prstGeom>
        </p:spPr>
      </p:pic>
      <p:sp>
        <p:nvSpPr>
          <p:cNvPr id="4" name="Shape 1"/>
          <p:cNvSpPr/>
          <p:nvPr/>
        </p:nvSpPr>
        <p:spPr>
          <a:xfrm>
            <a:off x="5940028" y="8321397"/>
            <a:ext cx="134541" cy="134541"/>
          </a:xfrm>
          <a:prstGeom prst="roundRect">
            <a:avLst>
              <a:gd name="adj" fmla="val 13593"/>
            </a:avLst>
          </a:prstGeom>
          <a:solidFill>
            <a:srgbClr val="1F1F2D"/>
          </a:solidFill>
          <a:ln/>
        </p:spPr>
      </p:sp>
      <p:sp>
        <p:nvSpPr>
          <p:cNvPr id="5" name="Text 2"/>
          <p:cNvSpPr/>
          <p:nvPr/>
        </p:nvSpPr>
        <p:spPr>
          <a:xfrm>
            <a:off x="6135529" y="8321397"/>
            <a:ext cx="1103471" cy="134541"/>
          </a:xfrm>
          <a:prstGeom prst="rect">
            <a:avLst/>
          </a:prstGeom>
          <a:noFill/>
          <a:ln/>
        </p:spPr>
        <p:txBody>
          <a:bodyPr wrap="none" lIns="0" tIns="0" rIns="0" bIns="0" rtlCol="0" anchor="t"/>
          <a:lstStyle/>
          <a:p>
            <a:pPr marL="0" indent="0" algn="l">
              <a:lnSpc>
                <a:spcPts val="1050"/>
              </a:lnSpc>
              <a:buNone/>
            </a:pPr>
            <a:r>
              <a:rPr lang="en-US" sz="1050" dirty="0">
                <a:solidFill>
                  <a:srgbClr val="3C3939"/>
                </a:solidFill>
                <a:latin typeface="Roboto" pitchFamily="34" charset="0"/>
                <a:ea typeface="Roboto" pitchFamily="34" charset="-122"/>
                <a:cs typeface="Roboto" pitchFamily="34" charset="-120"/>
              </a:rPr>
              <a:t>Растрова модель</a:t>
            </a:r>
            <a:endParaRPr lang="en-US" sz="1050" dirty="0"/>
          </a:p>
        </p:txBody>
      </p:sp>
      <p:sp>
        <p:nvSpPr>
          <p:cNvPr id="6" name="Shape 3"/>
          <p:cNvSpPr/>
          <p:nvPr/>
        </p:nvSpPr>
        <p:spPr>
          <a:xfrm>
            <a:off x="7391400" y="8321397"/>
            <a:ext cx="134541" cy="134541"/>
          </a:xfrm>
          <a:prstGeom prst="roundRect">
            <a:avLst>
              <a:gd name="adj" fmla="val 13593"/>
            </a:avLst>
          </a:prstGeom>
          <a:solidFill>
            <a:srgbClr val="505074"/>
          </a:solidFill>
          <a:ln/>
        </p:spPr>
      </p:sp>
      <p:sp>
        <p:nvSpPr>
          <p:cNvPr id="7" name="Text 4"/>
          <p:cNvSpPr/>
          <p:nvPr/>
        </p:nvSpPr>
        <p:spPr>
          <a:xfrm>
            <a:off x="7586901" y="8321397"/>
            <a:ext cx="725210" cy="134541"/>
          </a:xfrm>
          <a:prstGeom prst="rect">
            <a:avLst/>
          </a:prstGeom>
          <a:noFill/>
          <a:ln/>
        </p:spPr>
        <p:txBody>
          <a:bodyPr wrap="none" lIns="0" tIns="0" rIns="0" bIns="0" rtlCol="0" anchor="t"/>
          <a:lstStyle/>
          <a:p>
            <a:pPr marL="0" indent="0" algn="l">
              <a:lnSpc>
                <a:spcPts val="1050"/>
              </a:lnSpc>
              <a:buNone/>
            </a:pPr>
            <a:r>
              <a:rPr lang="en-US" sz="1050" dirty="0">
                <a:solidFill>
                  <a:srgbClr val="3C3939"/>
                </a:solidFill>
                <a:latin typeface="Roboto" pitchFamily="34" charset="0"/>
                <a:ea typeface="Roboto" pitchFamily="34" charset="-122"/>
                <a:cs typeface="Roboto" pitchFamily="34" charset="-120"/>
              </a:rPr>
              <a:t>TIN-модель</a:t>
            </a:r>
            <a:endParaRPr lang="en-US" sz="1050" dirty="0"/>
          </a:p>
        </p:txBody>
      </p:sp>
      <p:sp>
        <p:nvSpPr>
          <p:cNvPr id="8" name="Text 5"/>
          <p:cNvSpPr/>
          <p:nvPr/>
        </p:nvSpPr>
        <p:spPr>
          <a:xfrm>
            <a:off x="471011" y="8876586"/>
            <a:ext cx="13688378" cy="430768"/>
          </a:xfrm>
          <a:prstGeom prst="rect">
            <a:avLst/>
          </a:prstGeom>
          <a:noFill/>
          <a:ln/>
        </p:spPr>
        <p:txBody>
          <a:bodyPr wrap="square" lIns="0" tIns="0" rIns="0" bIns="0" rtlCol="0" anchor="t"/>
          <a:lstStyle/>
          <a:p>
            <a:pPr marL="0" indent="0" algn="l">
              <a:lnSpc>
                <a:spcPts val="1650"/>
              </a:lnSpc>
              <a:buNone/>
            </a:pPr>
            <a:r>
              <a:rPr lang="en-US" sz="1050" dirty="0">
                <a:solidFill>
                  <a:srgbClr val="3C3939"/>
                </a:solidFill>
                <a:latin typeface="Roboto" pitchFamily="34" charset="0"/>
                <a:ea typeface="Roboto" pitchFamily="34" charset="-122"/>
                <a:cs typeface="Roboto" pitchFamily="34" charset="-120"/>
              </a:rPr>
              <a:t>Вибір між растровою та TIN-моделлю залежить від специфіки проєкту, характеру рельєфу та завдань, що стоять перед користувачем. Для територій зі складним рельєфом, де важливо точно відображати структурні елементи, TIN-моделі забезпечують кращу якість при меншому обсязі даних.</a:t>
            </a:r>
            <a:endParaRPr lang="en-US" sz="1050" dirty="0"/>
          </a:p>
        </p:txBody>
      </p:sp>
      <p:sp>
        <p:nvSpPr>
          <p:cNvPr id="9" name="Text 6"/>
          <p:cNvSpPr/>
          <p:nvPr/>
        </p:nvSpPr>
        <p:spPr>
          <a:xfrm>
            <a:off x="471011" y="9458682"/>
            <a:ext cx="13688378" cy="215384"/>
          </a:xfrm>
          <a:prstGeom prst="rect">
            <a:avLst/>
          </a:prstGeom>
          <a:noFill/>
          <a:ln/>
        </p:spPr>
        <p:txBody>
          <a:bodyPr wrap="none" lIns="0" tIns="0" rIns="0" bIns="0" rtlCol="0" anchor="t"/>
          <a:lstStyle/>
          <a:p>
            <a:pPr marL="0" indent="0" algn="l">
              <a:lnSpc>
                <a:spcPts val="1650"/>
              </a:lnSpc>
              <a:buNone/>
            </a:pPr>
            <a:r>
              <a:rPr lang="en-US" sz="1050" dirty="0">
                <a:solidFill>
                  <a:srgbClr val="3C3939"/>
                </a:solidFill>
                <a:latin typeface="Roboto" pitchFamily="34" charset="0"/>
                <a:ea typeface="Roboto" pitchFamily="34" charset="-122"/>
                <a:cs typeface="Roboto" pitchFamily="34" charset="-120"/>
              </a:rPr>
              <a:t>Растрові моделі більш придатні для територій з однорідним рельєфом, а також для задач, що вимагають простих та швидких алгоритмів обробки (наприклад, аналіз стоку та гідрологічне моделювання).</a:t>
            </a:r>
            <a:endParaRPr lang="en-US" sz="105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sp>
        <p:nvSpPr>
          <p:cNvPr id="2" name="Text 0"/>
          <p:cNvSpPr/>
          <p:nvPr/>
        </p:nvSpPr>
        <p:spPr>
          <a:xfrm>
            <a:off x="793790" y="1349216"/>
            <a:ext cx="12402026"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Raleway" pitchFamily="34" charset="0"/>
                <a:ea typeface="Raleway" pitchFamily="34" charset="-122"/>
                <a:cs typeface="Raleway" pitchFamily="34" charset="-120"/>
              </a:rPr>
              <a:t>Гібридні Підходи до Моделювання Поверхонь</a:t>
            </a:r>
            <a:endParaRPr lang="en-US" sz="4450" dirty="0"/>
          </a:p>
        </p:txBody>
      </p:sp>
      <p:sp>
        <p:nvSpPr>
          <p:cNvPr id="3" name="Text 1"/>
          <p:cNvSpPr/>
          <p:nvPr/>
        </p:nvSpPr>
        <p:spPr>
          <a:xfrm>
            <a:off x="793790" y="2624971"/>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1B1B27"/>
                </a:solidFill>
                <a:latin typeface="Raleway" pitchFamily="34" charset="0"/>
                <a:ea typeface="Raleway" pitchFamily="34" charset="-122"/>
                <a:cs typeface="Raleway" pitchFamily="34" charset="-120"/>
              </a:rPr>
              <a:t>Комбіновані моделі</a:t>
            </a:r>
            <a:endParaRPr lang="en-US" sz="2200" dirty="0"/>
          </a:p>
        </p:txBody>
      </p:sp>
      <p:sp>
        <p:nvSpPr>
          <p:cNvPr id="4" name="Text 2"/>
          <p:cNvSpPr/>
          <p:nvPr/>
        </p:nvSpPr>
        <p:spPr>
          <a:xfrm>
            <a:off x="793790" y="3206115"/>
            <a:ext cx="6244709" cy="1814513"/>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Сучасні підходи часто поєднують переваги растрових та TIN-моделей, створюючи гібридні структури даних. Наприклад, використання TIN для представлення структурних ліній і складних елементів рельєфу з подальшою інтерполяцією растру на їх основі.</a:t>
            </a:r>
            <a:endParaRPr lang="en-US" sz="1750" dirty="0"/>
          </a:p>
        </p:txBody>
      </p:sp>
      <p:sp>
        <p:nvSpPr>
          <p:cNvPr id="5" name="Text 3"/>
          <p:cNvSpPr/>
          <p:nvPr/>
        </p:nvSpPr>
        <p:spPr>
          <a:xfrm>
            <a:off x="793790" y="5224701"/>
            <a:ext cx="6244709" cy="1451610"/>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Можливе також використання ієрархічних структур, де загальна форма рельєфу представлена грубою TIN-моделлю, а деталі додаються за допомогою високороздільного растру локальних варіацій висот.</a:t>
            </a:r>
            <a:endParaRPr lang="en-US" sz="1750" dirty="0"/>
          </a:p>
        </p:txBody>
      </p:sp>
      <p:sp>
        <p:nvSpPr>
          <p:cNvPr id="6" name="Text 4"/>
          <p:cNvSpPr/>
          <p:nvPr/>
        </p:nvSpPr>
        <p:spPr>
          <a:xfrm>
            <a:off x="7599521" y="2624971"/>
            <a:ext cx="3933468" cy="354330"/>
          </a:xfrm>
          <a:prstGeom prst="rect">
            <a:avLst/>
          </a:prstGeom>
          <a:noFill/>
          <a:ln/>
        </p:spPr>
        <p:txBody>
          <a:bodyPr wrap="none" lIns="0" tIns="0" rIns="0" bIns="0" rtlCol="0" anchor="t"/>
          <a:lstStyle/>
          <a:p>
            <a:pPr marL="0" indent="0" algn="l">
              <a:lnSpc>
                <a:spcPts val="2750"/>
              </a:lnSpc>
              <a:buNone/>
            </a:pPr>
            <a:r>
              <a:rPr lang="en-US" sz="2200" dirty="0">
                <a:solidFill>
                  <a:srgbClr val="1B1B27"/>
                </a:solidFill>
                <a:latin typeface="Raleway" pitchFamily="34" charset="0"/>
                <a:ea typeface="Raleway" pitchFamily="34" charset="-122"/>
                <a:cs typeface="Raleway" pitchFamily="34" charset="-120"/>
              </a:rPr>
              <a:t>Переваги гібридного підходу</a:t>
            </a:r>
            <a:endParaRPr lang="en-US" sz="2200" dirty="0"/>
          </a:p>
        </p:txBody>
      </p:sp>
      <p:sp>
        <p:nvSpPr>
          <p:cNvPr id="7" name="Text 5"/>
          <p:cNvSpPr/>
          <p:nvPr/>
        </p:nvSpPr>
        <p:spPr>
          <a:xfrm>
            <a:off x="7599521" y="3206115"/>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C3939"/>
                </a:solidFill>
                <a:latin typeface="Roboto" pitchFamily="34" charset="0"/>
                <a:ea typeface="Roboto" pitchFamily="34" charset="-122"/>
                <a:cs typeface="Roboto" pitchFamily="34" charset="-120"/>
              </a:rPr>
              <a:t>Оптимальний баланс між точністю та обсягом даних</a:t>
            </a:r>
            <a:endParaRPr lang="en-US" sz="1750" dirty="0"/>
          </a:p>
        </p:txBody>
      </p:sp>
      <p:sp>
        <p:nvSpPr>
          <p:cNvPr id="8" name="Text 6"/>
          <p:cNvSpPr/>
          <p:nvPr/>
        </p:nvSpPr>
        <p:spPr>
          <a:xfrm>
            <a:off x="7599521" y="3648313"/>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C3939"/>
                </a:solidFill>
                <a:latin typeface="Roboto" pitchFamily="34" charset="0"/>
                <a:ea typeface="Roboto" pitchFamily="34" charset="-122"/>
                <a:cs typeface="Roboto" pitchFamily="34" charset="-120"/>
              </a:rPr>
              <a:t>Адаптація моделі до характеру рельєфу</a:t>
            </a:r>
            <a:endParaRPr lang="en-US" sz="1750" dirty="0"/>
          </a:p>
        </p:txBody>
      </p:sp>
      <p:sp>
        <p:nvSpPr>
          <p:cNvPr id="9" name="Text 7"/>
          <p:cNvSpPr/>
          <p:nvPr/>
        </p:nvSpPr>
        <p:spPr>
          <a:xfrm>
            <a:off x="7599521" y="4090511"/>
            <a:ext cx="6244709"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3C3939"/>
                </a:solidFill>
                <a:latin typeface="Roboto" pitchFamily="34" charset="0"/>
                <a:ea typeface="Roboto" pitchFamily="34" charset="-122"/>
                <a:cs typeface="Roboto" pitchFamily="34" charset="-120"/>
              </a:rPr>
              <a:t>Можливість використання найбільш підходящих алгоритмів для різних типів аналізу</a:t>
            </a:r>
            <a:endParaRPr lang="en-US" sz="1750" dirty="0"/>
          </a:p>
        </p:txBody>
      </p:sp>
      <p:sp>
        <p:nvSpPr>
          <p:cNvPr id="10" name="Text 8"/>
          <p:cNvSpPr/>
          <p:nvPr/>
        </p:nvSpPr>
        <p:spPr>
          <a:xfrm>
            <a:off x="7599521" y="4895612"/>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C3939"/>
                </a:solidFill>
                <a:latin typeface="Roboto" pitchFamily="34" charset="0"/>
                <a:ea typeface="Roboto" pitchFamily="34" charset="-122"/>
                <a:cs typeface="Roboto" pitchFamily="34" charset="-120"/>
              </a:rPr>
              <a:t>Гнучкість при вирішенні різноманітних завдань</a:t>
            </a:r>
            <a:endParaRPr lang="en-US" sz="1750" dirty="0"/>
          </a:p>
        </p:txBody>
      </p:sp>
      <p:sp>
        <p:nvSpPr>
          <p:cNvPr id="11" name="Text 9"/>
          <p:cNvSpPr/>
          <p:nvPr/>
        </p:nvSpPr>
        <p:spPr>
          <a:xfrm>
            <a:off x="7599521" y="5337810"/>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C3939"/>
                </a:solidFill>
                <a:latin typeface="Roboto" pitchFamily="34" charset="0"/>
                <a:ea typeface="Roboto" pitchFamily="34" charset="-122"/>
                <a:cs typeface="Roboto" pitchFamily="34" charset="-120"/>
              </a:rPr>
              <a:t>Ефективне використання обчислювальних ресурсів</a:t>
            </a:r>
            <a:endParaRPr lang="en-US" sz="175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sp>
        <p:nvSpPr>
          <p:cNvPr id="2" name="Text 0"/>
          <p:cNvSpPr/>
          <p:nvPr/>
        </p:nvSpPr>
        <p:spPr>
          <a:xfrm>
            <a:off x="608290" y="571857"/>
            <a:ext cx="9399151" cy="543163"/>
          </a:xfrm>
          <a:prstGeom prst="rect">
            <a:avLst/>
          </a:prstGeom>
          <a:noFill/>
          <a:ln/>
        </p:spPr>
        <p:txBody>
          <a:bodyPr wrap="none" lIns="0" tIns="0" rIns="0" bIns="0" rtlCol="0" anchor="t"/>
          <a:lstStyle/>
          <a:p>
            <a:pPr marL="0" indent="0" algn="l">
              <a:lnSpc>
                <a:spcPts val="4250"/>
              </a:lnSpc>
              <a:buNone/>
            </a:pPr>
            <a:r>
              <a:rPr lang="en-US" sz="3400" dirty="0">
                <a:solidFill>
                  <a:srgbClr val="1B1B27"/>
                </a:solidFill>
                <a:latin typeface="Raleway" pitchFamily="34" charset="0"/>
                <a:ea typeface="Raleway" pitchFamily="34" charset="-122"/>
                <a:cs typeface="Raleway" pitchFamily="34" charset="-120"/>
              </a:rPr>
              <a:t>Майбутнє Моделювання Просторових Даних</a:t>
            </a:r>
            <a:endParaRPr lang="en-US" sz="3400" dirty="0"/>
          </a:p>
        </p:txBody>
      </p:sp>
      <p:pic>
        <p:nvPicPr>
          <p:cNvPr id="3" name="Image 0" descr="preencoded.png"/>
          <p:cNvPicPr>
            <a:picLocks noChangeAspect="1"/>
          </p:cNvPicPr>
          <p:nvPr/>
        </p:nvPicPr>
        <p:blipFill>
          <a:blip r:embed="rId3"/>
          <a:stretch>
            <a:fillRect/>
          </a:stretch>
        </p:blipFill>
        <p:spPr>
          <a:xfrm>
            <a:off x="3131701" y="1462564"/>
            <a:ext cx="1659850" cy="1001316"/>
          </a:xfrm>
          <a:prstGeom prst="rect">
            <a:avLst/>
          </a:prstGeom>
        </p:spPr>
      </p:pic>
      <p:sp>
        <p:nvSpPr>
          <p:cNvPr id="4" name="Text 1"/>
          <p:cNvSpPr/>
          <p:nvPr/>
        </p:nvSpPr>
        <p:spPr>
          <a:xfrm>
            <a:off x="3839408" y="1934528"/>
            <a:ext cx="244316" cy="305514"/>
          </a:xfrm>
          <a:prstGeom prst="rect">
            <a:avLst/>
          </a:prstGeom>
          <a:noFill/>
          <a:ln/>
        </p:spPr>
        <p:txBody>
          <a:bodyPr wrap="none" lIns="0" tIns="0" rIns="0" bIns="0" rtlCol="0" anchor="t"/>
          <a:lstStyle/>
          <a:p>
            <a:pPr marL="0" indent="0" algn="ctr">
              <a:lnSpc>
                <a:spcPts val="3050"/>
              </a:lnSpc>
              <a:buNone/>
            </a:pPr>
            <a:r>
              <a:rPr lang="en-US" sz="1900" dirty="0">
                <a:solidFill>
                  <a:srgbClr val="3C3939"/>
                </a:solidFill>
                <a:latin typeface="Raleway" pitchFamily="34" charset="0"/>
                <a:ea typeface="Raleway" pitchFamily="34" charset="-122"/>
                <a:cs typeface="Raleway" pitchFamily="34" charset="-120"/>
              </a:rPr>
              <a:t>1</a:t>
            </a:r>
            <a:endParaRPr lang="en-US" sz="1900" dirty="0"/>
          </a:p>
        </p:txBody>
      </p:sp>
      <p:sp>
        <p:nvSpPr>
          <p:cNvPr id="5" name="Text 2"/>
          <p:cNvSpPr/>
          <p:nvPr/>
        </p:nvSpPr>
        <p:spPr>
          <a:xfrm>
            <a:off x="4965263" y="1636276"/>
            <a:ext cx="2303621" cy="271582"/>
          </a:xfrm>
          <a:prstGeom prst="rect">
            <a:avLst/>
          </a:prstGeom>
          <a:noFill/>
          <a:ln/>
        </p:spPr>
        <p:txBody>
          <a:bodyPr wrap="none" lIns="0" tIns="0" rIns="0" bIns="0" rtlCol="0" anchor="t"/>
          <a:lstStyle/>
          <a:p>
            <a:pPr marL="0" indent="0" algn="l">
              <a:lnSpc>
                <a:spcPts val="2100"/>
              </a:lnSpc>
              <a:buNone/>
            </a:pPr>
            <a:r>
              <a:rPr lang="en-US" sz="1700" dirty="0">
                <a:solidFill>
                  <a:srgbClr val="3C3939"/>
                </a:solidFill>
                <a:latin typeface="Raleway" pitchFamily="34" charset="0"/>
                <a:ea typeface="Raleway" pitchFamily="34" charset="-122"/>
                <a:cs typeface="Raleway" pitchFamily="34" charset="-120"/>
              </a:rPr>
              <a:t>Імерсивна візуалізація</a:t>
            </a:r>
            <a:endParaRPr lang="en-US" sz="1700" dirty="0"/>
          </a:p>
        </p:txBody>
      </p:sp>
      <p:sp>
        <p:nvSpPr>
          <p:cNvPr id="6" name="Text 3"/>
          <p:cNvSpPr/>
          <p:nvPr/>
        </p:nvSpPr>
        <p:spPr>
          <a:xfrm>
            <a:off x="4965263" y="2012037"/>
            <a:ext cx="4570571" cy="278130"/>
          </a:xfrm>
          <a:prstGeom prst="rect">
            <a:avLst/>
          </a:prstGeom>
          <a:noFill/>
          <a:ln/>
        </p:spPr>
        <p:txBody>
          <a:bodyPr wrap="none" lIns="0" tIns="0" rIns="0" bIns="0" rtlCol="0" anchor="t"/>
          <a:lstStyle/>
          <a:p>
            <a:pPr marL="0" indent="0" algn="l">
              <a:lnSpc>
                <a:spcPts val="2150"/>
              </a:lnSpc>
              <a:buNone/>
            </a:pPr>
            <a:r>
              <a:rPr lang="en-US" sz="1350" dirty="0">
                <a:solidFill>
                  <a:srgbClr val="3C3939"/>
                </a:solidFill>
                <a:latin typeface="Roboto" pitchFamily="34" charset="0"/>
                <a:ea typeface="Roboto" pitchFamily="34" charset="-122"/>
                <a:cs typeface="Roboto" pitchFamily="34" charset="-120"/>
              </a:rPr>
              <a:t>Взаємодія з просторовими даними у VR/AR середовищі</a:t>
            </a:r>
            <a:endParaRPr lang="en-US" sz="1350" dirty="0"/>
          </a:p>
        </p:txBody>
      </p:sp>
      <p:sp>
        <p:nvSpPr>
          <p:cNvPr id="7" name="Shape 4"/>
          <p:cNvSpPr/>
          <p:nvPr/>
        </p:nvSpPr>
        <p:spPr>
          <a:xfrm>
            <a:off x="4834890" y="2476024"/>
            <a:ext cx="9143881" cy="11430"/>
          </a:xfrm>
          <a:prstGeom prst="roundRect">
            <a:avLst>
              <a:gd name="adj" fmla="val 638690"/>
            </a:avLst>
          </a:prstGeom>
          <a:solidFill>
            <a:srgbClr val="C7C7D0"/>
          </a:solidFill>
          <a:ln/>
        </p:spPr>
      </p:sp>
      <p:pic>
        <p:nvPicPr>
          <p:cNvPr id="8" name="Image 1" descr="preencoded.png"/>
          <p:cNvPicPr>
            <a:picLocks noChangeAspect="1"/>
          </p:cNvPicPr>
          <p:nvPr/>
        </p:nvPicPr>
        <p:blipFill>
          <a:blip r:embed="rId4"/>
          <a:stretch>
            <a:fillRect/>
          </a:stretch>
        </p:blipFill>
        <p:spPr>
          <a:xfrm>
            <a:off x="2301716" y="2507218"/>
            <a:ext cx="3319820" cy="1001316"/>
          </a:xfrm>
          <a:prstGeom prst="rect">
            <a:avLst/>
          </a:prstGeom>
        </p:spPr>
      </p:pic>
      <p:pic>
        <p:nvPicPr>
          <p:cNvPr id="9" name="Image 2" descr="preencoded.png"/>
          <p:cNvPicPr>
            <a:picLocks noChangeAspect="1"/>
          </p:cNvPicPr>
          <p:nvPr/>
        </p:nvPicPr>
        <p:blipFill>
          <a:blip r:embed="rId5"/>
          <a:stretch>
            <a:fillRect/>
          </a:stretch>
        </p:blipFill>
        <p:spPr>
          <a:xfrm>
            <a:off x="3839408" y="2855119"/>
            <a:ext cx="244316" cy="305514"/>
          </a:xfrm>
          <a:prstGeom prst="rect">
            <a:avLst/>
          </a:prstGeom>
        </p:spPr>
      </p:pic>
      <p:sp>
        <p:nvSpPr>
          <p:cNvPr id="10" name="Text 5"/>
          <p:cNvSpPr/>
          <p:nvPr/>
        </p:nvSpPr>
        <p:spPr>
          <a:xfrm>
            <a:off x="5795248" y="2680930"/>
            <a:ext cx="2172653" cy="271582"/>
          </a:xfrm>
          <a:prstGeom prst="rect">
            <a:avLst/>
          </a:prstGeom>
          <a:noFill/>
          <a:ln/>
        </p:spPr>
        <p:txBody>
          <a:bodyPr wrap="none" lIns="0" tIns="0" rIns="0" bIns="0" rtlCol="0" anchor="t"/>
          <a:lstStyle/>
          <a:p>
            <a:pPr marL="0" indent="0" algn="l">
              <a:lnSpc>
                <a:spcPts val="2100"/>
              </a:lnSpc>
              <a:buNone/>
            </a:pPr>
            <a:r>
              <a:rPr lang="en-US" sz="1700" dirty="0">
                <a:solidFill>
                  <a:srgbClr val="3C3939"/>
                </a:solidFill>
                <a:latin typeface="Raleway" pitchFamily="34" charset="0"/>
                <a:ea typeface="Raleway" pitchFamily="34" charset="-122"/>
                <a:cs typeface="Raleway" pitchFamily="34" charset="-120"/>
              </a:rPr>
              <a:t>Штучний інтелект</a:t>
            </a:r>
            <a:endParaRPr lang="en-US" sz="1700" dirty="0"/>
          </a:p>
        </p:txBody>
      </p:sp>
      <p:sp>
        <p:nvSpPr>
          <p:cNvPr id="11" name="Text 6"/>
          <p:cNvSpPr/>
          <p:nvPr/>
        </p:nvSpPr>
        <p:spPr>
          <a:xfrm>
            <a:off x="5795248" y="3056692"/>
            <a:ext cx="5033129" cy="278130"/>
          </a:xfrm>
          <a:prstGeom prst="rect">
            <a:avLst/>
          </a:prstGeom>
          <a:noFill/>
          <a:ln/>
        </p:spPr>
        <p:txBody>
          <a:bodyPr wrap="none" lIns="0" tIns="0" rIns="0" bIns="0" rtlCol="0" anchor="t"/>
          <a:lstStyle/>
          <a:p>
            <a:pPr marL="0" indent="0" algn="l">
              <a:lnSpc>
                <a:spcPts val="2150"/>
              </a:lnSpc>
              <a:buNone/>
            </a:pPr>
            <a:r>
              <a:rPr lang="en-US" sz="1350" dirty="0">
                <a:solidFill>
                  <a:srgbClr val="3C3939"/>
                </a:solidFill>
                <a:latin typeface="Roboto" pitchFamily="34" charset="0"/>
                <a:ea typeface="Roboto" pitchFamily="34" charset="-122"/>
                <a:cs typeface="Roboto" pitchFamily="34" charset="-120"/>
              </a:rPr>
              <a:t>Автоматичне виявлення закономірностей та генерація даних</a:t>
            </a:r>
            <a:endParaRPr lang="en-US" sz="1350" dirty="0"/>
          </a:p>
        </p:txBody>
      </p:sp>
      <p:sp>
        <p:nvSpPr>
          <p:cNvPr id="12" name="Shape 7"/>
          <p:cNvSpPr/>
          <p:nvPr/>
        </p:nvSpPr>
        <p:spPr>
          <a:xfrm>
            <a:off x="5664875" y="3520678"/>
            <a:ext cx="8313896" cy="11430"/>
          </a:xfrm>
          <a:prstGeom prst="roundRect">
            <a:avLst>
              <a:gd name="adj" fmla="val 638690"/>
            </a:avLst>
          </a:prstGeom>
          <a:solidFill>
            <a:srgbClr val="C7C7D0"/>
          </a:solidFill>
          <a:ln/>
        </p:spPr>
      </p:sp>
      <p:pic>
        <p:nvPicPr>
          <p:cNvPr id="13" name="Image 3" descr="preencoded.png"/>
          <p:cNvPicPr>
            <a:picLocks noChangeAspect="1"/>
          </p:cNvPicPr>
          <p:nvPr/>
        </p:nvPicPr>
        <p:blipFill>
          <a:blip r:embed="rId6"/>
          <a:stretch>
            <a:fillRect/>
          </a:stretch>
        </p:blipFill>
        <p:spPr>
          <a:xfrm>
            <a:off x="1471732" y="3551872"/>
            <a:ext cx="4979789" cy="1001316"/>
          </a:xfrm>
          <a:prstGeom prst="rect">
            <a:avLst/>
          </a:prstGeom>
        </p:spPr>
      </p:pic>
      <p:pic>
        <p:nvPicPr>
          <p:cNvPr id="14" name="Image 4" descr="preencoded.png"/>
          <p:cNvPicPr>
            <a:picLocks noChangeAspect="1"/>
          </p:cNvPicPr>
          <p:nvPr/>
        </p:nvPicPr>
        <p:blipFill>
          <a:blip r:embed="rId7"/>
          <a:stretch>
            <a:fillRect/>
          </a:stretch>
        </p:blipFill>
        <p:spPr>
          <a:xfrm>
            <a:off x="3839408" y="3899773"/>
            <a:ext cx="244316" cy="305514"/>
          </a:xfrm>
          <a:prstGeom prst="rect">
            <a:avLst/>
          </a:prstGeom>
        </p:spPr>
      </p:pic>
      <p:sp>
        <p:nvSpPr>
          <p:cNvPr id="15" name="Text 8"/>
          <p:cNvSpPr/>
          <p:nvPr/>
        </p:nvSpPr>
        <p:spPr>
          <a:xfrm>
            <a:off x="6625233" y="3725585"/>
            <a:ext cx="2228850" cy="271582"/>
          </a:xfrm>
          <a:prstGeom prst="rect">
            <a:avLst/>
          </a:prstGeom>
          <a:noFill/>
          <a:ln/>
        </p:spPr>
        <p:txBody>
          <a:bodyPr wrap="none" lIns="0" tIns="0" rIns="0" bIns="0" rtlCol="0" anchor="t"/>
          <a:lstStyle/>
          <a:p>
            <a:pPr marL="0" indent="0" algn="l">
              <a:lnSpc>
                <a:spcPts val="2100"/>
              </a:lnSpc>
              <a:buNone/>
            </a:pPr>
            <a:r>
              <a:rPr lang="en-US" sz="1700" dirty="0">
                <a:solidFill>
                  <a:srgbClr val="3C3939"/>
                </a:solidFill>
                <a:latin typeface="Raleway" pitchFamily="34" charset="0"/>
                <a:ea typeface="Raleway" pitchFamily="34" charset="-122"/>
                <a:cs typeface="Raleway" pitchFamily="34" charset="-120"/>
              </a:rPr>
              <a:t>Розподілена обробка</a:t>
            </a:r>
            <a:endParaRPr lang="en-US" sz="1700" dirty="0"/>
          </a:p>
        </p:txBody>
      </p:sp>
      <p:sp>
        <p:nvSpPr>
          <p:cNvPr id="16" name="Text 9"/>
          <p:cNvSpPr/>
          <p:nvPr/>
        </p:nvSpPr>
        <p:spPr>
          <a:xfrm>
            <a:off x="6625233" y="4101346"/>
            <a:ext cx="4704159" cy="278130"/>
          </a:xfrm>
          <a:prstGeom prst="rect">
            <a:avLst/>
          </a:prstGeom>
          <a:noFill/>
          <a:ln/>
        </p:spPr>
        <p:txBody>
          <a:bodyPr wrap="none" lIns="0" tIns="0" rIns="0" bIns="0" rtlCol="0" anchor="t"/>
          <a:lstStyle/>
          <a:p>
            <a:pPr marL="0" indent="0" algn="l">
              <a:lnSpc>
                <a:spcPts val="2150"/>
              </a:lnSpc>
              <a:buNone/>
            </a:pPr>
            <a:r>
              <a:rPr lang="en-US" sz="1350" dirty="0">
                <a:solidFill>
                  <a:srgbClr val="3C3939"/>
                </a:solidFill>
                <a:latin typeface="Roboto" pitchFamily="34" charset="0"/>
                <a:ea typeface="Roboto" pitchFamily="34" charset="-122"/>
                <a:cs typeface="Roboto" pitchFamily="34" charset="-120"/>
              </a:rPr>
              <a:t>Хмарні обчислення та аналіз великих просторових даних</a:t>
            </a:r>
            <a:endParaRPr lang="en-US" sz="1350" dirty="0"/>
          </a:p>
        </p:txBody>
      </p:sp>
      <p:sp>
        <p:nvSpPr>
          <p:cNvPr id="17" name="Shape 10"/>
          <p:cNvSpPr/>
          <p:nvPr/>
        </p:nvSpPr>
        <p:spPr>
          <a:xfrm>
            <a:off x="6494859" y="4565333"/>
            <a:ext cx="7483912" cy="11430"/>
          </a:xfrm>
          <a:prstGeom prst="roundRect">
            <a:avLst>
              <a:gd name="adj" fmla="val 638690"/>
            </a:avLst>
          </a:prstGeom>
          <a:solidFill>
            <a:srgbClr val="C7C7D0"/>
          </a:solidFill>
          <a:ln/>
        </p:spPr>
      </p:sp>
      <p:pic>
        <p:nvPicPr>
          <p:cNvPr id="18" name="Image 5" descr="preencoded.png"/>
          <p:cNvPicPr>
            <a:picLocks noChangeAspect="1"/>
          </p:cNvPicPr>
          <p:nvPr/>
        </p:nvPicPr>
        <p:blipFill>
          <a:blip r:embed="rId8"/>
          <a:stretch>
            <a:fillRect/>
          </a:stretch>
        </p:blipFill>
        <p:spPr>
          <a:xfrm>
            <a:off x="641747" y="4596527"/>
            <a:ext cx="6639758" cy="1001316"/>
          </a:xfrm>
          <a:prstGeom prst="rect">
            <a:avLst/>
          </a:prstGeom>
        </p:spPr>
      </p:pic>
      <p:pic>
        <p:nvPicPr>
          <p:cNvPr id="19" name="Image 6" descr="preencoded.png"/>
          <p:cNvPicPr>
            <a:picLocks noChangeAspect="1"/>
          </p:cNvPicPr>
          <p:nvPr/>
        </p:nvPicPr>
        <p:blipFill>
          <a:blip r:embed="rId9"/>
          <a:stretch>
            <a:fillRect/>
          </a:stretch>
        </p:blipFill>
        <p:spPr>
          <a:xfrm>
            <a:off x="3839408" y="4944428"/>
            <a:ext cx="244316" cy="305514"/>
          </a:xfrm>
          <a:prstGeom prst="rect">
            <a:avLst/>
          </a:prstGeom>
        </p:spPr>
      </p:pic>
      <p:sp>
        <p:nvSpPr>
          <p:cNvPr id="20" name="Text 11"/>
          <p:cNvSpPr/>
          <p:nvPr/>
        </p:nvSpPr>
        <p:spPr>
          <a:xfrm>
            <a:off x="7455217" y="4770239"/>
            <a:ext cx="3083004" cy="271582"/>
          </a:xfrm>
          <a:prstGeom prst="rect">
            <a:avLst/>
          </a:prstGeom>
          <a:noFill/>
          <a:ln/>
        </p:spPr>
        <p:txBody>
          <a:bodyPr wrap="none" lIns="0" tIns="0" rIns="0" bIns="0" rtlCol="0" anchor="t"/>
          <a:lstStyle/>
          <a:p>
            <a:pPr marL="0" indent="0" algn="l">
              <a:lnSpc>
                <a:spcPts val="2100"/>
              </a:lnSpc>
              <a:buNone/>
            </a:pPr>
            <a:r>
              <a:rPr lang="en-US" sz="1700" dirty="0">
                <a:solidFill>
                  <a:srgbClr val="3C3939"/>
                </a:solidFill>
                <a:latin typeface="Raleway" pitchFamily="34" charset="0"/>
                <a:ea typeface="Raleway" pitchFamily="34" charset="-122"/>
                <a:cs typeface="Raleway" pitchFamily="34" charset="-120"/>
              </a:rPr>
              <a:t>Глобальні високоточні моделі</a:t>
            </a:r>
            <a:endParaRPr lang="en-US" sz="1700" dirty="0"/>
          </a:p>
        </p:txBody>
      </p:sp>
      <p:sp>
        <p:nvSpPr>
          <p:cNvPr id="21" name="Text 12"/>
          <p:cNvSpPr/>
          <p:nvPr/>
        </p:nvSpPr>
        <p:spPr>
          <a:xfrm>
            <a:off x="7455217" y="5146000"/>
            <a:ext cx="5058966" cy="278130"/>
          </a:xfrm>
          <a:prstGeom prst="rect">
            <a:avLst/>
          </a:prstGeom>
          <a:noFill/>
          <a:ln/>
        </p:spPr>
        <p:txBody>
          <a:bodyPr wrap="none" lIns="0" tIns="0" rIns="0" bIns="0" rtlCol="0" anchor="t"/>
          <a:lstStyle/>
          <a:p>
            <a:pPr marL="0" indent="0" algn="l">
              <a:lnSpc>
                <a:spcPts val="2150"/>
              </a:lnSpc>
              <a:buNone/>
            </a:pPr>
            <a:r>
              <a:rPr lang="en-US" sz="1350" dirty="0">
                <a:solidFill>
                  <a:srgbClr val="3C3939"/>
                </a:solidFill>
                <a:latin typeface="Roboto" pitchFamily="34" charset="0"/>
                <a:ea typeface="Roboto" pitchFamily="34" charset="-122"/>
                <a:cs typeface="Roboto" pitchFamily="34" charset="-120"/>
              </a:rPr>
              <a:t>Єдині стандартизовані набори даних планетарного масштабу</a:t>
            </a:r>
            <a:endParaRPr lang="en-US" sz="1350" dirty="0"/>
          </a:p>
        </p:txBody>
      </p:sp>
      <p:sp>
        <p:nvSpPr>
          <p:cNvPr id="22" name="Text 13"/>
          <p:cNvSpPr/>
          <p:nvPr/>
        </p:nvSpPr>
        <p:spPr>
          <a:xfrm>
            <a:off x="608290" y="5793343"/>
            <a:ext cx="13413819" cy="834390"/>
          </a:xfrm>
          <a:prstGeom prst="rect">
            <a:avLst/>
          </a:prstGeom>
          <a:noFill/>
          <a:ln/>
        </p:spPr>
        <p:txBody>
          <a:bodyPr wrap="square" lIns="0" tIns="0" rIns="0" bIns="0" rtlCol="0" anchor="t"/>
          <a:lstStyle/>
          <a:p>
            <a:pPr marL="0" indent="0" algn="l">
              <a:lnSpc>
                <a:spcPts val="2150"/>
              </a:lnSpc>
              <a:buNone/>
            </a:pPr>
            <a:r>
              <a:rPr lang="en-US" sz="1350" dirty="0">
                <a:solidFill>
                  <a:srgbClr val="3C3939"/>
                </a:solidFill>
                <a:latin typeface="Roboto" pitchFamily="34" charset="0"/>
                <a:ea typeface="Roboto" pitchFamily="34" charset="-122"/>
                <a:cs typeface="Roboto" pitchFamily="34" charset="-120"/>
              </a:rPr>
              <a:t>Майбутнє моделювання просторових даних визначатиметься інтеграцією різних типів даних та використанням передових технологій. Комбінація лідарних, радарних та оптичних даних дозволить створювати надзвичайно детальні та точні моделі поверхні. Технології штучного інтелекту та машинного навчання значно спростять процеси класифікації об'єктів та виявлення змін.</a:t>
            </a:r>
            <a:endParaRPr lang="en-US" sz="1350" dirty="0"/>
          </a:p>
        </p:txBody>
      </p:sp>
      <p:sp>
        <p:nvSpPr>
          <p:cNvPr id="23" name="Text 14"/>
          <p:cNvSpPr/>
          <p:nvPr/>
        </p:nvSpPr>
        <p:spPr>
          <a:xfrm>
            <a:off x="608290" y="6823234"/>
            <a:ext cx="13413819" cy="834390"/>
          </a:xfrm>
          <a:prstGeom prst="rect">
            <a:avLst/>
          </a:prstGeom>
          <a:noFill/>
          <a:ln/>
        </p:spPr>
        <p:txBody>
          <a:bodyPr wrap="square" lIns="0" tIns="0" rIns="0" bIns="0" rtlCol="0" anchor="t"/>
          <a:lstStyle/>
          <a:p>
            <a:pPr marL="0" indent="0" algn="l">
              <a:lnSpc>
                <a:spcPts val="2150"/>
              </a:lnSpc>
              <a:buNone/>
            </a:pPr>
            <a:r>
              <a:rPr lang="en-US" sz="1350" dirty="0">
                <a:solidFill>
                  <a:srgbClr val="3C3939"/>
                </a:solidFill>
                <a:latin typeface="Roboto" pitchFamily="34" charset="0"/>
                <a:ea typeface="Roboto" pitchFamily="34" charset="-122"/>
                <a:cs typeface="Roboto" pitchFamily="34" charset="-120"/>
              </a:rPr>
              <a:t>Розвиток веб-технологій та хмарних обчислень забезпечить ширший доступ до просторових даних та інструментів їх аналізу, сприяючи глобальній співпраці та обміну даними. Майбутні ГІС стануть більш інтерактивними та інтуїтивно зрозумілими, дозволяючи користувачам взаємодіяти з просторовими даними у віртуальному та доповненому середовищах.</a:t>
            </a:r>
            <a:endParaRPr lang="en-US" sz="13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098232"/>
            <a:ext cx="7106007"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Raleway" pitchFamily="34" charset="0"/>
                <a:ea typeface="Raleway" pitchFamily="34" charset="-122"/>
                <a:cs typeface="Raleway" pitchFamily="34" charset="-120"/>
              </a:rPr>
              <a:t>Що Таке Просторові Дані?</a:t>
            </a:r>
            <a:endParaRPr lang="en-US" sz="4450" dirty="0"/>
          </a:p>
        </p:txBody>
      </p:sp>
      <p:sp>
        <p:nvSpPr>
          <p:cNvPr id="4" name="Shape 1"/>
          <p:cNvSpPr/>
          <p:nvPr/>
        </p:nvSpPr>
        <p:spPr>
          <a:xfrm>
            <a:off x="793790" y="2402324"/>
            <a:ext cx="510302" cy="510302"/>
          </a:xfrm>
          <a:prstGeom prst="roundRect">
            <a:avLst>
              <a:gd name="adj" fmla="val 18669"/>
            </a:avLst>
          </a:prstGeom>
          <a:solidFill>
            <a:srgbClr val="E1E1EA"/>
          </a:solidFill>
          <a:ln w="7620">
            <a:solidFill>
              <a:srgbClr val="C7C7D0"/>
            </a:solidFill>
            <a:prstDash val="solid"/>
          </a:ln>
        </p:spPr>
      </p:sp>
      <p:pic>
        <p:nvPicPr>
          <p:cNvPr id="5" name="Image 1" descr="preencoded.png"/>
          <p:cNvPicPr>
            <a:picLocks noChangeAspect="1"/>
          </p:cNvPicPr>
          <p:nvPr/>
        </p:nvPicPr>
        <p:blipFill>
          <a:blip r:embed="rId4"/>
          <a:stretch>
            <a:fillRect/>
          </a:stretch>
        </p:blipFill>
        <p:spPr>
          <a:xfrm>
            <a:off x="878860" y="2444829"/>
            <a:ext cx="340162" cy="425291"/>
          </a:xfrm>
          <a:prstGeom prst="rect">
            <a:avLst/>
          </a:prstGeom>
        </p:spPr>
      </p:pic>
      <p:sp>
        <p:nvSpPr>
          <p:cNvPr id="6" name="Text 2"/>
          <p:cNvSpPr/>
          <p:nvPr/>
        </p:nvSpPr>
        <p:spPr>
          <a:xfrm>
            <a:off x="1530906" y="240232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Визначення</a:t>
            </a:r>
            <a:endParaRPr lang="en-US" sz="2200" dirty="0"/>
          </a:p>
        </p:txBody>
      </p:sp>
      <p:sp>
        <p:nvSpPr>
          <p:cNvPr id="7" name="Text 3"/>
          <p:cNvSpPr/>
          <p:nvPr/>
        </p:nvSpPr>
        <p:spPr>
          <a:xfrm>
            <a:off x="1530906" y="2892743"/>
            <a:ext cx="2927747" cy="2177415"/>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Просторові дані – це інформація, яка ідентифікує географічне розташування, форму та властивості об'єктів, явищ чи процесів на Землі.</a:t>
            </a:r>
            <a:endParaRPr lang="en-US" sz="1750" dirty="0"/>
          </a:p>
        </p:txBody>
      </p:sp>
      <p:sp>
        <p:nvSpPr>
          <p:cNvPr id="8" name="Shape 4"/>
          <p:cNvSpPr/>
          <p:nvPr/>
        </p:nvSpPr>
        <p:spPr>
          <a:xfrm>
            <a:off x="4685467" y="2402324"/>
            <a:ext cx="510302" cy="510302"/>
          </a:xfrm>
          <a:prstGeom prst="roundRect">
            <a:avLst>
              <a:gd name="adj" fmla="val 18669"/>
            </a:avLst>
          </a:prstGeom>
          <a:solidFill>
            <a:srgbClr val="E1E1EA"/>
          </a:solidFill>
          <a:ln w="7620">
            <a:solidFill>
              <a:srgbClr val="C7C7D0"/>
            </a:solidFill>
            <a:prstDash val="solid"/>
          </a:ln>
        </p:spPr>
      </p:sp>
      <p:pic>
        <p:nvPicPr>
          <p:cNvPr id="9" name="Image 2" descr="preencoded.png"/>
          <p:cNvPicPr>
            <a:picLocks noChangeAspect="1"/>
          </p:cNvPicPr>
          <p:nvPr/>
        </p:nvPicPr>
        <p:blipFill>
          <a:blip r:embed="rId5"/>
          <a:stretch>
            <a:fillRect/>
          </a:stretch>
        </p:blipFill>
        <p:spPr>
          <a:xfrm>
            <a:off x="4770537" y="2444829"/>
            <a:ext cx="340162" cy="425291"/>
          </a:xfrm>
          <a:prstGeom prst="rect">
            <a:avLst/>
          </a:prstGeom>
        </p:spPr>
      </p:pic>
      <p:sp>
        <p:nvSpPr>
          <p:cNvPr id="10" name="Text 5"/>
          <p:cNvSpPr/>
          <p:nvPr/>
        </p:nvSpPr>
        <p:spPr>
          <a:xfrm>
            <a:off x="5422583" y="240232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Компоненти</a:t>
            </a:r>
            <a:endParaRPr lang="en-US" sz="2200" dirty="0"/>
          </a:p>
        </p:txBody>
      </p:sp>
      <p:sp>
        <p:nvSpPr>
          <p:cNvPr id="11" name="Text 6"/>
          <p:cNvSpPr/>
          <p:nvPr/>
        </p:nvSpPr>
        <p:spPr>
          <a:xfrm>
            <a:off x="5422583" y="2892743"/>
            <a:ext cx="2927747" cy="2177415"/>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Містять як просторову (координати, топологія), так і атрибутивну (характеристики об'єктів) інформацію, об'єднані в єдину систему.</a:t>
            </a:r>
            <a:endParaRPr lang="en-US" sz="1750" dirty="0"/>
          </a:p>
        </p:txBody>
      </p:sp>
      <p:sp>
        <p:nvSpPr>
          <p:cNvPr id="12" name="Shape 7"/>
          <p:cNvSpPr/>
          <p:nvPr/>
        </p:nvSpPr>
        <p:spPr>
          <a:xfrm>
            <a:off x="793790" y="5552123"/>
            <a:ext cx="510302" cy="510302"/>
          </a:xfrm>
          <a:prstGeom prst="roundRect">
            <a:avLst>
              <a:gd name="adj" fmla="val 18669"/>
            </a:avLst>
          </a:prstGeom>
          <a:solidFill>
            <a:srgbClr val="E1E1EA"/>
          </a:solidFill>
          <a:ln w="7620">
            <a:solidFill>
              <a:srgbClr val="C7C7D0"/>
            </a:solidFill>
            <a:prstDash val="solid"/>
          </a:ln>
        </p:spPr>
      </p:sp>
      <p:pic>
        <p:nvPicPr>
          <p:cNvPr id="13" name="Image 3" descr="preencoded.png"/>
          <p:cNvPicPr>
            <a:picLocks noChangeAspect="1"/>
          </p:cNvPicPr>
          <p:nvPr/>
        </p:nvPicPr>
        <p:blipFill>
          <a:blip r:embed="rId6"/>
          <a:stretch>
            <a:fillRect/>
          </a:stretch>
        </p:blipFill>
        <p:spPr>
          <a:xfrm>
            <a:off x="878860" y="5594628"/>
            <a:ext cx="340162" cy="425291"/>
          </a:xfrm>
          <a:prstGeom prst="rect">
            <a:avLst/>
          </a:prstGeom>
        </p:spPr>
      </p:pic>
      <p:sp>
        <p:nvSpPr>
          <p:cNvPr id="14" name="Text 8"/>
          <p:cNvSpPr/>
          <p:nvPr/>
        </p:nvSpPr>
        <p:spPr>
          <a:xfrm>
            <a:off x="1530906" y="5552123"/>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Особливості</a:t>
            </a:r>
            <a:endParaRPr lang="en-US" sz="2200" dirty="0"/>
          </a:p>
        </p:txBody>
      </p:sp>
      <p:sp>
        <p:nvSpPr>
          <p:cNvPr id="15" name="Text 9"/>
          <p:cNvSpPr/>
          <p:nvPr/>
        </p:nvSpPr>
        <p:spPr>
          <a:xfrm>
            <a:off x="1530906" y="6042541"/>
            <a:ext cx="6819305" cy="1088708"/>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Характеризуються масштабом, системою координат, проекцією та точністю, що визначають їхню якість та придатність для використання.</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1428631"/>
            <a:ext cx="9845040"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Raleway" pitchFamily="34" charset="0"/>
                <a:ea typeface="Raleway" pitchFamily="34" charset="-122"/>
                <a:cs typeface="Raleway" pitchFamily="34" charset="-120"/>
              </a:rPr>
              <a:t>Основні Моделі Просторових Даних</a:t>
            </a:r>
            <a:endParaRPr lang="en-US" sz="4450" dirty="0"/>
          </a:p>
        </p:txBody>
      </p:sp>
      <p:sp>
        <p:nvSpPr>
          <p:cNvPr id="3" name="Text 1"/>
          <p:cNvSpPr/>
          <p:nvPr/>
        </p:nvSpPr>
        <p:spPr>
          <a:xfrm>
            <a:off x="793790" y="2704386"/>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1B1B27"/>
                </a:solidFill>
                <a:latin typeface="Raleway" pitchFamily="34" charset="0"/>
                <a:ea typeface="Raleway" pitchFamily="34" charset="-122"/>
                <a:cs typeface="Raleway" pitchFamily="34" charset="-120"/>
              </a:rPr>
              <a:t>Векторна модель</a:t>
            </a:r>
            <a:endParaRPr lang="en-US" sz="2200" dirty="0"/>
          </a:p>
        </p:txBody>
      </p:sp>
      <p:sp>
        <p:nvSpPr>
          <p:cNvPr id="4" name="Text 2"/>
          <p:cNvSpPr/>
          <p:nvPr/>
        </p:nvSpPr>
        <p:spPr>
          <a:xfrm>
            <a:off x="793790" y="3285530"/>
            <a:ext cx="6244709" cy="725805"/>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Представляє просторові об'єкти як точки, лінії та полігони, визначені координатами вузлових точок.</a:t>
            </a:r>
            <a:endParaRPr lang="en-US" sz="1750" dirty="0"/>
          </a:p>
        </p:txBody>
      </p:sp>
      <p:sp>
        <p:nvSpPr>
          <p:cNvPr id="5" name="Text 3"/>
          <p:cNvSpPr/>
          <p:nvPr/>
        </p:nvSpPr>
        <p:spPr>
          <a:xfrm>
            <a:off x="793790" y="4215408"/>
            <a:ext cx="6244709" cy="1088708"/>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Переваги: компактність даних, точне представлення границь, збереження топології, можливість масштабування без втрати якості.</a:t>
            </a:r>
            <a:endParaRPr lang="en-US" sz="1750" dirty="0"/>
          </a:p>
        </p:txBody>
      </p:sp>
      <p:sp>
        <p:nvSpPr>
          <p:cNvPr id="6" name="Text 4"/>
          <p:cNvSpPr/>
          <p:nvPr/>
        </p:nvSpPr>
        <p:spPr>
          <a:xfrm>
            <a:off x="793790" y="5508188"/>
            <a:ext cx="6244709" cy="1088708"/>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Недоліки: складність структури даних, висока обчислювальна вартість аналізу, проблеми представлення неперервних явищ.</a:t>
            </a:r>
            <a:endParaRPr lang="en-US" sz="1750" dirty="0"/>
          </a:p>
        </p:txBody>
      </p:sp>
      <p:sp>
        <p:nvSpPr>
          <p:cNvPr id="7" name="Text 5"/>
          <p:cNvSpPr/>
          <p:nvPr/>
        </p:nvSpPr>
        <p:spPr>
          <a:xfrm>
            <a:off x="7599521" y="2704386"/>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1B1B27"/>
                </a:solidFill>
                <a:latin typeface="Raleway" pitchFamily="34" charset="0"/>
                <a:ea typeface="Raleway" pitchFamily="34" charset="-122"/>
                <a:cs typeface="Raleway" pitchFamily="34" charset="-120"/>
              </a:rPr>
              <a:t>Растрова модель</a:t>
            </a:r>
            <a:endParaRPr lang="en-US" sz="2200" dirty="0"/>
          </a:p>
        </p:txBody>
      </p:sp>
      <p:sp>
        <p:nvSpPr>
          <p:cNvPr id="8" name="Text 6"/>
          <p:cNvSpPr/>
          <p:nvPr/>
        </p:nvSpPr>
        <p:spPr>
          <a:xfrm>
            <a:off x="7599521" y="3285530"/>
            <a:ext cx="6244709" cy="725805"/>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Використовує регулярну сітку комірок (пікселів) для представлення просторової інформації.</a:t>
            </a:r>
            <a:endParaRPr lang="en-US" sz="1750" dirty="0"/>
          </a:p>
        </p:txBody>
      </p:sp>
      <p:sp>
        <p:nvSpPr>
          <p:cNvPr id="9" name="Text 7"/>
          <p:cNvSpPr/>
          <p:nvPr/>
        </p:nvSpPr>
        <p:spPr>
          <a:xfrm>
            <a:off x="7599521" y="4215408"/>
            <a:ext cx="6244709" cy="1088708"/>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Переваги: проста структура даних, ефективне представлення неперервних полів, легкість проведення оверлейних операцій.</a:t>
            </a:r>
            <a:endParaRPr lang="en-US" sz="1750" dirty="0"/>
          </a:p>
        </p:txBody>
      </p:sp>
      <p:sp>
        <p:nvSpPr>
          <p:cNvPr id="10" name="Text 8"/>
          <p:cNvSpPr/>
          <p:nvPr/>
        </p:nvSpPr>
        <p:spPr>
          <a:xfrm>
            <a:off x="7599521" y="5508188"/>
            <a:ext cx="6244709" cy="1088708"/>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Недоліки: великий обсяг даних, втрата точності при масштабуванні, проблеми з представленням лінійних об'єктів.</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15685" y="562332"/>
            <a:ext cx="7043023" cy="639008"/>
          </a:xfrm>
          <a:prstGeom prst="rect">
            <a:avLst/>
          </a:prstGeom>
          <a:noFill/>
          <a:ln/>
        </p:spPr>
        <p:txBody>
          <a:bodyPr wrap="none" lIns="0" tIns="0" rIns="0" bIns="0" rtlCol="0" anchor="t"/>
          <a:lstStyle/>
          <a:p>
            <a:pPr marL="0" indent="0" algn="l">
              <a:lnSpc>
                <a:spcPts val="5000"/>
              </a:lnSpc>
              <a:buNone/>
            </a:pPr>
            <a:r>
              <a:rPr lang="en-US" sz="4000" dirty="0">
                <a:solidFill>
                  <a:srgbClr val="1B1B27"/>
                </a:solidFill>
                <a:latin typeface="Raleway" pitchFamily="34" charset="0"/>
                <a:ea typeface="Raleway" pitchFamily="34" charset="-122"/>
                <a:cs typeface="Raleway" pitchFamily="34" charset="-120"/>
              </a:rPr>
              <a:t>Специфіка Векторної Моделі</a:t>
            </a:r>
            <a:endParaRPr lang="en-US" sz="4000" dirty="0"/>
          </a:p>
        </p:txBody>
      </p:sp>
      <p:pic>
        <p:nvPicPr>
          <p:cNvPr id="3" name="Image 0" descr="preencoded.png"/>
          <p:cNvPicPr>
            <a:picLocks noChangeAspect="1"/>
          </p:cNvPicPr>
          <p:nvPr/>
        </p:nvPicPr>
        <p:blipFill>
          <a:blip r:embed="rId3"/>
          <a:stretch>
            <a:fillRect/>
          </a:stretch>
        </p:blipFill>
        <p:spPr>
          <a:xfrm>
            <a:off x="2926437" y="1610201"/>
            <a:ext cx="2177772" cy="1178004"/>
          </a:xfrm>
          <a:prstGeom prst="rect">
            <a:avLst/>
          </a:prstGeom>
        </p:spPr>
      </p:pic>
      <p:pic>
        <p:nvPicPr>
          <p:cNvPr id="4" name="Image 1" descr="preencoded.png"/>
          <p:cNvPicPr>
            <a:picLocks noChangeAspect="1"/>
          </p:cNvPicPr>
          <p:nvPr/>
        </p:nvPicPr>
        <p:blipFill>
          <a:blip r:embed="rId4"/>
          <a:stretch>
            <a:fillRect/>
          </a:stretch>
        </p:blipFill>
        <p:spPr>
          <a:xfrm>
            <a:off x="3871555" y="2165509"/>
            <a:ext cx="287536" cy="359331"/>
          </a:xfrm>
          <a:prstGeom prst="rect">
            <a:avLst/>
          </a:prstGeom>
        </p:spPr>
      </p:pic>
      <p:sp>
        <p:nvSpPr>
          <p:cNvPr id="5" name="Text 1"/>
          <p:cNvSpPr/>
          <p:nvPr/>
        </p:nvSpPr>
        <p:spPr>
          <a:xfrm>
            <a:off x="5308640" y="1814632"/>
            <a:ext cx="2556034" cy="319445"/>
          </a:xfrm>
          <a:prstGeom prst="rect">
            <a:avLst/>
          </a:prstGeom>
          <a:noFill/>
          <a:ln/>
        </p:spPr>
        <p:txBody>
          <a:bodyPr wrap="none" lIns="0" tIns="0" rIns="0" bIns="0" rtlCol="0" anchor="t"/>
          <a:lstStyle/>
          <a:p>
            <a:pPr marL="0" indent="0" algn="l">
              <a:lnSpc>
                <a:spcPts val="2500"/>
              </a:lnSpc>
              <a:buNone/>
            </a:pPr>
            <a:r>
              <a:rPr lang="en-US" sz="2000" dirty="0">
                <a:solidFill>
                  <a:srgbClr val="3C3939"/>
                </a:solidFill>
                <a:latin typeface="Raleway" pitchFamily="34" charset="0"/>
                <a:ea typeface="Raleway" pitchFamily="34" charset="-122"/>
                <a:cs typeface="Raleway" pitchFamily="34" charset="-120"/>
              </a:rPr>
              <a:t>Полігони</a:t>
            </a:r>
            <a:endParaRPr lang="en-US" sz="2000" dirty="0"/>
          </a:p>
        </p:txBody>
      </p:sp>
      <p:sp>
        <p:nvSpPr>
          <p:cNvPr id="6" name="Text 2"/>
          <p:cNvSpPr/>
          <p:nvPr/>
        </p:nvSpPr>
        <p:spPr>
          <a:xfrm>
            <a:off x="5308640" y="2256711"/>
            <a:ext cx="3371612" cy="327065"/>
          </a:xfrm>
          <a:prstGeom prst="rect">
            <a:avLst/>
          </a:prstGeom>
          <a:noFill/>
          <a:ln/>
        </p:spPr>
        <p:txBody>
          <a:bodyPr wrap="none" lIns="0" tIns="0" rIns="0" bIns="0" rtlCol="0" anchor="t"/>
          <a:lstStyle/>
          <a:p>
            <a:pPr marL="0" indent="0" algn="l">
              <a:lnSpc>
                <a:spcPts val="2550"/>
              </a:lnSpc>
              <a:buNone/>
            </a:pPr>
            <a:r>
              <a:rPr lang="en-US" sz="1600" dirty="0">
                <a:solidFill>
                  <a:srgbClr val="3C3939"/>
                </a:solidFill>
                <a:latin typeface="Roboto" pitchFamily="34" charset="0"/>
                <a:ea typeface="Roboto" pitchFamily="34" charset="-122"/>
                <a:cs typeface="Roboto" pitchFamily="34" charset="-120"/>
              </a:rPr>
              <a:t>Замкнені об'єкти, що мають площу</a:t>
            </a:r>
            <a:endParaRPr lang="en-US" sz="1600" dirty="0"/>
          </a:p>
        </p:txBody>
      </p:sp>
      <p:sp>
        <p:nvSpPr>
          <p:cNvPr id="7" name="Shape 3"/>
          <p:cNvSpPr/>
          <p:nvPr/>
        </p:nvSpPr>
        <p:spPr>
          <a:xfrm>
            <a:off x="5155287" y="2804160"/>
            <a:ext cx="8708350" cy="11430"/>
          </a:xfrm>
          <a:prstGeom prst="roundRect">
            <a:avLst>
              <a:gd name="adj" fmla="val 751392"/>
            </a:avLst>
          </a:prstGeom>
          <a:solidFill>
            <a:srgbClr val="C7C7D0"/>
          </a:solidFill>
          <a:ln/>
        </p:spPr>
      </p:sp>
      <p:pic>
        <p:nvPicPr>
          <p:cNvPr id="8" name="Image 2" descr="preencoded.png"/>
          <p:cNvPicPr>
            <a:picLocks noChangeAspect="1"/>
          </p:cNvPicPr>
          <p:nvPr/>
        </p:nvPicPr>
        <p:blipFill>
          <a:blip r:embed="rId5"/>
          <a:stretch>
            <a:fillRect/>
          </a:stretch>
        </p:blipFill>
        <p:spPr>
          <a:xfrm>
            <a:off x="1837492" y="2839283"/>
            <a:ext cx="4355663" cy="1178004"/>
          </a:xfrm>
          <a:prstGeom prst="rect">
            <a:avLst/>
          </a:prstGeom>
        </p:spPr>
      </p:pic>
      <p:pic>
        <p:nvPicPr>
          <p:cNvPr id="9" name="Image 3" descr="preencoded.png"/>
          <p:cNvPicPr>
            <a:picLocks noChangeAspect="1"/>
          </p:cNvPicPr>
          <p:nvPr/>
        </p:nvPicPr>
        <p:blipFill>
          <a:blip r:embed="rId6"/>
          <a:stretch>
            <a:fillRect/>
          </a:stretch>
        </p:blipFill>
        <p:spPr>
          <a:xfrm>
            <a:off x="3871555" y="3248620"/>
            <a:ext cx="287536" cy="359331"/>
          </a:xfrm>
          <a:prstGeom prst="rect">
            <a:avLst/>
          </a:prstGeom>
        </p:spPr>
      </p:pic>
      <p:sp>
        <p:nvSpPr>
          <p:cNvPr id="10" name="Text 4"/>
          <p:cNvSpPr/>
          <p:nvPr/>
        </p:nvSpPr>
        <p:spPr>
          <a:xfrm>
            <a:off x="6397585" y="3043714"/>
            <a:ext cx="2556034" cy="319445"/>
          </a:xfrm>
          <a:prstGeom prst="rect">
            <a:avLst/>
          </a:prstGeom>
          <a:noFill/>
          <a:ln/>
        </p:spPr>
        <p:txBody>
          <a:bodyPr wrap="none" lIns="0" tIns="0" rIns="0" bIns="0" rtlCol="0" anchor="t"/>
          <a:lstStyle/>
          <a:p>
            <a:pPr marL="0" indent="0" algn="l">
              <a:lnSpc>
                <a:spcPts val="2500"/>
              </a:lnSpc>
              <a:buNone/>
            </a:pPr>
            <a:r>
              <a:rPr lang="en-US" sz="2000" dirty="0">
                <a:solidFill>
                  <a:srgbClr val="3C3939"/>
                </a:solidFill>
                <a:latin typeface="Raleway" pitchFamily="34" charset="0"/>
                <a:ea typeface="Raleway" pitchFamily="34" charset="-122"/>
                <a:cs typeface="Raleway" pitchFamily="34" charset="-120"/>
              </a:rPr>
              <a:t>Лінії</a:t>
            </a:r>
            <a:endParaRPr lang="en-US" sz="2000" dirty="0"/>
          </a:p>
        </p:txBody>
      </p:sp>
      <p:sp>
        <p:nvSpPr>
          <p:cNvPr id="11" name="Text 5"/>
          <p:cNvSpPr/>
          <p:nvPr/>
        </p:nvSpPr>
        <p:spPr>
          <a:xfrm>
            <a:off x="6397585" y="3485793"/>
            <a:ext cx="2960846" cy="327065"/>
          </a:xfrm>
          <a:prstGeom prst="rect">
            <a:avLst/>
          </a:prstGeom>
          <a:noFill/>
          <a:ln/>
        </p:spPr>
        <p:txBody>
          <a:bodyPr wrap="none" lIns="0" tIns="0" rIns="0" bIns="0" rtlCol="0" anchor="t"/>
          <a:lstStyle/>
          <a:p>
            <a:pPr marL="0" indent="0" algn="l">
              <a:lnSpc>
                <a:spcPts val="2550"/>
              </a:lnSpc>
              <a:buNone/>
            </a:pPr>
            <a:r>
              <a:rPr lang="en-US" sz="1600" dirty="0">
                <a:solidFill>
                  <a:srgbClr val="3C3939"/>
                </a:solidFill>
                <a:latin typeface="Roboto" pitchFamily="34" charset="0"/>
                <a:ea typeface="Roboto" pitchFamily="34" charset="-122"/>
                <a:cs typeface="Roboto" pitchFamily="34" charset="-120"/>
              </a:rPr>
              <a:t>Послідовність з'єднаних точок</a:t>
            </a:r>
            <a:endParaRPr lang="en-US" sz="1600" dirty="0"/>
          </a:p>
        </p:txBody>
      </p:sp>
      <p:sp>
        <p:nvSpPr>
          <p:cNvPr id="12" name="Shape 6"/>
          <p:cNvSpPr/>
          <p:nvPr/>
        </p:nvSpPr>
        <p:spPr>
          <a:xfrm>
            <a:off x="6244233" y="4033242"/>
            <a:ext cx="7619405" cy="11430"/>
          </a:xfrm>
          <a:prstGeom prst="roundRect">
            <a:avLst>
              <a:gd name="adj" fmla="val 751392"/>
            </a:avLst>
          </a:prstGeom>
          <a:solidFill>
            <a:srgbClr val="C7C7D0"/>
          </a:solidFill>
          <a:ln/>
        </p:spPr>
      </p:sp>
      <p:pic>
        <p:nvPicPr>
          <p:cNvPr id="13" name="Image 4" descr="preencoded.png"/>
          <p:cNvPicPr>
            <a:picLocks noChangeAspect="1"/>
          </p:cNvPicPr>
          <p:nvPr/>
        </p:nvPicPr>
        <p:blipFill>
          <a:blip r:embed="rId7"/>
          <a:stretch>
            <a:fillRect/>
          </a:stretch>
        </p:blipFill>
        <p:spPr>
          <a:xfrm>
            <a:off x="748665" y="4068366"/>
            <a:ext cx="6533436" cy="1178004"/>
          </a:xfrm>
          <a:prstGeom prst="rect">
            <a:avLst/>
          </a:prstGeom>
        </p:spPr>
      </p:pic>
      <p:pic>
        <p:nvPicPr>
          <p:cNvPr id="14" name="Image 5" descr="preencoded.png"/>
          <p:cNvPicPr>
            <a:picLocks noChangeAspect="1"/>
          </p:cNvPicPr>
          <p:nvPr/>
        </p:nvPicPr>
        <p:blipFill>
          <a:blip r:embed="rId8"/>
          <a:stretch>
            <a:fillRect/>
          </a:stretch>
        </p:blipFill>
        <p:spPr>
          <a:xfrm>
            <a:off x="3871555" y="4477703"/>
            <a:ext cx="287536" cy="359331"/>
          </a:xfrm>
          <a:prstGeom prst="rect">
            <a:avLst/>
          </a:prstGeom>
        </p:spPr>
      </p:pic>
      <p:sp>
        <p:nvSpPr>
          <p:cNvPr id="15" name="Text 7"/>
          <p:cNvSpPr/>
          <p:nvPr/>
        </p:nvSpPr>
        <p:spPr>
          <a:xfrm>
            <a:off x="7486531" y="4272796"/>
            <a:ext cx="2556034" cy="319445"/>
          </a:xfrm>
          <a:prstGeom prst="rect">
            <a:avLst/>
          </a:prstGeom>
          <a:noFill/>
          <a:ln/>
        </p:spPr>
        <p:txBody>
          <a:bodyPr wrap="none" lIns="0" tIns="0" rIns="0" bIns="0" rtlCol="0" anchor="t"/>
          <a:lstStyle/>
          <a:p>
            <a:pPr marL="0" indent="0" algn="l">
              <a:lnSpc>
                <a:spcPts val="2500"/>
              </a:lnSpc>
              <a:buNone/>
            </a:pPr>
            <a:r>
              <a:rPr lang="en-US" sz="2000" dirty="0">
                <a:solidFill>
                  <a:srgbClr val="3C3939"/>
                </a:solidFill>
                <a:latin typeface="Raleway" pitchFamily="34" charset="0"/>
                <a:ea typeface="Raleway" pitchFamily="34" charset="-122"/>
                <a:cs typeface="Raleway" pitchFamily="34" charset="-120"/>
              </a:rPr>
              <a:t>Точки</a:t>
            </a:r>
            <a:endParaRPr lang="en-US" sz="2000" dirty="0"/>
          </a:p>
        </p:txBody>
      </p:sp>
      <p:sp>
        <p:nvSpPr>
          <p:cNvPr id="16" name="Text 8"/>
          <p:cNvSpPr/>
          <p:nvPr/>
        </p:nvSpPr>
        <p:spPr>
          <a:xfrm>
            <a:off x="7486531" y="4714875"/>
            <a:ext cx="3213259" cy="327065"/>
          </a:xfrm>
          <a:prstGeom prst="rect">
            <a:avLst/>
          </a:prstGeom>
          <a:noFill/>
          <a:ln/>
        </p:spPr>
        <p:txBody>
          <a:bodyPr wrap="none" lIns="0" tIns="0" rIns="0" bIns="0" rtlCol="0" anchor="t"/>
          <a:lstStyle/>
          <a:p>
            <a:pPr marL="0" indent="0" algn="l">
              <a:lnSpc>
                <a:spcPts val="2550"/>
              </a:lnSpc>
              <a:buNone/>
            </a:pPr>
            <a:r>
              <a:rPr lang="en-US" sz="1600" dirty="0">
                <a:solidFill>
                  <a:srgbClr val="3C3939"/>
                </a:solidFill>
                <a:latin typeface="Roboto" pitchFamily="34" charset="0"/>
                <a:ea typeface="Roboto" pitchFamily="34" charset="-122"/>
                <a:cs typeface="Roboto" pitchFamily="34" charset="-120"/>
              </a:rPr>
              <a:t>Базові елементи з координатами</a:t>
            </a:r>
            <a:endParaRPr lang="en-US" sz="1600" dirty="0"/>
          </a:p>
        </p:txBody>
      </p:sp>
      <p:sp>
        <p:nvSpPr>
          <p:cNvPr id="17" name="Text 9"/>
          <p:cNvSpPr/>
          <p:nvPr/>
        </p:nvSpPr>
        <p:spPr>
          <a:xfrm>
            <a:off x="715685" y="5476399"/>
            <a:ext cx="13199031" cy="981194"/>
          </a:xfrm>
          <a:prstGeom prst="rect">
            <a:avLst/>
          </a:prstGeom>
          <a:noFill/>
          <a:ln/>
        </p:spPr>
        <p:txBody>
          <a:bodyPr wrap="square" lIns="0" tIns="0" rIns="0" bIns="0" rtlCol="0" anchor="t"/>
          <a:lstStyle/>
          <a:p>
            <a:pPr marL="0" indent="0" algn="l">
              <a:lnSpc>
                <a:spcPts val="2550"/>
              </a:lnSpc>
              <a:buNone/>
            </a:pPr>
            <a:r>
              <a:rPr lang="en-US" sz="1600" dirty="0">
                <a:solidFill>
                  <a:srgbClr val="3C3939"/>
                </a:solidFill>
                <a:latin typeface="Roboto" pitchFamily="34" charset="0"/>
                <a:ea typeface="Roboto" pitchFamily="34" charset="-122"/>
                <a:cs typeface="Roboto" pitchFamily="34" charset="-120"/>
              </a:rPr>
              <a:t>Векторна модель ґрунтується на точному математичному описі геометрії просторових об'єктів. Кожен елемент визначається координатами ключових точок та правилами їх з'єднання. Точки є найпростішими елементами, які не мають розміру, але мають однозначно визначене положення в просторі.</a:t>
            </a:r>
            <a:endParaRPr lang="en-US" sz="1600" dirty="0"/>
          </a:p>
        </p:txBody>
      </p:sp>
      <p:sp>
        <p:nvSpPr>
          <p:cNvPr id="18" name="Text 10"/>
          <p:cNvSpPr/>
          <p:nvPr/>
        </p:nvSpPr>
        <p:spPr>
          <a:xfrm>
            <a:off x="715685" y="6687622"/>
            <a:ext cx="13199031" cy="981194"/>
          </a:xfrm>
          <a:prstGeom prst="rect">
            <a:avLst/>
          </a:prstGeom>
          <a:noFill/>
          <a:ln/>
        </p:spPr>
        <p:txBody>
          <a:bodyPr wrap="square" lIns="0" tIns="0" rIns="0" bIns="0" rtlCol="0" anchor="t"/>
          <a:lstStyle/>
          <a:p>
            <a:pPr marL="0" indent="0" algn="l">
              <a:lnSpc>
                <a:spcPts val="2550"/>
              </a:lnSpc>
              <a:buNone/>
            </a:pPr>
            <a:r>
              <a:rPr lang="en-US" sz="1600" dirty="0">
                <a:solidFill>
                  <a:srgbClr val="3C3939"/>
                </a:solidFill>
                <a:latin typeface="Roboto" pitchFamily="34" charset="0"/>
                <a:ea typeface="Roboto" pitchFamily="34" charset="-122"/>
                <a:cs typeface="Roboto" pitchFamily="34" charset="-120"/>
              </a:rPr>
              <a:t>Лінії формуються через послідовність з'єднаних точок і використовуються для представлення лінійних об'єктів, таких як дороги, річки або комунікаційні мережі. Полігони є замкненими лінійними елементами, що обмежують певну площу і використовуються для моделювання територіальних одиниць, земельних ділянок або водойм.</a:t>
            </a:r>
            <a:endParaRPr lang="en-US" sz="1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20447" y="893683"/>
            <a:ext cx="6079569" cy="643295"/>
          </a:xfrm>
          <a:prstGeom prst="rect">
            <a:avLst/>
          </a:prstGeom>
          <a:noFill/>
          <a:ln/>
        </p:spPr>
        <p:txBody>
          <a:bodyPr wrap="none" lIns="0" tIns="0" rIns="0" bIns="0" rtlCol="0" anchor="t"/>
          <a:lstStyle/>
          <a:p>
            <a:pPr marL="0" indent="0" algn="l">
              <a:lnSpc>
                <a:spcPts val="5050"/>
              </a:lnSpc>
              <a:buNone/>
            </a:pPr>
            <a:r>
              <a:rPr lang="en-US" sz="4050" dirty="0">
                <a:solidFill>
                  <a:srgbClr val="1B1B27"/>
                </a:solidFill>
                <a:latin typeface="Raleway" pitchFamily="34" charset="0"/>
                <a:ea typeface="Raleway" pitchFamily="34" charset="-122"/>
                <a:cs typeface="Raleway" pitchFamily="34" charset="-120"/>
              </a:rPr>
              <a:t>Деталі Растрової Моделі</a:t>
            </a:r>
            <a:endParaRPr lang="en-US" sz="4050" dirty="0"/>
          </a:p>
        </p:txBody>
      </p:sp>
      <p:sp>
        <p:nvSpPr>
          <p:cNvPr id="4" name="Shape 1"/>
          <p:cNvSpPr/>
          <p:nvPr/>
        </p:nvSpPr>
        <p:spPr>
          <a:xfrm>
            <a:off x="720447" y="1845707"/>
            <a:ext cx="3748683" cy="2971443"/>
          </a:xfrm>
          <a:prstGeom prst="roundRect">
            <a:avLst>
              <a:gd name="adj" fmla="val 2910"/>
            </a:avLst>
          </a:prstGeom>
          <a:solidFill>
            <a:srgbClr val="E1E1EA"/>
          </a:solidFill>
          <a:ln w="7620">
            <a:solidFill>
              <a:srgbClr val="C7C7D0"/>
            </a:solidFill>
            <a:prstDash val="solid"/>
          </a:ln>
        </p:spPr>
      </p:sp>
      <p:sp>
        <p:nvSpPr>
          <p:cNvPr id="5" name="Text 2"/>
          <p:cNvSpPr/>
          <p:nvPr/>
        </p:nvSpPr>
        <p:spPr>
          <a:xfrm>
            <a:off x="933926" y="2059186"/>
            <a:ext cx="2573179" cy="321588"/>
          </a:xfrm>
          <a:prstGeom prst="rect">
            <a:avLst/>
          </a:prstGeom>
          <a:noFill/>
          <a:ln/>
        </p:spPr>
        <p:txBody>
          <a:bodyPr wrap="none" lIns="0" tIns="0" rIns="0" bIns="0" rtlCol="0" anchor="t"/>
          <a:lstStyle/>
          <a:p>
            <a:pPr marL="0" indent="0" algn="l">
              <a:lnSpc>
                <a:spcPts val="2500"/>
              </a:lnSpc>
              <a:buNone/>
            </a:pPr>
            <a:r>
              <a:rPr lang="en-US" sz="2000" dirty="0">
                <a:solidFill>
                  <a:srgbClr val="3C3939"/>
                </a:solidFill>
                <a:latin typeface="Raleway" pitchFamily="34" charset="0"/>
                <a:ea typeface="Raleway" pitchFamily="34" charset="-122"/>
                <a:cs typeface="Raleway" pitchFamily="34" charset="-120"/>
              </a:rPr>
              <a:t>Структура растру</a:t>
            </a:r>
            <a:endParaRPr lang="en-US" sz="2000" dirty="0"/>
          </a:p>
        </p:txBody>
      </p:sp>
      <p:sp>
        <p:nvSpPr>
          <p:cNvPr id="6" name="Text 3"/>
          <p:cNvSpPr/>
          <p:nvPr/>
        </p:nvSpPr>
        <p:spPr>
          <a:xfrm>
            <a:off x="933926" y="2504242"/>
            <a:ext cx="3321725" cy="987981"/>
          </a:xfrm>
          <a:prstGeom prst="rect">
            <a:avLst/>
          </a:prstGeom>
          <a:noFill/>
          <a:ln/>
        </p:spPr>
        <p:txBody>
          <a:bodyPr wrap="square" lIns="0" tIns="0" rIns="0" bIns="0" rtlCol="0" anchor="t"/>
          <a:lstStyle/>
          <a:p>
            <a:pPr marL="0" indent="0" algn="l">
              <a:lnSpc>
                <a:spcPts val="2550"/>
              </a:lnSpc>
              <a:buNone/>
            </a:pPr>
            <a:r>
              <a:rPr lang="en-US" sz="1600" dirty="0">
                <a:solidFill>
                  <a:srgbClr val="3C3939"/>
                </a:solidFill>
                <a:latin typeface="Roboto" pitchFamily="34" charset="0"/>
                <a:ea typeface="Roboto" pitchFamily="34" charset="-122"/>
                <a:cs typeface="Roboto" pitchFamily="34" charset="-120"/>
              </a:rPr>
              <a:t>Двовимірний масив комірок (пікселів) однакового розміру, організованих у рядки та стовпці.</a:t>
            </a:r>
            <a:endParaRPr lang="en-US" sz="1600" dirty="0"/>
          </a:p>
        </p:txBody>
      </p:sp>
      <p:sp>
        <p:nvSpPr>
          <p:cNvPr id="7" name="Text 4"/>
          <p:cNvSpPr/>
          <p:nvPr/>
        </p:nvSpPr>
        <p:spPr>
          <a:xfrm>
            <a:off x="933926" y="3615690"/>
            <a:ext cx="3321725" cy="987981"/>
          </a:xfrm>
          <a:prstGeom prst="rect">
            <a:avLst/>
          </a:prstGeom>
          <a:noFill/>
          <a:ln/>
        </p:spPr>
        <p:txBody>
          <a:bodyPr wrap="square" lIns="0" tIns="0" rIns="0" bIns="0" rtlCol="0" anchor="t"/>
          <a:lstStyle/>
          <a:p>
            <a:pPr marL="0" indent="0" algn="l">
              <a:lnSpc>
                <a:spcPts val="2550"/>
              </a:lnSpc>
              <a:buNone/>
            </a:pPr>
            <a:r>
              <a:rPr lang="en-US" sz="1600" dirty="0">
                <a:solidFill>
                  <a:srgbClr val="3C3939"/>
                </a:solidFill>
                <a:latin typeface="Roboto" pitchFamily="34" charset="0"/>
                <a:ea typeface="Roboto" pitchFamily="34" charset="-122"/>
                <a:cs typeface="Roboto" pitchFamily="34" charset="-120"/>
              </a:rPr>
              <a:t>Кожна комірка містить значення, що характеризує відповідний фрагмент території.</a:t>
            </a:r>
            <a:endParaRPr lang="en-US" sz="1600" dirty="0"/>
          </a:p>
        </p:txBody>
      </p:sp>
      <p:sp>
        <p:nvSpPr>
          <p:cNvPr id="8" name="Shape 5"/>
          <p:cNvSpPr/>
          <p:nvPr/>
        </p:nvSpPr>
        <p:spPr>
          <a:xfrm>
            <a:off x="4674989" y="1845707"/>
            <a:ext cx="3748683" cy="2971443"/>
          </a:xfrm>
          <a:prstGeom prst="roundRect">
            <a:avLst>
              <a:gd name="adj" fmla="val 2910"/>
            </a:avLst>
          </a:prstGeom>
          <a:solidFill>
            <a:srgbClr val="E1E1EA"/>
          </a:solidFill>
          <a:ln w="7620">
            <a:solidFill>
              <a:srgbClr val="C7C7D0"/>
            </a:solidFill>
            <a:prstDash val="solid"/>
          </a:ln>
        </p:spPr>
      </p:sp>
      <p:sp>
        <p:nvSpPr>
          <p:cNvPr id="9" name="Text 6"/>
          <p:cNvSpPr/>
          <p:nvPr/>
        </p:nvSpPr>
        <p:spPr>
          <a:xfrm>
            <a:off x="4888468" y="2059186"/>
            <a:ext cx="2573179" cy="321588"/>
          </a:xfrm>
          <a:prstGeom prst="rect">
            <a:avLst/>
          </a:prstGeom>
          <a:noFill/>
          <a:ln/>
        </p:spPr>
        <p:txBody>
          <a:bodyPr wrap="none" lIns="0" tIns="0" rIns="0" bIns="0" rtlCol="0" anchor="t"/>
          <a:lstStyle/>
          <a:p>
            <a:pPr marL="0" indent="0" algn="l">
              <a:lnSpc>
                <a:spcPts val="2500"/>
              </a:lnSpc>
              <a:buNone/>
            </a:pPr>
            <a:r>
              <a:rPr lang="en-US" sz="2000" dirty="0">
                <a:solidFill>
                  <a:srgbClr val="3C3939"/>
                </a:solidFill>
                <a:latin typeface="Raleway" pitchFamily="34" charset="0"/>
                <a:ea typeface="Raleway" pitchFamily="34" charset="-122"/>
                <a:cs typeface="Raleway" pitchFamily="34" charset="-120"/>
              </a:rPr>
              <a:t>Роздільна здатність</a:t>
            </a:r>
            <a:endParaRPr lang="en-US" sz="2000" dirty="0"/>
          </a:p>
        </p:txBody>
      </p:sp>
      <p:sp>
        <p:nvSpPr>
          <p:cNvPr id="10" name="Text 7"/>
          <p:cNvSpPr/>
          <p:nvPr/>
        </p:nvSpPr>
        <p:spPr>
          <a:xfrm>
            <a:off x="4888468" y="2504242"/>
            <a:ext cx="3321725" cy="987981"/>
          </a:xfrm>
          <a:prstGeom prst="rect">
            <a:avLst/>
          </a:prstGeom>
          <a:noFill/>
          <a:ln/>
        </p:spPr>
        <p:txBody>
          <a:bodyPr wrap="square" lIns="0" tIns="0" rIns="0" bIns="0" rtlCol="0" anchor="t"/>
          <a:lstStyle/>
          <a:p>
            <a:pPr marL="0" indent="0" algn="l">
              <a:lnSpc>
                <a:spcPts val="2550"/>
              </a:lnSpc>
              <a:buNone/>
            </a:pPr>
            <a:r>
              <a:rPr lang="en-US" sz="1600" dirty="0">
                <a:solidFill>
                  <a:srgbClr val="3C3939"/>
                </a:solidFill>
                <a:latin typeface="Roboto" pitchFamily="34" charset="0"/>
                <a:ea typeface="Roboto" pitchFamily="34" charset="-122"/>
                <a:cs typeface="Roboto" pitchFamily="34" charset="-120"/>
              </a:rPr>
              <a:t>Визначає розмір комірки растру на місцевості та впливає на детальність відображення.</a:t>
            </a:r>
            <a:endParaRPr lang="en-US" sz="1600" dirty="0"/>
          </a:p>
        </p:txBody>
      </p:sp>
      <p:sp>
        <p:nvSpPr>
          <p:cNvPr id="11" name="Text 8"/>
          <p:cNvSpPr/>
          <p:nvPr/>
        </p:nvSpPr>
        <p:spPr>
          <a:xfrm>
            <a:off x="4888468" y="3615690"/>
            <a:ext cx="3321725" cy="987981"/>
          </a:xfrm>
          <a:prstGeom prst="rect">
            <a:avLst/>
          </a:prstGeom>
          <a:noFill/>
          <a:ln/>
        </p:spPr>
        <p:txBody>
          <a:bodyPr wrap="square" lIns="0" tIns="0" rIns="0" bIns="0" rtlCol="0" anchor="t"/>
          <a:lstStyle/>
          <a:p>
            <a:pPr marL="0" indent="0" algn="l">
              <a:lnSpc>
                <a:spcPts val="2550"/>
              </a:lnSpc>
              <a:buNone/>
            </a:pPr>
            <a:r>
              <a:rPr lang="en-US" sz="1600" dirty="0">
                <a:solidFill>
                  <a:srgbClr val="3C3939"/>
                </a:solidFill>
                <a:latin typeface="Roboto" pitchFamily="34" charset="0"/>
                <a:ea typeface="Roboto" pitchFamily="34" charset="-122"/>
                <a:cs typeface="Roboto" pitchFamily="34" charset="-120"/>
              </a:rPr>
              <a:t>Більша роздільна здатність забезпечує кращу точність, але збільшує обсяг даних.</a:t>
            </a:r>
            <a:endParaRPr lang="en-US" sz="1600" dirty="0"/>
          </a:p>
        </p:txBody>
      </p:sp>
      <p:sp>
        <p:nvSpPr>
          <p:cNvPr id="12" name="Shape 9"/>
          <p:cNvSpPr/>
          <p:nvPr/>
        </p:nvSpPr>
        <p:spPr>
          <a:xfrm>
            <a:off x="720447" y="5023009"/>
            <a:ext cx="7703106" cy="2312789"/>
          </a:xfrm>
          <a:prstGeom prst="roundRect">
            <a:avLst>
              <a:gd name="adj" fmla="val 3738"/>
            </a:avLst>
          </a:prstGeom>
          <a:solidFill>
            <a:srgbClr val="E1E1EA"/>
          </a:solidFill>
          <a:ln w="7620">
            <a:solidFill>
              <a:srgbClr val="C7C7D0"/>
            </a:solidFill>
            <a:prstDash val="solid"/>
          </a:ln>
        </p:spPr>
      </p:sp>
      <p:sp>
        <p:nvSpPr>
          <p:cNvPr id="13" name="Text 10"/>
          <p:cNvSpPr/>
          <p:nvPr/>
        </p:nvSpPr>
        <p:spPr>
          <a:xfrm>
            <a:off x="933926" y="5236488"/>
            <a:ext cx="2573179" cy="321588"/>
          </a:xfrm>
          <a:prstGeom prst="rect">
            <a:avLst/>
          </a:prstGeom>
          <a:noFill/>
          <a:ln/>
        </p:spPr>
        <p:txBody>
          <a:bodyPr wrap="none" lIns="0" tIns="0" rIns="0" bIns="0" rtlCol="0" anchor="t"/>
          <a:lstStyle/>
          <a:p>
            <a:pPr marL="0" indent="0" algn="l">
              <a:lnSpc>
                <a:spcPts val="2500"/>
              </a:lnSpc>
              <a:buNone/>
            </a:pPr>
            <a:r>
              <a:rPr lang="en-US" sz="2000" dirty="0">
                <a:solidFill>
                  <a:srgbClr val="3C3939"/>
                </a:solidFill>
                <a:latin typeface="Raleway" pitchFamily="34" charset="0"/>
                <a:ea typeface="Raleway" pitchFamily="34" charset="-122"/>
                <a:cs typeface="Raleway" pitchFamily="34" charset="-120"/>
              </a:rPr>
              <a:t>Методи стиснення</a:t>
            </a:r>
            <a:endParaRPr lang="en-US" sz="2000" dirty="0"/>
          </a:p>
        </p:txBody>
      </p:sp>
      <p:sp>
        <p:nvSpPr>
          <p:cNvPr id="14" name="Text 11"/>
          <p:cNvSpPr/>
          <p:nvPr/>
        </p:nvSpPr>
        <p:spPr>
          <a:xfrm>
            <a:off x="933926" y="5681543"/>
            <a:ext cx="7276148" cy="658654"/>
          </a:xfrm>
          <a:prstGeom prst="rect">
            <a:avLst/>
          </a:prstGeom>
          <a:noFill/>
          <a:ln/>
        </p:spPr>
        <p:txBody>
          <a:bodyPr wrap="square" lIns="0" tIns="0" rIns="0" bIns="0" rtlCol="0" anchor="t"/>
          <a:lstStyle/>
          <a:p>
            <a:pPr marL="0" indent="0" algn="l">
              <a:lnSpc>
                <a:spcPts val="2550"/>
              </a:lnSpc>
              <a:buNone/>
            </a:pPr>
            <a:r>
              <a:rPr lang="en-US" sz="1600" dirty="0">
                <a:solidFill>
                  <a:srgbClr val="3C3939"/>
                </a:solidFill>
                <a:latin typeface="Roboto" pitchFamily="34" charset="0"/>
                <a:ea typeface="Roboto" pitchFamily="34" charset="-122"/>
                <a:cs typeface="Roboto" pitchFamily="34" charset="-120"/>
              </a:rPr>
              <a:t>Використовуються для зменшення обсягу растрових даних: RLE, квадротомічне дерево, вейвлет-перетворення.</a:t>
            </a:r>
            <a:endParaRPr lang="en-US" sz="1600" dirty="0"/>
          </a:p>
        </p:txBody>
      </p:sp>
      <p:sp>
        <p:nvSpPr>
          <p:cNvPr id="15" name="Text 12"/>
          <p:cNvSpPr/>
          <p:nvPr/>
        </p:nvSpPr>
        <p:spPr>
          <a:xfrm>
            <a:off x="933926" y="6463665"/>
            <a:ext cx="7276148" cy="658654"/>
          </a:xfrm>
          <a:prstGeom prst="rect">
            <a:avLst/>
          </a:prstGeom>
          <a:noFill/>
          <a:ln/>
        </p:spPr>
        <p:txBody>
          <a:bodyPr wrap="square" lIns="0" tIns="0" rIns="0" bIns="0" rtlCol="0" anchor="t"/>
          <a:lstStyle/>
          <a:p>
            <a:pPr marL="0" indent="0" algn="l">
              <a:lnSpc>
                <a:spcPts val="2550"/>
              </a:lnSpc>
              <a:buNone/>
            </a:pPr>
            <a:r>
              <a:rPr lang="en-US" sz="1600" dirty="0">
                <a:solidFill>
                  <a:srgbClr val="3C3939"/>
                </a:solidFill>
                <a:latin typeface="Roboto" pitchFamily="34" charset="0"/>
                <a:ea typeface="Roboto" pitchFamily="34" charset="-122"/>
                <a:cs typeface="Roboto" pitchFamily="34" charset="-120"/>
              </a:rPr>
              <a:t>Стиснення може бути з втратами або без втрат інформації, залежно від вимог до даних.</a:t>
            </a:r>
            <a:endParaRPr lang="en-US" sz="1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662583" y="520660"/>
            <a:ext cx="8274844" cy="591503"/>
          </a:xfrm>
          <a:prstGeom prst="rect">
            <a:avLst/>
          </a:prstGeom>
          <a:noFill/>
          <a:ln/>
        </p:spPr>
        <p:txBody>
          <a:bodyPr wrap="none" lIns="0" tIns="0" rIns="0" bIns="0" rtlCol="0" anchor="t"/>
          <a:lstStyle/>
          <a:p>
            <a:pPr marL="0" indent="0" algn="l">
              <a:lnSpc>
                <a:spcPts val="4650"/>
              </a:lnSpc>
              <a:buNone/>
            </a:pPr>
            <a:r>
              <a:rPr lang="en-US" sz="3700" dirty="0">
                <a:solidFill>
                  <a:srgbClr val="1B1B27"/>
                </a:solidFill>
                <a:latin typeface="Raleway" pitchFamily="34" charset="0"/>
                <a:ea typeface="Raleway" pitchFamily="34" charset="-122"/>
                <a:cs typeface="Raleway" pitchFamily="34" charset="-120"/>
              </a:rPr>
              <a:t>Гібридні Моделі Просторових Даних</a:t>
            </a:r>
            <a:endParaRPr lang="en-US" sz="3700" dirty="0"/>
          </a:p>
        </p:txBody>
      </p:sp>
      <p:sp>
        <p:nvSpPr>
          <p:cNvPr id="3" name="Text 1"/>
          <p:cNvSpPr/>
          <p:nvPr/>
        </p:nvSpPr>
        <p:spPr>
          <a:xfrm>
            <a:off x="2336244" y="2152055"/>
            <a:ext cx="2366605" cy="295870"/>
          </a:xfrm>
          <a:prstGeom prst="rect">
            <a:avLst/>
          </a:prstGeom>
          <a:noFill/>
          <a:ln/>
        </p:spPr>
        <p:txBody>
          <a:bodyPr wrap="none" lIns="0" tIns="0" rIns="0" bIns="0" rtlCol="0" anchor="t"/>
          <a:lstStyle/>
          <a:p>
            <a:pPr marL="0" indent="0" algn="r">
              <a:lnSpc>
                <a:spcPts val="2300"/>
              </a:lnSpc>
              <a:buNone/>
            </a:pPr>
            <a:r>
              <a:rPr lang="en-US" sz="1850" dirty="0">
                <a:solidFill>
                  <a:srgbClr val="3C3939"/>
                </a:solidFill>
                <a:latin typeface="Raleway" pitchFamily="34" charset="0"/>
                <a:ea typeface="Raleway" pitchFamily="34" charset="-122"/>
                <a:cs typeface="Raleway" pitchFamily="34" charset="-120"/>
              </a:rPr>
              <a:t>Векторна складова</a:t>
            </a:r>
            <a:endParaRPr lang="en-US" sz="1850" dirty="0"/>
          </a:p>
        </p:txBody>
      </p:sp>
      <p:sp>
        <p:nvSpPr>
          <p:cNvPr id="4" name="Text 2"/>
          <p:cNvSpPr/>
          <p:nvPr/>
        </p:nvSpPr>
        <p:spPr>
          <a:xfrm>
            <a:off x="662583" y="2561511"/>
            <a:ext cx="4040267" cy="302895"/>
          </a:xfrm>
          <a:prstGeom prst="rect">
            <a:avLst/>
          </a:prstGeom>
          <a:noFill/>
          <a:ln/>
        </p:spPr>
        <p:txBody>
          <a:bodyPr wrap="none" lIns="0" tIns="0" rIns="0" bIns="0" rtlCol="0" anchor="t"/>
          <a:lstStyle/>
          <a:p>
            <a:pPr marL="0" indent="0" algn="r">
              <a:lnSpc>
                <a:spcPts val="2350"/>
              </a:lnSpc>
              <a:buNone/>
            </a:pPr>
            <a:r>
              <a:rPr lang="en-US" sz="1450" dirty="0">
                <a:solidFill>
                  <a:srgbClr val="3C3939"/>
                </a:solidFill>
                <a:latin typeface="Roboto" pitchFamily="34" charset="0"/>
                <a:ea typeface="Roboto" pitchFamily="34" charset="-122"/>
                <a:cs typeface="Roboto" pitchFamily="34" charset="-120"/>
              </a:rPr>
              <a:t>Точне представлення дискретних об'єктів</a:t>
            </a:r>
            <a:endParaRPr lang="en-US" sz="1450" dirty="0"/>
          </a:p>
        </p:txBody>
      </p:sp>
      <p:pic>
        <p:nvPicPr>
          <p:cNvPr id="5" name="Image 0" descr="preencoded.png"/>
          <p:cNvPicPr>
            <a:picLocks noChangeAspect="1"/>
          </p:cNvPicPr>
          <p:nvPr/>
        </p:nvPicPr>
        <p:blipFill>
          <a:blip r:embed="rId3"/>
          <a:stretch>
            <a:fillRect/>
          </a:stretch>
        </p:blipFill>
        <p:spPr>
          <a:xfrm>
            <a:off x="4986814" y="1490782"/>
            <a:ext cx="4656773" cy="4656773"/>
          </a:xfrm>
          <a:prstGeom prst="rect">
            <a:avLst/>
          </a:prstGeom>
        </p:spPr>
      </p:pic>
      <p:pic>
        <p:nvPicPr>
          <p:cNvPr id="6" name="Image 1" descr="preencoded.png"/>
          <p:cNvPicPr>
            <a:picLocks noChangeAspect="1"/>
          </p:cNvPicPr>
          <p:nvPr/>
        </p:nvPicPr>
        <p:blipFill>
          <a:blip r:embed="rId4"/>
          <a:stretch>
            <a:fillRect/>
          </a:stretch>
        </p:blipFill>
        <p:spPr>
          <a:xfrm>
            <a:off x="6236315" y="2308562"/>
            <a:ext cx="283250" cy="354092"/>
          </a:xfrm>
          <a:prstGeom prst="rect">
            <a:avLst/>
          </a:prstGeom>
        </p:spPr>
      </p:pic>
      <p:sp>
        <p:nvSpPr>
          <p:cNvPr id="7" name="Text 3"/>
          <p:cNvSpPr/>
          <p:nvPr/>
        </p:nvSpPr>
        <p:spPr>
          <a:xfrm>
            <a:off x="9927550" y="2152055"/>
            <a:ext cx="2366605" cy="295870"/>
          </a:xfrm>
          <a:prstGeom prst="rect">
            <a:avLst/>
          </a:prstGeom>
          <a:noFill/>
          <a:ln/>
        </p:spPr>
        <p:txBody>
          <a:bodyPr wrap="none" lIns="0" tIns="0" rIns="0" bIns="0" rtlCol="0" anchor="t"/>
          <a:lstStyle/>
          <a:p>
            <a:pPr marL="0" indent="0" algn="l">
              <a:lnSpc>
                <a:spcPts val="2300"/>
              </a:lnSpc>
              <a:buNone/>
            </a:pPr>
            <a:r>
              <a:rPr lang="en-US" sz="1850" dirty="0">
                <a:solidFill>
                  <a:srgbClr val="3C3939"/>
                </a:solidFill>
                <a:latin typeface="Raleway" pitchFamily="34" charset="0"/>
                <a:ea typeface="Raleway" pitchFamily="34" charset="-122"/>
                <a:cs typeface="Raleway" pitchFamily="34" charset="-120"/>
              </a:rPr>
              <a:t>Растрова складова</a:t>
            </a:r>
            <a:endParaRPr lang="en-US" sz="1850" dirty="0"/>
          </a:p>
        </p:txBody>
      </p:sp>
      <p:sp>
        <p:nvSpPr>
          <p:cNvPr id="8" name="Text 4"/>
          <p:cNvSpPr/>
          <p:nvPr/>
        </p:nvSpPr>
        <p:spPr>
          <a:xfrm>
            <a:off x="9927550" y="2561511"/>
            <a:ext cx="4040267" cy="302895"/>
          </a:xfrm>
          <a:prstGeom prst="rect">
            <a:avLst/>
          </a:prstGeom>
          <a:noFill/>
          <a:ln/>
        </p:spPr>
        <p:txBody>
          <a:bodyPr wrap="none" lIns="0" tIns="0" rIns="0" bIns="0" rtlCol="0" anchor="t"/>
          <a:lstStyle/>
          <a:p>
            <a:pPr marL="0" indent="0" algn="l">
              <a:lnSpc>
                <a:spcPts val="2350"/>
              </a:lnSpc>
              <a:buNone/>
            </a:pPr>
            <a:r>
              <a:rPr lang="en-US" sz="1450" dirty="0">
                <a:solidFill>
                  <a:srgbClr val="3C3939"/>
                </a:solidFill>
                <a:latin typeface="Roboto" pitchFamily="34" charset="0"/>
                <a:ea typeface="Roboto" pitchFamily="34" charset="-122"/>
                <a:cs typeface="Roboto" pitchFamily="34" charset="-120"/>
              </a:rPr>
              <a:t>Моделювання неперервних явищ</a:t>
            </a:r>
            <a:endParaRPr lang="en-US" sz="1450" dirty="0"/>
          </a:p>
        </p:txBody>
      </p:sp>
      <p:pic>
        <p:nvPicPr>
          <p:cNvPr id="9" name="Image 2" descr="preencoded.png"/>
          <p:cNvPicPr>
            <a:picLocks noChangeAspect="1"/>
          </p:cNvPicPr>
          <p:nvPr/>
        </p:nvPicPr>
        <p:blipFill>
          <a:blip r:embed="rId5"/>
          <a:stretch>
            <a:fillRect/>
          </a:stretch>
        </p:blipFill>
        <p:spPr>
          <a:xfrm>
            <a:off x="4986814" y="1490782"/>
            <a:ext cx="4656773" cy="4656773"/>
          </a:xfrm>
          <a:prstGeom prst="rect">
            <a:avLst/>
          </a:prstGeom>
        </p:spPr>
      </p:pic>
      <p:pic>
        <p:nvPicPr>
          <p:cNvPr id="10" name="Image 3" descr="preencoded.png"/>
          <p:cNvPicPr>
            <a:picLocks noChangeAspect="1"/>
          </p:cNvPicPr>
          <p:nvPr/>
        </p:nvPicPr>
        <p:blipFill>
          <a:blip r:embed="rId6"/>
          <a:stretch>
            <a:fillRect/>
          </a:stretch>
        </p:blipFill>
        <p:spPr>
          <a:xfrm>
            <a:off x="8506956" y="2704802"/>
            <a:ext cx="283250" cy="354092"/>
          </a:xfrm>
          <a:prstGeom prst="rect">
            <a:avLst/>
          </a:prstGeom>
        </p:spPr>
      </p:pic>
      <p:sp>
        <p:nvSpPr>
          <p:cNvPr id="11" name="Text 5"/>
          <p:cNvSpPr/>
          <p:nvPr/>
        </p:nvSpPr>
        <p:spPr>
          <a:xfrm>
            <a:off x="9927550" y="4622363"/>
            <a:ext cx="2366605" cy="295870"/>
          </a:xfrm>
          <a:prstGeom prst="rect">
            <a:avLst/>
          </a:prstGeom>
          <a:noFill/>
          <a:ln/>
        </p:spPr>
        <p:txBody>
          <a:bodyPr wrap="none" lIns="0" tIns="0" rIns="0" bIns="0" rtlCol="0" anchor="t"/>
          <a:lstStyle/>
          <a:p>
            <a:pPr marL="0" indent="0" algn="l">
              <a:lnSpc>
                <a:spcPts val="2300"/>
              </a:lnSpc>
              <a:buNone/>
            </a:pPr>
            <a:r>
              <a:rPr lang="en-US" sz="1850" dirty="0">
                <a:solidFill>
                  <a:srgbClr val="3C3939"/>
                </a:solidFill>
                <a:latin typeface="Raleway" pitchFamily="34" charset="0"/>
                <a:ea typeface="Raleway" pitchFamily="34" charset="-122"/>
                <a:cs typeface="Raleway" pitchFamily="34" charset="-120"/>
              </a:rPr>
              <a:t>Інтеграція даних</a:t>
            </a:r>
            <a:endParaRPr lang="en-US" sz="1850" dirty="0"/>
          </a:p>
        </p:txBody>
      </p:sp>
      <p:sp>
        <p:nvSpPr>
          <p:cNvPr id="12" name="Text 6"/>
          <p:cNvSpPr/>
          <p:nvPr/>
        </p:nvSpPr>
        <p:spPr>
          <a:xfrm>
            <a:off x="9927550" y="5031819"/>
            <a:ext cx="4040267" cy="302895"/>
          </a:xfrm>
          <a:prstGeom prst="rect">
            <a:avLst/>
          </a:prstGeom>
          <a:noFill/>
          <a:ln/>
        </p:spPr>
        <p:txBody>
          <a:bodyPr wrap="none" lIns="0" tIns="0" rIns="0" bIns="0" rtlCol="0" anchor="t"/>
          <a:lstStyle/>
          <a:p>
            <a:pPr marL="0" indent="0" algn="l">
              <a:lnSpc>
                <a:spcPts val="2350"/>
              </a:lnSpc>
              <a:buNone/>
            </a:pPr>
            <a:r>
              <a:rPr lang="en-US" sz="1450" dirty="0">
                <a:solidFill>
                  <a:srgbClr val="3C3939"/>
                </a:solidFill>
                <a:latin typeface="Roboto" pitchFamily="34" charset="0"/>
                <a:ea typeface="Roboto" pitchFamily="34" charset="-122"/>
                <a:cs typeface="Roboto" pitchFamily="34" charset="-120"/>
              </a:rPr>
              <a:t>Конвертація та сумісне використання</a:t>
            </a:r>
            <a:endParaRPr lang="en-US" sz="1450" dirty="0"/>
          </a:p>
        </p:txBody>
      </p:sp>
      <p:pic>
        <p:nvPicPr>
          <p:cNvPr id="13" name="Image 4" descr="preencoded.png"/>
          <p:cNvPicPr>
            <a:picLocks noChangeAspect="1"/>
          </p:cNvPicPr>
          <p:nvPr/>
        </p:nvPicPr>
        <p:blipFill>
          <a:blip r:embed="rId7"/>
          <a:stretch>
            <a:fillRect/>
          </a:stretch>
        </p:blipFill>
        <p:spPr>
          <a:xfrm>
            <a:off x="4986814" y="1490782"/>
            <a:ext cx="4656773" cy="4656773"/>
          </a:xfrm>
          <a:prstGeom prst="rect">
            <a:avLst/>
          </a:prstGeom>
        </p:spPr>
      </p:pic>
      <p:pic>
        <p:nvPicPr>
          <p:cNvPr id="14" name="Image 5" descr="preencoded.png"/>
          <p:cNvPicPr>
            <a:picLocks noChangeAspect="1"/>
          </p:cNvPicPr>
          <p:nvPr/>
        </p:nvPicPr>
        <p:blipFill>
          <a:blip r:embed="rId8"/>
          <a:stretch>
            <a:fillRect/>
          </a:stretch>
        </p:blipFill>
        <p:spPr>
          <a:xfrm>
            <a:off x="8110716" y="4975443"/>
            <a:ext cx="283250" cy="354092"/>
          </a:xfrm>
          <a:prstGeom prst="rect">
            <a:avLst/>
          </a:prstGeom>
        </p:spPr>
      </p:pic>
      <p:sp>
        <p:nvSpPr>
          <p:cNvPr id="15" name="Text 7"/>
          <p:cNvSpPr/>
          <p:nvPr/>
        </p:nvSpPr>
        <p:spPr>
          <a:xfrm>
            <a:off x="2336244" y="4470916"/>
            <a:ext cx="2366605" cy="295870"/>
          </a:xfrm>
          <a:prstGeom prst="rect">
            <a:avLst/>
          </a:prstGeom>
          <a:noFill/>
          <a:ln/>
        </p:spPr>
        <p:txBody>
          <a:bodyPr wrap="none" lIns="0" tIns="0" rIns="0" bIns="0" rtlCol="0" anchor="t"/>
          <a:lstStyle/>
          <a:p>
            <a:pPr marL="0" indent="0" algn="r">
              <a:lnSpc>
                <a:spcPts val="2300"/>
              </a:lnSpc>
              <a:buNone/>
            </a:pPr>
            <a:r>
              <a:rPr lang="en-US" sz="1850" dirty="0">
                <a:solidFill>
                  <a:srgbClr val="3C3939"/>
                </a:solidFill>
                <a:latin typeface="Raleway" pitchFamily="34" charset="0"/>
                <a:ea typeface="Raleway" pitchFamily="34" charset="-122"/>
                <a:cs typeface="Raleway" pitchFamily="34" charset="-120"/>
              </a:rPr>
              <a:t>Єдина база даних</a:t>
            </a:r>
            <a:endParaRPr lang="en-US" sz="1850" dirty="0"/>
          </a:p>
        </p:txBody>
      </p:sp>
      <p:sp>
        <p:nvSpPr>
          <p:cNvPr id="16" name="Text 8"/>
          <p:cNvSpPr/>
          <p:nvPr/>
        </p:nvSpPr>
        <p:spPr>
          <a:xfrm>
            <a:off x="662583" y="4880372"/>
            <a:ext cx="4040267" cy="605790"/>
          </a:xfrm>
          <a:prstGeom prst="rect">
            <a:avLst/>
          </a:prstGeom>
          <a:noFill/>
          <a:ln/>
        </p:spPr>
        <p:txBody>
          <a:bodyPr wrap="square" lIns="0" tIns="0" rIns="0" bIns="0" rtlCol="0" anchor="t"/>
          <a:lstStyle/>
          <a:p>
            <a:pPr marL="0" indent="0" algn="r">
              <a:lnSpc>
                <a:spcPts val="2350"/>
              </a:lnSpc>
              <a:buNone/>
            </a:pPr>
            <a:r>
              <a:rPr lang="en-US" sz="1450" dirty="0">
                <a:solidFill>
                  <a:srgbClr val="3C3939"/>
                </a:solidFill>
                <a:latin typeface="Roboto" pitchFamily="34" charset="0"/>
                <a:ea typeface="Roboto" pitchFamily="34" charset="-122"/>
                <a:cs typeface="Roboto" pitchFamily="34" charset="-120"/>
              </a:rPr>
              <a:t>Централізоване зберігання різнотипних даних</a:t>
            </a:r>
            <a:endParaRPr lang="en-US" sz="1450" dirty="0"/>
          </a:p>
        </p:txBody>
      </p:sp>
      <p:pic>
        <p:nvPicPr>
          <p:cNvPr id="17" name="Image 6" descr="preencoded.png"/>
          <p:cNvPicPr>
            <a:picLocks noChangeAspect="1"/>
          </p:cNvPicPr>
          <p:nvPr/>
        </p:nvPicPr>
        <p:blipFill>
          <a:blip r:embed="rId9"/>
          <a:stretch>
            <a:fillRect/>
          </a:stretch>
        </p:blipFill>
        <p:spPr>
          <a:xfrm>
            <a:off x="4986814" y="1490782"/>
            <a:ext cx="4656773" cy="4656773"/>
          </a:xfrm>
          <a:prstGeom prst="rect">
            <a:avLst/>
          </a:prstGeom>
        </p:spPr>
      </p:pic>
      <p:pic>
        <p:nvPicPr>
          <p:cNvPr id="18" name="Image 7" descr="preencoded.png"/>
          <p:cNvPicPr>
            <a:picLocks noChangeAspect="1"/>
          </p:cNvPicPr>
          <p:nvPr/>
        </p:nvPicPr>
        <p:blipFill>
          <a:blip r:embed="rId10"/>
          <a:stretch>
            <a:fillRect/>
          </a:stretch>
        </p:blipFill>
        <p:spPr>
          <a:xfrm>
            <a:off x="5840075" y="4579203"/>
            <a:ext cx="283250" cy="354092"/>
          </a:xfrm>
          <a:prstGeom prst="rect">
            <a:avLst/>
          </a:prstGeom>
        </p:spPr>
      </p:pic>
      <p:sp>
        <p:nvSpPr>
          <p:cNvPr id="19" name="Text 9"/>
          <p:cNvSpPr/>
          <p:nvPr/>
        </p:nvSpPr>
        <p:spPr>
          <a:xfrm>
            <a:off x="662583" y="6360438"/>
            <a:ext cx="13305234" cy="908685"/>
          </a:xfrm>
          <a:prstGeom prst="rect">
            <a:avLst/>
          </a:prstGeom>
          <a:noFill/>
          <a:ln/>
        </p:spPr>
        <p:txBody>
          <a:bodyPr wrap="square" lIns="0" tIns="0" rIns="0" bIns="0" rtlCol="0" anchor="t"/>
          <a:lstStyle/>
          <a:p>
            <a:pPr marL="0" indent="0" algn="l">
              <a:lnSpc>
                <a:spcPts val="2350"/>
              </a:lnSpc>
              <a:buNone/>
            </a:pPr>
            <a:r>
              <a:rPr lang="en-US" sz="1450" dirty="0">
                <a:solidFill>
                  <a:srgbClr val="3C3939"/>
                </a:solidFill>
                <a:latin typeface="Roboto" pitchFamily="34" charset="0"/>
                <a:ea typeface="Roboto" pitchFamily="34" charset="-122"/>
                <a:cs typeface="Roboto" pitchFamily="34" charset="-120"/>
              </a:rPr>
              <a:t>Гібридний підхід поєднує переваги векторних і растрових моделей, дозволяючи ефективно представляти різні типи просторових об'єктів та явищ в одній системі. Це особливо корисно для складних ГІС-проектів, де потрібно моделювати як дискретні об'єкти (будівлі, дороги), так і неперервні поля (рельєф, забруднення).</a:t>
            </a:r>
            <a:endParaRPr lang="en-US" sz="1450" dirty="0"/>
          </a:p>
        </p:txBody>
      </p:sp>
      <p:sp>
        <p:nvSpPr>
          <p:cNvPr id="20" name="Text 10"/>
          <p:cNvSpPr/>
          <p:nvPr/>
        </p:nvSpPr>
        <p:spPr>
          <a:xfrm>
            <a:off x="662583" y="7482007"/>
            <a:ext cx="13305234" cy="605790"/>
          </a:xfrm>
          <a:prstGeom prst="rect">
            <a:avLst/>
          </a:prstGeom>
          <a:noFill/>
          <a:ln/>
        </p:spPr>
        <p:txBody>
          <a:bodyPr wrap="square" lIns="0" tIns="0" rIns="0" bIns="0" rtlCol="0" anchor="t"/>
          <a:lstStyle/>
          <a:p>
            <a:pPr marL="0" indent="0" algn="l">
              <a:lnSpc>
                <a:spcPts val="2350"/>
              </a:lnSpc>
              <a:buNone/>
            </a:pPr>
            <a:r>
              <a:rPr lang="en-US" sz="1450" dirty="0">
                <a:solidFill>
                  <a:srgbClr val="3C3939"/>
                </a:solidFill>
                <a:latin typeface="Roboto" pitchFamily="34" charset="0"/>
                <a:ea typeface="Roboto" pitchFamily="34" charset="-122"/>
                <a:cs typeface="Roboto" pitchFamily="34" charset="-120"/>
              </a:rPr>
              <a:t>Сучасні ГІС забезпечують інструменти для безшовної інтеграції та конвертації між векторними та растровими представленнями, що дозволяє аналітикам вибирати оптимальний формат для кожного конкретного завдання просторового аналізу.</a:t>
            </a:r>
            <a:endParaRPr lang="en-US" sz="14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305169"/>
          </a:xfrm>
          <a:prstGeom prst="rect">
            <a:avLst/>
          </a:prstGeom>
        </p:spPr>
      </p:pic>
      <p:sp>
        <p:nvSpPr>
          <p:cNvPr id="3" name="Text 0"/>
          <p:cNvSpPr/>
          <p:nvPr/>
        </p:nvSpPr>
        <p:spPr>
          <a:xfrm>
            <a:off x="645438" y="2812494"/>
            <a:ext cx="4610338" cy="576263"/>
          </a:xfrm>
          <a:prstGeom prst="rect">
            <a:avLst/>
          </a:prstGeom>
          <a:noFill/>
          <a:ln/>
        </p:spPr>
        <p:txBody>
          <a:bodyPr wrap="none" lIns="0" tIns="0" rIns="0" bIns="0" rtlCol="0" anchor="t"/>
          <a:lstStyle/>
          <a:p>
            <a:pPr marL="0" indent="0" algn="l">
              <a:lnSpc>
                <a:spcPts val="4500"/>
              </a:lnSpc>
              <a:buNone/>
            </a:pPr>
            <a:r>
              <a:rPr lang="en-US" sz="3600" dirty="0">
                <a:solidFill>
                  <a:srgbClr val="1B1B27"/>
                </a:solidFill>
                <a:latin typeface="Raleway" pitchFamily="34" charset="0"/>
                <a:ea typeface="Raleway" pitchFamily="34" charset="-122"/>
                <a:cs typeface="Raleway" pitchFamily="34" charset="-120"/>
              </a:rPr>
              <a:t>Топологічні Моделі</a:t>
            </a:r>
            <a:endParaRPr lang="en-US" sz="3600" dirty="0"/>
          </a:p>
        </p:txBody>
      </p:sp>
      <p:sp>
        <p:nvSpPr>
          <p:cNvPr id="4" name="Shape 1"/>
          <p:cNvSpPr/>
          <p:nvPr/>
        </p:nvSpPr>
        <p:spPr>
          <a:xfrm>
            <a:off x="7303770" y="3665339"/>
            <a:ext cx="22860" cy="4056936"/>
          </a:xfrm>
          <a:prstGeom prst="roundRect">
            <a:avLst>
              <a:gd name="adj" fmla="val 338821"/>
            </a:avLst>
          </a:prstGeom>
          <a:solidFill>
            <a:srgbClr val="C7C7D0"/>
          </a:solidFill>
          <a:ln/>
        </p:spPr>
      </p:sp>
      <p:sp>
        <p:nvSpPr>
          <p:cNvPr id="5" name="Shape 2"/>
          <p:cNvSpPr/>
          <p:nvPr/>
        </p:nvSpPr>
        <p:spPr>
          <a:xfrm>
            <a:off x="6577429" y="4068723"/>
            <a:ext cx="553164" cy="22860"/>
          </a:xfrm>
          <a:prstGeom prst="roundRect">
            <a:avLst>
              <a:gd name="adj" fmla="val 338821"/>
            </a:avLst>
          </a:prstGeom>
          <a:solidFill>
            <a:srgbClr val="C7C7D0"/>
          </a:solidFill>
          <a:ln/>
        </p:spPr>
      </p:sp>
      <p:sp>
        <p:nvSpPr>
          <p:cNvPr id="6" name="Shape 3"/>
          <p:cNvSpPr/>
          <p:nvPr/>
        </p:nvSpPr>
        <p:spPr>
          <a:xfrm>
            <a:off x="7107734" y="3872746"/>
            <a:ext cx="414933" cy="414933"/>
          </a:xfrm>
          <a:prstGeom prst="roundRect">
            <a:avLst>
              <a:gd name="adj" fmla="val 18667"/>
            </a:avLst>
          </a:prstGeom>
          <a:solidFill>
            <a:srgbClr val="E1E1EA"/>
          </a:solidFill>
          <a:ln w="7620">
            <a:solidFill>
              <a:srgbClr val="C7C7D0"/>
            </a:solidFill>
            <a:prstDash val="solid"/>
          </a:ln>
        </p:spPr>
      </p:sp>
      <p:pic>
        <p:nvPicPr>
          <p:cNvPr id="7" name="Image 1" descr="preencoded.png"/>
          <p:cNvPicPr>
            <a:picLocks noChangeAspect="1"/>
          </p:cNvPicPr>
          <p:nvPr/>
        </p:nvPicPr>
        <p:blipFill>
          <a:blip r:embed="rId4"/>
          <a:stretch>
            <a:fillRect/>
          </a:stretch>
        </p:blipFill>
        <p:spPr>
          <a:xfrm>
            <a:off x="7176849" y="3907274"/>
            <a:ext cx="276582" cy="345758"/>
          </a:xfrm>
          <a:prstGeom prst="rect">
            <a:avLst/>
          </a:prstGeom>
        </p:spPr>
      </p:pic>
      <p:sp>
        <p:nvSpPr>
          <p:cNvPr id="8" name="Text 4"/>
          <p:cNvSpPr/>
          <p:nvPr/>
        </p:nvSpPr>
        <p:spPr>
          <a:xfrm>
            <a:off x="3525679" y="3849648"/>
            <a:ext cx="2867501" cy="288131"/>
          </a:xfrm>
          <a:prstGeom prst="rect">
            <a:avLst/>
          </a:prstGeom>
          <a:noFill/>
          <a:ln/>
        </p:spPr>
        <p:txBody>
          <a:bodyPr wrap="none" lIns="0" tIns="0" rIns="0" bIns="0" rtlCol="0" anchor="t"/>
          <a:lstStyle/>
          <a:p>
            <a:pPr marL="0" indent="0" algn="r">
              <a:lnSpc>
                <a:spcPts val="2250"/>
              </a:lnSpc>
              <a:buNone/>
            </a:pPr>
            <a:r>
              <a:rPr lang="en-US" sz="1800" dirty="0">
                <a:solidFill>
                  <a:srgbClr val="3C3939"/>
                </a:solidFill>
                <a:latin typeface="Raleway" pitchFamily="34" charset="0"/>
                <a:ea typeface="Raleway" pitchFamily="34" charset="-122"/>
                <a:cs typeface="Raleway" pitchFamily="34" charset="-120"/>
              </a:rPr>
              <a:t>Базові елементи топології</a:t>
            </a:r>
            <a:endParaRPr lang="en-US" sz="1800" dirty="0"/>
          </a:p>
        </p:txBody>
      </p:sp>
      <p:sp>
        <p:nvSpPr>
          <p:cNvPr id="9" name="Text 5"/>
          <p:cNvSpPr/>
          <p:nvPr/>
        </p:nvSpPr>
        <p:spPr>
          <a:xfrm>
            <a:off x="645438" y="4248388"/>
            <a:ext cx="5747742" cy="590074"/>
          </a:xfrm>
          <a:prstGeom prst="rect">
            <a:avLst/>
          </a:prstGeom>
          <a:noFill/>
          <a:ln/>
        </p:spPr>
        <p:txBody>
          <a:bodyPr wrap="square" lIns="0" tIns="0" rIns="0" bIns="0" rtlCol="0" anchor="t"/>
          <a:lstStyle/>
          <a:p>
            <a:pPr marL="0" indent="0" algn="r">
              <a:lnSpc>
                <a:spcPts val="2300"/>
              </a:lnSpc>
              <a:buNone/>
            </a:pPr>
            <a:r>
              <a:rPr lang="en-US" sz="1450" dirty="0">
                <a:solidFill>
                  <a:srgbClr val="3C3939"/>
                </a:solidFill>
                <a:latin typeface="Roboto" pitchFamily="34" charset="0"/>
                <a:ea typeface="Roboto" pitchFamily="34" charset="-122"/>
                <a:cs typeface="Roboto" pitchFamily="34" charset="-120"/>
              </a:rPr>
              <a:t>Вузли, дуги (ребра) та полігони, які формують структуру зв'язків між просторовими об'єктами.</a:t>
            </a:r>
            <a:endParaRPr lang="en-US" sz="1450" dirty="0"/>
          </a:p>
        </p:txBody>
      </p:sp>
      <p:sp>
        <p:nvSpPr>
          <p:cNvPr id="10" name="Shape 6"/>
          <p:cNvSpPr/>
          <p:nvPr/>
        </p:nvSpPr>
        <p:spPr>
          <a:xfrm>
            <a:off x="7499806" y="4990624"/>
            <a:ext cx="553164" cy="22860"/>
          </a:xfrm>
          <a:prstGeom prst="roundRect">
            <a:avLst>
              <a:gd name="adj" fmla="val 338821"/>
            </a:avLst>
          </a:prstGeom>
          <a:solidFill>
            <a:srgbClr val="C7C7D0"/>
          </a:solidFill>
          <a:ln/>
        </p:spPr>
      </p:sp>
      <p:sp>
        <p:nvSpPr>
          <p:cNvPr id="11" name="Shape 7"/>
          <p:cNvSpPr/>
          <p:nvPr/>
        </p:nvSpPr>
        <p:spPr>
          <a:xfrm>
            <a:off x="7107734" y="4794647"/>
            <a:ext cx="414933" cy="414933"/>
          </a:xfrm>
          <a:prstGeom prst="roundRect">
            <a:avLst>
              <a:gd name="adj" fmla="val 18667"/>
            </a:avLst>
          </a:prstGeom>
          <a:solidFill>
            <a:srgbClr val="E1E1EA"/>
          </a:solidFill>
          <a:ln w="7620">
            <a:solidFill>
              <a:srgbClr val="C7C7D0"/>
            </a:solidFill>
            <a:prstDash val="solid"/>
          </a:ln>
        </p:spPr>
      </p:sp>
      <p:pic>
        <p:nvPicPr>
          <p:cNvPr id="12" name="Image 2" descr="preencoded.png"/>
          <p:cNvPicPr>
            <a:picLocks noChangeAspect="1"/>
          </p:cNvPicPr>
          <p:nvPr/>
        </p:nvPicPr>
        <p:blipFill>
          <a:blip r:embed="rId5"/>
          <a:stretch>
            <a:fillRect/>
          </a:stretch>
        </p:blipFill>
        <p:spPr>
          <a:xfrm>
            <a:off x="7176849" y="4829175"/>
            <a:ext cx="276582" cy="345758"/>
          </a:xfrm>
          <a:prstGeom prst="rect">
            <a:avLst/>
          </a:prstGeom>
        </p:spPr>
      </p:pic>
      <p:sp>
        <p:nvSpPr>
          <p:cNvPr id="13" name="Text 8"/>
          <p:cNvSpPr/>
          <p:nvPr/>
        </p:nvSpPr>
        <p:spPr>
          <a:xfrm>
            <a:off x="8237220" y="4771549"/>
            <a:ext cx="2580561" cy="288131"/>
          </a:xfrm>
          <a:prstGeom prst="rect">
            <a:avLst/>
          </a:prstGeom>
          <a:noFill/>
          <a:ln/>
        </p:spPr>
        <p:txBody>
          <a:bodyPr wrap="none" lIns="0" tIns="0" rIns="0" bIns="0" rtlCol="0" anchor="t"/>
          <a:lstStyle/>
          <a:p>
            <a:pPr marL="0" indent="0" algn="l">
              <a:lnSpc>
                <a:spcPts val="2250"/>
              </a:lnSpc>
              <a:buNone/>
            </a:pPr>
            <a:r>
              <a:rPr lang="en-US" sz="1800" dirty="0">
                <a:solidFill>
                  <a:srgbClr val="3C3939"/>
                </a:solidFill>
                <a:latin typeface="Raleway" pitchFamily="34" charset="0"/>
                <a:ea typeface="Raleway" pitchFamily="34" charset="-122"/>
                <a:cs typeface="Raleway" pitchFamily="34" charset="-120"/>
              </a:rPr>
              <a:t>Топологічні відношення</a:t>
            </a:r>
            <a:endParaRPr lang="en-US" sz="1800" dirty="0"/>
          </a:p>
        </p:txBody>
      </p:sp>
      <p:sp>
        <p:nvSpPr>
          <p:cNvPr id="14" name="Text 9"/>
          <p:cNvSpPr/>
          <p:nvPr/>
        </p:nvSpPr>
        <p:spPr>
          <a:xfrm>
            <a:off x="8237220" y="5170289"/>
            <a:ext cx="5747742" cy="590074"/>
          </a:xfrm>
          <a:prstGeom prst="rect">
            <a:avLst/>
          </a:prstGeom>
          <a:noFill/>
          <a:ln/>
        </p:spPr>
        <p:txBody>
          <a:bodyPr wrap="square" lIns="0" tIns="0" rIns="0" bIns="0" rtlCol="0" anchor="t"/>
          <a:lstStyle/>
          <a:p>
            <a:pPr marL="0" indent="0" algn="l">
              <a:lnSpc>
                <a:spcPts val="2300"/>
              </a:lnSpc>
              <a:buNone/>
            </a:pPr>
            <a:r>
              <a:rPr lang="en-US" sz="1450" dirty="0">
                <a:solidFill>
                  <a:srgbClr val="3C3939"/>
                </a:solidFill>
                <a:latin typeface="Roboto" pitchFamily="34" charset="0"/>
                <a:ea typeface="Roboto" pitchFamily="34" charset="-122"/>
                <a:cs typeface="Roboto" pitchFamily="34" charset="-120"/>
              </a:rPr>
              <a:t>Визначають взаємне розташування об'єктів: суміжність, вкладеність, перетин, зв'язність.</a:t>
            </a:r>
            <a:endParaRPr lang="en-US" sz="1450" dirty="0"/>
          </a:p>
        </p:txBody>
      </p:sp>
      <p:sp>
        <p:nvSpPr>
          <p:cNvPr id="15" name="Shape 10"/>
          <p:cNvSpPr/>
          <p:nvPr/>
        </p:nvSpPr>
        <p:spPr>
          <a:xfrm>
            <a:off x="6577429" y="5820370"/>
            <a:ext cx="553164" cy="22860"/>
          </a:xfrm>
          <a:prstGeom prst="roundRect">
            <a:avLst>
              <a:gd name="adj" fmla="val 338821"/>
            </a:avLst>
          </a:prstGeom>
          <a:solidFill>
            <a:srgbClr val="C7C7D0"/>
          </a:solidFill>
          <a:ln/>
        </p:spPr>
      </p:sp>
      <p:sp>
        <p:nvSpPr>
          <p:cNvPr id="16" name="Shape 11"/>
          <p:cNvSpPr/>
          <p:nvPr/>
        </p:nvSpPr>
        <p:spPr>
          <a:xfrm>
            <a:off x="7107734" y="5624393"/>
            <a:ext cx="414933" cy="414933"/>
          </a:xfrm>
          <a:prstGeom prst="roundRect">
            <a:avLst>
              <a:gd name="adj" fmla="val 18667"/>
            </a:avLst>
          </a:prstGeom>
          <a:solidFill>
            <a:srgbClr val="E1E1EA"/>
          </a:solidFill>
          <a:ln w="7620">
            <a:solidFill>
              <a:srgbClr val="C7C7D0"/>
            </a:solidFill>
            <a:prstDash val="solid"/>
          </a:ln>
        </p:spPr>
      </p:sp>
      <p:pic>
        <p:nvPicPr>
          <p:cNvPr id="17" name="Image 3" descr="preencoded.png"/>
          <p:cNvPicPr>
            <a:picLocks noChangeAspect="1"/>
          </p:cNvPicPr>
          <p:nvPr/>
        </p:nvPicPr>
        <p:blipFill>
          <a:blip r:embed="rId6"/>
          <a:stretch>
            <a:fillRect/>
          </a:stretch>
        </p:blipFill>
        <p:spPr>
          <a:xfrm>
            <a:off x="7176849" y="5658922"/>
            <a:ext cx="276582" cy="345758"/>
          </a:xfrm>
          <a:prstGeom prst="rect">
            <a:avLst/>
          </a:prstGeom>
        </p:spPr>
      </p:pic>
      <p:sp>
        <p:nvSpPr>
          <p:cNvPr id="18" name="Text 12"/>
          <p:cNvSpPr/>
          <p:nvPr/>
        </p:nvSpPr>
        <p:spPr>
          <a:xfrm>
            <a:off x="4088011" y="5601295"/>
            <a:ext cx="2305169" cy="288131"/>
          </a:xfrm>
          <a:prstGeom prst="rect">
            <a:avLst/>
          </a:prstGeom>
          <a:noFill/>
          <a:ln/>
        </p:spPr>
        <p:txBody>
          <a:bodyPr wrap="none" lIns="0" tIns="0" rIns="0" bIns="0" rtlCol="0" anchor="t"/>
          <a:lstStyle/>
          <a:p>
            <a:pPr marL="0" indent="0" algn="r">
              <a:lnSpc>
                <a:spcPts val="2250"/>
              </a:lnSpc>
              <a:buNone/>
            </a:pPr>
            <a:r>
              <a:rPr lang="en-US" sz="1800" dirty="0">
                <a:solidFill>
                  <a:srgbClr val="3C3939"/>
                </a:solidFill>
                <a:latin typeface="Raleway" pitchFamily="34" charset="0"/>
                <a:ea typeface="Raleway" pitchFamily="34" charset="-122"/>
                <a:cs typeface="Raleway" pitchFamily="34" charset="-120"/>
              </a:rPr>
              <a:t>Топологічні правила</a:t>
            </a:r>
            <a:endParaRPr lang="en-US" sz="1800" dirty="0"/>
          </a:p>
        </p:txBody>
      </p:sp>
      <p:sp>
        <p:nvSpPr>
          <p:cNvPr id="19" name="Text 13"/>
          <p:cNvSpPr/>
          <p:nvPr/>
        </p:nvSpPr>
        <p:spPr>
          <a:xfrm>
            <a:off x="645438" y="6000036"/>
            <a:ext cx="5747742" cy="590074"/>
          </a:xfrm>
          <a:prstGeom prst="rect">
            <a:avLst/>
          </a:prstGeom>
          <a:noFill/>
          <a:ln/>
        </p:spPr>
        <p:txBody>
          <a:bodyPr wrap="square" lIns="0" tIns="0" rIns="0" bIns="0" rtlCol="0" anchor="t"/>
          <a:lstStyle/>
          <a:p>
            <a:pPr marL="0" indent="0" algn="r">
              <a:lnSpc>
                <a:spcPts val="2300"/>
              </a:lnSpc>
              <a:buNone/>
            </a:pPr>
            <a:r>
              <a:rPr lang="en-US" sz="1450" dirty="0">
                <a:solidFill>
                  <a:srgbClr val="3C3939"/>
                </a:solidFill>
                <a:latin typeface="Roboto" pitchFamily="34" charset="0"/>
                <a:ea typeface="Roboto" pitchFamily="34" charset="-122"/>
                <a:cs typeface="Roboto" pitchFamily="34" charset="-120"/>
              </a:rPr>
              <a:t>Обмеження, що гарантують цілісність даних: відсутність щілин, перекриття, висячих вузлів.</a:t>
            </a:r>
            <a:endParaRPr lang="en-US" sz="1450" dirty="0"/>
          </a:p>
        </p:txBody>
      </p:sp>
      <p:sp>
        <p:nvSpPr>
          <p:cNvPr id="20" name="Shape 14"/>
          <p:cNvSpPr/>
          <p:nvPr/>
        </p:nvSpPr>
        <p:spPr>
          <a:xfrm>
            <a:off x="7499806" y="6650236"/>
            <a:ext cx="553164" cy="22860"/>
          </a:xfrm>
          <a:prstGeom prst="roundRect">
            <a:avLst>
              <a:gd name="adj" fmla="val 338821"/>
            </a:avLst>
          </a:prstGeom>
          <a:solidFill>
            <a:srgbClr val="C7C7D0"/>
          </a:solidFill>
          <a:ln/>
        </p:spPr>
      </p:sp>
      <p:sp>
        <p:nvSpPr>
          <p:cNvPr id="21" name="Shape 15"/>
          <p:cNvSpPr/>
          <p:nvPr/>
        </p:nvSpPr>
        <p:spPr>
          <a:xfrm>
            <a:off x="7107734" y="6454259"/>
            <a:ext cx="414933" cy="414933"/>
          </a:xfrm>
          <a:prstGeom prst="roundRect">
            <a:avLst>
              <a:gd name="adj" fmla="val 18667"/>
            </a:avLst>
          </a:prstGeom>
          <a:solidFill>
            <a:srgbClr val="E1E1EA"/>
          </a:solidFill>
          <a:ln w="7620">
            <a:solidFill>
              <a:srgbClr val="C7C7D0"/>
            </a:solidFill>
            <a:prstDash val="solid"/>
          </a:ln>
        </p:spPr>
      </p:sp>
      <p:pic>
        <p:nvPicPr>
          <p:cNvPr id="22" name="Image 4" descr="preencoded.png"/>
          <p:cNvPicPr>
            <a:picLocks noChangeAspect="1"/>
          </p:cNvPicPr>
          <p:nvPr/>
        </p:nvPicPr>
        <p:blipFill>
          <a:blip r:embed="rId7"/>
          <a:stretch>
            <a:fillRect/>
          </a:stretch>
        </p:blipFill>
        <p:spPr>
          <a:xfrm>
            <a:off x="7176849" y="6488787"/>
            <a:ext cx="276582" cy="345758"/>
          </a:xfrm>
          <a:prstGeom prst="rect">
            <a:avLst/>
          </a:prstGeom>
        </p:spPr>
      </p:pic>
      <p:sp>
        <p:nvSpPr>
          <p:cNvPr id="23" name="Text 16"/>
          <p:cNvSpPr/>
          <p:nvPr/>
        </p:nvSpPr>
        <p:spPr>
          <a:xfrm>
            <a:off x="8237220" y="6431161"/>
            <a:ext cx="2738676" cy="288131"/>
          </a:xfrm>
          <a:prstGeom prst="rect">
            <a:avLst/>
          </a:prstGeom>
          <a:noFill/>
          <a:ln/>
        </p:spPr>
        <p:txBody>
          <a:bodyPr wrap="none" lIns="0" tIns="0" rIns="0" bIns="0" rtlCol="0" anchor="t"/>
          <a:lstStyle/>
          <a:p>
            <a:pPr marL="0" indent="0" algn="l">
              <a:lnSpc>
                <a:spcPts val="2250"/>
              </a:lnSpc>
              <a:buNone/>
            </a:pPr>
            <a:r>
              <a:rPr lang="en-US" sz="1800" dirty="0">
                <a:solidFill>
                  <a:srgbClr val="3C3939"/>
                </a:solidFill>
                <a:latin typeface="Raleway" pitchFamily="34" charset="0"/>
                <a:ea typeface="Raleway" pitchFamily="34" charset="-122"/>
                <a:cs typeface="Raleway" pitchFamily="34" charset="-120"/>
              </a:rPr>
              <a:t>Практичне застосування</a:t>
            </a:r>
            <a:endParaRPr lang="en-US" sz="1800" dirty="0"/>
          </a:p>
        </p:txBody>
      </p:sp>
      <p:sp>
        <p:nvSpPr>
          <p:cNvPr id="24" name="Text 17"/>
          <p:cNvSpPr/>
          <p:nvPr/>
        </p:nvSpPr>
        <p:spPr>
          <a:xfrm>
            <a:off x="8237220" y="6829901"/>
            <a:ext cx="5747742" cy="590074"/>
          </a:xfrm>
          <a:prstGeom prst="rect">
            <a:avLst/>
          </a:prstGeom>
          <a:noFill/>
          <a:ln/>
        </p:spPr>
        <p:txBody>
          <a:bodyPr wrap="square" lIns="0" tIns="0" rIns="0" bIns="0" rtlCol="0" anchor="t"/>
          <a:lstStyle/>
          <a:p>
            <a:pPr marL="0" indent="0" algn="l">
              <a:lnSpc>
                <a:spcPts val="2300"/>
              </a:lnSpc>
              <a:buNone/>
            </a:pPr>
            <a:r>
              <a:rPr lang="en-US" sz="1450" dirty="0">
                <a:solidFill>
                  <a:srgbClr val="3C3939"/>
                </a:solidFill>
                <a:latin typeface="Roboto" pitchFamily="34" charset="0"/>
                <a:ea typeface="Roboto" pitchFamily="34" charset="-122"/>
                <a:cs typeface="Roboto" pitchFamily="34" charset="-120"/>
              </a:rPr>
              <a:t>Аналіз мереж, трасування, пошук найкоротших шляхів, перевірка якості векторних даних.</a:t>
            </a:r>
            <a:endParaRPr lang="en-US" sz="14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1500902"/>
            <a:ext cx="10752177"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Raleway" pitchFamily="34" charset="0"/>
                <a:ea typeface="Raleway" pitchFamily="34" charset="-122"/>
                <a:cs typeface="Raleway" pitchFamily="34" charset="-120"/>
              </a:rPr>
              <a:t>Моделі Візуального Відображення в ГІС</a:t>
            </a:r>
            <a:endParaRPr lang="en-US" sz="4450" dirty="0"/>
          </a:p>
        </p:txBody>
      </p:sp>
      <p:pic>
        <p:nvPicPr>
          <p:cNvPr id="3" name="Image 0" descr="preencoded.png"/>
          <p:cNvPicPr>
            <a:picLocks noChangeAspect="1"/>
          </p:cNvPicPr>
          <p:nvPr/>
        </p:nvPicPr>
        <p:blipFill>
          <a:blip r:embed="rId3"/>
          <a:stretch>
            <a:fillRect/>
          </a:stretch>
        </p:blipFill>
        <p:spPr>
          <a:xfrm>
            <a:off x="793790" y="2549843"/>
            <a:ext cx="566976" cy="566976"/>
          </a:xfrm>
          <a:prstGeom prst="rect">
            <a:avLst/>
          </a:prstGeom>
        </p:spPr>
      </p:pic>
      <p:sp>
        <p:nvSpPr>
          <p:cNvPr id="4" name="Text 1"/>
          <p:cNvSpPr/>
          <p:nvPr/>
        </p:nvSpPr>
        <p:spPr>
          <a:xfrm>
            <a:off x="793790" y="3343632"/>
            <a:ext cx="3005495" cy="708660"/>
          </a:xfrm>
          <a:prstGeom prst="rect">
            <a:avLst/>
          </a:prstGeom>
          <a:noFill/>
          <a:ln/>
        </p:spPr>
        <p:txBody>
          <a:bodyPr wrap="squar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Картографічна модель</a:t>
            </a:r>
            <a:endParaRPr lang="en-US" sz="2200" dirty="0"/>
          </a:p>
        </p:txBody>
      </p:sp>
      <p:sp>
        <p:nvSpPr>
          <p:cNvPr id="5" name="Text 2"/>
          <p:cNvSpPr/>
          <p:nvPr/>
        </p:nvSpPr>
        <p:spPr>
          <a:xfrm>
            <a:off x="793790" y="4188381"/>
            <a:ext cx="3005495" cy="2540318"/>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Традиційне представлення просторових даних у вигляді карти з використанням картографічних умовних позначень, кольорів та шрифтів.</a:t>
            </a:r>
            <a:endParaRPr lang="en-US" sz="1750" dirty="0"/>
          </a:p>
        </p:txBody>
      </p:sp>
      <p:pic>
        <p:nvPicPr>
          <p:cNvPr id="6" name="Image 1" descr="preencoded.png"/>
          <p:cNvPicPr>
            <a:picLocks noChangeAspect="1"/>
          </p:cNvPicPr>
          <p:nvPr/>
        </p:nvPicPr>
        <p:blipFill>
          <a:blip r:embed="rId4"/>
          <a:stretch>
            <a:fillRect/>
          </a:stretch>
        </p:blipFill>
        <p:spPr>
          <a:xfrm>
            <a:off x="4139446" y="2549843"/>
            <a:ext cx="566976" cy="566976"/>
          </a:xfrm>
          <a:prstGeom prst="rect">
            <a:avLst/>
          </a:prstGeom>
        </p:spPr>
      </p:pic>
      <p:sp>
        <p:nvSpPr>
          <p:cNvPr id="7" name="Text 3"/>
          <p:cNvSpPr/>
          <p:nvPr/>
        </p:nvSpPr>
        <p:spPr>
          <a:xfrm>
            <a:off x="4139446" y="3343632"/>
            <a:ext cx="3005614" cy="708660"/>
          </a:xfrm>
          <a:prstGeom prst="rect">
            <a:avLst/>
          </a:prstGeom>
          <a:noFill/>
          <a:ln/>
        </p:spPr>
        <p:txBody>
          <a:bodyPr wrap="squar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Мультишарова модель</a:t>
            </a:r>
            <a:endParaRPr lang="en-US" sz="2200" dirty="0"/>
          </a:p>
        </p:txBody>
      </p:sp>
      <p:sp>
        <p:nvSpPr>
          <p:cNvPr id="8" name="Text 4"/>
          <p:cNvSpPr/>
          <p:nvPr/>
        </p:nvSpPr>
        <p:spPr>
          <a:xfrm>
            <a:off x="4139446" y="4188381"/>
            <a:ext cx="3005614" cy="2177415"/>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Накладання тематичних шарів інформації для комплексного аналізу та візуалізації взаємозв'язків між різними просторовими даними.</a:t>
            </a:r>
            <a:endParaRPr lang="en-US" sz="1750" dirty="0"/>
          </a:p>
        </p:txBody>
      </p:sp>
      <p:pic>
        <p:nvPicPr>
          <p:cNvPr id="9" name="Image 2" descr="preencoded.png"/>
          <p:cNvPicPr>
            <a:picLocks noChangeAspect="1"/>
          </p:cNvPicPr>
          <p:nvPr/>
        </p:nvPicPr>
        <p:blipFill>
          <a:blip r:embed="rId5"/>
          <a:stretch>
            <a:fillRect/>
          </a:stretch>
        </p:blipFill>
        <p:spPr>
          <a:xfrm>
            <a:off x="7485221" y="2549843"/>
            <a:ext cx="566976" cy="566976"/>
          </a:xfrm>
          <a:prstGeom prst="rect">
            <a:avLst/>
          </a:prstGeom>
        </p:spPr>
      </p:pic>
      <p:sp>
        <p:nvSpPr>
          <p:cNvPr id="10" name="Text 5"/>
          <p:cNvSpPr/>
          <p:nvPr/>
        </p:nvSpPr>
        <p:spPr>
          <a:xfrm>
            <a:off x="7485221" y="334363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3D-модель</a:t>
            </a:r>
            <a:endParaRPr lang="en-US" sz="2200" dirty="0"/>
          </a:p>
        </p:txBody>
      </p:sp>
      <p:sp>
        <p:nvSpPr>
          <p:cNvPr id="11" name="Text 6"/>
          <p:cNvSpPr/>
          <p:nvPr/>
        </p:nvSpPr>
        <p:spPr>
          <a:xfrm>
            <a:off x="7485221" y="3834051"/>
            <a:ext cx="3005614" cy="2177415"/>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Об'ємне представлення просторових об'єктів з урахуванням рельєфу місцевості та висоти будівель для реалістичного відображення середовища.</a:t>
            </a:r>
            <a:endParaRPr lang="en-US" sz="1750" dirty="0"/>
          </a:p>
        </p:txBody>
      </p:sp>
      <p:pic>
        <p:nvPicPr>
          <p:cNvPr id="12" name="Image 3" descr="preencoded.png"/>
          <p:cNvPicPr>
            <a:picLocks noChangeAspect="1"/>
          </p:cNvPicPr>
          <p:nvPr/>
        </p:nvPicPr>
        <p:blipFill>
          <a:blip r:embed="rId6"/>
          <a:stretch>
            <a:fillRect/>
          </a:stretch>
        </p:blipFill>
        <p:spPr>
          <a:xfrm>
            <a:off x="10830997" y="2549843"/>
            <a:ext cx="566976" cy="566976"/>
          </a:xfrm>
          <a:prstGeom prst="rect">
            <a:avLst/>
          </a:prstGeom>
        </p:spPr>
      </p:pic>
      <p:sp>
        <p:nvSpPr>
          <p:cNvPr id="13" name="Text 7"/>
          <p:cNvSpPr/>
          <p:nvPr/>
        </p:nvSpPr>
        <p:spPr>
          <a:xfrm>
            <a:off x="10830997" y="3343632"/>
            <a:ext cx="3005614" cy="708660"/>
          </a:xfrm>
          <a:prstGeom prst="rect">
            <a:avLst/>
          </a:prstGeom>
          <a:noFill/>
          <a:ln/>
        </p:spPr>
        <p:txBody>
          <a:bodyPr wrap="squar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Віртуальна реальність</a:t>
            </a:r>
            <a:endParaRPr lang="en-US" sz="2200" dirty="0"/>
          </a:p>
        </p:txBody>
      </p:sp>
      <p:sp>
        <p:nvSpPr>
          <p:cNvPr id="14" name="Text 8"/>
          <p:cNvSpPr/>
          <p:nvPr/>
        </p:nvSpPr>
        <p:spPr>
          <a:xfrm>
            <a:off x="10830997" y="4188381"/>
            <a:ext cx="3005614" cy="2177415"/>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Інтерактивна візуалізація, що дозволяє користувачу "занурюватись" у просторове середовище та досліджувати його з різних ракурсів.</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2297</Words>
  <Application>Microsoft Office PowerPoint</Application>
  <PresentationFormat>Довільний</PresentationFormat>
  <Paragraphs>266</Paragraphs>
  <Slides>25</Slides>
  <Notes>25</Notes>
  <HiddenSlides>0</HiddenSlides>
  <MMClips>0</MMClips>
  <ScaleCrop>false</ScaleCrop>
  <HeadingPairs>
    <vt:vector size="6" baseType="variant">
      <vt:variant>
        <vt:lpstr>Використані шрифти</vt:lpstr>
      </vt:variant>
      <vt:variant>
        <vt:i4>4</vt:i4>
      </vt:variant>
      <vt:variant>
        <vt:lpstr>Тема</vt:lpstr>
      </vt:variant>
      <vt:variant>
        <vt:i4>1</vt:i4>
      </vt:variant>
      <vt:variant>
        <vt:lpstr>Заголовки слайдів</vt:lpstr>
      </vt:variant>
      <vt:variant>
        <vt:i4>25</vt:i4>
      </vt:variant>
    </vt:vector>
  </HeadingPairs>
  <TitlesOfParts>
    <vt:vector size="30" baseType="lpstr">
      <vt:lpstr>Raleway</vt:lpstr>
      <vt:lpstr>Arial</vt:lpstr>
      <vt:lpstr>Roboto</vt:lpstr>
      <vt:lpstr>Calibri</vt:lpstr>
      <vt:lpstr>Office Theme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Андрей Панасюк</cp:lastModifiedBy>
  <cp:revision>2</cp:revision>
  <dcterms:created xsi:type="dcterms:W3CDTF">2025-03-24T12:01:43Z</dcterms:created>
  <dcterms:modified xsi:type="dcterms:W3CDTF">2025-03-24T13:30:53Z</dcterms:modified>
</cp:coreProperties>
</file>