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4630400" cy="8229600"/>
  <p:notesSz cx="8229600" cy="14630400"/>
  <p:embeddedFontLst>
    <p:embeddedFont>
      <p:font typeface="Calibri" panose="020F0502020204030204" pitchFamily="34" charset="0"/>
      <p:regular r:id="rId28"/>
      <p:bold r:id="rId29"/>
      <p:italic r:id="rId30"/>
      <p:boldItalic r:id="rId31"/>
    </p:embeddedFont>
    <p:embeddedFont>
      <p:font typeface="Raleway" pitchFamily="2" charset="-52"/>
      <p:regular r:id="rId32"/>
    </p:embeddedFont>
    <p:embeddedFont>
      <p:font typeface="Roboto" panose="02000000000000000000" pitchFamily="2" charset="0"/>
      <p:regular r:id="rId33"/>
      <p:bold r:id="rId34"/>
    </p:embeddedFont>
  </p:embeddedFont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9" d="100"/>
          <a:sy n="59" d="100"/>
        </p:scale>
        <p:origin x="7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835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26.xml"/><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94861"/>
            <a:ext cx="7556421" cy="2126337"/>
          </a:xfrm>
          <a:prstGeom prst="rect">
            <a:avLst/>
          </a:prstGeom>
          <a:noFill/>
          <a:ln/>
        </p:spPr>
        <p:txBody>
          <a:bodyPr wrap="squar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Джерела геопросторових даних в геоінформаційних системах</a:t>
            </a:r>
            <a:endParaRPr lang="en-US" sz="4450" dirty="0"/>
          </a:p>
        </p:txBody>
      </p:sp>
      <p:sp>
        <p:nvSpPr>
          <p:cNvPr id="4" name="Text 1"/>
          <p:cNvSpPr/>
          <p:nvPr/>
        </p:nvSpPr>
        <p:spPr>
          <a:xfrm>
            <a:off x="6280190" y="3261360"/>
            <a:ext cx="7556421" cy="1451610"/>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Вітаємо на презентації, присвяченій джерелам геопросторових даних та методам їх збору в геоінформаційних системах. У сучасному світі геопросторові дані відіграють ключову роль у багатьох галузях, забезпечуючи точну просторову інформацію для прийняття рішень.</a:t>
            </a:r>
            <a:endParaRPr lang="en-US" sz="1750" dirty="0"/>
          </a:p>
        </p:txBody>
      </p:sp>
      <p:sp>
        <p:nvSpPr>
          <p:cNvPr id="5" name="Text 2"/>
          <p:cNvSpPr/>
          <p:nvPr/>
        </p:nvSpPr>
        <p:spPr>
          <a:xfrm>
            <a:off x="6280190" y="4968121"/>
            <a:ext cx="7556421" cy="1814513"/>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Протягом цієї презентації ми розглянемо основні джерела просторово-часових даних, методи їх збору, обробки та інтеграції в ГІС. Ми детально проаналізуємо як традиційні, так і новітні технології отримання геопросторової інформації, що дозволить вам краще орієнтуватися в сучасному ландшафті геоінформатики.</a:t>
            </a:r>
            <a:endParaRPr lang="en-US" sz="1750" dirty="0"/>
          </a:p>
        </p:txBody>
      </p:sp>
      <p:sp>
        <p:nvSpPr>
          <p:cNvPr id="6" name="Shape 3"/>
          <p:cNvSpPr/>
          <p:nvPr/>
        </p:nvSpPr>
        <p:spPr>
          <a:xfrm>
            <a:off x="6280190" y="7054691"/>
            <a:ext cx="362903" cy="362903"/>
          </a:xfrm>
          <a:prstGeom prst="roundRect">
            <a:avLst>
              <a:gd name="adj" fmla="val 25194296"/>
            </a:avLst>
          </a:prstGeom>
          <a:noFill/>
          <a:ln w="7620">
            <a:solidFill>
              <a:srgbClr val="FFFFFF"/>
            </a:solidFill>
            <a:prstDash val="solid"/>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65440" y="540663"/>
            <a:ext cx="5663208" cy="594122"/>
          </a:xfrm>
          <a:prstGeom prst="rect">
            <a:avLst/>
          </a:prstGeom>
          <a:noFill/>
          <a:ln/>
        </p:spPr>
        <p:txBody>
          <a:bodyPr wrap="none" lIns="0" tIns="0" rIns="0" bIns="0" rtlCol="0" anchor="t"/>
          <a:lstStyle/>
          <a:p>
            <a:pPr marL="0" indent="0" algn="l">
              <a:lnSpc>
                <a:spcPts val="4650"/>
              </a:lnSpc>
              <a:buNone/>
            </a:pPr>
            <a:r>
              <a:rPr lang="en-US" sz="3700" dirty="0">
                <a:solidFill>
                  <a:srgbClr val="1B1B27"/>
                </a:solidFill>
                <a:latin typeface="Raleway" pitchFamily="34" charset="0"/>
                <a:ea typeface="Raleway" pitchFamily="34" charset="-122"/>
                <a:cs typeface="Raleway" pitchFamily="34" charset="-120"/>
              </a:rPr>
              <a:t>Лідарне знімання (LiDAR)</a:t>
            </a:r>
            <a:endParaRPr lang="en-US" sz="3700" dirty="0"/>
          </a:p>
        </p:txBody>
      </p:sp>
      <p:sp>
        <p:nvSpPr>
          <p:cNvPr id="4" name="Shape 1"/>
          <p:cNvSpPr/>
          <p:nvPr/>
        </p:nvSpPr>
        <p:spPr>
          <a:xfrm>
            <a:off x="665440" y="1419939"/>
            <a:ext cx="142518" cy="1019532"/>
          </a:xfrm>
          <a:prstGeom prst="roundRect">
            <a:avLst>
              <a:gd name="adj" fmla="val 56033"/>
            </a:avLst>
          </a:prstGeom>
          <a:solidFill>
            <a:srgbClr val="E1E1EA"/>
          </a:solidFill>
          <a:ln w="7620">
            <a:solidFill>
              <a:srgbClr val="C7C7D0"/>
            </a:solidFill>
            <a:prstDash val="solid"/>
          </a:ln>
        </p:spPr>
      </p:sp>
      <p:sp>
        <p:nvSpPr>
          <p:cNvPr id="5" name="Text 2"/>
          <p:cNvSpPr/>
          <p:nvPr/>
        </p:nvSpPr>
        <p:spPr>
          <a:xfrm>
            <a:off x="1093113" y="1419939"/>
            <a:ext cx="2376607" cy="297061"/>
          </a:xfrm>
          <a:prstGeom prst="rect">
            <a:avLst/>
          </a:prstGeom>
          <a:noFill/>
          <a:ln/>
        </p:spPr>
        <p:txBody>
          <a:bodyPr wrap="none" lIns="0" tIns="0" rIns="0" bIns="0" rtlCol="0" anchor="t"/>
          <a:lstStyle/>
          <a:p>
            <a:pPr marL="0" indent="0" algn="l">
              <a:lnSpc>
                <a:spcPts val="2300"/>
              </a:lnSpc>
              <a:buNone/>
            </a:pPr>
            <a:r>
              <a:rPr lang="en-US" sz="1850" dirty="0">
                <a:solidFill>
                  <a:srgbClr val="3C3939"/>
                </a:solidFill>
                <a:latin typeface="Raleway" pitchFamily="34" charset="0"/>
                <a:ea typeface="Raleway" pitchFamily="34" charset="-122"/>
                <a:cs typeface="Raleway" pitchFamily="34" charset="-120"/>
              </a:rPr>
              <a:t>Генерація імпульсів</a:t>
            </a:r>
            <a:endParaRPr lang="en-US" sz="1850" dirty="0"/>
          </a:p>
        </p:txBody>
      </p:sp>
      <p:sp>
        <p:nvSpPr>
          <p:cNvPr id="6" name="Text 3"/>
          <p:cNvSpPr/>
          <p:nvPr/>
        </p:nvSpPr>
        <p:spPr>
          <a:xfrm>
            <a:off x="1093113" y="1831062"/>
            <a:ext cx="7385447" cy="608409"/>
          </a:xfrm>
          <a:prstGeom prst="rect">
            <a:avLst/>
          </a:prstGeom>
          <a:noFill/>
          <a:ln/>
        </p:spPr>
        <p:txBody>
          <a:bodyPr wrap="squar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Лазерний сканер генерує тисячі світлових імпульсів за секунду в ближньому інфрачервоному діапазоні.</a:t>
            </a:r>
            <a:endParaRPr lang="en-US" sz="1450" dirty="0"/>
          </a:p>
        </p:txBody>
      </p:sp>
      <p:sp>
        <p:nvSpPr>
          <p:cNvPr id="7" name="Shape 4"/>
          <p:cNvSpPr/>
          <p:nvPr/>
        </p:nvSpPr>
        <p:spPr>
          <a:xfrm>
            <a:off x="950595" y="2629495"/>
            <a:ext cx="142518" cy="1019532"/>
          </a:xfrm>
          <a:prstGeom prst="roundRect">
            <a:avLst>
              <a:gd name="adj" fmla="val 56033"/>
            </a:avLst>
          </a:prstGeom>
          <a:solidFill>
            <a:srgbClr val="E1E1EA"/>
          </a:solidFill>
          <a:ln w="7620">
            <a:solidFill>
              <a:srgbClr val="C7C7D0"/>
            </a:solidFill>
            <a:prstDash val="solid"/>
          </a:ln>
        </p:spPr>
      </p:sp>
      <p:sp>
        <p:nvSpPr>
          <p:cNvPr id="8" name="Text 5"/>
          <p:cNvSpPr/>
          <p:nvPr/>
        </p:nvSpPr>
        <p:spPr>
          <a:xfrm>
            <a:off x="1378267" y="2629495"/>
            <a:ext cx="2376607" cy="297061"/>
          </a:xfrm>
          <a:prstGeom prst="rect">
            <a:avLst/>
          </a:prstGeom>
          <a:noFill/>
          <a:ln/>
        </p:spPr>
        <p:txBody>
          <a:bodyPr wrap="none" lIns="0" tIns="0" rIns="0" bIns="0" rtlCol="0" anchor="t"/>
          <a:lstStyle/>
          <a:p>
            <a:pPr marL="0" indent="0" algn="l">
              <a:lnSpc>
                <a:spcPts val="2300"/>
              </a:lnSpc>
              <a:buNone/>
            </a:pPr>
            <a:r>
              <a:rPr lang="en-US" sz="1850" dirty="0">
                <a:solidFill>
                  <a:srgbClr val="3C3939"/>
                </a:solidFill>
                <a:latin typeface="Raleway" pitchFamily="34" charset="0"/>
                <a:ea typeface="Raleway" pitchFamily="34" charset="-122"/>
                <a:cs typeface="Raleway" pitchFamily="34" charset="-120"/>
              </a:rPr>
              <a:t>Вимірювання часу</a:t>
            </a:r>
            <a:endParaRPr lang="en-US" sz="1850" dirty="0"/>
          </a:p>
        </p:txBody>
      </p:sp>
      <p:sp>
        <p:nvSpPr>
          <p:cNvPr id="9" name="Text 6"/>
          <p:cNvSpPr/>
          <p:nvPr/>
        </p:nvSpPr>
        <p:spPr>
          <a:xfrm>
            <a:off x="1378267" y="3040618"/>
            <a:ext cx="7100292" cy="608409"/>
          </a:xfrm>
          <a:prstGeom prst="rect">
            <a:avLst/>
          </a:prstGeom>
          <a:noFill/>
          <a:ln/>
        </p:spPr>
        <p:txBody>
          <a:bodyPr wrap="squar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Система точно фіксує час проходження імпульсу від сканера до об'єкта і назад, визначаючи відстань.</a:t>
            </a:r>
            <a:endParaRPr lang="en-US" sz="1450" dirty="0"/>
          </a:p>
        </p:txBody>
      </p:sp>
      <p:sp>
        <p:nvSpPr>
          <p:cNvPr id="10" name="Shape 7"/>
          <p:cNvSpPr/>
          <p:nvPr/>
        </p:nvSpPr>
        <p:spPr>
          <a:xfrm>
            <a:off x="1235750" y="3839051"/>
            <a:ext cx="142518" cy="1019532"/>
          </a:xfrm>
          <a:prstGeom prst="roundRect">
            <a:avLst>
              <a:gd name="adj" fmla="val 56033"/>
            </a:avLst>
          </a:prstGeom>
          <a:solidFill>
            <a:srgbClr val="E1E1EA"/>
          </a:solidFill>
          <a:ln w="7620">
            <a:solidFill>
              <a:srgbClr val="C7C7D0"/>
            </a:solidFill>
            <a:prstDash val="solid"/>
          </a:ln>
        </p:spPr>
      </p:sp>
      <p:sp>
        <p:nvSpPr>
          <p:cNvPr id="11" name="Text 8"/>
          <p:cNvSpPr/>
          <p:nvPr/>
        </p:nvSpPr>
        <p:spPr>
          <a:xfrm>
            <a:off x="1663422" y="3839051"/>
            <a:ext cx="3462337" cy="297061"/>
          </a:xfrm>
          <a:prstGeom prst="rect">
            <a:avLst/>
          </a:prstGeom>
          <a:noFill/>
          <a:ln/>
        </p:spPr>
        <p:txBody>
          <a:bodyPr wrap="none" lIns="0" tIns="0" rIns="0" bIns="0" rtlCol="0" anchor="t"/>
          <a:lstStyle/>
          <a:p>
            <a:pPr marL="0" indent="0" algn="l">
              <a:lnSpc>
                <a:spcPts val="2300"/>
              </a:lnSpc>
              <a:buNone/>
            </a:pPr>
            <a:r>
              <a:rPr lang="en-US" sz="1850" dirty="0">
                <a:solidFill>
                  <a:srgbClr val="3C3939"/>
                </a:solidFill>
                <a:latin typeface="Raleway" pitchFamily="34" charset="0"/>
                <a:ea typeface="Raleway" pitchFamily="34" charset="-122"/>
                <a:cs typeface="Raleway" pitchFamily="34" charset="-120"/>
              </a:rPr>
              <a:t>Запис багаторазових відбиттів</a:t>
            </a:r>
            <a:endParaRPr lang="en-US" sz="1850" dirty="0"/>
          </a:p>
        </p:txBody>
      </p:sp>
      <p:sp>
        <p:nvSpPr>
          <p:cNvPr id="12" name="Text 9"/>
          <p:cNvSpPr/>
          <p:nvPr/>
        </p:nvSpPr>
        <p:spPr>
          <a:xfrm>
            <a:off x="1663422" y="4250174"/>
            <a:ext cx="6815138" cy="608409"/>
          </a:xfrm>
          <a:prstGeom prst="rect">
            <a:avLst/>
          </a:prstGeom>
          <a:noFill/>
          <a:ln/>
        </p:spPr>
        <p:txBody>
          <a:bodyPr wrap="squar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Один імпульс може мати кілька відбиттів (від крон дерев, гілок, підліску, ґрунту), що дозволяє створювати вертикальні профілі.</a:t>
            </a:r>
            <a:endParaRPr lang="en-US" sz="1450" dirty="0"/>
          </a:p>
        </p:txBody>
      </p:sp>
      <p:sp>
        <p:nvSpPr>
          <p:cNvPr id="13" name="Shape 10"/>
          <p:cNvSpPr/>
          <p:nvPr/>
        </p:nvSpPr>
        <p:spPr>
          <a:xfrm>
            <a:off x="1521023" y="5048607"/>
            <a:ext cx="142518" cy="1019532"/>
          </a:xfrm>
          <a:prstGeom prst="roundRect">
            <a:avLst>
              <a:gd name="adj" fmla="val 56033"/>
            </a:avLst>
          </a:prstGeom>
          <a:solidFill>
            <a:srgbClr val="E1E1EA"/>
          </a:solidFill>
          <a:ln w="7620">
            <a:solidFill>
              <a:srgbClr val="C7C7D0"/>
            </a:solidFill>
            <a:prstDash val="solid"/>
          </a:ln>
        </p:spPr>
      </p:sp>
      <p:sp>
        <p:nvSpPr>
          <p:cNvPr id="14" name="Text 11"/>
          <p:cNvSpPr/>
          <p:nvPr/>
        </p:nvSpPr>
        <p:spPr>
          <a:xfrm>
            <a:off x="1948696" y="5048607"/>
            <a:ext cx="2900363" cy="297061"/>
          </a:xfrm>
          <a:prstGeom prst="rect">
            <a:avLst/>
          </a:prstGeom>
          <a:noFill/>
          <a:ln/>
        </p:spPr>
        <p:txBody>
          <a:bodyPr wrap="none" lIns="0" tIns="0" rIns="0" bIns="0" rtlCol="0" anchor="t"/>
          <a:lstStyle/>
          <a:p>
            <a:pPr marL="0" indent="0" algn="l">
              <a:lnSpc>
                <a:spcPts val="2300"/>
              </a:lnSpc>
              <a:buNone/>
            </a:pPr>
            <a:r>
              <a:rPr lang="en-US" sz="1850" dirty="0">
                <a:solidFill>
                  <a:srgbClr val="3C3939"/>
                </a:solidFill>
                <a:latin typeface="Raleway" pitchFamily="34" charset="0"/>
                <a:ea typeface="Raleway" pitchFamily="34" charset="-122"/>
                <a:cs typeface="Raleway" pitchFamily="34" charset="-120"/>
              </a:rPr>
              <a:t>Формування хмари точок</a:t>
            </a:r>
            <a:endParaRPr lang="en-US" sz="1850" dirty="0"/>
          </a:p>
        </p:txBody>
      </p:sp>
      <p:sp>
        <p:nvSpPr>
          <p:cNvPr id="15" name="Text 12"/>
          <p:cNvSpPr/>
          <p:nvPr/>
        </p:nvSpPr>
        <p:spPr>
          <a:xfrm>
            <a:off x="1948696" y="5459730"/>
            <a:ext cx="6529864" cy="608409"/>
          </a:xfrm>
          <a:prstGeom prst="rect">
            <a:avLst/>
          </a:prstGeom>
          <a:noFill/>
          <a:ln/>
        </p:spPr>
        <p:txBody>
          <a:bodyPr wrap="squar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Дані GPS/IMU дозволяють прив'язати кожен відбитий імпульс до географічних координат, створюючи 3D хмару точок.</a:t>
            </a:r>
            <a:endParaRPr lang="en-US" sz="1450" dirty="0"/>
          </a:p>
        </p:txBody>
      </p:sp>
      <p:sp>
        <p:nvSpPr>
          <p:cNvPr id="16" name="Text 13"/>
          <p:cNvSpPr/>
          <p:nvPr/>
        </p:nvSpPr>
        <p:spPr>
          <a:xfrm>
            <a:off x="665440" y="6471999"/>
            <a:ext cx="7813119" cy="1216819"/>
          </a:xfrm>
          <a:prstGeom prst="rect">
            <a:avLst/>
          </a:prstGeom>
          <a:noFill/>
          <a:ln/>
        </p:spPr>
        <p:txBody>
          <a:bodyPr wrap="squar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Лідарне знімання забезпечує надзвичайно точні 3D-моделі місцевості з вертикальною точністю до 5-15 см. Лідари встановлюються на літаках, дронах, наземному транспорті та стаціонарних платформах. Ця технологія революціонізувала картографування міст, лісів, археологічних пам'яток та інфраструктурних об'єктів.</a:t>
            </a:r>
            <a:endParaRPr lang="en-US" sz="14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50689" y="589836"/>
            <a:ext cx="6838474" cy="670322"/>
          </a:xfrm>
          <a:prstGeom prst="rect">
            <a:avLst/>
          </a:prstGeom>
          <a:noFill/>
          <a:ln/>
        </p:spPr>
        <p:txBody>
          <a:bodyPr wrap="none" lIns="0" tIns="0" rIns="0" bIns="0" rtlCol="0" anchor="t"/>
          <a:lstStyle/>
          <a:p>
            <a:pPr marL="0" indent="0" algn="l">
              <a:lnSpc>
                <a:spcPts val="5250"/>
              </a:lnSpc>
              <a:buNone/>
            </a:pPr>
            <a:r>
              <a:rPr lang="en-US" sz="4200" dirty="0">
                <a:solidFill>
                  <a:srgbClr val="1B1B27"/>
                </a:solidFill>
                <a:latin typeface="Raleway" pitchFamily="34" charset="0"/>
                <a:ea typeface="Raleway" pitchFamily="34" charset="-122"/>
                <a:cs typeface="Raleway" pitchFamily="34" charset="-120"/>
              </a:rPr>
              <a:t>Аерофотознімання з БПЛА</a:t>
            </a:r>
            <a:endParaRPr lang="en-US" sz="4200" dirty="0"/>
          </a:p>
        </p:txBody>
      </p:sp>
      <p:sp>
        <p:nvSpPr>
          <p:cNvPr id="3" name="Text 1"/>
          <p:cNvSpPr/>
          <p:nvPr/>
        </p:nvSpPr>
        <p:spPr>
          <a:xfrm>
            <a:off x="2473047" y="1689140"/>
            <a:ext cx="2682359" cy="335161"/>
          </a:xfrm>
          <a:prstGeom prst="rect">
            <a:avLst/>
          </a:prstGeom>
          <a:noFill/>
          <a:ln/>
        </p:spPr>
        <p:txBody>
          <a:bodyPr wrap="none" lIns="0" tIns="0" rIns="0" bIns="0" rtlCol="0" anchor="t"/>
          <a:lstStyle/>
          <a:p>
            <a:pPr marL="0" indent="0" algn="r">
              <a:lnSpc>
                <a:spcPts val="2600"/>
              </a:lnSpc>
              <a:buNone/>
            </a:pPr>
            <a:r>
              <a:rPr lang="en-US" sz="2100" dirty="0">
                <a:solidFill>
                  <a:srgbClr val="3C3939"/>
                </a:solidFill>
                <a:latin typeface="Raleway" pitchFamily="34" charset="0"/>
                <a:ea typeface="Raleway" pitchFamily="34" charset="-122"/>
                <a:cs typeface="Raleway" pitchFamily="34" charset="-120"/>
              </a:rPr>
              <a:t>Гнучкість платформи</a:t>
            </a:r>
            <a:endParaRPr lang="en-US" sz="2100" dirty="0"/>
          </a:p>
        </p:txBody>
      </p:sp>
      <p:sp>
        <p:nvSpPr>
          <p:cNvPr id="4" name="Text 2"/>
          <p:cNvSpPr/>
          <p:nvPr/>
        </p:nvSpPr>
        <p:spPr>
          <a:xfrm>
            <a:off x="750689" y="2153007"/>
            <a:ext cx="4404717" cy="1716286"/>
          </a:xfrm>
          <a:prstGeom prst="rect">
            <a:avLst/>
          </a:prstGeom>
          <a:noFill/>
          <a:ln/>
        </p:spPr>
        <p:txBody>
          <a:bodyPr wrap="square" lIns="0" tIns="0" rIns="0" bIns="0" rtlCol="0" anchor="t"/>
          <a:lstStyle/>
          <a:p>
            <a:pPr marL="0" indent="0" algn="r">
              <a:lnSpc>
                <a:spcPts val="2700"/>
              </a:lnSpc>
              <a:buNone/>
            </a:pPr>
            <a:r>
              <a:rPr lang="en-US" sz="1650" dirty="0">
                <a:solidFill>
                  <a:srgbClr val="3C3939"/>
                </a:solidFill>
                <a:latin typeface="Roboto" pitchFamily="34" charset="0"/>
                <a:ea typeface="Roboto" pitchFamily="34" charset="-122"/>
                <a:cs typeface="Roboto" pitchFamily="34" charset="-120"/>
              </a:rPr>
              <a:t>БПЛА можуть оперативно розгортатись для знімання малих та середніх територій. Вони особливо ефективні для оперативного моніторингу динамічних явищ та важкодоступних місць.</a:t>
            </a:r>
            <a:endParaRPr lang="en-US" sz="1650" dirty="0"/>
          </a:p>
        </p:txBody>
      </p:sp>
      <p:pic>
        <p:nvPicPr>
          <p:cNvPr id="5" name="Image 0" descr="preencoded.png"/>
          <p:cNvPicPr>
            <a:picLocks noChangeAspect="1"/>
          </p:cNvPicPr>
          <p:nvPr/>
        </p:nvPicPr>
        <p:blipFill>
          <a:blip r:embed="rId3"/>
          <a:stretch>
            <a:fillRect/>
          </a:stretch>
        </p:blipFill>
        <p:spPr>
          <a:xfrm>
            <a:off x="5477113" y="2192060"/>
            <a:ext cx="3676055" cy="3676055"/>
          </a:xfrm>
          <a:prstGeom prst="rect">
            <a:avLst/>
          </a:prstGeom>
        </p:spPr>
      </p:pic>
      <p:sp>
        <p:nvSpPr>
          <p:cNvPr id="6" name="Shape 3"/>
          <p:cNvSpPr/>
          <p:nvPr/>
        </p:nvSpPr>
        <p:spPr>
          <a:xfrm>
            <a:off x="5795962" y="2510909"/>
            <a:ext cx="536258" cy="536258"/>
          </a:xfrm>
          <a:prstGeom prst="roundRect">
            <a:avLst>
              <a:gd name="adj" fmla="val 1703444"/>
            </a:avLst>
          </a:prstGeom>
          <a:solidFill>
            <a:srgbClr val="E1E1EA"/>
          </a:solidFill>
          <a:ln w="7620">
            <a:solidFill>
              <a:srgbClr val="C7C7D0"/>
            </a:solidFill>
            <a:prstDash val="solid"/>
          </a:ln>
        </p:spPr>
      </p:sp>
      <p:pic>
        <p:nvPicPr>
          <p:cNvPr id="7" name="Image 1" descr="preencoded.png"/>
          <p:cNvPicPr>
            <a:picLocks noChangeAspect="1"/>
          </p:cNvPicPr>
          <p:nvPr/>
        </p:nvPicPr>
        <p:blipFill>
          <a:blip r:embed="rId4"/>
          <a:stretch>
            <a:fillRect/>
          </a:stretch>
        </p:blipFill>
        <p:spPr>
          <a:xfrm>
            <a:off x="5943481" y="2628186"/>
            <a:ext cx="241221" cy="301585"/>
          </a:xfrm>
          <a:prstGeom prst="rect">
            <a:avLst/>
          </a:prstGeom>
        </p:spPr>
      </p:pic>
      <p:sp>
        <p:nvSpPr>
          <p:cNvPr id="8" name="Text 4"/>
          <p:cNvSpPr/>
          <p:nvPr/>
        </p:nvSpPr>
        <p:spPr>
          <a:xfrm>
            <a:off x="9474875" y="1689140"/>
            <a:ext cx="2681407" cy="335161"/>
          </a:xfrm>
          <a:prstGeom prst="rect">
            <a:avLst/>
          </a:prstGeom>
          <a:noFill/>
          <a:ln/>
        </p:spPr>
        <p:txBody>
          <a:bodyPr wrap="none" lIns="0" tIns="0" rIns="0" bIns="0" rtlCol="0" anchor="t"/>
          <a:lstStyle/>
          <a:p>
            <a:pPr marL="0" indent="0" algn="l">
              <a:lnSpc>
                <a:spcPts val="2600"/>
              </a:lnSpc>
              <a:buNone/>
            </a:pPr>
            <a:r>
              <a:rPr lang="en-US" sz="2100" dirty="0">
                <a:solidFill>
                  <a:srgbClr val="3C3939"/>
                </a:solidFill>
                <a:latin typeface="Raleway" pitchFamily="34" charset="0"/>
                <a:ea typeface="Raleway" pitchFamily="34" charset="-122"/>
                <a:cs typeface="Raleway" pitchFamily="34" charset="-120"/>
              </a:rPr>
              <a:t>Система сенсорів</a:t>
            </a:r>
            <a:endParaRPr lang="en-US" sz="2100" dirty="0"/>
          </a:p>
        </p:txBody>
      </p:sp>
      <p:sp>
        <p:nvSpPr>
          <p:cNvPr id="9" name="Text 5"/>
          <p:cNvSpPr/>
          <p:nvPr/>
        </p:nvSpPr>
        <p:spPr>
          <a:xfrm>
            <a:off x="9474875" y="2153007"/>
            <a:ext cx="4404836" cy="1716286"/>
          </a:xfrm>
          <a:prstGeom prst="rect">
            <a:avLst/>
          </a:prstGeom>
          <a:noFill/>
          <a:ln/>
        </p:spPr>
        <p:txBody>
          <a:bodyPr wrap="square" lIns="0" tIns="0" rIns="0" bIns="0" rtlCol="0" anchor="t"/>
          <a:lstStyle/>
          <a:p>
            <a:pPr marL="0" indent="0" algn="l">
              <a:lnSpc>
                <a:spcPts val="2700"/>
              </a:lnSpc>
              <a:buNone/>
            </a:pPr>
            <a:r>
              <a:rPr lang="en-US" sz="1650" dirty="0">
                <a:solidFill>
                  <a:srgbClr val="3C3939"/>
                </a:solidFill>
                <a:latin typeface="Roboto" pitchFamily="34" charset="0"/>
                <a:ea typeface="Roboto" pitchFamily="34" charset="-122"/>
                <a:cs typeface="Roboto" pitchFamily="34" charset="-120"/>
              </a:rPr>
              <a:t>Сучасні дрони оснащуються RGB-камерами, мультиспектральними та тепловізійними сенсорами, іноді компактними лідарами, що розширює їх аналітичні можливості.</a:t>
            </a:r>
            <a:endParaRPr lang="en-US" sz="1650" dirty="0"/>
          </a:p>
        </p:txBody>
      </p:sp>
      <p:pic>
        <p:nvPicPr>
          <p:cNvPr id="10" name="Image 2" descr="preencoded.png"/>
          <p:cNvPicPr>
            <a:picLocks noChangeAspect="1"/>
          </p:cNvPicPr>
          <p:nvPr/>
        </p:nvPicPr>
        <p:blipFill>
          <a:blip r:embed="rId5"/>
          <a:stretch>
            <a:fillRect/>
          </a:stretch>
        </p:blipFill>
        <p:spPr>
          <a:xfrm>
            <a:off x="5477113" y="2192060"/>
            <a:ext cx="3676055" cy="3676055"/>
          </a:xfrm>
          <a:prstGeom prst="rect">
            <a:avLst/>
          </a:prstGeom>
        </p:spPr>
      </p:pic>
      <p:sp>
        <p:nvSpPr>
          <p:cNvPr id="11" name="Shape 6"/>
          <p:cNvSpPr/>
          <p:nvPr/>
        </p:nvSpPr>
        <p:spPr>
          <a:xfrm>
            <a:off x="8297942" y="2510909"/>
            <a:ext cx="536258" cy="536258"/>
          </a:xfrm>
          <a:prstGeom prst="roundRect">
            <a:avLst>
              <a:gd name="adj" fmla="val 1703444"/>
            </a:avLst>
          </a:prstGeom>
          <a:solidFill>
            <a:srgbClr val="E1E1EA"/>
          </a:solidFill>
          <a:ln w="7620">
            <a:solidFill>
              <a:srgbClr val="C7C7D0"/>
            </a:solidFill>
            <a:prstDash val="solid"/>
          </a:ln>
        </p:spPr>
      </p:sp>
      <p:pic>
        <p:nvPicPr>
          <p:cNvPr id="12" name="Image 3" descr="preencoded.png"/>
          <p:cNvPicPr>
            <a:picLocks noChangeAspect="1"/>
          </p:cNvPicPr>
          <p:nvPr/>
        </p:nvPicPr>
        <p:blipFill>
          <a:blip r:embed="rId6"/>
          <a:stretch>
            <a:fillRect/>
          </a:stretch>
        </p:blipFill>
        <p:spPr>
          <a:xfrm>
            <a:off x="8445460" y="2628186"/>
            <a:ext cx="241221" cy="301585"/>
          </a:xfrm>
          <a:prstGeom prst="rect">
            <a:avLst/>
          </a:prstGeom>
        </p:spPr>
      </p:pic>
      <p:sp>
        <p:nvSpPr>
          <p:cNvPr id="13" name="Text 7"/>
          <p:cNvSpPr/>
          <p:nvPr/>
        </p:nvSpPr>
        <p:spPr>
          <a:xfrm>
            <a:off x="9474875" y="4362569"/>
            <a:ext cx="2681407" cy="335161"/>
          </a:xfrm>
          <a:prstGeom prst="rect">
            <a:avLst/>
          </a:prstGeom>
          <a:noFill/>
          <a:ln/>
        </p:spPr>
        <p:txBody>
          <a:bodyPr wrap="none" lIns="0" tIns="0" rIns="0" bIns="0" rtlCol="0" anchor="t"/>
          <a:lstStyle/>
          <a:p>
            <a:pPr marL="0" indent="0" algn="l">
              <a:lnSpc>
                <a:spcPts val="2600"/>
              </a:lnSpc>
              <a:buNone/>
            </a:pPr>
            <a:r>
              <a:rPr lang="en-US" sz="2100" dirty="0">
                <a:solidFill>
                  <a:srgbClr val="3C3939"/>
                </a:solidFill>
                <a:latin typeface="Raleway" pitchFamily="34" charset="0"/>
                <a:ea typeface="Raleway" pitchFamily="34" charset="-122"/>
                <a:cs typeface="Raleway" pitchFamily="34" charset="-120"/>
              </a:rPr>
              <a:t>Якість даних</a:t>
            </a:r>
            <a:endParaRPr lang="en-US" sz="2100" dirty="0"/>
          </a:p>
        </p:txBody>
      </p:sp>
      <p:sp>
        <p:nvSpPr>
          <p:cNvPr id="14" name="Text 8"/>
          <p:cNvSpPr/>
          <p:nvPr/>
        </p:nvSpPr>
        <p:spPr>
          <a:xfrm>
            <a:off x="9474875" y="4826437"/>
            <a:ext cx="4404836" cy="1373029"/>
          </a:xfrm>
          <a:prstGeom prst="rect">
            <a:avLst/>
          </a:prstGeom>
          <a:noFill/>
          <a:ln/>
        </p:spPr>
        <p:txBody>
          <a:bodyPr wrap="square" lIns="0" tIns="0" rIns="0" bIns="0" rtlCol="0" anchor="t"/>
          <a:lstStyle/>
          <a:p>
            <a:pPr marL="0" indent="0" algn="l">
              <a:lnSpc>
                <a:spcPts val="2700"/>
              </a:lnSpc>
              <a:buNone/>
            </a:pPr>
            <a:r>
              <a:rPr lang="en-US" sz="1650" dirty="0">
                <a:solidFill>
                  <a:srgbClr val="3C3939"/>
                </a:solidFill>
                <a:latin typeface="Roboto" pitchFamily="34" charset="0"/>
                <a:ea typeface="Roboto" pitchFamily="34" charset="-122"/>
                <a:cs typeface="Roboto" pitchFamily="34" charset="-120"/>
              </a:rPr>
              <a:t>Роздільна здатність знімків може досягати 1-2 см на піксель, що перевищує можливості супутників і дозволяє виявляти дрібні об'єкти та деталі.</a:t>
            </a:r>
            <a:endParaRPr lang="en-US" sz="1650" dirty="0"/>
          </a:p>
        </p:txBody>
      </p:sp>
      <p:pic>
        <p:nvPicPr>
          <p:cNvPr id="15" name="Image 4" descr="preencoded.png"/>
          <p:cNvPicPr>
            <a:picLocks noChangeAspect="1"/>
          </p:cNvPicPr>
          <p:nvPr/>
        </p:nvPicPr>
        <p:blipFill>
          <a:blip r:embed="rId7"/>
          <a:stretch>
            <a:fillRect/>
          </a:stretch>
        </p:blipFill>
        <p:spPr>
          <a:xfrm>
            <a:off x="5477113" y="2192060"/>
            <a:ext cx="3676055" cy="3676055"/>
          </a:xfrm>
          <a:prstGeom prst="rect">
            <a:avLst/>
          </a:prstGeom>
        </p:spPr>
      </p:pic>
      <p:sp>
        <p:nvSpPr>
          <p:cNvPr id="16" name="Shape 9"/>
          <p:cNvSpPr/>
          <p:nvPr/>
        </p:nvSpPr>
        <p:spPr>
          <a:xfrm>
            <a:off x="8297942" y="5012888"/>
            <a:ext cx="536258" cy="536258"/>
          </a:xfrm>
          <a:prstGeom prst="roundRect">
            <a:avLst>
              <a:gd name="adj" fmla="val 1703444"/>
            </a:avLst>
          </a:prstGeom>
          <a:solidFill>
            <a:srgbClr val="E1E1EA"/>
          </a:solidFill>
          <a:ln w="7620">
            <a:solidFill>
              <a:srgbClr val="C7C7D0"/>
            </a:solidFill>
            <a:prstDash val="solid"/>
          </a:ln>
        </p:spPr>
      </p:sp>
      <p:pic>
        <p:nvPicPr>
          <p:cNvPr id="17" name="Image 5" descr="preencoded.png"/>
          <p:cNvPicPr>
            <a:picLocks noChangeAspect="1"/>
          </p:cNvPicPr>
          <p:nvPr/>
        </p:nvPicPr>
        <p:blipFill>
          <a:blip r:embed="rId8"/>
          <a:stretch>
            <a:fillRect/>
          </a:stretch>
        </p:blipFill>
        <p:spPr>
          <a:xfrm>
            <a:off x="8445460" y="5130165"/>
            <a:ext cx="241221" cy="301585"/>
          </a:xfrm>
          <a:prstGeom prst="rect">
            <a:avLst/>
          </a:prstGeom>
        </p:spPr>
      </p:pic>
      <p:sp>
        <p:nvSpPr>
          <p:cNvPr id="18" name="Text 10"/>
          <p:cNvSpPr/>
          <p:nvPr/>
        </p:nvSpPr>
        <p:spPr>
          <a:xfrm>
            <a:off x="2474000" y="4191000"/>
            <a:ext cx="2681407" cy="335161"/>
          </a:xfrm>
          <a:prstGeom prst="rect">
            <a:avLst/>
          </a:prstGeom>
          <a:noFill/>
          <a:ln/>
        </p:spPr>
        <p:txBody>
          <a:bodyPr wrap="none" lIns="0" tIns="0" rIns="0" bIns="0" rtlCol="0" anchor="t"/>
          <a:lstStyle/>
          <a:p>
            <a:pPr marL="0" indent="0" algn="r">
              <a:lnSpc>
                <a:spcPts val="2600"/>
              </a:lnSpc>
              <a:buNone/>
            </a:pPr>
            <a:r>
              <a:rPr lang="en-US" sz="2100" dirty="0">
                <a:solidFill>
                  <a:srgbClr val="3C3939"/>
                </a:solidFill>
                <a:latin typeface="Raleway" pitchFamily="34" charset="0"/>
                <a:ea typeface="Raleway" pitchFamily="34" charset="-122"/>
                <a:cs typeface="Raleway" pitchFamily="34" charset="-120"/>
              </a:rPr>
              <a:t>Автоматизація</a:t>
            </a:r>
            <a:endParaRPr lang="en-US" sz="2100" dirty="0"/>
          </a:p>
        </p:txBody>
      </p:sp>
      <p:sp>
        <p:nvSpPr>
          <p:cNvPr id="19" name="Text 11"/>
          <p:cNvSpPr/>
          <p:nvPr/>
        </p:nvSpPr>
        <p:spPr>
          <a:xfrm>
            <a:off x="750689" y="4654868"/>
            <a:ext cx="4404717" cy="1716286"/>
          </a:xfrm>
          <a:prstGeom prst="rect">
            <a:avLst/>
          </a:prstGeom>
          <a:noFill/>
          <a:ln/>
        </p:spPr>
        <p:txBody>
          <a:bodyPr wrap="square" lIns="0" tIns="0" rIns="0" bIns="0" rtlCol="0" anchor="t"/>
          <a:lstStyle/>
          <a:p>
            <a:pPr marL="0" indent="0" algn="r">
              <a:lnSpc>
                <a:spcPts val="2700"/>
              </a:lnSpc>
              <a:buNone/>
            </a:pPr>
            <a:r>
              <a:rPr lang="en-US" sz="1650" dirty="0">
                <a:solidFill>
                  <a:srgbClr val="3C3939"/>
                </a:solidFill>
                <a:latin typeface="Roboto" pitchFamily="34" charset="0"/>
                <a:ea typeface="Roboto" pitchFamily="34" charset="-122"/>
                <a:cs typeface="Roboto" pitchFamily="34" charset="-120"/>
              </a:rPr>
              <a:t>Програмне забезпечення для фотограмметрії (Pix4D, Agisoft Metashape) автоматично обробляє дані з БПЛА, створюючи ортофотоплани, 3D-моделі та цифрові моделі місцевості.</a:t>
            </a:r>
            <a:endParaRPr lang="en-US" sz="1650" dirty="0"/>
          </a:p>
        </p:txBody>
      </p:sp>
      <p:pic>
        <p:nvPicPr>
          <p:cNvPr id="20" name="Image 6" descr="preencoded.png"/>
          <p:cNvPicPr>
            <a:picLocks noChangeAspect="1"/>
          </p:cNvPicPr>
          <p:nvPr/>
        </p:nvPicPr>
        <p:blipFill>
          <a:blip r:embed="rId9"/>
          <a:stretch>
            <a:fillRect/>
          </a:stretch>
        </p:blipFill>
        <p:spPr>
          <a:xfrm>
            <a:off x="5477113" y="2192060"/>
            <a:ext cx="3676055" cy="3676055"/>
          </a:xfrm>
          <a:prstGeom prst="rect">
            <a:avLst/>
          </a:prstGeom>
        </p:spPr>
      </p:pic>
      <p:sp>
        <p:nvSpPr>
          <p:cNvPr id="21" name="Shape 12"/>
          <p:cNvSpPr/>
          <p:nvPr/>
        </p:nvSpPr>
        <p:spPr>
          <a:xfrm>
            <a:off x="5795962" y="5012888"/>
            <a:ext cx="536258" cy="536258"/>
          </a:xfrm>
          <a:prstGeom prst="roundRect">
            <a:avLst>
              <a:gd name="adj" fmla="val 1703444"/>
            </a:avLst>
          </a:prstGeom>
          <a:solidFill>
            <a:srgbClr val="E1E1EA"/>
          </a:solidFill>
          <a:ln w="7620">
            <a:solidFill>
              <a:srgbClr val="C7C7D0"/>
            </a:solidFill>
            <a:prstDash val="solid"/>
          </a:ln>
        </p:spPr>
      </p:sp>
      <p:pic>
        <p:nvPicPr>
          <p:cNvPr id="22" name="Image 7" descr="preencoded.png"/>
          <p:cNvPicPr>
            <a:picLocks noChangeAspect="1"/>
          </p:cNvPicPr>
          <p:nvPr/>
        </p:nvPicPr>
        <p:blipFill>
          <a:blip r:embed="rId10"/>
          <a:stretch>
            <a:fillRect/>
          </a:stretch>
        </p:blipFill>
        <p:spPr>
          <a:xfrm>
            <a:off x="5943481" y="5130165"/>
            <a:ext cx="241221" cy="301585"/>
          </a:xfrm>
          <a:prstGeom prst="rect">
            <a:avLst/>
          </a:prstGeom>
        </p:spPr>
      </p:pic>
      <p:sp>
        <p:nvSpPr>
          <p:cNvPr id="23" name="Text 13"/>
          <p:cNvSpPr/>
          <p:nvPr/>
        </p:nvSpPr>
        <p:spPr>
          <a:xfrm>
            <a:off x="750689" y="6612374"/>
            <a:ext cx="13129022" cy="1029772"/>
          </a:xfrm>
          <a:prstGeom prst="rect">
            <a:avLst/>
          </a:prstGeom>
          <a:noFill/>
          <a:ln/>
        </p:spPr>
        <p:txBody>
          <a:bodyPr wrap="square" lIns="0" tIns="0" rIns="0" bIns="0" rtlCol="0" anchor="t"/>
          <a:lstStyle/>
          <a:p>
            <a:pPr marL="0" indent="0" algn="l">
              <a:lnSpc>
                <a:spcPts val="2700"/>
              </a:lnSpc>
              <a:buNone/>
            </a:pPr>
            <a:r>
              <a:rPr lang="en-US" sz="1650" dirty="0">
                <a:solidFill>
                  <a:srgbClr val="3C3939"/>
                </a:solidFill>
                <a:latin typeface="Roboto" pitchFamily="34" charset="0"/>
                <a:ea typeface="Roboto" pitchFamily="34" charset="-122"/>
                <a:cs typeface="Roboto" pitchFamily="34" charset="-120"/>
              </a:rPr>
              <a:t>Аерофотознімання з БПЛА набуло широкого поширення в останнє десятиліття завдяки доступності обладнання та програмного забезпечення. Ця технологія особливо популярна для моніторингу будівництва, сільського господарства, археологічних розкопок та екологічних досліджень.</a:t>
            </a:r>
            <a:endParaRPr lang="en-US" sz="16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684609" y="696873"/>
            <a:ext cx="6392585" cy="611148"/>
          </a:xfrm>
          <a:prstGeom prst="rect">
            <a:avLst/>
          </a:prstGeom>
          <a:noFill/>
          <a:ln/>
        </p:spPr>
        <p:txBody>
          <a:bodyPr wrap="none" lIns="0" tIns="0" rIns="0" bIns="0" rtlCol="0" anchor="t"/>
          <a:lstStyle/>
          <a:p>
            <a:pPr marL="0" indent="0" algn="l">
              <a:lnSpc>
                <a:spcPts val="4800"/>
              </a:lnSpc>
              <a:buNone/>
            </a:pPr>
            <a:r>
              <a:rPr lang="en-US" sz="3850" dirty="0">
                <a:solidFill>
                  <a:srgbClr val="1B1B27"/>
                </a:solidFill>
                <a:latin typeface="Raleway" pitchFamily="34" charset="0"/>
                <a:ea typeface="Raleway" pitchFamily="34" charset="-122"/>
                <a:cs typeface="Raleway" pitchFamily="34" charset="-120"/>
              </a:rPr>
              <a:t>Мобільне картографування</a:t>
            </a:r>
            <a:endParaRPr lang="en-US" sz="3850" dirty="0"/>
          </a:p>
        </p:txBody>
      </p:sp>
      <p:sp>
        <p:nvSpPr>
          <p:cNvPr id="3" name="Shape 1"/>
          <p:cNvSpPr/>
          <p:nvPr/>
        </p:nvSpPr>
        <p:spPr>
          <a:xfrm>
            <a:off x="7303770" y="1699141"/>
            <a:ext cx="22860" cy="4987647"/>
          </a:xfrm>
          <a:prstGeom prst="roundRect">
            <a:avLst>
              <a:gd name="adj" fmla="val 359392"/>
            </a:avLst>
          </a:prstGeom>
          <a:solidFill>
            <a:srgbClr val="C7C7D0"/>
          </a:solidFill>
          <a:ln/>
        </p:spPr>
      </p:sp>
      <p:sp>
        <p:nvSpPr>
          <p:cNvPr id="4" name="Shape 2"/>
          <p:cNvSpPr/>
          <p:nvPr/>
        </p:nvSpPr>
        <p:spPr>
          <a:xfrm>
            <a:off x="6531293" y="2127766"/>
            <a:ext cx="586740" cy="22860"/>
          </a:xfrm>
          <a:prstGeom prst="roundRect">
            <a:avLst>
              <a:gd name="adj" fmla="val 359392"/>
            </a:avLst>
          </a:prstGeom>
          <a:solidFill>
            <a:srgbClr val="C7C7D0"/>
          </a:solidFill>
          <a:ln/>
        </p:spPr>
      </p:sp>
      <p:sp>
        <p:nvSpPr>
          <p:cNvPr id="5" name="Shape 3"/>
          <p:cNvSpPr/>
          <p:nvPr/>
        </p:nvSpPr>
        <p:spPr>
          <a:xfrm>
            <a:off x="7095173" y="1919168"/>
            <a:ext cx="440055" cy="440055"/>
          </a:xfrm>
          <a:prstGeom prst="roundRect">
            <a:avLst>
              <a:gd name="adj" fmla="val 18670"/>
            </a:avLst>
          </a:prstGeom>
          <a:solidFill>
            <a:srgbClr val="E1E1EA"/>
          </a:solidFill>
          <a:ln w="7620">
            <a:solidFill>
              <a:srgbClr val="C7C7D0"/>
            </a:solidFill>
            <a:prstDash val="solid"/>
          </a:ln>
        </p:spPr>
      </p:sp>
      <p:pic>
        <p:nvPicPr>
          <p:cNvPr id="6" name="Image 0" descr="preencoded.png"/>
          <p:cNvPicPr>
            <a:picLocks noChangeAspect="1"/>
          </p:cNvPicPr>
          <p:nvPr/>
        </p:nvPicPr>
        <p:blipFill>
          <a:blip r:embed="rId3"/>
          <a:stretch>
            <a:fillRect/>
          </a:stretch>
        </p:blipFill>
        <p:spPr>
          <a:xfrm>
            <a:off x="7168515" y="1955840"/>
            <a:ext cx="293370" cy="366713"/>
          </a:xfrm>
          <a:prstGeom prst="rect">
            <a:avLst/>
          </a:prstGeom>
        </p:spPr>
      </p:pic>
      <p:sp>
        <p:nvSpPr>
          <p:cNvPr id="7" name="Text 4"/>
          <p:cNvSpPr/>
          <p:nvPr/>
        </p:nvSpPr>
        <p:spPr>
          <a:xfrm>
            <a:off x="1836182" y="1894642"/>
            <a:ext cx="4501039" cy="305633"/>
          </a:xfrm>
          <a:prstGeom prst="rect">
            <a:avLst/>
          </a:prstGeom>
          <a:noFill/>
          <a:ln/>
        </p:spPr>
        <p:txBody>
          <a:bodyPr wrap="none" lIns="0" tIns="0" rIns="0" bIns="0" rtlCol="0" anchor="t"/>
          <a:lstStyle/>
          <a:p>
            <a:pPr marL="0" indent="0" algn="r">
              <a:lnSpc>
                <a:spcPts val="2400"/>
              </a:lnSpc>
              <a:buNone/>
            </a:pPr>
            <a:r>
              <a:rPr lang="en-US" sz="1900" dirty="0">
                <a:solidFill>
                  <a:srgbClr val="3C3939"/>
                </a:solidFill>
                <a:latin typeface="Raleway" pitchFamily="34" charset="0"/>
                <a:ea typeface="Raleway" pitchFamily="34" charset="-122"/>
                <a:cs typeface="Raleway" pitchFamily="34" charset="-120"/>
              </a:rPr>
              <a:t>Мобільні картографічні системи (MMS)</a:t>
            </a:r>
            <a:endParaRPr lang="en-US" sz="1900" dirty="0"/>
          </a:p>
        </p:txBody>
      </p:sp>
      <p:sp>
        <p:nvSpPr>
          <p:cNvPr id="8" name="Text 5"/>
          <p:cNvSpPr/>
          <p:nvPr/>
        </p:nvSpPr>
        <p:spPr>
          <a:xfrm>
            <a:off x="684609" y="2317552"/>
            <a:ext cx="5652611" cy="1251585"/>
          </a:xfrm>
          <a:prstGeom prst="rect">
            <a:avLst/>
          </a:prstGeom>
          <a:noFill/>
          <a:ln/>
        </p:spPr>
        <p:txBody>
          <a:bodyPr wrap="square" lIns="0" tIns="0" rIns="0" bIns="0" rtlCol="0" anchor="t"/>
          <a:lstStyle/>
          <a:p>
            <a:pPr marL="0" indent="0" algn="r">
              <a:lnSpc>
                <a:spcPts val="2450"/>
              </a:lnSpc>
              <a:buNone/>
            </a:pPr>
            <a:r>
              <a:rPr lang="en-US" sz="1500" dirty="0">
                <a:solidFill>
                  <a:srgbClr val="3C3939"/>
                </a:solidFill>
                <a:latin typeface="Roboto" pitchFamily="34" charset="0"/>
                <a:ea typeface="Roboto" pitchFamily="34" charset="-122"/>
                <a:cs typeface="Roboto" pitchFamily="34" charset="-120"/>
              </a:rPr>
              <a:t>Комплекс обладнання, що встановлюється на автомобілі та включає лідари, панорамні камери, тепловізори, GPS/IMU для збору геопросторових даних у русі зі швидкістю до 80-100 км/год.</a:t>
            </a:r>
            <a:endParaRPr lang="en-US" sz="1500" dirty="0"/>
          </a:p>
        </p:txBody>
      </p:sp>
      <p:sp>
        <p:nvSpPr>
          <p:cNvPr id="9" name="Shape 6"/>
          <p:cNvSpPr/>
          <p:nvPr/>
        </p:nvSpPr>
        <p:spPr>
          <a:xfrm>
            <a:off x="7512367" y="3105626"/>
            <a:ext cx="586740" cy="22860"/>
          </a:xfrm>
          <a:prstGeom prst="roundRect">
            <a:avLst>
              <a:gd name="adj" fmla="val 359392"/>
            </a:avLst>
          </a:prstGeom>
          <a:solidFill>
            <a:srgbClr val="C7C7D0"/>
          </a:solidFill>
          <a:ln/>
        </p:spPr>
      </p:sp>
      <p:sp>
        <p:nvSpPr>
          <p:cNvPr id="10" name="Shape 7"/>
          <p:cNvSpPr/>
          <p:nvPr/>
        </p:nvSpPr>
        <p:spPr>
          <a:xfrm>
            <a:off x="7095173" y="2897029"/>
            <a:ext cx="440055" cy="440055"/>
          </a:xfrm>
          <a:prstGeom prst="roundRect">
            <a:avLst>
              <a:gd name="adj" fmla="val 18670"/>
            </a:avLst>
          </a:prstGeom>
          <a:solidFill>
            <a:srgbClr val="E1E1EA"/>
          </a:solidFill>
          <a:ln w="7620">
            <a:solidFill>
              <a:srgbClr val="C7C7D0"/>
            </a:solidFill>
            <a:prstDash val="solid"/>
          </a:ln>
        </p:spPr>
      </p:sp>
      <p:pic>
        <p:nvPicPr>
          <p:cNvPr id="11" name="Image 1" descr="preencoded.png"/>
          <p:cNvPicPr>
            <a:picLocks noChangeAspect="1"/>
          </p:cNvPicPr>
          <p:nvPr/>
        </p:nvPicPr>
        <p:blipFill>
          <a:blip r:embed="rId4"/>
          <a:stretch>
            <a:fillRect/>
          </a:stretch>
        </p:blipFill>
        <p:spPr>
          <a:xfrm>
            <a:off x="7168515" y="2933700"/>
            <a:ext cx="293370" cy="366713"/>
          </a:xfrm>
          <a:prstGeom prst="rect">
            <a:avLst/>
          </a:prstGeom>
        </p:spPr>
      </p:pic>
      <p:sp>
        <p:nvSpPr>
          <p:cNvPr id="12" name="Text 8"/>
          <p:cNvSpPr/>
          <p:nvPr/>
        </p:nvSpPr>
        <p:spPr>
          <a:xfrm>
            <a:off x="8293179" y="2872502"/>
            <a:ext cx="2445068" cy="305633"/>
          </a:xfrm>
          <a:prstGeom prst="rect">
            <a:avLst/>
          </a:prstGeom>
          <a:noFill/>
          <a:ln/>
        </p:spPr>
        <p:txBody>
          <a:bodyPr wrap="none" lIns="0" tIns="0" rIns="0" bIns="0" rtlCol="0" anchor="t"/>
          <a:lstStyle/>
          <a:p>
            <a:pPr marL="0" indent="0" algn="l">
              <a:lnSpc>
                <a:spcPts val="2400"/>
              </a:lnSpc>
              <a:buNone/>
            </a:pPr>
            <a:r>
              <a:rPr lang="en-US" sz="1900" dirty="0">
                <a:solidFill>
                  <a:srgbClr val="3C3939"/>
                </a:solidFill>
                <a:latin typeface="Raleway" pitchFamily="34" charset="0"/>
                <a:ea typeface="Raleway" pitchFamily="34" charset="-122"/>
                <a:cs typeface="Raleway" pitchFamily="34" charset="-120"/>
              </a:rPr>
              <a:t>Синхронізація даних</a:t>
            </a:r>
            <a:endParaRPr lang="en-US" sz="1900" dirty="0"/>
          </a:p>
        </p:txBody>
      </p:sp>
      <p:sp>
        <p:nvSpPr>
          <p:cNvPr id="13" name="Text 9"/>
          <p:cNvSpPr/>
          <p:nvPr/>
        </p:nvSpPr>
        <p:spPr>
          <a:xfrm>
            <a:off x="8293179" y="3295412"/>
            <a:ext cx="5652611" cy="938689"/>
          </a:xfrm>
          <a:prstGeom prst="rect">
            <a:avLst/>
          </a:prstGeom>
          <a:noFill/>
          <a:ln/>
        </p:spPr>
        <p:txBody>
          <a:bodyPr wrap="square" lIns="0" tIns="0" rIns="0" bIns="0" rtlCol="0" anchor="t"/>
          <a:lstStyle/>
          <a:p>
            <a:pPr marL="0" indent="0" algn="l">
              <a:lnSpc>
                <a:spcPts val="2450"/>
              </a:lnSpc>
              <a:buNone/>
            </a:pPr>
            <a:r>
              <a:rPr lang="en-US" sz="1500" dirty="0">
                <a:solidFill>
                  <a:srgbClr val="3C3939"/>
                </a:solidFill>
                <a:latin typeface="Roboto" pitchFamily="34" charset="0"/>
                <a:ea typeface="Roboto" pitchFamily="34" charset="-122"/>
                <a:cs typeface="Roboto" pitchFamily="34" charset="-120"/>
              </a:rPr>
              <a:t>Усі сенсори синхронізуються за часом і положенням, що дозволяє точно поєднувати різні типи даних (лідарні точки, зображення, теплові карти) в єдину геопросторову модель.</a:t>
            </a:r>
            <a:endParaRPr lang="en-US" sz="1500" dirty="0"/>
          </a:p>
        </p:txBody>
      </p:sp>
      <p:sp>
        <p:nvSpPr>
          <p:cNvPr id="14" name="Shape 10"/>
          <p:cNvSpPr/>
          <p:nvPr/>
        </p:nvSpPr>
        <p:spPr>
          <a:xfrm>
            <a:off x="6531293" y="4388763"/>
            <a:ext cx="586740" cy="22860"/>
          </a:xfrm>
          <a:prstGeom prst="roundRect">
            <a:avLst>
              <a:gd name="adj" fmla="val 359392"/>
            </a:avLst>
          </a:prstGeom>
          <a:solidFill>
            <a:srgbClr val="C7C7D0"/>
          </a:solidFill>
          <a:ln/>
        </p:spPr>
      </p:sp>
      <p:sp>
        <p:nvSpPr>
          <p:cNvPr id="15" name="Shape 11"/>
          <p:cNvSpPr/>
          <p:nvPr/>
        </p:nvSpPr>
        <p:spPr>
          <a:xfrm>
            <a:off x="7095173" y="4180165"/>
            <a:ext cx="440055" cy="440055"/>
          </a:xfrm>
          <a:prstGeom prst="roundRect">
            <a:avLst>
              <a:gd name="adj" fmla="val 18670"/>
            </a:avLst>
          </a:prstGeom>
          <a:solidFill>
            <a:srgbClr val="E1E1EA"/>
          </a:solidFill>
          <a:ln w="7620">
            <a:solidFill>
              <a:srgbClr val="C7C7D0"/>
            </a:solidFill>
            <a:prstDash val="solid"/>
          </a:ln>
        </p:spPr>
      </p:sp>
      <p:pic>
        <p:nvPicPr>
          <p:cNvPr id="16" name="Image 2" descr="preencoded.png"/>
          <p:cNvPicPr>
            <a:picLocks noChangeAspect="1"/>
          </p:cNvPicPr>
          <p:nvPr/>
        </p:nvPicPr>
        <p:blipFill>
          <a:blip r:embed="rId5"/>
          <a:stretch>
            <a:fillRect/>
          </a:stretch>
        </p:blipFill>
        <p:spPr>
          <a:xfrm>
            <a:off x="7168515" y="4216837"/>
            <a:ext cx="293370" cy="366713"/>
          </a:xfrm>
          <a:prstGeom prst="rect">
            <a:avLst/>
          </a:prstGeom>
        </p:spPr>
      </p:pic>
      <p:sp>
        <p:nvSpPr>
          <p:cNvPr id="17" name="Text 12"/>
          <p:cNvSpPr/>
          <p:nvPr/>
        </p:nvSpPr>
        <p:spPr>
          <a:xfrm>
            <a:off x="3544253" y="4155638"/>
            <a:ext cx="2792968" cy="305633"/>
          </a:xfrm>
          <a:prstGeom prst="rect">
            <a:avLst/>
          </a:prstGeom>
          <a:noFill/>
          <a:ln/>
        </p:spPr>
        <p:txBody>
          <a:bodyPr wrap="none" lIns="0" tIns="0" rIns="0" bIns="0" rtlCol="0" anchor="t"/>
          <a:lstStyle/>
          <a:p>
            <a:pPr marL="0" indent="0" algn="r">
              <a:lnSpc>
                <a:spcPts val="2400"/>
              </a:lnSpc>
              <a:buNone/>
            </a:pPr>
            <a:r>
              <a:rPr lang="en-US" sz="1900" dirty="0">
                <a:solidFill>
                  <a:srgbClr val="3C3939"/>
                </a:solidFill>
                <a:latin typeface="Raleway" pitchFamily="34" charset="0"/>
                <a:ea typeface="Raleway" pitchFamily="34" charset="-122"/>
                <a:cs typeface="Raleway" pitchFamily="34" charset="-120"/>
              </a:rPr>
              <a:t>Багатофункціональність</a:t>
            </a:r>
            <a:endParaRPr lang="en-US" sz="1900" dirty="0"/>
          </a:p>
        </p:txBody>
      </p:sp>
      <p:sp>
        <p:nvSpPr>
          <p:cNvPr id="18" name="Text 13"/>
          <p:cNvSpPr/>
          <p:nvPr/>
        </p:nvSpPr>
        <p:spPr>
          <a:xfrm>
            <a:off x="684609" y="4578548"/>
            <a:ext cx="5652611" cy="938689"/>
          </a:xfrm>
          <a:prstGeom prst="rect">
            <a:avLst/>
          </a:prstGeom>
          <a:noFill/>
          <a:ln/>
        </p:spPr>
        <p:txBody>
          <a:bodyPr wrap="square" lIns="0" tIns="0" rIns="0" bIns="0" rtlCol="0" anchor="t"/>
          <a:lstStyle/>
          <a:p>
            <a:pPr marL="0" indent="0" algn="r">
              <a:lnSpc>
                <a:spcPts val="2450"/>
              </a:lnSpc>
              <a:buNone/>
            </a:pPr>
            <a:r>
              <a:rPr lang="en-US" sz="1500" dirty="0">
                <a:solidFill>
                  <a:srgbClr val="3C3939"/>
                </a:solidFill>
                <a:latin typeface="Roboto" pitchFamily="34" charset="0"/>
                <a:ea typeface="Roboto" pitchFamily="34" charset="-122"/>
                <a:cs typeface="Roboto" pitchFamily="34" charset="-120"/>
              </a:rPr>
              <a:t>MMS одночасно збирають дані про дорожню інфраструктуру, придорожні об'єкти, рельєф місцевості, стан покриття та міські фасади з міліметровою точністю.</a:t>
            </a:r>
            <a:endParaRPr lang="en-US" sz="1500" dirty="0"/>
          </a:p>
        </p:txBody>
      </p:sp>
      <p:sp>
        <p:nvSpPr>
          <p:cNvPr id="19" name="Shape 14"/>
          <p:cNvSpPr/>
          <p:nvPr/>
        </p:nvSpPr>
        <p:spPr>
          <a:xfrm>
            <a:off x="7512367" y="5362813"/>
            <a:ext cx="586740" cy="22860"/>
          </a:xfrm>
          <a:prstGeom prst="roundRect">
            <a:avLst>
              <a:gd name="adj" fmla="val 359392"/>
            </a:avLst>
          </a:prstGeom>
          <a:solidFill>
            <a:srgbClr val="C7C7D0"/>
          </a:solidFill>
          <a:ln/>
        </p:spPr>
      </p:sp>
      <p:sp>
        <p:nvSpPr>
          <p:cNvPr id="20" name="Shape 15"/>
          <p:cNvSpPr/>
          <p:nvPr/>
        </p:nvSpPr>
        <p:spPr>
          <a:xfrm>
            <a:off x="7095173" y="5154216"/>
            <a:ext cx="440055" cy="440055"/>
          </a:xfrm>
          <a:prstGeom prst="roundRect">
            <a:avLst>
              <a:gd name="adj" fmla="val 18670"/>
            </a:avLst>
          </a:prstGeom>
          <a:solidFill>
            <a:srgbClr val="E1E1EA"/>
          </a:solidFill>
          <a:ln w="7620">
            <a:solidFill>
              <a:srgbClr val="C7C7D0"/>
            </a:solidFill>
            <a:prstDash val="solid"/>
          </a:ln>
        </p:spPr>
      </p:sp>
      <p:pic>
        <p:nvPicPr>
          <p:cNvPr id="21" name="Image 3" descr="preencoded.png"/>
          <p:cNvPicPr>
            <a:picLocks noChangeAspect="1"/>
          </p:cNvPicPr>
          <p:nvPr/>
        </p:nvPicPr>
        <p:blipFill>
          <a:blip r:embed="rId6"/>
          <a:stretch>
            <a:fillRect/>
          </a:stretch>
        </p:blipFill>
        <p:spPr>
          <a:xfrm>
            <a:off x="7168515" y="5190887"/>
            <a:ext cx="293370" cy="366713"/>
          </a:xfrm>
          <a:prstGeom prst="rect">
            <a:avLst/>
          </a:prstGeom>
        </p:spPr>
      </p:pic>
      <p:sp>
        <p:nvSpPr>
          <p:cNvPr id="22" name="Text 16"/>
          <p:cNvSpPr/>
          <p:nvPr/>
        </p:nvSpPr>
        <p:spPr>
          <a:xfrm>
            <a:off x="8293179" y="5129689"/>
            <a:ext cx="2445068" cy="305633"/>
          </a:xfrm>
          <a:prstGeom prst="rect">
            <a:avLst/>
          </a:prstGeom>
          <a:noFill/>
          <a:ln/>
        </p:spPr>
        <p:txBody>
          <a:bodyPr wrap="none" lIns="0" tIns="0" rIns="0" bIns="0" rtlCol="0" anchor="t"/>
          <a:lstStyle/>
          <a:p>
            <a:pPr marL="0" indent="0" algn="l">
              <a:lnSpc>
                <a:spcPts val="2400"/>
              </a:lnSpc>
              <a:buNone/>
            </a:pPr>
            <a:r>
              <a:rPr lang="en-US" sz="1900" dirty="0">
                <a:solidFill>
                  <a:srgbClr val="3C3939"/>
                </a:solidFill>
                <a:latin typeface="Raleway" pitchFamily="34" charset="0"/>
                <a:ea typeface="Raleway" pitchFamily="34" charset="-122"/>
                <a:cs typeface="Raleway" pitchFamily="34" charset="-120"/>
              </a:rPr>
              <a:t>Вуличний вигляд</a:t>
            </a:r>
            <a:endParaRPr lang="en-US" sz="1900" dirty="0"/>
          </a:p>
        </p:txBody>
      </p:sp>
      <p:sp>
        <p:nvSpPr>
          <p:cNvPr id="23" name="Text 17"/>
          <p:cNvSpPr/>
          <p:nvPr/>
        </p:nvSpPr>
        <p:spPr>
          <a:xfrm>
            <a:off x="8293179" y="5552599"/>
            <a:ext cx="5652611" cy="938689"/>
          </a:xfrm>
          <a:prstGeom prst="rect">
            <a:avLst/>
          </a:prstGeom>
          <a:noFill/>
          <a:ln/>
        </p:spPr>
        <p:txBody>
          <a:bodyPr wrap="square" lIns="0" tIns="0" rIns="0" bIns="0" rtlCol="0" anchor="t"/>
          <a:lstStyle/>
          <a:p>
            <a:pPr marL="0" indent="0" algn="l">
              <a:lnSpc>
                <a:spcPts val="2450"/>
              </a:lnSpc>
              <a:buNone/>
            </a:pPr>
            <a:r>
              <a:rPr lang="en-US" sz="1500" dirty="0">
                <a:solidFill>
                  <a:srgbClr val="3C3939"/>
                </a:solidFill>
                <a:latin typeface="Roboto" pitchFamily="34" charset="0"/>
                <a:ea typeface="Roboto" pitchFamily="34" charset="-122"/>
                <a:cs typeface="Roboto" pitchFamily="34" charset="-120"/>
              </a:rPr>
              <a:t>Панорамні знімки вулиць створюють віртуальний досвід пересування містом, що використовується в картографічних сервісах (Google Street View, Яндекс Панорами).</a:t>
            </a:r>
            <a:endParaRPr lang="en-US" sz="1500" dirty="0"/>
          </a:p>
        </p:txBody>
      </p:sp>
      <p:sp>
        <p:nvSpPr>
          <p:cNvPr id="24" name="Text 18"/>
          <p:cNvSpPr/>
          <p:nvPr/>
        </p:nvSpPr>
        <p:spPr>
          <a:xfrm>
            <a:off x="684609" y="6906816"/>
            <a:ext cx="13261181" cy="625793"/>
          </a:xfrm>
          <a:prstGeom prst="rect">
            <a:avLst/>
          </a:prstGeom>
          <a:noFill/>
          <a:ln/>
        </p:spPr>
        <p:txBody>
          <a:bodyPr wrap="square" lIns="0" tIns="0" rIns="0" bIns="0" rtlCol="0" anchor="t"/>
          <a:lstStyle/>
          <a:p>
            <a:pPr marL="0" indent="0" algn="l">
              <a:lnSpc>
                <a:spcPts val="2450"/>
              </a:lnSpc>
              <a:buNone/>
            </a:pPr>
            <a:r>
              <a:rPr lang="en-US" sz="1500" dirty="0">
                <a:solidFill>
                  <a:srgbClr val="3C3939"/>
                </a:solidFill>
                <a:latin typeface="Roboto" pitchFamily="34" charset="0"/>
                <a:ea typeface="Roboto" pitchFamily="34" charset="-122"/>
                <a:cs typeface="Roboto" pitchFamily="34" charset="-120"/>
              </a:rPr>
              <a:t>Мобільне картографування дозволяє оперативно збирати деталізовані дані про транспортну інфраструктуру та міське середовище. Ці дані використовуються для інвентаризації доріг, планування ремонтів, розробки систем автономного водіння та містобудівного проєктування.</a:t>
            </a:r>
            <a:endParaRPr lang="en-US" sz="15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09613" y="557570"/>
            <a:ext cx="9091970" cy="633651"/>
          </a:xfrm>
          <a:prstGeom prst="rect">
            <a:avLst/>
          </a:prstGeom>
          <a:noFill/>
          <a:ln/>
        </p:spPr>
        <p:txBody>
          <a:bodyPr wrap="none" lIns="0" tIns="0" rIns="0" bIns="0" rtlCol="0" anchor="t"/>
          <a:lstStyle/>
          <a:p>
            <a:pPr marL="0" indent="0" algn="l">
              <a:lnSpc>
                <a:spcPts val="4950"/>
              </a:lnSpc>
              <a:buNone/>
            </a:pPr>
            <a:r>
              <a:rPr lang="en-US" sz="3950" dirty="0">
                <a:solidFill>
                  <a:srgbClr val="1B1B27"/>
                </a:solidFill>
                <a:latin typeface="Raleway" pitchFamily="34" charset="0"/>
                <a:ea typeface="Raleway" pitchFamily="34" charset="-122"/>
                <a:cs typeface="Raleway" pitchFamily="34" charset="-120"/>
              </a:rPr>
              <a:t>Краудсорсинг геопросторових даних</a:t>
            </a:r>
            <a:endParaRPr lang="en-US" sz="3950" dirty="0"/>
          </a:p>
        </p:txBody>
      </p:sp>
      <p:pic>
        <p:nvPicPr>
          <p:cNvPr id="3" name="Image 0" descr="preencoded.png"/>
          <p:cNvPicPr>
            <a:picLocks noChangeAspect="1"/>
          </p:cNvPicPr>
          <p:nvPr/>
        </p:nvPicPr>
        <p:blipFill>
          <a:blip r:embed="rId3"/>
          <a:stretch>
            <a:fillRect/>
          </a:stretch>
        </p:blipFill>
        <p:spPr>
          <a:xfrm>
            <a:off x="709613" y="1596747"/>
            <a:ext cx="4201001" cy="2596396"/>
          </a:xfrm>
          <a:prstGeom prst="rect">
            <a:avLst/>
          </a:prstGeom>
        </p:spPr>
      </p:pic>
      <p:sp>
        <p:nvSpPr>
          <p:cNvPr id="4" name="Text 1"/>
          <p:cNvSpPr/>
          <p:nvPr/>
        </p:nvSpPr>
        <p:spPr>
          <a:xfrm>
            <a:off x="709613" y="4446508"/>
            <a:ext cx="2534483" cy="316825"/>
          </a:xfrm>
          <a:prstGeom prst="rect">
            <a:avLst/>
          </a:prstGeom>
          <a:noFill/>
          <a:ln/>
        </p:spPr>
        <p:txBody>
          <a:bodyPr wrap="none" lIns="0" tIns="0" rIns="0" bIns="0" rtlCol="0" anchor="t"/>
          <a:lstStyle/>
          <a:p>
            <a:pPr marL="0" indent="0" algn="l">
              <a:lnSpc>
                <a:spcPts val="2450"/>
              </a:lnSpc>
              <a:buNone/>
            </a:pPr>
            <a:r>
              <a:rPr lang="en-US" sz="1950" dirty="0">
                <a:solidFill>
                  <a:srgbClr val="3C3939"/>
                </a:solidFill>
                <a:latin typeface="Raleway" pitchFamily="34" charset="0"/>
                <a:ea typeface="Raleway" pitchFamily="34" charset="-122"/>
                <a:cs typeface="Raleway" pitchFamily="34" charset="-120"/>
              </a:rPr>
              <a:t>OpenStreetMap</a:t>
            </a:r>
            <a:endParaRPr lang="en-US" sz="1950" dirty="0"/>
          </a:p>
        </p:txBody>
      </p:sp>
      <p:sp>
        <p:nvSpPr>
          <p:cNvPr id="5" name="Text 2"/>
          <p:cNvSpPr/>
          <p:nvPr/>
        </p:nvSpPr>
        <p:spPr>
          <a:xfrm>
            <a:off x="709613" y="4884896"/>
            <a:ext cx="4201001" cy="1621631"/>
          </a:xfrm>
          <a:prstGeom prst="rect">
            <a:avLst/>
          </a:prstGeom>
          <a:noFill/>
          <a:ln/>
        </p:spPr>
        <p:txBody>
          <a:bodyPr wrap="square" lIns="0" tIns="0" rIns="0" bIns="0" rtlCol="0" anchor="t"/>
          <a:lstStyle/>
          <a:p>
            <a:pPr marL="0" indent="0" algn="l">
              <a:lnSpc>
                <a:spcPts val="2550"/>
              </a:lnSpc>
              <a:buNone/>
            </a:pPr>
            <a:r>
              <a:rPr lang="en-US" sz="1550" dirty="0">
                <a:solidFill>
                  <a:srgbClr val="3C3939"/>
                </a:solidFill>
                <a:latin typeface="Roboto" pitchFamily="34" charset="0"/>
                <a:ea typeface="Roboto" pitchFamily="34" charset="-122"/>
                <a:cs typeface="Roboto" pitchFamily="34" charset="-120"/>
              </a:rPr>
              <a:t>Проєкт зі створення вільної карти світу, де користувачі додають дороги, будівлі та інші об'єкти. Містить понад 7 мільярдів даних про географічні об'єкти, створених понад 1 мільйоном активних користувачів.</a:t>
            </a:r>
            <a:endParaRPr lang="en-US" sz="1550" dirty="0"/>
          </a:p>
        </p:txBody>
      </p:sp>
      <p:pic>
        <p:nvPicPr>
          <p:cNvPr id="6" name="Image 1" descr="preencoded.png"/>
          <p:cNvPicPr>
            <a:picLocks noChangeAspect="1"/>
          </p:cNvPicPr>
          <p:nvPr/>
        </p:nvPicPr>
        <p:blipFill>
          <a:blip r:embed="rId4"/>
          <a:stretch>
            <a:fillRect/>
          </a:stretch>
        </p:blipFill>
        <p:spPr>
          <a:xfrm>
            <a:off x="5214699" y="1596747"/>
            <a:ext cx="4201001" cy="2596396"/>
          </a:xfrm>
          <a:prstGeom prst="rect">
            <a:avLst/>
          </a:prstGeom>
        </p:spPr>
      </p:pic>
      <p:sp>
        <p:nvSpPr>
          <p:cNvPr id="7" name="Text 3"/>
          <p:cNvSpPr/>
          <p:nvPr/>
        </p:nvSpPr>
        <p:spPr>
          <a:xfrm>
            <a:off x="5214699" y="4446508"/>
            <a:ext cx="2534483" cy="316825"/>
          </a:xfrm>
          <a:prstGeom prst="rect">
            <a:avLst/>
          </a:prstGeom>
          <a:noFill/>
          <a:ln/>
        </p:spPr>
        <p:txBody>
          <a:bodyPr wrap="none" lIns="0" tIns="0" rIns="0" bIns="0" rtlCol="0" anchor="t"/>
          <a:lstStyle/>
          <a:p>
            <a:pPr marL="0" indent="0" algn="l">
              <a:lnSpc>
                <a:spcPts val="2450"/>
              </a:lnSpc>
              <a:buNone/>
            </a:pPr>
            <a:r>
              <a:rPr lang="en-US" sz="1950" dirty="0">
                <a:solidFill>
                  <a:srgbClr val="3C3939"/>
                </a:solidFill>
                <a:latin typeface="Raleway" pitchFamily="34" charset="0"/>
                <a:ea typeface="Raleway" pitchFamily="34" charset="-122"/>
                <a:cs typeface="Raleway" pitchFamily="34" charset="-120"/>
              </a:rPr>
              <a:t>Ushahidi</a:t>
            </a:r>
            <a:endParaRPr lang="en-US" sz="1950" dirty="0"/>
          </a:p>
        </p:txBody>
      </p:sp>
      <p:sp>
        <p:nvSpPr>
          <p:cNvPr id="8" name="Text 4"/>
          <p:cNvSpPr/>
          <p:nvPr/>
        </p:nvSpPr>
        <p:spPr>
          <a:xfrm>
            <a:off x="5214699" y="4884896"/>
            <a:ext cx="4201001" cy="1945958"/>
          </a:xfrm>
          <a:prstGeom prst="rect">
            <a:avLst/>
          </a:prstGeom>
          <a:noFill/>
          <a:ln/>
        </p:spPr>
        <p:txBody>
          <a:bodyPr wrap="square" lIns="0" tIns="0" rIns="0" bIns="0" rtlCol="0" anchor="t"/>
          <a:lstStyle/>
          <a:p>
            <a:pPr marL="0" indent="0" algn="l">
              <a:lnSpc>
                <a:spcPts val="2550"/>
              </a:lnSpc>
              <a:buNone/>
            </a:pPr>
            <a:r>
              <a:rPr lang="en-US" sz="1550" dirty="0">
                <a:solidFill>
                  <a:srgbClr val="3C3939"/>
                </a:solidFill>
                <a:latin typeface="Roboto" pitchFamily="34" charset="0"/>
                <a:ea typeface="Roboto" pitchFamily="34" charset="-122"/>
                <a:cs typeface="Roboto" pitchFamily="34" charset="-120"/>
              </a:rPr>
              <a:t>Платформа для кризового картографування, що збирає повідомлення про надзвичайні події від громадян через SMS, електронну пошту та соціальні мережі. Використовувалась під час землетрусів, повеней та конфліктів.</a:t>
            </a:r>
            <a:endParaRPr lang="en-US" sz="1550" dirty="0"/>
          </a:p>
        </p:txBody>
      </p:sp>
      <p:pic>
        <p:nvPicPr>
          <p:cNvPr id="9" name="Image 2" descr="preencoded.png"/>
          <p:cNvPicPr>
            <a:picLocks noChangeAspect="1"/>
          </p:cNvPicPr>
          <p:nvPr/>
        </p:nvPicPr>
        <p:blipFill>
          <a:blip r:embed="rId5"/>
          <a:stretch>
            <a:fillRect/>
          </a:stretch>
        </p:blipFill>
        <p:spPr>
          <a:xfrm>
            <a:off x="9719786" y="1596747"/>
            <a:ext cx="4201001" cy="2596396"/>
          </a:xfrm>
          <a:prstGeom prst="rect">
            <a:avLst/>
          </a:prstGeom>
        </p:spPr>
      </p:pic>
      <p:sp>
        <p:nvSpPr>
          <p:cNvPr id="10" name="Text 5"/>
          <p:cNvSpPr/>
          <p:nvPr/>
        </p:nvSpPr>
        <p:spPr>
          <a:xfrm>
            <a:off x="9719786" y="4446508"/>
            <a:ext cx="2534483" cy="316825"/>
          </a:xfrm>
          <a:prstGeom prst="rect">
            <a:avLst/>
          </a:prstGeom>
          <a:noFill/>
          <a:ln/>
        </p:spPr>
        <p:txBody>
          <a:bodyPr wrap="none" lIns="0" tIns="0" rIns="0" bIns="0" rtlCol="0" anchor="t"/>
          <a:lstStyle/>
          <a:p>
            <a:pPr marL="0" indent="0" algn="l">
              <a:lnSpc>
                <a:spcPts val="2450"/>
              </a:lnSpc>
              <a:buNone/>
            </a:pPr>
            <a:r>
              <a:rPr lang="en-US" sz="1950" dirty="0">
                <a:solidFill>
                  <a:srgbClr val="3C3939"/>
                </a:solidFill>
                <a:latin typeface="Raleway" pitchFamily="34" charset="0"/>
                <a:ea typeface="Raleway" pitchFamily="34" charset="-122"/>
                <a:cs typeface="Raleway" pitchFamily="34" charset="-120"/>
              </a:rPr>
              <a:t>Waze</a:t>
            </a:r>
            <a:endParaRPr lang="en-US" sz="1950" dirty="0"/>
          </a:p>
        </p:txBody>
      </p:sp>
      <p:sp>
        <p:nvSpPr>
          <p:cNvPr id="11" name="Text 6"/>
          <p:cNvSpPr/>
          <p:nvPr/>
        </p:nvSpPr>
        <p:spPr>
          <a:xfrm>
            <a:off x="9719786" y="4884896"/>
            <a:ext cx="4201001" cy="1945958"/>
          </a:xfrm>
          <a:prstGeom prst="rect">
            <a:avLst/>
          </a:prstGeom>
          <a:noFill/>
          <a:ln/>
        </p:spPr>
        <p:txBody>
          <a:bodyPr wrap="square" lIns="0" tIns="0" rIns="0" bIns="0" rtlCol="0" anchor="t"/>
          <a:lstStyle/>
          <a:p>
            <a:pPr marL="0" indent="0" algn="l">
              <a:lnSpc>
                <a:spcPts val="2550"/>
              </a:lnSpc>
              <a:buNone/>
            </a:pPr>
            <a:r>
              <a:rPr lang="en-US" sz="1550" dirty="0">
                <a:solidFill>
                  <a:srgbClr val="3C3939"/>
                </a:solidFill>
                <a:latin typeface="Roboto" pitchFamily="34" charset="0"/>
                <a:ea typeface="Roboto" pitchFamily="34" charset="-122"/>
                <a:cs typeface="Roboto" pitchFamily="34" charset="-120"/>
              </a:rPr>
              <a:t>Навігаційна система, де користувачі в реальному часі повідомляють про дорожні події, затори, аварії та зміни інфраструктури. Аналізує швидкість руху користувачів для оцінки транспортної ситуації.</a:t>
            </a:r>
            <a:endParaRPr lang="en-US" sz="1550" dirty="0"/>
          </a:p>
        </p:txBody>
      </p:sp>
      <p:sp>
        <p:nvSpPr>
          <p:cNvPr id="12" name="Text 7"/>
          <p:cNvSpPr/>
          <p:nvPr/>
        </p:nvSpPr>
        <p:spPr>
          <a:xfrm>
            <a:off x="709613" y="7058858"/>
            <a:ext cx="13211175" cy="648653"/>
          </a:xfrm>
          <a:prstGeom prst="rect">
            <a:avLst/>
          </a:prstGeom>
          <a:noFill/>
          <a:ln/>
        </p:spPr>
        <p:txBody>
          <a:bodyPr wrap="square" lIns="0" tIns="0" rIns="0" bIns="0" rtlCol="0" anchor="t"/>
          <a:lstStyle/>
          <a:p>
            <a:pPr marL="0" indent="0" algn="l">
              <a:lnSpc>
                <a:spcPts val="2550"/>
              </a:lnSpc>
              <a:buNone/>
            </a:pPr>
            <a:r>
              <a:rPr lang="en-US" sz="1550" dirty="0">
                <a:solidFill>
                  <a:srgbClr val="3C3939"/>
                </a:solidFill>
                <a:latin typeface="Roboto" pitchFamily="34" charset="0"/>
                <a:ea typeface="Roboto" pitchFamily="34" charset="-122"/>
                <a:cs typeface="Roboto" pitchFamily="34" charset="-120"/>
              </a:rPr>
              <a:t>Краудсорсинг дозволяє залучати громадян до збору актуальних геоданих, що особливо важливо для динамічних процесів та швидкого реагування на зміни. Проте такі дані потребують верифікації та контролю якості через неоднорідний рівень підготовки учасників.</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633889" y="500063"/>
            <a:ext cx="8883372" cy="566142"/>
          </a:xfrm>
          <a:prstGeom prst="rect">
            <a:avLst/>
          </a:prstGeom>
          <a:noFill/>
          <a:ln/>
        </p:spPr>
        <p:txBody>
          <a:bodyPr wrap="none" lIns="0" tIns="0" rIns="0" bIns="0" rtlCol="0" anchor="t"/>
          <a:lstStyle/>
          <a:p>
            <a:pPr marL="0" indent="0" algn="l">
              <a:lnSpc>
                <a:spcPts val="4450"/>
              </a:lnSpc>
              <a:buNone/>
            </a:pPr>
            <a:r>
              <a:rPr lang="en-US" sz="3550" dirty="0">
                <a:solidFill>
                  <a:srgbClr val="1B1B27"/>
                </a:solidFill>
                <a:latin typeface="Raleway" pitchFamily="34" charset="0"/>
                <a:ea typeface="Raleway" pitchFamily="34" charset="-122"/>
                <a:cs typeface="Raleway" pitchFamily="34" charset="-120"/>
              </a:rPr>
              <a:t>Інфраструктура просторових даних (ІПД)</a:t>
            </a:r>
            <a:endParaRPr lang="en-US" sz="3550" dirty="0"/>
          </a:p>
        </p:txBody>
      </p:sp>
      <p:sp>
        <p:nvSpPr>
          <p:cNvPr id="3" name="Shape 1"/>
          <p:cNvSpPr/>
          <p:nvPr/>
        </p:nvSpPr>
        <p:spPr>
          <a:xfrm>
            <a:off x="633889" y="1428393"/>
            <a:ext cx="1670328" cy="1043464"/>
          </a:xfrm>
          <a:prstGeom prst="roundRect">
            <a:avLst>
              <a:gd name="adj" fmla="val 7291"/>
            </a:avLst>
          </a:prstGeom>
          <a:solidFill>
            <a:srgbClr val="E1E1EA"/>
          </a:solidFill>
          <a:ln w="7620">
            <a:solidFill>
              <a:srgbClr val="C7C7D0"/>
            </a:solidFill>
            <a:prstDash val="solid"/>
          </a:ln>
        </p:spPr>
      </p:sp>
      <p:sp>
        <p:nvSpPr>
          <p:cNvPr id="4" name="Text 2"/>
          <p:cNvSpPr/>
          <p:nvPr/>
        </p:nvSpPr>
        <p:spPr>
          <a:xfrm>
            <a:off x="1341715" y="1790938"/>
            <a:ext cx="254675" cy="318373"/>
          </a:xfrm>
          <a:prstGeom prst="rect">
            <a:avLst/>
          </a:prstGeom>
          <a:noFill/>
          <a:ln/>
        </p:spPr>
        <p:txBody>
          <a:bodyPr wrap="none" lIns="0" tIns="0" rIns="0" bIns="0" rtlCol="0" anchor="t"/>
          <a:lstStyle/>
          <a:p>
            <a:pPr marL="0" indent="0" algn="ctr">
              <a:lnSpc>
                <a:spcPts val="3200"/>
              </a:lnSpc>
              <a:buNone/>
            </a:pPr>
            <a:r>
              <a:rPr lang="en-US" sz="2000" dirty="0">
                <a:solidFill>
                  <a:srgbClr val="3C3939"/>
                </a:solidFill>
                <a:latin typeface="Raleway" pitchFamily="34" charset="0"/>
                <a:ea typeface="Raleway" pitchFamily="34" charset="-122"/>
                <a:cs typeface="Raleway" pitchFamily="34" charset="-120"/>
              </a:rPr>
              <a:t>1</a:t>
            </a:r>
            <a:endParaRPr lang="en-US" sz="2000" dirty="0"/>
          </a:p>
        </p:txBody>
      </p:sp>
      <p:sp>
        <p:nvSpPr>
          <p:cNvPr id="5" name="Text 3"/>
          <p:cNvSpPr/>
          <p:nvPr/>
        </p:nvSpPr>
        <p:spPr>
          <a:xfrm>
            <a:off x="2485311" y="1609487"/>
            <a:ext cx="2264212" cy="283012"/>
          </a:xfrm>
          <a:prstGeom prst="rect">
            <a:avLst/>
          </a:prstGeom>
          <a:noFill/>
          <a:ln/>
        </p:spPr>
        <p:txBody>
          <a:bodyPr wrap="none" lIns="0" tIns="0" rIns="0" bIns="0" rtlCol="0" anchor="t"/>
          <a:lstStyle/>
          <a:p>
            <a:pPr marL="0" indent="0" algn="l">
              <a:lnSpc>
                <a:spcPts val="2200"/>
              </a:lnSpc>
              <a:buNone/>
            </a:pPr>
            <a:r>
              <a:rPr lang="en-US" sz="1750" dirty="0">
                <a:solidFill>
                  <a:srgbClr val="3C3939"/>
                </a:solidFill>
                <a:latin typeface="Raleway" pitchFamily="34" charset="0"/>
                <a:ea typeface="Raleway" pitchFamily="34" charset="-122"/>
                <a:cs typeface="Raleway" pitchFamily="34" charset="-120"/>
              </a:rPr>
              <a:t>Бази геоданих</a:t>
            </a:r>
            <a:endParaRPr lang="en-US" sz="1750" dirty="0"/>
          </a:p>
        </p:txBody>
      </p:sp>
      <p:sp>
        <p:nvSpPr>
          <p:cNvPr id="6" name="Text 4"/>
          <p:cNvSpPr/>
          <p:nvPr/>
        </p:nvSpPr>
        <p:spPr>
          <a:xfrm>
            <a:off x="2485311" y="2001083"/>
            <a:ext cx="4390192" cy="289679"/>
          </a:xfrm>
          <a:prstGeom prst="rect">
            <a:avLst/>
          </a:prstGeom>
          <a:noFill/>
          <a:ln/>
        </p:spPr>
        <p:txBody>
          <a:bodyPr wrap="none" lIns="0" tIns="0" rIns="0" bIns="0" rtlCol="0" anchor="t"/>
          <a:lstStyle/>
          <a:p>
            <a:pPr marL="0" indent="0" algn="l">
              <a:lnSpc>
                <a:spcPts val="2250"/>
              </a:lnSpc>
              <a:buNone/>
            </a:pPr>
            <a:r>
              <a:rPr lang="en-US" sz="1400" dirty="0">
                <a:solidFill>
                  <a:srgbClr val="3C3939"/>
                </a:solidFill>
                <a:latin typeface="Roboto" pitchFamily="34" charset="0"/>
                <a:ea typeface="Roboto" pitchFamily="34" charset="-122"/>
                <a:cs typeface="Roboto" pitchFamily="34" charset="-120"/>
              </a:rPr>
              <a:t>Централізовані репозиторії просторової інформації</a:t>
            </a:r>
            <a:endParaRPr lang="en-US" sz="1400" dirty="0"/>
          </a:p>
        </p:txBody>
      </p:sp>
      <p:sp>
        <p:nvSpPr>
          <p:cNvPr id="7" name="Shape 5"/>
          <p:cNvSpPr/>
          <p:nvPr/>
        </p:nvSpPr>
        <p:spPr>
          <a:xfrm>
            <a:off x="2394704" y="2462332"/>
            <a:ext cx="11511320" cy="11430"/>
          </a:xfrm>
          <a:prstGeom prst="roundRect">
            <a:avLst>
              <a:gd name="adj" fmla="val 665614"/>
            </a:avLst>
          </a:prstGeom>
          <a:solidFill>
            <a:srgbClr val="C7C7D0"/>
          </a:solidFill>
          <a:ln/>
        </p:spPr>
      </p:sp>
      <p:sp>
        <p:nvSpPr>
          <p:cNvPr id="8" name="Shape 6"/>
          <p:cNvSpPr/>
          <p:nvPr/>
        </p:nvSpPr>
        <p:spPr>
          <a:xfrm>
            <a:off x="633889" y="2562344"/>
            <a:ext cx="3340656" cy="1043464"/>
          </a:xfrm>
          <a:prstGeom prst="roundRect">
            <a:avLst>
              <a:gd name="adj" fmla="val 7291"/>
            </a:avLst>
          </a:prstGeom>
          <a:solidFill>
            <a:srgbClr val="E1E1EA"/>
          </a:solidFill>
          <a:ln w="7620">
            <a:solidFill>
              <a:srgbClr val="C7C7D0"/>
            </a:solidFill>
            <a:prstDash val="solid"/>
          </a:ln>
        </p:spPr>
      </p:sp>
      <p:pic>
        <p:nvPicPr>
          <p:cNvPr id="9" name="Image 0" descr="preencoded.png"/>
          <p:cNvPicPr>
            <a:picLocks noChangeAspect="1"/>
          </p:cNvPicPr>
          <p:nvPr/>
        </p:nvPicPr>
        <p:blipFill>
          <a:blip r:embed="rId3"/>
          <a:stretch>
            <a:fillRect/>
          </a:stretch>
        </p:blipFill>
        <p:spPr>
          <a:xfrm>
            <a:off x="2176820" y="2924889"/>
            <a:ext cx="254675" cy="318373"/>
          </a:xfrm>
          <a:prstGeom prst="rect">
            <a:avLst/>
          </a:prstGeom>
        </p:spPr>
      </p:pic>
      <p:sp>
        <p:nvSpPr>
          <p:cNvPr id="10" name="Text 7"/>
          <p:cNvSpPr/>
          <p:nvPr/>
        </p:nvSpPr>
        <p:spPr>
          <a:xfrm>
            <a:off x="4155638" y="2743438"/>
            <a:ext cx="2264212" cy="283012"/>
          </a:xfrm>
          <a:prstGeom prst="rect">
            <a:avLst/>
          </a:prstGeom>
          <a:noFill/>
          <a:ln/>
        </p:spPr>
        <p:txBody>
          <a:bodyPr wrap="none" lIns="0" tIns="0" rIns="0" bIns="0" rtlCol="0" anchor="t"/>
          <a:lstStyle/>
          <a:p>
            <a:pPr marL="0" indent="0" algn="l">
              <a:lnSpc>
                <a:spcPts val="2200"/>
              </a:lnSpc>
              <a:buNone/>
            </a:pPr>
            <a:r>
              <a:rPr lang="en-US" sz="1750" dirty="0">
                <a:solidFill>
                  <a:srgbClr val="3C3939"/>
                </a:solidFill>
                <a:latin typeface="Raleway" pitchFamily="34" charset="0"/>
                <a:ea typeface="Raleway" pitchFamily="34" charset="-122"/>
                <a:cs typeface="Raleway" pitchFamily="34" charset="-120"/>
              </a:rPr>
              <a:t>Сервіси та API</a:t>
            </a:r>
            <a:endParaRPr lang="en-US" sz="1750" dirty="0"/>
          </a:p>
        </p:txBody>
      </p:sp>
      <p:sp>
        <p:nvSpPr>
          <p:cNvPr id="11" name="Text 8"/>
          <p:cNvSpPr/>
          <p:nvPr/>
        </p:nvSpPr>
        <p:spPr>
          <a:xfrm>
            <a:off x="4155638" y="3135035"/>
            <a:ext cx="4185285" cy="289679"/>
          </a:xfrm>
          <a:prstGeom prst="rect">
            <a:avLst/>
          </a:prstGeom>
          <a:noFill/>
          <a:ln/>
        </p:spPr>
        <p:txBody>
          <a:bodyPr wrap="none" lIns="0" tIns="0" rIns="0" bIns="0" rtlCol="0" anchor="t"/>
          <a:lstStyle/>
          <a:p>
            <a:pPr marL="0" indent="0" algn="l">
              <a:lnSpc>
                <a:spcPts val="2250"/>
              </a:lnSpc>
              <a:buNone/>
            </a:pPr>
            <a:r>
              <a:rPr lang="en-US" sz="1400" dirty="0">
                <a:solidFill>
                  <a:srgbClr val="3C3939"/>
                </a:solidFill>
                <a:latin typeface="Roboto" pitchFamily="34" charset="0"/>
                <a:ea typeface="Roboto" pitchFamily="34" charset="-122"/>
                <a:cs typeface="Roboto" pitchFamily="34" charset="-120"/>
              </a:rPr>
              <a:t>Інтерфейси для пошуку, доступу та аналізу даних</a:t>
            </a:r>
            <a:endParaRPr lang="en-US" sz="1400" dirty="0"/>
          </a:p>
        </p:txBody>
      </p:sp>
      <p:sp>
        <p:nvSpPr>
          <p:cNvPr id="12" name="Shape 9"/>
          <p:cNvSpPr/>
          <p:nvPr/>
        </p:nvSpPr>
        <p:spPr>
          <a:xfrm>
            <a:off x="4065032" y="3596283"/>
            <a:ext cx="9840992" cy="11430"/>
          </a:xfrm>
          <a:prstGeom prst="roundRect">
            <a:avLst>
              <a:gd name="adj" fmla="val 665614"/>
            </a:avLst>
          </a:prstGeom>
          <a:solidFill>
            <a:srgbClr val="C7C7D0"/>
          </a:solidFill>
          <a:ln/>
        </p:spPr>
      </p:sp>
      <p:sp>
        <p:nvSpPr>
          <p:cNvPr id="13" name="Shape 10"/>
          <p:cNvSpPr/>
          <p:nvPr/>
        </p:nvSpPr>
        <p:spPr>
          <a:xfrm>
            <a:off x="633889" y="3696295"/>
            <a:ext cx="5010983" cy="1043464"/>
          </a:xfrm>
          <a:prstGeom prst="roundRect">
            <a:avLst>
              <a:gd name="adj" fmla="val 7291"/>
            </a:avLst>
          </a:prstGeom>
          <a:solidFill>
            <a:srgbClr val="E1E1EA"/>
          </a:solidFill>
          <a:ln w="7620">
            <a:solidFill>
              <a:srgbClr val="C7C7D0"/>
            </a:solidFill>
            <a:prstDash val="solid"/>
          </a:ln>
        </p:spPr>
      </p:sp>
      <p:pic>
        <p:nvPicPr>
          <p:cNvPr id="14" name="Image 1" descr="preencoded.png"/>
          <p:cNvPicPr>
            <a:picLocks noChangeAspect="1"/>
          </p:cNvPicPr>
          <p:nvPr/>
        </p:nvPicPr>
        <p:blipFill>
          <a:blip r:embed="rId4"/>
          <a:stretch>
            <a:fillRect/>
          </a:stretch>
        </p:blipFill>
        <p:spPr>
          <a:xfrm>
            <a:off x="3012043" y="4058841"/>
            <a:ext cx="254675" cy="318373"/>
          </a:xfrm>
          <a:prstGeom prst="rect">
            <a:avLst/>
          </a:prstGeom>
        </p:spPr>
      </p:pic>
      <p:sp>
        <p:nvSpPr>
          <p:cNvPr id="15" name="Text 11"/>
          <p:cNvSpPr/>
          <p:nvPr/>
        </p:nvSpPr>
        <p:spPr>
          <a:xfrm>
            <a:off x="5825966" y="3877389"/>
            <a:ext cx="2301002" cy="283012"/>
          </a:xfrm>
          <a:prstGeom prst="rect">
            <a:avLst/>
          </a:prstGeom>
          <a:noFill/>
          <a:ln/>
        </p:spPr>
        <p:txBody>
          <a:bodyPr wrap="none" lIns="0" tIns="0" rIns="0" bIns="0" rtlCol="0" anchor="t"/>
          <a:lstStyle/>
          <a:p>
            <a:pPr marL="0" indent="0" algn="l">
              <a:lnSpc>
                <a:spcPts val="2200"/>
              </a:lnSpc>
              <a:buNone/>
            </a:pPr>
            <a:r>
              <a:rPr lang="en-US" sz="1750" dirty="0">
                <a:solidFill>
                  <a:srgbClr val="3C3939"/>
                </a:solidFill>
                <a:latin typeface="Raleway" pitchFamily="34" charset="0"/>
                <a:ea typeface="Raleway" pitchFamily="34" charset="-122"/>
                <a:cs typeface="Raleway" pitchFamily="34" charset="-120"/>
              </a:rPr>
              <a:t>Метадані та каталоги</a:t>
            </a:r>
            <a:endParaRPr lang="en-US" sz="1750" dirty="0"/>
          </a:p>
        </p:txBody>
      </p:sp>
      <p:sp>
        <p:nvSpPr>
          <p:cNvPr id="16" name="Text 12"/>
          <p:cNvSpPr/>
          <p:nvPr/>
        </p:nvSpPr>
        <p:spPr>
          <a:xfrm>
            <a:off x="5825966" y="4268986"/>
            <a:ext cx="4692610" cy="289679"/>
          </a:xfrm>
          <a:prstGeom prst="rect">
            <a:avLst/>
          </a:prstGeom>
          <a:noFill/>
          <a:ln/>
        </p:spPr>
        <p:txBody>
          <a:bodyPr wrap="none" lIns="0" tIns="0" rIns="0" bIns="0" rtlCol="0" anchor="t"/>
          <a:lstStyle/>
          <a:p>
            <a:pPr marL="0" indent="0" algn="l">
              <a:lnSpc>
                <a:spcPts val="2250"/>
              </a:lnSpc>
              <a:buNone/>
            </a:pPr>
            <a:r>
              <a:rPr lang="en-US" sz="1400" dirty="0">
                <a:solidFill>
                  <a:srgbClr val="3C3939"/>
                </a:solidFill>
                <a:latin typeface="Roboto" pitchFamily="34" charset="0"/>
                <a:ea typeface="Roboto" pitchFamily="34" charset="-122"/>
                <a:cs typeface="Roboto" pitchFamily="34" charset="-120"/>
              </a:rPr>
              <a:t>Систематизована інформація про наявні набори даних</a:t>
            </a:r>
            <a:endParaRPr lang="en-US" sz="1400" dirty="0"/>
          </a:p>
        </p:txBody>
      </p:sp>
      <p:sp>
        <p:nvSpPr>
          <p:cNvPr id="17" name="Shape 13"/>
          <p:cNvSpPr/>
          <p:nvPr/>
        </p:nvSpPr>
        <p:spPr>
          <a:xfrm>
            <a:off x="5735360" y="4730234"/>
            <a:ext cx="8170664" cy="11430"/>
          </a:xfrm>
          <a:prstGeom prst="roundRect">
            <a:avLst>
              <a:gd name="adj" fmla="val 665614"/>
            </a:avLst>
          </a:prstGeom>
          <a:solidFill>
            <a:srgbClr val="C7C7D0"/>
          </a:solidFill>
          <a:ln/>
        </p:spPr>
      </p:sp>
      <p:sp>
        <p:nvSpPr>
          <p:cNvPr id="18" name="Shape 14"/>
          <p:cNvSpPr/>
          <p:nvPr/>
        </p:nvSpPr>
        <p:spPr>
          <a:xfrm>
            <a:off x="633889" y="4830247"/>
            <a:ext cx="6681311" cy="1043464"/>
          </a:xfrm>
          <a:prstGeom prst="roundRect">
            <a:avLst>
              <a:gd name="adj" fmla="val 7291"/>
            </a:avLst>
          </a:prstGeom>
          <a:solidFill>
            <a:srgbClr val="E1E1EA"/>
          </a:solidFill>
          <a:ln w="7620">
            <a:solidFill>
              <a:srgbClr val="C7C7D0"/>
            </a:solidFill>
            <a:prstDash val="solid"/>
          </a:ln>
        </p:spPr>
      </p:sp>
      <p:pic>
        <p:nvPicPr>
          <p:cNvPr id="19" name="Image 2" descr="preencoded.png"/>
          <p:cNvPicPr>
            <a:picLocks noChangeAspect="1"/>
          </p:cNvPicPr>
          <p:nvPr/>
        </p:nvPicPr>
        <p:blipFill>
          <a:blip r:embed="rId5"/>
          <a:stretch>
            <a:fillRect/>
          </a:stretch>
        </p:blipFill>
        <p:spPr>
          <a:xfrm>
            <a:off x="3847148" y="5192792"/>
            <a:ext cx="254675" cy="318373"/>
          </a:xfrm>
          <a:prstGeom prst="rect">
            <a:avLst/>
          </a:prstGeom>
        </p:spPr>
      </p:pic>
      <p:sp>
        <p:nvSpPr>
          <p:cNvPr id="20" name="Text 15"/>
          <p:cNvSpPr/>
          <p:nvPr/>
        </p:nvSpPr>
        <p:spPr>
          <a:xfrm>
            <a:off x="7496294" y="5011341"/>
            <a:ext cx="2436614" cy="283012"/>
          </a:xfrm>
          <a:prstGeom prst="rect">
            <a:avLst/>
          </a:prstGeom>
          <a:noFill/>
          <a:ln/>
        </p:spPr>
        <p:txBody>
          <a:bodyPr wrap="none" lIns="0" tIns="0" rIns="0" bIns="0" rtlCol="0" anchor="t"/>
          <a:lstStyle/>
          <a:p>
            <a:pPr marL="0" indent="0" algn="l">
              <a:lnSpc>
                <a:spcPts val="2200"/>
              </a:lnSpc>
              <a:buNone/>
            </a:pPr>
            <a:r>
              <a:rPr lang="en-US" sz="1750" dirty="0">
                <a:solidFill>
                  <a:srgbClr val="3C3939"/>
                </a:solidFill>
                <a:latin typeface="Raleway" pitchFamily="34" charset="0"/>
                <a:ea typeface="Raleway" pitchFamily="34" charset="-122"/>
                <a:cs typeface="Raleway" pitchFamily="34" charset="-120"/>
              </a:rPr>
              <a:t>Стандарти та політики</a:t>
            </a:r>
            <a:endParaRPr lang="en-US" sz="1750" dirty="0"/>
          </a:p>
        </p:txBody>
      </p:sp>
      <p:sp>
        <p:nvSpPr>
          <p:cNvPr id="21" name="Text 16"/>
          <p:cNvSpPr/>
          <p:nvPr/>
        </p:nvSpPr>
        <p:spPr>
          <a:xfrm>
            <a:off x="7496294" y="5402937"/>
            <a:ext cx="3579733" cy="289679"/>
          </a:xfrm>
          <a:prstGeom prst="rect">
            <a:avLst/>
          </a:prstGeom>
          <a:noFill/>
          <a:ln/>
        </p:spPr>
        <p:txBody>
          <a:bodyPr wrap="none" lIns="0" tIns="0" rIns="0" bIns="0" rtlCol="0" anchor="t"/>
          <a:lstStyle/>
          <a:p>
            <a:pPr marL="0" indent="0" algn="l">
              <a:lnSpc>
                <a:spcPts val="2250"/>
              </a:lnSpc>
              <a:buNone/>
            </a:pPr>
            <a:r>
              <a:rPr lang="en-US" sz="1400" dirty="0">
                <a:solidFill>
                  <a:srgbClr val="3C3939"/>
                </a:solidFill>
                <a:latin typeface="Roboto" pitchFamily="34" charset="0"/>
                <a:ea typeface="Roboto" pitchFamily="34" charset="-122"/>
                <a:cs typeface="Roboto" pitchFamily="34" charset="-120"/>
              </a:rPr>
              <a:t>Правила обміну, форматів та якості даних</a:t>
            </a:r>
            <a:endParaRPr lang="en-US" sz="1400" dirty="0"/>
          </a:p>
        </p:txBody>
      </p:sp>
      <p:sp>
        <p:nvSpPr>
          <p:cNvPr id="22" name="Text 17"/>
          <p:cNvSpPr/>
          <p:nvPr/>
        </p:nvSpPr>
        <p:spPr>
          <a:xfrm>
            <a:off x="633889" y="6077426"/>
            <a:ext cx="13362623" cy="869037"/>
          </a:xfrm>
          <a:prstGeom prst="rect">
            <a:avLst/>
          </a:prstGeom>
          <a:noFill/>
          <a:ln/>
        </p:spPr>
        <p:txBody>
          <a:bodyPr wrap="square" lIns="0" tIns="0" rIns="0" bIns="0" rtlCol="0" anchor="t"/>
          <a:lstStyle/>
          <a:p>
            <a:pPr marL="0" indent="0" algn="l">
              <a:lnSpc>
                <a:spcPts val="2250"/>
              </a:lnSpc>
              <a:buNone/>
            </a:pPr>
            <a:r>
              <a:rPr lang="en-US" sz="1400" dirty="0">
                <a:solidFill>
                  <a:srgbClr val="3C3939"/>
                </a:solidFill>
                <a:latin typeface="Roboto" pitchFamily="34" charset="0"/>
                <a:ea typeface="Roboto" pitchFamily="34" charset="-122"/>
                <a:cs typeface="Roboto" pitchFamily="34" charset="-120"/>
              </a:rPr>
              <a:t>Інфраструктура просторових даних (ІПД) – це система технологічних, інституційних та політичних заходів, що забезпечує доступ до геопросторових даних. В Україні розвивається Національна інфраструктура геопросторових даних відповідно до Закону України "Про національну інфраструктуру геопросторових даних" від 2020 року.</a:t>
            </a:r>
            <a:endParaRPr lang="en-US" sz="1400" dirty="0"/>
          </a:p>
        </p:txBody>
      </p:sp>
      <p:sp>
        <p:nvSpPr>
          <p:cNvPr id="23" name="Text 18"/>
          <p:cNvSpPr/>
          <p:nvPr/>
        </p:nvSpPr>
        <p:spPr>
          <a:xfrm>
            <a:off x="633889" y="7150179"/>
            <a:ext cx="13362623" cy="579358"/>
          </a:xfrm>
          <a:prstGeom prst="rect">
            <a:avLst/>
          </a:prstGeom>
          <a:noFill/>
          <a:ln/>
        </p:spPr>
        <p:txBody>
          <a:bodyPr wrap="square" lIns="0" tIns="0" rIns="0" bIns="0" rtlCol="0" anchor="t"/>
          <a:lstStyle/>
          <a:p>
            <a:pPr marL="0" indent="0" algn="l">
              <a:lnSpc>
                <a:spcPts val="2250"/>
              </a:lnSpc>
              <a:buNone/>
            </a:pPr>
            <a:r>
              <a:rPr lang="en-US" sz="1400" dirty="0">
                <a:solidFill>
                  <a:srgbClr val="3C3939"/>
                </a:solidFill>
                <a:latin typeface="Roboto" pitchFamily="34" charset="0"/>
                <a:ea typeface="Roboto" pitchFamily="34" charset="-122"/>
                <a:cs typeface="Roboto" pitchFamily="34" charset="-120"/>
              </a:rPr>
              <a:t>ІПД дозволяє різним установам та користувачам ефективно обмінюватись актуальними геоданими, уникаючи дублювання зусиль та забезпечуючи стандартизацію інформації.</a:t>
            </a:r>
            <a:endParaRPr lang="en-US" sz="1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633293" y="1328737"/>
            <a:ext cx="6006346" cy="565547"/>
          </a:xfrm>
          <a:prstGeom prst="rect">
            <a:avLst/>
          </a:prstGeom>
          <a:noFill/>
          <a:ln/>
        </p:spPr>
        <p:txBody>
          <a:bodyPr wrap="none" lIns="0" tIns="0" rIns="0" bIns="0" rtlCol="0" anchor="t"/>
          <a:lstStyle/>
          <a:p>
            <a:pPr marL="0" indent="0" algn="l">
              <a:lnSpc>
                <a:spcPts val="4450"/>
              </a:lnSpc>
              <a:buNone/>
            </a:pPr>
            <a:r>
              <a:rPr lang="en-US" sz="3550" dirty="0">
                <a:solidFill>
                  <a:srgbClr val="1B1B27"/>
                </a:solidFill>
                <a:latin typeface="Raleway" pitchFamily="34" charset="0"/>
                <a:ea typeface="Raleway" pitchFamily="34" charset="-122"/>
                <a:cs typeface="Raleway" pitchFamily="34" charset="-120"/>
              </a:rPr>
              <a:t>Відкриті геопросторові дані</a:t>
            </a:r>
            <a:endParaRPr lang="en-US" sz="3550" dirty="0"/>
          </a:p>
        </p:txBody>
      </p:sp>
      <p:pic>
        <p:nvPicPr>
          <p:cNvPr id="3" name="Image 0" descr="preencoded.png"/>
          <p:cNvPicPr>
            <a:picLocks noChangeAspect="1"/>
          </p:cNvPicPr>
          <p:nvPr/>
        </p:nvPicPr>
        <p:blipFill>
          <a:blip r:embed="rId3"/>
          <a:stretch>
            <a:fillRect/>
          </a:stretch>
        </p:blipFill>
        <p:spPr>
          <a:xfrm>
            <a:off x="640913" y="2374106"/>
            <a:ext cx="2553891" cy="2553891"/>
          </a:xfrm>
          <a:prstGeom prst="rect">
            <a:avLst/>
          </a:prstGeom>
        </p:spPr>
      </p:pic>
      <p:pic>
        <p:nvPicPr>
          <p:cNvPr id="4" name="Image 1" descr="preencoded.png"/>
          <p:cNvPicPr>
            <a:picLocks noChangeAspect="1"/>
          </p:cNvPicPr>
          <p:nvPr/>
        </p:nvPicPr>
        <p:blipFill>
          <a:blip r:embed="rId4"/>
          <a:stretch>
            <a:fillRect/>
          </a:stretch>
        </p:blipFill>
        <p:spPr>
          <a:xfrm>
            <a:off x="3339465" y="2374106"/>
            <a:ext cx="2554010" cy="2554010"/>
          </a:xfrm>
          <a:prstGeom prst="rect">
            <a:avLst/>
          </a:prstGeom>
        </p:spPr>
      </p:pic>
      <p:pic>
        <p:nvPicPr>
          <p:cNvPr id="5" name="Image 2" descr="preencoded.png"/>
          <p:cNvPicPr>
            <a:picLocks noChangeAspect="1"/>
          </p:cNvPicPr>
          <p:nvPr/>
        </p:nvPicPr>
        <p:blipFill>
          <a:blip r:embed="rId5"/>
          <a:stretch>
            <a:fillRect/>
          </a:stretch>
        </p:blipFill>
        <p:spPr>
          <a:xfrm>
            <a:off x="6038136" y="2374106"/>
            <a:ext cx="2554010" cy="2554010"/>
          </a:xfrm>
          <a:prstGeom prst="rect">
            <a:avLst/>
          </a:prstGeom>
        </p:spPr>
      </p:pic>
      <p:pic>
        <p:nvPicPr>
          <p:cNvPr id="6" name="Image 3" descr="preencoded.png"/>
          <p:cNvPicPr>
            <a:picLocks noChangeAspect="1"/>
          </p:cNvPicPr>
          <p:nvPr/>
        </p:nvPicPr>
        <p:blipFill>
          <a:blip r:embed="rId6"/>
          <a:stretch>
            <a:fillRect/>
          </a:stretch>
        </p:blipFill>
        <p:spPr>
          <a:xfrm>
            <a:off x="8736806" y="2374106"/>
            <a:ext cx="2554010" cy="2554010"/>
          </a:xfrm>
          <a:prstGeom prst="rect">
            <a:avLst/>
          </a:prstGeom>
        </p:spPr>
      </p:pic>
      <p:pic>
        <p:nvPicPr>
          <p:cNvPr id="7" name="Image 4" descr="preencoded.png"/>
          <p:cNvPicPr>
            <a:picLocks noChangeAspect="1"/>
          </p:cNvPicPr>
          <p:nvPr/>
        </p:nvPicPr>
        <p:blipFill>
          <a:blip r:embed="rId7"/>
          <a:stretch>
            <a:fillRect/>
          </a:stretch>
        </p:blipFill>
        <p:spPr>
          <a:xfrm>
            <a:off x="11435477" y="2374106"/>
            <a:ext cx="2554010" cy="2554010"/>
          </a:xfrm>
          <a:prstGeom prst="rect">
            <a:avLst/>
          </a:prstGeom>
        </p:spPr>
      </p:pic>
      <p:sp>
        <p:nvSpPr>
          <p:cNvPr id="8" name="Text 1"/>
          <p:cNvSpPr/>
          <p:nvPr/>
        </p:nvSpPr>
        <p:spPr>
          <a:xfrm>
            <a:off x="633293" y="5249585"/>
            <a:ext cx="13363813" cy="868680"/>
          </a:xfrm>
          <a:prstGeom prst="rect">
            <a:avLst/>
          </a:prstGeom>
          <a:noFill/>
          <a:ln/>
        </p:spPr>
        <p:txBody>
          <a:bodyPr wrap="square" lIns="0" tIns="0" rIns="0" bIns="0" rtlCol="0" anchor="t"/>
          <a:lstStyle/>
          <a:p>
            <a:pPr marL="0" indent="0" algn="l">
              <a:lnSpc>
                <a:spcPts val="2250"/>
              </a:lnSpc>
              <a:buNone/>
            </a:pPr>
            <a:r>
              <a:rPr lang="en-US" sz="1400" dirty="0">
                <a:solidFill>
                  <a:srgbClr val="3C3939"/>
                </a:solidFill>
                <a:latin typeface="Roboto" pitchFamily="34" charset="0"/>
                <a:ea typeface="Roboto" pitchFamily="34" charset="-122"/>
                <a:cs typeface="Roboto" pitchFamily="34" charset="-120"/>
              </a:rPr>
              <a:t>Доступність відкритих геопросторових даних значно зросла за останнє десятиліття. Програма Європейського Союзу Copernicus надає вільний доступ до даних супутників Sentinel. Глобальні цифрові моделі рельєфу (SRTM, ASTER GDEM) охоплюють майже всю поверхню Землі. Національні геопортали різних країн публікують кадастрові, топографічні та тематичні набори даних.</a:t>
            </a:r>
            <a:endParaRPr lang="en-US" sz="1400" dirty="0"/>
          </a:p>
        </p:txBody>
      </p:sp>
      <p:sp>
        <p:nvSpPr>
          <p:cNvPr id="9" name="Text 2"/>
          <p:cNvSpPr/>
          <p:nvPr/>
        </p:nvSpPr>
        <p:spPr>
          <a:xfrm>
            <a:off x="633293" y="6321743"/>
            <a:ext cx="13363813" cy="579120"/>
          </a:xfrm>
          <a:prstGeom prst="rect">
            <a:avLst/>
          </a:prstGeom>
          <a:noFill/>
          <a:ln/>
        </p:spPr>
        <p:txBody>
          <a:bodyPr wrap="square" lIns="0" tIns="0" rIns="0" bIns="0" rtlCol="0" anchor="t"/>
          <a:lstStyle/>
          <a:p>
            <a:pPr marL="0" indent="0" algn="l">
              <a:lnSpc>
                <a:spcPts val="2250"/>
              </a:lnSpc>
              <a:buNone/>
            </a:pPr>
            <a:r>
              <a:rPr lang="en-US" sz="1400" dirty="0">
                <a:solidFill>
                  <a:srgbClr val="3C3939"/>
                </a:solidFill>
                <a:latin typeface="Roboto" pitchFamily="34" charset="0"/>
                <a:ea typeface="Roboto" pitchFamily="34" charset="-122"/>
                <a:cs typeface="Roboto" pitchFamily="34" charset="-120"/>
              </a:rPr>
              <a:t>Ці дані стали основою для багатьох дослідницьких, комерційних та освітніх проєктів, демократизуючи доступ до геопросторової інформації та стимулюючи інновації в різних галузях.</a:t>
            </a:r>
            <a:endParaRPr lang="en-US"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465415" y="471488"/>
            <a:ext cx="5730002" cy="415647"/>
          </a:xfrm>
          <a:prstGeom prst="rect">
            <a:avLst/>
          </a:prstGeom>
          <a:noFill/>
          <a:ln/>
        </p:spPr>
        <p:txBody>
          <a:bodyPr wrap="none" lIns="0" tIns="0" rIns="0" bIns="0" rtlCol="0" anchor="t"/>
          <a:lstStyle/>
          <a:p>
            <a:pPr marL="0" indent="0" algn="l">
              <a:lnSpc>
                <a:spcPts val="3250"/>
              </a:lnSpc>
              <a:buNone/>
            </a:pPr>
            <a:r>
              <a:rPr lang="en-US" sz="2600" dirty="0">
                <a:solidFill>
                  <a:srgbClr val="1B1B27"/>
                </a:solidFill>
                <a:latin typeface="Raleway" pitchFamily="34" charset="0"/>
                <a:ea typeface="Raleway" pitchFamily="34" charset="-122"/>
                <a:cs typeface="Raleway" pitchFamily="34" charset="-120"/>
              </a:rPr>
              <a:t>Геоінформаційні портали та сервіси</a:t>
            </a:r>
            <a:endParaRPr lang="en-US" sz="2600" dirty="0"/>
          </a:p>
        </p:txBody>
      </p:sp>
      <p:sp>
        <p:nvSpPr>
          <p:cNvPr id="4" name="Text 1"/>
          <p:cNvSpPr/>
          <p:nvPr/>
        </p:nvSpPr>
        <p:spPr>
          <a:xfrm>
            <a:off x="465415" y="1153001"/>
            <a:ext cx="8213169" cy="438864"/>
          </a:xfrm>
          <a:prstGeom prst="rect">
            <a:avLst/>
          </a:prstGeom>
          <a:noFill/>
          <a:ln/>
        </p:spPr>
        <p:txBody>
          <a:bodyPr wrap="none" lIns="0" tIns="0" rIns="0" bIns="0" rtlCol="0" anchor="t"/>
          <a:lstStyle/>
          <a:p>
            <a:pPr marL="0" indent="0" algn="ctr">
              <a:lnSpc>
                <a:spcPts val="3450"/>
              </a:lnSpc>
              <a:buNone/>
            </a:pPr>
            <a:r>
              <a:rPr lang="en-US" sz="3450" dirty="0">
                <a:solidFill>
                  <a:srgbClr val="3C3939"/>
                </a:solidFill>
                <a:latin typeface="Raleway" pitchFamily="34" charset="0"/>
                <a:ea typeface="Raleway" pitchFamily="34" charset="-122"/>
                <a:cs typeface="Raleway" pitchFamily="34" charset="-120"/>
              </a:rPr>
              <a:t>250+</a:t>
            </a:r>
            <a:endParaRPr lang="en-US" sz="3450" dirty="0"/>
          </a:p>
        </p:txBody>
      </p:sp>
      <p:sp>
        <p:nvSpPr>
          <p:cNvPr id="5" name="Text 2"/>
          <p:cNvSpPr/>
          <p:nvPr/>
        </p:nvSpPr>
        <p:spPr>
          <a:xfrm>
            <a:off x="3620214" y="1757958"/>
            <a:ext cx="1903452" cy="207764"/>
          </a:xfrm>
          <a:prstGeom prst="rect">
            <a:avLst/>
          </a:prstGeom>
          <a:noFill/>
          <a:ln/>
        </p:spPr>
        <p:txBody>
          <a:bodyPr wrap="none" lIns="0" tIns="0" rIns="0" bIns="0" rtlCol="0" anchor="t"/>
          <a:lstStyle/>
          <a:p>
            <a:pPr marL="0" indent="0" algn="ctr">
              <a:lnSpc>
                <a:spcPts val="1600"/>
              </a:lnSpc>
              <a:buNone/>
            </a:pPr>
            <a:r>
              <a:rPr lang="en-US" sz="1300" dirty="0">
                <a:solidFill>
                  <a:srgbClr val="3C3939"/>
                </a:solidFill>
                <a:latin typeface="Raleway" pitchFamily="34" charset="0"/>
                <a:ea typeface="Raleway" pitchFamily="34" charset="-122"/>
                <a:cs typeface="Raleway" pitchFamily="34" charset="-120"/>
              </a:rPr>
              <a:t>Національні геопортали</a:t>
            </a:r>
            <a:endParaRPr lang="en-US" sz="1300" dirty="0"/>
          </a:p>
        </p:txBody>
      </p:sp>
      <p:sp>
        <p:nvSpPr>
          <p:cNvPr id="6" name="Text 3"/>
          <p:cNvSpPr/>
          <p:nvPr/>
        </p:nvSpPr>
        <p:spPr>
          <a:xfrm>
            <a:off x="465415" y="2045494"/>
            <a:ext cx="8213169" cy="212765"/>
          </a:xfrm>
          <a:prstGeom prst="rect">
            <a:avLst/>
          </a:prstGeom>
          <a:noFill/>
          <a:ln/>
        </p:spPr>
        <p:txBody>
          <a:bodyPr wrap="none" lIns="0" tIns="0" rIns="0" bIns="0" rtlCol="0" anchor="t"/>
          <a:lstStyle/>
          <a:p>
            <a:pPr marL="0" indent="0" algn="ctr">
              <a:lnSpc>
                <a:spcPts val="1650"/>
              </a:lnSpc>
              <a:buNone/>
            </a:pPr>
            <a:r>
              <a:rPr lang="en-US" sz="1000" dirty="0">
                <a:solidFill>
                  <a:srgbClr val="3C3939"/>
                </a:solidFill>
                <a:latin typeface="Roboto" pitchFamily="34" charset="0"/>
                <a:ea typeface="Roboto" pitchFamily="34" charset="-122"/>
                <a:cs typeface="Roboto" pitchFamily="34" charset="-120"/>
              </a:rPr>
              <a:t>Країни по всьому світу створили офіційні онлайн-платформи для публікації та доступу до геопросторових даних</a:t>
            </a:r>
            <a:endParaRPr lang="en-US" sz="1000" dirty="0"/>
          </a:p>
        </p:txBody>
      </p:sp>
      <p:sp>
        <p:nvSpPr>
          <p:cNvPr id="7" name="Text 4"/>
          <p:cNvSpPr/>
          <p:nvPr/>
        </p:nvSpPr>
        <p:spPr>
          <a:xfrm>
            <a:off x="465415" y="2723674"/>
            <a:ext cx="8213169" cy="438864"/>
          </a:xfrm>
          <a:prstGeom prst="rect">
            <a:avLst/>
          </a:prstGeom>
          <a:noFill/>
          <a:ln/>
        </p:spPr>
        <p:txBody>
          <a:bodyPr wrap="none" lIns="0" tIns="0" rIns="0" bIns="0" rtlCol="0" anchor="t"/>
          <a:lstStyle/>
          <a:p>
            <a:pPr marL="0" indent="0" algn="ctr">
              <a:lnSpc>
                <a:spcPts val="3450"/>
              </a:lnSpc>
              <a:buNone/>
            </a:pPr>
            <a:r>
              <a:rPr lang="en-US" sz="3450" dirty="0">
                <a:solidFill>
                  <a:srgbClr val="3C3939"/>
                </a:solidFill>
                <a:latin typeface="Raleway" pitchFamily="34" charset="0"/>
                <a:ea typeface="Raleway" pitchFamily="34" charset="-122"/>
                <a:cs typeface="Raleway" pitchFamily="34" charset="-120"/>
              </a:rPr>
              <a:t>3.7M+</a:t>
            </a:r>
            <a:endParaRPr lang="en-US" sz="3450" dirty="0"/>
          </a:p>
        </p:txBody>
      </p:sp>
      <p:sp>
        <p:nvSpPr>
          <p:cNvPr id="8" name="Text 5"/>
          <p:cNvSpPr/>
          <p:nvPr/>
        </p:nvSpPr>
        <p:spPr>
          <a:xfrm>
            <a:off x="3740825" y="3328630"/>
            <a:ext cx="1662351" cy="207764"/>
          </a:xfrm>
          <a:prstGeom prst="rect">
            <a:avLst/>
          </a:prstGeom>
          <a:noFill/>
          <a:ln/>
        </p:spPr>
        <p:txBody>
          <a:bodyPr wrap="none" lIns="0" tIns="0" rIns="0" bIns="0" rtlCol="0" anchor="t"/>
          <a:lstStyle/>
          <a:p>
            <a:pPr marL="0" indent="0" algn="ctr">
              <a:lnSpc>
                <a:spcPts val="1600"/>
              </a:lnSpc>
              <a:buNone/>
            </a:pPr>
            <a:r>
              <a:rPr lang="en-US" sz="1300" dirty="0">
                <a:solidFill>
                  <a:srgbClr val="3C3939"/>
                </a:solidFill>
                <a:latin typeface="Raleway" pitchFamily="34" charset="0"/>
                <a:ea typeface="Raleway" pitchFamily="34" charset="-122"/>
                <a:cs typeface="Raleway" pitchFamily="34" charset="-120"/>
              </a:rPr>
              <a:t>Набори даних</a:t>
            </a:r>
            <a:endParaRPr lang="en-US" sz="1300" dirty="0"/>
          </a:p>
        </p:txBody>
      </p:sp>
      <p:sp>
        <p:nvSpPr>
          <p:cNvPr id="9" name="Text 6"/>
          <p:cNvSpPr/>
          <p:nvPr/>
        </p:nvSpPr>
        <p:spPr>
          <a:xfrm>
            <a:off x="465415" y="3616166"/>
            <a:ext cx="8213169" cy="212765"/>
          </a:xfrm>
          <a:prstGeom prst="rect">
            <a:avLst/>
          </a:prstGeom>
          <a:noFill/>
          <a:ln/>
        </p:spPr>
        <p:txBody>
          <a:bodyPr wrap="none" lIns="0" tIns="0" rIns="0" bIns="0" rtlCol="0" anchor="t"/>
          <a:lstStyle/>
          <a:p>
            <a:pPr marL="0" indent="0" algn="ctr">
              <a:lnSpc>
                <a:spcPts val="1650"/>
              </a:lnSpc>
              <a:buNone/>
            </a:pPr>
            <a:r>
              <a:rPr lang="en-US" sz="1000" dirty="0">
                <a:solidFill>
                  <a:srgbClr val="3C3939"/>
                </a:solidFill>
                <a:latin typeface="Roboto" pitchFamily="34" charset="0"/>
                <a:ea typeface="Roboto" pitchFamily="34" charset="-122"/>
                <a:cs typeface="Roboto" pitchFamily="34" charset="-120"/>
              </a:rPr>
              <a:t>Загальна кількість доступних наборів геопросторових даних на провідних геопорталах та сервісах</a:t>
            </a:r>
            <a:endParaRPr lang="en-US" sz="1000" dirty="0"/>
          </a:p>
        </p:txBody>
      </p:sp>
      <p:sp>
        <p:nvSpPr>
          <p:cNvPr id="10" name="Text 7"/>
          <p:cNvSpPr/>
          <p:nvPr/>
        </p:nvSpPr>
        <p:spPr>
          <a:xfrm>
            <a:off x="465415" y="4294346"/>
            <a:ext cx="8213169" cy="438864"/>
          </a:xfrm>
          <a:prstGeom prst="rect">
            <a:avLst/>
          </a:prstGeom>
          <a:noFill/>
          <a:ln/>
        </p:spPr>
        <p:txBody>
          <a:bodyPr wrap="none" lIns="0" tIns="0" rIns="0" bIns="0" rtlCol="0" anchor="t"/>
          <a:lstStyle/>
          <a:p>
            <a:pPr marL="0" indent="0" algn="ctr">
              <a:lnSpc>
                <a:spcPts val="3450"/>
              </a:lnSpc>
              <a:buNone/>
            </a:pPr>
            <a:r>
              <a:rPr lang="en-US" sz="3450" dirty="0">
                <a:solidFill>
                  <a:srgbClr val="3C3939"/>
                </a:solidFill>
                <a:latin typeface="Raleway" pitchFamily="34" charset="0"/>
                <a:ea typeface="Raleway" pitchFamily="34" charset="-122"/>
                <a:cs typeface="Raleway" pitchFamily="34" charset="-120"/>
              </a:rPr>
              <a:t>1B+</a:t>
            </a:r>
            <a:endParaRPr lang="en-US" sz="3450" dirty="0"/>
          </a:p>
        </p:txBody>
      </p:sp>
      <p:sp>
        <p:nvSpPr>
          <p:cNvPr id="11" name="Text 8"/>
          <p:cNvSpPr/>
          <p:nvPr/>
        </p:nvSpPr>
        <p:spPr>
          <a:xfrm>
            <a:off x="3740825" y="4899303"/>
            <a:ext cx="1662351" cy="207764"/>
          </a:xfrm>
          <a:prstGeom prst="rect">
            <a:avLst/>
          </a:prstGeom>
          <a:noFill/>
          <a:ln/>
        </p:spPr>
        <p:txBody>
          <a:bodyPr wrap="none" lIns="0" tIns="0" rIns="0" bIns="0" rtlCol="0" anchor="t"/>
          <a:lstStyle/>
          <a:p>
            <a:pPr marL="0" indent="0" algn="ctr">
              <a:lnSpc>
                <a:spcPts val="1600"/>
              </a:lnSpc>
              <a:buNone/>
            </a:pPr>
            <a:r>
              <a:rPr lang="en-US" sz="1300" dirty="0">
                <a:solidFill>
                  <a:srgbClr val="3C3939"/>
                </a:solidFill>
                <a:latin typeface="Raleway" pitchFamily="34" charset="0"/>
                <a:ea typeface="Raleway" pitchFamily="34" charset="-122"/>
                <a:cs typeface="Raleway" pitchFamily="34" charset="-120"/>
              </a:rPr>
              <a:t>Користувачі</a:t>
            </a:r>
            <a:endParaRPr lang="en-US" sz="1300" dirty="0"/>
          </a:p>
        </p:txBody>
      </p:sp>
      <p:sp>
        <p:nvSpPr>
          <p:cNvPr id="12" name="Text 9"/>
          <p:cNvSpPr/>
          <p:nvPr/>
        </p:nvSpPr>
        <p:spPr>
          <a:xfrm>
            <a:off x="465415" y="5186839"/>
            <a:ext cx="8213169" cy="212765"/>
          </a:xfrm>
          <a:prstGeom prst="rect">
            <a:avLst/>
          </a:prstGeom>
          <a:noFill/>
          <a:ln/>
        </p:spPr>
        <p:txBody>
          <a:bodyPr wrap="none" lIns="0" tIns="0" rIns="0" bIns="0" rtlCol="0" anchor="t"/>
          <a:lstStyle/>
          <a:p>
            <a:pPr marL="0" indent="0" algn="ctr">
              <a:lnSpc>
                <a:spcPts val="1650"/>
              </a:lnSpc>
              <a:buNone/>
            </a:pPr>
            <a:r>
              <a:rPr lang="en-US" sz="1000" dirty="0">
                <a:solidFill>
                  <a:srgbClr val="3C3939"/>
                </a:solidFill>
                <a:latin typeface="Roboto" pitchFamily="34" charset="0"/>
                <a:ea typeface="Roboto" pitchFamily="34" charset="-122"/>
                <a:cs typeface="Roboto" pitchFamily="34" charset="-120"/>
              </a:rPr>
              <a:t>Геопортали та веб-карти щомісячно використовують понад мільярд людей по всьому світу</a:t>
            </a:r>
            <a:endParaRPr lang="en-US" sz="1000" dirty="0"/>
          </a:p>
        </p:txBody>
      </p:sp>
      <p:sp>
        <p:nvSpPr>
          <p:cNvPr id="13" name="Text 10"/>
          <p:cNvSpPr/>
          <p:nvPr/>
        </p:nvSpPr>
        <p:spPr>
          <a:xfrm>
            <a:off x="465415" y="5865019"/>
            <a:ext cx="8213169" cy="438864"/>
          </a:xfrm>
          <a:prstGeom prst="rect">
            <a:avLst/>
          </a:prstGeom>
          <a:noFill/>
          <a:ln/>
        </p:spPr>
        <p:txBody>
          <a:bodyPr wrap="none" lIns="0" tIns="0" rIns="0" bIns="0" rtlCol="0" anchor="t"/>
          <a:lstStyle/>
          <a:p>
            <a:pPr marL="0" indent="0" algn="ctr">
              <a:lnSpc>
                <a:spcPts val="3450"/>
              </a:lnSpc>
              <a:buNone/>
            </a:pPr>
            <a:r>
              <a:rPr lang="en-US" sz="3450" dirty="0">
                <a:solidFill>
                  <a:srgbClr val="3C3939"/>
                </a:solidFill>
                <a:latin typeface="Raleway" pitchFamily="34" charset="0"/>
                <a:ea typeface="Raleway" pitchFamily="34" charset="-122"/>
                <a:cs typeface="Raleway" pitchFamily="34" charset="-120"/>
              </a:rPr>
              <a:t>56%</a:t>
            </a:r>
            <a:endParaRPr lang="en-US" sz="3450" dirty="0"/>
          </a:p>
        </p:txBody>
      </p:sp>
      <p:sp>
        <p:nvSpPr>
          <p:cNvPr id="14" name="Text 11"/>
          <p:cNvSpPr/>
          <p:nvPr/>
        </p:nvSpPr>
        <p:spPr>
          <a:xfrm>
            <a:off x="3740825" y="6469975"/>
            <a:ext cx="1662351" cy="207764"/>
          </a:xfrm>
          <a:prstGeom prst="rect">
            <a:avLst/>
          </a:prstGeom>
          <a:noFill/>
          <a:ln/>
        </p:spPr>
        <p:txBody>
          <a:bodyPr wrap="none" lIns="0" tIns="0" rIns="0" bIns="0" rtlCol="0" anchor="t"/>
          <a:lstStyle/>
          <a:p>
            <a:pPr marL="0" indent="0" algn="ctr">
              <a:lnSpc>
                <a:spcPts val="1600"/>
              </a:lnSpc>
              <a:buNone/>
            </a:pPr>
            <a:r>
              <a:rPr lang="en-US" sz="1300" dirty="0">
                <a:solidFill>
                  <a:srgbClr val="3C3939"/>
                </a:solidFill>
                <a:latin typeface="Raleway" pitchFamily="34" charset="0"/>
                <a:ea typeface="Raleway" pitchFamily="34" charset="-122"/>
                <a:cs typeface="Raleway" pitchFamily="34" charset="-120"/>
              </a:rPr>
              <a:t>Мобільний доступ</a:t>
            </a:r>
            <a:endParaRPr lang="en-US" sz="1300" dirty="0"/>
          </a:p>
        </p:txBody>
      </p:sp>
      <p:sp>
        <p:nvSpPr>
          <p:cNvPr id="15" name="Text 12"/>
          <p:cNvSpPr/>
          <p:nvPr/>
        </p:nvSpPr>
        <p:spPr>
          <a:xfrm>
            <a:off x="465415" y="6757511"/>
            <a:ext cx="8213169" cy="212765"/>
          </a:xfrm>
          <a:prstGeom prst="rect">
            <a:avLst/>
          </a:prstGeom>
          <a:noFill/>
          <a:ln/>
        </p:spPr>
        <p:txBody>
          <a:bodyPr wrap="none" lIns="0" tIns="0" rIns="0" bIns="0" rtlCol="0" anchor="t"/>
          <a:lstStyle/>
          <a:p>
            <a:pPr marL="0" indent="0" algn="ctr">
              <a:lnSpc>
                <a:spcPts val="1650"/>
              </a:lnSpc>
              <a:buNone/>
            </a:pPr>
            <a:r>
              <a:rPr lang="en-US" sz="1000" dirty="0">
                <a:solidFill>
                  <a:srgbClr val="3C3939"/>
                </a:solidFill>
                <a:latin typeface="Roboto" pitchFamily="34" charset="0"/>
                <a:ea typeface="Roboto" pitchFamily="34" charset="-122"/>
                <a:cs typeface="Roboto" pitchFamily="34" charset="-120"/>
              </a:rPr>
              <a:t>Частка користувачів, які отримують геопросторові дані через мобільні пристрої</a:t>
            </a:r>
            <a:endParaRPr lang="en-US" sz="1000" dirty="0"/>
          </a:p>
        </p:txBody>
      </p:sp>
      <p:sp>
        <p:nvSpPr>
          <p:cNvPr id="16" name="Text 13"/>
          <p:cNvSpPr/>
          <p:nvPr/>
        </p:nvSpPr>
        <p:spPr>
          <a:xfrm>
            <a:off x="465415" y="7119818"/>
            <a:ext cx="8213169" cy="638294"/>
          </a:xfrm>
          <a:prstGeom prst="rect">
            <a:avLst/>
          </a:prstGeom>
          <a:noFill/>
          <a:ln/>
        </p:spPr>
        <p:txBody>
          <a:bodyPr wrap="square" lIns="0" tIns="0" rIns="0" bIns="0" rtlCol="0" anchor="t"/>
          <a:lstStyle/>
          <a:p>
            <a:pPr marL="0" indent="0" algn="l">
              <a:lnSpc>
                <a:spcPts val="1650"/>
              </a:lnSpc>
              <a:buNone/>
            </a:pPr>
            <a:r>
              <a:rPr lang="en-US" sz="1000" dirty="0">
                <a:solidFill>
                  <a:srgbClr val="3C3939"/>
                </a:solidFill>
                <a:latin typeface="Roboto" pitchFamily="34" charset="0"/>
                <a:ea typeface="Roboto" pitchFamily="34" charset="-122"/>
                <a:cs typeface="Roboto" pitchFamily="34" charset="-120"/>
              </a:rPr>
              <a:t>Геопортали забезпечують централізований доступ до геопросторових даних та сервісів через інтернет. Вони надають інструменти для пошуку, перегляду, завантаження та аналізу геоданих. Сучасні геопортали підтримують стандарти OGC (WMS, WFS, WCS) для інтероперабельності та пропонують API для інтеграції даних в сторонні застосунки.</a:t>
            </a:r>
            <a:endParaRPr lang="en-US" sz="1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80098" y="612934"/>
            <a:ext cx="9660969" cy="696516"/>
          </a:xfrm>
          <a:prstGeom prst="rect">
            <a:avLst/>
          </a:prstGeom>
          <a:noFill/>
          <a:ln/>
        </p:spPr>
        <p:txBody>
          <a:bodyPr wrap="none" lIns="0" tIns="0" rIns="0" bIns="0" rtlCol="0" anchor="t"/>
          <a:lstStyle/>
          <a:p>
            <a:pPr marL="0" indent="0" algn="l">
              <a:lnSpc>
                <a:spcPts val="5450"/>
              </a:lnSpc>
              <a:buNone/>
            </a:pPr>
            <a:r>
              <a:rPr lang="en-US" sz="4350" dirty="0">
                <a:solidFill>
                  <a:srgbClr val="1B1B27"/>
                </a:solidFill>
                <a:latin typeface="Raleway" pitchFamily="34" charset="0"/>
                <a:ea typeface="Raleway" pitchFamily="34" charset="-122"/>
                <a:cs typeface="Raleway" pitchFamily="34" charset="-120"/>
              </a:rPr>
              <a:t>Комерційні постачальники геоданих</a:t>
            </a:r>
            <a:endParaRPr lang="en-US" sz="4350" dirty="0"/>
          </a:p>
        </p:txBody>
      </p:sp>
      <p:sp>
        <p:nvSpPr>
          <p:cNvPr id="3" name="Shape 1"/>
          <p:cNvSpPr/>
          <p:nvPr/>
        </p:nvSpPr>
        <p:spPr>
          <a:xfrm>
            <a:off x="780098" y="2005965"/>
            <a:ext cx="501491" cy="501491"/>
          </a:xfrm>
          <a:prstGeom prst="roundRect">
            <a:avLst>
              <a:gd name="adj" fmla="val 18668"/>
            </a:avLst>
          </a:prstGeom>
          <a:solidFill>
            <a:srgbClr val="E1E1EA"/>
          </a:solidFill>
          <a:ln w="7620">
            <a:solidFill>
              <a:srgbClr val="C7C7D0"/>
            </a:solidFill>
            <a:prstDash val="solid"/>
          </a:ln>
        </p:spPr>
      </p:sp>
      <p:sp>
        <p:nvSpPr>
          <p:cNvPr id="4" name="Text 2"/>
          <p:cNvSpPr/>
          <p:nvPr/>
        </p:nvSpPr>
        <p:spPr>
          <a:xfrm>
            <a:off x="1504474" y="2005965"/>
            <a:ext cx="2786301" cy="348258"/>
          </a:xfrm>
          <a:prstGeom prst="rect">
            <a:avLst/>
          </a:prstGeom>
          <a:noFill/>
          <a:ln/>
        </p:spPr>
        <p:txBody>
          <a:bodyPr wrap="none" lIns="0" tIns="0" rIns="0" bIns="0" rtlCol="0" anchor="t"/>
          <a:lstStyle/>
          <a:p>
            <a:pPr marL="0" indent="0" algn="l">
              <a:lnSpc>
                <a:spcPts val="2700"/>
              </a:lnSpc>
              <a:buNone/>
            </a:pPr>
            <a:r>
              <a:rPr lang="en-US" sz="2150" dirty="0">
                <a:solidFill>
                  <a:srgbClr val="3C3939"/>
                </a:solidFill>
                <a:latin typeface="Raleway" pitchFamily="34" charset="0"/>
                <a:ea typeface="Raleway" pitchFamily="34" charset="-122"/>
                <a:cs typeface="Raleway" pitchFamily="34" charset="-120"/>
              </a:rPr>
              <a:t>Maxar Technologies</a:t>
            </a:r>
            <a:endParaRPr lang="en-US" sz="2150" dirty="0"/>
          </a:p>
        </p:txBody>
      </p:sp>
      <p:sp>
        <p:nvSpPr>
          <p:cNvPr id="5" name="Text 3"/>
          <p:cNvSpPr/>
          <p:nvPr/>
        </p:nvSpPr>
        <p:spPr>
          <a:xfrm>
            <a:off x="1504474" y="2487930"/>
            <a:ext cx="5699284" cy="1426369"/>
          </a:xfrm>
          <a:prstGeom prst="rect">
            <a:avLst/>
          </a:prstGeom>
          <a:noFill/>
          <a:ln/>
        </p:spPr>
        <p:txBody>
          <a:bodyPr wrap="square" lIns="0" tIns="0" rIns="0" bIns="0" rtlCol="0" anchor="t"/>
          <a:lstStyle/>
          <a:p>
            <a:pPr marL="0" indent="0" algn="l">
              <a:lnSpc>
                <a:spcPts val="2800"/>
              </a:lnSpc>
              <a:buNone/>
            </a:pPr>
            <a:r>
              <a:rPr lang="en-US" sz="1750" dirty="0">
                <a:solidFill>
                  <a:srgbClr val="3C3939"/>
                </a:solidFill>
                <a:latin typeface="Roboto" pitchFamily="34" charset="0"/>
                <a:ea typeface="Roboto" pitchFamily="34" charset="-122"/>
                <a:cs typeface="Roboto" pitchFamily="34" charset="-120"/>
              </a:rPr>
              <a:t>Оператор супутників WorldView та GeoEye, що надають знімки з роздільною здатністю до 30 см. Пропонує архівні знімки з 1999 року та можливість оперативного знімання на замовлення.</a:t>
            </a:r>
            <a:endParaRPr lang="en-US" sz="1750" dirty="0"/>
          </a:p>
        </p:txBody>
      </p:sp>
      <p:sp>
        <p:nvSpPr>
          <p:cNvPr id="6" name="Shape 4"/>
          <p:cNvSpPr/>
          <p:nvPr/>
        </p:nvSpPr>
        <p:spPr>
          <a:xfrm>
            <a:off x="7426642" y="2005965"/>
            <a:ext cx="501491" cy="501491"/>
          </a:xfrm>
          <a:prstGeom prst="roundRect">
            <a:avLst>
              <a:gd name="adj" fmla="val 18668"/>
            </a:avLst>
          </a:prstGeom>
          <a:solidFill>
            <a:srgbClr val="E1E1EA"/>
          </a:solidFill>
          <a:ln w="7620">
            <a:solidFill>
              <a:srgbClr val="C7C7D0"/>
            </a:solidFill>
            <a:prstDash val="solid"/>
          </a:ln>
        </p:spPr>
      </p:sp>
      <p:pic>
        <p:nvPicPr>
          <p:cNvPr id="7" name="Image 0" descr="preencoded.png"/>
          <p:cNvPicPr>
            <a:picLocks noChangeAspect="1"/>
          </p:cNvPicPr>
          <p:nvPr/>
        </p:nvPicPr>
        <p:blipFill>
          <a:blip r:embed="rId3"/>
          <a:stretch>
            <a:fillRect/>
          </a:stretch>
        </p:blipFill>
        <p:spPr>
          <a:xfrm>
            <a:off x="7510224" y="2047756"/>
            <a:ext cx="334328" cy="417909"/>
          </a:xfrm>
          <a:prstGeom prst="rect">
            <a:avLst/>
          </a:prstGeom>
        </p:spPr>
      </p:pic>
      <p:sp>
        <p:nvSpPr>
          <p:cNvPr id="8" name="Text 5"/>
          <p:cNvSpPr/>
          <p:nvPr/>
        </p:nvSpPr>
        <p:spPr>
          <a:xfrm>
            <a:off x="8151019" y="2005965"/>
            <a:ext cx="3415665" cy="348258"/>
          </a:xfrm>
          <a:prstGeom prst="rect">
            <a:avLst/>
          </a:prstGeom>
          <a:noFill/>
          <a:ln/>
        </p:spPr>
        <p:txBody>
          <a:bodyPr wrap="none" lIns="0" tIns="0" rIns="0" bIns="0" rtlCol="0" anchor="t"/>
          <a:lstStyle/>
          <a:p>
            <a:pPr marL="0" indent="0" algn="l">
              <a:lnSpc>
                <a:spcPts val="2700"/>
              </a:lnSpc>
              <a:buNone/>
            </a:pPr>
            <a:r>
              <a:rPr lang="en-US" sz="2150" dirty="0">
                <a:solidFill>
                  <a:srgbClr val="3C3939"/>
                </a:solidFill>
                <a:latin typeface="Raleway" pitchFamily="34" charset="0"/>
                <a:ea typeface="Raleway" pitchFamily="34" charset="-122"/>
                <a:cs typeface="Raleway" pitchFamily="34" charset="-120"/>
              </a:rPr>
              <a:t>Airbus Defence and Space</a:t>
            </a:r>
            <a:endParaRPr lang="en-US" sz="2150" dirty="0"/>
          </a:p>
        </p:txBody>
      </p:sp>
      <p:sp>
        <p:nvSpPr>
          <p:cNvPr id="9" name="Text 6"/>
          <p:cNvSpPr/>
          <p:nvPr/>
        </p:nvSpPr>
        <p:spPr>
          <a:xfrm>
            <a:off x="8151019" y="2487930"/>
            <a:ext cx="5699284" cy="1426369"/>
          </a:xfrm>
          <a:prstGeom prst="rect">
            <a:avLst/>
          </a:prstGeom>
          <a:noFill/>
          <a:ln/>
        </p:spPr>
        <p:txBody>
          <a:bodyPr wrap="square" lIns="0" tIns="0" rIns="0" bIns="0" rtlCol="0" anchor="t"/>
          <a:lstStyle/>
          <a:p>
            <a:pPr marL="0" indent="0" algn="l">
              <a:lnSpc>
                <a:spcPts val="2800"/>
              </a:lnSpc>
              <a:buNone/>
            </a:pPr>
            <a:r>
              <a:rPr lang="en-US" sz="1750" dirty="0">
                <a:solidFill>
                  <a:srgbClr val="3C3939"/>
                </a:solidFill>
                <a:latin typeface="Roboto" pitchFamily="34" charset="0"/>
                <a:ea typeface="Roboto" pitchFamily="34" charset="-122"/>
                <a:cs typeface="Roboto" pitchFamily="34" charset="-120"/>
              </a:rPr>
              <a:t>Європейський постачальник даних із супутників Pleiades (50 см) та SPOT (1,5 м). Спеціалізується на стереознімках для 3D-моделювання та моніторингу критичної інфраструктури.</a:t>
            </a:r>
            <a:endParaRPr lang="en-US" sz="1750" dirty="0"/>
          </a:p>
        </p:txBody>
      </p:sp>
      <p:sp>
        <p:nvSpPr>
          <p:cNvPr id="10" name="Shape 7"/>
          <p:cNvSpPr/>
          <p:nvPr/>
        </p:nvSpPr>
        <p:spPr>
          <a:xfrm>
            <a:off x="780098" y="4387929"/>
            <a:ext cx="501491" cy="501491"/>
          </a:xfrm>
          <a:prstGeom prst="roundRect">
            <a:avLst>
              <a:gd name="adj" fmla="val 18668"/>
            </a:avLst>
          </a:prstGeom>
          <a:solidFill>
            <a:srgbClr val="E1E1EA"/>
          </a:solidFill>
          <a:ln w="7620">
            <a:solidFill>
              <a:srgbClr val="C7C7D0"/>
            </a:solidFill>
            <a:prstDash val="solid"/>
          </a:ln>
        </p:spPr>
      </p:sp>
      <p:pic>
        <p:nvPicPr>
          <p:cNvPr id="11" name="Image 1" descr="preencoded.png"/>
          <p:cNvPicPr>
            <a:picLocks noChangeAspect="1"/>
          </p:cNvPicPr>
          <p:nvPr/>
        </p:nvPicPr>
        <p:blipFill>
          <a:blip r:embed="rId4"/>
          <a:stretch>
            <a:fillRect/>
          </a:stretch>
        </p:blipFill>
        <p:spPr>
          <a:xfrm>
            <a:off x="863679" y="4429720"/>
            <a:ext cx="334328" cy="417909"/>
          </a:xfrm>
          <a:prstGeom prst="rect">
            <a:avLst/>
          </a:prstGeom>
        </p:spPr>
      </p:pic>
      <p:sp>
        <p:nvSpPr>
          <p:cNvPr id="12" name="Text 8"/>
          <p:cNvSpPr/>
          <p:nvPr/>
        </p:nvSpPr>
        <p:spPr>
          <a:xfrm>
            <a:off x="1504474" y="4387929"/>
            <a:ext cx="2786301" cy="348258"/>
          </a:xfrm>
          <a:prstGeom prst="rect">
            <a:avLst/>
          </a:prstGeom>
          <a:noFill/>
          <a:ln/>
        </p:spPr>
        <p:txBody>
          <a:bodyPr wrap="none" lIns="0" tIns="0" rIns="0" bIns="0" rtlCol="0" anchor="t"/>
          <a:lstStyle/>
          <a:p>
            <a:pPr marL="0" indent="0" algn="l">
              <a:lnSpc>
                <a:spcPts val="2700"/>
              </a:lnSpc>
              <a:buNone/>
            </a:pPr>
            <a:r>
              <a:rPr lang="en-US" sz="2150" dirty="0">
                <a:solidFill>
                  <a:srgbClr val="3C3939"/>
                </a:solidFill>
                <a:latin typeface="Raleway" pitchFamily="34" charset="0"/>
                <a:ea typeface="Raleway" pitchFamily="34" charset="-122"/>
                <a:cs typeface="Raleway" pitchFamily="34" charset="-120"/>
              </a:rPr>
              <a:t>Planet Labs</a:t>
            </a:r>
            <a:endParaRPr lang="en-US" sz="2150" dirty="0"/>
          </a:p>
        </p:txBody>
      </p:sp>
      <p:sp>
        <p:nvSpPr>
          <p:cNvPr id="13" name="Text 9"/>
          <p:cNvSpPr/>
          <p:nvPr/>
        </p:nvSpPr>
        <p:spPr>
          <a:xfrm>
            <a:off x="1504474" y="4869894"/>
            <a:ext cx="5699284" cy="1426369"/>
          </a:xfrm>
          <a:prstGeom prst="rect">
            <a:avLst/>
          </a:prstGeom>
          <a:noFill/>
          <a:ln/>
        </p:spPr>
        <p:txBody>
          <a:bodyPr wrap="square" lIns="0" tIns="0" rIns="0" bIns="0" rtlCol="0" anchor="t"/>
          <a:lstStyle/>
          <a:p>
            <a:pPr marL="0" indent="0" algn="l">
              <a:lnSpc>
                <a:spcPts val="2800"/>
              </a:lnSpc>
              <a:buNone/>
            </a:pPr>
            <a:r>
              <a:rPr lang="en-US" sz="1750" dirty="0">
                <a:solidFill>
                  <a:srgbClr val="3C3939"/>
                </a:solidFill>
                <a:latin typeface="Roboto" pitchFamily="34" charset="0"/>
                <a:ea typeface="Roboto" pitchFamily="34" charset="-122"/>
                <a:cs typeface="Roboto" pitchFamily="34" charset="-120"/>
              </a:rPr>
              <a:t>Оператор сузір'я малих супутників PlanetScope та SkySat, що забезпечують щоденне оновлення знімків всієї земної поверхні з роздільною здатністю 3-5 м та можливістю деталізації до 50 см.</a:t>
            </a:r>
            <a:endParaRPr lang="en-US" sz="1750" dirty="0"/>
          </a:p>
        </p:txBody>
      </p:sp>
      <p:sp>
        <p:nvSpPr>
          <p:cNvPr id="14" name="Shape 10"/>
          <p:cNvSpPr/>
          <p:nvPr/>
        </p:nvSpPr>
        <p:spPr>
          <a:xfrm>
            <a:off x="7426642" y="4387929"/>
            <a:ext cx="501491" cy="501491"/>
          </a:xfrm>
          <a:prstGeom prst="roundRect">
            <a:avLst>
              <a:gd name="adj" fmla="val 18668"/>
            </a:avLst>
          </a:prstGeom>
          <a:solidFill>
            <a:srgbClr val="E1E1EA"/>
          </a:solidFill>
          <a:ln w="7620">
            <a:solidFill>
              <a:srgbClr val="C7C7D0"/>
            </a:solidFill>
            <a:prstDash val="solid"/>
          </a:ln>
        </p:spPr>
      </p:sp>
      <p:pic>
        <p:nvPicPr>
          <p:cNvPr id="15" name="Image 2" descr="preencoded.png"/>
          <p:cNvPicPr>
            <a:picLocks noChangeAspect="1"/>
          </p:cNvPicPr>
          <p:nvPr/>
        </p:nvPicPr>
        <p:blipFill>
          <a:blip r:embed="rId5"/>
          <a:stretch>
            <a:fillRect/>
          </a:stretch>
        </p:blipFill>
        <p:spPr>
          <a:xfrm>
            <a:off x="7510224" y="4429720"/>
            <a:ext cx="334328" cy="417909"/>
          </a:xfrm>
          <a:prstGeom prst="rect">
            <a:avLst/>
          </a:prstGeom>
        </p:spPr>
      </p:pic>
      <p:sp>
        <p:nvSpPr>
          <p:cNvPr id="16" name="Text 11"/>
          <p:cNvSpPr/>
          <p:nvPr/>
        </p:nvSpPr>
        <p:spPr>
          <a:xfrm>
            <a:off x="8151019" y="4387929"/>
            <a:ext cx="2786301" cy="348258"/>
          </a:xfrm>
          <a:prstGeom prst="rect">
            <a:avLst/>
          </a:prstGeom>
          <a:noFill/>
          <a:ln/>
        </p:spPr>
        <p:txBody>
          <a:bodyPr wrap="none" lIns="0" tIns="0" rIns="0" bIns="0" rtlCol="0" anchor="t"/>
          <a:lstStyle/>
          <a:p>
            <a:pPr marL="0" indent="0" algn="l">
              <a:lnSpc>
                <a:spcPts val="2700"/>
              </a:lnSpc>
              <a:buNone/>
            </a:pPr>
            <a:r>
              <a:rPr lang="en-US" sz="2150" dirty="0">
                <a:solidFill>
                  <a:srgbClr val="3C3939"/>
                </a:solidFill>
                <a:latin typeface="Raleway" pitchFamily="34" charset="0"/>
                <a:ea typeface="Raleway" pitchFamily="34" charset="-122"/>
                <a:cs typeface="Raleway" pitchFamily="34" charset="-120"/>
              </a:rPr>
              <a:t>ESRI</a:t>
            </a:r>
            <a:endParaRPr lang="en-US" sz="2150" dirty="0"/>
          </a:p>
        </p:txBody>
      </p:sp>
      <p:sp>
        <p:nvSpPr>
          <p:cNvPr id="17" name="Text 12"/>
          <p:cNvSpPr/>
          <p:nvPr/>
        </p:nvSpPr>
        <p:spPr>
          <a:xfrm>
            <a:off x="8151019" y="4869894"/>
            <a:ext cx="5699284" cy="1426369"/>
          </a:xfrm>
          <a:prstGeom prst="rect">
            <a:avLst/>
          </a:prstGeom>
          <a:noFill/>
          <a:ln/>
        </p:spPr>
        <p:txBody>
          <a:bodyPr wrap="square" lIns="0" tIns="0" rIns="0" bIns="0" rtlCol="0" anchor="t"/>
          <a:lstStyle/>
          <a:p>
            <a:pPr marL="0" indent="0" algn="l">
              <a:lnSpc>
                <a:spcPts val="2800"/>
              </a:lnSpc>
              <a:buNone/>
            </a:pPr>
            <a:r>
              <a:rPr lang="en-US" sz="1750" dirty="0">
                <a:solidFill>
                  <a:srgbClr val="3C3939"/>
                </a:solidFill>
                <a:latin typeface="Roboto" pitchFamily="34" charset="0"/>
                <a:ea typeface="Roboto" pitchFamily="34" charset="-122"/>
                <a:cs typeface="Roboto" pitchFamily="34" charset="-120"/>
              </a:rPr>
              <a:t>Провідний постачальник геопросторового програмного забезпечення, що також надає доступ до кураторських наборів даних, базових карт та аналітичних сервісів через платформу ArcGIS Online.</a:t>
            </a:r>
            <a:endParaRPr lang="en-US" sz="1750" dirty="0"/>
          </a:p>
        </p:txBody>
      </p:sp>
      <p:sp>
        <p:nvSpPr>
          <p:cNvPr id="18" name="Text 13"/>
          <p:cNvSpPr/>
          <p:nvPr/>
        </p:nvSpPr>
        <p:spPr>
          <a:xfrm>
            <a:off x="780098" y="6547009"/>
            <a:ext cx="13070205" cy="1069777"/>
          </a:xfrm>
          <a:prstGeom prst="rect">
            <a:avLst/>
          </a:prstGeom>
          <a:noFill/>
          <a:ln/>
        </p:spPr>
        <p:txBody>
          <a:bodyPr wrap="square" lIns="0" tIns="0" rIns="0" bIns="0" rtlCol="0" anchor="t"/>
          <a:lstStyle/>
          <a:p>
            <a:pPr marL="0" indent="0" algn="l">
              <a:lnSpc>
                <a:spcPts val="2800"/>
              </a:lnSpc>
              <a:buNone/>
            </a:pPr>
            <a:r>
              <a:rPr lang="en-US" sz="1750" dirty="0">
                <a:solidFill>
                  <a:srgbClr val="3C3939"/>
                </a:solidFill>
                <a:latin typeface="Roboto" pitchFamily="34" charset="0"/>
                <a:ea typeface="Roboto" pitchFamily="34" charset="-122"/>
                <a:cs typeface="Roboto" pitchFamily="34" charset="-120"/>
              </a:rPr>
              <a:t>Комерційні постачальники пропонують унікальні набори даних та послуги, часто з вищою роздільною здатністю, точністю та частотою оновлення, ніж безкоштовні аналоги. Вони також забезпечують технічну підтримку, гарантії якості та додаткові аналітичні послуги.</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464939" y="365284"/>
            <a:ext cx="4335542" cy="415171"/>
          </a:xfrm>
          <a:prstGeom prst="rect">
            <a:avLst/>
          </a:prstGeom>
          <a:noFill/>
          <a:ln/>
        </p:spPr>
        <p:txBody>
          <a:bodyPr wrap="none" lIns="0" tIns="0" rIns="0" bIns="0" rtlCol="0" anchor="t"/>
          <a:lstStyle/>
          <a:p>
            <a:pPr marL="0" indent="0" algn="l">
              <a:lnSpc>
                <a:spcPts val="3250"/>
              </a:lnSpc>
              <a:buNone/>
            </a:pPr>
            <a:r>
              <a:rPr lang="en-US" sz="2600" dirty="0">
                <a:solidFill>
                  <a:srgbClr val="1B1B27"/>
                </a:solidFill>
                <a:latin typeface="Raleway" pitchFamily="34" charset="0"/>
                <a:ea typeface="Raleway" pitchFamily="34" charset="-122"/>
                <a:cs typeface="Raleway" pitchFamily="34" charset="-120"/>
              </a:rPr>
              <a:t>Кадастрові дані та системи</a:t>
            </a:r>
            <a:endParaRPr lang="en-US" sz="2600" dirty="0"/>
          </a:p>
        </p:txBody>
      </p:sp>
      <p:pic>
        <p:nvPicPr>
          <p:cNvPr id="3" name="Image 0" descr="preencoded.png"/>
          <p:cNvPicPr>
            <a:picLocks noChangeAspect="1"/>
          </p:cNvPicPr>
          <p:nvPr/>
        </p:nvPicPr>
        <p:blipFill>
          <a:blip r:embed="rId3"/>
          <a:stretch>
            <a:fillRect/>
          </a:stretch>
        </p:blipFill>
        <p:spPr>
          <a:xfrm>
            <a:off x="464939" y="1046083"/>
            <a:ext cx="13700522" cy="7509034"/>
          </a:xfrm>
          <a:prstGeom prst="rect">
            <a:avLst/>
          </a:prstGeom>
        </p:spPr>
      </p:pic>
      <p:sp>
        <p:nvSpPr>
          <p:cNvPr id="4" name="Shape 1"/>
          <p:cNvSpPr/>
          <p:nvPr/>
        </p:nvSpPr>
        <p:spPr>
          <a:xfrm>
            <a:off x="2192655" y="8585597"/>
            <a:ext cx="132755" cy="132755"/>
          </a:xfrm>
          <a:prstGeom prst="roundRect">
            <a:avLst>
              <a:gd name="adj" fmla="val 13776"/>
            </a:avLst>
          </a:prstGeom>
          <a:solidFill>
            <a:srgbClr val="1F1F2D"/>
          </a:solidFill>
          <a:ln/>
        </p:spPr>
      </p:sp>
      <p:sp>
        <p:nvSpPr>
          <p:cNvPr id="5" name="Text 2"/>
          <p:cNvSpPr/>
          <p:nvPr/>
        </p:nvSpPr>
        <p:spPr>
          <a:xfrm>
            <a:off x="2386370" y="8585597"/>
            <a:ext cx="696754" cy="132755"/>
          </a:xfrm>
          <a:prstGeom prst="rect">
            <a:avLst/>
          </a:prstGeom>
          <a:noFill/>
          <a:ln/>
        </p:spPr>
        <p:txBody>
          <a:bodyPr wrap="none" lIns="0" tIns="0" rIns="0" bIns="0" rtlCol="0" anchor="t"/>
          <a:lstStyle/>
          <a:p>
            <a:pPr marL="0" indent="0" algn="l">
              <a:lnSpc>
                <a:spcPts val="1000"/>
              </a:lnSpc>
              <a:buNone/>
            </a:pPr>
            <a:r>
              <a:rPr lang="en-US" sz="1000" dirty="0">
                <a:solidFill>
                  <a:srgbClr val="3C3939"/>
                </a:solidFill>
                <a:latin typeface="Roboto" pitchFamily="34" charset="0"/>
                <a:ea typeface="Roboto" pitchFamily="34" charset="-122"/>
                <a:cs typeface="Roboto" pitchFamily="34" charset="-120"/>
              </a:rPr>
              <a:t>Земельний</a:t>
            </a:r>
            <a:endParaRPr lang="en-US" sz="1000" dirty="0"/>
          </a:p>
        </p:txBody>
      </p:sp>
      <p:sp>
        <p:nvSpPr>
          <p:cNvPr id="6" name="Shape 3"/>
          <p:cNvSpPr/>
          <p:nvPr/>
        </p:nvSpPr>
        <p:spPr>
          <a:xfrm>
            <a:off x="3955494" y="8585597"/>
            <a:ext cx="132755" cy="132755"/>
          </a:xfrm>
          <a:prstGeom prst="roundRect">
            <a:avLst>
              <a:gd name="adj" fmla="val 13776"/>
            </a:avLst>
          </a:prstGeom>
          <a:solidFill>
            <a:srgbClr val="3E3E5A"/>
          </a:solidFill>
          <a:ln/>
        </p:spPr>
      </p:sp>
      <p:sp>
        <p:nvSpPr>
          <p:cNvPr id="7" name="Text 4"/>
          <p:cNvSpPr/>
          <p:nvPr/>
        </p:nvSpPr>
        <p:spPr>
          <a:xfrm>
            <a:off x="4149209" y="8585597"/>
            <a:ext cx="984409" cy="132755"/>
          </a:xfrm>
          <a:prstGeom prst="rect">
            <a:avLst/>
          </a:prstGeom>
          <a:noFill/>
          <a:ln/>
        </p:spPr>
        <p:txBody>
          <a:bodyPr wrap="none" lIns="0" tIns="0" rIns="0" bIns="0" rtlCol="0" anchor="t"/>
          <a:lstStyle/>
          <a:p>
            <a:pPr marL="0" indent="0" algn="l">
              <a:lnSpc>
                <a:spcPts val="1000"/>
              </a:lnSpc>
              <a:buNone/>
            </a:pPr>
            <a:r>
              <a:rPr lang="en-US" sz="1000" dirty="0">
                <a:solidFill>
                  <a:srgbClr val="3C3939"/>
                </a:solidFill>
                <a:latin typeface="Roboto" pitchFamily="34" charset="0"/>
                <a:ea typeface="Roboto" pitchFamily="34" charset="-122"/>
                <a:cs typeface="Roboto" pitchFamily="34" charset="-120"/>
              </a:rPr>
              <a:t>Багатоцільовий</a:t>
            </a:r>
            <a:endParaRPr lang="en-US" sz="1000" dirty="0"/>
          </a:p>
        </p:txBody>
      </p:sp>
      <p:sp>
        <p:nvSpPr>
          <p:cNvPr id="8" name="Shape 5"/>
          <p:cNvSpPr/>
          <p:nvPr/>
        </p:nvSpPr>
        <p:spPr>
          <a:xfrm>
            <a:off x="6854904" y="8585597"/>
            <a:ext cx="132755" cy="132755"/>
          </a:xfrm>
          <a:prstGeom prst="roundRect">
            <a:avLst>
              <a:gd name="adj" fmla="val 13776"/>
            </a:avLst>
          </a:prstGeom>
          <a:solidFill>
            <a:srgbClr val="5D5D86"/>
          </a:solidFill>
          <a:ln/>
        </p:spPr>
      </p:sp>
      <p:sp>
        <p:nvSpPr>
          <p:cNvPr id="9" name="Text 6"/>
          <p:cNvSpPr/>
          <p:nvPr/>
        </p:nvSpPr>
        <p:spPr>
          <a:xfrm>
            <a:off x="7048619" y="8585597"/>
            <a:ext cx="726877" cy="132755"/>
          </a:xfrm>
          <a:prstGeom prst="rect">
            <a:avLst/>
          </a:prstGeom>
          <a:noFill/>
          <a:ln/>
        </p:spPr>
        <p:txBody>
          <a:bodyPr wrap="none" lIns="0" tIns="0" rIns="0" bIns="0" rtlCol="0" anchor="t"/>
          <a:lstStyle/>
          <a:p>
            <a:pPr marL="0" indent="0" algn="l">
              <a:lnSpc>
                <a:spcPts val="1000"/>
              </a:lnSpc>
              <a:buNone/>
            </a:pPr>
            <a:r>
              <a:rPr lang="en-US" sz="1000" dirty="0">
                <a:solidFill>
                  <a:srgbClr val="3C3939"/>
                </a:solidFill>
                <a:latin typeface="Roboto" pitchFamily="34" charset="0"/>
                <a:ea typeface="Roboto" pitchFamily="34" charset="-122"/>
                <a:cs typeface="Roboto" pitchFamily="34" charset="-120"/>
              </a:rPr>
              <a:t>Фіскальний</a:t>
            </a:r>
            <a:endParaRPr lang="en-US" sz="1000" dirty="0"/>
          </a:p>
        </p:txBody>
      </p:sp>
      <p:sp>
        <p:nvSpPr>
          <p:cNvPr id="10" name="Shape 7"/>
          <p:cNvSpPr/>
          <p:nvPr/>
        </p:nvSpPr>
        <p:spPr>
          <a:xfrm>
            <a:off x="9677757" y="8585597"/>
            <a:ext cx="132755" cy="132755"/>
          </a:xfrm>
          <a:prstGeom prst="roundRect">
            <a:avLst>
              <a:gd name="adj" fmla="val 13776"/>
            </a:avLst>
          </a:prstGeom>
          <a:solidFill>
            <a:srgbClr val="8585AA"/>
          </a:solidFill>
          <a:ln/>
        </p:spPr>
      </p:sp>
      <p:sp>
        <p:nvSpPr>
          <p:cNvPr id="11" name="Text 8"/>
          <p:cNvSpPr/>
          <p:nvPr/>
        </p:nvSpPr>
        <p:spPr>
          <a:xfrm>
            <a:off x="9871472" y="8585597"/>
            <a:ext cx="622340" cy="132755"/>
          </a:xfrm>
          <a:prstGeom prst="rect">
            <a:avLst/>
          </a:prstGeom>
          <a:noFill/>
          <a:ln/>
        </p:spPr>
        <p:txBody>
          <a:bodyPr wrap="none" lIns="0" tIns="0" rIns="0" bIns="0" rtlCol="0" anchor="t"/>
          <a:lstStyle/>
          <a:p>
            <a:pPr marL="0" indent="0" algn="l">
              <a:lnSpc>
                <a:spcPts val="1000"/>
              </a:lnSpc>
              <a:buNone/>
            </a:pPr>
            <a:r>
              <a:rPr lang="en-US" sz="1000" dirty="0">
                <a:solidFill>
                  <a:srgbClr val="3C3939"/>
                </a:solidFill>
                <a:latin typeface="Roboto" pitchFamily="34" charset="0"/>
                <a:ea typeface="Roboto" pitchFamily="34" charset="-122"/>
                <a:cs typeface="Roboto" pitchFamily="34" charset="-120"/>
              </a:rPr>
              <a:t>Правовий</a:t>
            </a:r>
            <a:endParaRPr lang="en-US" sz="1000" dirty="0"/>
          </a:p>
        </p:txBody>
      </p:sp>
      <p:sp>
        <p:nvSpPr>
          <p:cNvPr id="12" name="Shape 9"/>
          <p:cNvSpPr/>
          <p:nvPr/>
        </p:nvSpPr>
        <p:spPr>
          <a:xfrm>
            <a:off x="11547277" y="8585597"/>
            <a:ext cx="132755" cy="132755"/>
          </a:xfrm>
          <a:prstGeom prst="roundRect">
            <a:avLst>
              <a:gd name="adj" fmla="val 13776"/>
            </a:avLst>
          </a:prstGeom>
          <a:solidFill>
            <a:srgbClr val="B1B1C9"/>
          </a:solidFill>
          <a:ln/>
        </p:spPr>
      </p:sp>
      <p:sp>
        <p:nvSpPr>
          <p:cNvPr id="13" name="Text 10"/>
          <p:cNvSpPr/>
          <p:nvPr/>
        </p:nvSpPr>
        <p:spPr>
          <a:xfrm>
            <a:off x="11740991" y="8585597"/>
            <a:ext cx="1046678" cy="132755"/>
          </a:xfrm>
          <a:prstGeom prst="rect">
            <a:avLst/>
          </a:prstGeom>
          <a:noFill/>
          <a:ln/>
        </p:spPr>
        <p:txBody>
          <a:bodyPr wrap="none" lIns="0" tIns="0" rIns="0" bIns="0" rtlCol="0" anchor="t"/>
          <a:lstStyle/>
          <a:p>
            <a:pPr marL="0" indent="0" algn="l">
              <a:lnSpc>
                <a:spcPts val="1000"/>
              </a:lnSpc>
              <a:buNone/>
            </a:pPr>
            <a:r>
              <a:rPr lang="en-US" sz="1000" dirty="0">
                <a:solidFill>
                  <a:srgbClr val="3C3939"/>
                </a:solidFill>
                <a:latin typeface="Roboto" pitchFamily="34" charset="0"/>
                <a:ea typeface="Roboto" pitchFamily="34" charset="-122"/>
                <a:cs typeface="Roboto" pitchFamily="34" charset="-120"/>
              </a:rPr>
              <a:t>Спеціалізований</a:t>
            </a:r>
            <a:endParaRPr lang="en-US" sz="1000" dirty="0"/>
          </a:p>
        </p:txBody>
      </p:sp>
      <p:sp>
        <p:nvSpPr>
          <p:cNvPr id="14" name="Text 11"/>
          <p:cNvSpPr/>
          <p:nvPr/>
        </p:nvSpPr>
        <p:spPr>
          <a:xfrm>
            <a:off x="464939" y="8867775"/>
            <a:ext cx="13700522" cy="425053"/>
          </a:xfrm>
          <a:prstGeom prst="rect">
            <a:avLst/>
          </a:prstGeom>
          <a:noFill/>
          <a:ln/>
        </p:spPr>
        <p:txBody>
          <a:bodyPr wrap="square" lIns="0" tIns="0" rIns="0" bIns="0" rtlCol="0" anchor="t"/>
          <a:lstStyle/>
          <a:p>
            <a:pPr marL="0" indent="0" algn="l">
              <a:lnSpc>
                <a:spcPts val="1650"/>
              </a:lnSpc>
              <a:buNone/>
            </a:pPr>
            <a:r>
              <a:rPr lang="en-US" sz="1000" dirty="0">
                <a:solidFill>
                  <a:srgbClr val="3C3939"/>
                </a:solidFill>
                <a:latin typeface="Roboto" pitchFamily="34" charset="0"/>
                <a:ea typeface="Roboto" pitchFamily="34" charset="-122"/>
                <a:cs typeface="Roboto" pitchFamily="34" charset="-120"/>
              </a:rPr>
              <a:t>Кадастрові системи є основним джерелом офіційної інформації про земельні ділянки, нерухомість та права власності. Сучасні кадастри функціонують як геоінформаційні системи, інтегруючи просторові дані (межі ділянок, розташування будівель) з правовою та економічною інформацією.</a:t>
            </a:r>
            <a:endParaRPr lang="en-US" sz="1000" dirty="0"/>
          </a:p>
        </p:txBody>
      </p:sp>
      <p:sp>
        <p:nvSpPr>
          <p:cNvPr id="15" name="Text 12"/>
          <p:cNvSpPr/>
          <p:nvPr/>
        </p:nvSpPr>
        <p:spPr>
          <a:xfrm>
            <a:off x="464939" y="9442252"/>
            <a:ext cx="13700522" cy="425053"/>
          </a:xfrm>
          <a:prstGeom prst="rect">
            <a:avLst/>
          </a:prstGeom>
          <a:noFill/>
          <a:ln/>
        </p:spPr>
        <p:txBody>
          <a:bodyPr wrap="square" lIns="0" tIns="0" rIns="0" bIns="0" rtlCol="0" anchor="t"/>
          <a:lstStyle/>
          <a:p>
            <a:pPr marL="0" indent="0" algn="l">
              <a:lnSpc>
                <a:spcPts val="1650"/>
              </a:lnSpc>
              <a:buNone/>
            </a:pPr>
            <a:r>
              <a:rPr lang="en-US" sz="1000" dirty="0">
                <a:solidFill>
                  <a:srgbClr val="3C3939"/>
                </a:solidFill>
                <a:latin typeface="Roboto" pitchFamily="34" charset="0"/>
                <a:ea typeface="Roboto" pitchFamily="34" charset="-122"/>
                <a:cs typeface="Roboto" pitchFamily="34" charset="-120"/>
              </a:rPr>
              <a:t>Україна впровадила Публічну кадастрову карту, що забезпечує доступ до офіційних відомостей про зареєстровані земельні ділянки. Подібні системи діють у більшості розвинених країн, забезпечуючи прозорість земельних відносин та підтримку ринку нерухомості.</a:t>
            </a:r>
            <a:endParaRPr lang="en-US" sz="1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69620" y="606266"/>
            <a:ext cx="11991023" cy="687110"/>
          </a:xfrm>
          <a:prstGeom prst="rect">
            <a:avLst/>
          </a:prstGeom>
          <a:noFill/>
          <a:ln/>
        </p:spPr>
        <p:txBody>
          <a:bodyPr wrap="none" lIns="0" tIns="0" rIns="0" bIns="0" rtlCol="0" anchor="t"/>
          <a:lstStyle/>
          <a:p>
            <a:pPr marL="0" indent="0" algn="l">
              <a:lnSpc>
                <a:spcPts val="5400"/>
              </a:lnSpc>
              <a:buNone/>
            </a:pPr>
            <a:r>
              <a:rPr lang="en-US" sz="4300" dirty="0">
                <a:solidFill>
                  <a:srgbClr val="1B1B27"/>
                </a:solidFill>
                <a:latin typeface="Raleway" pitchFamily="34" charset="0"/>
                <a:ea typeface="Raleway" pitchFamily="34" charset="-122"/>
                <a:cs typeface="Raleway" pitchFamily="34" charset="-120"/>
              </a:rPr>
              <a:t>Польові дослідження та мобільний збір даних</a:t>
            </a:r>
            <a:endParaRPr lang="en-US" sz="4300" dirty="0"/>
          </a:p>
        </p:txBody>
      </p:sp>
      <p:sp>
        <p:nvSpPr>
          <p:cNvPr id="3" name="Text 1"/>
          <p:cNvSpPr/>
          <p:nvPr/>
        </p:nvSpPr>
        <p:spPr>
          <a:xfrm>
            <a:off x="769620" y="1842968"/>
            <a:ext cx="2791182" cy="343614"/>
          </a:xfrm>
          <a:prstGeom prst="rect">
            <a:avLst/>
          </a:prstGeom>
          <a:noFill/>
          <a:ln/>
        </p:spPr>
        <p:txBody>
          <a:bodyPr wrap="none" lIns="0" tIns="0" rIns="0" bIns="0" rtlCol="0" anchor="t"/>
          <a:lstStyle/>
          <a:p>
            <a:pPr marL="0" indent="0" algn="l">
              <a:lnSpc>
                <a:spcPts val="2700"/>
              </a:lnSpc>
              <a:buNone/>
            </a:pPr>
            <a:r>
              <a:rPr lang="en-US" sz="2150" dirty="0">
                <a:solidFill>
                  <a:srgbClr val="1B1B27"/>
                </a:solidFill>
                <a:latin typeface="Raleway" pitchFamily="34" charset="0"/>
                <a:ea typeface="Raleway" pitchFamily="34" charset="-122"/>
                <a:cs typeface="Raleway" pitchFamily="34" charset="-120"/>
              </a:rPr>
              <a:t>Мобільні ГІС-додатки</a:t>
            </a:r>
            <a:endParaRPr lang="en-US" sz="2150" dirty="0"/>
          </a:p>
        </p:txBody>
      </p:sp>
      <p:sp>
        <p:nvSpPr>
          <p:cNvPr id="4" name="Text 2"/>
          <p:cNvSpPr/>
          <p:nvPr/>
        </p:nvSpPr>
        <p:spPr>
          <a:xfrm>
            <a:off x="769620" y="2406372"/>
            <a:ext cx="4005501" cy="2110978"/>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Спеціалізоване програмне забезпечення (ESRI Collector, QField, Fulcrum) для смартфонів і планшетів, що дозволяє збирати геопросторові дані в польових умовах з автоматичною геоприв'язкою.</a:t>
            </a:r>
            <a:endParaRPr lang="en-US" sz="1700" dirty="0"/>
          </a:p>
        </p:txBody>
      </p:sp>
      <p:sp>
        <p:nvSpPr>
          <p:cNvPr id="5" name="Text 3"/>
          <p:cNvSpPr/>
          <p:nvPr/>
        </p:nvSpPr>
        <p:spPr>
          <a:xfrm>
            <a:off x="769620" y="4715232"/>
            <a:ext cx="4005501" cy="1759148"/>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Підтримка роботи в офлайн-режимі з подальшою синхронізацією даних є критично важливою для віддалених територій без стабільного інтернет-зв'язку.</a:t>
            </a:r>
            <a:endParaRPr lang="en-US" sz="1700" dirty="0"/>
          </a:p>
        </p:txBody>
      </p:sp>
      <p:sp>
        <p:nvSpPr>
          <p:cNvPr id="6" name="Text 4"/>
          <p:cNvSpPr/>
          <p:nvPr/>
        </p:nvSpPr>
        <p:spPr>
          <a:xfrm>
            <a:off x="5319236" y="1842968"/>
            <a:ext cx="3843576" cy="343614"/>
          </a:xfrm>
          <a:prstGeom prst="rect">
            <a:avLst/>
          </a:prstGeom>
          <a:noFill/>
          <a:ln/>
        </p:spPr>
        <p:txBody>
          <a:bodyPr wrap="none" lIns="0" tIns="0" rIns="0" bIns="0" rtlCol="0" anchor="t"/>
          <a:lstStyle/>
          <a:p>
            <a:pPr marL="0" indent="0" algn="l">
              <a:lnSpc>
                <a:spcPts val="2700"/>
              </a:lnSpc>
              <a:buNone/>
            </a:pPr>
            <a:r>
              <a:rPr lang="en-US" sz="2150" dirty="0">
                <a:solidFill>
                  <a:srgbClr val="1B1B27"/>
                </a:solidFill>
                <a:latin typeface="Raleway" pitchFamily="34" charset="0"/>
                <a:ea typeface="Raleway" pitchFamily="34" charset="-122"/>
                <a:cs typeface="Raleway" pitchFamily="34" charset="-120"/>
              </a:rPr>
              <a:t>Високоточне позиціонування</a:t>
            </a:r>
            <a:endParaRPr lang="en-US" sz="2150" dirty="0"/>
          </a:p>
        </p:txBody>
      </p:sp>
      <p:sp>
        <p:nvSpPr>
          <p:cNvPr id="7" name="Text 5"/>
          <p:cNvSpPr/>
          <p:nvPr/>
        </p:nvSpPr>
        <p:spPr>
          <a:xfrm>
            <a:off x="5319236" y="2406372"/>
            <a:ext cx="4005501" cy="1759148"/>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Зовнішні GNSS-приймачі (Trimble, Leica, Emlid) підключаються до мобільних пристроїв для підвищення точності геолокації до сантиметрового рівня.</a:t>
            </a:r>
            <a:endParaRPr lang="en-US" sz="1700" dirty="0"/>
          </a:p>
        </p:txBody>
      </p:sp>
      <p:sp>
        <p:nvSpPr>
          <p:cNvPr id="8" name="Text 6"/>
          <p:cNvSpPr/>
          <p:nvPr/>
        </p:nvSpPr>
        <p:spPr>
          <a:xfrm>
            <a:off x="5319236" y="4363403"/>
            <a:ext cx="4005501" cy="1407319"/>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RTK (Real-Time Kinematic) та PPK (Post-Processing Kinematic) технології дозволяють досягати геодезичної точності при польових роботах.</a:t>
            </a:r>
            <a:endParaRPr lang="en-US" sz="1700" dirty="0"/>
          </a:p>
        </p:txBody>
      </p:sp>
      <p:sp>
        <p:nvSpPr>
          <p:cNvPr id="9" name="Text 7"/>
          <p:cNvSpPr/>
          <p:nvPr/>
        </p:nvSpPr>
        <p:spPr>
          <a:xfrm>
            <a:off x="9868852" y="1842968"/>
            <a:ext cx="2748796" cy="343614"/>
          </a:xfrm>
          <a:prstGeom prst="rect">
            <a:avLst/>
          </a:prstGeom>
          <a:noFill/>
          <a:ln/>
        </p:spPr>
        <p:txBody>
          <a:bodyPr wrap="none" lIns="0" tIns="0" rIns="0" bIns="0" rtlCol="0" anchor="t"/>
          <a:lstStyle/>
          <a:p>
            <a:pPr marL="0" indent="0" algn="l">
              <a:lnSpc>
                <a:spcPts val="2700"/>
              </a:lnSpc>
              <a:buNone/>
            </a:pPr>
            <a:r>
              <a:rPr lang="en-US" sz="2150" dirty="0">
                <a:solidFill>
                  <a:srgbClr val="1B1B27"/>
                </a:solidFill>
                <a:latin typeface="Raleway" pitchFamily="34" charset="0"/>
                <a:ea typeface="Raleway" pitchFamily="34" charset="-122"/>
                <a:cs typeface="Raleway" pitchFamily="34" charset="-120"/>
              </a:rPr>
              <a:t>Інтеграція сенсорів</a:t>
            </a:r>
            <a:endParaRPr lang="en-US" sz="2150" dirty="0"/>
          </a:p>
        </p:txBody>
      </p:sp>
      <p:sp>
        <p:nvSpPr>
          <p:cNvPr id="10" name="Text 8"/>
          <p:cNvSpPr/>
          <p:nvPr/>
        </p:nvSpPr>
        <p:spPr>
          <a:xfrm>
            <a:off x="9868852" y="2406372"/>
            <a:ext cx="4005501" cy="1759148"/>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Сучасні системи польового збору даних об'єднують різноманітні сенсори: камери, лазерні далекоміри, спектрометри, датчики якості повітря та води, ґрунтові зонди.</a:t>
            </a:r>
            <a:endParaRPr lang="en-US" sz="1700" dirty="0"/>
          </a:p>
        </p:txBody>
      </p:sp>
      <p:sp>
        <p:nvSpPr>
          <p:cNvPr id="11" name="Text 9"/>
          <p:cNvSpPr/>
          <p:nvPr/>
        </p:nvSpPr>
        <p:spPr>
          <a:xfrm>
            <a:off x="9868852" y="4363403"/>
            <a:ext cx="4005501" cy="1407319"/>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Зібрані дані автоматично прив'язуються до координат та інтегруються в ГІС для подальшого аналізу.</a:t>
            </a:r>
            <a:endParaRPr lang="en-US" sz="1700" dirty="0"/>
          </a:p>
        </p:txBody>
      </p:sp>
      <p:sp>
        <p:nvSpPr>
          <p:cNvPr id="12" name="Text 10"/>
          <p:cNvSpPr/>
          <p:nvPr/>
        </p:nvSpPr>
        <p:spPr>
          <a:xfrm>
            <a:off x="769620" y="6919555"/>
            <a:ext cx="13091160" cy="703659"/>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Методи польового збору даних залишаються важливим компонентом геоінформаційних досліджень, особливо для верифікації даних ДЗЗ, детального картографування об'єктів та моніторингу динамічних процесів.</a:t>
            </a:r>
            <a:endParaRPr lang="en-US" sz="1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89371"/>
          </a:xfrm>
          <a:prstGeom prst="rect">
            <a:avLst/>
          </a:prstGeom>
        </p:spPr>
      </p:pic>
      <p:sp>
        <p:nvSpPr>
          <p:cNvPr id="3" name="Text 0"/>
          <p:cNvSpPr/>
          <p:nvPr/>
        </p:nvSpPr>
        <p:spPr>
          <a:xfrm>
            <a:off x="724972" y="3159562"/>
            <a:ext cx="13180457" cy="1294686"/>
          </a:xfrm>
          <a:prstGeom prst="rect">
            <a:avLst/>
          </a:prstGeom>
          <a:noFill/>
          <a:ln/>
        </p:spPr>
        <p:txBody>
          <a:bodyPr wrap="square" lIns="0" tIns="0" rIns="0" bIns="0" rtlCol="0" anchor="t"/>
          <a:lstStyle/>
          <a:p>
            <a:pPr marL="0" indent="0" algn="l">
              <a:lnSpc>
                <a:spcPts val="5050"/>
              </a:lnSpc>
              <a:buNone/>
            </a:pPr>
            <a:r>
              <a:rPr lang="en-US" sz="4050" dirty="0">
                <a:solidFill>
                  <a:srgbClr val="1B1B27"/>
                </a:solidFill>
                <a:latin typeface="Raleway" pitchFamily="34" charset="0"/>
                <a:ea typeface="Raleway" pitchFamily="34" charset="-122"/>
                <a:cs typeface="Raleway" pitchFamily="34" charset="-120"/>
              </a:rPr>
              <a:t>Огляд курсу: джерела та методи отримання даних у ГІС</a:t>
            </a:r>
            <a:endParaRPr lang="en-US" sz="4050" dirty="0"/>
          </a:p>
        </p:txBody>
      </p:sp>
      <p:sp>
        <p:nvSpPr>
          <p:cNvPr id="4" name="Shape 1"/>
          <p:cNvSpPr/>
          <p:nvPr/>
        </p:nvSpPr>
        <p:spPr>
          <a:xfrm>
            <a:off x="724972" y="4997887"/>
            <a:ext cx="466011" cy="466011"/>
          </a:xfrm>
          <a:prstGeom prst="roundRect">
            <a:avLst>
              <a:gd name="adj" fmla="val 18670"/>
            </a:avLst>
          </a:prstGeom>
          <a:solidFill>
            <a:srgbClr val="E1E1EA"/>
          </a:solidFill>
          <a:ln w="7620">
            <a:solidFill>
              <a:srgbClr val="C7C7D0"/>
            </a:solidFill>
            <a:prstDash val="solid"/>
          </a:ln>
        </p:spPr>
      </p:sp>
      <p:pic>
        <p:nvPicPr>
          <p:cNvPr id="5" name="Image 1" descr="preencoded.png"/>
          <p:cNvPicPr>
            <a:picLocks noChangeAspect="1"/>
          </p:cNvPicPr>
          <p:nvPr/>
        </p:nvPicPr>
        <p:blipFill>
          <a:blip r:embed="rId4"/>
          <a:stretch>
            <a:fillRect/>
          </a:stretch>
        </p:blipFill>
        <p:spPr>
          <a:xfrm>
            <a:off x="802660" y="5036701"/>
            <a:ext cx="310634" cy="388382"/>
          </a:xfrm>
          <a:prstGeom prst="rect">
            <a:avLst/>
          </a:prstGeom>
        </p:spPr>
      </p:pic>
      <p:sp>
        <p:nvSpPr>
          <p:cNvPr id="6" name="Text 2"/>
          <p:cNvSpPr/>
          <p:nvPr/>
        </p:nvSpPr>
        <p:spPr>
          <a:xfrm>
            <a:off x="1398032" y="4997887"/>
            <a:ext cx="5364837" cy="323612"/>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Традиційні джерела геопросторових даних</a:t>
            </a:r>
            <a:endParaRPr lang="en-US" sz="2000" dirty="0"/>
          </a:p>
        </p:txBody>
      </p:sp>
      <p:sp>
        <p:nvSpPr>
          <p:cNvPr id="7" name="Text 3"/>
          <p:cNvSpPr/>
          <p:nvPr/>
        </p:nvSpPr>
        <p:spPr>
          <a:xfrm>
            <a:off x="1398032" y="5445681"/>
            <a:ext cx="5813703" cy="662940"/>
          </a:xfrm>
          <a:prstGeom prst="rect">
            <a:avLst/>
          </a:prstGeom>
          <a:noFill/>
          <a:ln/>
        </p:spPr>
        <p:txBody>
          <a:bodyPr wrap="square" lIns="0" tIns="0" rIns="0" bIns="0" rtlCol="0" anchor="t"/>
          <a:lstStyle/>
          <a:p>
            <a:pPr marL="0" indent="0" algn="l">
              <a:lnSpc>
                <a:spcPts val="2600"/>
              </a:lnSpc>
              <a:buNone/>
            </a:pPr>
            <a:r>
              <a:rPr lang="en-US" sz="1600" dirty="0">
                <a:solidFill>
                  <a:srgbClr val="3C3939"/>
                </a:solidFill>
                <a:latin typeface="Roboto" pitchFamily="34" charset="0"/>
                <a:ea typeface="Roboto" pitchFamily="34" charset="-122"/>
                <a:cs typeface="Roboto" pitchFamily="34" charset="-120"/>
              </a:rPr>
              <a:t>Картографічні матеріали, геодезичні вимірювання, супутникові знімки та аерофотознімки</a:t>
            </a:r>
            <a:endParaRPr lang="en-US" sz="1600" dirty="0"/>
          </a:p>
        </p:txBody>
      </p:sp>
      <p:sp>
        <p:nvSpPr>
          <p:cNvPr id="8" name="Shape 4"/>
          <p:cNvSpPr/>
          <p:nvPr/>
        </p:nvSpPr>
        <p:spPr>
          <a:xfrm>
            <a:off x="7418784" y="4997887"/>
            <a:ext cx="466011" cy="466011"/>
          </a:xfrm>
          <a:prstGeom prst="roundRect">
            <a:avLst>
              <a:gd name="adj" fmla="val 18670"/>
            </a:avLst>
          </a:prstGeom>
          <a:solidFill>
            <a:srgbClr val="E1E1EA"/>
          </a:solidFill>
          <a:ln w="7620">
            <a:solidFill>
              <a:srgbClr val="C7C7D0"/>
            </a:solidFill>
            <a:prstDash val="solid"/>
          </a:ln>
        </p:spPr>
      </p:sp>
      <p:pic>
        <p:nvPicPr>
          <p:cNvPr id="9" name="Image 2" descr="preencoded.png"/>
          <p:cNvPicPr>
            <a:picLocks noChangeAspect="1"/>
          </p:cNvPicPr>
          <p:nvPr/>
        </p:nvPicPr>
        <p:blipFill>
          <a:blip r:embed="rId5"/>
          <a:stretch>
            <a:fillRect/>
          </a:stretch>
        </p:blipFill>
        <p:spPr>
          <a:xfrm>
            <a:off x="7496473" y="5036701"/>
            <a:ext cx="310634" cy="388382"/>
          </a:xfrm>
          <a:prstGeom prst="rect">
            <a:avLst/>
          </a:prstGeom>
        </p:spPr>
      </p:pic>
      <p:sp>
        <p:nvSpPr>
          <p:cNvPr id="10" name="Text 5"/>
          <p:cNvSpPr/>
          <p:nvPr/>
        </p:nvSpPr>
        <p:spPr>
          <a:xfrm>
            <a:off x="8091845" y="4997887"/>
            <a:ext cx="3807381" cy="323612"/>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Дистанційне зондування Землі</a:t>
            </a:r>
            <a:endParaRPr lang="en-US" sz="2000" dirty="0"/>
          </a:p>
        </p:txBody>
      </p:sp>
      <p:sp>
        <p:nvSpPr>
          <p:cNvPr id="11" name="Text 6"/>
          <p:cNvSpPr/>
          <p:nvPr/>
        </p:nvSpPr>
        <p:spPr>
          <a:xfrm>
            <a:off x="8091845" y="5445681"/>
            <a:ext cx="5813703" cy="662940"/>
          </a:xfrm>
          <a:prstGeom prst="rect">
            <a:avLst/>
          </a:prstGeom>
          <a:noFill/>
          <a:ln/>
        </p:spPr>
        <p:txBody>
          <a:bodyPr wrap="square" lIns="0" tIns="0" rIns="0" bIns="0" rtlCol="0" anchor="t"/>
          <a:lstStyle/>
          <a:p>
            <a:pPr marL="0" indent="0" algn="l">
              <a:lnSpc>
                <a:spcPts val="2600"/>
              </a:lnSpc>
              <a:buNone/>
            </a:pPr>
            <a:r>
              <a:rPr lang="en-US" sz="1600" dirty="0">
                <a:solidFill>
                  <a:srgbClr val="3C3939"/>
                </a:solidFill>
                <a:latin typeface="Roboto" pitchFamily="34" charset="0"/>
                <a:ea typeface="Roboto" pitchFamily="34" charset="-122"/>
                <a:cs typeface="Roboto" pitchFamily="34" charset="-120"/>
              </a:rPr>
              <a:t>Принципи роботи, види супутників, аналіз та обробка даних ДЗЗ</a:t>
            </a:r>
            <a:endParaRPr lang="en-US" sz="1600" dirty="0"/>
          </a:p>
        </p:txBody>
      </p:sp>
      <p:sp>
        <p:nvSpPr>
          <p:cNvPr id="12" name="Shape 7"/>
          <p:cNvSpPr/>
          <p:nvPr/>
        </p:nvSpPr>
        <p:spPr>
          <a:xfrm>
            <a:off x="724972" y="6548676"/>
            <a:ext cx="466011" cy="466011"/>
          </a:xfrm>
          <a:prstGeom prst="roundRect">
            <a:avLst>
              <a:gd name="adj" fmla="val 18670"/>
            </a:avLst>
          </a:prstGeom>
          <a:solidFill>
            <a:srgbClr val="E1E1EA"/>
          </a:solidFill>
          <a:ln w="7620">
            <a:solidFill>
              <a:srgbClr val="C7C7D0"/>
            </a:solidFill>
            <a:prstDash val="solid"/>
          </a:ln>
        </p:spPr>
      </p:sp>
      <p:pic>
        <p:nvPicPr>
          <p:cNvPr id="13" name="Image 3" descr="preencoded.png"/>
          <p:cNvPicPr>
            <a:picLocks noChangeAspect="1"/>
          </p:cNvPicPr>
          <p:nvPr/>
        </p:nvPicPr>
        <p:blipFill>
          <a:blip r:embed="rId6"/>
          <a:stretch>
            <a:fillRect/>
          </a:stretch>
        </p:blipFill>
        <p:spPr>
          <a:xfrm>
            <a:off x="802660" y="6587490"/>
            <a:ext cx="310634" cy="388382"/>
          </a:xfrm>
          <a:prstGeom prst="rect">
            <a:avLst/>
          </a:prstGeom>
        </p:spPr>
      </p:pic>
      <p:sp>
        <p:nvSpPr>
          <p:cNvPr id="14" name="Text 8"/>
          <p:cNvSpPr/>
          <p:nvPr/>
        </p:nvSpPr>
        <p:spPr>
          <a:xfrm>
            <a:off x="1398032" y="6548676"/>
            <a:ext cx="4110752" cy="323612"/>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Мобільні та краудсорсингові дані</a:t>
            </a:r>
            <a:endParaRPr lang="en-US" sz="2000" dirty="0"/>
          </a:p>
        </p:txBody>
      </p:sp>
      <p:sp>
        <p:nvSpPr>
          <p:cNvPr id="15" name="Text 9"/>
          <p:cNvSpPr/>
          <p:nvPr/>
        </p:nvSpPr>
        <p:spPr>
          <a:xfrm>
            <a:off x="1398032" y="6996470"/>
            <a:ext cx="5813703" cy="662940"/>
          </a:xfrm>
          <a:prstGeom prst="rect">
            <a:avLst/>
          </a:prstGeom>
          <a:noFill/>
          <a:ln/>
        </p:spPr>
        <p:txBody>
          <a:bodyPr wrap="square" lIns="0" tIns="0" rIns="0" bIns="0" rtlCol="0" anchor="t"/>
          <a:lstStyle/>
          <a:p>
            <a:pPr marL="0" indent="0" algn="l">
              <a:lnSpc>
                <a:spcPts val="2600"/>
              </a:lnSpc>
              <a:buNone/>
            </a:pPr>
            <a:r>
              <a:rPr lang="en-US" sz="1600" dirty="0">
                <a:solidFill>
                  <a:srgbClr val="3C3939"/>
                </a:solidFill>
                <a:latin typeface="Roboto" pitchFamily="34" charset="0"/>
                <a:ea typeface="Roboto" pitchFamily="34" charset="-122"/>
                <a:cs typeface="Roboto" pitchFamily="34" charset="-120"/>
              </a:rPr>
              <a:t>GPS-трекінг, користувацькі дані з мобільних пристроїв, громадські карти</a:t>
            </a:r>
            <a:endParaRPr lang="en-US" sz="1600" dirty="0"/>
          </a:p>
        </p:txBody>
      </p:sp>
      <p:sp>
        <p:nvSpPr>
          <p:cNvPr id="16" name="Shape 10"/>
          <p:cNvSpPr/>
          <p:nvPr/>
        </p:nvSpPr>
        <p:spPr>
          <a:xfrm>
            <a:off x="7418784" y="6548676"/>
            <a:ext cx="466011" cy="466011"/>
          </a:xfrm>
          <a:prstGeom prst="roundRect">
            <a:avLst>
              <a:gd name="adj" fmla="val 18670"/>
            </a:avLst>
          </a:prstGeom>
          <a:solidFill>
            <a:srgbClr val="E1E1EA"/>
          </a:solidFill>
          <a:ln w="7620">
            <a:solidFill>
              <a:srgbClr val="C7C7D0"/>
            </a:solidFill>
            <a:prstDash val="solid"/>
          </a:ln>
        </p:spPr>
      </p:sp>
      <p:pic>
        <p:nvPicPr>
          <p:cNvPr id="17" name="Image 4" descr="preencoded.png"/>
          <p:cNvPicPr>
            <a:picLocks noChangeAspect="1"/>
          </p:cNvPicPr>
          <p:nvPr/>
        </p:nvPicPr>
        <p:blipFill>
          <a:blip r:embed="rId7"/>
          <a:stretch>
            <a:fillRect/>
          </a:stretch>
        </p:blipFill>
        <p:spPr>
          <a:xfrm>
            <a:off x="7496473" y="6587490"/>
            <a:ext cx="310634" cy="388382"/>
          </a:xfrm>
          <a:prstGeom prst="rect">
            <a:avLst/>
          </a:prstGeom>
        </p:spPr>
      </p:pic>
      <p:sp>
        <p:nvSpPr>
          <p:cNvPr id="18" name="Text 11"/>
          <p:cNvSpPr/>
          <p:nvPr/>
        </p:nvSpPr>
        <p:spPr>
          <a:xfrm>
            <a:off x="8091845" y="6548676"/>
            <a:ext cx="3482221" cy="323612"/>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Інтеграція та обробка даних</a:t>
            </a:r>
            <a:endParaRPr lang="en-US" sz="2000" dirty="0"/>
          </a:p>
        </p:txBody>
      </p:sp>
      <p:sp>
        <p:nvSpPr>
          <p:cNvPr id="19" name="Text 12"/>
          <p:cNvSpPr/>
          <p:nvPr/>
        </p:nvSpPr>
        <p:spPr>
          <a:xfrm>
            <a:off x="8091845" y="6996470"/>
            <a:ext cx="5813703" cy="662940"/>
          </a:xfrm>
          <a:prstGeom prst="rect">
            <a:avLst/>
          </a:prstGeom>
          <a:noFill/>
          <a:ln/>
        </p:spPr>
        <p:txBody>
          <a:bodyPr wrap="square" lIns="0" tIns="0" rIns="0" bIns="0" rtlCol="0" anchor="t"/>
          <a:lstStyle/>
          <a:p>
            <a:pPr marL="0" indent="0" algn="l">
              <a:lnSpc>
                <a:spcPts val="2600"/>
              </a:lnSpc>
              <a:buNone/>
            </a:pPr>
            <a:r>
              <a:rPr lang="en-US" sz="1600" dirty="0">
                <a:solidFill>
                  <a:srgbClr val="3C3939"/>
                </a:solidFill>
                <a:latin typeface="Roboto" pitchFamily="34" charset="0"/>
                <a:ea typeface="Roboto" pitchFamily="34" charset="-122"/>
                <a:cs typeface="Roboto" pitchFamily="34" charset="-120"/>
              </a:rPr>
              <a:t>Методи обробки, стандарти, верифікація та валідація даних</a:t>
            </a: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682704" y="617458"/>
            <a:ext cx="6986111" cy="609600"/>
          </a:xfrm>
          <a:prstGeom prst="rect">
            <a:avLst/>
          </a:prstGeom>
          <a:noFill/>
          <a:ln/>
        </p:spPr>
        <p:txBody>
          <a:bodyPr wrap="none" lIns="0" tIns="0" rIns="0" bIns="0" rtlCol="0" anchor="t"/>
          <a:lstStyle/>
          <a:p>
            <a:pPr marL="0" indent="0" algn="l">
              <a:lnSpc>
                <a:spcPts val="4800"/>
              </a:lnSpc>
              <a:buNone/>
            </a:pPr>
            <a:r>
              <a:rPr lang="en-US" sz="3800" dirty="0">
                <a:solidFill>
                  <a:srgbClr val="1B1B27"/>
                </a:solidFill>
                <a:latin typeface="Raleway" pitchFamily="34" charset="0"/>
                <a:ea typeface="Raleway" pitchFamily="34" charset="-122"/>
                <a:cs typeface="Raleway" pitchFamily="34" charset="-120"/>
              </a:rPr>
              <a:t>Історичні карти та архівні дані</a:t>
            </a:r>
            <a:endParaRPr lang="en-US" sz="3800" dirty="0"/>
          </a:p>
        </p:txBody>
      </p:sp>
      <p:pic>
        <p:nvPicPr>
          <p:cNvPr id="3" name="Image 0" descr="preencoded.png"/>
          <p:cNvPicPr>
            <a:picLocks noChangeAspect="1"/>
          </p:cNvPicPr>
          <p:nvPr/>
        </p:nvPicPr>
        <p:blipFill>
          <a:blip r:embed="rId3"/>
          <a:stretch>
            <a:fillRect/>
          </a:stretch>
        </p:blipFill>
        <p:spPr>
          <a:xfrm>
            <a:off x="682704" y="1617226"/>
            <a:ext cx="4226600" cy="2612231"/>
          </a:xfrm>
          <a:prstGeom prst="rect">
            <a:avLst/>
          </a:prstGeom>
        </p:spPr>
      </p:pic>
      <p:sp>
        <p:nvSpPr>
          <p:cNvPr id="4" name="Text 1"/>
          <p:cNvSpPr/>
          <p:nvPr/>
        </p:nvSpPr>
        <p:spPr>
          <a:xfrm>
            <a:off x="682704" y="4473297"/>
            <a:ext cx="2643307" cy="304800"/>
          </a:xfrm>
          <a:prstGeom prst="rect">
            <a:avLst/>
          </a:prstGeom>
          <a:noFill/>
          <a:ln/>
        </p:spPr>
        <p:txBody>
          <a:bodyPr wrap="none" lIns="0" tIns="0" rIns="0" bIns="0" rtlCol="0" anchor="t"/>
          <a:lstStyle/>
          <a:p>
            <a:pPr marL="0" indent="0" algn="l">
              <a:lnSpc>
                <a:spcPts val="2400"/>
              </a:lnSpc>
              <a:buNone/>
            </a:pPr>
            <a:r>
              <a:rPr lang="en-US" sz="1900" dirty="0">
                <a:solidFill>
                  <a:srgbClr val="3C3939"/>
                </a:solidFill>
                <a:latin typeface="Raleway" pitchFamily="34" charset="0"/>
                <a:ea typeface="Raleway" pitchFamily="34" charset="-122"/>
                <a:cs typeface="Raleway" pitchFamily="34" charset="-120"/>
              </a:rPr>
              <a:t>Скани історичних карт</a:t>
            </a:r>
            <a:endParaRPr lang="en-US" sz="1900" dirty="0"/>
          </a:p>
        </p:txBody>
      </p:sp>
      <p:sp>
        <p:nvSpPr>
          <p:cNvPr id="5" name="Text 2"/>
          <p:cNvSpPr/>
          <p:nvPr/>
        </p:nvSpPr>
        <p:spPr>
          <a:xfrm>
            <a:off x="682704" y="4895136"/>
            <a:ext cx="4226600" cy="1873091"/>
          </a:xfrm>
          <a:prstGeom prst="rect">
            <a:avLst/>
          </a:prstGeom>
          <a:noFill/>
          <a:ln/>
        </p:spPr>
        <p:txBody>
          <a:bodyPr wrap="square" lIns="0" tIns="0" rIns="0" bIns="0" rtlCol="0" anchor="t"/>
          <a:lstStyle/>
          <a:p>
            <a:pPr marL="0" indent="0" algn="l">
              <a:lnSpc>
                <a:spcPts val="2450"/>
              </a:lnSpc>
              <a:buNone/>
            </a:pPr>
            <a:r>
              <a:rPr lang="en-US" sz="1500" dirty="0">
                <a:solidFill>
                  <a:srgbClr val="3C3939"/>
                </a:solidFill>
                <a:latin typeface="Roboto" pitchFamily="34" charset="0"/>
                <a:ea typeface="Roboto" pitchFamily="34" charset="-122"/>
                <a:cs typeface="Roboto" pitchFamily="34" charset="-120"/>
              </a:rPr>
              <a:t>Історичні карти скануються з високою роздільною здатністю (600-1200 dpi) для збереження всіх деталей. Вони є унікальним джерелом інформації про історичний ландшафт, розселення та землекористування.</a:t>
            </a:r>
            <a:endParaRPr lang="en-US" sz="1500" dirty="0"/>
          </a:p>
        </p:txBody>
      </p:sp>
      <p:pic>
        <p:nvPicPr>
          <p:cNvPr id="6" name="Image 1" descr="preencoded.png"/>
          <p:cNvPicPr>
            <a:picLocks noChangeAspect="1"/>
          </p:cNvPicPr>
          <p:nvPr/>
        </p:nvPicPr>
        <p:blipFill>
          <a:blip r:embed="rId4"/>
          <a:stretch>
            <a:fillRect/>
          </a:stretch>
        </p:blipFill>
        <p:spPr>
          <a:xfrm>
            <a:off x="5201841" y="1617226"/>
            <a:ext cx="4226600" cy="2612231"/>
          </a:xfrm>
          <a:prstGeom prst="rect">
            <a:avLst/>
          </a:prstGeom>
        </p:spPr>
      </p:pic>
      <p:sp>
        <p:nvSpPr>
          <p:cNvPr id="7" name="Text 3"/>
          <p:cNvSpPr/>
          <p:nvPr/>
        </p:nvSpPr>
        <p:spPr>
          <a:xfrm>
            <a:off x="5201841" y="4473297"/>
            <a:ext cx="2514838" cy="304800"/>
          </a:xfrm>
          <a:prstGeom prst="rect">
            <a:avLst/>
          </a:prstGeom>
          <a:noFill/>
          <a:ln/>
        </p:spPr>
        <p:txBody>
          <a:bodyPr wrap="none" lIns="0" tIns="0" rIns="0" bIns="0" rtlCol="0" anchor="t"/>
          <a:lstStyle/>
          <a:p>
            <a:pPr marL="0" indent="0" algn="l">
              <a:lnSpc>
                <a:spcPts val="2400"/>
              </a:lnSpc>
              <a:buNone/>
            </a:pPr>
            <a:r>
              <a:rPr lang="en-US" sz="1900" dirty="0">
                <a:solidFill>
                  <a:srgbClr val="3C3939"/>
                </a:solidFill>
                <a:latin typeface="Raleway" pitchFamily="34" charset="0"/>
                <a:ea typeface="Raleway" pitchFamily="34" charset="-122"/>
                <a:cs typeface="Raleway" pitchFamily="34" charset="-120"/>
              </a:rPr>
              <a:t>Геореференціювання</a:t>
            </a:r>
            <a:endParaRPr lang="en-US" sz="1900" dirty="0"/>
          </a:p>
        </p:txBody>
      </p:sp>
      <p:sp>
        <p:nvSpPr>
          <p:cNvPr id="8" name="Text 4"/>
          <p:cNvSpPr/>
          <p:nvPr/>
        </p:nvSpPr>
        <p:spPr>
          <a:xfrm>
            <a:off x="5201841" y="4895136"/>
            <a:ext cx="4226600" cy="1560909"/>
          </a:xfrm>
          <a:prstGeom prst="rect">
            <a:avLst/>
          </a:prstGeom>
          <a:noFill/>
          <a:ln/>
        </p:spPr>
        <p:txBody>
          <a:bodyPr wrap="square" lIns="0" tIns="0" rIns="0" bIns="0" rtlCol="0" anchor="t"/>
          <a:lstStyle/>
          <a:p>
            <a:pPr marL="0" indent="0" algn="l">
              <a:lnSpc>
                <a:spcPts val="2450"/>
              </a:lnSpc>
              <a:buNone/>
            </a:pPr>
            <a:r>
              <a:rPr lang="en-US" sz="1500" dirty="0">
                <a:solidFill>
                  <a:srgbClr val="3C3939"/>
                </a:solidFill>
                <a:latin typeface="Roboto" pitchFamily="34" charset="0"/>
                <a:ea typeface="Roboto" pitchFamily="34" charset="-122"/>
                <a:cs typeface="Roboto" pitchFamily="34" charset="-120"/>
              </a:rPr>
              <a:t>Процес прив'язки історичних карт до сучасних координатних систем дозволяє інтегрувати їх у ГІС. Використовуються контрольні точки (перехрестя доріг, будівлі, річки), що збереглися до наших днів.</a:t>
            </a:r>
            <a:endParaRPr lang="en-US" sz="1500" dirty="0"/>
          </a:p>
        </p:txBody>
      </p:sp>
      <p:pic>
        <p:nvPicPr>
          <p:cNvPr id="9" name="Image 2" descr="preencoded.png"/>
          <p:cNvPicPr>
            <a:picLocks noChangeAspect="1"/>
          </p:cNvPicPr>
          <p:nvPr/>
        </p:nvPicPr>
        <p:blipFill>
          <a:blip r:embed="rId5"/>
          <a:stretch>
            <a:fillRect/>
          </a:stretch>
        </p:blipFill>
        <p:spPr>
          <a:xfrm>
            <a:off x="9720977" y="1617226"/>
            <a:ext cx="4226719" cy="2612231"/>
          </a:xfrm>
          <a:prstGeom prst="rect">
            <a:avLst/>
          </a:prstGeom>
        </p:spPr>
      </p:pic>
      <p:sp>
        <p:nvSpPr>
          <p:cNvPr id="10" name="Text 5"/>
          <p:cNvSpPr/>
          <p:nvPr/>
        </p:nvSpPr>
        <p:spPr>
          <a:xfrm>
            <a:off x="9720977" y="4473297"/>
            <a:ext cx="2438519" cy="304800"/>
          </a:xfrm>
          <a:prstGeom prst="rect">
            <a:avLst/>
          </a:prstGeom>
          <a:noFill/>
          <a:ln/>
        </p:spPr>
        <p:txBody>
          <a:bodyPr wrap="none" lIns="0" tIns="0" rIns="0" bIns="0" rtlCol="0" anchor="t"/>
          <a:lstStyle/>
          <a:p>
            <a:pPr marL="0" indent="0" algn="l">
              <a:lnSpc>
                <a:spcPts val="2400"/>
              </a:lnSpc>
              <a:buNone/>
            </a:pPr>
            <a:r>
              <a:rPr lang="en-US" sz="1900" dirty="0">
                <a:solidFill>
                  <a:srgbClr val="3C3939"/>
                </a:solidFill>
                <a:latin typeface="Raleway" pitchFamily="34" charset="0"/>
                <a:ea typeface="Raleway" pitchFamily="34" charset="-122"/>
                <a:cs typeface="Raleway" pitchFamily="34" charset="-120"/>
              </a:rPr>
              <a:t>Векторизація</a:t>
            </a:r>
            <a:endParaRPr lang="en-US" sz="1900" dirty="0"/>
          </a:p>
        </p:txBody>
      </p:sp>
      <p:sp>
        <p:nvSpPr>
          <p:cNvPr id="11" name="Text 6"/>
          <p:cNvSpPr/>
          <p:nvPr/>
        </p:nvSpPr>
        <p:spPr>
          <a:xfrm>
            <a:off x="9720977" y="4895136"/>
            <a:ext cx="4226719" cy="1560909"/>
          </a:xfrm>
          <a:prstGeom prst="rect">
            <a:avLst/>
          </a:prstGeom>
          <a:noFill/>
          <a:ln/>
        </p:spPr>
        <p:txBody>
          <a:bodyPr wrap="square" lIns="0" tIns="0" rIns="0" bIns="0" rtlCol="0" anchor="t"/>
          <a:lstStyle/>
          <a:p>
            <a:pPr marL="0" indent="0" algn="l">
              <a:lnSpc>
                <a:spcPts val="2450"/>
              </a:lnSpc>
              <a:buNone/>
            </a:pPr>
            <a:r>
              <a:rPr lang="en-US" sz="1500" dirty="0">
                <a:solidFill>
                  <a:srgbClr val="3C3939"/>
                </a:solidFill>
                <a:latin typeface="Roboto" pitchFamily="34" charset="0"/>
                <a:ea typeface="Roboto" pitchFamily="34" charset="-122"/>
                <a:cs typeface="Roboto" pitchFamily="34" charset="-120"/>
              </a:rPr>
              <a:t>Об'єкти з історичних карт оцифровуються у векторний формат для аналізу змін ландшафту з часом. Створюються шари річкової мережі, лісів, поселень та доріг різних історичних періодів.</a:t>
            </a:r>
            <a:endParaRPr lang="en-US" sz="1500" dirty="0"/>
          </a:p>
        </p:txBody>
      </p:sp>
      <p:sp>
        <p:nvSpPr>
          <p:cNvPr id="12" name="Text 7"/>
          <p:cNvSpPr/>
          <p:nvPr/>
        </p:nvSpPr>
        <p:spPr>
          <a:xfrm>
            <a:off x="682704" y="6987659"/>
            <a:ext cx="13264991" cy="624364"/>
          </a:xfrm>
          <a:prstGeom prst="rect">
            <a:avLst/>
          </a:prstGeom>
          <a:noFill/>
          <a:ln/>
        </p:spPr>
        <p:txBody>
          <a:bodyPr wrap="square" lIns="0" tIns="0" rIns="0" bIns="0" rtlCol="0" anchor="t"/>
          <a:lstStyle/>
          <a:p>
            <a:pPr marL="0" indent="0" algn="l">
              <a:lnSpc>
                <a:spcPts val="2450"/>
              </a:lnSpc>
              <a:buNone/>
            </a:pPr>
            <a:r>
              <a:rPr lang="en-US" sz="1500" dirty="0">
                <a:solidFill>
                  <a:srgbClr val="3C3939"/>
                </a:solidFill>
                <a:latin typeface="Roboto" pitchFamily="34" charset="0"/>
                <a:ea typeface="Roboto" pitchFamily="34" charset="-122"/>
                <a:cs typeface="Roboto" pitchFamily="34" charset="-120"/>
              </a:rPr>
              <a:t>Історичні карти дозволяють досліджувати просторово-часові зміни території, реконструювати історичний ландшафт та прогнозувати майбутні зміни. В Україні значними джерелами є карти Шуберта, австрійські військові знімання Галичини та радянські топографічні карти.</a:t>
            </a:r>
            <a:endParaRPr lang="en-US" sz="15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453271" y="356116"/>
            <a:ext cx="6396276" cy="404813"/>
          </a:xfrm>
          <a:prstGeom prst="rect">
            <a:avLst/>
          </a:prstGeom>
          <a:noFill/>
          <a:ln/>
        </p:spPr>
        <p:txBody>
          <a:bodyPr wrap="none" lIns="0" tIns="0" rIns="0" bIns="0" rtlCol="0" anchor="t"/>
          <a:lstStyle/>
          <a:p>
            <a:pPr marL="0" indent="0" algn="l">
              <a:lnSpc>
                <a:spcPts val="3150"/>
              </a:lnSpc>
              <a:buNone/>
            </a:pPr>
            <a:r>
              <a:rPr lang="en-US" sz="2500" dirty="0">
                <a:solidFill>
                  <a:srgbClr val="1B1B27"/>
                </a:solidFill>
                <a:latin typeface="Raleway" pitchFamily="34" charset="0"/>
                <a:ea typeface="Raleway" pitchFamily="34" charset="-122"/>
                <a:cs typeface="Raleway" pitchFamily="34" charset="-120"/>
              </a:rPr>
              <a:t>Соціально-економічні геопросторові дані</a:t>
            </a:r>
            <a:endParaRPr lang="en-US" sz="2500" dirty="0"/>
          </a:p>
        </p:txBody>
      </p:sp>
      <p:pic>
        <p:nvPicPr>
          <p:cNvPr id="3" name="Image 0" descr="preencoded.png"/>
          <p:cNvPicPr>
            <a:picLocks noChangeAspect="1"/>
          </p:cNvPicPr>
          <p:nvPr/>
        </p:nvPicPr>
        <p:blipFill>
          <a:blip r:embed="rId3"/>
          <a:stretch>
            <a:fillRect/>
          </a:stretch>
        </p:blipFill>
        <p:spPr>
          <a:xfrm>
            <a:off x="453271" y="1019889"/>
            <a:ext cx="13723858" cy="7685246"/>
          </a:xfrm>
          <a:prstGeom prst="rect">
            <a:avLst/>
          </a:prstGeom>
        </p:spPr>
      </p:pic>
      <p:sp>
        <p:nvSpPr>
          <p:cNvPr id="4" name="Text 1"/>
          <p:cNvSpPr/>
          <p:nvPr/>
        </p:nvSpPr>
        <p:spPr>
          <a:xfrm>
            <a:off x="453271" y="8850749"/>
            <a:ext cx="13723858" cy="414338"/>
          </a:xfrm>
          <a:prstGeom prst="rect">
            <a:avLst/>
          </a:prstGeom>
          <a:noFill/>
          <a:ln/>
        </p:spPr>
        <p:txBody>
          <a:bodyPr wrap="square" lIns="0" tIns="0" rIns="0" bIns="0" rtlCol="0" anchor="t"/>
          <a:lstStyle/>
          <a:p>
            <a:pPr marL="0" indent="0" algn="l">
              <a:lnSpc>
                <a:spcPts val="1600"/>
              </a:lnSpc>
              <a:buNone/>
            </a:pPr>
            <a:r>
              <a:rPr lang="en-US" sz="1000" dirty="0">
                <a:solidFill>
                  <a:srgbClr val="3C3939"/>
                </a:solidFill>
                <a:latin typeface="Roboto" pitchFamily="34" charset="0"/>
                <a:ea typeface="Roboto" pitchFamily="34" charset="-122"/>
                <a:cs typeface="Roboto" pitchFamily="34" charset="-120"/>
              </a:rPr>
              <a:t>Соціально-економічні геопросторові дані характеризують людську діяльність та її просторовий розподіл. Вони включають демографічні показники (щільність населення, вікова структура), економічні дані (ВВП, зайнятість, промислові об'єкти), транспортну інфраструктуру, заклади освіти та охорони здоров'я, культурні об'єкти.</a:t>
            </a:r>
            <a:endParaRPr lang="en-US" sz="1000" dirty="0"/>
          </a:p>
        </p:txBody>
      </p:sp>
      <p:sp>
        <p:nvSpPr>
          <p:cNvPr id="5" name="Text 2"/>
          <p:cNvSpPr/>
          <p:nvPr/>
        </p:nvSpPr>
        <p:spPr>
          <a:xfrm>
            <a:off x="453271" y="9410700"/>
            <a:ext cx="13723858" cy="414338"/>
          </a:xfrm>
          <a:prstGeom prst="rect">
            <a:avLst/>
          </a:prstGeom>
          <a:noFill/>
          <a:ln/>
        </p:spPr>
        <p:txBody>
          <a:bodyPr wrap="square" lIns="0" tIns="0" rIns="0" bIns="0" rtlCol="0" anchor="t"/>
          <a:lstStyle/>
          <a:p>
            <a:pPr marL="0" indent="0" algn="l">
              <a:lnSpc>
                <a:spcPts val="1600"/>
              </a:lnSpc>
              <a:buNone/>
            </a:pPr>
            <a:r>
              <a:rPr lang="en-US" sz="1000" dirty="0">
                <a:solidFill>
                  <a:srgbClr val="3C3939"/>
                </a:solidFill>
                <a:latin typeface="Roboto" pitchFamily="34" charset="0"/>
                <a:ea typeface="Roboto" pitchFamily="34" charset="-122"/>
                <a:cs typeface="Roboto" pitchFamily="34" charset="-120"/>
              </a:rPr>
              <a:t>Ці дані збираються державними статистичними службами, науковими установами та дослідницькими компаніями. Вони є критично важливими для територіального планування, розміщення об'єктів інфраструктури, оцінки ринку та соціальних досліджень.</a:t>
            </a:r>
            <a:endParaRPr lang="en-US" sz="1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04969" y="597456"/>
            <a:ext cx="9887545" cy="629483"/>
          </a:xfrm>
          <a:prstGeom prst="rect">
            <a:avLst/>
          </a:prstGeom>
          <a:noFill/>
          <a:ln/>
        </p:spPr>
        <p:txBody>
          <a:bodyPr wrap="none" lIns="0" tIns="0" rIns="0" bIns="0" rtlCol="0" anchor="t"/>
          <a:lstStyle/>
          <a:p>
            <a:pPr marL="0" indent="0" algn="l">
              <a:lnSpc>
                <a:spcPts val="4950"/>
              </a:lnSpc>
              <a:buNone/>
            </a:pPr>
            <a:r>
              <a:rPr lang="en-US" sz="3950" dirty="0">
                <a:solidFill>
                  <a:srgbClr val="1B1B27"/>
                </a:solidFill>
                <a:latin typeface="Raleway" pitchFamily="34" charset="0"/>
                <a:ea typeface="Raleway" pitchFamily="34" charset="-122"/>
                <a:cs typeface="Raleway" pitchFamily="34" charset="-120"/>
              </a:rPr>
              <a:t>Глобальні набори геопросторових даних</a:t>
            </a:r>
            <a:endParaRPr lang="en-US" sz="3950" dirty="0"/>
          </a:p>
        </p:txBody>
      </p:sp>
      <p:sp>
        <p:nvSpPr>
          <p:cNvPr id="3" name="Shape 1"/>
          <p:cNvSpPr/>
          <p:nvPr/>
        </p:nvSpPr>
        <p:spPr>
          <a:xfrm>
            <a:off x="704969" y="1629728"/>
            <a:ext cx="6509623" cy="2464951"/>
          </a:xfrm>
          <a:prstGeom prst="roundRect">
            <a:avLst>
              <a:gd name="adj" fmla="val 3432"/>
            </a:avLst>
          </a:prstGeom>
          <a:solidFill>
            <a:srgbClr val="E1E1EA"/>
          </a:solidFill>
          <a:ln w="7620">
            <a:solidFill>
              <a:srgbClr val="C7C7D0"/>
            </a:solidFill>
            <a:prstDash val="solid"/>
          </a:ln>
        </p:spPr>
      </p:sp>
      <p:sp>
        <p:nvSpPr>
          <p:cNvPr id="4" name="Text 2"/>
          <p:cNvSpPr/>
          <p:nvPr/>
        </p:nvSpPr>
        <p:spPr>
          <a:xfrm>
            <a:off x="913924" y="1838682"/>
            <a:ext cx="2517815" cy="314682"/>
          </a:xfrm>
          <a:prstGeom prst="rect">
            <a:avLst/>
          </a:prstGeom>
          <a:noFill/>
          <a:ln/>
        </p:spPr>
        <p:txBody>
          <a:bodyPr wrap="none" lIns="0" tIns="0" rIns="0" bIns="0" rtlCol="0" anchor="t"/>
          <a:lstStyle/>
          <a:p>
            <a:pPr marL="0" indent="0" algn="l">
              <a:lnSpc>
                <a:spcPts val="2450"/>
              </a:lnSpc>
              <a:buNone/>
            </a:pPr>
            <a:r>
              <a:rPr lang="en-US" sz="1950" dirty="0">
                <a:solidFill>
                  <a:srgbClr val="3C3939"/>
                </a:solidFill>
                <a:latin typeface="Raleway" pitchFamily="34" charset="0"/>
                <a:ea typeface="Raleway" pitchFamily="34" charset="-122"/>
                <a:cs typeface="Raleway" pitchFamily="34" charset="-120"/>
              </a:rPr>
              <a:t>WorldClim</a:t>
            </a:r>
            <a:endParaRPr lang="en-US" sz="1950" dirty="0"/>
          </a:p>
        </p:txBody>
      </p:sp>
      <p:sp>
        <p:nvSpPr>
          <p:cNvPr id="5" name="Text 3"/>
          <p:cNvSpPr/>
          <p:nvPr/>
        </p:nvSpPr>
        <p:spPr>
          <a:xfrm>
            <a:off x="913924" y="2274213"/>
            <a:ext cx="6091714" cy="1611511"/>
          </a:xfrm>
          <a:prstGeom prst="rect">
            <a:avLst/>
          </a:prstGeom>
          <a:noFill/>
          <a:ln/>
        </p:spPr>
        <p:txBody>
          <a:bodyPr wrap="square" lIns="0" tIns="0" rIns="0" bIns="0" rtlCol="0" anchor="t"/>
          <a:lstStyle/>
          <a:p>
            <a:pPr marL="0" indent="0" algn="l">
              <a:lnSpc>
                <a:spcPts val="2500"/>
              </a:lnSpc>
              <a:buNone/>
            </a:pPr>
            <a:r>
              <a:rPr lang="en-US" sz="1550" dirty="0">
                <a:solidFill>
                  <a:srgbClr val="3C3939"/>
                </a:solidFill>
                <a:latin typeface="Roboto" pitchFamily="34" charset="0"/>
                <a:ea typeface="Roboto" pitchFamily="34" charset="-122"/>
                <a:cs typeface="Roboto" pitchFamily="34" charset="-120"/>
              </a:rPr>
              <a:t>Набір глобальних кліматичних даних з просторовою роздільною здатністю близько 1 км². Містить середньомісячні значення температури, опадів, сонячної радіації та швидкості вітру, а також біокліматичні змінні для моделювання екосистем.</a:t>
            </a:r>
            <a:endParaRPr lang="en-US" sz="1550" dirty="0"/>
          </a:p>
        </p:txBody>
      </p:sp>
      <p:sp>
        <p:nvSpPr>
          <p:cNvPr id="6" name="Shape 4"/>
          <p:cNvSpPr/>
          <p:nvPr/>
        </p:nvSpPr>
        <p:spPr>
          <a:xfrm>
            <a:off x="7415927" y="1629728"/>
            <a:ext cx="6509623" cy="2464951"/>
          </a:xfrm>
          <a:prstGeom prst="roundRect">
            <a:avLst>
              <a:gd name="adj" fmla="val 3432"/>
            </a:avLst>
          </a:prstGeom>
          <a:solidFill>
            <a:srgbClr val="E1E1EA"/>
          </a:solidFill>
          <a:ln w="7620">
            <a:solidFill>
              <a:srgbClr val="C7C7D0"/>
            </a:solidFill>
            <a:prstDash val="solid"/>
          </a:ln>
        </p:spPr>
      </p:sp>
      <p:sp>
        <p:nvSpPr>
          <p:cNvPr id="7" name="Text 5"/>
          <p:cNvSpPr/>
          <p:nvPr/>
        </p:nvSpPr>
        <p:spPr>
          <a:xfrm>
            <a:off x="7624882" y="1838682"/>
            <a:ext cx="2517815" cy="314682"/>
          </a:xfrm>
          <a:prstGeom prst="rect">
            <a:avLst/>
          </a:prstGeom>
          <a:noFill/>
          <a:ln/>
        </p:spPr>
        <p:txBody>
          <a:bodyPr wrap="none" lIns="0" tIns="0" rIns="0" bIns="0" rtlCol="0" anchor="t"/>
          <a:lstStyle/>
          <a:p>
            <a:pPr marL="0" indent="0" algn="l">
              <a:lnSpc>
                <a:spcPts val="2450"/>
              </a:lnSpc>
              <a:buNone/>
            </a:pPr>
            <a:r>
              <a:rPr lang="en-US" sz="1950" dirty="0">
                <a:solidFill>
                  <a:srgbClr val="3C3939"/>
                </a:solidFill>
                <a:latin typeface="Raleway" pitchFamily="34" charset="0"/>
                <a:ea typeface="Raleway" pitchFamily="34" charset="-122"/>
                <a:cs typeface="Raleway" pitchFamily="34" charset="-120"/>
              </a:rPr>
              <a:t>SRTM/ASTER GDEM</a:t>
            </a:r>
            <a:endParaRPr lang="en-US" sz="1950" dirty="0"/>
          </a:p>
        </p:txBody>
      </p:sp>
      <p:sp>
        <p:nvSpPr>
          <p:cNvPr id="8" name="Text 6"/>
          <p:cNvSpPr/>
          <p:nvPr/>
        </p:nvSpPr>
        <p:spPr>
          <a:xfrm>
            <a:off x="7624882" y="2274213"/>
            <a:ext cx="6091714" cy="1611511"/>
          </a:xfrm>
          <a:prstGeom prst="rect">
            <a:avLst/>
          </a:prstGeom>
          <a:noFill/>
          <a:ln/>
        </p:spPr>
        <p:txBody>
          <a:bodyPr wrap="square" lIns="0" tIns="0" rIns="0" bIns="0" rtlCol="0" anchor="t"/>
          <a:lstStyle/>
          <a:p>
            <a:pPr marL="0" indent="0" algn="l">
              <a:lnSpc>
                <a:spcPts val="2500"/>
              </a:lnSpc>
              <a:buNone/>
            </a:pPr>
            <a:r>
              <a:rPr lang="en-US" sz="1550" dirty="0">
                <a:solidFill>
                  <a:srgbClr val="3C3939"/>
                </a:solidFill>
                <a:latin typeface="Roboto" pitchFamily="34" charset="0"/>
                <a:ea typeface="Roboto" pitchFamily="34" charset="-122"/>
                <a:cs typeface="Roboto" pitchFamily="34" charset="-120"/>
              </a:rPr>
              <a:t>Глобальні цифрові моделі рельєфу з роздільною здатністю 30-90 м, отримані за допомогою радарної інтерферометрії та стереознімання. Охоплюють майже всю поверхню суходолу та використовуються для гідрологічного моделювання, аналізу рельєфу та візуалізації.</a:t>
            </a:r>
            <a:endParaRPr lang="en-US" sz="1550" dirty="0"/>
          </a:p>
        </p:txBody>
      </p:sp>
      <p:sp>
        <p:nvSpPr>
          <p:cNvPr id="9" name="Shape 7"/>
          <p:cNvSpPr/>
          <p:nvPr/>
        </p:nvSpPr>
        <p:spPr>
          <a:xfrm>
            <a:off x="704969" y="4296013"/>
            <a:ext cx="6509623" cy="2464951"/>
          </a:xfrm>
          <a:prstGeom prst="roundRect">
            <a:avLst>
              <a:gd name="adj" fmla="val 3432"/>
            </a:avLst>
          </a:prstGeom>
          <a:solidFill>
            <a:srgbClr val="E1E1EA"/>
          </a:solidFill>
          <a:ln w="7620">
            <a:solidFill>
              <a:srgbClr val="C7C7D0"/>
            </a:solidFill>
            <a:prstDash val="solid"/>
          </a:ln>
        </p:spPr>
      </p:sp>
      <p:sp>
        <p:nvSpPr>
          <p:cNvPr id="10" name="Text 8"/>
          <p:cNvSpPr/>
          <p:nvPr/>
        </p:nvSpPr>
        <p:spPr>
          <a:xfrm>
            <a:off x="913924" y="4504968"/>
            <a:ext cx="2517815" cy="314682"/>
          </a:xfrm>
          <a:prstGeom prst="rect">
            <a:avLst/>
          </a:prstGeom>
          <a:noFill/>
          <a:ln/>
        </p:spPr>
        <p:txBody>
          <a:bodyPr wrap="none" lIns="0" tIns="0" rIns="0" bIns="0" rtlCol="0" anchor="t"/>
          <a:lstStyle/>
          <a:p>
            <a:pPr marL="0" indent="0" algn="l">
              <a:lnSpc>
                <a:spcPts val="2450"/>
              </a:lnSpc>
              <a:buNone/>
            </a:pPr>
            <a:r>
              <a:rPr lang="en-US" sz="1950" dirty="0">
                <a:solidFill>
                  <a:srgbClr val="3C3939"/>
                </a:solidFill>
                <a:latin typeface="Raleway" pitchFamily="34" charset="0"/>
                <a:ea typeface="Raleway" pitchFamily="34" charset="-122"/>
                <a:cs typeface="Raleway" pitchFamily="34" charset="-120"/>
              </a:rPr>
              <a:t>Global Forest Watch</a:t>
            </a:r>
            <a:endParaRPr lang="en-US" sz="1950" dirty="0"/>
          </a:p>
        </p:txBody>
      </p:sp>
      <p:sp>
        <p:nvSpPr>
          <p:cNvPr id="11" name="Text 9"/>
          <p:cNvSpPr/>
          <p:nvPr/>
        </p:nvSpPr>
        <p:spPr>
          <a:xfrm>
            <a:off x="913924" y="4940498"/>
            <a:ext cx="6091714" cy="1611511"/>
          </a:xfrm>
          <a:prstGeom prst="rect">
            <a:avLst/>
          </a:prstGeom>
          <a:noFill/>
          <a:ln/>
        </p:spPr>
        <p:txBody>
          <a:bodyPr wrap="square" lIns="0" tIns="0" rIns="0" bIns="0" rtlCol="0" anchor="t"/>
          <a:lstStyle/>
          <a:p>
            <a:pPr marL="0" indent="0" algn="l">
              <a:lnSpc>
                <a:spcPts val="2500"/>
              </a:lnSpc>
              <a:buNone/>
            </a:pPr>
            <a:r>
              <a:rPr lang="en-US" sz="1550" dirty="0">
                <a:solidFill>
                  <a:srgbClr val="3C3939"/>
                </a:solidFill>
                <a:latin typeface="Roboto" pitchFamily="34" charset="0"/>
                <a:ea typeface="Roboto" pitchFamily="34" charset="-122"/>
                <a:cs typeface="Roboto" pitchFamily="34" charset="-120"/>
              </a:rPr>
              <a:t>Онлайн-платформа для моніторингу лісів, що використовує супутникові дані для відстеження вирубки лісів та лісових пожеж у режимі близькому до реального часу. Надає щорічні дані про зміни лісового покриву з 2000 року з роздільною здатністю 30 м.</a:t>
            </a:r>
            <a:endParaRPr lang="en-US" sz="1550" dirty="0"/>
          </a:p>
        </p:txBody>
      </p:sp>
      <p:sp>
        <p:nvSpPr>
          <p:cNvPr id="12" name="Shape 10"/>
          <p:cNvSpPr/>
          <p:nvPr/>
        </p:nvSpPr>
        <p:spPr>
          <a:xfrm>
            <a:off x="7415927" y="4296013"/>
            <a:ext cx="6509623" cy="2464951"/>
          </a:xfrm>
          <a:prstGeom prst="roundRect">
            <a:avLst>
              <a:gd name="adj" fmla="val 3432"/>
            </a:avLst>
          </a:prstGeom>
          <a:solidFill>
            <a:srgbClr val="E1E1EA"/>
          </a:solidFill>
          <a:ln w="7620">
            <a:solidFill>
              <a:srgbClr val="C7C7D0"/>
            </a:solidFill>
            <a:prstDash val="solid"/>
          </a:ln>
        </p:spPr>
      </p:sp>
      <p:sp>
        <p:nvSpPr>
          <p:cNvPr id="13" name="Text 11"/>
          <p:cNvSpPr/>
          <p:nvPr/>
        </p:nvSpPr>
        <p:spPr>
          <a:xfrm>
            <a:off x="7624882" y="4504968"/>
            <a:ext cx="2517815" cy="314682"/>
          </a:xfrm>
          <a:prstGeom prst="rect">
            <a:avLst/>
          </a:prstGeom>
          <a:noFill/>
          <a:ln/>
        </p:spPr>
        <p:txBody>
          <a:bodyPr wrap="none" lIns="0" tIns="0" rIns="0" bIns="0" rtlCol="0" anchor="t"/>
          <a:lstStyle/>
          <a:p>
            <a:pPr marL="0" indent="0" algn="l">
              <a:lnSpc>
                <a:spcPts val="2450"/>
              </a:lnSpc>
              <a:buNone/>
            </a:pPr>
            <a:r>
              <a:rPr lang="en-US" sz="1950" dirty="0">
                <a:solidFill>
                  <a:srgbClr val="3C3939"/>
                </a:solidFill>
                <a:latin typeface="Raleway" pitchFamily="34" charset="0"/>
                <a:ea typeface="Raleway" pitchFamily="34" charset="-122"/>
                <a:cs typeface="Raleway" pitchFamily="34" charset="-120"/>
              </a:rPr>
              <a:t>Natural Earth</a:t>
            </a:r>
            <a:endParaRPr lang="en-US" sz="1950" dirty="0"/>
          </a:p>
        </p:txBody>
      </p:sp>
      <p:sp>
        <p:nvSpPr>
          <p:cNvPr id="14" name="Text 12"/>
          <p:cNvSpPr/>
          <p:nvPr/>
        </p:nvSpPr>
        <p:spPr>
          <a:xfrm>
            <a:off x="7624882" y="4940498"/>
            <a:ext cx="6091714" cy="1611511"/>
          </a:xfrm>
          <a:prstGeom prst="rect">
            <a:avLst/>
          </a:prstGeom>
          <a:noFill/>
          <a:ln/>
        </p:spPr>
        <p:txBody>
          <a:bodyPr wrap="square" lIns="0" tIns="0" rIns="0" bIns="0" rtlCol="0" anchor="t"/>
          <a:lstStyle/>
          <a:p>
            <a:pPr marL="0" indent="0" algn="l">
              <a:lnSpc>
                <a:spcPts val="2500"/>
              </a:lnSpc>
              <a:buNone/>
            </a:pPr>
            <a:r>
              <a:rPr lang="en-US" sz="1550" dirty="0">
                <a:solidFill>
                  <a:srgbClr val="3C3939"/>
                </a:solidFill>
                <a:latin typeface="Roboto" pitchFamily="34" charset="0"/>
                <a:ea typeface="Roboto" pitchFamily="34" charset="-122"/>
                <a:cs typeface="Roboto" pitchFamily="34" charset="-120"/>
              </a:rPr>
              <a:t>Безкоштовний набір векторних та растрових картографічних даних світового, регіонального та місцевого масштабів. Включає берегові лінії, кордони, населені пункти, дороги, гідрографію та рельєф з узгодженою генералізацією та атрибутами.</a:t>
            </a:r>
            <a:endParaRPr lang="en-US" sz="1550" dirty="0"/>
          </a:p>
        </p:txBody>
      </p:sp>
      <p:sp>
        <p:nvSpPr>
          <p:cNvPr id="15" name="Text 13"/>
          <p:cNvSpPr/>
          <p:nvPr/>
        </p:nvSpPr>
        <p:spPr>
          <a:xfrm>
            <a:off x="704969" y="6987540"/>
            <a:ext cx="13220462" cy="644604"/>
          </a:xfrm>
          <a:prstGeom prst="rect">
            <a:avLst/>
          </a:prstGeom>
          <a:noFill/>
          <a:ln/>
        </p:spPr>
        <p:txBody>
          <a:bodyPr wrap="square" lIns="0" tIns="0" rIns="0" bIns="0" rtlCol="0" anchor="t"/>
          <a:lstStyle/>
          <a:p>
            <a:pPr marL="0" indent="0" algn="l">
              <a:lnSpc>
                <a:spcPts val="2500"/>
              </a:lnSpc>
              <a:buNone/>
            </a:pPr>
            <a:r>
              <a:rPr lang="en-US" sz="1550" dirty="0">
                <a:solidFill>
                  <a:srgbClr val="3C3939"/>
                </a:solidFill>
                <a:latin typeface="Roboto" pitchFamily="34" charset="0"/>
                <a:ea typeface="Roboto" pitchFamily="34" charset="-122"/>
                <a:cs typeface="Roboto" pitchFamily="34" charset="-120"/>
              </a:rPr>
              <a:t>Глобальні набори даних забезпечують основу для міжнародних досліджень, кліматичного моделювання, моніторингу навколишнього середовища та управління ресурсами. Вони особливо цінні для регіонів з обмеженим доступом до локальних даних.</a:t>
            </a:r>
            <a:endParaRPr lang="en-US" sz="15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498038" y="614839"/>
            <a:ext cx="7707273" cy="444698"/>
          </a:xfrm>
          <a:prstGeom prst="rect">
            <a:avLst/>
          </a:prstGeom>
          <a:noFill/>
          <a:ln/>
        </p:spPr>
        <p:txBody>
          <a:bodyPr wrap="none" lIns="0" tIns="0" rIns="0" bIns="0" rtlCol="0" anchor="t"/>
          <a:lstStyle/>
          <a:p>
            <a:pPr marL="0" indent="0" algn="l">
              <a:lnSpc>
                <a:spcPts val="3500"/>
              </a:lnSpc>
              <a:buNone/>
            </a:pPr>
            <a:r>
              <a:rPr lang="en-US" sz="2800" dirty="0">
                <a:solidFill>
                  <a:srgbClr val="1B1B27"/>
                </a:solidFill>
                <a:latin typeface="Raleway" pitchFamily="34" charset="0"/>
                <a:ea typeface="Raleway" pitchFamily="34" charset="-122"/>
                <a:cs typeface="Raleway" pitchFamily="34" charset="-120"/>
              </a:rPr>
              <a:t>Геопросторові дані для моніторингу довкілля</a:t>
            </a:r>
            <a:endParaRPr lang="en-US" sz="2800" dirty="0"/>
          </a:p>
        </p:txBody>
      </p:sp>
      <p:pic>
        <p:nvPicPr>
          <p:cNvPr id="4" name="Image 1" descr="preencoded.png"/>
          <p:cNvPicPr>
            <a:picLocks noChangeAspect="1"/>
          </p:cNvPicPr>
          <p:nvPr/>
        </p:nvPicPr>
        <p:blipFill>
          <a:blip r:embed="rId4"/>
          <a:stretch>
            <a:fillRect/>
          </a:stretch>
        </p:blipFill>
        <p:spPr>
          <a:xfrm>
            <a:off x="498038" y="1272897"/>
            <a:ext cx="711518" cy="1374696"/>
          </a:xfrm>
          <a:prstGeom prst="rect">
            <a:avLst/>
          </a:prstGeom>
        </p:spPr>
      </p:pic>
      <p:sp>
        <p:nvSpPr>
          <p:cNvPr id="5" name="Text 1"/>
          <p:cNvSpPr/>
          <p:nvPr/>
        </p:nvSpPr>
        <p:spPr>
          <a:xfrm>
            <a:off x="1422916" y="1415177"/>
            <a:ext cx="1778913" cy="222290"/>
          </a:xfrm>
          <a:prstGeom prst="rect">
            <a:avLst/>
          </a:prstGeom>
          <a:noFill/>
          <a:ln/>
        </p:spPr>
        <p:txBody>
          <a:bodyPr wrap="none" lIns="0" tIns="0" rIns="0" bIns="0" rtlCol="0" anchor="t"/>
          <a:lstStyle/>
          <a:p>
            <a:pPr marL="0" indent="0" algn="l">
              <a:lnSpc>
                <a:spcPts val="1750"/>
              </a:lnSpc>
              <a:buNone/>
            </a:pPr>
            <a:r>
              <a:rPr lang="en-US" sz="1400" dirty="0">
                <a:solidFill>
                  <a:srgbClr val="3C3939"/>
                </a:solidFill>
                <a:latin typeface="Raleway" pitchFamily="34" charset="0"/>
                <a:ea typeface="Raleway" pitchFamily="34" charset="-122"/>
                <a:cs typeface="Raleway" pitchFamily="34" charset="-120"/>
              </a:rPr>
              <a:t>Атмосферні дані</a:t>
            </a:r>
            <a:endParaRPr lang="en-US" sz="1400" dirty="0"/>
          </a:p>
        </p:txBody>
      </p:sp>
      <p:sp>
        <p:nvSpPr>
          <p:cNvPr id="6" name="Text 2"/>
          <p:cNvSpPr/>
          <p:nvPr/>
        </p:nvSpPr>
        <p:spPr>
          <a:xfrm>
            <a:off x="1422916" y="1722834"/>
            <a:ext cx="7223046" cy="227648"/>
          </a:xfrm>
          <a:prstGeom prst="rect">
            <a:avLst/>
          </a:prstGeom>
          <a:noFill/>
          <a:ln/>
        </p:spPr>
        <p:txBody>
          <a:bodyPr wrap="none" lIns="0" tIns="0" rIns="0" bIns="0" rtlCol="0" anchor="t"/>
          <a:lstStyle/>
          <a:p>
            <a:pPr marL="342900" indent="-342900" algn="l">
              <a:lnSpc>
                <a:spcPts val="1750"/>
              </a:lnSpc>
              <a:buSzPct val="100000"/>
              <a:buChar char="•"/>
            </a:pPr>
            <a:r>
              <a:rPr lang="en-US" sz="1100" dirty="0">
                <a:solidFill>
                  <a:srgbClr val="3C3939"/>
                </a:solidFill>
                <a:latin typeface="Roboto" pitchFamily="34" charset="0"/>
                <a:ea typeface="Roboto" pitchFamily="34" charset="-122"/>
                <a:cs typeface="Roboto" pitchFamily="34" charset="-120"/>
              </a:rPr>
              <a:t>Концентрації забруднювачів (PM2.5, PM10, NO₂, SO₂, O₃, CO)</a:t>
            </a:r>
            <a:endParaRPr lang="en-US" sz="1100" dirty="0"/>
          </a:p>
        </p:txBody>
      </p:sp>
      <p:sp>
        <p:nvSpPr>
          <p:cNvPr id="7" name="Text 3"/>
          <p:cNvSpPr/>
          <p:nvPr/>
        </p:nvSpPr>
        <p:spPr>
          <a:xfrm>
            <a:off x="1422916" y="2000250"/>
            <a:ext cx="7223046" cy="227648"/>
          </a:xfrm>
          <a:prstGeom prst="rect">
            <a:avLst/>
          </a:prstGeom>
          <a:noFill/>
          <a:ln/>
        </p:spPr>
        <p:txBody>
          <a:bodyPr wrap="none" lIns="0" tIns="0" rIns="0" bIns="0" rtlCol="0" anchor="t"/>
          <a:lstStyle/>
          <a:p>
            <a:pPr marL="342900" indent="-342900" algn="l">
              <a:lnSpc>
                <a:spcPts val="1750"/>
              </a:lnSpc>
              <a:buSzPct val="100000"/>
              <a:buChar char="•"/>
            </a:pPr>
            <a:r>
              <a:rPr lang="en-US" sz="1100" dirty="0">
                <a:solidFill>
                  <a:srgbClr val="3C3939"/>
                </a:solidFill>
                <a:latin typeface="Roboto" pitchFamily="34" charset="0"/>
                <a:ea typeface="Roboto" pitchFamily="34" charset="-122"/>
                <a:cs typeface="Roboto" pitchFamily="34" charset="-120"/>
              </a:rPr>
              <a:t>Метеорологічні показники (температура, опади, вітер)</a:t>
            </a:r>
            <a:endParaRPr lang="en-US" sz="1100" dirty="0"/>
          </a:p>
        </p:txBody>
      </p:sp>
      <p:sp>
        <p:nvSpPr>
          <p:cNvPr id="8" name="Text 4"/>
          <p:cNvSpPr/>
          <p:nvPr/>
        </p:nvSpPr>
        <p:spPr>
          <a:xfrm>
            <a:off x="1422916" y="2277666"/>
            <a:ext cx="7223046" cy="227648"/>
          </a:xfrm>
          <a:prstGeom prst="rect">
            <a:avLst/>
          </a:prstGeom>
          <a:noFill/>
          <a:ln/>
        </p:spPr>
        <p:txBody>
          <a:bodyPr wrap="none" lIns="0" tIns="0" rIns="0" bIns="0" rtlCol="0" anchor="t"/>
          <a:lstStyle/>
          <a:p>
            <a:pPr marL="342900" indent="-342900" algn="l">
              <a:lnSpc>
                <a:spcPts val="1750"/>
              </a:lnSpc>
              <a:buSzPct val="100000"/>
              <a:buChar char="•"/>
            </a:pPr>
            <a:r>
              <a:rPr lang="en-US" sz="1100" dirty="0">
                <a:solidFill>
                  <a:srgbClr val="3C3939"/>
                </a:solidFill>
                <a:latin typeface="Roboto" pitchFamily="34" charset="0"/>
                <a:ea typeface="Roboto" pitchFamily="34" charset="-122"/>
                <a:cs typeface="Roboto" pitchFamily="34" charset="-120"/>
              </a:rPr>
              <a:t>Дані про парникові гази та аерозолі</a:t>
            </a:r>
            <a:endParaRPr lang="en-US" sz="1100" dirty="0"/>
          </a:p>
        </p:txBody>
      </p:sp>
      <p:pic>
        <p:nvPicPr>
          <p:cNvPr id="9" name="Image 2" descr="preencoded.png"/>
          <p:cNvPicPr>
            <a:picLocks noChangeAspect="1"/>
          </p:cNvPicPr>
          <p:nvPr/>
        </p:nvPicPr>
        <p:blipFill>
          <a:blip r:embed="rId5"/>
          <a:stretch>
            <a:fillRect/>
          </a:stretch>
        </p:blipFill>
        <p:spPr>
          <a:xfrm>
            <a:off x="498038" y="2647593"/>
            <a:ext cx="711518" cy="1374696"/>
          </a:xfrm>
          <a:prstGeom prst="rect">
            <a:avLst/>
          </a:prstGeom>
        </p:spPr>
      </p:pic>
      <p:sp>
        <p:nvSpPr>
          <p:cNvPr id="10" name="Text 5"/>
          <p:cNvSpPr/>
          <p:nvPr/>
        </p:nvSpPr>
        <p:spPr>
          <a:xfrm>
            <a:off x="1422916" y="2789873"/>
            <a:ext cx="1778913" cy="222290"/>
          </a:xfrm>
          <a:prstGeom prst="rect">
            <a:avLst/>
          </a:prstGeom>
          <a:noFill/>
          <a:ln/>
        </p:spPr>
        <p:txBody>
          <a:bodyPr wrap="none" lIns="0" tIns="0" rIns="0" bIns="0" rtlCol="0" anchor="t"/>
          <a:lstStyle/>
          <a:p>
            <a:pPr marL="0" indent="0" algn="l">
              <a:lnSpc>
                <a:spcPts val="1750"/>
              </a:lnSpc>
              <a:buNone/>
            </a:pPr>
            <a:r>
              <a:rPr lang="en-US" sz="1400" dirty="0">
                <a:solidFill>
                  <a:srgbClr val="3C3939"/>
                </a:solidFill>
                <a:latin typeface="Raleway" pitchFamily="34" charset="0"/>
                <a:ea typeface="Raleway" pitchFamily="34" charset="-122"/>
                <a:cs typeface="Raleway" pitchFamily="34" charset="-120"/>
              </a:rPr>
              <a:t>Гідрологічні дані</a:t>
            </a:r>
            <a:endParaRPr lang="en-US" sz="1400" dirty="0"/>
          </a:p>
        </p:txBody>
      </p:sp>
      <p:sp>
        <p:nvSpPr>
          <p:cNvPr id="11" name="Text 6"/>
          <p:cNvSpPr/>
          <p:nvPr/>
        </p:nvSpPr>
        <p:spPr>
          <a:xfrm>
            <a:off x="1422916" y="3097530"/>
            <a:ext cx="7223046" cy="227648"/>
          </a:xfrm>
          <a:prstGeom prst="rect">
            <a:avLst/>
          </a:prstGeom>
          <a:noFill/>
          <a:ln/>
        </p:spPr>
        <p:txBody>
          <a:bodyPr wrap="none" lIns="0" tIns="0" rIns="0" bIns="0" rtlCol="0" anchor="t"/>
          <a:lstStyle/>
          <a:p>
            <a:pPr marL="342900" indent="-342900" algn="l">
              <a:lnSpc>
                <a:spcPts val="1750"/>
              </a:lnSpc>
              <a:buSzPct val="100000"/>
              <a:buChar char="•"/>
            </a:pPr>
            <a:r>
              <a:rPr lang="en-US" sz="1100" dirty="0">
                <a:solidFill>
                  <a:srgbClr val="3C3939"/>
                </a:solidFill>
                <a:latin typeface="Roboto" pitchFamily="34" charset="0"/>
                <a:ea typeface="Roboto" pitchFamily="34" charset="-122"/>
                <a:cs typeface="Roboto" pitchFamily="34" charset="-120"/>
              </a:rPr>
              <a:t>Рівні та витрати води в річках та водосховищах</a:t>
            </a:r>
            <a:endParaRPr lang="en-US" sz="1100" dirty="0"/>
          </a:p>
        </p:txBody>
      </p:sp>
      <p:sp>
        <p:nvSpPr>
          <p:cNvPr id="12" name="Text 7"/>
          <p:cNvSpPr/>
          <p:nvPr/>
        </p:nvSpPr>
        <p:spPr>
          <a:xfrm>
            <a:off x="1422916" y="3374946"/>
            <a:ext cx="7223046" cy="227648"/>
          </a:xfrm>
          <a:prstGeom prst="rect">
            <a:avLst/>
          </a:prstGeom>
          <a:noFill/>
          <a:ln/>
        </p:spPr>
        <p:txBody>
          <a:bodyPr wrap="none" lIns="0" tIns="0" rIns="0" bIns="0" rtlCol="0" anchor="t"/>
          <a:lstStyle/>
          <a:p>
            <a:pPr marL="342900" indent="-342900" algn="l">
              <a:lnSpc>
                <a:spcPts val="1750"/>
              </a:lnSpc>
              <a:buSzPct val="100000"/>
              <a:buChar char="•"/>
            </a:pPr>
            <a:r>
              <a:rPr lang="en-US" sz="1100" dirty="0">
                <a:solidFill>
                  <a:srgbClr val="3C3939"/>
                </a:solidFill>
                <a:latin typeface="Roboto" pitchFamily="34" charset="0"/>
                <a:ea typeface="Roboto" pitchFamily="34" charset="-122"/>
                <a:cs typeface="Roboto" pitchFamily="34" charset="-120"/>
              </a:rPr>
              <a:t>Якість поверхневих та підземних вод</a:t>
            </a:r>
            <a:endParaRPr lang="en-US" sz="1100" dirty="0"/>
          </a:p>
        </p:txBody>
      </p:sp>
      <p:sp>
        <p:nvSpPr>
          <p:cNvPr id="13" name="Text 8"/>
          <p:cNvSpPr/>
          <p:nvPr/>
        </p:nvSpPr>
        <p:spPr>
          <a:xfrm>
            <a:off x="1422916" y="3652361"/>
            <a:ext cx="7223046" cy="227648"/>
          </a:xfrm>
          <a:prstGeom prst="rect">
            <a:avLst/>
          </a:prstGeom>
          <a:noFill/>
          <a:ln/>
        </p:spPr>
        <p:txBody>
          <a:bodyPr wrap="none" lIns="0" tIns="0" rIns="0" bIns="0" rtlCol="0" anchor="t"/>
          <a:lstStyle/>
          <a:p>
            <a:pPr marL="342900" indent="-342900" algn="l">
              <a:lnSpc>
                <a:spcPts val="1750"/>
              </a:lnSpc>
              <a:buSzPct val="100000"/>
              <a:buChar char="•"/>
            </a:pPr>
            <a:r>
              <a:rPr lang="en-US" sz="1100" dirty="0">
                <a:solidFill>
                  <a:srgbClr val="3C3939"/>
                </a:solidFill>
                <a:latin typeface="Roboto" pitchFamily="34" charset="0"/>
                <a:ea typeface="Roboto" pitchFamily="34" charset="-122"/>
                <a:cs typeface="Roboto" pitchFamily="34" charset="-120"/>
              </a:rPr>
              <a:t>Снігові запаси та льодовий покрив</a:t>
            </a:r>
            <a:endParaRPr lang="en-US" sz="1100" dirty="0"/>
          </a:p>
        </p:txBody>
      </p:sp>
      <p:pic>
        <p:nvPicPr>
          <p:cNvPr id="14" name="Image 3" descr="preencoded.png"/>
          <p:cNvPicPr>
            <a:picLocks noChangeAspect="1"/>
          </p:cNvPicPr>
          <p:nvPr/>
        </p:nvPicPr>
        <p:blipFill>
          <a:blip r:embed="rId6"/>
          <a:stretch>
            <a:fillRect/>
          </a:stretch>
        </p:blipFill>
        <p:spPr>
          <a:xfrm>
            <a:off x="498038" y="4022288"/>
            <a:ext cx="711518" cy="1374696"/>
          </a:xfrm>
          <a:prstGeom prst="rect">
            <a:avLst/>
          </a:prstGeom>
        </p:spPr>
      </p:pic>
      <p:sp>
        <p:nvSpPr>
          <p:cNvPr id="15" name="Text 9"/>
          <p:cNvSpPr/>
          <p:nvPr/>
        </p:nvSpPr>
        <p:spPr>
          <a:xfrm>
            <a:off x="1422916" y="4164568"/>
            <a:ext cx="1778913" cy="222290"/>
          </a:xfrm>
          <a:prstGeom prst="rect">
            <a:avLst/>
          </a:prstGeom>
          <a:noFill/>
          <a:ln/>
        </p:spPr>
        <p:txBody>
          <a:bodyPr wrap="none" lIns="0" tIns="0" rIns="0" bIns="0" rtlCol="0" anchor="t"/>
          <a:lstStyle/>
          <a:p>
            <a:pPr marL="0" indent="0" algn="l">
              <a:lnSpc>
                <a:spcPts val="1750"/>
              </a:lnSpc>
              <a:buNone/>
            </a:pPr>
            <a:r>
              <a:rPr lang="en-US" sz="1400" dirty="0">
                <a:solidFill>
                  <a:srgbClr val="3C3939"/>
                </a:solidFill>
                <a:latin typeface="Raleway" pitchFamily="34" charset="0"/>
                <a:ea typeface="Raleway" pitchFamily="34" charset="-122"/>
                <a:cs typeface="Raleway" pitchFamily="34" charset="-120"/>
              </a:rPr>
              <a:t>Екологічні дані</a:t>
            </a:r>
            <a:endParaRPr lang="en-US" sz="1400" dirty="0"/>
          </a:p>
        </p:txBody>
      </p:sp>
      <p:sp>
        <p:nvSpPr>
          <p:cNvPr id="16" name="Text 10"/>
          <p:cNvSpPr/>
          <p:nvPr/>
        </p:nvSpPr>
        <p:spPr>
          <a:xfrm>
            <a:off x="1422916" y="4472226"/>
            <a:ext cx="7223046" cy="227648"/>
          </a:xfrm>
          <a:prstGeom prst="rect">
            <a:avLst/>
          </a:prstGeom>
          <a:noFill/>
          <a:ln/>
        </p:spPr>
        <p:txBody>
          <a:bodyPr wrap="none" lIns="0" tIns="0" rIns="0" bIns="0" rtlCol="0" anchor="t"/>
          <a:lstStyle/>
          <a:p>
            <a:pPr marL="342900" indent="-342900" algn="l">
              <a:lnSpc>
                <a:spcPts val="1750"/>
              </a:lnSpc>
              <a:buSzPct val="100000"/>
              <a:buChar char="•"/>
            </a:pPr>
            <a:r>
              <a:rPr lang="en-US" sz="1100" dirty="0">
                <a:solidFill>
                  <a:srgbClr val="3C3939"/>
                </a:solidFill>
                <a:latin typeface="Roboto" pitchFamily="34" charset="0"/>
                <a:ea typeface="Roboto" pitchFamily="34" charset="-122"/>
                <a:cs typeface="Roboto" pitchFamily="34" charset="-120"/>
              </a:rPr>
              <a:t>Карти типів рослинності та біотопів</a:t>
            </a:r>
            <a:endParaRPr lang="en-US" sz="1100" dirty="0"/>
          </a:p>
        </p:txBody>
      </p:sp>
      <p:sp>
        <p:nvSpPr>
          <p:cNvPr id="17" name="Text 11"/>
          <p:cNvSpPr/>
          <p:nvPr/>
        </p:nvSpPr>
        <p:spPr>
          <a:xfrm>
            <a:off x="1422916" y="4749641"/>
            <a:ext cx="7223046" cy="227648"/>
          </a:xfrm>
          <a:prstGeom prst="rect">
            <a:avLst/>
          </a:prstGeom>
          <a:noFill/>
          <a:ln/>
        </p:spPr>
        <p:txBody>
          <a:bodyPr wrap="none" lIns="0" tIns="0" rIns="0" bIns="0" rtlCol="0" anchor="t"/>
          <a:lstStyle/>
          <a:p>
            <a:pPr marL="342900" indent="-342900" algn="l">
              <a:lnSpc>
                <a:spcPts val="1750"/>
              </a:lnSpc>
              <a:buSzPct val="100000"/>
              <a:buChar char="•"/>
            </a:pPr>
            <a:r>
              <a:rPr lang="en-US" sz="1100" dirty="0">
                <a:solidFill>
                  <a:srgbClr val="3C3939"/>
                </a:solidFill>
                <a:latin typeface="Roboto" pitchFamily="34" charset="0"/>
                <a:ea typeface="Roboto" pitchFamily="34" charset="-122"/>
                <a:cs typeface="Roboto" pitchFamily="34" charset="-120"/>
              </a:rPr>
              <a:t>Індекси стану рослинності (NDVI, EVI, LAI)</a:t>
            </a:r>
            <a:endParaRPr lang="en-US" sz="1100" dirty="0"/>
          </a:p>
        </p:txBody>
      </p:sp>
      <p:sp>
        <p:nvSpPr>
          <p:cNvPr id="18" name="Text 12"/>
          <p:cNvSpPr/>
          <p:nvPr/>
        </p:nvSpPr>
        <p:spPr>
          <a:xfrm>
            <a:off x="1422916" y="5027057"/>
            <a:ext cx="7223046" cy="227648"/>
          </a:xfrm>
          <a:prstGeom prst="rect">
            <a:avLst/>
          </a:prstGeom>
          <a:noFill/>
          <a:ln/>
        </p:spPr>
        <p:txBody>
          <a:bodyPr wrap="none" lIns="0" tIns="0" rIns="0" bIns="0" rtlCol="0" anchor="t"/>
          <a:lstStyle/>
          <a:p>
            <a:pPr marL="342900" indent="-342900" algn="l">
              <a:lnSpc>
                <a:spcPts val="1750"/>
              </a:lnSpc>
              <a:buSzPct val="100000"/>
              <a:buChar char="•"/>
            </a:pPr>
            <a:r>
              <a:rPr lang="en-US" sz="1100" dirty="0">
                <a:solidFill>
                  <a:srgbClr val="3C3939"/>
                </a:solidFill>
                <a:latin typeface="Roboto" pitchFamily="34" charset="0"/>
                <a:ea typeface="Roboto" pitchFamily="34" charset="-122"/>
                <a:cs typeface="Roboto" pitchFamily="34" charset="-120"/>
              </a:rPr>
              <a:t>Дані про біорізноманіття та ареали видів</a:t>
            </a:r>
            <a:endParaRPr lang="en-US" sz="1100" dirty="0"/>
          </a:p>
        </p:txBody>
      </p:sp>
      <p:pic>
        <p:nvPicPr>
          <p:cNvPr id="19" name="Image 4" descr="preencoded.png"/>
          <p:cNvPicPr>
            <a:picLocks noChangeAspect="1"/>
          </p:cNvPicPr>
          <p:nvPr/>
        </p:nvPicPr>
        <p:blipFill>
          <a:blip r:embed="rId7"/>
          <a:stretch>
            <a:fillRect/>
          </a:stretch>
        </p:blipFill>
        <p:spPr>
          <a:xfrm>
            <a:off x="498038" y="5396984"/>
            <a:ext cx="711518" cy="1374696"/>
          </a:xfrm>
          <a:prstGeom prst="rect">
            <a:avLst/>
          </a:prstGeom>
        </p:spPr>
      </p:pic>
      <p:sp>
        <p:nvSpPr>
          <p:cNvPr id="20" name="Text 13"/>
          <p:cNvSpPr/>
          <p:nvPr/>
        </p:nvSpPr>
        <p:spPr>
          <a:xfrm>
            <a:off x="1422916" y="5539264"/>
            <a:ext cx="2302431" cy="222290"/>
          </a:xfrm>
          <a:prstGeom prst="rect">
            <a:avLst/>
          </a:prstGeom>
          <a:noFill/>
          <a:ln/>
        </p:spPr>
        <p:txBody>
          <a:bodyPr wrap="none" lIns="0" tIns="0" rIns="0" bIns="0" rtlCol="0" anchor="t"/>
          <a:lstStyle/>
          <a:p>
            <a:pPr marL="0" indent="0" algn="l">
              <a:lnSpc>
                <a:spcPts val="1750"/>
              </a:lnSpc>
              <a:buNone/>
            </a:pPr>
            <a:r>
              <a:rPr lang="en-US" sz="1400" dirty="0">
                <a:solidFill>
                  <a:srgbClr val="3C3939"/>
                </a:solidFill>
                <a:latin typeface="Raleway" pitchFamily="34" charset="0"/>
                <a:ea typeface="Raleway" pitchFamily="34" charset="-122"/>
                <a:cs typeface="Raleway" pitchFamily="34" charset="-120"/>
              </a:rPr>
              <a:t>Дані про небезпечні явища</a:t>
            </a:r>
            <a:endParaRPr lang="en-US" sz="1400" dirty="0"/>
          </a:p>
        </p:txBody>
      </p:sp>
      <p:sp>
        <p:nvSpPr>
          <p:cNvPr id="21" name="Text 14"/>
          <p:cNvSpPr/>
          <p:nvPr/>
        </p:nvSpPr>
        <p:spPr>
          <a:xfrm>
            <a:off x="1422916" y="5846921"/>
            <a:ext cx="7223046" cy="227648"/>
          </a:xfrm>
          <a:prstGeom prst="rect">
            <a:avLst/>
          </a:prstGeom>
          <a:noFill/>
          <a:ln/>
        </p:spPr>
        <p:txBody>
          <a:bodyPr wrap="none" lIns="0" tIns="0" rIns="0" bIns="0" rtlCol="0" anchor="t"/>
          <a:lstStyle/>
          <a:p>
            <a:pPr marL="342900" indent="-342900" algn="l">
              <a:lnSpc>
                <a:spcPts val="1750"/>
              </a:lnSpc>
              <a:buSzPct val="100000"/>
              <a:buChar char="•"/>
            </a:pPr>
            <a:r>
              <a:rPr lang="en-US" sz="1100" dirty="0">
                <a:solidFill>
                  <a:srgbClr val="3C3939"/>
                </a:solidFill>
                <a:latin typeface="Roboto" pitchFamily="34" charset="0"/>
                <a:ea typeface="Roboto" pitchFamily="34" charset="-122"/>
                <a:cs typeface="Roboto" pitchFamily="34" charset="-120"/>
              </a:rPr>
              <a:t>Моніторинг лісових пожеж та задимлення</a:t>
            </a:r>
            <a:endParaRPr lang="en-US" sz="1100" dirty="0"/>
          </a:p>
        </p:txBody>
      </p:sp>
      <p:sp>
        <p:nvSpPr>
          <p:cNvPr id="22" name="Text 15"/>
          <p:cNvSpPr/>
          <p:nvPr/>
        </p:nvSpPr>
        <p:spPr>
          <a:xfrm>
            <a:off x="1422916" y="6124337"/>
            <a:ext cx="7223046" cy="227648"/>
          </a:xfrm>
          <a:prstGeom prst="rect">
            <a:avLst/>
          </a:prstGeom>
          <a:noFill/>
          <a:ln/>
        </p:spPr>
        <p:txBody>
          <a:bodyPr wrap="none" lIns="0" tIns="0" rIns="0" bIns="0" rtlCol="0" anchor="t"/>
          <a:lstStyle/>
          <a:p>
            <a:pPr marL="342900" indent="-342900" algn="l">
              <a:lnSpc>
                <a:spcPts val="1750"/>
              </a:lnSpc>
              <a:buSzPct val="100000"/>
              <a:buChar char="•"/>
            </a:pPr>
            <a:r>
              <a:rPr lang="en-US" sz="1100" dirty="0">
                <a:solidFill>
                  <a:srgbClr val="3C3939"/>
                </a:solidFill>
                <a:latin typeface="Roboto" pitchFamily="34" charset="0"/>
                <a:ea typeface="Roboto" pitchFamily="34" charset="-122"/>
                <a:cs typeface="Roboto" pitchFamily="34" charset="-120"/>
              </a:rPr>
              <a:t>Карти паводків та зон підтоплення</a:t>
            </a:r>
            <a:endParaRPr lang="en-US" sz="1100" dirty="0"/>
          </a:p>
        </p:txBody>
      </p:sp>
      <p:sp>
        <p:nvSpPr>
          <p:cNvPr id="23" name="Text 16"/>
          <p:cNvSpPr/>
          <p:nvPr/>
        </p:nvSpPr>
        <p:spPr>
          <a:xfrm>
            <a:off x="1422916" y="6401753"/>
            <a:ext cx="7223046" cy="227648"/>
          </a:xfrm>
          <a:prstGeom prst="rect">
            <a:avLst/>
          </a:prstGeom>
          <a:noFill/>
          <a:ln/>
        </p:spPr>
        <p:txBody>
          <a:bodyPr wrap="none" lIns="0" tIns="0" rIns="0" bIns="0" rtlCol="0" anchor="t"/>
          <a:lstStyle/>
          <a:p>
            <a:pPr marL="342900" indent="-342900" algn="l">
              <a:lnSpc>
                <a:spcPts val="1750"/>
              </a:lnSpc>
              <a:buSzPct val="100000"/>
              <a:buChar char="•"/>
            </a:pPr>
            <a:r>
              <a:rPr lang="en-US" sz="1100" dirty="0">
                <a:solidFill>
                  <a:srgbClr val="3C3939"/>
                </a:solidFill>
                <a:latin typeface="Roboto" pitchFamily="34" charset="0"/>
                <a:ea typeface="Roboto" pitchFamily="34" charset="-122"/>
                <a:cs typeface="Roboto" pitchFamily="34" charset="-120"/>
              </a:rPr>
              <a:t>Зони впливу промислових аварій та забруднень</a:t>
            </a:r>
            <a:endParaRPr lang="en-US" sz="1100" dirty="0"/>
          </a:p>
        </p:txBody>
      </p:sp>
      <p:sp>
        <p:nvSpPr>
          <p:cNvPr id="24" name="Text 17"/>
          <p:cNvSpPr/>
          <p:nvPr/>
        </p:nvSpPr>
        <p:spPr>
          <a:xfrm>
            <a:off x="498038" y="6931700"/>
            <a:ext cx="8147923" cy="682943"/>
          </a:xfrm>
          <a:prstGeom prst="rect">
            <a:avLst/>
          </a:prstGeom>
          <a:noFill/>
          <a:ln/>
        </p:spPr>
        <p:txBody>
          <a:bodyPr wrap="square" lIns="0" tIns="0" rIns="0" bIns="0" rtlCol="0" anchor="t"/>
          <a:lstStyle/>
          <a:p>
            <a:pPr marL="0" indent="0" algn="l">
              <a:lnSpc>
                <a:spcPts val="1750"/>
              </a:lnSpc>
              <a:buNone/>
            </a:pPr>
            <a:r>
              <a:rPr lang="en-US" sz="1100" dirty="0">
                <a:solidFill>
                  <a:srgbClr val="3C3939"/>
                </a:solidFill>
                <a:latin typeface="Roboto" pitchFamily="34" charset="0"/>
                <a:ea typeface="Roboto" pitchFamily="34" charset="-122"/>
                <a:cs typeface="Roboto" pitchFamily="34" charset="-120"/>
              </a:rPr>
              <a:t>Геоінформаційні системи інтегрують дані з різних джерел (наземні станції, супутники, моделі) для комплексного моніторингу стану довкілля. В Україні діє мережа моніторингу стану атмосферного повітря, водних ресурсів та радіаційної безпеки, дані якої публікуються у відкритому доступі.</a:t>
            </a:r>
            <a:endParaRPr lang="en-US" sz="11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672108" y="528042"/>
            <a:ext cx="10341054" cy="600194"/>
          </a:xfrm>
          <a:prstGeom prst="rect">
            <a:avLst/>
          </a:prstGeom>
          <a:noFill/>
          <a:ln/>
        </p:spPr>
        <p:txBody>
          <a:bodyPr wrap="none" lIns="0" tIns="0" rIns="0" bIns="0" rtlCol="0" anchor="t"/>
          <a:lstStyle/>
          <a:p>
            <a:pPr marL="0" indent="0" algn="l">
              <a:lnSpc>
                <a:spcPts val="4700"/>
              </a:lnSpc>
              <a:buNone/>
            </a:pPr>
            <a:r>
              <a:rPr lang="en-US" sz="3750" dirty="0">
                <a:solidFill>
                  <a:srgbClr val="1B1B27"/>
                </a:solidFill>
                <a:latin typeface="Raleway" pitchFamily="34" charset="0"/>
                <a:ea typeface="Raleway" pitchFamily="34" charset="-122"/>
                <a:cs typeface="Raleway" pitchFamily="34" charset="-120"/>
              </a:rPr>
              <a:t>Інтеграція та обробка геопросторових даних</a:t>
            </a:r>
            <a:endParaRPr lang="en-US" sz="3750" dirty="0"/>
          </a:p>
        </p:txBody>
      </p:sp>
      <p:sp>
        <p:nvSpPr>
          <p:cNvPr id="3" name="Text 1"/>
          <p:cNvSpPr/>
          <p:nvPr/>
        </p:nvSpPr>
        <p:spPr>
          <a:xfrm>
            <a:off x="2301597" y="2087999"/>
            <a:ext cx="2400538" cy="300038"/>
          </a:xfrm>
          <a:prstGeom prst="rect">
            <a:avLst/>
          </a:prstGeom>
          <a:noFill/>
          <a:ln/>
        </p:spPr>
        <p:txBody>
          <a:bodyPr wrap="none" lIns="0" tIns="0" rIns="0" bIns="0" rtlCol="0" anchor="t"/>
          <a:lstStyle/>
          <a:p>
            <a:pPr marL="0" indent="0" algn="r">
              <a:lnSpc>
                <a:spcPts val="2350"/>
              </a:lnSpc>
              <a:buNone/>
            </a:pPr>
            <a:r>
              <a:rPr lang="en-US" sz="1850" dirty="0">
                <a:solidFill>
                  <a:srgbClr val="3C3939"/>
                </a:solidFill>
                <a:latin typeface="Raleway" pitchFamily="34" charset="0"/>
                <a:ea typeface="Raleway" pitchFamily="34" charset="-122"/>
                <a:cs typeface="Raleway" pitchFamily="34" charset="-120"/>
              </a:rPr>
              <a:t>Збір та імпорт</a:t>
            </a:r>
            <a:endParaRPr lang="en-US" sz="1850" dirty="0"/>
          </a:p>
        </p:txBody>
      </p:sp>
      <p:sp>
        <p:nvSpPr>
          <p:cNvPr id="4" name="Text 2"/>
          <p:cNvSpPr/>
          <p:nvPr/>
        </p:nvSpPr>
        <p:spPr>
          <a:xfrm>
            <a:off x="672108" y="2503170"/>
            <a:ext cx="4030028" cy="614363"/>
          </a:xfrm>
          <a:prstGeom prst="rect">
            <a:avLst/>
          </a:prstGeom>
          <a:noFill/>
          <a:ln/>
        </p:spPr>
        <p:txBody>
          <a:bodyPr wrap="square" lIns="0" tIns="0" rIns="0" bIns="0" rtlCol="0" anchor="t"/>
          <a:lstStyle/>
          <a:p>
            <a:pPr marL="0" indent="0" algn="r">
              <a:lnSpc>
                <a:spcPts val="2400"/>
              </a:lnSpc>
              <a:buNone/>
            </a:pPr>
            <a:r>
              <a:rPr lang="en-US" sz="1500" dirty="0">
                <a:solidFill>
                  <a:srgbClr val="3C3939"/>
                </a:solidFill>
                <a:latin typeface="Roboto" pitchFamily="34" charset="0"/>
                <a:ea typeface="Roboto" pitchFamily="34" charset="-122"/>
                <a:cs typeface="Roboto" pitchFamily="34" charset="-120"/>
              </a:rPr>
              <a:t>Агрегація даних з різних джерел у єдине сховище</a:t>
            </a:r>
            <a:endParaRPr lang="en-US" sz="1500" dirty="0"/>
          </a:p>
        </p:txBody>
      </p:sp>
      <p:pic>
        <p:nvPicPr>
          <p:cNvPr id="5" name="Image 0" descr="preencoded.png"/>
          <p:cNvPicPr>
            <a:picLocks noChangeAspect="1"/>
          </p:cNvPicPr>
          <p:nvPr/>
        </p:nvPicPr>
        <p:blipFill>
          <a:blip r:embed="rId3"/>
          <a:stretch>
            <a:fillRect/>
          </a:stretch>
        </p:blipFill>
        <p:spPr>
          <a:xfrm>
            <a:off x="4990148" y="1512332"/>
            <a:ext cx="4650105" cy="4650105"/>
          </a:xfrm>
          <a:prstGeom prst="rect">
            <a:avLst/>
          </a:prstGeom>
        </p:spPr>
      </p:pic>
      <p:pic>
        <p:nvPicPr>
          <p:cNvPr id="6" name="Image 1" descr="preencoded.png"/>
          <p:cNvPicPr>
            <a:picLocks noChangeAspect="1"/>
          </p:cNvPicPr>
          <p:nvPr/>
        </p:nvPicPr>
        <p:blipFill>
          <a:blip r:embed="rId4"/>
          <a:stretch>
            <a:fillRect/>
          </a:stretch>
        </p:blipFill>
        <p:spPr>
          <a:xfrm>
            <a:off x="6038850" y="2489002"/>
            <a:ext cx="287298" cy="359092"/>
          </a:xfrm>
          <a:prstGeom prst="rect">
            <a:avLst/>
          </a:prstGeom>
        </p:spPr>
      </p:pic>
      <p:sp>
        <p:nvSpPr>
          <p:cNvPr id="7" name="Text 3"/>
          <p:cNvSpPr/>
          <p:nvPr/>
        </p:nvSpPr>
        <p:spPr>
          <a:xfrm>
            <a:off x="9928265" y="1676519"/>
            <a:ext cx="2400538" cy="300038"/>
          </a:xfrm>
          <a:prstGeom prst="rect">
            <a:avLst/>
          </a:prstGeom>
          <a:noFill/>
          <a:ln/>
        </p:spPr>
        <p:txBody>
          <a:bodyPr wrap="none" lIns="0" tIns="0" rIns="0" bIns="0" rtlCol="0" anchor="t"/>
          <a:lstStyle/>
          <a:p>
            <a:pPr marL="0" indent="0" algn="l">
              <a:lnSpc>
                <a:spcPts val="2350"/>
              </a:lnSpc>
              <a:buNone/>
            </a:pPr>
            <a:r>
              <a:rPr lang="en-US" sz="1850" dirty="0">
                <a:solidFill>
                  <a:srgbClr val="3C3939"/>
                </a:solidFill>
                <a:latin typeface="Raleway" pitchFamily="34" charset="0"/>
                <a:ea typeface="Raleway" pitchFamily="34" charset="-122"/>
                <a:cs typeface="Raleway" pitchFamily="34" charset="-120"/>
              </a:rPr>
              <a:t>Трансформація</a:t>
            </a:r>
            <a:endParaRPr lang="en-US" sz="1850" dirty="0"/>
          </a:p>
        </p:txBody>
      </p:sp>
      <p:sp>
        <p:nvSpPr>
          <p:cNvPr id="8" name="Text 4"/>
          <p:cNvSpPr/>
          <p:nvPr/>
        </p:nvSpPr>
        <p:spPr>
          <a:xfrm>
            <a:off x="9928265" y="2091690"/>
            <a:ext cx="4030028" cy="614363"/>
          </a:xfrm>
          <a:prstGeom prst="rect">
            <a:avLst/>
          </a:prstGeom>
          <a:noFill/>
          <a:ln/>
        </p:spPr>
        <p:txBody>
          <a:bodyPr wrap="square" lIns="0" tIns="0" rIns="0" bIns="0" rtlCol="0" anchor="t"/>
          <a:lstStyle/>
          <a:p>
            <a:pPr marL="0" indent="0" algn="l">
              <a:lnSpc>
                <a:spcPts val="2400"/>
              </a:lnSpc>
              <a:buNone/>
            </a:pPr>
            <a:r>
              <a:rPr lang="en-US" sz="1500" dirty="0">
                <a:solidFill>
                  <a:srgbClr val="3C3939"/>
                </a:solidFill>
                <a:latin typeface="Roboto" pitchFamily="34" charset="0"/>
                <a:ea typeface="Roboto" pitchFamily="34" charset="-122"/>
                <a:cs typeface="Roboto" pitchFamily="34" charset="-120"/>
              </a:rPr>
              <a:t>Приведення даних до єдиної системи координат та формату</a:t>
            </a:r>
            <a:endParaRPr lang="en-US" sz="1500" dirty="0"/>
          </a:p>
        </p:txBody>
      </p:sp>
      <p:pic>
        <p:nvPicPr>
          <p:cNvPr id="9" name="Image 2" descr="preencoded.png"/>
          <p:cNvPicPr>
            <a:picLocks noChangeAspect="1"/>
          </p:cNvPicPr>
          <p:nvPr/>
        </p:nvPicPr>
        <p:blipFill>
          <a:blip r:embed="rId5"/>
          <a:stretch>
            <a:fillRect/>
          </a:stretch>
        </p:blipFill>
        <p:spPr>
          <a:xfrm>
            <a:off x="4990148" y="1512332"/>
            <a:ext cx="4650105" cy="4650105"/>
          </a:xfrm>
          <a:prstGeom prst="rect">
            <a:avLst/>
          </a:prstGeom>
        </p:spPr>
      </p:pic>
      <p:pic>
        <p:nvPicPr>
          <p:cNvPr id="10" name="Image 3" descr="preencoded.png"/>
          <p:cNvPicPr>
            <a:picLocks noChangeAspect="1"/>
          </p:cNvPicPr>
          <p:nvPr/>
        </p:nvPicPr>
        <p:blipFill>
          <a:blip r:embed="rId6"/>
          <a:stretch>
            <a:fillRect/>
          </a:stretch>
        </p:blipFill>
        <p:spPr>
          <a:xfrm>
            <a:off x="7933015" y="2219444"/>
            <a:ext cx="287298" cy="359092"/>
          </a:xfrm>
          <a:prstGeom prst="rect">
            <a:avLst/>
          </a:prstGeom>
        </p:spPr>
      </p:pic>
      <p:sp>
        <p:nvSpPr>
          <p:cNvPr id="11" name="Text 5"/>
          <p:cNvSpPr/>
          <p:nvPr/>
        </p:nvSpPr>
        <p:spPr>
          <a:xfrm>
            <a:off x="10024348" y="3322558"/>
            <a:ext cx="2590205" cy="300038"/>
          </a:xfrm>
          <a:prstGeom prst="rect">
            <a:avLst/>
          </a:prstGeom>
          <a:noFill/>
          <a:ln/>
        </p:spPr>
        <p:txBody>
          <a:bodyPr wrap="none" lIns="0" tIns="0" rIns="0" bIns="0" rtlCol="0" anchor="t"/>
          <a:lstStyle/>
          <a:p>
            <a:pPr marL="0" indent="0" algn="l">
              <a:lnSpc>
                <a:spcPts val="2350"/>
              </a:lnSpc>
              <a:buNone/>
            </a:pPr>
            <a:r>
              <a:rPr lang="en-US" sz="1850" dirty="0">
                <a:solidFill>
                  <a:srgbClr val="3C3939"/>
                </a:solidFill>
                <a:latin typeface="Raleway" pitchFamily="34" charset="0"/>
                <a:ea typeface="Raleway" pitchFamily="34" charset="-122"/>
                <a:cs typeface="Raleway" pitchFamily="34" charset="-120"/>
              </a:rPr>
              <a:t>Очищення та валідація</a:t>
            </a:r>
            <a:endParaRPr lang="en-US" sz="1850" dirty="0"/>
          </a:p>
        </p:txBody>
      </p:sp>
      <p:sp>
        <p:nvSpPr>
          <p:cNvPr id="12" name="Text 6"/>
          <p:cNvSpPr/>
          <p:nvPr/>
        </p:nvSpPr>
        <p:spPr>
          <a:xfrm>
            <a:off x="10024348" y="3737729"/>
            <a:ext cx="3933944" cy="614363"/>
          </a:xfrm>
          <a:prstGeom prst="rect">
            <a:avLst/>
          </a:prstGeom>
          <a:noFill/>
          <a:ln/>
        </p:spPr>
        <p:txBody>
          <a:bodyPr wrap="square" lIns="0" tIns="0" rIns="0" bIns="0" rtlCol="0" anchor="t"/>
          <a:lstStyle/>
          <a:p>
            <a:pPr marL="0" indent="0" algn="l">
              <a:lnSpc>
                <a:spcPts val="2400"/>
              </a:lnSpc>
              <a:buNone/>
            </a:pPr>
            <a:r>
              <a:rPr lang="en-US" sz="1500" dirty="0">
                <a:solidFill>
                  <a:srgbClr val="3C3939"/>
                </a:solidFill>
                <a:latin typeface="Roboto" pitchFamily="34" charset="0"/>
                <a:ea typeface="Roboto" pitchFamily="34" charset="-122"/>
                <a:cs typeface="Roboto" pitchFamily="34" charset="-120"/>
              </a:rPr>
              <a:t>Виявлення та виправлення помилок, усунення дублікатів</a:t>
            </a:r>
            <a:endParaRPr lang="en-US" sz="1500" dirty="0"/>
          </a:p>
        </p:txBody>
      </p:sp>
      <p:pic>
        <p:nvPicPr>
          <p:cNvPr id="13" name="Image 4" descr="preencoded.png"/>
          <p:cNvPicPr>
            <a:picLocks noChangeAspect="1"/>
          </p:cNvPicPr>
          <p:nvPr/>
        </p:nvPicPr>
        <p:blipFill>
          <a:blip r:embed="rId7"/>
          <a:stretch>
            <a:fillRect/>
          </a:stretch>
        </p:blipFill>
        <p:spPr>
          <a:xfrm>
            <a:off x="4990148" y="1512332"/>
            <a:ext cx="4650105" cy="4650105"/>
          </a:xfrm>
          <a:prstGeom prst="rect">
            <a:avLst/>
          </a:prstGeom>
        </p:spPr>
      </p:pic>
      <p:pic>
        <p:nvPicPr>
          <p:cNvPr id="14" name="Image 5" descr="preencoded.png"/>
          <p:cNvPicPr>
            <a:picLocks noChangeAspect="1"/>
          </p:cNvPicPr>
          <p:nvPr/>
        </p:nvPicPr>
        <p:blipFill>
          <a:blip r:embed="rId8"/>
          <a:stretch>
            <a:fillRect/>
          </a:stretch>
        </p:blipFill>
        <p:spPr>
          <a:xfrm>
            <a:off x="8774787" y="3937635"/>
            <a:ext cx="287298" cy="359092"/>
          </a:xfrm>
          <a:prstGeom prst="rect">
            <a:avLst/>
          </a:prstGeom>
        </p:spPr>
      </p:pic>
      <p:sp>
        <p:nvSpPr>
          <p:cNvPr id="15" name="Text 7"/>
          <p:cNvSpPr/>
          <p:nvPr/>
        </p:nvSpPr>
        <p:spPr>
          <a:xfrm>
            <a:off x="9928265" y="4968597"/>
            <a:ext cx="2400538" cy="300038"/>
          </a:xfrm>
          <a:prstGeom prst="rect">
            <a:avLst/>
          </a:prstGeom>
          <a:noFill/>
          <a:ln/>
        </p:spPr>
        <p:txBody>
          <a:bodyPr wrap="none" lIns="0" tIns="0" rIns="0" bIns="0" rtlCol="0" anchor="t"/>
          <a:lstStyle/>
          <a:p>
            <a:pPr marL="0" indent="0" algn="l">
              <a:lnSpc>
                <a:spcPts val="2350"/>
              </a:lnSpc>
              <a:buNone/>
            </a:pPr>
            <a:r>
              <a:rPr lang="en-US" sz="1850" dirty="0">
                <a:solidFill>
                  <a:srgbClr val="3C3939"/>
                </a:solidFill>
                <a:latin typeface="Raleway" pitchFamily="34" charset="0"/>
                <a:ea typeface="Raleway" pitchFamily="34" charset="-122"/>
                <a:cs typeface="Raleway" pitchFamily="34" charset="-120"/>
              </a:rPr>
              <a:t>Інтеграція</a:t>
            </a:r>
            <a:endParaRPr lang="en-US" sz="1850" dirty="0"/>
          </a:p>
        </p:txBody>
      </p:sp>
      <p:sp>
        <p:nvSpPr>
          <p:cNvPr id="16" name="Text 8"/>
          <p:cNvSpPr/>
          <p:nvPr/>
        </p:nvSpPr>
        <p:spPr>
          <a:xfrm>
            <a:off x="9928265" y="5383768"/>
            <a:ext cx="4030028" cy="614363"/>
          </a:xfrm>
          <a:prstGeom prst="rect">
            <a:avLst/>
          </a:prstGeom>
          <a:noFill/>
          <a:ln/>
        </p:spPr>
        <p:txBody>
          <a:bodyPr wrap="square" lIns="0" tIns="0" rIns="0" bIns="0" rtlCol="0" anchor="t"/>
          <a:lstStyle/>
          <a:p>
            <a:pPr marL="0" indent="0" algn="l">
              <a:lnSpc>
                <a:spcPts val="2400"/>
              </a:lnSpc>
              <a:buNone/>
            </a:pPr>
            <a:r>
              <a:rPr lang="en-US" sz="1500" dirty="0">
                <a:solidFill>
                  <a:srgbClr val="3C3939"/>
                </a:solidFill>
                <a:latin typeface="Roboto" pitchFamily="34" charset="0"/>
                <a:ea typeface="Roboto" pitchFamily="34" charset="-122"/>
                <a:cs typeface="Roboto" pitchFamily="34" charset="-120"/>
              </a:rPr>
              <a:t>Об'єднання даних у цілісну модель з єдиною структурою</a:t>
            </a:r>
            <a:endParaRPr lang="en-US" sz="1500" dirty="0"/>
          </a:p>
        </p:txBody>
      </p:sp>
      <p:pic>
        <p:nvPicPr>
          <p:cNvPr id="17" name="Image 6" descr="preencoded.png"/>
          <p:cNvPicPr>
            <a:picLocks noChangeAspect="1"/>
          </p:cNvPicPr>
          <p:nvPr/>
        </p:nvPicPr>
        <p:blipFill>
          <a:blip r:embed="rId9"/>
          <a:stretch>
            <a:fillRect/>
          </a:stretch>
        </p:blipFill>
        <p:spPr>
          <a:xfrm>
            <a:off x="4990148" y="1512332"/>
            <a:ext cx="4650105" cy="4650105"/>
          </a:xfrm>
          <a:prstGeom prst="rect">
            <a:avLst/>
          </a:prstGeom>
        </p:spPr>
      </p:pic>
      <p:sp>
        <p:nvSpPr>
          <p:cNvPr id="18" name="Text 9"/>
          <p:cNvSpPr/>
          <p:nvPr/>
        </p:nvSpPr>
        <p:spPr>
          <a:xfrm>
            <a:off x="7400806" y="5269111"/>
            <a:ext cx="287298" cy="359092"/>
          </a:xfrm>
          <a:prstGeom prst="rect">
            <a:avLst/>
          </a:prstGeom>
          <a:noFill/>
          <a:ln/>
        </p:spPr>
        <p:txBody>
          <a:bodyPr wrap="none" lIns="0" tIns="0" rIns="0" bIns="0" rtlCol="0" anchor="t"/>
          <a:lstStyle/>
          <a:p>
            <a:pPr marL="0" indent="0" algn="l">
              <a:lnSpc>
                <a:spcPts val="3600"/>
              </a:lnSpc>
              <a:buNone/>
            </a:pPr>
            <a:r>
              <a:rPr lang="en-US" sz="2250" dirty="0">
                <a:solidFill>
                  <a:srgbClr val="3C3939"/>
                </a:solidFill>
                <a:latin typeface="Raleway" pitchFamily="34" charset="0"/>
                <a:ea typeface="Raleway" pitchFamily="34" charset="-122"/>
                <a:cs typeface="Raleway" pitchFamily="34" charset="-120"/>
              </a:rPr>
              <a:t>4</a:t>
            </a:r>
            <a:endParaRPr lang="en-US" sz="2250" dirty="0"/>
          </a:p>
        </p:txBody>
      </p:sp>
      <p:sp>
        <p:nvSpPr>
          <p:cNvPr id="19" name="Text 10"/>
          <p:cNvSpPr/>
          <p:nvPr/>
        </p:nvSpPr>
        <p:spPr>
          <a:xfrm>
            <a:off x="2301597" y="4557117"/>
            <a:ext cx="2400538" cy="300038"/>
          </a:xfrm>
          <a:prstGeom prst="rect">
            <a:avLst/>
          </a:prstGeom>
          <a:noFill/>
          <a:ln/>
        </p:spPr>
        <p:txBody>
          <a:bodyPr wrap="none" lIns="0" tIns="0" rIns="0" bIns="0" rtlCol="0" anchor="t"/>
          <a:lstStyle/>
          <a:p>
            <a:pPr marL="0" indent="0" algn="r">
              <a:lnSpc>
                <a:spcPts val="2350"/>
              </a:lnSpc>
              <a:buNone/>
            </a:pPr>
            <a:r>
              <a:rPr lang="en-US" sz="1850" dirty="0">
                <a:solidFill>
                  <a:srgbClr val="3C3939"/>
                </a:solidFill>
                <a:latin typeface="Raleway" pitchFamily="34" charset="0"/>
                <a:ea typeface="Raleway" pitchFamily="34" charset="-122"/>
                <a:cs typeface="Raleway" pitchFamily="34" charset="-120"/>
              </a:rPr>
              <a:t>Аналіз та візуалізація</a:t>
            </a:r>
            <a:endParaRPr lang="en-US" sz="1850" dirty="0"/>
          </a:p>
        </p:txBody>
      </p:sp>
      <p:sp>
        <p:nvSpPr>
          <p:cNvPr id="20" name="Text 11"/>
          <p:cNvSpPr/>
          <p:nvPr/>
        </p:nvSpPr>
        <p:spPr>
          <a:xfrm>
            <a:off x="672108" y="4972288"/>
            <a:ext cx="4030028" cy="614363"/>
          </a:xfrm>
          <a:prstGeom prst="rect">
            <a:avLst/>
          </a:prstGeom>
          <a:noFill/>
          <a:ln/>
        </p:spPr>
        <p:txBody>
          <a:bodyPr wrap="square" lIns="0" tIns="0" rIns="0" bIns="0" rtlCol="0" anchor="t"/>
          <a:lstStyle/>
          <a:p>
            <a:pPr marL="0" indent="0" algn="r">
              <a:lnSpc>
                <a:spcPts val="2400"/>
              </a:lnSpc>
              <a:buNone/>
            </a:pPr>
            <a:r>
              <a:rPr lang="en-US" sz="1500" dirty="0">
                <a:solidFill>
                  <a:srgbClr val="3C3939"/>
                </a:solidFill>
                <a:latin typeface="Roboto" pitchFamily="34" charset="0"/>
                <a:ea typeface="Roboto" pitchFamily="34" charset="-122"/>
                <a:cs typeface="Roboto" pitchFamily="34" charset="-120"/>
              </a:rPr>
              <a:t>Витяг корисної інформації та представлення результатів</a:t>
            </a:r>
            <a:endParaRPr lang="en-US" sz="1500" dirty="0"/>
          </a:p>
        </p:txBody>
      </p:sp>
      <p:pic>
        <p:nvPicPr>
          <p:cNvPr id="21" name="Image 7" descr="preencoded.png"/>
          <p:cNvPicPr>
            <a:picLocks noChangeAspect="1"/>
          </p:cNvPicPr>
          <p:nvPr/>
        </p:nvPicPr>
        <p:blipFill>
          <a:blip r:embed="rId10"/>
          <a:stretch>
            <a:fillRect/>
          </a:stretch>
        </p:blipFill>
        <p:spPr>
          <a:xfrm>
            <a:off x="4990148" y="1512332"/>
            <a:ext cx="4650105" cy="4650105"/>
          </a:xfrm>
          <a:prstGeom prst="rect">
            <a:avLst/>
          </a:prstGeom>
        </p:spPr>
      </p:pic>
      <p:pic>
        <p:nvPicPr>
          <p:cNvPr id="22" name="Image 8" descr="preencoded.png"/>
          <p:cNvPicPr>
            <a:picLocks noChangeAspect="1"/>
          </p:cNvPicPr>
          <p:nvPr/>
        </p:nvPicPr>
        <p:blipFill>
          <a:blip r:embed="rId11"/>
          <a:stretch>
            <a:fillRect/>
          </a:stretch>
        </p:blipFill>
        <p:spPr>
          <a:xfrm>
            <a:off x="5709880" y="4373761"/>
            <a:ext cx="287298" cy="359092"/>
          </a:xfrm>
          <a:prstGeom prst="rect">
            <a:avLst/>
          </a:prstGeom>
        </p:spPr>
      </p:pic>
      <p:sp>
        <p:nvSpPr>
          <p:cNvPr id="23" name="Text 12"/>
          <p:cNvSpPr/>
          <p:nvPr/>
        </p:nvSpPr>
        <p:spPr>
          <a:xfrm>
            <a:off x="672108" y="6378416"/>
            <a:ext cx="13286184" cy="921544"/>
          </a:xfrm>
          <a:prstGeom prst="rect">
            <a:avLst/>
          </a:prstGeom>
          <a:noFill/>
          <a:ln/>
        </p:spPr>
        <p:txBody>
          <a:bodyPr wrap="square" lIns="0" tIns="0" rIns="0" bIns="0" rtlCol="0" anchor="t"/>
          <a:lstStyle/>
          <a:p>
            <a:pPr marL="0" indent="0" algn="l">
              <a:lnSpc>
                <a:spcPts val="2400"/>
              </a:lnSpc>
              <a:buNone/>
            </a:pPr>
            <a:r>
              <a:rPr lang="en-US" sz="1500" dirty="0">
                <a:solidFill>
                  <a:srgbClr val="3C3939"/>
                </a:solidFill>
                <a:latin typeface="Roboto" pitchFamily="34" charset="0"/>
                <a:ea typeface="Roboto" pitchFamily="34" charset="-122"/>
                <a:cs typeface="Roboto" pitchFamily="34" charset="-120"/>
              </a:rPr>
              <a:t>Інтеграція різнорідних геопросторових даних є складним технічним завданням через відмінності у форматах, системах координат, часових періодах та точності. Сучасні підходи включають використання просторових ETL-інструментів (Extract, Transform, Load), автоматизовані процеси валідації та стандартизовані схеми метаданих.</a:t>
            </a:r>
            <a:endParaRPr lang="en-US" sz="1500" dirty="0"/>
          </a:p>
        </p:txBody>
      </p:sp>
      <p:sp>
        <p:nvSpPr>
          <p:cNvPr id="24" name="Text 13"/>
          <p:cNvSpPr/>
          <p:nvPr/>
        </p:nvSpPr>
        <p:spPr>
          <a:xfrm>
            <a:off x="672108" y="7515939"/>
            <a:ext cx="13286184" cy="614363"/>
          </a:xfrm>
          <a:prstGeom prst="rect">
            <a:avLst/>
          </a:prstGeom>
          <a:noFill/>
          <a:ln/>
        </p:spPr>
        <p:txBody>
          <a:bodyPr wrap="square" lIns="0" tIns="0" rIns="0" bIns="0" rtlCol="0" anchor="t"/>
          <a:lstStyle/>
          <a:p>
            <a:pPr marL="0" indent="0" algn="l">
              <a:lnSpc>
                <a:spcPts val="2400"/>
              </a:lnSpc>
              <a:buNone/>
            </a:pPr>
            <a:r>
              <a:rPr lang="en-US" sz="1500" dirty="0">
                <a:solidFill>
                  <a:srgbClr val="3C3939"/>
                </a:solidFill>
                <a:latin typeface="Roboto" pitchFamily="34" charset="0"/>
                <a:ea typeface="Roboto" pitchFamily="34" charset="-122"/>
                <a:cs typeface="Roboto" pitchFamily="34" charset="-120"/>
              </a:rPr>
              <a:t>Ключове значення має забезпечення просторово-часової узгодженості даних, особливо при поєднанні інформації з різних часових періодів або з різною детальністю.</a:t>
            </a:r>
            <a:endParaRPr lang="en-US" sz="15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707708" y="615315"/>
            <a:ext cx="10054352" cy="631865"/>
          </a:xfrm>
          <a:prstGeom prst="rect">
            <a:avLst/>
          </a:prstGeom>
          <a:noFill/>
          <a:ln/>
        </p:spPr>
        <p:txBody>
          <a:bodyPr wrap="none" lIns="0" tIns="0" rIns="0" bIns="0" rtlCol="0" anchor="t"/>
          <a:lstStyle/>
          <a:p>
            <a:pPr marL="0" indent="0" algn="l">
              <a:lnSpc>
                <a:spcPts val="4950"/>
              </a:lnSpc>
              <a:buNone/>
            </a:pPr>
            <a:r>
              <a:rPr lang="en-US" sz="3950" dirty="0">
                <a:solidFill>
                  <a:srgbClr val="1B1B27"/>
                </a:solidFill>
                <a:latin typeface="Raleway" pitchFamily="34" charset="0"/>
                <a:ea typeface="Raleway" pitchFamily="34" charset="-122"/>
                <a:cs typeface="Raleway" pitchFamily="34" charset="-120"/>
              </a:rPr>
              <a:t>Майбутнє джерел геопросторових даних</a:t>
            </a:r>
            <a:endParaRPr lang="en-US" sz="3950" dirty="0"/>
          </a:p>
        </p:txBody>
      </p:sp>
      <p:sp>
        <p:nvSpPr>
          <p:cNvPr id="3" name="Shape 1"/>
          <p:cNvSpPr/>
          <p:nvPr/>
        </p:nvSpPr>
        <p:spPr>
          <a:xfrm>
            <a:off x="707708" y="1878925"/>
            <a:ext cx="454938" cy="454938"/>
          </a:xfrm>
          <a:prstGeom prst="roundRect">
            <a:avLst>
              <a:gd name="adj" fmla="val 18668"/>
            </a:avLst>
          </a:prstGeom>
          <a:solidFill>
            <a:srgbClr val="E1E1EA"/>
          </a:solidFill>
          <a:ln w="7620">
            <a:solidFill>
              <a:srgbClr val="C7C7D0"/>
            </a:solidFill>
            <a:prstDash val="solid"/>
          </a:ln>
        </p:spPr>
      </p:sp>
      <p:sp>
        <p:nvSpPr>
          <p:cNvPr id="4" name="Text 2"/>
          <p:cNvSpPr/>
          <p:nvPr/>
        </p:nvSpPr>
        <p:spPr>
          <a:xfrm>
            <a:off x="1364813" y="1878925"/>
            <a:ext cx="3181707" cy="315873"/>
          </a:xfrm>
          <a:prstGeom prst="rect">
            <a:avLst/>
          </a:prstGeom>
          <a:noFill/>
          <a:ln/>
        </p:spPr>
        <p:txBody>
          <a:bodyPr wrap="none" lIns="0" tIns="0" rIns="0" bIns="0" rtlCol="0" anchor="t"/>
          <a:lstStyle/>
          <a:p>
            <a:pPr marL="0" indent="0" algn="l">
              <a:lnSpc>
                <a:spcPts val="2450"/>
              </a:lnSpc>
              <a:buNone/>
            </a:pPr>
            <a:r>
              <a:rPr lang="en-US" sz="1950" dirty="0">
                <a:solidFill>
                  <a:srgbClr val="3C3939"/>
                </a:solidFill>
                <a:latin typeface="Raleway" pitchFamily="34" charset="0"/>
                <a:ea typeface="Raleway" pitchFamily="34" charset="-122"/>
                <a:cs typeface="Raleway" pitchFamily="34" charset="-120"/>
              </a:rPr>
              <a:t>Мініатюризація супутників</a:t>
            </a:r>
            <a:endParaRPr lang="en-US" sz="1950" dirty="0"/>
          </a:p>
        </p:txBody>
      </p:sp>
      <p:sp>
        <p:nvSpPr>
          <p:cNvPr id="5" name="Text 3"/>
          <p:cNvSpPr/>
          <p:nvPr/>
        </p:nvSpPr>
        <p:spPr>
          <a:xfrm>
            <a:off x="1364813" y="2316123"/>
            <a:ext cx="5849303" cy="1616869"/>
          </a:xfrm>
          <a:prstGeom prst="rect">
            <a:avLst/>
          </a:prstGeom>
          <a:noFill/>
          <a:ln/>
        </p:spPr>
        <p:txBody>
          <a:bodyPr wrap="square" lIns="0" tIns="0" rIns="0" bIns="0" rtlCol="0" anchor="t"/>
          <a:lstStyle/>
          <a:p>
            <a:pPr marL="0" indent="0" algn="l">
              <a:lnSpc>
                <a:spcPts val="2500"/>
              </a:lnSpc>
              <a:buNone/>
            </a:pPr>
            <a:r>
              <a:rPr lang="en-US" sz="1550" dirty="0">
                <a:solidFill>
                  <a:srgbClr val="3C3939"/>
                </a:solidFill>
                <a:latin typeface="Roboto" pitchFamily="34" charset="0"/>
                <a:ea typeface="Roboto" pitchFamily="34" charset="-122"/>
                <a:cs typeface="Roboto" pitchFamily="34" charset="-120"/>
              </a:rPr>
              <a:t>Сузір'я малих супутників (CubeSats) забезпечуватимуть майже безперервне спостереження Землі з високою часовою та просторовою роздільною здатністю. Очікується запуск тисяч нових супутників протягом наступного десятиліття.</a:t>
            </a:r>
            <a:endParaRPr lang="en-US" sz="1550" dirty="0"/>
          </a:p>
        </p:txBody>
      </p:sp>
      <p:sp>
        <p:nvSpPr>
          <p:cNvPr id="6" name="Shape 4"/>
          <p:cNvSpPr/>
          <p:nvPr/>
        </p:nvSpPr>
        <p:spPr>
          <a:xfrm>
            <a:off x="7416284" y="1878925"/>
            <a:ext cx="454938" cy="454938"/>
          </a:xfrm>
          <a:prstGeom prst="roundRect">
            <a:avLst>
              <a:gd name="adj" fmla="val 18668"/>
            </a:avLst>
          </a:prstGeom>
          <a:solidFill>
            <a:srgbClr val="E1E1EA"/>
          </a:solidFill>
          <a:ln w="7620">
            <a:solidFill>
              <a:srgbClr val="C7C7D0"/>
            </a:solidFill>
            <a:prstDash val="solid"/>
          </a:ln>
        </p:spPr>
      </p:sp>
      <p:pic>
        <p:nvPicPr>
          <p:cNvPr id="7" name="Image 0" descr="preencoded.png"/>
          <p:cNvPicPr>
            <a:picLocks noChangeAspect="1"/>
          </p:cNvPicPr>
          <p:nvPr/>
        </p:nvPicPr>
        <p:blipFill>
          <a:blip r:embed="rId3"/>
          <a:stretch>
            <a:fillRect/>
          </a:stretch>
        </p:blipFill>
        <p:spPr>
          <a:xfrm>
            <a:off x="7492067" y="1916787"/>
            <a:ext cx="303252" cy="379095"/>
          </a:xfrm>
          <a:prstGeom prst="rect">
            <a:avLst/>
          </a:prstGeom>
        </p:spPr>
      </p:pic>
      <p:sp>
        <p:nvSpPr>
          <p:cNvPr id="8" name="Text 5"/>
          <p:cNvSpPr/>
          <p:nvPr/>
        </p:nvSpPr>
        <p:spPr>
          <a:xfrm>
            <a:off x="8073390" y="1878925"/>
            <a:ext cx="3880961" cy="315873"/>
          </a:xfrm>
          <a:prstGeom prst="rect">
            <a:avLst/>
          </a:prstGeom>
          <a:noFill/>
          <a:ln/>
        </p:spPr>
        <p:txBody>
          <a:bodyPr wrap="none" lIns="0" tIns="0" rIns="0" bIns="0" rtlCol="0" anchor="t"/>
          <a:lstStyle/>
          <a:p>
            <a:pPr marL="0" indent="0" algn="l">
              <a:lnSpc>
                <a:spcPts val="2450"/>
              </a:lnSpc>
              <a:buNone/>
            </a:pPr>
            <a:r>
              <a:rPr lang="en-US" sz="1950" dirty="0">
                <a:solidFill>
                  <a:srgbClr val="3C3939"/>
                </a:solidFill>
                <a:latin typeface="Raleway" pitchFamily="34" charset="0"/>
                <a:ea typeface="Raleway" pitchFamily="34" charset="-122"/>
                <a:cs typeface="Raleway" pitchFamily="34" charset="-120"/>
              </a:rPr>
              <a:t>Автономні системи збору даних</a:t>
            </a:r>
            <a:endParaRPr lang="en-US" sz="1950" dirty="0"/>
          </a:p>
        </p:txBody>
      </p:sp>
      <p:sp>
        <p:nvSpPr>
          <p:cNvPr id="9" name="Text 6"/>
          <p:cNvSpPr/>
          <p:nvPr/>
        </p:nvSpPr>
        <p:spPr>
          <a:xfrm>
            <a:off x="8073390" y="2316123"/>
            <a:ext cx="5849303" cy="1616869"/>
          </a:xfrm>
          <a:prstGeom prst="rect">
            <a:avLst/>
          </a:prstGeom>
          <a:noFill/>
          <a:ln/>
        </p:spPr>
        <p:txBody>
          <a:bodyPr wrap="square" lIns="0" tIns="0" rIns="0" bIns="0" rtlCol="0" anchor="t"/>
          <a:lstStyle/>
          <a:p>
            <a:pPr marL="0" indent="0" algn="l">
              <a:lnSpc>
                <a:spcPts val="2500"/>
              </a:lnSpc>
              <a:buNone/>
            </a:pPr>
            <a:r>
              <a:rPr lang="en-US" sz="1550" dirty="0">
                <a:solidFill>
                  <a:srgbClr val="3C3939"/>
                </a:solidFill>
                <a:latin typeface="Roboto" pitchFamily="34" charset="0"/>
                <a:ea typeface="Roboto" pitchFamily="34" charset="-122"/>
                <a:cs typeface="Roboto" pitchFamily="34" charset="-120"/>
              </a:rPr>
              <a:t>Розвиток безпілотних наземних та повітряних платформ з елементами штучного інтелекту для автоматичного збору геоданих у важкодоступних місцях та небезпечних умовах. Автономні дрони зможуть самостійно планувати маршрути та обирати об'єкти для знімання.</a:t>
            </a:r>
            <a:endParaRPr lang="en-US" sz="1550" dirty="0"/>
          </a:p>
        </p:txBody>
      </p:sp>
      <p:sp>
        <p:nvSpPr>
          <p:cNvPr id="10" name="Shape 7"/>
          <p:cNvSpPr/>
          <p:nvPr/>
        </p:nvSpPr>
        <p:spPr>
          <a:xfrm>
            <a:off x="707708" y="4362569"/>
            <a:ext cx="454938" cy="454938"/>
          </a:xfrm>
          <a:prstGeom prst="roundRect">
            <a:avLst>
              <a:gd name="adj" fmla="val 18668"/>
            </a:avLst>
          </a:prstGeom>
          <a:solidFill>
            <a:srgbClr val="E1E1EA"/>
          </a:solidFill>
          <a:ln w="7620">
            <a:solidFill>
              <a:srgbClr val="C7C7D0"/>
            </a:solidFill>
            <a:prstDash val="solid"/>
          </a:ln>
        </p:spPr>
      </p:sp>
      <p:pic>
        <p:nvPicPr>
          <p:cNvPr id="11" name="Image 1" descr="preencoded.png"/>
          <p:cNvPicPr>
            <a:picLocks noChangeAspect="1"/>
          </p:cNvPicPr>
          <p:nvPr/>
        </p:nvPicPr>
        <p:blipFill>
          <a:blip r:embed="rId4"/>
          <a:stretch>
            <a:fillRect/>
          </a:stretch>
        </p:blipFill>
        <p:spPr>
          <a:xfrm>
            <a:off x="783491" y="4400431"/>
            <a:ext cx="303252" cy="379095"/>
          </a:xfrm>
          <a:prstGeom prst="rect">
            <a:avLst/>
          </a:prstGeom>
        </p:spPr>
      </p:pic>
      <p:sp>
        <p:nvSpPr>
          <p:cNvPr id="12" name="Text 8"/>
          <p:cNvSpPr/>
          <p:nvPr/>
        </p:nvSpPr>
        <p:spPr>
          <a:xfrm>
            <a:off x="1364813" y="4362569"/>
            <a:ext cx="2764512" cy="315873"/>
          </a:xfrm>
          <a:prstGeom prst="rect">
            <a:avLst/>
          </a:prstGeom>
          <a:noFill/>
          <a:ln/>
        </p:spPr>
        <p:txBody>
          <a:bodyPr wrap="none" lIns="0" tIns="0" rIns="0" bIns="0" rtlCol="0" anchor="t"/>
          <a:lstStyle/>
          <a:p>
            <a:pPr marL="0" indent="0" algn="l">
              <a:lnSpc>
                <a:spcPts val="2450"/>
              </a:lnSpc>
              <a:buNone/>
            </a:pPr>
            <a:r>
              <a:rPr lang="en-US" sz="1950" dirty="0">
                <a:solidFill>
                  <a:srgbClr val="3C3939"/>
                </a:solidFill>
                <a:latin typeface="Raleway" pitchFamily="34" charset="0"/>
                <a:ea typeface="Raleway" pitchFamily="34" charset="-122"/>
                <a:cs typeface="Raleway" pitchFamily="34" charset="-120"/>
              </a:rPr>
              <a:t>Інтернет речей для ГІС</a:t>
            </a:r>
            <a:endParaRPr lang="en-US" sz="1950" dirty="0"/>
          </a:p>
        </p:txBody>
      </p:sp>
      <p:sp>
        <p:nvSpPr>
          <p:cNvPr id="13" name="Text 9"/>
          <p:cNvSpPr/>
          <p:nvPr/>
        </p:nvSpPr>
        <p:spPr>
          <a:xfrm>
            <a:off x="1364813" y="4799767"/>
            <a:ext cx="5849303" cy="1616869"/>
          </a:xfrm>
          <a:prstGeom prst="rect">
            <a:avLst/>
          </a:prstGeom>
          <a:noFill/>
          <a:ln/>
        </p:spPr>
        <p:txBody>
          <a:bodyPr wrap="square" lIns="0" tIns="0" rIns="0" bIns="0" rtlCol="0" anchor="t"/>
          <a:lstStyle/>
          <a:p>
            <a:pPr marL="0" indent="0" algn="l">
              <a:lnSpc>
                <a:spcPts val="2500"/>
              </a:lnSpc>
              <a:buNone/>
            </a:pPr>
            <a:r>
              <a:rPr lang="en-US" sz="1550" dirty="0">
                <a:solidFill>
                  <a:srgbClr val="3C3939"/>
                </a:solidFill>
                <a:latin typeface="Roboto" pitchFamily="34" charset="0"/>
                <a:ea typeface="Roboto" pitchFamily="34" charset="-122"/>
                <a:cs typeface="Roboto" pitchFamily="34" charset="-120"/>
              </a:rPr>
              <a:t>Масове впровадження мереж сенсорів, що забезпечать безперервні потоки геопросторових даних про довкілля, транспорт, інфраструктуру та інші аспекти. Міські райони перетворяться на "розумні середовища" з тисячами підключених пристроїв.</a:t>
            </a:r>
            <a:endParaRPr lang="en-US" sz="1550" dirty="0"/>
          </a:p>
        </p:txBody>
      </p:sp>
      <p:sp>
        <p:nvSpPr>
          <p:cNvPr id="14" name="Shape 10"/>
          <p:cNvSpPr/>
          <p:nvPr/>
        </p:nvSpPr>
        <p:spPr>
          <a:xfrm>
            <a:off x="7416284" y="4362569"/>
            <a:ext cx="454938" cy="454938"/>
          </a:xfrm>
          <a:prstGeom prst="roundRect">
            <a:avLst>
              <a:gd name="adj" fmla="val 18668"/>
            </a:avLst>
          </a:prstGeom>
          <a:solidFill>
            <a:srgbClr val="E1E1EA"/>
          </a:solidFill>
          <a:ln w="7620">
            <a:solidFill>
              <a:srgbClr val="C7C7D0"/>
            </a:solidFill>
            <a:prstDash val="solid"/>
          </a:ln>
        </p:spPr>
      </p:sp>
      <p:pic>
        <p:nvPicPr>
          <p:cNvPr id="15" name="Image 2" descr="preencoded.png"/>
          <p:cNvPicPr>
            <a:picLocks noChangeAspect="1"/>
          </p:cNvPicPr>
          <p:nvPr/>
        </p:nvPicPr>
        <p:blipFill>
          <a:blip r:embed="rId5"/>
          <a:stretch>
            <a:fillRect/>
          </a:stretch>
        </p:blipFill>
        <p:spPr>
          <a:xfrm>
            <a:off x="7492067" y="4400431"/>
            <a:ext cx="303252" cy="379095"/>
          </a:xfrm>
          <a:prstGeom prst="rect">
            <a:avLst/>
          </a:prstGeom>
        </p:spPr>
      </p:pic>
      <p:sp>
        <p:nvSpPr>
          <p:cNvPr id="16" name="Text 11"/>
          <p:cNvSpPr/>
          <p:nvPr/>
        </p:nvSpPr>
        <p:spPr>
          <a:xfrm>
            <a:off x="8073390" y="4362569"/>
            <a:ext cx="4157424" cy="315873"/>
          </a:xfrm>
          <a:prstGeom prst="rect">
            <a:avLst/>
          </a:prstGeom>
          <a:noFill/>
          <a:ln/>
        </p:spPr>
        <p:txBody>
          <a:bodyPr wrap="none" lIns="0" tIns="0" rIns="0" bIns="0" rtlCol="0" anchor="t"/>
          <a:lstStyle/>
          <a:p>
            <a:pPr marL="0" indent="0" algn="l">
              <a:lnSpc>
                <a:spcPts val="2450"/>
              </a:lnSpc>
              <a:buNone/>
            </a:pPr>
            <a:r>
              <a:rPr lang="en-US" sz="1950" dirty="0">
                <a:solidFill>
                  <a:srgbClr val="3C3939"/>
                </a:solidFill>
                <a:latin typeface="Raleway" pitchFamily="34" charset="0"/>
                <a:ea typeface="Raleway" pitchFamily="34" charset="-122"/>
                <a:cs typeface="Raleway" pitchFamily="34" charset="-120"/>
              </a:rPr>
              <a:t>Штучний інтелект в обробці даних</a:t>
            </a:r>
            <a:endParaRPr lang="en-US" sz="1950" dirty="0"/>
          </a:p>
        </p:txBody>
      </p:sp>
      <p:sp>
        <p:nvSpPr>
          <p:cNvPr id="17" name="Text 12"/>
          <p:cNvSpPr/>
          <p:nvPr/>
        </p:nvSpPr>
        <p:spPr>
          <a:xfrm>
            <a:off x="8073390" y="4799767"/>
            <a:ext cx="5849303" cy="1293495"/>
          </a:xfrm>
          <a:prstGeom prst="rect">
            <a:avLst/>
          </a:prstGeom>
          <a:noFill/>
          <a:ln/>
        </p:spPr>
        <p:txBody>
          <a:bodyPr wrap="square" lIns="0" tIns="0" rIns="0" bIns="0" rtlCol="0" anchor="t"/>
          <a:lstStyle/>
          <a:p>
            <a:pPr marL="0" indent="0" algn="l">
              <a:lnSpc>
                <a:spcPts val="2500"/>
              </a:lnSpc>
              <a:buNone/>
            </a:pPr>
            <a:r>
              <a:rPr lang="en-US" sz="1550" dirty="0">
                <a:solidFill>
                  <a:srgbClr val="3C3939"/>
                </a:solidFill>
                <a:latin typeface="Roboto" pitchFamily="34" charset="0"/>
                <a:ea typeface="Roboto" pitchFamily="34" charset="-122"/>
                <a:cs typeface="Roboto" pitchFamily="34" charset="-120"/>
              </a:rPr>
              <a:t>Глибоке навчання та інші методи ШІ радикально змінять підходи до класифікації зображень, розпізнавання об'єктів та прогнозування просторових процесів, дозволяючи автоматично аналізувати петабайти геоданих.</a:t>
            </a:r>
            <a:endParaRPr lang="en-US" sz="1550" dirty="0"/>
          </a:p>
        </p:txBody>
      </p:sp>
      <p:sp>
        <p:nvSpPr>
          <p:cNvPr id="18" name="Text 13"/>
          <p:cNvSpPr/>
          <p:nvPr/>
        </p:nvSpPr>
        <p:spPr>
          <a:xfrm>
            <a:off x="707708" y="6644045"/>
            <a:ext cx="13214985" cy="970121"/>
          </a:xfrm>
          <a:prstGeom prst="rect">
            <a:avLst/>
          </a:prstGeom>
          <a:noFill/>
          <a:ln/>
        </p:spPr>
        <p:txBody>
          <a:bodyPr wrap="square" lIns="0" tIns="0" rIns="0" bIns="0" rtlCol="0" anchor="t"/>
          <a:lstStyle/>
          <a:p>
            <a:pPr marL="0" indent="0" algn="l">
              <a:lnSpc>
                <a:spcPts val="2500"/>
              </a:lnSpc>
              <a:buNone/>
            </a:pPr>
            <a:r>
              <a:rPr lang="en-US" sz="1550" dirty="0">
                <a:solidFill>
                  <a:srgbClr val="3C3939"/>
                </a:solidFill>
                <a:latin typeface="Roboto" pitchFamily="34" charset="0"/>
                <a:ea typeface="Roboto" pitchFamily="34" charset="-122"/>
                <a:cs typeface="Roboto" pitchFamily="34" charset="-120"/>
              </a:rPr>
              <a:t>Майбутні джерела геопросторових даних характеризуватимуться експоненційним зростанням обсягів інформації, вищою доступністю, розподіленою архітектурою збору та обробки. Ключовими викликами стануть керування великими даними, забезпечення конфіденційності та розробка ефективних алгоритмів аналізу.</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632704"/>
            <a:ext cx="7825502"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Що таке геопросторові дані?</a:t>
            </a:r>
            <a:endParaRPr lang="en-US" sz="4450" dirty="0"/>
          </a:p>
        </p:txBody>
      </p:sp>
      <p:sp>
        <p:nvSpPr>
          <p:cNvPr id="3" name="Text 1"/>
          <p:cNvSpPr/>
          <p:nvPr/>
        </p:nvSpPr>
        <p:spPr>
          <a:xfrm>
            <a:off x="793790" y="290845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Визначення</a:t>
            </a:r>
            <a:endParaRPr lang="en-US" sz="2200" dirty="0"/>
          </a:p>
        </p:txBody>
      </p:sp>
      <p:sp>
        <p:nvSpPr>
          <p:cNvPr id="4" name="Text 2"/>
          <p:cNvSpPr/>
          <p:nvPr/>
        </p:nvSpPr>
        <p:spPr>
          <a:xfrm>
            <a:off x="793790" y="3489603"/>
            <a:ext cx="3978116" cy="2903220"/>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Геопросторові дані – це інформація, яка ідентифікує географічне розташування та характеристики природних або створених людиною об'єктів, явищ і кордонів на Землі. Вони містять просторові координати (широта, довгота, висота) та атрибутивну інформацію.</a:t>
            </a:r>
            <a:endParaRPr lang="en-US" sz="1750" dirty="0"/>
          </a:p>
        </p:txBody>
      </p:sp>
      <p:sp>
        <p:nvSpPr>
          <p:cNvPr id="5" name="Text 3"/>
          <p:cNvSpPr/>
          <p:nvPr/>
        </p:nvSpPr>
        <p:spPr>
          <a:xfrm>
            <a:off x="5332928" y="290845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Компоненти</a:t>
            </a:r>
            <a:endParaRPr lang="en-US" sz="2200" dirty="0"/>
          </a:p>
        </p:txBody>
      </p:sp>
      <p:sp>
        <p:nvSpPr>
          <p:cNvPr id="6" name="Text 4"/>
          <p:cNvSpPr/>
          <p:nvPr/>
        </p:nvSpPr>
        <p:spPr>
          <a:xfrm>
            <a:off x="5332928" y="3489603"/>
            <a:ext cx="3978116"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Просторова складова (координати)</a:t>
            </a:r>
            <a:endParaRPr lang="en-US" sz="1750" dirty="0"/>
          </a:p>
        </p:txBody>
      </p:sp>
      <p:sp>
        <p:nvSpPr>
          <p:cNvPr id="7" name="Text 5"/>
          <p:cNvSpPr/>
          <p:nvPr/>
        </p:nvSpPr>
        <p:spPr>
          <a:xfrm>
            <a:off x="5332928" y="4294703"/>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Атрибутивна інформація</a:t>
            </a:r>
            <a:endParaRPr lang="en-US" sz="1750" dirty="0"/>
          </a:p>
        </p:txBody>
      </p:sp>
      <p:sp>
        <p:nvSpPr>
          <p:cNvPr id="8" name="Text 6"/>
          <p:cNvSpPr/>
          <p:nvPr/>
        </p:nvSpPr>
        <p:spPr>
          <a:xfrm>
            <a:off x="5332928" y="4736902"/>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Топологічні зв'язки</a:t>
            </a:r>
            <a:endParaRPr lang="en-US" sz="1750" dirty="0"/>
          </a:p>
        </p:txBody>
      </p:sp>
      <p:sp>
        <p:nvSpPr>
          <p:cNvPr id="9" name="Text 7"/>
          <p:cNvSpPr/>
          <p:nvPr/>
        </p:nvSpPr>
        <p:spPr>
          <a:xfrm>
            <a:off x="5332928" y="5179100"/>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Часові характеристики</a:t>
            </a:r>
            <a:endParaRPr lang="en-US" sz="1750" dirty="0"/>
          </a:p>
        </p:txBody>
      </p:sp>
      <p:sp>
        <p:nvSpPr>
          <p:cNvPr id="10" name="Text 8"/>
          <p:cNvSpPr/>
          <p:nvPr/>
        </p:nvSpPr>
        <p:spPr>
          <a:xfrm>
            <a:off x="9872067" y="290845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Формати даних</a:t>
            </a:r>
            <a:endParaRPr lang="en-US" sz="2200" dirty="0"/>
          </a:p>
        </p:txBody>
      </p:sp>
      <p:sp>
        <p:nvSpPr>
          <p:cNvPr id="11" name="Text 9"/>
          <p:cNvSpPr/>
          <p:nvPr/>
        </p:nvSpPr>
        <p:spPr>
          <a:xfrm>
            <a:off x="9872067" y="3489603"/>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Векторні (точки, лінії, полігони)</a:t>
            </a:r>
            <a:endParaRPr lang="en-US" sz="1750" dirty="0"/>
          </a:p>
        </p:txBody>
      </p:sp>
      <p:sp>
        <p:nvSpPr>
          <p:cNvPr id="12" name="Text 10"/>
          <p:cNvSpPr/>
          <p:nvPr/>
        </p:nvSpPr>
        <p:spPr>
          <a:xfrm>
            <a:off x="9872067" y="3931801"/>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Растрові (ортофотоплани, ДЗЗ)</a:t>
            </a:r>
            <a:endParaRPr lang="en-US" sz="1750" dirty="0"/>
          </a:p>
        </p:txBody>
      </p:sp>
      <p:sp>
        <p:nvSpPr>
          <p:cNvPr id="13" name="Text 11"/>
          <p:cNvSpPr/>
          <p:nvPr/>
        </p:nvSpPr>
        <p:spPr>
          <a:xfrm>
            <a:off x="9872067" y="4373999"/>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TIN (тріангуляційні мережі)</a:t>
            </a:r>
            <a:endParaRPr lang="en-US" sz="1750" dirty="0"/>
          </a:p>
        </p:txBody>
      </p:sp>
      <p:sp>
        <p:nvSpPr>
          <p:cNvPr id="14" name="Text 12"/>
          <p:cNvSpPr/>
          <p:nvPr/>
        </p:nvSpPr>
        <p:spPr>
          <a:xfrm>
            <a:off x="9872067" y="4816197"/>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3D моделі та хмари точок</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14018" y="723305"/>
            <a:ext cx="10873621" cy="637580"/>
          </a:xfrm>
          <a:prstGeom prst="rect">
            <a:avLst/>
          </a:prstGeom>
          <a:noFill/>
          <a:ln/>
        </p:spPr>
        <p:txBody>
          <a:bodyPr wrap="none" lIns="0" tIns="0" rIns="0" bIns="0" rtlCol="0" anchor="t"/>
          <a:lstStyle/>
          <a:p>
            <a:pPr marL="0" indent="0" algn="l">
              <a:lnSpc>
                <a:spcPts val="5000"/>
              </a:lnSpc>
              <a:buNone/>
            </a:pPr>
            <a:r>
              <a:rPr lang="en-US" sz="4000" dirty="0">
                <a:solidFill>
                  <a:srgbClr val="1B1B27"/>
                </a:solidFill>
                <a:latin typeface="Raleway" pitchFamily="34" charset="0"/>
                <a:ea typeface="Raleway" pitchFamily="34" charset="-122"/>
                <a:cs typeface="Raleway" pitchFamily="34" charset="-120"/>
              </a:rPr>
              <a:t>Класифікація джерел геопросторових даних</a:t>
            </a:r>
            <a:endParaRPr lang="en-US" sz="4000" dirty="0"/>
          </a:p>
        </p:txBody>
      </p:sp>
      <p:pic>
        <p:nvPicPr>
          <p:cNvPr id="3" name="Image 0" descr="preencoded.png"/>
          <p:cNvPicPr>
            <a:picLocks noChangeAspect="1"/>
          </p:cNvPicPr>
          <p:nvPr/>
        </p:nvPicPr>
        <p:blipFill>
          <a:blip r:embed="rId3"/>
          <a:stretch>
            <a:fillRect/>
          </a:stretch>
        </p:blipFill>
        <p:spPr>
          <a:xfrm>
            <a:off x="3197662" y="1768912"/>
            <a:ext cx="1633776" cy="1175504"/>
          </a:xfrm>
          <a:prstGeom prst="rect">
            <a:avLst/>
          </a:prstGeom>
        </p:spPr>
      </p:pic>
      <p:pic>
        <p:nvPicPr>
          <p:cNvPr id="4" name="Image 1" descr="preencoded.png"/>
          <p:cNvPicPr>
            <a:picLocks noChangeAspect="1"/>
          </p:cNvPicPr>
          <p:nvPr/>
        </p:nvPicPr>
        <p:blipFill>
          <a:blip r:embed="rId4"/>
          <a:stretch>
            <a:fillRect/>
          </a:stretch>
        </p:blipFill>
        <p:spPr>
          <a:xfrm>
            <a:off x="3871079" y="2323028"/>
            <a:ext cx="286822" cy="358616"/>
          </a:xfrm>
          <a:prstGeom prst="rect">
            <a:avLst/>
          </a:prstGeom>
        </p:spPr>
      </p:pic>
      <p:sp>
        <p:nvSpPr>
          <p:cNvPr id="5" name="Text 1"/>
          <p:cNvSpPr/>
          <p:nvPr/>
        </p:nvSpPr>
        <p:spPr>
          <a:xfrm>
            <a:off x="5035391" y="1972866"/>
            <a:ext cx="2550438" cy="318730"/>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Первинні джерела</a:t>
            </a:r>
            <a:endParaRPr lang="en-US" sz="2000" dirty="0"/>
          </a:p>
        </p:txBody>
      </p:sp>
      <p:sp>
        <p:nvSpPr>
          <p:cNvPr id="6" name="Text 2"/>
          <p:cNvSpPr/>
          <p:nvPr/>
        </p:nvSpPr>
        <p:spPr>
          <a:xfrm>
            <a:off x="5035391" y="2413992"/>
            <a:ext cx="4137541" cy="326469"/>
          </a:xfrm>
          <a:prstGeom prst="rect">
            <a:avLst/>
          </a:prstGeom>
          <a:noFill/>
          <a:ln/>
        </p:spPr>
        <p:txBody>
          <a:bodyPr wrap="non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Дані, отримані безпосередньо від сенсорів</a:t>
            </a:r>
            <a:endParaRPr lang="en-US" sz="1600" dirty="0"/>
          </a:p>
        </p:txBody>
      </p:sp>
      <p:sp>
        <p:nvSpPr>
          <p:cNvPr id="7" name="Shape 3"/>
          <p:cNvSpPr/>
          <p:nvPr/>
        </p:nvSpPr>
        <p:spPr>
          <a:xfrm>
            <a:off x="4882396" y="2960370"/>
            <a:ext cx="8983028" cy="11430"/>
          </a:xfrm>
          <a:prstGeom prst="roundRect">
            <a:avLst>
              <a:gd name="adj" fmla="val 749738"/>
            </a:avLst>
          </a:prstGeom>
          <a:solidFill>
            <a:srgbClr val="C7C7D0"/>
          </a:solidFill>
          <a:ln/>
        </p:spPr>
      </p:sp>
      <p:pic>
        <p:nvPicPr>
          <p:cNvPr id="8" name="Image 2" descr="preencoded.png"/>
          <p:cNvPicPr>
            <a:picLocks noChangeAspect="1"/>
          </p:cNvPicPr>
          <p:nvPr/>
        </p:nvPicPr>
        <p:blipFill>
          <a:blip r:embed="rId5"/>
          <a:stretch>
            <a:fillRect/>
          </a:stretch>
        </p:blipFill>
        <p:spPr>
          <a:xfrm>
            <a:off x="2380774" y="2995374"/>
            <a:ext cx="3267551" cy="1175504"/>
          </a:xfrm>
          <a:prstGeom prst="rect">
            <a:avLst/>
          </a:prstGeom>
        </p:spPr>
      </p:pic>
      <p:pic>
        <p:nvPicPr>
          <p:cNvPr id="9" name="Image 3" descr="preencoded.png"/>
          <p:cNvPicPr>
            <a:picLocks noChangeAspect="1"/>
          </p:cNvPicPr>
          <p:nvPr/>
        </p:nvPicPr>
        <p:blipFill>
          <a:blip r:embed="rId6"/>
          <a:stretch>
            <a:fillRect/>
          </a:stretch>
        </p:blipFill>
        <p:spPr>
          <a:xfrm>
            <a:off x="3871079" y="3403759"/>
            <a:ext cx="286822" cy="358616"/>
          </a:xfrm>
          <a:prstGeom prst="rect">
            <a:avLst/>
          </a:prstGeom>
        </p:spPr>
      </p:pic>
      <p:sp>
        <p:nvSpPr>
          <p:cNvPr id="10" name="Text 4"/>
          <p:cNvSpPr/>
          <p:nvPr/>
        </p:nvSpPr>
        <p:spPr>
          <a:xfrm>
            <a:off x="5852279" y="3199328"/>
            <a:ext cx="2550438" cy="318730"/>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Вторинні джерела</a:t>
            </a:r>
            <a:endParaRPr lang="en-US" sz="2000" dirty="0"/>
          </a:p>
        </p:txBody>
      </p:sp>
      <p:sp>
        <p:nvSpPr>
          <p:cNvPr id="11" name="Text 5"/>
          <p:cNvSpPr/>
          <p:nvPr/>
        </p:nvSpPr>
        <p:spPr>
          <a:xfrm>
            <a:off x="5852279" y="3640455"/>
            <a:ext cx="4083368" cy="326469"/>
          </a:xfrm>
          <a:prstGeom prst="rect">
            <a:avLst/>
          </a:prstGeom>
          <a:noFill/>
          <a:ln/>
        </p:spPr>
        <p:txBody>
          <a:bodyPr wrap="non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Оброблені та інтерпретовані первинні дані</a:t>
            </a:r>
            <a:endParaRPr lang="en-US" sz="1600" dirty="0"/>
          </a:p>
        </p:txBody>
      </p:sp>
      <p:sp>
        <p:nvSpPr>
          <p:cNvPr id="12" name="Shape 6"/>
          <p:cNvSpPr/>
          <p:nvPr/>
        </p:nvSpPr>
        <p:spPr>
          <a:xfrm>
            <a:off x="5699284" y="4186833"/>
            <a:ext cx="8166140" cy="11430"/>
          </a:xfrm>
          <a:prstGeom prst="roundRect">
            <a:avLst>
              <a:gd name="adj" fmla="val 749738"/>
            </a:avLst>
          </a:prstGeom>
          <a:solidFill>
            <a:srgbClr val="C7C7D0"/>
          </a:solidFill>
          <a:ln/>
        </p:spPr>
      </p:sp>
      <p:pic>
        <p:nvPicPr>
          <p:cNvPr id="13" name="Image 4" descr="preencoded.png"/>
          <p:cNvPicPr>
            <a:picLocks noChangeAspect="1"/>
          </p:cNvPicPr>
          <p:nvPr/>
        </p:nvPicPr>
        <p:blipFill>
          <a:blip r:embed="rId7"/>
          <a:stretch>
            <a:fillRect/>
          </a:stretch>
        </p:blipFill>
        <p:spPr>
          <a:xfrm>
            <a:off x="1563886" y="4221837"/>
            <a:ext cx="4901327" cy="1175504"/>
          </a:xfrm>
          <a:prstGeom prst="rect">
            <a:avLst/>
          </a:prstGeom>
        </p:spPr>
      </p:pic>
      <p:pic>
        <p:nvPicPr>
          <p:cNvPr id="14" name="Image 5" descr="preencoded.png"/>
          <p:cNvPicPr>
            <a:picLocks noChangeAspect="1"/>
          </p:cNvPicPr>
          <p:nvPr/>
        </p:nvPicPr>
        <p:blipFill>
          <a:blip r:embed="rId8"/>
          <a:stretch>
            <a:fillRect/>
          </a:stretch>
        </p:blipFill>
        <p:spPr>
          <a:xfrm>
            <a:off x="3871079" y="4630222"/>
            <a:ext cx="286822" cy="358616"/>
          </a:xfrm>
          <a:prstGeom prst="rect">
            <a:avLst/>
          </a:prstGeom>
        </p:spPr>
      </p:pic>
      <p:sp>
        <p:nvSpPr>
          <p:cNvPr id="15" name="Text 7"/>
          <p:cNvSpPr/>
          <p:nvPr/>
        </p:nvSpPr>
        <p:spPr>
          <a:xfrm>
            <a:off x="6669167" y="4425791"/>
            <a:ext cx="3417451" cy="318730"/>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Бази геопросторових даних</a:t>
            </a:r>
            <a:endParaRPr lang="en-US" sz="2000" dirty="0"/>
          </a:p>
        </p:txBody>
      </p:sp>
      <p:sp>
        <p:nvSpPr>
          <p:cNvPr id="16" name="Text 8"/>
          <p:cNvSpPr/>
          <p:nvPr/>
        </p:nvSpPr>
        <p:spPr>
          <a:xfrm>
            <a:off x="6669167" y="4866918"/>
            <a:ext cx="4513302" cy="326469"/>
          </a:xfrm>
          <a:prstGeom prst="rect">
            <a:avLst/>
          </a:prstGeom>
          <a:noFill/>
          <a:ln/>
        </p:spPr>
        <p:txBody>
          <a:bodyPr wrap="non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Структуровані колекції просторової інформації</a:t>
            </a:r>
            <a:endParaRPr lang="en-US" sz="1600" dirty="0"/>
          </a:p>
        </p:txBody>
      </p:sp>
      <p:sp>
        <p:nvSpPr>
          <p:cNvPr id="17" name="Shape 9"/>
          <p:cNvSpPr/>
          <p:nvPr/>
        </p:nvSpPr>
        <p:spPr>
          <a:xfrm>
            <a:off x="6516172" y="5413296"/>
            <a:ext cx="7349252" cy="11430"/>
          </a:xfrm>
          <a:prstGeom prst="roundRect">
            <a:avLst>
              <a:gd name="adj" fmla="val 749738"/>
            </a:avLst>
          </a:prstGeom>
          <a:solidFill>
            <a:srgbClr val="C7C7D0"/>
          </a:solidFill>
          <a:ln/>
        </p:spPr>
      </p:sp>
      <p:pic>
        <p:nvPicPr>
          <p:cNvPr id="18" name="Image 6" descr="preencoded.png"/>
          <p:cNvPicPr>
            <a:picLocks noChangeAspect="1"/>
          </p:cNvPicPr>
          <p:nvPr/>
        </p:nvPicPr>
        <p:blipFill>
          <a:blip r:embed="rId9"/>
          <a:stretch>
            <a:fillRect/>
          </a:stretch>
        </p:blipFill>
        <p:spPr>
          <a:xfrm>
            <a:off x="746998" y="5448300"/>
            <a:ext cx="6535103" cy="1175504"/>
          </a:xfrm>
          <a:prstGeom prst="rect">
            <a:avLst/>
          </a:prstGeom>
        </p:spPr>
      </p:pic>
      <p:pic>
        <p:nvPicPr>
          <p:cNvPr id="19" name="Image 7" descr="preencoded.png"/>
          <p:cNvPicPr>
            <a:picLocks noChangeAspect="1"/>
          </p:cNvPicPr>
          <p:nvPr/>
        </p:nvPicPr>
        <p:blipFill>
          <a:blip r:embed="rId10"/>
          <a:stretch>
            <a:fillRect/>
          </a:stretch>
        </p:blipFill>
        <p:spPr>
          <a:xfrm>
            <a:off x="3871079" y="5856684"/>
            <a:ext cx="286822" cy="358616"/>
          </a:xfrm>
          <a:prstGeom prst="rect">
            <a:avLst/>
          </a:prstGeom>
        </p:spPr>
      </p:pic>
      <p:sp>
        <p:nvSpPr>
          <p:cNvPr id="20" name="Text 10"/>
          <p:cNvSpPr/>
          <p:nvPr/>
        </p:nvSpPr>
        <p:spPr>
          <a:xfrm>
            <a:off x="7486055" y="5652254"/>
            <a:ext cx="3506033" cy="318730"/>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Краудсорсингові платформи</a:t>
            </a:r>
            <a:endParaRPr lang="en-US" sz="2000" dirty="0"/>
          </a:p>
        </p:txBody>
      </p:sp>
      <p:sp>
        <p:nvSpPr>
          <p:cNvPr id="21" name="Text 11"/>
          <p:cNvSpPr/>
          <p:nvPr/>
        </p:nvSpPr>
        <p:spPr>
          <a:xfrm>
            <a:off x="7486055" y="6093381"/>
            <a:ext cx="4226957" cy="326469"/>
          </a:xfrm>
          <a:prstGeom prst="rect">
            <a:avLst/>
          </a:prstGeom>
          <a:noFill/>
          <a:ln/>
        </p:spPr>
        <p:txBody>
          <a:bodyPr wrap="non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Дані, зібрані користувачами та спільнотами</a:t>
            </a:r>
            <a:endParaRPr lang="en-US" sz="1600" dirty="0"/>
          </a:p>
        </p:txBody>
      </p:sp>
      <p:sp>
        <p:nvSpPr>
          <p:cNvPr id="22" name="Text 12"/>
          <p:cNvSpPr/>
          <p:nvPr/>
        </p:nvSpPr>
        <p:spPr>
          <a:xfrm>
            <a:off x="714018" y="6853238"/>
            <a:ext cx="13202364" cy="652939"/>
          </a:xfrm>
          <a:prstGeom prst="rect">
            <a:avLst/>
          </a:prstGeom>
          <a:noFill/>
          <a:ln/>
        </p:spPr>
        <p:txBody>
          <a:bodyPr wrap="squar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Сучасна геоінформатика оперує комплексними наборами даних, що походять з різних джерел та потребують відповідної обробки. Розуміння особливостей кожного типу джерел дозволяє оптимально підібрати методи отримання геоданих для конкретних завдань.</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15764" y="737354"/>
            <a:ext cx="7885271" cy="1123950"/>
          </a:xfrm>
          <a:prstGeom prst="rect">
            <a:avLst/>
          </a:prstGeom>
          <a:noFill/>
          <a:ln/>
        </p:spPr>
        <p:txBody>
          <a:bodyPr wrap="square" lIns="0" tIns="0" rIns="0" bIns="0" rtlCol="0" anchor="t"/>
          <a:lstStyle/>
          <a:p>
            <a:pPr marL="0" indent="0" algn="l">
              <a:lnSpc>
                <a:spcPts val="4400"/>
              </a:lnSpc>
              <a:buNone/>
            </a:pPr>
            <a:r>
              <a:rPr lang="en-US" sz="3500" dirty="0">
                <a:solidFill>
                  <a:srgbClr val="1B1B27"/>
                </a:solidFill>
                <a:latin typeface="Raleway" pitchFamily="34" charset="0"/>
                <a:ea typeface="Raleway" pitchFamily="34" charset="-122"/>
                <a:cs typeface="Raleway" pitchFamily="34" charset="-120"/>
              </a:rPr>
              <a:t>Геодезичні вимірювання як джерело даних ГІС</a:t>
            </a:r>
            <a:endParaRPr lang="en-US" sz="3500" dirty="0"/>
          </a:p>
        </p:txBody>
      </p:sp>
      <p:sp>
        <p:nvSpPr>
          <p:cNvPr id="4" name="Shape 1"/>
          <p:cNvSpPr/>
          <p:nvPr/>
        </p:nvSpPr>
        <p:spPr>
          <a:xfrm>
            <a:off x="6115764" y="2130981"/>
            <a:ext cx="3852743" cy="2489597"/>
          </a:xfrm>
          <a:prstGeom prst="roundRect">
            <a:avLst>
              <a:gd name="adj" fmla="val 3034"/>
            </a:avLst>
          </a:prstGeom>
          <a:solidFill>
            <a:srgbClr val="E1E1EA"/>
          </a:solidFill>
          <a:ln w="7620">
            <a:solidFill>
              <a:srgbClr val="C7C7D0"/>
            </a:solidFill>
            <a:prstDash val="solid"/>
          </a:ln>
        </p:spPr>
      </p:sp>
      <p:sp>
        <p:nvSpPr>
          <p:cNvPr id="5" name="Text 2"/>
          <p:cNvSpPr/>
          <p:nvPr/>
        </p:nvSpPr>
        <p:spPr>
          <a:xfrm>
            <a:off x="6303169" y="2318385"/>
            <a:ext cx="2350770" cy="280988"/>
          </a:xfrm>
          <a:prstGeom prst="rect">
            <a:avLst/>
          </a:prstGeom>
          <a:noFill/>
          <a:ln/>
        </p:spPr>
        <p:txBody>
          <a:bodyPr wrap="none" lIns="0" tIns="0" rIns="0" bIns="0" rtlCol="0" anchor="t"/>
          <a:lstStyle/>
          <a:p>
            <a:pPr marL="0" indent="0" algn="l">
              <a:lnSpc>
                <a:spcPts val="2200"/>
              </a:lnSpc>
              <a:buNone/>
            </a:pPr>
            <a:r>
              <a:rPr lang="en-US" sz="1750" dirty="0">
                <a:solidFill>
                  <a:srgbClr val="3C3939"/>
                </a:solidFill>
                <a:latin typeface="Raleway" pitchFamily="34" charset="0"/>
                <a:ea typeface="Raleway" pitchFamily="34" charset="-122"/>
                <a:cs typeface="Raleway" pitchFamily="34" charset="-120"/>
              </a:rPr>
              <a:t>Тріангуляційні мережі</a:t>
            </a:r>
            <a:endParaRPr lang="en-US" sz="1750" dirty="0"/>
          </a:p>
        </p:txBody>
      </p:sp>
      <p:sp>
        <p:nvSpPr>
          <p:cNvPr id="6" name="Text 3"/>
          <p:cNvSpPr/>
          <p:nvPr/>
        </p:nvSpPr>
        <p:spPr>
          <a:xfrm>
            <a:off x="6303169" y="2707243"/>
            <a:ext cx="3477935" cy="1725930"/>
          </a:xfrm>
          <a:prstGeom prst="rect">
            <a:avLst/>
          </a:prstGeom>
          <a:noFill/>
          <a:ln/>
        </p:spPr>
        <p:txBody>
          <a:bodyPr wrap="square" lIns="0" tIns="0" rIns="0" bIns="0" rtlCol="0" anchor="t"/>
          <a:lstStyle/>
          <a:p>
            <a:pPr marL="0" indent="0" algn="l">
              <a:lnSpc>
                <a:spcPts val="2250"/>
              </a:lnSpc>
              <a:buNone/>
            </a:pPr>
            <a:r>
              <a:rPr lang="en-US" sz="1400" dirty="0">
                <a:solidFill>
                  <a:srgbClr val="3C3939"/>
                </a:solidFill>
                <a:latin typeface="Roboto" pitchFamily="34" charset="0"/>
                <a:ea typeface="Roboto" pitchFamily="34" charset="-122"/>
                <a:cs typeface="Roboto" pitchFamily="34" charset="-120"/>
              </a:rPr>
              <a:t>Створення опорних геодезичних мереж для високоточного визначення координат, що служать основою для інших вимірювань. Використовується для визначення форми та розмірів Землі на великих територіях.</a:t>
            </a:r>
            <a:endParaRPr lang="en-US" sz="1400" dirty="0"/>
          </a:p>
        </p:txBody>
      </p:sp>
      <p:sp>
        <p:nvSpPr>
          <p:cNvPr id="7" name="Shape 4"/>
          <p:cNvSpPr/>
          <p:nvPr/>
        </p:nvSpPr>
        <p:spPr>
          <a:xfrm>
            <a:off x="10148292" y="2130981"/>
            <a:ext cx="3852743" cy="2489597"/>
          </a:xfrm>
          <a:prstGeom prst="roundRect">
            <a:avLst>
              <a:gd name="adj" fmla="val 3034"/>
            </a:avLst>
          </a:prstGeom>
          <a:solidFill>
            <a:srgbClr val="E1E1EA"/>
          </a:solidFill>
          <a:ln w="7620">
            <a:solidFill>
              <a:srgbClr val="C7C7D0"/>
            </a:solidFill>
            <a:prstDash val="solid"/>
          </a:ln>
        </p:spPr>
      </p:sp>
      <p:sp>
        <p:nvSpPr>
          <p:cNvPr id="8" name="Text 5"/>
          <p:cNvSpPr/>
          <p:nvPr/>
        </p:nvSpPr>
        <p:spPr>
          <a:xfrm>
            <a:off x="10335697" y="2318385"/>
            <a:ext cx="2247781" cy="280988"/>
          </a:xfrm>
          <a:prstGeom prst="rect">
            <a:avLst/>
          </a:prstGeom>
          <a:noFill/>
          <a:ln/>
        </p:spPr>
        <p:txBody>
          <a:bodyPr wrap="none" lIns="0" tIns="0" rIns="0" bIns="0" rtlCol="0" anchor="t"/>
          <a:lstStyle/>
          <a:p>
            <a:pPr marL="0" indent="0" algn="l">
              <a:lnSpc>
                <a:spcPts val="2200"/>
              </a:lnSpc>
              <a:buNone/>
            </a:pPr>
            <a:r>
              <a:rPr lang="en-US" sz="1750" dirty="0">
                <a:solidFill>
                  <a:srgbClr val="3C3939"/>
                </a:solidFill>
                <a:latin typeface="Raleway" pitchFamily="34" charset="0"/>
                <a:ea typeface="Raleway" pitchFamily="34" charset="-122"/>
                <a:cs typeface="Raleway" pitchFamily="34" charset="-120"/>
              </a:rPr>
              <a:t>Нівелювання</a:t>
            </a:r>
            <a:endParaRPr lang="en-US" sz="1750" dirty="0"/>
          </a:p>
        </p:txBody>
      </p:sp>
      <p:sp>
        <p:nvSpPr>
          <p:cNvPr id="9" name="Text 6"/>
          <p:cNvSpPr/>
          <p:nvPr/>
        </p:nvSpPr>
        <p:spPr>
          <a:xfrm>
            <a:off x="10335697" y="2707243"/>
            <a:ext cx="3477935" cy="1725930"/>
          </a:xfrm>
          <a:prstGeom prst="rect">
            <a:avLst/>
          </a:prstGeom>
          <a:noFill/>
          <a:ln/>
        </p:spPr>
        <p:txBody>
          <a:bodyPr wrap="square" lIns="0" tIns="0" rIns="0" bIns="0" rtlCol="0" anchor="t"/>
          <a:lstStyle/>
          <a:p>
            <a:pPr marL="0" indent="0" algn="l">
              <a:lnSpc>
                <a:spcPts val="2250"/>
              </a:lnSpc>
              <a:buNone/>
            </a:pPr>
            <a:r>
              <a:rPr lang="en-US" sz="1400" dirty="0">
                <a:solidFill>
                  <a:srgbClr val="3C3939"/>
                </a:solidFill>
                <a:latin typeface="Roboto" pitchFamily="34" charset="0"/>
                <a:ea typeface="Roboto" pitchFamily="34" charset="-122"/>
                <a:cs typeface="Roboto" pitchFamily="34" charset="-120"/>
              </a:rPr>
              <a:t>Визначення різниці висот між точками земної поверхні, що дозволяє створювати детальні карти рельєфу. Геометричне нівелювання забезпечує міліметрову точність для інженерних робіт.</a:t>
            </a:r>
            <a:endParaRPr lang="en-US" sz="1400" dirty="0"/>
          </a:p>
        </p:txBody>
      </p:sp>
      <p:sp>
        <p:nvSpPr>
          <p:cNvPr id="10" name="Shape 7"/>
          <p:cNvSpPr/>
          <p:nvPr/>
        </p:nvSpPr>
        <p:spPr>
          <a:xfrm>
            <a:off x="6115764" y="4800362"/>
            <a:ext cx="7885271" cy="1626632"/>
          </a:xfrm>
          <a:prstGeom prst="roundRect">
            <a:avLst>
              <a:gd name="adj" fmla="val 4643"/>
            </a:avLst>
          </a:prstGeom>
          <a:solidFill>
            <a:srgbClr val="E1E1EA"/>
          </a:solidFill>
          <a:ln w="7620">
            <a:solidFill>
              <a:srgbClr val="C7C7D0"/>
            </a:solidFill>
            <a:prstDash val="solid"/>
          </a:ln>
        </p:spPr>
      </p:sp>
      <p:sp>
        <p:nvSpPr>
          <p:cNvPr id="11" name="Text 8"/>
          <p:cNvSpPr/>
          <p:nvPr/>
        </p:nvSpPr>
        <p:spPr>
          <a:xfrm>
            <a:off x="6303169" y="4987766"/>
            <a:ext cx="2247781" cy="280988"/>
          </a:xfrm>
          <a:prstGeom prst="rect">
            <a:avLst/>
          </a:prstGeom>
          <a:noFill/>
          <a:ln/>
        </p:spPr>
        <p:txBody>
          <a:bodyPr wrap="none" lIns="0" tIns="0" rIns="0" bIns="0" rtlCol="0" anchor="t"/>
          <a:lstStyle/>
          <a:p>
            <a:pPr marL="0" indent="0" algn="l">
              <a:lnSpc>
                <a:spcPts val="2200"/>
              </a:lnSpc>
              <a:buNone/>
            </a:pPr>
            <a:r>
              <a:rPr lang="en-US" sz="1750" dirty="0">
                <a:solidFill>
                  <a:srgbClr val="3C3939"/>
                </a:solidFill>
                <a:latin typeface="Raleway" pitchFamily="34" charset="0"/>
                <a:ea typeface="Raleway" pitchFamily="34" charset="-122"/>
                <a:cs typeface="Raleway" pitchFamily="34" charset="-120"/>
              </a:rPr>
              <a:t>Тахеометрія</a:t>
            </a:r>
            <a:endParaRPr lang="en-US" sz="1750" dirty="0"/>
          </a:p>
        </p:txBody>
      </p:sp>
      <p:sp>
        <p:nvSpPr>
          <p:cNvPr id="12" name="Text 9"/>
          <p:cNvSpPr/>
          <p:nvPr/>
        </p:nvSpPr>
        <p:spPr>
          <a:xfrm>
            <a:off x="6303169" y="5376624"/>
            <a:ext cx="7510462" cy="862965"/>
          </a:xfrm>
          <a:prstGeom prst="rect">
            <a:avLst/>
          </a:prstGeom>
          <a:noFill/>
          <a:ln/>
        </p:spPr>
        <p:txBody>
          <a:bodyPr wrap="square" lIns="0" tIns="0" rIns="0" bIns="0" rtlCol="0" anchor="t"/>
          <a:lstStyle/>
          <a:p>
            <a:pPr marL="0" indent="0" algn="l">
              <a:lnSpc>
                <a:spcPts val="2250"/>
              </a:lnSpc>
              <a:buNone/>
            </a:pPr>
            <a:r>
              <a:rPr lang="en-US" sz="1400" dirty="0">
                <a:solidFill>
                  <a:srgbClr val="3C3939"/>
                </a:solidFill>
                <a:latin typeface="Roboto" pitchFamily="34" charset="0"/>
                <a:ea typeface="Roboto" pitchFamily="34" charset="-122"/>
                <a:cs typeface="Roboto" pitchFamily="34" charset="-120"/>
              </a:rPr>
              <a:t>Комплексний метод визначення положення точок за допомогою електронних тахеометрів, що вимірюють горизонтальні та вертикальні кути, а також відстані. Основа сучасної інженерної геодезії.</a:t>
            </a:r>
            <a:endParaRPr lang="en-US" sz="1400" dirty="0"/>
          </a:p>
        </p:txBody>
      </p:sp>
      <p:sp>
        <p:nvSpPr>
          <p:cNvPr id="13" name="Text 10"/>
          <p:cNvSpPr/>
          <p:nvPr/>
        </p:nvSpPr>
        <p:spPr>
          <a:xfrm>
            <a:off x="6115764" y="6629281"/>
            <a:ext cx="7885271" cy="862965"/>
          </a:xfrm>
          <a:prstGeom prst="rect">
            <a:avLst/>
          </a:prstGeom>
          <a:noFill/>
          <a:ln/>
        </p:spPr>
        <p:txBody>
          <a:bodyPr wrap="square" lIns="0" tIns="0" rIns="0" bIns="0" rtlCol="0" anchor="t"/>
          <a:lstStyle/>
          <a:p>
            <a:pPr marL="0" indent="0" algn="l">
              <a:lnSpc>
                <a:spcPts val="2250"/>
              </a:lnSpc>
              <a:buNone/>
            </a:pPr>
            <a:r>
              <a:rPr lang="en-US" sz="1400" dirty="0">
                <a:solidFill>
                  <a:srgbClr val="3C3939"/>
                </a:solidFill>
                <a:latin typeface="Roboto" pitchFamily="34" charset="0"/>
                <a:ea typeface="Roboto" pitchFamily="34" charset="-122"/>
                <a:cs typeface="Roboto" pitchFamily="34" charset="-120"/>
              </a:rPr>
              <a:t>Геодезичні методи забезпечують найвищу точність позиціонування об'єктів на земній поверхні та служать основою для калібрування інших джерел геопросторових даних. Сучасне геодезичне обладнання дозволяє досягати субміліметрової точності вимірювань.</a:t>
            </a:r>
            <a:endParaRPr lang="en-US"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73405" y="674727"/>
            <a:ext cx="7997190" cy="1023938"/>
          </a:xfrm>
          <a:prstGeom prst="rect">
            <a:avLst/>
          </a:prstGeom>
          <a:noFill/>
          <a:ln/>
        </p:spPr>
        <p:txBody>
          <a:bodyPr wrap="square" lIns="0" tIns="0" rIns="0" bIns="0" rtlCol="0" anchor="t"/>
          <a:lstStyle/>
          <a:p>
            <a:pPr marL="0" indent="0" algn="l">
              <a:lnSpc>
                <a:spcPts val="4000"/>
              </a:lnSpc>
              <a:buNone/>
            </a:pPr>
            <a:r>
              <a:rPr lang="en-US" sz="3200" dirty="0">
                <a:solidFill>
                  <a:srgbClr val="1B1B27"/>
                </a:solidFill>
                <a:latin typeface="Raleway" pitchFamily="34" charset="0"/>
                <a:ea typeface="Raleway" pitchFamily="34" charset="-122"/>
                <a:cs typeface="Raleway" pitchFamily="34" charset="-120"/>
              </a:rPr>
              <a:t>Глобальні навігаційні супутникові системи (ГНСС)</a:t>
            </a:r>
            <a:endParaRPr lang="en-US" sz="3200" dirty="0"/>
          </a:p>
        </p:txBody>
      </p:sp>
      <p:pic>
        <p:nvPicPr>
          <p:cNvPr id="4" name="Image 1" descr="preencoded.png"/>
          <p:cNvPicPr>
            <a:picLocks noChangeAspect="1"/>
          </p:cNvPicPr>
          <p:nvPr/>
        </p:nvPicPr>
        <p:blipFill>
          <a:blip r:embed="rId4"/>
          <a:stretch>
            <a:fillRect/>
          </a:stretch>
        </p:blipFill>
        <p:spPr>
          <a:xfrm>
            <a:off x="573405" y="1944410"/>
            <a:ext cx="819150" cy="1205984"/>
          </a:xfrm>
          <a:prstGeom prst="rect">
            <a:avLst/>
          </a:prstGeom>
        </p:spPr>
      </p:pic>
      <p:sp>
        <p:nvSpPr>
          <p:cNvPr id="5" name="Text 1"/>
          <p:cNvSpPr/>
          <p:nvPr/>
        </p:nvSpPr>
        <p:spPr>
          <a:xfrm>
            <a:off x="1638300" y="2108240"/>
            <a:ext cx="2047994" cy="255984"/>
          </a:xfrm>
          <a:prstGeom prst="rect">
            <a:avLst/>
          </a:prstGeom>
          <a:noFill/>
          <a:ln/>
        </p:spPr>
        <p:txBody>
          <a:bodyPr wrap="none" lIns="0" tIns="0" rIns="0" bIns="0" rtlCol="0" anchor="t"/>
          <a:lstStyle/>
          <a:p>
            <a:pPr marL="0" indent="0" algn="l">
              <a:lnSpc>
                <a:spcPts val="2000"/>
              </a:lnSpc>
              <a:buNone/>
            </a:pPr>
            <a:r>
              <a:rPr lang="en-US" sz="1600" dirty="0">
                <a:solidFill>
                  <a:srgbClr val="3C3939"/>
                </a:solidFill>
                <a:latin typeface="Raleway" pitchFamily="34" charset="0"/>
                <a:ea typeface="Raleway" pitchFamily="34" charset="-122"/>
                <a:cs typeface="Raleway" pitchFamily="34" charset="-120"/>
              </a:rPr>
              <a:t>GPS (США)</a:t>
            </a:r>
            <a:endParaRPr lang="en-US" sz="1600" dirty="0"/>
          </a:p>
        </p:txBody>
      </p:sp>
      <p:sp>
        <p:nvSpPr>
          <p:cNvPr id="6" name="Text 2"/>
          <p:cNvSpPr/>
          <p:nvPr/>
        </p:nvSpPr>
        <p:spPr>
          <a:xfrm>
            <a:off x="1638300" y="2462451"/>
            <a:ext cx="6932295" cy="524113"/>
          </a:xfrm>
          <a:prstGeom prst="rect">
            <a:avLst/>
          </a:prstGeom>
          <a:noFill/>
          <a:ln/>
        </p:spPr>
        <p:txBody>
          <a:bodyPr wrap="square" lIns="0" tIns="0" rIns="0" bIns="0" rtlCol="0" anchor="t"/>
          <a:lstStyle/>
          <a:p>
            <a:pPr marL="0" indent="0" algn="l">
              <a:lnSpc>
                <a:spcPts val="2050"/>
              </a:lnSpc>
              <a:buNone/>
            </a:pPr>
            <a:r>
              <a:rPr lang="en-US" sz="1250" dirty="0">
                <a:solidFill>
                  <a:srgbClr val="3C3939"/>
                </a:solidFill>
                <a:latin typeface="Roboto" pitchFamily="34" charset="0"/>
                <a:ea typeface="Roboto" pitchFamily="34" charset="-122"/>
                <a:cs typeface="Roboto" pitchFamily="34" charset="-120"/>
              </a:rPr>
              <a:t>Найбільш поширена система з 32 супутників на середній земній орбіті, забезпечує точність до 3-5 метрів</a:t>
            </a:r>
            <a:endParaRPr lang="en-US" sz="1250" dirty="0"/>
          </a:p>
        </p:txBody>
      </p:sp>
      <p:pic>
        <p:nvPicPr>
          <p:cNvPr id="7" name="Image 2" descr="preencoded.png"/>
          <p:cNvPicPr>
            <a:picLocks noChangeAspect="1"/>
          </p:cNvPicPr>
          <p:nvPr/>
        </p:nvPicPr>
        <p:blipFill>
          <a:blip r:embed="rId5"/>
          <a:stretch>
            <a:fillRect/>
          </a:stretch>
        </p:blipFill>
        <p:spPr>
          <a:xfrm>
            <a:off x="573405" y="3150394"/>
            <a:ext cx="819150" cy="982980"/>
          </a:xfrm>
          <a:prstGeom prst="rect">
            <a:avLst/>
          </a:prstGeom>
        </p:spPr>
      </p:pic>
      <p:sp>
        <p:nvSpPr>
          <p:cNvPr id="8" name="Text 3"/>
          <p:cNvSpPr/>
          <p:nvPr/>
        </p:nvSpPr>
        <p:spPr>
          <a:xfrm>
            <a:off x="1638300" y="3314224"/>
            <a:ext cx="2047994" cy="255984"/>
          </a:xfrm>
          <a:prstGeom prst="rect">
            <a:avLst/>
          </a:prstGeom>
          <a:noFill/>
          <a:ln/>
        </p:spPr>
        <p:txBody>
          <a:bodyPr wrap="none" lIns="0" tIns="0" rIns="0" bIns="0" rtlCol="0" anchor="t"/>
          <a:lstStyle/>
          <a:p>
            <a:pPr marL="0" indent="0" algn="l">
              <a:lnSpc>
                <a:spcPts val="2000"/>
              </a:lnSpc>
              <a:buNone/>
            </a:pPr>
            <a:r>
              <a:rPr lang="en-US" sz="1600" dirty="0">
                <a:solidFill>
                  <a:srgbClr val="3C3939"/>
                </a:solidFill>
                <a:latin typeface="Raleway" pitchFamily="34" charset="0"/>
                <a:ea typeface="Raleway" pitchFamily="34" charset="-122"/>
                <a:cs typeface="Raleway" pitchFamily="34" charset="-120"/>
              </a:rPr>
              <a:t>ГЛОНАСС (Росія)</a:t>
            </a:r>
            <a:endParaRPr lang="en-US" sz="1600" dirty="0"/>
          </a:p>
        </p:txBody>
      </p:sp>
      <p:sp>
        <p:nvSpPr>
          <p:cNvPr id="9" name="Text 4"/>
          <p:cNvSpPr/>
          <p:nvPr/>
        </p:nvSpPr>
        <p:spPr>
          <a:xfrm>
            <a:off x="1638300" y="3668435"/>
            <a:ext cx="6932295" cy="262057"/>
          </a:xfrm>
          <a:prstGeom prst="rect">
            <a:avLst/>
          </a:prstGeom>
          <a:noFill/>
          <a:ln/>
        </p:spPr>
        <p:txBody>
          <a:bodyPr wrap="none" lIns="0" tIns="0" rIns="0" bIns="0" rtlCol="0" anchor="t"/>
          <a:lstStyle/>
          <a:p>
            <a:pPr marL="0" indent="0" algn="l">
              <a:lnSpc>
                <a:spcPts val="2050"/>
              </a:lnSpc>
              <a:buNone/>
            </a:pPr>
            <a:r>
              <a:rPr lang="en-US" sz="1250" dirty="0">
                <a:solidFill>
                  <a:srgbClr val="3C3939"/>
                </a:solidFill>
                <a:latin typeface="Roboto" pitchFamily="34" charset="0"/>
                <a:ea typeface="Roboto" pitchFamily="34" charset="-122"/>
                <a:cs typeface="Roboto" pitchFamily="34" charset="-120"/>
              </a:rPr>
              <a:t>24 супутника на орбіті, забезпечує незалежне позиціонування з точністю 5-10 метрів</a:t>
            </a:r>
            <a:endParaRPr lang="en-US" sz="1250" dirty="0"/>
          </a:p>
        </p:txBody>
      </p:sp>
      <p:pic>
        <p:nvPicPr>
          <p:cNvPr id="10" name="Image 3" descr="preencoded.png"/>
          <p:cNvPicPr>
            <a:picLocks noChangeAspect="1"/>
          </p:cNvPicPr>
          <p:nvPr/>
        </p:nvPicPr>
        <p:blipFill>
          <a:blip r:embed="rId6"/>
          <a:stretch>
            <a:fillRect/>
          </a:stretch>
        </p:blipFill>
        <p:spPr>
          <a:xfrm>
            <a:off x="573405" y="4133374"/>
            <a:ext cx="819150" cy="982980"/>
          </a:xfrm>
          <a:prstGeom prst="rect">
            <a:avLst/>
          </a:prstGeom>
        </p:spPr>
      </p:pic>
      <p:sp>
        <p:nvSpPr>
          <p:cNvPr id="11" name="Text 5"/>
          <p:cNvSpPr/>
          <p:nvPr/>
        </p:nvSpPr>
        <p:spPr>
          <a:xfrm>
            <a:off x="1638300" y="4297204"/>
            <a:ext cx="2047994" cy="255984"/>
          </a:xfrm>
          <a:prstGeom prst="rect">
            <a:avLst/>
          </a:prstGeom>
          <a:noFill/>
          <a:ln/>
        </p:spPr>
        <p:txBody>
          <a:bodyPr wrap="none" lIns="0" tIns="0" rIns="0" bIns="0" rtlCol="0" anchor="t"/>
          <a:lstStyle/>
          <a:p>
            <a:pPr marL="0" indent="0" algn="l">
              <a:lnSpc>
                <a:spcPts val="2000"/>
              </a:lnSpc>
              <a:buNone/>
            </a:pPr>
            <a:r>
              <a:rPr lang="en-US" sz="1600" dirty="0">
                <a:solidFill>
                  <a:srgbClr val="3C3939"/>
                </a:solidFill>
                <a:latin typeface="Raleway" pitchFamily="34" charset="0"/>
                <a:ea typeface="Raleway" pitchFamily="34" charset="-122"/>
                <a:cs typeface="Raleway" pitchFamily="34" charset="-120"/>
              </a:rPr>
              <a:t>Galileo (ЄС)</a:t>
            </a:r>
            <a:endParaRPr lang="en-US" sz="1600" dirty="0"/>
          </a:p>
        </p:txBody>
      </p:sp>
      <p:sp>
        <p:nvSpPr>
          <p:cNvPr id="12" name="Text 6"/>
          <p:cNvSpPr/>
          <p:nvPr/>
        </p:nvSpPr>
        <p:spPr>
          <a:xfrm>
            <a:off x="1638300" y="4651415"/>
            <a:ext cx="6932295" cy="262057"/>
          </a:xfrm>
          <a:prstGeom prst="rect">
            <a:avLst/>
          </a:prstGeom>
          <a:noFill/>
          <a:ln/>
        </p:spPr>
        <p:txBody>
          <a:bodyPr wrap="none" lIns="0" tIns="0" rIns="0" bIns="0" rtlCol="0" anchor="t"/>
          <a:lstStyle/>
          <a:p>
            <a:pPr marL="0" indent="0" algn="l">
              <a:lnSpc>
                <a:spcPts val="2050"/>
              </a:lnSpc>
              <a:buNone/>
            </a:pPr>
            <a:r>
              <a:rPr lang="en-US" sz="1250" dirty="0">
                <a:solidFill>
                  <a:srgbClr val="3C3939"/>
                </a:solidFill>
                <a:latin typeface="Roboto" pitchFamily="34" charset="0"/>
                <a:ea typeface="Roboto" pitchFamily="34" charset="-122"/>
                <a:cs typeface="Roboto" pitchFamily="34" charset="-120"/>
              </a:rPr>
              <a:t>Європейська система з 30 запланованих супутників, підвищена точність до 1 метра</a:t>
            </a:r>
            <a:endParaRPr lang="en-US" sz="1250" dirty="0"/>
          </a:p>
        </p:txBody>
      </p:sp>
      <p:pic>
        <p:nvPicPr>
          <p:cNvPr id="13" name="Image 4" descr="preencoded.png"/>
          <p:cNvPicPr>
            <a:picLocks noChangeAspect="1"/>
          </p:cNvPicPr>
          <p:nvPr/>
        </p:nvPicPr>
        <p:blipFill>
          <a:blip r:embed="rId7"/>
          <a:stretch>
            <a:fillRect/>
          </a:stretch>
        </p:blipFill>
        <p:spPr>
          <a:xfrm>
            <a:off x="573405" y="5116354"/>
            <a:ext cx="819150" cy="1205984"/>
          </a:xfrm>
          <a:prstGeom prst="rect">
            <a:avLst/>
          </a:prstGeom>
        </p:spPr>
      </p:pic>
      <p:sp>
        <p:nvSpPr>
          <p:cNvPr id="14" name="Text 7"/>
          <p:cNvSpPr/>
          <p:nvPr/>
        </p:nvSpPr>
        <p:spPr>
          <a:xfrm>
            <a:off x="1638300" y="5280184"/>
            <a:ext cx="2047994" cy="255984"/>
          </a:xfrm>
          <a:prstGeom prst="rect">
            <a:avLst/>
          </a:prstGeom>
          <a:noFill/>
          <a:ln/>
        </p:spPr>
        <p:txBody>
          <a:bodyPr wrap="none" lIns="0" tIns="0" rIns="0" bIns="0" rtlCol="0" anchor="t"/>
          <a:lstStyle/>
          <a:p>
            <a:pPr marL="0" indent="0" algn="l">
              <a:lnSpc>
                <a:spcPts val="2000"/>
              </a:lnSpc>
              <a:buNone/>
            </a:pPr>
            <a:r>
              <a:rPr lang="en-US" sz="1600" dirty="0">
                <a:solidFill>
                  <a:srgbClr val="3C3939"/>
                </a:solidFill>
                <a:latin typeface="Raleway" pitchFamily="34" charset="0"/>
                <a:ea typeface="Raleway" pitchFamily="34" charset="-122"/>
                <a:cs typeface="Raleway" pitchFamily="34" charset="-120"/>
              </a:rPr>
              <a:t>BeiDou (Китай)</a:t>
            </a:r>
            <a:endParaRPr lang="en-US" sz="1600" dirty="0"/>
          </a:p>
        </p:txBody>
      </p:sp>
      <p:sp>
        <p:nvSpPr>
          <p:cNvPr id="15" name="Text 8"/>
          <p:cNvSpPr/>
          <p:nvPr/>
        </p:nvSpPr>
        <p:spPr>
          <a:xfrm>
            <a:off x="1638300" y="5634395"/>
            <a:ext cx="6932295" cy="524113"/>
          </a:xfrm>
          <a:prstGeom prst="rect">
            <a:avLst/>
          </a:prstGeom>
          <a:noFill/>
          <a:ln/>
        </p:spPr>
        <p:txBody>
          <a:bodyPr wrap="square" lIns="0" tIns="0" rIns="0" bIns="0" rtlCol="0" anchor="t"/>
          <a:lstStyle/>
          <a:p>
            <a:pPr marL="0" indent="0" algn="l">
              <a:lnSpc>
                <a:spcPts val="2050"/>
              </a:lnSpc>
              <a:buNone/>
            </a:pPr>
            <a:r>
              <a:rPr lang="en-US" sz="1250" dirty="0">
                <a:solidFill>
                  <a:srgbClr val="3C3939"/>
                </a:solidFill>
                <a:latin typeface="Roboto" pitchFamily="34" charset="0"/>
                <a:ea typeface="Roboto" pitchFamily="34" charset="-122"/>
                <a:cs typeface="Roboto" pitchFamily="34" charset="-120"/>
              </a:rPr>
              <a:t>Повністю розгорнута система з 35 супутників, включає глобальне та регіональне покриття</a:t>
            </a:r>
            <a:endParaRPr lang="en-US" sz="1250" dirty="0"/>
          </a:p>
        </p:txBody>
      </p:sp>
      <p:sp>
        <p:nvSpPr>
          <p:cNvPr id="16" name="Text 9"/>
          <p:cNvSpPr/>
          <p:nvPr/>
        </p:nvSpPr>
        <p:spPr>
          <a:xfrm>
            <a:off x="573405" y="6506647"/>
            <a:ext cx="7997190" cy="1048226"/>
          </a:xfrm>
          <a:prstGeom prst="rect">
            <a:avLst/>
          </a:prstGeom>
          <a:noFill/>
          <a:ln/>
        </p:spPr>
        <p:txBody>
          <a:bodyPr wrap="square" lIns="0" tIns="0" rIns="0" bIns="0" rtlCol="0" anchor="t"/>
          <a:lstStyle/>
          <a:p>
            <a:pPr marL="0" indent="0" algn="l">
              <a:lnSpc>
                <a:spcPts val="2050"/>
              </a:lnSpc>
              <a:buNone/>
            </a:pPr>
            <a:r>
              <a:rPr lang="en-US" sz="1250" dirty="0">
                <a:solidFill>
                  <a:srgbClr val="3C3939"/>
                </a:solidFill>
                <a:latin typeface="Roboto" pitchFamily="34" charset="0"/>
                <a:ea typeface="Roboto" pitchFamily="34" charset="-122"/>
                <a:cs typeface="Roboto" pitchFamily="34" charset="-120"/>
              </a:rPr>
              <a:t>ГНСС використовують тріангуляцію сигналів від супутників для визначення точного положення приймача. Диференційні ГНСС системи із застосуванням базових станцій дозволяють підвищити точність до сантиметрів та міліметрів, що критично для геодезії, будівництва та точного землеробства.</a:t>
            </a:r>
            <a:endParaRPr lang="en-US" sz="12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85098" y="616863"/>
            <a:ext cx="9724073" cy="700921"/>
          </a:xfrm>
          <a:prstGeom prst="rect">
            <a:avLst/>
          </a:prstGeom>
          <a:noFill/>
          <a:ln/>
        </p:spPr>
        <p:txBody>
          <a:bodyPr wrap="none" lIns="0" tIns="0" rIns="0" bIns="0" rtlCol="0" anchor="t"/>
          <a:lstStyle/>
          <a:p>
            <a:pPr marL="0" indent="0" algn="l">
              <a:lnSpc>
                <a:spcPts val="5500"/>
              </a:lnSpc>
              <a:buNone/>
            </a:pPr>
            <a:r>
              <a:rPr lang="en-US" sz="4400" dirty="0">
                <a:solidFill>
                  <a:srgbClr val="1B1B27"/>
                </a:solidFill>
                <a:latin typeface="Raleway" pitchFamily="34" charset="0"/>
                <a:ea typeface="Raleway" pitchFamily="34" charset="-122"/>
                <a:cs typeface="Raleway" pitchFamily="34" charset="-120"/>
              </a:rPr>
              <a:t>Дистанційне зондування Землі (ДЗЗ)</a:t>
            </a:r>
            <a:endParaRPr lang="en-US" sz="4400" dirty="0"/>
          </a:p>
        </p:txBody>
      </p:sp>
      <p:sp>
        <p:nvSpPr>
          <p:cNvPr id="3" name="Text 1"/>
          <p:cNvSpPr/>
          <p:nvPr/>
        </p:nvSpPr>
        <p:spPr>
          <a:xfrm>
            <a:off x="1889046" y="2044184"/>
            <a:ext cx="2804160" cy="350401"/>
          </a:xfrm>
          <a:prstGeom prst="rect">
            <a:avLst/>
          </a:prstGeom>
          <a:noFill/>
          <a:ln/>
        </p:spPr>
        <p:txBody>
          <a:bodyPr wrap="none" lIns="0" tIns="0" rIns="0" bIns="0" rtlCol="0" anchor="t"/>
          <a:lstStyle/>
          <a:p>
            <a:pPr marL="0" indent="0" algn="r">
              <a:lnSpc>
                <a:spcPts val="2750"/>
              </a:lnSpc>
              <a:buNone/>
            </a:pPr>
            <a:r>
              <a:rPr lang="en-US" sz="2200" dirty="0">
                <a:solidFill>
                  <a:srgbClr val="3C3939"/>
                </a:solidFill>
                <a:latin typeface="Raleway" pitchFamily="34" charset="0"/>
                <a:ea typeface="Raleway" pitchFamily="34" charset="-122"/>
                <a:cs typeface="Raleway" pitchFamily="34" charset="-120"/>
              </a:rPr>
              <a:t>Збір даних</a:t>
            </a:r>
            <a:endParaRPr lang="en-US" sz="2200" dirty="0"/>
          </a:p>
        </p:txBody>
      </p:sp>
      <p:sp>
        <p:nvSpPr>
          <p:cNvPr id="4" name="Text 2"/>
          <p:cNvSpPr/>
          <p:nvPr/>
        </p:nvSpPr>
        <p:spPr>
          <a:xfrm>
            <a:off x="785098" y="2529126"/>
            <a:ext cx="3908107" cy="1076563"/>
          </a:xfrm>
          <a:prstGeom prst="rect">
            <a:avLst/>
          </a:prstGeom>
          <a:noFill/>
          <a:ln/>
        </p:spPr>
        <p:txBody>
          <a:bodyPr wrap="square" lIns="0" tIns="0" rIns="0" bIns="0" rtlCol="0" anchor="t"/>
          <a:lstStyle/>
          <a:p>
            <a:pPr marL="0" indent="0" algn="r">
              <a:lnSpc>
                <a:spcPts val="2800"/>
              </a:lnSpc>
              <a:buNone/>
            </a:pPr>
            <a:r>
              <a:rPr lang="en-US" sz="1750" dirty="0">
                <a:solidFill>
                  <a:srgbClr val="3C3939"/>
                </a:solidFill>
                <a:latin typeface="Roboto" pitchFamily="34" charset="0"/>
                <a:ea typeface="Roboto" pitchFamily="34" charset="-122"/>
                <a:cs typeface="Roboto" pitchFamily="34" charset="-120"/>
              </a:rPr>
              <a:t>Супутники та повітряні платформи отримують знімки різних спектральних діапазонів</a:t>
            </a:r>
            <a:endParaRPr lang="en-US" sz="1750" dirty="0"/>
          </a:p>
        </p:txBody>
      </p:sp>
      <p:pic>
        <p:nvPicPr>
          <p:cNvPr id="5" name="Image 0" descr="preencoded.png"/>
          <p:cNvPicPr>
            <a:picLocks noChangeAspect="1"/>
          </p:cNvPicPr>
          <p:nvPr/>
        </p:nvPicPr>
        <p:blipFill>
          <a:blip r:embed="rId3"/>
          <a:stretch>
            <a:fillRect/>
          </a:stretch>
        </p:blipFill>
        <p:spPr>
          <a:xfrm>
            <a:off x="5029676" y="1766411"/>
            <a:ext cx="4571048" cy="4571048"/>
          </a:xfrm>
          <a:prstGeom prst="rect">
            <a:avLst/>
          </a:prstGeom>
        </p:spPr>
      </p:pic>
      <p:sp>
        <p:nvSpPr>
          <p:cNvPr id="6" name="Text 3"/>
          <p:cNvSpPr/>
          <p:nvPr/>
        </p:nvSpPr>
        <p:spPr>
          <a:xfrm>
            <a:off x="6033849" y="2693194"/>
            <a:ext cx="335637" cy="419576"/>
          </a:xfrm>
          <a:prstGeom prst="rect">
            <a:avLst/>
          </a:prstGeom>
          <a:noFill/>
          <a:ln/>
        </p:spPr>
        <p:txBody>
          <a:bodyPr wrap="none" lIns="0" tIns="0" rIns="0" bIns="0" rtlCol="0" anchor="t"/>
          <a:lstStyle/>
          <a:p>
            <a:pPr marL="0" indent="0" algn="l">
              <a:lnSpc>
                <a:spcPts val="4200"/>
              </a:lnSpc>
              <a:buNone/>
            </a:pPr>
            <a:r>
              <a:rPr lang="en-US" sz="2600" dirty="0">
                <a:solidFill>
                  <a:srgbClr val="3C3939"/>
                </a:solidFill>
                <a:latin typeface="Raleway" pitchFamily="34" charset="0"/>
                <a:ea typeface="Raleway" pitchFamily="34" charset="-122"/>
                <a:cs typeface="Raleway" pitchFamily="34" charset="-120"/>
              </a:rPr>
              <a:t>1</a:t>
            </a:r>
            <a:endParaRPr lang="en-US" sz="2600" dirty="0"/>
          </a:p>
        </p:txBody>
      </p:sp>
      <p:sp>
        <p:nvSpPr>
          <p:cNvPr id="7" name="Text 4"/>
          <p:cNvSpPr/>
          <p:nvPr/>
        </p:nvSpPr>
        <p:spPr>
          <a:xfrm>
            <a:off x="9937194" y="1814751"/>
            <a:ext cx="2804160" cy="350401"/>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Передача</a:t>
            </a:r>
            <a:endParaRPr lang="en-US" sz="2200" dirty="0"/>
          </a:p>
        </p:txBody>
      </p:sp>
      <p:sp>
        <p:nvSpPr>
          <p:cNvPr id="8" name="Text 5"/>
          <p:cNvSpPr/>
          <p:nvPr/>
        </p:nvSpPr>
        <p:spPr>
          <a:xfrm>
            <a:off x="9937194" y="2299692"/>
            <a:ext cx="3908107" cy="717709"/>
          </a:xfrm>
          <a:prstGeom prst="rect">
            <a:avLst/>
          </a:prstGeom>
          <a:noFill/>
          <a:ln/>
        </p:spPr>
        <p:txBody>
          <a:bodyPr wrap="square" lIns="0" tIns="0" rIns="0" bIns="0" rtlCol="0" anchor="t"/>
          <a:lstStyle/>
          <a:p>
            <a:pPr marL="0" indent="0" algn="l">
              <a:lnSpc>
                <a:spcPts val="2800"/>
              </a:lnSpc>
              <a:buNone/>
            </a:pPr>
            <a:r>
              <a:rPr lang="en-US" sz="1750" dirty="0">
                <a:solidFill>
                  <a:srgbClr val="3C3939"/>
                </a:solidFill>
                <a:latin typeface="Roboto" pitchFamily="34" charset="0"/>
                <a:ea typeface="Roboto" pitchFamily="34" charset="-122"/>
                <a:cs typeface="Roboto" pitchFamily="34" charset="-120"/>
              </a:rPr>
              <a:t>Дані передаються на наземні станції прийому через радіоканали</a:t>
            </a:r>
            <a:endParaRPr lang="en-US" sz="1750" dirty="0"/>
          </a:p>
        </p:txBody>
      </p:sp>
      <p:pic>
        <p:nvPicPr>
          <p:cNvPr id="9" name="Image 1" descr="preencoded.png"/>
          <p:cNvPicPr>
            <a:picLocks noChangeAspect="1"/>
          </p:cNvPicPr>
          <p:nvPr/>
        </p:nvPicPr>
        <p:blipFill>
          <a:blip r:embed="rId4"/>
          <a:stretch>
            <a:fillRect/>
          </a:stretch>
        </p:blipFill>
        <p:spPr>
          <a:xfrm>
            <a:off x="5029676" y="1766411"/>
            <a:ext cx="4571048" cy="4571048"/>
          </a:xfrm>
          <a:prstGeom prst="rect">
            <a:avLst/>
          </a:prstGeom>
        </p:spPr>
      </p:pic>
      <p:pic>
        <p:nvPicPr>
          <p:cNvPr id="10" name="Image 2" descr="preencoded.png"/>
          <p:cNvPicPr>
            <a:picLocks noChangeAspect="1"/>
          </p:cNvPicPr>
          <p:nvPr/>
        </p:nvPicPr>
        <p:blipFill>
          <a:blip r:embed="rId5"/>
          <a:stretch>
            <a:fillRect/>
          </a:stretch>
        </p:blipFill>
        <p:spPr>
          <a:xfrm>
            <a:off x="7895868" y="2428161"/>
            <a:ext cx="335637" cy="419576"/>
          </a:xfrm>
          <a:prstGeom prst="rect">
            <a:avLst/>
          </a:prstGeom>
        </p:spPr>
      </p:pic>
      <p:sp>
        <p:nvSpPr>
          <p:cNvPr id="11" name="Text 6"/>
          <p:cNvSpPr/>
          <p:nvPr/>
        </p:nvSpPr>
        <p:spPr>
          <a:xfrm>
            <a:off x="10049351" y="3450550"/>
            <a:ext cx="2804160" cy="350401"/>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Обробка</a:t>
            </a:r>
            <a:endParaRPr lang="en-US" sz="2200" dirty="0"/>
          </a:p>
        </p:txBody>
      </p:sp>
      <p:sp>
        <p:nvSpPr>
          <p:cNvPr id="12" name="Text 7"/>
          <p:cNvSpPr/>
          <p:nvPr/>
        </p:nvSpPr>
        <p:spPr>
          <a:xfrm>
            <a:off x="10049351" y="3935492"/>
            <a:ext cx="3795951" cy="717709"/>
          </a:xfrm>
          <a:prstGeom prst="rect">
            <a:avLst/>
          </a:prstGeom>
          <a:noFill/>
          <a:ln/>
        </p:spPr>
        <p:txBody>
          <a:bodyPr wrap="square" lIns="0" tIns="0" rIns="0" bIns="0" rtlCol="0" anchor="t"/>
          <a:lstStyle/>
          <a:p>
            <a:pPr marL="0" indent="0" algn="l">
              <a:lnSpc>
                <a:spcPts val="2800"/>
              </a:lnSpc>
              <a:buNone/>
            </a:pPr>
            <a:r>
              <a:rPr lang="en-US" sz="1750" dirty="0">
                <a:solidFill>
                  <a:srgbClr val="3C3939"/>
                </a:solidFill>
                <a:latin typeface="Roboto" pitchFamily="34" charset="0"/>
                <a:ea typeface="Roboto" pitchFamily="34" charset="-122"/>
                <a:cs typeface="Roboto" pitchFamily="34" charset="-120"/>
              </a:rPr>
              <a:t>Радіометрична, геометрична та атмосферна корекція зображень</a:t>
            </a:r>
            <a:endParaRPr lang="en-US" sz="1750" dirty="0"/>
          </a:p>
        </p:txBody>
      </p:sp>
      <p:pic>
        <p:nvPicPr>
          <p:cNvPr id="13" name="Image 3" descr="preencoded.png"/>
          <p:cNvPicPr>
            <a:picLocks noChangeAspect="1"/>
          </p:cNvPicPr>
          <p:nvPr/>
        </p:nvPicPr>
        <p:blipFill>
          <a:blip r:embed="rId6"/>
          <a:stretch>
            <a:fillRect/>
          </a:stretch>
        </p:blipFill>
        <p:spPr>
          <a:xfrm>
            <a:off x="5029676" y="1766411"/>
            <a:ext cx="4571048" cy="4571048"/>
          </a:xfrm>
          <a:prstGeom prst="rect">
            <a:avLst/>
          </a:prstGeom>
        </p:spPr>
      </p:pic>
      <p:pic>
        <p:nvPicPr>
          <p:cNvPr id="14" name="Image 4" descr="preencoded.png"/>
          <p:cNvPicPr>
            <a:picLocks noChangeAspect="1"/>
          </p:cNvPicPr>
          <p:nvPr/>
        </p:nvPicPr>
        <p:blipFill>
          <a:blip r:embed="rId7"/>
          <a:stretch>
            <a:fillRect/>
          </a:stretch>
        </p:blipFill>
        <p:spPr>
          <a:xfrm>
            <a:off x="8723352" y="4117181"/>
            <a:ext cx="335637" cy="419576"/>
          </a:xfrm>
          <a:prstGeom prst="rect">
            <a:avLst/>
          </a:prstGeom>
        </p:spPr>
      </p:pic>
      <p:sp>
        <p:nvSpPr>
          <p:cNvPr id="15" name="Text 8"/>
          <p:cNvSpPr/>
          <p:nvPr/>
        </p:nvSpPr>
        <p:spPr>
          <a:xfrm>
            <a:off x="9937194" y="5086350"/>
            <a:ext cx="2804160" cy="350401"/>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Аналіз</a:t>
            </a:r>
            <a:endParaRPr lang="en-US" sz="2200" dirty="0"/>
          </a:p>
        </p:txBody>
      </p:sp>
      <p:sp>
        <p:nvSpPr>
          <p:cNvPr id="16" name="Text 9"/>
          <p:cNvSpPr/>
          <p:nvPr/>
        </p:nvSpPr>
        <p:spPr>
          <a:xfrm>
            <a:off x="9937194" y="5571292"/>
            <a:ext cx="3908107" cy="717709"/>
          </a:xfrm>
          <a:prstGeom prst="rect">
            <a:avLst/>
          </a:prstGeom>
          <a:noFill/>
          <a:ln/>
        </p:spPr>
        <p:txBody>
          <a:bodyPr wrap="square" lIns="0" tIns="0" rIns="0" bIns="0" rtlCol="0" anchor="t"/>
          <a:lstStyle/>
          <a:p>
            <a:pPr marL="0" indent="0" algn="l">
              <a:lnSpc>
                <a:spcPts val="2800"/>
              </a:lnSpc>
              <a:buNone/>
            </a:pPr>
            <a:r>
              <a:rPr lang="en-US" sz="1750" dirty="0">
                <a:solidFill>
                  <a:srgbClr val="3C3939"/>
                </a:solidFill>
                <a:latin typeface="Roboto" pitchFamily="34" charset="0"/>
                <a:ea typeface="Roboto" pitchFamily="34" charset="-122"/>
                <a:cs typeface="Roboto" pitchFamily="34" charset="-120"/>
              </a:rPr>
              <a:t>Комп'ютерна класифікація, виділення об'єктів, моніторинг змін</a:t>
            </a:r>
            <a:endParaRPr lang="en-US" sz="1750" dirty="0"/>
          </a:p>
        </p:txBody>
      </p:sp>
      <p:pic>
        <p:nvPicPr>
          <p:cNvPr id="17" name="Image 5" descr="preencoded.png"/>
          <p:cNvPicPr>
            <a:picLocks noChangeAspect="1"/>
          </p:cNvPicPr>
          <p:nvPr/>
        </p:nvPicPr>
        <p:blipFill>
          <a:blip r:embed="rId8"/>
          <a:stretch>
            <a:fillRect/>
          </a:stretch>
        </p:blipFill>
        <p:spPr>
          <a:xfrm>
            <a:off x="5029676" y="1766411"/>
            <a:ext cx="4571048" cy="4571048"/>
          </a:xfrm>
          <a:prstGeom prst="rect">
            <a:avLst/>
          </a:prstGeom>
        </p:spPr>
      </p:pic>
      <p:pic>
        <p:nvPicPr>
          <p:cNvPr id="18" name="Image 6" descr="preencoded.png"/>
          <p:cNvPicPr>
            <a:picLocks noChangeAspect="1"/>
          </p:cNvPicPr>
          <p:nvPr/>
        </p:nvPicPr>
        <p:blipFill>
          <a:blip r:embed="rId9"/>
          <a:stretch>
            <a:fillRect/>
          </a:stretch>
        </p:blipFill>
        <p:spPr>
          <a:xfrm>
            <a:off x="7372707" y="5426035"/>
            <a:ext cx="335637" cy="419576"/>
          </a:xfrm>
          <a:prstGeom prst="rect">
            <a:avLst/>
          </a:prstGeom>
        </p:spPr>
      </p:pic>
      <p:sp>
        <p:nvSpPr>
          <p:cNvPr id="19" name="Text 10"/>
          <p:cNvSpPr/>
          <p:nvPr/>
        </p:nvSpPr>
        <p:spPr>
          <a:xfrm>
            <a:off x="1889046" y="4497943"/>
            <a:ext cx="2804160" cy="350401"/>
          </a:xfrm>
          <a:prstGeom prst="rect">
            <a:avLst/>
          </a:prstGeom>
          <a:noFill/>
          <a:ln/>
        </p:spPr>
        <p:txBody>
          <a:bodyPr wrap="none" lIns="0" tIns="0" rIns="0" bIns="0" rtlCol="0" anchor="t"/>
          <a:lstStyle/>
          <a:p>
            <a:pPr marL="0" indent="0" algn="r">
              <a:lnSpc>
                <a:spcPts val="2750"/>
              </a:lnSpc>
              <a:buNone/>
            </a:pPr>
            <a:r>
              <a:rPr lang="en-US" sz="2200" dirty="0">
                <a:solidFill>
                  <a:srgbClr val="3C3939"/>
                </a:solidFill>
                <a:latin typeface="Raleway" pitchFamily="34" charset="0"/>
                <a:ea typeface="Raleway" pitchFamily="34" charset="-122"/>
                <a:cs typeface="Raleway" pitchFamily="34" charset="-120"/>
              </a:rPr>
              <a:t>Інтеграція</a:t>
            </a:r>
            <a:endParaRPr lang="en-US" sz="2200" dirty="0"/>
          </a:p>
        </p:txBody>
      </p:sp>
      <p:sp>
        <p:nvSpPr>
          <p:cNvPr id="20" name="Text 11"/>
          <p:cNvSpPr/>
          <p:nvPr/>
        </p:nvSpPr>
        <p:spPr>
          <a:xfrm>
            <a:off x="785098" y="4982885"/>
            <a:ext cx="3908107" cy="1076563"/>
          </a:xfrm>
          <a:prstGeom prst="rect">
            <a:avLst/>
          </a:prstGeom>
          <a:noFill/>
          <a:ln/>
        </p:spPr>
        <p:txBody>
          <a:bodyPr wrap="square" lIns="0" tIns="0" rIns="0" bIns="0" rtlCol="0" anchor="t"/>
          <a:lstStyle/>
          <a:p>
            <a:pPr marL="0" indent="0" algn="r">
              <a:lnSpc>
                <a:spcPts val="2800"/>
              </a:lnSpc>
              <a:buNone/>
            </a:pPr>
            <a:r>
              <a:rPr lang="en-US" sz="1750" dirty="0">
                <a:solidFill>
                  <a:srgbClr val="3C3939"/>
                </a:solidFill>
                <a:latin typeface="Roboto" pitchFamily="34" charset="0"/>
                <a:ea typeface="Roboto" pitchFamily="34" charset="-122"/>
                <a:cs typeface="Roboto" pitchFamily="34" charset="-120"/>
              </a:rPr>
              <a:t>Включення даних ДЗЗ у геоінформаційні системи та бази даних</a:t>
            </a:r>
            <a:endParaRPr lang="en-US" sz="1750" dirty="0"/>
          </a:p>
        </p:txBody>
      </p:sp>
      <p:pic>
        <p:nvPicPr>
          <p:cNvPr id="21" name="Image 7" descr="preencoded.png"/>
          <p:cNvPicPr>
            <a:picLocks noChangeAspect="1"/>
          </p:cNvPicPr>
          <p:nvPr/>
        </p:nvPicPr>
        <p:blipFill>
          <a:blip r:embed="rId10"/>
          <a:stretch>
            <a:fillRect/>
          </a:stretch>
        </p:blipFill>
        <p:spPr>
          <a:xfrm>
            <a:off x="5029676" y="1766411"/>
            <a:ext cx="4571048" cy="4571048"/>
          </a:xfrm>
          <a:prstGeom prst="rect">
            <a:avLst/>
          </a:prstGeom>
        </p:spPr>
      </p:pic>
      <p:sp>
        <p:nvSpPr>
          <p:cNvPr id="22" name="Text 12"/>
          <p:cNvSpPr/>
          <p:nvPr/>
        </p:nvSpPr>
        <p:spPr>
          <a:xfrm>
            <a:off x="5710595" y="4545925"/>
            <a:ext cx="335637" cy="419576"/>
          </a:xfrm>
          <a:prstGeom prst="rect">
            <a:avLst/>
          </a:prstGeom>
          <a:noFill/>
          <a:ln/>
        </p:spPr>
        <p:txBody>
          <a:bodyPr wrap="none" lIns="0" tIns="0" rIns="0" bIns="0" rtlCol="0" anchor="t"/>
          <a:lstStyle/>
          <a:p>
            <a:pPr marL="0" indent="0" algn="l">
              <a:lnSpc>
                <a:spcPts val="4200"/>
              </a:lnSpc>
              <a:buNone/>
            </a:pPr>
            <a:r>
              <a:rPr lang="en-US" sz="2600" dirty="0">
                <a:solidFill>
                  <a:srgbClr val="3C3939"/>
                </a:solidFill>
                <a:latin typeface="Raleway" pitchFamily="34" charset="0"/>
                <a:ea typeface="Raleway" pitchFamily="34" charset="-122"/>
                <a:cs typeface="Raleway" pitchFamily="34" charset="-120"/>
              </a:rPr>
              <a:t>5</a:t>
            </a:r>
            <a:endParaRPr lang="en-US" sz="2600" dirty="0"/>
          </a:p>
        </p:txBody>
      </p:sp>
      <p:sp>
        <p:nvSpPr>
          <p:cNvPr id="23" name="Text 13"/>
          <p:cNvSpPr/>
          <p:nvPr/>
        </p:nvSpPr>
        <p:spPr>
          <a:xfrm>
            <a:off x="785098" y="6589752"/>
            <a:ext cx="13060204" cy="1076563"/>
          </a:xfrm>
          <a:prstGeom prst="rect">
            <a:avLst/>
          </a:prstGeom>
          <a:noFill/>
          <a:ln/>
        </p:spPr>
        <p:txBody>
          <a:bodyPr wrap="square" lIns="0" tIns="0" rIns="0" bIns="0" rtlCol="0" anchor="t"/>
          <a:lstStyle/>
          <a:p>
            <a:pPr marL="0" indent="0" algn="l">
              <a:lnSpc>
                <a:spcPts val="2800"/>
              </a:lnSpc>
              <a:buNone/>
            </a:pPr>
            <a:r>
              <a:rPr lang="en-US" sz="1750" dirty="0">
                <a:solidFill>
                  <a:srgbClr val="3C3939"/>
                </a:solidFill>
                <a:latin typeface="Roboto" pitchFamily="34" charset="0"/>
                <a:ea typeface="Roboto" pitchFamily="34" charset="-122"/>
                <a:cs typeface="Roboto" pitchFamily="34" charset="-120"/>
              </a:rPr>
              <a:t>ДЗЗ забезпечує регулярне оновлення геопросторових даних для великих територій з різною деталізацією. Сучасні супутники дозволяють отримувати знімки з роздільною здатністю до 30 см, а радарні системи можуть працювати незалежно від хмарності та освітленості.</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103471"/>
            <a:ext cx="9097685"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Оптичні супутникові системи ДЗЗ</a:t>
            </a:r>
            <a:endParaRPr lang="en-US" sz="4450" dirty="0"/>
          </a:p>
        </p:txBody>
      </p:sp>
      <p:sp>
        <p:nvSpPr>
          <p:cNvPr id="3" name="Shape 1"/>
          <p:cNvSpPr/>
          <p:nvPr/>
        </p:nvSpPr>
        <p:spPr>
          <a:xfrm>
            <a:off x="793790" y="2152412"/>
            <a:ext cx="13042821" cy="3629739"/>
          </a:xfrm>
          <a:prstGeom prst="roundRect">
            <a:avLst>
              <a:gd name="adj" fmla="val 2625"/>
            </a:avLst>
          </a:prstGeom>
          <a:noFill/>
          <a:ln w="7620">
            <a:solidFill>
              <a:srgbClr val="000000">
                <a:alpha val="8000"/>
              </a:srgbClr>
            </a:solidFill>
            <a:prstDash val="solid"/>
          </a:ln>
        </p:spPr>
      </p:sp>
      <p:sp>
        <p:nvSpPr>
          <p:cNvPr id="4" name="Shape 2"/>
          <p:cNvSpPr/>
          <p:nvPr/>
        </p:nvSpPr>
        <p:spPr>
          <a:xfrm>
            <a:off x="801410" y="2160032"/>
            <a:ext cx="13027581" cy="1013222"/>
          </a:xfrm>
          <a:prstGeom prst="rect">
            <a:avLst/>
          </a:prstGeom>
          <a:solidFill>
            <a:srgbClr val="FFFFFF">
              <a:alpha val="4000"/>
            </a:srgbClr>
          </a:solidFill>
          <a:ln/>
        </p:spPr>
      </p:sp>
      <p:sp>
        <p:nvSpPr>
          <p:cNvPr id="5" name="Text 3"/>
          <p:cNvSpPr/>
          <p:nvPr/>
        </p:nvSpPr>
        <p:spPr>
          <a:xfrm>
            <a:off x="1028581" y="2303740"/>
            <a:ext cx="214800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Супутник</a:t>
            </a:r>
            <a:endParaRPr lang="en-US" sz="1750" dirty="0"/>
          </a:p>
        </p:txBody>
      </p:sp>
      <p:sp>
        <p:nvSpPr>
          <p:cNvPr id="6" name="Text 4"/>
          <p:cNvSpPr/>
          <p:nvPr/>
        </p:nvSpPr>
        <p:spPr>
          <a:xfrm>
            <a:off x="3637836" y="2303740"/>
            <a:ext cx="214419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Країна</a:t>
            </a:r>
            <a:endParaRPr lang="en-US" sz="1750" dirty="0"/>
          </a:p>
        </p:txBody>
      </p:sp>
      <p:sp>
        <p:nvSpPr>
          <p:cNvPr id="7" name="Text 5"/>
          <p:cNvSpPr/>
          <p:nvPr/>
        </p:nvSpPr>
        <p:spPr>
          <a:xfrm>
            <a:off x="6243280" y="2303740"/>
            <a:ext cx="2144197"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Роздільна здатність</a:t>
            </a:r>
            <a:endParaRPr lang="en-US" sz="1750" dirty="0"/>
          </a:p>
        </p:txBody>
      </p:sp>
      <p:sp>
        <p:nvSpPr>
          <p:cNvPr id="8" name="Text 6"/>
          <p:cNvSpPr/>
          <p:nvPr/>
        </p:nvSpPr>
        <p:spPr>
          <a:xfrm>
            <a:off x="8848725" y="2303740"/>
            <a:ext cx="214419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Спектральні канали</a:t>
            </a:r>
            <a:endParaRPr lang="en-US" sz="1750" dirty="0"/>
          </a:p>
        </p:txBody>
      </p:sp>
      <p:sp>
        <p:nvSpPr>
          <p:cNvPr id="9" name="Text 7"/>
          <p:cNvSpPr/>
          <p:nvPr/>
        </p:nvSpPr>
        <p:spPr>
          <a:xfrm>
            <a:off x="11454170" y="2303740"/>
            <a:ext cx="214800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Періодичність</a:t>
            </a:r>
            <a:endParaRPr lang="en-US" sz="1750" dirty="0"/>
          </a:p>
        </p:txBody>
      </p:sp>
      <p:sp>
        <p:nvSpPr>
          <p:cNvPr id="10" name="Shape 8"/>
          <p:cNvSpPr/>
          <p:nvPr/>
        </p:nvSpPr>
        <p:spPr>
          <a:xfrm>
            <a:off x="801410" y="3173254"/>
            <a:ext cx="13027581" cy="650319"/>
          </a:xfrm>
          <a:prstGeom prst="rect">
            <a:avLst/>
          </a:prstGeom>
          <a:solidFill>
            <a:srgbClr val="000000">
              <a:alpha val="4000"/>
            </a:srgbClr>
          </a:solidFill>
          <a:ln/>
        </p:spPr>
      </p:sp>
      <p:sp>
        <p:nvSpPr>
          <p:cNvPr id="11" name="Text 9"/>
          <p:cNvSpPr/>
          <p:nvPr/>
        </p:nvSpPr>
        <p:spPr>
          <a:xfrm>
            <a:off x="1028581" y="3316962"/>
            <a:ext cx="214800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WorldView-4</a:t>
            </a:r>
            <a:endParaRPr lang="en-US" sz="1750" dirty="0"/>
          </a:p>
        </p:txBody>
      </p:sp>
      <p:sp>
        <p:nvSpPr>
          <p:cNvPr id="12" name="Text 10"/>
          <p:cNvSpPr/>
          <p:nvPr/>
        </p:nvSpPr>
        <p:spPr>
          <a:xfrm>
            <a:off x="3637836" y="3316962"/>
            <a:ext cx="214419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США</a:t>
            </a:r>
            <a:endParaRPr lang="en-US" sz="1750" dirty="0"/>
          </a:p>
        </p:txBody>
      </p:sp>
      <p:sp>
        <p:nvSpPr>
          <p:cNvPr id="13" name="Text 11"/>
          <p:cNvSpPr/>
          <p:nvPr/>
        </p:nvSpPr>
        <p:spPr>
          <a:xfrm>
            <a:off x="6243280" y="3316962"/>
            <a:ext cx="214419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31 см (панхром)</a:t>
            </a:r>
            <a:endParaRPr lang="en-US" sz="1750" dirty="0"/>
          </a:p>
        </p:txBody>
      </p:sp>
      <p:sp>
        <p:nvSpPr>
          <p:cNvPr id="14" name="Text 12"/>
          <p:cNvSpPr/>
          <p:nvPr/>
        </p:nvSpPr>
        <p:spPr>
          <a:xfrm>
            <a:off x="8848725" y="3316962"/>
            <a:ext cx="214419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5 каналів</a:t>
            </a:r>
            <a:endParaRPr lang="en-US" sz="1750" dirty="0"/>
          </a:p>
        </p:txBody>
      </p:sp>
      <p:sp>
        <p:nvSpPr>
          <p:cNvPr id="15" name="Text 13"/>
          <p:cNvSpPr/>
          <p:nvPr/>
        </p:nvSpPr>
        <p:spPr>
          <a:xfrm>
            <a:off x="11454170" y="3316962"/>
            <a:ext cx="214800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1-3 дні</a:t>
            </a:r>
            <a:endParaRPr lang="en-US" sz="1750" dirty="0"/>
          </a:p>
        </p:txBody>
      </p:sp>
      <p:sp>
        <p:nvSpPr>
          <p:cNvPr id="16" name="Shape 14"/>
          <p:cNvSpPr/>
          <p:nvPr/>
        </p:nvSpPr>
        <p:spPr>
          <a:xfrm>
            <a:off x="801410" y="3823573"/>
            <a:ext cx="13027581" cy="650319"/>
          </a:xfrm>
          <a:prstGeom prst="rect">
            <a:avLst/>
          </a:prstGeom>
          <a:solidFill>
            <a:srgbClr val="FFFFFF">
              <a:alpha val="4000"/>
            </a:srgbClr>
          </a:solidFill>
          <a:ln/>
        </p:spPr>
      </p:sp>
      <p:sp>
        <p:nvSpPr>
          <p:cNvPr id="17" name="Text 15"/>
          <p:cNvSpPr/>
          <p:nvPr/>
        </p:nvSpPr>
        <p:spPr>
          <a:xfrm>
            <a:off x="1028581" y="3967282"/>
            <a:ext cx="214800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Sentinel-2</a:t>
            </a:r>
            <a:endParaRPr lang="en-US" sz="1750" dirty="0"/>
          </a:p>
        </p:txBody>
      </p:sp>
      <p:sp>
        <p:nvSpPr>
          <p:cNvPr id="18" name="Text 16"/>
          <p:cNvSpPr/>
          <p:nvPr/>
        </p:nvSpPr>
        <p:spPr>
          <a:xfrm>
            <a:off x="3637836" y="3967282"/>
            <a:ext cx="214419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ЄС</a:t>
            </a:r>
            <a:endParaRPr lang="en-US" sz="1750" dirty="0"/>
          </a:p>
        </p:txBody>
      </p:sp>
      <p:sp>
        <p:nvSpPr>
          <p:cNvPr id="19" name="Text 17"/>
          <p:cNvSpPr/>
          <p:nvPr/>
        </p:nvSpPr>
        <p:spPr>
          <a:xfrm>
            <a:off x="6243280" y="3967282"/>
            <a:ext cx="214419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10 м (RGB+NIR)</a:t>
            </a:r>
            <a:endParaRPr lang="en-US" sz="1750" dirty="0"/>
          </a:p>
        </p:txBody>
      </p:sp>
      <p:sp>
        <p:nvSpPr>
          <p:cNvPr id="20" name="Text 18"/>
          <p:cNvSpPr/>
          <p:nvPr/>
        </p:nvSpPr>
        <p:spPr>
          <a:xfrm>
            <a:off x="8848725" y="3967282"/>
            <a:ext cx="214419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13 каналів</a:t>
            </a:r>
            <a:endParaRPr lang="en-US" sz="1750" dirty="0"/>
          </a:p>
        </p:txBody>
      </p:sp>
      <p:sp>
        <p:nvSpPr>
          <p:cNvPr id="21" name="Text 19"/>
          <p:cNvSpPr/>
          <p:nvPr/>
        </p:nvSpPr>
        <p:spPr>
          <a:xfrm>
            <a:off x="11454170" y="3967282"/>
            <a:ext cx="214800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5 днів</a:t>
            </a:r>
            <a:endParaRPr lang="en-US" sz="1750" dirty="0"/>
          </a:p>
        </p:txBody>
      </p:sp>
      <p:sp>
        <p:nvSpPr>
          <p:cNvPr id="22" name="Shape 20"/>
          <p:cNvSpPr/>
          <p:nvPr/>
        </p:nvSpPr>
        <p:spPr>
          <a:xfrm>
            <a:off x="801410" y="4473893"/>
            <a:ext cx="13027581" cy="650319"/>
          </a:xfrm>
          <a:prstGeom prst="rect">
            <a:avLst/>
          </a:prstGeom>
          <a:solidFill>
            <a:srgbClr val="000000">
              <a:alpha val="4000"/>
            </a:srgbClr>
          </a:solidFill>
          <a:ln/>
        </p:spPr>
      </p:sp>
      <p:sp>
        <p:nvSpPr>
          <p:cNvPr id="23" name="Text 21"/>
          <p:cNvSpPr/>
          <p:nvPr/>
        </p:nvSpPr>
        <p:spPr>
          <a:xfrm>
            <a:off x="1028581" y="4617601"/>
            <a:ext cx="214800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Planet SkySat</a:t>
            </a:r>
            <a:endParaRPr lang="en-US" sz="1750" dirty="0"/>
          </a:p>
        </p:txBody>
      </p:sp>
      <p:sp>
        <p:nvSpPr>
          <p:cNvPr id="24" name="Text 22"/>
          <p:cNvSpPr/>
          <p:nvPr/>
        </p:nvSpPr>
        <p:spPr>
          <a:xfrm>
            <a:off x="3637836" y="4617601"/>
            <a:ext cx="214419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США</a:t>
            </a:r>
            <a:endParaRPr lang="en-US" sz="1750" dirty="0"/>
          </a:p>
        </p:txBody>
      </p:sp>
      <p:sp>
        <p:nvSpPr>
          <p:cNvPr id="25" name="Text 23"/>
          <p:cNvSpPr/>
          <p:nvPr/>
        </p:nvSpPr>
        <p:spPr>
          <a:xfrm>
            <a:off x="6243280" y="4617601"/>
            <a:ext cx="214419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50 см (панхром)</a:t>
            </a:r>
            <a:endParaRPr lang="en-US" sz="1750" dirty="0"/>
          </a:p>
        </p:txBody>
      </p:sp>
      <p:sp>
        <p:nvSpPr>
          <p:cNvPr id="26" name="Text 24"/>
          <p:cNvSpPr/>
          <p:nvPr/>
        </p:nvSpPr>
        <p:spPr>
          <a:xfrm>
            <a:off x="8848725" y="4617601"/>
            <a:ext cx="214419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4 канали</a:t>
            </a:r>
            <a:endParaRPr lang="en-US" sz="1750" dirty="0"/>
          </a:p>
        </p:txBody>
      </p:sp>
      <p:sp>
        <p:nvSpPr>
          <p:cNvPr id="27" name="Text 25"/>
          <p:cNvSpPr/>
          <p:nvPr/>
        </p:nvSpPr>
        <p:spPr>
          <a:xfrm>
            <a:off x="11454170" y="4617601"/>
            <a:ext cx="214800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щоденно</a:t>
            </a:r>
            <a:endParaRPr lang="en-US" sz="1750" dirty="0"/>
          </a:p>
        </p:txBody>
      </p:sp>
      <p:sp>
        <p:nvSpPr>
          <p:cNvPr id="28" name="Shape 26"/>
          <p:cNvSpPr/>
          <p:nvPr/>
        </p:nvSpPr>
        <p:spPr>
          <a:xfrm>
            <a:off x="801410" y="5124212"/>
            <a:ext cx="13027581" cy="650319"/>
          </a:xfrm>
          <a:prstGeom prst="rect">
            <a:avLst/>
          </a:prstGeom>
          <a:solidFill>
            <a:srgbClr val="FFFFFF">
              <a:alpha val="4000"/>
            </a:srgbClr>
          </a:solidFill>
          <a:ln/>
        </p:spPr>
      </p:sp>
      <p:sp>
        <p:nvSpPr>
          <p:cNvPr id="29" name="Text 27"/>
          <p:cNvSpPr/>
          <p:nvPr/>
        </p:nvSpPr>
        <p:spPr>
          <a:xfrm>
            <a:off x="1028581" y="5267920"/>
            <a:ext cx="214800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Січ-2-1</a:t>
            </a:r>
            <a:endParaRPr lang="en-US" sz="1750" dirty="0"/>
          </a:p>
        </p:txBody>
      </p:sp>
      <p:sp>
        <p:nvSpPr>
          <p:cNvPr id="30" name="Text 28"/>
          <p:cNvSpPr/>
          <p:nvPr/>
        </p:nvSpPr>
        <p:spPr>
          <a:xfrm>
            <a:off x="3637836" y="5267920"/>
            <a:ext cx="214419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Україна</a:t>
            </a:r>
            <a:endParaRPr lang="en-US" sz="1750" dirty="0"/>
          </a:p>
        </p:txBody>
      </p:sp>
      <p:sp>
        <p:nvSpPr>
          <p:cNvPr id="31" name="Text 29"/>
          <p:cNvSpPr/>
          <p:nvPr/>
        </p:nvSpPr>
        <p:spPr>
          <a:xfrm>
            <a:off x="6243280" y="5267920"/>
            <a:ext cx="214419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8 м (панхром)</a:t>
            </a:r>
            <a:endParaRPr lang="en-US" sz="1750" dirty="0"/>
          </a:p>
        </p:txBody>
      </p:sp>
      <p:sp>
        <p:nvSpPr>
          <p:cNvPr id="32" name="Text 30"/>
          <p:cNvSpPr/>
          <p:nvPr/>
        </p:nvSpPr>
        <p:spPr>
          <a:xfrm>
            <a:off x="8848725" y="5267920"/>
            <a:ext cx="214419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4 канали</a:t>
            </a:r>
            <a:endParaRPr lang="en-US" sz="1750" dirty="0"/>
          </a:p>
        </p:txBody>
      </p:sp>
      <p:sp>
        <p:nvSpPr>
          <p:cNvPr id="33" name="Text 31"/>
          <p:cNvSpPr/>
          <p:nvPr/>
        </p:nvSpPr>
        <p:spPr>
          <a:xfrm>
            <a:off x="11454170" y="5267920"/>
            <a:ext cx="2148007"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7-8 днів</a:t>
            </a:r>
            <a:endParaRPr lang="en-US" sz="1750" dirty="0"/>
          </a:p>
        </p:txBody>
      </p:sp>
      <p:sp>
        <p:nvSpPr>
          <p:cNvPr id="34" name="Text 32"/>
          <p:cNvSpPr/>
          <p:nvPr/>
        </p:nvSpPr>
        <p:spPr>
          <a:xfrm>
            <a:off x="793790" y="6037302"/>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Оптичні супутникові системи фіксують відбите сонячне випромінювання в різних діапазонах спектру. Вони ефективні для картографування рослинності, водних об'єктів, урбанізованих територій та інших об'єктів, але обмежені хмарним покривом та нічним часом.</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59091" y="509707"/>
            <a:ext cx="4133612" cy="511373"/>
          </a:xfrm>
          <a:prstGeom prst="rect">
            <a:avLst/>
          </a:prstGeom>
          <a:noFill/>
          <a:ln/>
        </p:spPr>
        <p:txBody>
          <a:bodyPr wrap="none" lIns="0" tIns="0" rIns="0" bIns="0" rtlCol="0" anchor="t"/>
          <a:lstStyle/>
          <a:p>
            <a:pPr marL="0" indent="0" algn="l">
              <a:lnSpc>
                <a:spcPts val="4000"/>
              </a:lnSpc>
              <a:buNone/>
            </a:pPr>
            <a:r>
              <a:rPr lang="en-US" sz="3200" dirty="0">
                <a:solidFill>
                  <a:srgbClr val="1B1B27"/>
                </a:solidFill>
                <a:latin typeface="Raleway" pitchFamily="34" charset="0"/>
                <a:ea typeface="Raleway" pitchFamily="34" charset="-122"/>
                <a:cs typeface="Raleway" pitchFamily="34" charset="-120"/>
              </a:rPr>
              <a:t>Радарні системи ДЗЗ</a:t>
            </a:r>
            <a:endParaRPr lang="en-US" sz="3200" dirty="0"/>
          </a:p>
        </p:txBody>
      </p:sp>
      <p:pic>
        <p:nvPicPr>
          <p:cNvPr id="4" name="Image 1" descr="preencoded.png"/>
          <p:cNvPicPr>
            <a:picLocks noChangeAspect="1"/>
          </p:cNvPicPr>
          <p:nvPr/>
        </p:nvPicPr>
        <p:blipFill>
          <a:blip r:embed="rId4"/>
          <a:stretch>
            <a:fillRect/>
          </a:stretch>
        </p:blipFill>
        <p:spPr>
          <a:xfrm>
            <a:off x="6059091" y="1266468"/>
            <a:ext cx="409099" cy="409099"/>
          </a:xfrm>
          <a:prstGeom prst="rect">
            <a:avLst/>
          </a:prstGeom>
        </p:spPr>
      </p:pic>
      <p:sp>
        <p:nvSpPr>
          <p:cNvPr id="5" name="Text 1"/>
          <p:cNvSpPr/>
          <p:nvPr/>
        </p:nvSpPr>
        <p:spPr>
          <a:xfrm>
            <a:off x="6059091" y="1839158"/>
            <a:ext cx="2045613" cy="255627"/>
          </a:xfrm>
          <a:prstGeom prst="rect">
            <a:avLst/>
          </a:prstGeom>
          <a:noFill/>
          <a:ln/>
        </p:spPr>
        <p:txBody>
          <a:bodyPr wrap="none" lIns="0" tIns="0" rIns="0" bIns="0" rtlCol="0" anchor="t"/>
          <a:lstStyle/>
          <a:p>
            <a:pPr marL="0" indent="0" algn="l">
              <a:lnSpc>
                <a:spcPts val="2000"/>
              </a:lnSpc>
              <a:buNone/>
            </a:pPr>
            <a:r>
              <a:rPr lang="en-US" sz="1600" dirty="0">
                <a:solidFill>
                  <a:srgbClr val="3C3939"/>
                </a:solidFill>
                <a:latin typeface="Raleway" pitchFamily="34" charset="0"/>
                <a:ea typeface="Raleway" pitchFamily="34" charset="-122"/>
                <a:cs typeface="Raleway" pitchFamily="34" charset="-120"/>
              </a:rPr>
              <a:t>Усепогодність</a:t>
            </a:r>
            <a:endParaRPr lang="en-US" sz="1600" dirty="0"/>
          </a:p>
        </p:txBody>
      </p:sp>
      <p:sp>
        <p:nvSpPr>
          <p:cNvPr id="6" name="Text 2"/>
          <p:cNvSpPr/>
          <p:nvPr/>
        </p:nvSpPr>
        <p:spPr>
          <a:xfrm>
            <a:off x="6059091" y="2192893"/>
            <a:ext cx="2502575" cy="1308497"/>
          </a:xfrm>
          <a:prstGeom prst="rect">
            <a:avLst/>
          </a:prstGeom>
          <a:noFill/>
          <a:ln/>
        </p:spPr>
        <p:txBody>
          <a:bodyPr wrap="square" lIns="0" tIns="0" rIns="0" bIns="0" rtlCol="0" anchor="t"/>
          <a:lstStyle/>
          <a:p>
            <a:pPr marL="0" indent="0" algn="l">
              <a:lnSpc>
                <a:spcPts val="2050"/>
              </a:lnSpc>
              <a:buNone/>
            </a:pPr>
            <a:r>
              <a:rPr lang="en-US" sz="1250" dirty="0">
                <a:solidFill>
                  <a:srgbClr val="3C3939"/>
                </a:solidFill>
                <a:latin typeface="Roboto" pitchFamily="34" charset="0"/>
                <a:ea typeface="Roboto" pitchFamily="34" charset="-122"/>
                <a:cs typeface="Roboto" pitchFamily="34" charset="-120"/>
              </a:rPr>
              <a:t>Радарні системи працюють незалежно від хмарності та освітлення, що дозволяє отримувати дані вночі та в умовах суцільної хмарності.</a:t>
            </a:r>
            <a:endParaRPr lang="en-US" sz="1250" dirty="0"/>
          </a:p>
        </p:txBody>
      </p:sp>
      <p:pic>
        <p:nvPicPr>
          <p:cNvPr id="7" name="Image 2" descr="preencoded.png"/>
          <p:cNvPicPr>
            <a:picLocks noChangeAspect="1"/>
          </p:cNvPicPr>
          <p:nvPr/>
        </p:nvPicPr>
        <p:blipFill>
          <a:blip r:embed="rId5"/>
          <a:stretch>
            <a:fillRect/>
          </a:stretch>
        </p:blipFill>
        <p:spPr>
          <a:xfrm>
            <a:off x="8807053" y="1266468"/>
            <a:ext cx="409099" cy="409099"/>
          </a:xfrm>
          <a:prstGeom prst="rect">
            <a:avLst/>
          </a:prstGeom>
        </p:spPr>
      </p:pic>
      <p:sp>
        <p:nvSpPr>
          <p:cNvPr id="8" name="Text 3"/>
          <p:cNvSpPr/>
          <p:nvPr/>
        </p:nvSpPr>
        <p:spPr>
          <a:xfrm>
            <a:off x="8807053" y="1839158"/>
            <a:ext cx="2045613" cy="255627"/>
          </a:xfrm>
          <a:prstGeom prst="rect">
            <a:avLst/>
          </a:prstGeom>
          <a:noFill/>
          <a:ln/>
        </p:spPr>
        <p:txBody>
          <a:bodyPr wrap="none" lIns="0" tIns="0" rIns="0" bIns="0" rtlCol="0" anchor="t"/>
          <a:lstStyle/>
          <a:p>
            <a:pPr marL="0" indent="0" algn="l">
              <a:lnSpc>
                <a:spcPts val="2000"/>
              </a:lnSpc>
              <a:buNone/>
            </a:pPr>
            <a:r>
              <a:rPr lang="en-US" sz="1600" dirty="0">
                <a:solidFill>
                  <a:srgbClr val="3C3939"/>
                </a:solidFill>
                <a:latin typeface="Raleway" pitchFamily="34" charset="0"/>
                <a:ea typeface="Raleway" pitchFamily="34" charset="-122"/>
                <a:cs typeface="Raleway" pitchFamily="34" charset="-120"/>
              </a:rPr>
              <a:t>Інтерферометрія</a:t>
            </a:r>
            <a:endParaRPr lang="en-US" sz="1600" dirty="0"/>
          </a:p>
        </p:txBody>
      </p:sp>
      <p:sp>
        <p:nvSpPr>
          <p:cNvPr id="9" name="Text 4"/>
          <p:cNvSpPr/>
          <p:nvPr/>
        </p:nvSpPr>
        <p:spPr>
          <a:xfrm>
            <a:off x="8807053" y="2192893"/>
            <a:ext cx="2502575" cy="1308497"/>
          </a:xfrm>
          <a:prstGeom prst="rect">
            <a:avLst/>
          </a:prstGeom>
          <a:noFill/>
          <a:ln/>
        </p:spPr>
        <p:txBody>
          <a:bodyPr wrap="square" lIns="0" tIns="0" rIns="0" bIns="0" rtlCol="0" anchor="t"/>
          <a:lstStyle/>
          <a:p>
            <a:pPr marL="0" indent="0" algn="l">
              <a:lnSpc>
                <a:spcPts val="2050"/>
              </a:lnSpc>
              <a:buNone/>
            </a:pPr>
            <a:r>
              <a:rPr lang="en-US" sz="1250" dirty="0">
                <a:solidFill>
                  <a:srgbClr val="3C3939"/>
                </a:solidFill>
                <a:latin typeface="Roboto" pitchFamily="34" charset="0"/>
                <a:ea typeface="Roboto" pitchFamily="34" charset="-122"/>
                <a:cs typeface="Roboto" pitchFamily="34" charset="-120"/>
              </a:rPr>
              <a:t>Технологія InSAR дозволяє виявляти міліметрові зміщення земної поверхні для моніторингу зсувів, просідань та тектонічних рухів.</a:t>
            </a:r>
            <a:endParaRPr lang="en-US" sz="1250" dirty="0"/>
          </a:p>
        </p:txBody>
      </p:sp>
      <p:pic>
        <p:nvPicPr>
          <p:cNvPr id="10" name="Image 3" descr="preencoded.png"/>
          <p:cNvPicPr>
            <a:picLocks noChangeAspect="1"/>
          </p:cNvPicPr>
          <p:nvPr/>
        </p:nvPicPr>
        <p:blipFill>
          <a:blip r:embed="rId6"/>
          <a:stretch>
            <a:fillRect/>
          </a:stretch>
        </p:blipFill>
        <p:spPr>
          <a:xfrm>
            <a:off x="11555016" y="1266468"/>
            <a:ext cx="409099" cy="409099"/>
          </a:xfrm>
          <a:prstGeom prst="rect">
            <a:avLst/>
          </a:prstGeom>
        </p:spPr>
      </p:pic>
      <p:sp>
        <p:nvSpPr>
          <p:cNvPr id="11" name="Text 5"/>
          <p:cNvSpPr/>
          <p:nvPr/>
        </p:nvSpPr>
        <p:spPr>
          <a:xfrm>
            <a:off x="11555016" y="1839158"/>
            <a:ext cx="2045613" cy="255627"/>
          </a:xfrm>
          <a:prstGeom prst="rect">
            <a:avLst/>
          </a:prstGeom>
          <a:noFill/>
          <a:ln/>
        </p:spPr>
        <p:txBody>
          <a:bodyPr wrap="none" lIns="0" tIns="0" rIns="0" bIns="0" rtlCol="0" anchor="t"/>
          <a:lstStyle/>
          <a:p>
            <a:pPr marL="0" indent="0" algn="l">
              <a:lnSpc>
                <a:spcPts val="2000"/>
              </a:lnSpc>
              <a:buNone/>
            </a:pPr>
            <a:r>
              <a:rPr lang="en-US" sz="1600" dirty="0">
                <a:solidFill>
                  <a:srgbClr val="3C3939"/>
                </a:solidFill>
                <a:latin typeface="Raleway" pitchFamily="34" charset="0"/>
                <a:ea typeface="Raleway" pitchFamily="34" charset="-122"/>
                <a:cs typeface="Raleway" pitchFamily="34" charset="-120"/>
              </a:rPr>
              <a:t>Поляриметрія</a:t>
            </a:r>
            <a:endParaRPr lang="en-US" sz="1600" dirty="0"/>
          </a:p>
        </p:txBody>
      </p:sp>
      <p:sp>
        <p:nvSpPr>
          <p:cNvPr id="12" name="Text 6"/>
          <p:cNvSpPr/>
          <p:nvPr/>
        </p:nvSpPr>
        <p:spPr>
          <a:xfrm>
            <a:off x="11555016" y="2192893"/>
            <a:ext cx="2502575" cy="1570196"/>
          </a:xfrm>
          <a:prstGeom prst="rect">
            <a:avLst/>
          </a:prstGeom>
          <a:noFill/>
          <a:ln/>
        </p:spPr>
        <p:txBody>
          <a:bodyPr wrap="square" lIns="0" tIns="0" rIns="0" bIns="0" rtlCol="0" anchor="t"/>
          <a:lstStyle/>
          <a:p>
            <a:pPr marL="0" indent="0" algn="l">
              <a:lnSpc>
                <a:spcPts val="2050"/>
              </a:lnSpc>
              <a:buNone/>
            </a:pPr>
            <a:r>
              <a:rPr lang="en-US" sz="1250" dirty="0">
                <a:solidFill>
                  <a:srgbClr val="3C3939"/>
                </a:solidFill>
                <a:latin typeface="Roboto" pitchFamily="34" charset="0"/>
                <a:ea typeface="Roboto" pitchFamily="34" charset="-122"/>
                <a:cs typeface="Roboto" pitchFamily="34" charset="-120"/>
              </a:rPr>
              <a:t>Аналіз поляризації радарного сигналу дає можливість визначати тип поверхні, вологість ґрунту та характеристики рослинного покриву.</a:t>
            </a:r>
            <a:endParaRPr lang="en-US" sz="1250" dirty="0"/>
          </a:p>
        </p:txBody>
      </p:sp>
      <p:pic>
        <p:nvPicPr>
          <p:cNvPr id="13" name="Image 4" descr="preencoded.png"/>
          <p:cNvPicPr>
            <a:picLocks noChangeAspect="1"/>
          </p:cNvPicPr>
          <p:nvPr/>
        </p:nvPicPr>
        <p:blipFill>
          <a:blip r:embed="rId7"/>
          <a:stretch>
            <a:fillRect/>
          </a:stretch>
        </p:blipFill>
        <p:spPr>
          <a:xfrm>
            <a:off x="6059091" y="4253984"/>
            <a:ext cx="409099" cy="409099"/>
          </a:xfrm>
          <a:prstGeom prst="rect">
            <a:avLst/>
          </a:prstGeom>
        </p:spPr>
      </p:pic>
      <p:sp>
        <p:nvSpPr>
          <p:cNvPr id="14" name="Text 7"/>
          <p:cNvSpPr/>
          <p:nvPr/>
        </p:nvSpPr>
        <p:spPr>
          <a:xfrm>
            <a:off x="6059091" y="4826675"/>
            <a:ext cx="2045613" cy="255627"/>
          </a:xfrm>
          <a:prstGeom prst="rect">
            <a:avLst/>
          </a:prstGeom>
          <a:noFill/>
          <a:ln/>
        </p:spPr>
        <p:txBody>
          <a:bodyPr wrap="none" lIns="0" tIns="0" rIns="0" bIns="0" rtlCol="0" anchor="t"/>
          <a:lstStyle/>
          <a:p>
            <a:pPr marL="0" indent="0" algn="l">
              <a:lnSpc>
                <a:spcPts val="2000"/>
              </a:lnSpc>
              <a:buNone/>
            </a:pPr>
            <a:r>
              <a:rPr lang="en-US" sz="1600" dirty="0">
                <a:solidFill>
                  <a:srgbClr val="3C3939"/>
                </a:solidFill>
                <a:latin typeface="Raleway" pitchFamily="34" charset="0"/>
                <a:ea typeface="Raleway" pitchFamily="34" charset="-122"/>
                <a:cs typeface="Raleway" pitchFamily="34" charset="-120"/>
              </a:rPr>
              <a:t>Проникна здатність</a:t>
            </a:r>
            <a:endParaRPr lang="en-US" sz="1600" dirty="0"/>
          </a:p>
        </p:txBody>
      </p:sp>
      <p:sp>
        <p:nvSpPr>
          <p:cNvPr id="15" name="Text 8"/>
          <p:cNvSpPr/>
          <p:nvPr/>
        </p:nvSpPr>
        <p:spPr>
          <a:xfrm>
            <a:off x="6059091" y="5180409"/>
            <a:ext cx="2502575" cy="1308497"/>
          </a:xfrm>
          <a:prstGeom prst="rect">
            <a:avLst/>
          </a:prstGeom>
          <a:noFill/>
          <a:ln/>
        </p:spPr>
        <p:txBody>
          <a:bodyPr wrap="square" lIns="0" tIns="0" rIns="0" bIns="0" rtlCol="0" anchor="t"/>
          <a:lstStyle/>
          <a:p>
            <a:pPr marL="0" indent="0" algn="l">
              <a:lnSpc>
                <a:spcPts val="2050"/>
              </a:lnSpc>
              <a:buNone/>
            </a:pPr>
            <a:r>
              <a:rPr lang="en-US" sz="1250" dirty="0">
                <a:solidFill>
                  <a:srgbClr val="3C3939"/>
                </a:solidFill>
                <a:latin typeface="Roboto" pitchFamily="34" charset="0"/>
                <a:ea typeface="Roboto" pitchFamily="34" charset="-122"/>
                <a:cs typeface="Roboto" pitchFamily="34" charset="-120"/>
              </a:rPr>
              <a:t>Радарні хвилі частково проникають крізь рослинність, сніг і сухий ґрунт, що дозволяє досліджувати приховані структури.</a:t>
            </a:r>
            <a:endParaRPr lang="en-US" sz="1250" dirty="0"/>
          </a:p>
        </p:txBody>
      </p:sp>
      <p:sp>
        <p:nvSpPr>
          <p:cNvPr id="16" name="Text 9"/>
          <p:cNvSpPr/>
          <p:nvPr/>
        </p:nvSpPr>
        <p:spPr>
          <a:xfrm>
            <a:off x="6059091" y="6672977"/>
            <a:ext cx="7998619" cy="1046798"/>
          </a:xfrm>
          <a:prstGeom prst="rect">
            <a:avLst/>
          </a:prstGeom>
          <a:noFill/>
          <a:ln/>
        </p:spPr>
        <p:txBody>
          <a:bodyPr wrap="square" lIns="0" tIns="0" rIns="0" bIns="0" rtlCol="0" anchor="t"/>
          <a:lstStyle/>
          <a:p>
            <a:pPr marL="0" indent="0" algn="l">
              <a:lnSpc>
                <a:spcPts val="2050"/>
              </a:lnSpc>
              <a:buNone/>
            </a:pPr>
            <a:r>
              <a:rPr lang="en-US" sz="1250" dirty="0">
                <a:solidFill>
                  <a:srgbClr val="3C3939"/>
                </a:solidFill>
                <a:latin typeface="Roboto" pitchFamily="34" charset="0"/>
                <a:ea typeface="Roboto" pitchFamily="34" charset="-122"/>
                <a:cs typeface="Roboto" pitchFamily="34" charset="-120"/>
              </a:rPr>
              <a:t>Сучасні радарні системи (Sentinel-1, RADARSAT-2, TerraSAR-X) широко використовуються для моніторингу катастроф, морської навігації, виявлення нафтових забруднень та сільськогосподарських досліджень. Комбінування радарних та оптичних даних суттєво підвищує інформативність геопросторового аналізу.</a:t>
            </a:r>
            <a:endParaRPr lang="en-US" sz="12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2931</Words>
  <Application>Microsoft Office PowerPoint</Application>
  <PresentationFormat>Довільний</PresentationFormat>
  <Paragraphs>288</Paragraphs>
  <Slides>25</Slides>
  <Notes>25</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25</vt:i4>
      </vt:variant>
    </vt:vector>
  </HeadingPairs>
  <TitlesOfParts>
    <vt:vector size="30" baseType="lpstr">
      <vt:lpstr>Arial</vt:lpstr>
      <vt:lpstr>Roboto</vt:lpstr>
      <vt:lpstr>Raleway</vt:lpstr>
      <vt:lpstr>Calibri</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Андрей Панасюк</cp:lastModifiedBy>
  <cp:revision>2</cp:revision>
  <dcterms:created xsi:type="dcterms:W3CDTF">2025-03-24T11:57:19Z</dcterms:created>
  <dcterms:modified xsi:type="dcterms:W3CDTF">2025-03-24T13:30:39Z</dcterms:modified>
</cp:coreProperties>
</file>