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4630400" cy="8229600"/>
  <p:notesSz cx="8229600" cy="14630400"/>
  <p:embeddedFontLst>
    <p:embeddedFont>
      <p:font typeface="Calibri" panose="020F0502020204030204" pitchFamily="34" charset="0"/>
      <p:regular r:id="rId28"/>
      <p:bold r:id="rId29"/>
      <p:italic r:id="rId30"/>
      <p:boldItalic r:id="rId31"/>
    </p:embeddedFont>
    <p:embeddedFont>
      <p:font typeface="Raleway" pitchFamily="2" charset="-52"/>
      <p:regular r:id="rId32"/>
    </p:embeddedFont>
    <p:embeddedFont>
      <p:font typeface="Roboto" panose="02000000000000000000" pitchFamily="2" charset="0"/>
      <p:regular r:id="rId33"/>
      <p:bold r:id="rId34"/>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9" d="100"/>
          <a:sy n="59"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802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624"/>
          </a:xfrm>
          <a:prstGeom prst="rect">
            <a:avLst/>
          </a:prstGeom>
        </p:spPr>
      </p:pic>
      <p:sp>
        <p:nvSpPr>
          <p:cNvPr id="3" name="Text 0"/>
          <p:cNvSpPr/>
          <p:nvPr/>
        </p:nvSpPr>
        <p:spPr>
          <a:xfrm>
            <a:off x="6254591" y="603647"/>
            <a:ext cx="7607618" cy="2057757"/>
          </a:xfrm>
          <a:prstGeom prst="rect">
            <a:avLst/>
          </a:prstGeom>
          <a:noFill/>
          <a:ln/>
        </p:spPr>
        <p:txBody>
          <a:bodyPr wrap="square" lIns="0" tIns="0" rIns="0" bIns="0" rtlCol="0" anchor="t"/>
          <a:lstStyle/>
          <a:p>
            <a:pPr marL="0" indent="0" algn="l">
              <a:lnSpc>
                <a:spcPts val="5400"/>
              </a:lnSpc>
              <a:buNone/>
            </a:pPr>
            <a:r>
              <a:rPr lang="en-US" sz="4300" dirty="0">
                <a:solidFill>
                  <a:srgbClr val="1B1B27"/>
                </a:solidFill>
                <a:latin typeface="Raleway" pitchFamily="34" charset="0"/>
                <a:ea typeface="Raleway" pitchFamily="34" charset="-122"/>
                <a:cs typeface="Raleway" pitchFamily="34" charset="-120"/>
              </a:rPr>
              <a:t>Функціональні можливості та структура географічних інформаційних систем</a:t>
            </a:r>
            <a:endParaRPr lang="en-US" sz="4300" dirty="0"/>
          </a:p>
        </p:txBody>
      </p:sp>
      <p:sp>
        <p:nvSpPr>
          <p:cNvPr id="4" name="Text 1"/>
          <p:cNvSpPr/>
          <p:nvPr/>
        </p:nvSpPr>
        <p:spPr>
          <a:xfrm>
            <a:off x="6254591" y="2990612"/>
            <a:ext cx="7607618" cy="1053703"/>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Ласкаво просимо на наш курс з географічних інформаційних систем! Ми розглянемо структуру, компоненти та функціональні можливості цих потужних інструментів для роботи з просторовими даними.</a:t>
            </a:r>
            <a:endParaRPr lang="en-US" sz="1700" dirty="0"/>
          </a:p>
        </p:txBody>
      </p:sp>
      <p:sp>
        <p:nvSpPr>
          <p:cNvPr id="5" name="Text 2"/>
          <p:cNvSpPr/>
          <p:nvPr/>
        </p:nvSpPr>
        <p:spPr>
          <a:xfrm>
            <a:off x="6254591" y="4291251"/>
            <a:ext cx="7607618" cy="1404938"/>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Географічні інформаційні системи (ГІС) – це сучасні комп'ютерні системи, що дозволяють зберігати, аналізувати та візуалізувати географічну інформацію. Вони використовуються в багатьох галузях: від міського планування до екологічного моніторингу.</a:t>
            </a:r>
            <a:endParaRPr lang="en-US" sz="1700" dirty="0"/>
          </a:p>
        </p:txBody>
      </p:sp>
      <p:sp>
        <p:nvSpPr>
          <p:cNvPr id="6" name="Text 3"/>
          <p:cNvSpPr/>
          <p:nvPr/>
        </p:nvSpPr>
        <p:spPr>
          <a:xfrm>
            <a:off x="6254591" y="5943124"/>
            <a:ext cx="7607618" cy="1053703"/>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Протягом курсу ми детально розберемо компоненти ГІС, типи даних, з якими вони працюють, та ключові функціональні можливості, що роблять ці системи незамінними для сучасних фахівців.</a:t>
            </a:r>
            <a:endParaRPr lang="en-US" sz="1700" dirty="0"/>
          </a:p>
        </p:txBody>
      </p:sp>
      <p:sp>
        <p:nvSpPr>
          <p:cNvPr id="7" name="Shape 4"/>
          <p:cNvSpPr/>
          <p:nvPr/>
        </p:nvSpPr>
        <p:spPr>
          <a:xfrm>
            <a:off x="6254591" y="7260193"/>
            <a:ext cx="351115" cy="351115"/>
          </a:xfrm>
          <a:prstGeom prst="roundRect">
            <a:avLst>
              <a:gd name="adj" fmla="val 26040145"/>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663059"/>
            <a:ext cx="7528917"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Базові компоненти ГІС: Дані</a:t>
            </a:r>
            <a:endParaRPr lang="en-US" sz="4450" dirty="0"/>
          </a:p>
        </p:txBody>
      </p:sp>
      <p:sp>
        <p:nvSpPr>
          <p:cNvPr id="3" name="Shape 1"/>
          <p:cNvSpPr/>
          <p:nvPr/>
        </p:nvSpPr>
        <p:spPr>
          <a:xfrm>
            <a:off x="793790" y="2732723"/>
            <a:ext cx="3005495" cy="226814"/>
          </a:xfrm>
          <a:prstGeom prst="roundRect">
            <a:avLst>
              <a:gd name="adj" fmla="val 42003"/>
            </a:avLst>
          </a:prstGeom>
          <a:solidFill>
            <a:srgbClr val="E1E1EA"/>
          </a:solidFill>
          <a:ln w="7620">
            <a:solidFill>
              <a:srgbClr val="C7C7D0"/>
            </a:solidFill>
            <a:prstDash val="solid"/>
          </a:ln>
        </p:spPr>
      </p:sp>
      <p:sp>
        <p:nvSpPr>
          <p:cNvPr id="4" name="Text 2"/>
          <p:cNvSpPr/>
          <p:nvPr/>
        </p:nvSpPr>
        <p:spPr>
          <a:xfrm>
            <a:off x="793790" y="32996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Базові карти</a:t>
            </a:r>
            <a:endParaRPr lang="en-US" sz="2200" dirty="0"/>
          </a:p>
        </p:txBody>
      </p:sp>
      <p:sp>
        <p:nvSpPr>
          <p:cNvPr id="5" name="Text 3"/>
          <p:cNvSpPr/>
          <p:nvPr/>
        </p:nvSpPr>
        <p:spPr>
          <a:xfrm>
            <a:off x="793790" y="3790117"/>
            <a:ext cx="3005495"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Топографічні, кадастрові карти та аерофотознімки, що забезпечують контекст для предметної інформації</a:t>
            </a:r>
            <a:endParaRPr lang="en-US" sz="1750" dirty="0"/>
          </a:p>
        </p:txBody>
      </p:sp>
      <p:sp>
        <p:nvSpPr>
          <p:cNvPr id="6" name="Shape 4"/>
          <p:cNvSpPr/>
          <p:nvPr/>
        </p:nvSpPr>
        <p:spPr>
          <a:xfrm>
            <a:off x="4139446" y="2392442"/>
            <a:ext cx="3005614" cy="226814"/>
          </a:xfrm>
          <a:prstGeom prst="roundRect">
            <a:avLst>
              <a:gd name="adj" fmla="val 42003"/>
            </a:avLst>
          </a:prstGeom>
          <a:solidFill>
            <a:srgbClr val="E1E1EA"/>
          </a:solidFill>
          <a:ln w="7620">
            <a:solidFill>
              <a:srgbClr val="C7C7D0"/>
            </a:solidFill>
            <a:prstDash val="solid"/>
          </a:ln>
        </p:spPr>
      </p:sp>
      <p:sp>
        <p:nvSpPr>
          <p:cNvPr id="7" name="Text 5"/>
          <p:cNvSpPr/>
          <p:nvPr/>
        </p:nvSpPr>
        <p:spPr>
          <a:xfrm>
            <a:off x="4139446" y="29594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Тематичні шари</a:t>
            </a:r>
            <a:endParaRPr lang="en-US" sz="2200" dirty="0"/>
          </a:p>
        </p:txBody>
      </p:sp>
      <p:sp>
        <p:nvSpPr>
          <p:cNvPr id="8" name="Text 6"/>
          <p:cNvSpPr/>
          <p:nvPr/>
        </p:nvSpPr>
        <p:spPr>
          <a:xfrm>
            <a:off x="4139446" y="3449836"/>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Спеціалізовані дані про природні ресурси, інфраструктуру, демографію та інші аспекти</a:t>
            </a:r>
            <a:endParaRPr lang="en-US" sz="1750" dirty="0"/>
          </a:p>
        </p:txBody>
      </p:sp>
      <p:sp>
        <p:nvSpPr>
          <p:cNvPr id="9" name="Shape 7"/>
          <p:cNvSpPr/>
          <p:nvPr/>
        </p:nvSpPr>
        <p:spPr>
          <a:xfrm>
            <a:off x="7485221" y="2052161"/>
            <a:ext cx="3005614" cy="226814"/>
          </a:xfrm>
          <a:prstGeom prst="roundRect">
            <a:avLst>
              <a:gd name="adj" fmla="val 42003"/>
            </a:avLst>
          </a:prstGeom>
          <a:solidFill>
            <a:srgbClr val="E1E1EA"/>
          </a:solidFill>
          <a:ln w="7620">
            <a:solidFill>
              <a:srgbClr val="C7C7D0"/>
            </a:solidFill>
            <a:prstDash val="solid"/>
          </a:ln>
        </p:spPr>
      </p:sp>
      <p:sp>
        <p:nvSpPr>
          <p:cNvPr id="10" name="Text 8"/>
          <p:cNvSpPr/>
          <p:nvPr/>
        </p:nvSpPr>
        <p:spPr>
          <a:xfrm>
            <a:off x="7485221" y="261913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Атрибутивні таблиці</a:t>
            </a:r>
            <a:endParaRPr lang="en-US" sz="2200" dirty="0"/>
          </a:p>
        </p:txBody>
      </p:sp>
      <p:sp>
        <p:nvSpPr>
          <p:cNvPr id="11" name="Text 9"/>
          <p:cNvSpPr/>
          <p:nvPr/>
        </p:nvSpPr>
        <p:spPr>
          <a:xfrm>
            <a:off x="7485221" y="3109555"/>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Описові характеристики географічних об'єктів, що зберігаються у табличному форматі</a:t>
            </a:r>
            <a:endParaRPr lang="en-US" sz="1750" dirty="0"/>
          </a:p>
        </p:txBody>
      </p:sp>
      <p:sp>
        <p:nvSpPr>
          <p:cNvPr id="12" name="Shape 10"/>
          <p:cNvSpPr/>
          <p:nvPr/>
        </p:nvSpPr>
        <p:spPr>
          <a:xfrm>
            <a:off x="10830997" y="1712000"/>
            <a:ext cx="3005614" cy="226814"/>
          </a:xfrm>
          <a:prstGeom prst="roundRect">
            <a:avLst>
              <a:gd name="adj" fmla="val 42003"/>
            </a:avLst>
          </a:prstGeom>
          <a:solidFill>
            <a:srgbClr val="E1E1EA"/>
          </a:solidFill>
          <a:ln w="7620">
            <a:solidFill>
              <a:srgbClr val="C7C7D0"/>
            </a:solidFill>
            <a:prstDash val="solid"/>
          </a:ln>
        </p:spPr>
      </p:sp>
      <p:sp>
        <p:nvSpPr>
          <p:cNvPr id="13" name="Text 11"/>
          <p:cNvSpPr/>
          <p:nvPr/>
        </p:nvSpPr>
        <p:spPr>
          <a:xfrm>
            <a:off x="10830997" y="227897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Метадані</a:t>
            </a:r>
            <a:endParaRPr lang="en-US" sz="2200" dirty="0"/>
          </a:p>
        </p:txBody>
      </p:sp>
      <p:sp>
        <p:nvSpPr>
          <p:cNvPr id="14" name="Text 12"/>
          <p:cNvSpPr/>
          <p:nvPr/>
        </p:nvSpPr>
        <p:spPr>
          <a:xfrm>
            <a:off x="10830997" y="2769394"/>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Документація про джерело, точність, актуальність та інші параметри якості даних</a:t>
            </a:r>
            <a:endParaRPr lang="en-US" sz="1750" dirty="0"/>
          </a:p>
        </p:txBody>
      </p:sp>
      <p:sp>
        <p:nvSpPr>
          <p:cNvPr id="15" name="Text 13"/>
          <p:cNvSpPr/>
          <p:nvPr/>
        </p:nvSpPr>
        <p:spPr>
          <a:xfrm>
            <a:off x="793790" y="549687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Дані є найціннішим компонентом ГІС, часто їх вартість значно перевищує вартість програмного та апаратного забезпечення. Якість аналізу та прийнятих рішень безпосередньо залежить від точності, повноти та актуальності вихідних даних.</a:t>
            </a:r>
            <a:endParaRPr lang="en-US" sz="1750" dirty="0"/>
          </a:p>
        </p:txBody>
      </p:sp>
      <p:sp>
        <p:nvSpPr>
          <p:cNvPr id="16" name="Text 14"/>
          <p:cNvSpPr/>
          <p:nvPr/>
        </p:nvSpPr>
        <p:spPr>
          <a:xfrm>
            <a:off x="793790" y="6840736"/>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Велике значення має стандартизація даних та дотримання єдиних форматів для забезпечення інтероперабельності між різними системами.</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50689" y="590074"/>
            <a:ext cx="7980998" cy="670322"/>
          </a:xfrm>
          <a:prstGeom prst="rect">
            <a:avLst/>
          </a:prstGeom>
          <a:noFill/>
          <a:ln/>
        </p:spPr>
        <p:txBody>
          <a:bodyPr wrap="none" lIns="0" tIns="0" rIns="0" bIns="0" rtlCol="0" anchor="t"/>
          <a:lstStyle/>
          <a:p>
            <a:pPr marL="0" indent="0" algn="l">
              <a:lnSpc>
                <a:spcPts val="5250"/>
              </a:lnSpc>
              <a:buNone/>
            </a:pPr>
            <a:r>
              <a:rPr lang="en-US" sz="4200" dirty="0">
                <a:solidFill>
                  <a:srgbClr val="1B1B27"/>
                </a:solidFill>
                <a:latin typeface="Raleway" pitchFamily="34" charset="0"/>
                <a:ea typeface="Raleway" pitchFamily="34" charset="-122"/>
                <a:cs typeface="Raleway" pitchFamily="34" charset="-120"/>
              </a:rPr>
              <a:t>Базові компоненти ГІС: Методи</a:t>
            </a:r>
            <a:endParaRPr lang="en-US" sz="4200" dirty="0"/>
          </a:p>
        </p:txBody>
      </p:sp>
      <p:sp>
        <p:nvSpPr>
          <p:cNvPr id="3" name="Text 1"/>
          <p:cNvSpPr/>
          <p:nvPr/>
        </p:nvSpPr>
        <p:spPr>
          <a:xfrm>
            <a:off x="2474000" y="2057400"/>
            <a:ext cx="2681407" cy="335161"/>
          </a:xfrm>
          <a:prstGeom prst="rect">
            <a:avLst/>
          </a:prstGeom>
          <a:noFill/>
          <a:ln/>
        </p:spPr>
        <p:txBody>
          <a:bodyPr wrap="none" lIns="0" tIns="0" rIns="0" bIns="0" rtlCol="0" anchor="t"/>
          <a:lstStyle/>
          <a:p>
            <a:pPr marL="0" indent="0" algn="r">
              <a:lnSpc>
                <a:spcPts val="2600"/>
              </a:lnSpc>
              <a:buNone/>
            </a:pPr>
            <a:r>
              <a:rPr lang="en-US" sz="2100" dirty="0">
                <a:solidFill>
                  <a:srgbClr val="3C3939"/>
                </a:solidFill>
                <a:latin typeface="Raleway" pitchFamily="34" charset="0"/>
                <a:ea typeface="Raleway" pitchFamily="34" charset="-122"/>
                <a:cs typeface="Raleway" pitchFamily="34" charset="-120"/>
              </a:rPr>
              <a:t>Пошукові методи</a:t>
            </a:r>
            <a:endParaRPr lang="en-US" sz="2100" dirty="0"/>
          </a:p>
        </p:txBody>
      </p:sp>
      <p:sp>
        <p:nvSpPr>
          <p:cNvPr id="4" name="Text 2"/>
          <p:cNvSpPr/>
          <p:nvPr/>
        </p:nvSpPr>
        <p:spPr>
          <a:xfrm>
            <a:off x="750689" y="2521268"/>
            <a:ext cx="4404717" cy="686514"/>
          </a:xfrm>
          <a:prstGeom prst="rect">
            <a:avLst/>
          </a:prstGeom>
          <a:noFill/>
          <a:ln/>
        </p:spPr>
        <p:txBody>
          <a:bodyPr wrap="square" lIns="0" tIns="0" rIns="0" bIns="0" rtlCol="0" anchor="t"/>
          <a:lstStyle/>
          <a:p>
            <a:pPr marL="0" indent="0" algn="r">
              <a:lnSpc>
                <a:spcPts val="2700"/>
              </a:lnSpc>
              <a:buNone/>
            </a:pPr>
            <a:r>
              <a:rPr lang="en-US" sz="1650" dirty="0">
                <a:solidFill>
                  <a:srgbClr val="3C3939"/>
                </a:solidFill>
                <a:latin typeface="Roboto" pitchFamily="34" charset="0"/>
                <a:ea typeface="Roboto" pitchFamily="34" charset="-122"/>
                <a:cs typeface="Roboto" pitchFamily="34" charset="-120"/>
              </a:rPr>
              <a:t>Вибірка даних за просторовими та атрибутивними умовами</a:t>
            </a:r>
            <a:endParaRPr lang="en-US" sz="1650" dirty="0"/>
          </a:p>
        </p:txBody>
      </p:sp>
      <p:pic>
        <p:nvPicPr>
          <p:cNvPr id="5" name="Image 0" descr="preencoded.png"/>
          <p:cNvPicPr>
            <a:picLocks noChangeAspect="1"/>
          </p:cNvPicPr>
          <p:nvPr/>
        </p:nvPicPr>
        <p:blipFill>
          <a:blip r:embed="rId3"/>
          <a:stretch>
            <a:fillRect/>
          </a:stretch>
        </p:blipFill>
        <p:spPr>
          <a:xfrm>
            <a:off x="5477113" y="1898571"/>
            <a:ext cx="3676055" cy="3676055"/>
          </a:xfrm>
          <a:prstGeom prst="rect">
            <a:avLst/>
          </a:prstGeom>
        </p:spPr>
      </p:pic>
      <p:sp>
        <p:nvSpPr>
          <p:cNvPr id="6" name="Shape 3"/>
          <p:cNvSpPr/>
          <p:nvPr/>
        </p:nvSpPr>
        <p:spPr>
          <a:xfrm>
            <a:off x="5615702" y="2428518"/>
            <a:ext cx="536258" cy="536258"/>
          </a:xfrm>
          <a:prstGeom prst="roundRect">
            <a:avLst>
              <a:gd name="adj" fmla="val 1703444"/>
            </a:avLst>
          </a:prstGeom>
          <a:solidFill>
            <a:srgbClr val="E1E1EA"/>
          </a:solidFill>
          <a:ln w="7620">
            <a:solidFill>
              <a:srgbClr val="C7C7D0"/>
            </a:solidFill>
            <a:prstDash val="solid"/>
          </a:ln>
        </p:spPr>
      </p:sp>
      <p:pic>
        <p:nvPicPr>
          <p:cNvPr id="7" name="Image 1" descr="preencoded.png"/>
          <p:cNvPicPr>
            <a:picLocks noChangeAspect="1"/>
          </p:cNvPicPr>
          <p:nvPr/>
        </p:nvPicPr>
        <p:blipFill>
          <a:blip r:embed="rId4"/>
          <a:stretch>
            <a:fillRect/>
          </a:stretch>
        </p:blipFill>
        <p:spPr>
          <a:xfrm>
            <a:off x="5763220" y="2545794"/>
            <a:ext cx="241221" cy="301585"/>
          </a:xfrm>
          <a:prstGeom prst="rect">
            <a:avLst/>
          </a:prstGeom>
        </p:spPr>
      </p:pic>
      <p:sp>
        <p:nvSpPr>
          <p:cNvPr id="8" name="Text 4"/>
          <p:cNvSpPr/>
          <p:nvPr/>
        </p:nvSpPr>
        <p:spPr>
          <a:xfrm>
            <a:off x="9474875" y="1689378"/>
            <a:ext cx="2681407" cy="335161"/>
          </a:xfrm>
          <a:prstGeom prst="rect">
            <a:avLst/>
          </a:prstGeom>
          <a:noFill/>
          <a:ln/>
        </p:spPr>
        <p:txBody>
          <a:bodyPr wrap="none" lIns="0" tIns="0" rIns="0" bIns="0" rtlCol="0" anchor="t"/>
          <a:lstStyle/>
          <a:p>
            <a:pPr marL="0" indent="0" algn="l">
              <a:lnSpc>
                <a:spcPts val="2600"/>
              </a:lnSpc>
              <a:buNone/>
            </a:pPr>
            <a:r>
              <a:rPr lang="en-US" sz="2100" dirty="0">
                <a:solidFill>
                  <a:srgbClr val="3C3939"/>
                </a:solidFill>
                <a:latin typeface="Raleway" pitchFamily="34" charset="0"/>
                <a:ea typeface="Raleway" pitchFamily="34" charset="-122"/>
                <a:cs typeface="Raleway" pitchFamily="34" charset="-120"/>
              </a:rPr>
              <a:t>Аналітичні методи</a:t>
            </a:r>
            <a:endParaRPr lang="en-US" sz="2100" dirty="0"/>
          </a:p>
        </p:txBody>
      </p:sp>
      <p:sp>
        <p:nvSpPr>
          <p:cNvPr id="9" name="Text 5"/>
          <p:cNvSpPr/>
          <p:nvPr/>
        </p:nvSpPr>
        <p:spPr>
          <a:xfrm>
            <a:off x="9474875" y="2153245"/>
            <a:ext cx="4404836" cy="686514"/>
          </a:xfrm>
          <a:prstGeom prst="rect">
            <a:avLst/>
          </a:prstGeom>
          <a:noFill/>
          <a:ln/>
        </p:spPr>
        <p:txBody>
          <a:bodyPr wrap="square" lIns="0" tIns="0" rIns="0" bIns="0" rtlCol="0" anchor="t"/>
          <a:lstStyle/>
          <a:p>
            <a:pPr marL="0" indent="0" algn="l">
              <a:lnSpc>
                <a:spcPts val="2700"/>
              </a:lnSpc>
              <a:buNone/>
            </a:pPr>
            <a:r>
              <a:rPr lang="en-US" sz="1650" dirty="0">
                <a:solidFill>
                  <a:srgbClr val="3C3939"/>
                </a:solidFill>
                <a:latin typeface="Roboto" pitchFamily="34" charset="0"/>
                <a:ea typeface="Roboto" pitchFamily="34" charset="-122"/>
                <a:cs typeface="Roboto" pitchFamily="34" charset="-120"/>
              </a:rPr>
              <a:t>Виявлення просторових взаємозв'язків, кластерів та трендів</a:t>
            </a:r>
            <a:endParaRPr lang="en-US" sz="1650" dirty="0"/>
          </a:p>
        </p:txBody>
      </p:sp>
      <p:pic>
        <p:nvPicPr>
          <p:cNvPr id="10" name="Image 2" descr="preencoded.png"/>
          <p:cNvPicPr>
            <a:picLocks noChangeAspect="1"/>
          </p:cNvPicPr>
          <p:nvPr/>
        </p:nvPicPr>
        <p:blipFill>
          <a:blip r:embed="rId5"/>
          <a:stretch>
            <a:fillRect/>
          </a:stretch>
        </p:blipFill>
        <p:spPr>
          <a:xfrm>
            <a:off x="5477113" y="1898571"/>
            <a:ext cx="3676055" cy="3676055"/>
          </a:xfrm>
          <a:prstGeom prst="rect">
            <a:avLst/>
          </a:prstGeom>
        </p:spPr>
      </p:pic>
      <p:sp>
        <p:nvSpPr>
          <p:cNvPr id="11" name="Shape 6"/>
          <p:cNvSpPr/>
          <p:nvPr/>
        </p:nvSpPr>
        <p:spPr>
          <a:xfrm>
            <a:off x="7593687" y="1785938"/>
            <a:ext cx="536258" cy="536258"/>
          </a:xfrm>
          <a:prstGeom prst="roundRect">
            <a:avLst>
              <a:gd name="adj" fmla="val 1703444"/>
            </a:avLst>
          </a:prstGeom>
          <a:solidFill>
            <a:srgbClr val="E1E1EA"/>
          </a:solidFill>
          <a:ln w="7620">
            <a:solidFill>
              <a:srgbClr val="C7C7D0"/>
            </a:solidFill>
            <a:prstDash val="solid"/>
          </a:ln>
        </p:spPr>
      </p:sp>
      <p:pic>
        <p:nvPicPr>
          <p:cNvPr id="12" name="Image 3" descr="preencoded.png"/>
          <p:cNvPicPr>
            <a:picLocks noChangeAspect="1"/>
          </p:cNvPicPr>
          <p:nvPr/>
        </p:nvPicPr>
        <p:blipFill>
          <a:blip r:embed="rId6"/>
          <a:stretch>
            <a:fillRect/>
          </a:stretch>
        </p:blipFill>
        <p:spPr>
          <a:xfrm>
            <a:off x="7741206" y="1903214"/>
            <a:ext cx="241221" cy="301585"/>
          </a:xfrm>
          <a:prstGeom prst="rect">
            <a:avLst/>
          </a:prstGeom>
        </p:spPr>
      </p:pic>
      <p:sp>
        <p:nvSpPr>
          <p:cNvPr id="13" name="Text 7"/>
          <p:cNvSpPr/>
          <p:nvPr/>
        </p:nvSpPr>
        <p:spPr>
          <a:xfrm>
            <a:off x="9582150" y="3161467"/>
            <a:ext cx="2706410" cy="335161"/>
          </a:xfrm>
          <a:prstGeom prst="rect">
            <a:avLst/>
          </a:prstGeom>
          <a:noFill/>
          <a:ln/>
        </p:spPr>
        <p:txBody>
          <a:bodyPr wrap="none" lIns="0" tIns="0" rIns="0" bIns="0" rtlCol="0" anchor="t"/>
          <a:lstStyle/>
          <a:p>
            <a:pPr marL="0" indent="0" algn="l">
              <a:lnSpc>
                <a:spcPts val="2600"/>
              </a:lnSpc>
              <a:buNone/>
            </a:pPr>
            <a:r>
              <a:rPr lang="en-US" sz="2100" dirty="0">
                <a:solidFill>
                  <a:srgbClr val="3C3939"/>
                </a:solidFill>
                <a:latin typeface="Raleway" pitchFamily="34" charset="0"/>
                <a:ea typeface="Raleway" pitchFamily="34" charset="-122"/>
                <a:cs typeface="Raleway" pitchFamily="34" charset="-120"/>
              </a:rPr>
              <a:t>Розрахункові методи</a:t>
            </a:r>
            <a:endParaRPr lang="en-US" sz="2100" dirty="0"/>
          </a:p>
        </p:txBody>
      </p:sp>
      <p:sp>
        <p:nvSpPr>
          <p:cNvPr id="14" name="Text 8"/>
          <p:cNvSpPr/>
          <p:nvPr/>
        </p:nvSpPr>
        <p:spPr>
          <a:xfrm>
            <a:off x="9582150" y="3625334"/>
            <a:ext cx="4297561" cy="686514"/>
          </a:xfrm>
          <a:prstGeom prst="rect">
            <a:avLst/>
          </a:prstGeom>
          <a:noFill/>
          <a:ln/>
        </p:spPr>
        <p:txBody>
          <a:bodyPr wrap="square" lIns="0" tIns="0" rIns="0" bIns="0" rtlCol="0" anchor="t"/>
          <a:lstStyle/>
          <a:p>
            <a:pPr marL="0" indent="0" algn="l">
              <a:lnSpc>
                <a:spcPts val="2700"/>
              </a:lnSpc>
              <a:buNone/>
            </a:pPr>
            <a:r>
              <a:rPr lang="en-US" sz="1650" dirty="0">
                <a:solidFill>
                  <a:srgbClr val="3C3939"/>
                </a:solidFill>
                <a:latin typeface="Roboto" pitchFamily="34" charset="0"/>
                <a:ea typeface="Roboto" pitchFamily="34" charset="-122"/>
                <a:cs typeface="Roboto" pitchFamily="34" charset="-120"/>
              </a:rPr>
              <a:t>Обчислення відстаней, площ, обсягів та інших метрик</a:t>
            </a:r>
            <a:endParaRPr lang="en-US" sz="1650" dirty="0"/>
          </a:p>
        </p:txBody>
      </p:sp>
      <p:pic>
        <p:nvPicPr>
          <p:cNvPr id="15" name="Image 4" descr="preencoded.png"/>
          <p:cNvPicPr>
            <a:picLocks noChangeAspect="1"/>
          </p:cNvPicPr>
          <p:nvPr/>
        </p:nvPicPr>
        <p:blipFill>
          <a:blip r:embed="rId7"/>
          <a:stretch>
            <a:fillRect/>
          </a:stretch>
        </p:blipFill>
        <p:spPr>
          <a:xfrm>
            <a:off x="5477113" y="1898571"/>
            <a:ext cx="3676055" cy="3676055"/>
          </a:xfrm>
          <a:prstGeom prst="rect">
            <a:avLst/>
          </a:prstGeom>
        </p:spPr>
      </p:pic>
      <p:sp>
        <p:nvSpPr>
          <p:cNvPr id="16" name="Shape 9"/>
          <p:cNvSpPr/>
          <p:nvPr/>
        </p:nvSpPr>
        <p:spPr>
          <a:xfrm>
            <a:off x="8816102" y="3468410"/>
            <a:ext cx="536258" cy="536258"/>
          </a:xfrm>
          <a:prstGeom prst="roundRect">
            <a:avLst>
              <a:gd name="adj" fmla="val 1703444"/>
            </a:avLst>
          </a:prstGeom>
          <a:solidFill>
            <a:srgbClr val="E1E1EA"/>
          </a:solidFill>
          <a:ln w="7620">
            <a:solidFill>
              <a:srgbClr val="C7C7D0"/>
            </a:solidFill>
            <a:prstDash val="solid"/>
          </a:ln>
        </p:spPr>
      </p:sp>
      <p:pic>
        <p:nvPicPr>
          <p:cNvPr id="17" name="Image 5" descr="preencoded.png"/>
          <p:cNvPicPr>
            <a:picLocks noChangeAspect="1"/>
          </p:cNvPicPr>
          <p:nvPr/>
        </p:nvPicPr>
        <p:blipFill>
          <a:blip r:embed="rId8"/>
          <a:stretch>
            <a:fillRect/>
          </a:stretch>
        </p:blipFill>
        <p:spPr>
          <a:xfrm>
            <a:off x="8963620" y="3585686"/>
            <a:ext cx="241221" cy="301585"/>
          </a:xfrm>
          <a:prstGeom prst="rect">
            <a:avLst/>
          </a:prstGeom>
        </p:spPr>
      </p:pic>
      <p:sp>
        <p:nvSpPr>
          <p:cNvPr id="18" name="Text 10"/>
          <p:cNvSpPr/>
          <p:nvPr/>
        </p:nvSpPr>
        <p:spPr>
          <a:xfrm>
            <a:off x="9474875" y="4633555"/>
            <a:ext cx="2822496" cy="335161"/>
          </a:xfrm>
          <a:prstGeom prst="rect">
            <a:avLst/>
          </a:prstGeom>
          <a:noFill/>
          <a:ln/>
        </p:spPr>
        <p:txBody>
          <a:bodyPr wrap="none" lIns="0" tIns="0" rIns="0" bIns="0" rtlCol="0" anchor="t"/>
          <a:lstStyle/>
          <a:p>
            <a:pPr marL="0" indent="0" algn="l">
              <a:lnSpc>
                <a:spcPts val="2600"/>
              </a:lnSpc>
              <a:buNone/>
            </a:pPr>
            <a:r>
              <a:rPr lang="en-US" sz="2100" dirty="0">
                <a:solidFill>
                  <a:srgbClr val="3C3939"/>
                </a:solidFill>
                <a:latin typeface="Raleway" pitchFamily="34" charset="0"/>
                <a:ea typeface="Raleway" pitchFamily="34" charset="-122"/>
                <a:cs typeface="Raleway" pitchFamily="34" charset="-120"/>
              </a:rPr>
              <a:t>Методи моделювання</a:t>
            </a:r>
            <a:endParaRPr lang="en-US" sz="2100" dirty="0"/>
          </a:p>
        </p:txBody>
      </p:sp>
      <p:sp>
        <p:nvSpPr>
          <p:cNvPr id="19" name="Text 11"/>
          <p:cNvSpPr/>
          <p:nvPr/>
        </p:nvSpPr>
        <p:spPr>
          <a:xfrm>
            <a:off x="9474875" y="5097423"/>
            <a:ext cx="4404836" cy="686514"/>
          </a:xfrm>
          <a:prstGeom prst="rect">
            <a:avLst/>
          </a:prstGeom>
          <a:noFill/>
          <a:ln/>
        </p:spPr>
        <p:txBody>
          <a:bodyPr wrap="square" lIns="0" tIns="0" rIns="0" bIns="0" rtlCol="0" anchor="t"/>
          <a:lstStyle/>
          <a:p>
            <a:pPr marL="0" indent="0" algn="l">
              <a:lnSpc>
                <a:spcPts val="2700"/>
              </a:lnSpc>
              <a:buNone/>
            </a:pPr>
            <a:r>
              <a:rPr lang="en-US" sz="1650" dirty="0">
                <a:solidFill>
                  <a:srgbClr val="3C3939"/>
                </a:solidFill>
                <a:latin typeface="Roboto" pitchFamily="34" charset="0"/>
                <a:ea typeface="Roboto" pitchFamily="34" charset="-122"/>
                <a:cs typeface="Roboto" pitchFamily="34" charset="-120"/>
              </a:rPr>
              <a:t>Прогнозування просторових процесів та явищ</a:t>
            </a:r>
            <a:endParaRPr lang="en-US" sz="1650" dirty="0"/>
          </a:p>
        </p:txBody>
      </p:sp>
      <p:pic>
        <p:nvPicPr>
          <p:cNvPr id="20" name="Image 6" descr="preencoded.png"/>
          <p:cNvPicPr>
            <a:picLocks noChangeAspect="1"/>
          </p:cNvPicPr>
          <p:nvPr/>
        </p:nvPicPr>
        <p:blipFill>
          <a:blip r:embed="rId9"/>
          <a:stretch>
            <a:fillRect/>
          </a:stretch>
        </p:blipFill>
        <p:spPr>
          <a:xfrm>
            <a:off x="5477113" y="1898571"/>
            <a:ext cx="3676055" cy="3676055"/>
          </a:xfrm>
          <a:prstGeom prst="rect">
            <a:avLst/>
          </a:prstGeom>
        </p:spPr>
      </p:pic>
      <p:sp>
        <p:nvSpPr>
          <p:cNvPr id="21" name="Shape 12"/>
          <p:cNvSpPr/>
          <p:nvPr/>
        </p:nvSpPr>
        <p:spPr>
          <a:xfrm>
            <a:off x="7593687" y="5150882"/>
            <a:ext cx="536258" cy="536258"/>
          </a:xfrm>
          <a:prstGeom prst="roundRect">
            <a:avLst>
              <a:gd name="adj" fmla="val 1703444"/>
            </a:avLst>
          </a:prstGeom>
          <a:solidFill>
            <a:srgbClr val="E1E1EA"/>
          </a:solidFill>
          <a:ln w="7620">
            <a:solidFill>
              <a:srgbClr val="C7C7D0"/>
            </a:solidFill>
            <a:prstDash val="solid"/>
          </a:ln>
        </p:spPr>
      </p:sp>
      <p:pic>
        <p:nvPicPr>
          <p:cNvPr id="22" name="Image 7" descr="preencoded.png"/>
          <p:cNvPicPr>
            <a:picLocks noChangeAspect="1"/>
          </p:cNvPicPr>
          <p:nvPr/>
        </p:nvPicPr>
        <p:blipFill>
          <a:blip r:embed="rId10"/>
          <a:stretch>
            <a:fillRect/>
          </a:stretch>
        </p:blipFill>
        <p:spPr>
          <a:xfrm>
            <a:off x="7741206" y="5268158"/>
            <a:ext cx="241221" cy="301585"/>
          </a:xfrm>
          <a:prstGeom prst="rect">
            <a:avLst/>
          </a:prstGeom>
        </p:spPr>
      </p:pic>
      <p:sp>
        <p:nvSpPr>
          <p:cNvPr id="23" name="Text 13"/>
          <p:cNvSpPr/>
          <p:nvPr/>
        </p:nvSpPr>
        <p:spPr>
          <a:xfrm>
            <a:off x="2474000" y="4265533"/>
            <a:ext cx="2681407" cy="335161"/>
          </a:xfrm>
          <a:prstGeom prst="rect">
            <a:avLst/>
          </a:prstGeom>
          <a:noFill/>
          <a:ln/>
        </p:spPr>
        <p:txBody>
          <a:bodyPr wrap="none" lIns="0" tIns="0" rIns="0" bIns="0" rtlCol="0" anchor="t"/>
          <a:lstStyle/>
          <a:p>
            <a:pPr marL="0" indent="0" algn="r">
              <a:lnSpc>
                <a:spcPts val="2600"/>
              </a:lnSpc>
              <a:buNone/>
            </a:pPr>
            <a:r>
              <a:rPr lang="en-US" sz="2100" dirty="0">
                <a:solidFill>
                  <a:srgbClr val="3C3939"/>
                </a:solidFill>
                <a:latin typeface="Raleway" pitchFamily="34" charset="0"/>
                <a:ea typeface="Raleway" pitchFamily="34" charset="-122"/>
                <a:cs typeface="Raleway" pitchFamily="34" charset="-120"/>
              </a:rPr>
              <a:t>Методи візуалізації</a:t>
            </a:r>
            <a:endParaRPr lang="en-US" sz="2100" dirty="0"/>
          </a:p>
        </p:txBody>
      </p:sp>
      <p:sp>
        <p:nvSpPr>
          <p:cNvPr id="24" name="Text 14"/>
          <p:cNvSpPr/>
          <p:nvPr/>
        </p:nvSpPr>
        <p:spPr>
          <a:xfrm>
            <a:off x="750689" y="4729401"/>
            <a:ext cx="4404717" cy="686514"/>
          </a:xfrm>
          <a:prstGeom prst="rect">
            <a:avLst/>
          </a:prstGeom>
          <a:noFill/>
          <a:ln/>
        </p:spPr>
        <p:txBody>
          <a:bodyPr wrap="square" lIns="0" tIns="0" rIns="0" bIns="0" rtlCol="0" anchor="t"/>
          <a:lstStyle/>
          <a:p>
            <a:pPr marL="0" indent="0" algn="r">
              <a:lnSpc>
                <a:spcPts val="2700"/>
              </a:lnSpc>
              <a:buNone/>
            </a:pPr>
            <a:r>
              <a:rPr lang="en-US" sz="1650" dirty="0">
                <a:solidFill>
                  <a:srgbClr val="3C3939"/>
                </a:solidFill>
                <a:latin typeface="Roboto" pitchFamily="34" charset="0"/>
                <a:ea typeface="Roboto" pitchFamily="34" charset="-122"/>
                <a:cs typeface="Roboto" pitchFamily="34" charset="-120"/>
              </a:rPr>
              <a:t>Створення карт, діаграм та інтерактивних представлень</a:t>
            </a:r>
            <a:endParaRPr lang="en-US" sz="1650" dirty="0"/>
          </a:p>
        </p:txBody>
      </p:sp>
      <p:pic>
        <p:nvPicPr>
          <p:cNvPr id="25" name="Image 8" descr="preencoded.png"/>
          <p:cNvPicPr>
            <a:picLocks noChangeAspect="1"/>
          </p:cNvPicPr>
          <p:nvPr/>
        </p:nvPicPr>
        <p:blipFill>
          <a:blip r:embed="rId11"/>
          <a:stretch>
            <a:fillRect/>
          </a:stretch>
        </p:blipFill>
        <p:spPr>
          <a:xfrm>
            <a:off x="5477113" y="1898571"/>
            <a:ext cx="3676055" cy="3676055"/>
          </a:xfrm>
          <a:prstGeom prst="rect">
            <a:avLst/>
          </a:prstGeom>
        </p:spPr>
      </p:pic>
      <p:sp>
        <p:nvSpPr>
          <p:cNvPr id="26" name="Shape 15"/>
          <p:cNvSpPr/>
          <p:nvPr/>
        </p:nvSpPr>
        <p:spPr>
          <a:xfrm>
            <a:off x="5615702" y="4508302"/>
            <a:ext cx="536258" cy="536258"/>
          </a:xfrm>
          <a:prstGeom prst="roundRect">
            <a:avLst>
              <a:gd name="adj" fmla="val 1703444"/>
            </a:avLst>
          </a:prstGeom>
          <a:solidFill>
            <a:srgbClr val="E1E1EA"/>
          </a:solidFill>
          <a:ln w="7620">
            <a:solidFill>
              <a:srgbClr val="C7C7D0"/>
            </a:solidFill>
            <a:prstDash val="solid"/>
          </a:ln>
        </p:spPr>
      </p:sp>
      <p:pic>
        <p:nvPicPr>
          <p:cNvPr id="27" name="Image 9" descr="preencoded.png"/>
          <p:cNvPicPr>
            <a:picLocks noChangeAspect="1"/>
          </p:cNvPicPr>
          <p:nvPr/>
        </p:nvPicPr>
        <p:blipFill>
          <a:blip r:embed="rId12"/>
          <a:stretch>
            <a:fillRect/>
          </a:stretch>
        </p:blipFill>
        <p:spPr>
          <a:xfrm>
            <a:off x="5763220" y="4625578"/>
            <a:ext cx="241221" cy="301585"/>
          </a:xfrm>
          <a:prstGeom prst="rect">
            <a:avLst/>
          </a:prstGeom>
        </p:spPr>
      </p:pic>
      <p:sp>
        <p:nvSpPr>
          <p:cNvPr id="28" name="Text 16"/>
          <p:cNvSpPr/>
          <p:nvPr/>
        </p:nvSpPr>
        <p:spPr>
          <a:xfrm>
            <a:off x="750689" y="6025158"/>
            <a:ext cx="13129022" cy="686514"/>
          </a:xfrm>
          <a:prstGeom prst="rect">
            <a:avLst/>
          </a:prstGeom>
          <a:noFill/>
          <a:ln/>
        </p:spPr>
        <p:txBody>
          <a:bodyPr wrap="square" lIns="0" tIns="0" rIns="0" bIns="0" rtlCol="0" anchor="t"/>
          <a:lstStyle/>
          <a:p>
            <a:pPr marL="0" indent="0" algn="l">
              <a:lnSpc>
                <a:spcPts val="2700"/>
              </a:lnSpc>
              <a:buNone/>
            </a:pPr>
            <a:r>
              <a:rPr lang="en-US" sz="1650" dirty="0">
                <a:solidFill>
                  <a:srgbClr val="3C3939"/>
                </a:solidFill>
                <a:latin typeface="Roboto" pitchFamily="34" charset="0"/>
                <a:ea typeface="Roboto" pitchFamily="34" charset="-122"/>
                <a:cs typeface="Roboto" pitchFamily="34" charset="-120"/>
              </a:rPr>
              <a:t>Методи є інтелектуальною складовою ГІС, що визначає, як саме система обробляє дані та які результати може отримати користувач. Вони формалізують просторові алгоритми та процедури у вигляді програмних функцій.</a:t>
            </a:r>
            <a:endParaRPr lang="en-US" sz="1650" dirty="0"/>
          </a:p>
        </p:txBody>
      </p:sp>
      <p:sp>
        <p:nvSpPr>
          <p:cNvPr id="29" name="Text 17"/>
          <p:cNvSpPr/>
          <p:nvPr/>
        </p:nvSpPr>
        <p:spPr>
          <a:xfrm>
            <a:off x="750689" y="6952893"/>
            <a:ext cx="13129022" cy="686514"/>
          </a:xfrm>
          <a:prstGeom prst="rect">
            <a:avLst/>
          </a:prstGeom>
          <a:noFill/>
          <a:ln/>
        </p:spPr>
        <p:txBody>
          <a:bodyPr wrap="square" lIns="0" tIns="0" rIns="0" bIns="0" rtlCol="0" anchor="t"/>
          <a:lstStyle/>
          <a:p>
            <a:pPr marL="0" indent="0" algn="l">
              <a:lnSpc>
                <a:spcPts val="2700"/>
              </a:lnSpc>
              <a:buNone/>
            </a:pPr>
            <a:r>
              <a:rPr lang="en-US" sz="1650" dirty="0">
                <a:solidFill>
                  <a:srgbClr val="3C3939"/>
                </a:solidFill>
                <a:latin typeface="Roboto" pitchFamily="34" charset="0"/>
                <a:ea typeface="Roboto" pitchFamily="34" charset="-122"/>
                <a:cs typeface="Roboto" pitchFamily="34" charset="-120"/>
              </a:rPr>
              <a:t>Розвиток методів ГІС тісно пов'язаний з досягненнями у галузі комп'ютерних наук, математичної статистики та теорії прийняття рішень.</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88300" y="601623"/>
            <a:ext cx="7172682" cy="614482"/>
          </a:xfrm>
          <a:prstGeom prst="rect">
            <a:avLst/>
          </a:prstGeom>
          <a:noFill/>
          <a:ln/>
        </p:spPr>
        <p:txBody>
          <a:bodyPr wrap="none" lIns="0" tIns="0" rIns="0" bIns="0" rtlCol="0" anchor="t"/>
          <a:lstStyle/>
          <a:p>
            <a:pPr marL="0" indent="0" algn="l">
              <a:lnSpc>
                <a:spcPts val="4800"/>
              </a:lnSpc>
              <a:buNone/>
            </a:pPr>
            <a:r>
              <a:rPr lang="en-US" sz="3850" dirty="0">
                <a:solidFill>
                  <a:srgbClr val="1B1B27"/>
                </a:solidFill>
                <a:latin typeface="Raleway" pitchFamily="34" charset="0"/>
                <a:ea typeface="Raleway" pitchFamily="34" charset="-122"/>
                <a:cs typeface="Raleway" pitchFamily="34" charset="-120"/>
              </a:rPr>
              <a:t>Базові компоненти ГІС: Фахівці</a:t>
            </a:r>
            <a:endParaRPr lang="en-US" sz="3850" dirty="0"/>
          </a:p>
        </p:txBody>
      </p:sp>
      <p:pic>
        <p:nvPicPr>
          <p:cNvPr id="3" name="Image 0" descr="preencoded.png"/>
          <p:cNvPicPr>
            <a:picLocks noChangeAspect="1"/>
          </p:cNvPicPr>
          <p:nvPr/>
        </p:nvPicPr>
        <p:blipFill>
          <a:blip r:embed="rId3"/>
          <a:stretch>
            <a:fillRect/>
          </a:stretch>
        </p:blipFill>
        <p:spPr>
          <a:xfrm>
            <a:off x="688300" y="1609368"/>
            <a:ext cx="4221242" cy="2608898"/>
          </a:xfrm>
          <a:prstGeom prst="rect">
            <a:avLst/>
          </a:prstGeom>
        </p:spPr>
      </p:pic>
      <p:sp>
        <p:nvSpPr>
          <p:cNvPr id="4" name="Text 1"/>
          <p:cNvSpPr/>
          <p:nvPr/>
        </p:nvSpPr>
        <p:spPr>
          <a:xfrm>
            <a:off x="688300" y="4464010"/>
            <a:ext cx="2458164" cy="307300"/>
          </a:xfrm>
          <a:prstGeom prst="rect">
            <a:avLst/>
          </a:prstGeom>
          <a:noFill/>
          <a:ln/>
        </p:spPr>
        <p:txBody>
          <a:bodyPr wrap="none" lIns="0" tIns="0" rIns="0" bIns="0" rtlCol="0" anchor="t"/>
          <a:lstStyle/>
          <a:p>
            <a:pPr marL="0" indent="0" algn="l">
              <a:lnSpc>
                <a:spcPts val="2400"/>
              </a:lnSpc>
              <a:buNone/>
            </a:pPr>
            <a:r>
              <a:rPr lang="en-US" sz="1900" dirty="0">
                <a:solidFill>
                  <a:srgbClr val="3C3939"/>
                </a:solidFill>
                <a:latin typeface="Raleway" pitchFamily="34" charset="0"/>
                <a:ea typeface="Raleway" pitchFamily="34" charset="-122"/>
                <a:cs typeface="Raleway" pitchFamily="34" charset="-120"/>
              </a:rPr>
              <a:t>Аналітики ГІС</a:t>
            </a:r>
            <a:endParaRPr lang="en-US" sz="1900" dirty="0"/>
          </a:p>
        </p:txBody>
      </p:sp>
      <p:sp>
        <p:nvSpPr>
          <p:cNvPr id="5" name="Text 2"/>
          <p:cNvSpPr/>
          <p:nvPr/>
        </p:nvSpPr>
        <p:spPr>
          <a:xfrm>
            <a:off x="688300" y="4889302"/>
            <a:ext cx="4221242" cy="1888093"/>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Спеціалізуються на обробці та інтерпретації просторових даних. Володіють методами геостатистики та просторового моделювання, здатні виявляти закономірності та робити прогнози на основі географічної інформації.</a:t>
            </a:r>
            <a:endParaRPr lang="en-US" sz="1500" dirty="0"/>
          </a:p>
        </p:txBody>
      </p:sp>
      <p:pic>
        <p:nvPicPr>
          <p:cNvPr id="6" name="Image 1" descr="preencoded.png"/>
          <p:cNvPicPr>
            <a:picLocks noChangeAspect="1"/>
          </p:cNvPicPr>
          <p:nvPr/>
        </p:nvPicPr>
        <p:blipFill>
          <a:blip r:embed="rId4"/>
          <a:stretch>
            <a:fillRect/>
          </a:stretch>
        </p:blipFill>
        <p:spPr>
          <a:xfrm>
            <a:off x="5204460" y="1609368"/>
            <a:ext cx="4221361" cy="2608898"/>
          </a:xfrm>
          <a:prstGeom prst="rect">
            <a:avLst/>
          </a:prstGeom>
        </p:spPr>
      </p:pic>
      <p:sp>
        <p:nvSpPr>
          <p:cNvPr id="7" name="Text 3"/>
          <p:cNvSpPr/>
          <p:nvPr/>
        </p:nvSpPr>
        <p:spPr>
          <a:xfrm>
            <a:off x="5204460" y="4464010"/>
            <a:ext cx="2458164" cy="307300"/>
          </a:xfrm>
          <a:prstGeom prst="rect">
            <a:avLst/>
          </a:prstGeom>
          <a:noFill/>
          <a:ln/>
        </p:spPr>
        <p:txBody>
          <a:bodyPr wrap="none" lIns="0" tIns="0" rIns="0" bIns="0" rtlCol="0" anchor="t"/>
          <a:lstStyle/>
          <a:p>
            <a:pPr marL="0" indent="0" algn="l">
              <a:lnSpc>
                <a:spcPts val="2400"/>
              </a:lnSpc>
              <a:buNone/>
            </a:pPr>
            <a:r>
              <a:rPr lang="en-US" sz="1900" dirty="0">
                <a:solidFill>
                  <a:srgbClr val="3C3939"/>
                </a:solidFill>
                <a:latin typeface="Raleway" pitchFamily="34" charset="0"/>
                <a:ea typeface="Raleway" pitchFamily="34" charset="-122"/>
                <a:cs typeface="Raleway" pitchFamily="34" charset="-120"/>
              </a:rPr>
              <a:t>Розробники ГІС</a:t>
            </a:r>
            <a:endParaRPr lang="en-US" sz="1900" dirty="0"/>
          </a:p>
        </p:txBody>
      </p:sp>
      <p:sp>
        <p:nvSpPr>
          <p:cNvPr id="8" name="Text 4"/>
          <p:cNvSpPr/>
          <p:nvPr/>
        </p:nvSpPr>
        <p:spPr>
          <a:xfrm>
            <a:off x="5204460" y="4889302"/>
            <a:ext cx="4221361" cy="1573411"/>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Створюють та адаптують програмне забезпечення для вирішення конкретних завдань. Мають навички програмування, знайомі з API геоінформаційних платформ та веб-картографії.</a:t>
            </a:r>
            <a:endParaRPr lang="en-US" sz="1500" dirty="0"/>
          </a:p>
        </p:txBody>
      </p:sp>
      <p:pic>
        <p:nvPicPr>
          <p:cNvPr id="9" name="Image 2" descr="preencoded.png"/>
          <p:cNvPicPr>
            <a:picLocks noChangeAspect="1"/>
          </p:cNvPicPr>
          <p:nvPr/>
        </p:nvPicPr>
        <p:blipFill>
          <a:blip r:embed="rId5"/>
          <a:stretch>
            <a:fillRect/>
          </a:stretch>
        </p:blipFill>
        <p:spPr>
          <a:xfrm>
            <a:off x="9720739" y="1609368"/>
            <a:ext cx="4221242" cy="2608898"/>
          </a:xfrm>
          <a:prstGeom prst="rect">
            <a:avLst/>
          </a:prstGeom>
        </p:spPr>
      </p:pic>
      <p:sp>
        <p:nvSpPr>
          <p:cNvPr id="10" name="Text 5"/>
          <p:cNvSpPr/>
          <p:nvPr/>
        </p:nvSpPr>
        <p:spPr>
          <a:xfrm>
            <a:off x="9720739" y="4464010"/>
            <a:ext cx="2458164" cy="307300"/>
          </a:xfrm>
          <a:prstGeom prst="rect">
            <a:avLst/>
          </a:prstGeom>
          <a:noFill/>
          <a:ln/>
        </p:spPr>
        <p:txBody>
          <a:bodyPr wrap="none" lIns="0" tIns="0" rIns="0" bIns="0" rtlCol="0" anchor="t"/>
          <a:lstStyle/>
          <a:p>
            <a:pPr marL="0" indent="0" algn="l">
              <a:lnSpc>
                <a:spcPts val="2400"/>
              </a:lnSpc>
              <a:buNone/>
            </a:pPr>
            <a:r>
              <a:rPr lang="en-US" sz="1900" dirty="0">
                <a:solidFill>
                  <a:srgbClr val="3C3939"/>
                </a:solidFill>
                <a:latin typeface="Raleway" pitchFamily="34" charset="0"/>
                <a:ea typeface="Raleway" pitchFamily="34" charset="-122"/>
                <a:cs typeface="Raleway" pitchFamily="34" charset="-120"/>
              </a:rPr>
              <a:t>Картографи</a:t>
            </a:r>
            <a:endParaRPr lang="en-US" sz="1900" dirty="0"/>
          </a:p>
        </p:txBody>
      </p:sp>
      <p:sp>
        <p:nvSpPr>
          <p:cNvPr id="11" name="Text 6"/>
          <p:cNvSpPr/>
          <p:nvPr/>
        </p:nvSpPr>
        <p:spPr>
          <a:xfrm>
            <a:off x="9720739" y="4889302"/>
            <a:ext cx="4221242" cy="1573411"/>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Відповідають за створення якісних картографічних матеріалів. Володіють принципами картографічного дизайну, знають особливості проєкцій, систем координат та генералізації.</a:t>
            </a:r>
            <a:endParaRPr lang="en-US" sz="1500" dirty="0"/>
          </a:p>
        </p:txBody>
      </p:sp>
      <p:sp>
        <p:nvSpPr>
          <p:cNvPr id="12" name="Text 7"/>
          <p:cNvSpPr/>
          <p:nvPr/>
        </p:nvSpPr>
        <p:spPr>
          <a:xfrm>
            <a:off x="688300" y="6998613"/>
            <a:ext cx="13253799" cy="629364"/>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Людський фактор залишається критично важливим для ефективного функціонування ГІС. Навіть найдосконаліша система вимагає кваліфікованих спеціалістів, які розуміють як технічні аспекти, так і предметну область застосування.</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37354" y="752594"/>
            <a:ext cx="8747641" cy="658416"/>
          </a:xfrm>
          <a:prstGeom prst="rect">
            <a:avLst/>
          </a:prstGeom>
          <a:noFill/>
          <a:ln/>
        </p:spPr>
        <p:txBody>
          <a:bodyPr wrap="none" lIns="0" tIns="0" rIns="0" bIns="0" rtlCol="0" anchor="t"/>
          <a:lstStyle/>
          <a:p>
            <a:pPr marL="0" indent="0" algn="l">
              <a:lnSpc>
                <a:spcPts val="5150"/>
              </a:lnSpc>
              <a:buNone/>
            </a:pPr>
            <a:r>
              <a:rPr lang="en-US" sz="4100" dirty="0">
                <a:solidFill>
                  <a:srgbClr val="1B1B27"/>
                </a:solidFill>
                <a:latin typeface="Raleway" pitchFamily="34" charset="0"/>
                <a:ea typeface="Raleway" pitchFamily="34" charset="-122"/>
                <a:cs typeface="Raleway" pitchFamily="34" charset="-120"/>
              </a:rPr>
              <a:t>Географічні дані: Основні концепції</a:t>
            </a:r>
            <a:endParaRPr lang="en-US" sz="4100" dirty="0"/>
          </a:p>
        </p:txBody>
      </p:sp>
      <p:sp>
        <p:nvSpPr>
          <p:cNvPr id="3" name="Text 1"/>
          <p:cNvSpPr/>
          <p:nvPr/>
        </p:nvSpPr>
        <p:spPr>
          <a:xfrm>
            <a:off x="737354" y="1937623"/>
            <a:ext cx="3137654" cy="329208"/>
          </a:xfrm>
          <a:prstGeom prst="rect">
            <a:avLst/>
          </a:prstGeom>
          <a:noFill/>
          <a:ln/>
        </p:spPr>
        <p:txBody>
          <a:bodyPr wrap="none" lIns="0" tIns="0" rIns="0" bIns="0" rtlCol="0" anchor="t"/>
          <a:lstStyle/>
          <a:p>
            <a:pPr marL="0" indent="0" algn="l">
              <a:lnSpc>
                <a:spcPts val="2550"/>
              </a:lnSpc>
              <a:buNone/>
            </a:pPr>
            <a:r>
              <a:rPr lang="en-US" sz="2050" dirty="0">
                <a:solidFill>
                  <a:srgbClr val="1B1B27"/>
                </a:solidFill>
                <a:latin typeface="Raleway" pitchFamily="34" charset="0"/>
                <a:ea typeface="Raleway" pitchFamily="34" charset="-122"/>
                <a:cs typeface="Raleway" pitchFamily="34" charset="-120"/>
              </a:rPr>
              <a:t>Просторовий компонент</a:t>
            </a:r>
            <a:endParaRPr lang="en-US" sz="2050" dirty="0"/>
          </a:p>
        </p:txBody>
      </p:sp>
      <p:sp>
        <p:nvSpPr>
          <p:cNvPr id="4" name="Text 2"/>
          <p:cNvSpPr/>
          <p:nvPr/>
        </p:nvSpPr>
        <p:spPr>
          <a:xfrm>
            <a:off x="737354" y="2477453"/>
            <a:ext cx="4042172" cy="2360295"/>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Визначає розташування об'єкта у географічному просторі через координати в певній системі відліку. Може бути представлений як абсолютними координатами (широта/довгота), так і відносним положенням щодо інших об'єктів.</a:t>
            </a:r>
            <a:endParaRPr lang="en-US" sz="1650" dirty="0"/>
          </a:p>
        </p:txBody>
      </p:sp>
      <p:sp>
        <p:nvSpPr>
          <p:cNvPr id="5" name="Text 3"/>
          <p:cNvSpPr/>
          <p:nvPr/>
        </p:nvSpPr>
        <p:spPr>
          <a:xfrm>
            <a:off x="737354" y="5027295"/>
            <a:ext cx="4042172" cy="1348740"/>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Просторовий компонент включає також інформацію про форму, розмір та орієнтацію об'єкта, що визначає його геометричні характеристики.</a:t>
            </a:r>
            <a:endParaRPr lang="en-US" sz="1650" dirty="0"/>
          </a:p>
        </p:txBody>
      </p:sp>
      <p:sp>
        <p:nvSpPr>
          <p:cNvPr id="6" name="Text 4"/>
          <p:cNvSpPr/>
          <p:nvPr/>
        </p:nvSpPr>
        <p:spPr>
          <a:xfrm>
            <a:off x="5301020" y="1937623"/>
            <a:ext cx="3229094" cy="329208"/>
          </a:xfrm>
          <a:prstGeom prst="rect">
            <a:avLst/>
          </a:prstGeom>
          <a:noFill/>
          <a:ln/>
        </p:spPr>
        <p:txBody>
          <a:bodyPr wrap="none" lIns="0" tIns="0" rIns="0" bIns="0" rtlCol="0" anchor="t"/>
          <a:lstStyle/>
          <a:p>
            <a:pPr marL="0" indent="0" algn="l">
              <a:lnSpc>
                <a:spcPts val="2550"/>
              </a:lnSpc>
              <a:buNone/>
            </a:pPr>
            <a:r>
              <a:rPr lang="en-US" sz="2050" dirty="0">
                <a:solidFill>
                  <a:srgbClr val="1B1B27"/>
                </a:solidFill>
                <a:latin typeface="Raleway" pitchFamily="34" charset="0"/>
                <a:ea typeface="Raleway" pitchFamily="34" charset="-122"/>
                <a:cs typeface="Raleway" pitchFamily="34" charset="-120"/>
              </a:rPr>
              <a:t>Атрибутивний компонент</a:t>
            </a:r>
            <a:endParaRPr lang="en-US" sz="2050" dirty="0"/>
          </a:p>
        </p:txBody>
      </p:sp>
      <p:sp>
        <p:nvSpPr>
          <p:cNvPr id="7" name="Text 5"/>
          <p:cNvSpPr/>
          <p:nvPr/>
        </p:nvSpPr>
        <p:spPr>
          <a:xfrm>
            <a:off x="5301020" y="2477453"/>
            <a:ext cx="4042172" cy="2360295"/>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Містить тематичну інформацію про властивості об'єкта: назву, тип, кількісні та якісні характеристики, дату створення тощо. Ці дані зазвичай зберігаються у табличному форматі та пов'язані з просторовими даними через унікальні ідентифікатори.</a:t>
            </a:r>
            <a:endParaRPr lang="en-US" sz="1650" dirty="0"/>
          </a:p>
        </p:txBody>
      </p:sp>
      <p:sp>
        <p:nvSpPr>
          <p:cNvPr id="8" name="Text 6"/>
          <p:cNvSpPr/>
          <p:nvPr/>
        </p:nvSpPr>
        <p:spPr>
          <a:xfrm>
            <a:off x="5301020" y="5027295"/>
            <a:ext cx="4042172" cy="1348740"/>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Атрибутивні дані можуть мати різну природу: від простих числових значень до складних мультимедійних даних (фотографії, відео, документи).</a:t>
            </a:r>
            <a:endParaRPr lang="en-US" sz="1650" dirty="0"/>
          </a:p>
        </p:txBody>
      </p:sp>
      <p:sp>
        <p:nvSpPr>
          <p:cNvPr id="9" name="Text 7"/>
          <p:cNvSpPr/>
          <p:nvPr/>
        </p:nvSpPr>
        <p:spPr>
          <a:xfrm>
            <a:off x="9864685" y="1937623"/>
            <a:ext cx="2633543" cy="329208"/>
          </a:xfrm>
          <a:prstGeom prst="rect">
            <a:avLst/>
          </a:prstGeom>
          <a:noFill/>
          <a:ln/>
        </p:spPr>
        <p:txBody>
          <a:bodyPr wrap="none" lIns="0" tIns="0" rIns="0" bIns="0" rtlCol="0" anchor="t"/>
          <a:lstStyle/>
          <a:p>
            <a:pPr marL="0" indent="0" algn="l">
              <a:lnSpc>
                <a:spcPts val="2550"/>
              </a:lnSpc>
              <a:buNone/>
            </a:pPr>
            <a:r>
              <a:rPr lang="en-US" sz="2050" dirty="0">
                <a:solidFill>
                  <a:srgbClr val="1B1B27"/>
                </a:solidFill>
                <a:latin typeface="Raleway" pitchFamily="34" charset="0"/>
                <a:ea typeface="Raleway" pitchFamily="34" charset="-122"/>
                <a:cs typeface="Raleway" pitchFamily="34" charset="-120"/>
              </a:rPr>
              <a:t>Часовий компонент</a:t>
            </a:r>
            <a:endParaRPr lang="en-US" sz="2050" dirty="0"/>
          </a:p>
        </p:txBody>
      </p:sp>
      <p:sp>
        <p:nvSpPr>
          <p:cNvPr id="10" name="Text 8"/>
          <p:cNvSpPr/>
          <p:nvPr/>
        </p:nvSpPr>
        <p:spPr>
          <a:xfrm>
            <a:off x="9864685" y="2477453"/>
            <a:ext cx="4042172" cy="1685925"/>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Відображає динамічні зміни об'єкта у часі. Може фіксувати як дискретні події (дата створення, модифікації), так і неперервні процеси (сезонні зміни, розвиток явища).</a:t>
            </a:r>
            <a:endParaRPr lang="en-US" sz="1650" dirty="0"/>
          </a:p>
        </p:txBody>
      </p:sp>
      <p:sp>
        <p:nvSpPr>
          <p:cNvPr id="11" name="Text 9"/>
          <p:cNvSpPr/>
          <p:nvPr/>
        </p:nvSpPr>
        <p:spPr>
          <a:xfrm>
            <a:off x="9864685" y="4352925"/>
            <a:ext cx="4042172" cy="1685925"/>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Часовий компонент дозволяє створювати динамічні моделі та аналізувати історичні тренди, прогнозувати майбутні стани географічних об'єктів та явищ.</a:t>
            </a:r>
            <a:endParaRPr lang="en-US" sz="1650" dirty="0"/>
          </a:p>
        </p:txBody>
      </p:sp>
      <p:sp>
        <p:nvSpPr>
          <p:cNvPr id="12" name="Text 10"/>
          <p:cNvSpPr/>
          <p:nvPr/>
        </p:nvSpPr>
        <p:spPr>
          <a:xfrm>
            <a:off x="737354" y="6802517"/>
            <a:ext cx="13155692" cy="674370"/>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Цілісне уявлення про географічний об'єкт формується через інтеграцію всіх трьох компонентів, що дозволяє відповісти на питання "де?", "що?" та "коли?".</a:t>
            </a:r>
            <a:endParaRPr lang="en-US" sz="16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66882" y="604004"/>
            <a:ext cx="5477947" cy="684728"/>
          </a:xfrm>
          <a:prstGeom prst="rect">
            <a:avLst/>
          </a:prstGeom>
          <a:noFill/>
          <a:ln/>
        </p:spPr>
        <p:txBody>
          <a:bodyPr wrap="none" lIns="0" tIns="0" rIns="0" bIns="0" rtlCol="0" anchor="t"/>
          <a:lstStyle/>
          <a:p>
            <a:pPr marL="0" indent="0" algn="l">
              <a:lnSpc>
                <a:spcPts val="5350"/>
              </a:lnSpc>
              <a:buNone/>
            </a:pPr>
            <a:r>
              <a:rPr lang="en-US" sz="4300" dirty="0">
                <a:solidFill>
                  <a:srgbClr val="1B1B27"/>
                </a:solidFill>
                <a:latin typeface="Raleway" pitchFamily="34" charset="0"/>
                <a:ea typeface="Raleway" pitchFamily="34" charset="-122"/>
                <a:cs typeface="Raleway" pitchFamily="34" charset="-120"/>
              </a:rPr>
              <a:t>Векторні дані в ГІС</a:t>
            </a:r>
            <a:endParaRPr lang="en-US" sz="4300" dirty="0"/>
          </a:p>
        </p:txBody>
      </p:sp>
      <p:sp>
        <p:nvSpPr>
          <p:cNvPr id="3" name="Shape 1"/>
          <p:cNvSpPr/>
          <p:nvPr/>
        </p:nvSpPr>
        <p:spPr>
          <a:xfrm>
            <a:off x="766882" y="1863804"/>
            <a:ext cx="492919" cy="492919"/>
          </a:xfrm>
          <a:prstGeom prst="roundRect">
            <a:avLst>
              <a:gd name="adj" fmla="val 18670"/>
            </a:avLst>
          </a:prstGeom>
          <a:solidFill>
            <a:srgbClr val="E1E1EA"/>
          </a:solidFill>
          <a:ln w="7620">
            <a:solidFill>
              <a:srgbClr val="C7C7D0"/>
            </a:solidFill>
            <a:prstDash val="solid"/>
          </a:ln>
        </p:spPr>
      </p:sp>
      <p:pic>
        <p:nvPicPr>
          <p:cNvPr id="4" name="Image 0" descr="preencoded.png"/>
          <p:cNvPicPr>
            <a:picLocks noChangeAspect="1"/>
          </p:cNvPicPr>
          <p:nvPr/>
        </p:nvPicPr>
        <p:blipFill>
          <a:blip r:embed="rId3"/>
          <a:stretch>
            <a:fillRect/>
          </a:stretch>
        </p:blipFill>
        <p:spPr>
          <a:xfrm>
            <a:off x="849035" y="1904881"/>
            <a:ext cx="328613" cy="410766"/>
          </a:xfrm>
          <a:prstGeom prst="rect">
            <a:avLst/>
          </a:prstGeom>
        </p:spPr>
      </p:pic>
      <p:sp>
        <p:nvSpPr>
          <p:cNvPr id="5" name="Text 2"/>
          <p:cNvSpPr/>
          <p:nvPr/>
        </p:nvSpPr>
        <p:spPr>
          <a:xfrm>
            <a:off x="1478875" y="1863804"/>
            <a:ext cx="2738914" cy="342305"/>
          </a:xfrm>
          <a:prstGeom prst="rect">
            <a:avLst/>
          </a:prstGeom>
          <a:noFill/>
          <a:ln/>
        </p:spPr>
        <p:txBody>
          <a:bodyPr wrap="none" lIns="0" tIns="0" rIns="0" bIns="0" rtlCol="0" anchor="t"/>
          <a:lstStyle/>
          <a:p>
            <a:pPr marL="0" indent="0" algn="l">
              <a:lnSpc>
                <a:spcPts val="2650"/>
              </a:lnSpc>
              <a:buNone/>
            </a:pPr>
            <a:r>
              <a:rPr lang="en-US" sz="2150" dirty="0">
                <a:solidFill>
                  <a:srgbClr val="3C3939"/>
                </a:solidFill>
                <a:latin typeface="Raleway" pitchFamily="34" charset="0"/>
                <a:ea typeface="Raleway" pitchFamily="34" charset="-122"/>
                <a:cs typeface="Raleway" pitchFamily="34" charset="-120"/>
              </a:rPr>
              <a:t>Точки</a:t>
            </a:r>
            <a:endParaRPr lang="en-US" sz="2150" dirty="0"/>
          </a:p>
        </p:txBody>
      </p:sp>
      <p:sp>
        <p:nvSpPr>
          <p:cNvPr id="6" name="Text 3"/>
          <p:cNvSpPr/>
          <p:nvPr/>
        </p:nvSpPr>
        <p:spPr>
          <a:xfrm>
            <a:off x="1478875" y="2337554"/>
            <a:ext cx="5726787" cy="1402080"/>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Безрозмірні об'єкти, що представляють дискретні явища з чіткою локацією: міста на дрібномасштабній карті, точки вимірювань, окремі об'єкти інфраструктури.</a:t>
            </a:r>
            <a:endParaRPr lang="en-US" sz="1700" dirty="0"/>
          </a:p>
        </p:txBody>
      </p:sp>
      <p:sp>
        <p:nvSpPr>
          <p:cNvPr id="7" name="Shape 4"/>
          <p:cNvSpPr/>
          <p:nvPr/>
        </p:nvSpPr>
        <p:spPr>
          <a:xfrm>
            <a:off x="7424737" y="1863804"/>
            <a:ext cx="492919" cy="492919"/>
          </a:xfrm>
          <a:prstGeom prst="roundRect">
            <a:avLst>
              <a:gd name="adj" fmla="val 18670"/>
            </a:avLst>
          </a:prstGeom>
          <a:solidFill>
            <a:srgbClr val="E1E1EA"/>
          </a:solidFill>
          <a:ln w="7620">
            <a:solidFill>
              <a:srgbClr val="C7C7D0"/>
            </a:solidFill>
            <a:prstDash val="solid"/>
          </a:ln>
        </p:spPr>
      </p:sp>
      <p:pic>
        <p:nvPicPr>
          <p:cNvPr id="8" name="Image 1" descr="preencoded.png"/>
          <p:cNvPicPr>
            <a:picLocks noChangeAspect="1"/>
          </p:cNvPicPr>
          <p:nvPr/>
        </p:nvPicPr>
        <p:blipFill>
          <a:blip r:embed="rId4"/>
          <a:stretch>
            <a:fillRect/>
          </a:stretch>
        </p:blipFill>
        <p:spPr>
          <a:xfrm>
            <a:off x="7506891" y="1904881"/>
            <a:ext cx="328613" cy="410766"/>
          </a:xfrm>
          <a:prstGeom prst="rect">
            <a:avLst/>
          </a:prstGeom>
        </p:spPr>
      </p:pic>
      <p:sp>
        <p:nvSpPr>
          <p:cNvPr id="9" name="Text 5"/>
          <p:cNvSpPr/>
          <p:nvPr/>
        </p:nvSpPr>
        <p:spPr>
          <a:xfrm>
            <a:off x="8136731" y="1863804"/>
            <a:ext cx="2738914" cy="342305"/>
          </a:xfrm>
          <a:prstGeom prst="rect">
            <a:avLst/>
          </a:prstGeom>
          <a:noFill/>
          <a:ln/>
        </p:spPr>
        <p:txBody>
          <a:bodyPr wrap="none" lIns="0" tIns="0" rIns="0" bIns="0" rtlCol="0" anchor="t"/>
          <a:lstStyle/>
          <a:p>
            <a:pPr marL="0" indent="0" algn="l">
              <a:lnSpc>
                <a:spcPts val="2650"/>
              </a:lnSpc>
              <a:buNone/>
            </a:pPr>
            <a:r>
              <a:rPr lang="en-US" sz="2150" dirty="0">
                <a:solidFill>
                  <a:srgbClr val="3C3939"/>
                </a:solidFill>
                <a:latin typeface="Raleway" pitchFamily="34" charset="0"/>
                <a:ea typeface="Raleway" pitchFamily="34" charset="-122"/>
                <a:cs typeface="Raleway" pitchFamily="34" charset="-120"/>
              </a:rPr>
              <a:t>Лінії</a:t>
            </a:r>
            <a:endParaRPr lang="en-US" sz="2150" dirty="0"/>
          </a:p>
        </p:txBody>
      </p:sp>
      <p:sp>
        <p:nvSpPr>
          <p:cNvPr id="10" name="Text 6"/>
          <p:cNvSpPr/>
          <p:nvPr/>
        </p:nvSpPr>
        <p:spPr>
          <a:xfrm>
            <a:off x="8136731" y="2337554"/>
            <a:ext cx="5726787" cy="701040"/>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Одновимірні об'єкти, що представляють лінійні явища: дороги, річки, трубопроводи, адміністративні кордони.</a:t>
            </a:r>
            <a:endParaRPr lang="en-US" sz="1700" dirty="0"/>
          </a:p>
        </p:txBody>
      </p:sp>
      <p:sp>
        <p:nvSpPr>
          <p:cNvPr id="11" name="Shape 7"/>
          <p:cNvSpPr/>
          <p:nvPr/>
        </p:nvSpPr>
        <p:spPr>
          <a:xfrm>
            <a:off x="766882" y="4205168"/>
            <a:ext cx="492919" cy="492919"/>
          </a:xfrm>
          <a:prstGeom prst="roundRect">
            <a:avLst>
              <a:gd name="adj" fmla="val 18670"/>
            </a:avLst>
          </a:prstGeom>
          <a:solidFill>
            <a:srgbClr val="E1E1EA"/>
          </a:solidFill>
          <a:ln w="7620">
            <a:solidFill>
              <a:srgbClr val="C7C7D0"/>
            </a:solidFill>
            <a:prstDash val="solid"/>
          </a:ln>
        </p:spPr>
      </p:sp>
      <p:pic>
        <p:nvPicPr>
          <p:cNvPr id="12" name="Image 2" descr="preencoded.png"/>
          <p:cNvPicPr>
            <a:picLocks noChangeAspect="1"/>
          </p:cNvPicPr>
          <p:nvPr/>
        </p:nvPicPr>
        <p:blipFill>
          <a:blip r:embed="rId5"/>
          <a:stretch>
            <a:fillRect/>
          </a:stretch>
        </p:blipFill>
        <p:spPr>
          <a:xfrm>
            <a:off x="849035" y="4246245"/>
            <a:ext cx="328613" cy="410766"/>
          </a:xfrm>
          <a:prstGeom prst="rect">
            <a:avLst/>
          </a:prstGeom>
        </p:spPr>
      </p:pic>
      <p:sp>
        <p:nvSpPr>
          <p:cNvPr id="13" name="Text 8"/>
          <p:cNvSpPr/>
          <p:nvPr/>
        </p:nvSpPr>
        <p:spPr>
          <a:xfrm>
            <a:off x="1478875" y="4205168"/>
            <a:ext cx="2738914" cy="342305"/>
          </a:xfrm>
          <a:prstGeom prst="rect">
            <a:avLst/>
          </a:prstGeom>
          <a:noFill/>
          <a:ln/>
        </p:spPr>
        <p:txBody>
          <a:bodyPr wrap="none" lIns="0" tIns="0" rIns="0" bIns="0" rtlCol="0" anchor="t"/>
          <a:lstStyle/>
          <a:p>
            <a:pPr marL="0" indent="0" algn="l">
              <a:lnSpc>
                <a:spcPts val="2650"/>
              </a:lnSpc>
              <a:buNone/>
            </a:pPr>
            <a:r>
              <a:rPr lang="en-US" sz="2150" dirty="0">
                <a:solidFill>
                  <a:srgbClr val="3C3939"/>
                </a:solidFill>
                <a:latin typeface="Raleway" pitchFamily="34" charset="0"/>
                <a:ea typeface="Raleway" pitchFamily="34" charset="-122"/>
                <a:cs typeface="Raleway" pitchFamily="34" charset="-120"/>
              </a:rPr>
              <a:t>Полігони</a:t>
            </a:r>
            <a:endParaRPr lang="en-US" sz="2150" dirty="0"/>
          </a:p>
        </p:txBody>
      </p:sp>
      <p:sp>
        <p:nvSpPr>
          <p:cNvPr id="14" name="Text 9"/>
          <p:cNvSpPr/>
          <p:nvPr/>
        </p:nvSpPr>
        <p:spPr>
          <a:xfrm>
            <a:off x="1478875" y="4678918"/>
            <a:ext cx="5726787" cy="1051560"/>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Двовимірні об'єкти, що представляють площинні явища: земельні ділянки, водойми, типи ґрунтів, зони забудови.</a:t>
            </a:r>
            <a:endParaRPr lang="en-US" sz="1700" dirty="0"/>
          </a:p>
        </p:txBody>
      </p:sp>
      <p:sp>
        <p:nvSpPr>
          <p:cNvPr id="15" name="Shape 10"/>
          <p:cNvSpPr/>
          <p:nvPr/>
        </p:nvSpPr>
        <p:spPr>
          <a:xfrm>
            <a:off x="7424737" y="4205168"/>
            <a:ext cx="492919" cy="492919"/>
          </a:xfrm>
          <a:prstGeom prst="roundRect">
            <a:avLst>
              <a:gd name="adj" fmla="val 18670"/>
            </a:avLst>
          </a:prstGeom>
          <a:solidFill>
            <a:srgbClr val="E1E1EA"/>
          </a:solidFill>
          <a:ln w="7620">
            <a:solidFill>
              <a:srgbClr val="C7C7D0"/>
            </a:solidFill>
            <a:prstDash val="solid"/>
          </a:ln>
        </p:spPr>
      </p:sp>
      <p:pic>
        <p:nvPicPr>
          <p:cNvPr id="16" name="Image 3" descr="preencoded.png"/>
          <p:cNvPicPr>
            <a:picLocks noChangeAspect="1"/>
          </p:cNvPicPr>
          <p:nvPr/>
        </p:nvPicPr>
        <p:blipFill>
          <a:blip r:embed="rId6"/>
          <a:stretch>
            <a:fillRect/>
          </a:stretch>
        </p:blipFill>
        <p:spPr>
          <a:xfrm>
            <a:off x="7506891" y="4246245"/>
            <a:ext cx="328613" cy="410766"/>
          </a:xfrm>
          <a:prstGeom prst="rect">
            <a:avLst/>
          </a:prstGeom>
        </p:spPr>
      </p:pic>
      <p:sp>
        <p:nvSpPr>
          <p:cNvPr id="17" name="Text 11"/>
          <p:cNvSpPr/>
          <p:nvPr/>
        </p:nvSpPr>
        <p:spPr>
          <a:xfrm>
            <a:off x="8136731" y="4205168"/>
            <a:ext cx="2738914" cy="342305"/>
          </a:xfrm>
          <a:prstGeom prst="rect">
            <a:avLst/>
          </a:prstGeom>
          <a:noFill/>
          <a:ln/>
        </p:spPr>
        <p:txBody>
          <a:bodyPr wrap="none" lIns="0" tIns="0" rIns="0" bIns="0" rtlCol="0" anchor="t"/>
          <a:lstStyle/>
          <a:p>
            <a:pPr marL="0" indent="0" algn="l">
              <a:lnSpc>
                <a:spcPts val="2650"/>
              </a:lnSpc>
              <a:buNone/>
            </a:pPr>
            <a:r>
              <a:rPr lang="en-US" sz="2150" dirty="0">
                <a:solidFill>
                  <a:srgbClr val="3C3939"/>
                </a:solidFill>
                <a:latin typeface="Raleway" pitchFamily="34" charset="0"/>
                <a:ea typeface="Raleway" pitchFamily="34" charset="-122"/>
                <a:cs typeface="Raleway" pitchFamily="34" charset="-120"/>
              </a:rPr>
              <a:t>Об'ємні тіла</a:t>
            </a:r>
            <a:endParaRPr lang="en-US" sz="2150" dirty="0"/>
          </a:p>
        </p:txBody>
      </p:sp>
      <p:sp>
        <p:nvSpPr>
          <p:cNvPr id="18" name="Text 12"/>
          <p:cNvSpPr/>
          <p:nvPr/>
        </p:nvSpPr>
        <p:spPr>
          <a:xfrm>
            <a:off x="8136731" y="4678918"/>
            <a:ext cx="5726787" cy="701040"/>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Тривимірні об'єкти, що представляють об'ємні явища: будівлі, геологічні структури, атмосферні процеси.</a:t>
            </a:r>
            <a:endParaRPr lang="en-US" sz="1700" dirty="0"/>
          </a:p>
        </p:txBody>
      </p:sp>
      <p:sp>
        <p:nvSpPr>
          <p:cNvPr id="19" name="Text 13"/>
          <p:cNvSpPr/>
          <p:nvPr/>
        </p:nvSpPr>
        <p:spPr>
          <a:xfrm>
            <a:off x="766882" y="5976938"/>
            <a:ext cx="13096637" cy="701040"/>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Векторні дані добре підходять для представлення об'єктів з чіткими межами та дискретних явищ. Вони компактні в зберіганні, масштабовані без втрати якості, підтримують топологічні відношення між об'єктами.</a:t>
            </a:r>
            <a:endParaRPr lang="en-US" sz="1700" dirty="0"/>
          </a:p>
        </p:txBody>
      </p:sp>
      <p:sp>
        <p:nvSpPr>
          <p:cNvPr id="20" name="Text 14"/>
          <p:cNvSpPr/>
          <p:nvPr/>
        </p:nvSpPr>
        <p:spPr>
          <a:xfrm>
            <a:off x="766882" y="6924437"/>
            <a:ext cx="13096637" cy="701040"/>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Сучасні ГІС забезпечують широкий спектр операцій над векторними даними: від простого редагування геометрії до складного просторового аналізу та моделювання.</a:t>
            </a:r>
            <a:endParaRPr lang="en-US" sz="1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99143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Растрові дані в ГІС</a:t>
            </a:r>
            <a:endParaRPr lang="en-US" sz="4450" dirty="0"/>
          </a:p>
        </p:txBody>
      </p:sp>
      <p:sp>
        <p:nvSpPr>
          <p:cNvPr id="3" name="Shape 1"/>
          <p:cNvSpPr/>
          <p:nvPr/>
        </p:nvSpPr>
        <p:spPr>
          <a:xfrm>
            <a:off x="793790" y="2040374"/>
            <a:ext cx="4196358" cy="4216837"/>
          </a:xfrm>
          <a:prstGeom prst="roundRect">
            <a:avLst>
              <a:gd name="adj" fmla="val 2270"/>
            </a:avLst>
          </a:prstGeom>
          <a:solidFill>
            <a:srgbClr val="E1E1EA"/>
          </a:solidFill>
          <a:ln w="7620">
            <a:solidFill>
              <a:srgbClr val="C7C7D0"/>
            </a:solidFill>
            <a:prstDash val="solid"/>
          </a:ln>
        </p:spPr>
      </p:sp>
      <p:sp>
        <p:nvSpPr>
          <p:cNvPr id="4" name="Text 2"/>
          <p:cNvSpPr/>
          <p:nvPr/>
        </p:nvSpPr>
        <p:spPr>
          <a:xfrm>
            <a:off x="1028224" y="2274808"/>
            <a:ext cx="3727490" cy="708660"/>
          </a:xfrm>
          <a:prstGeom prst="rect">
            <a:avLst/>
          </a:prstGeom>
          <a:noFill/>
          <a:ln/>
        </p:spPr>
        <p:txBody>
          <a:bodyPr wrap="squar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Структура растрових даних</a:t>
            </a:r>
            <a:endParaRPr lang="en-US" sz="2200" dirty="0"/>
          </a:p>
        </p:txBody>
      </p:sp>
      <p:sp>
        <p:nvSpPr>
          <p:cNvPr id="5" name="Text 3"/>
          <p:cNvSpPr/>
          <p:nvPr/>
        </p:nvSpPr>
        <p:spPr>
          <a:xfrm>
            <a:off x="1028224" y="3119557"/>
            <a:ext cx="3727490" cy="290322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Растрові дані представляють простір у вигляді регулярної сітки комірок (пікселів), кожна з яких має значення, що характеризує відповідну ділянку території. Розмір комірки визначає просторову роздільну здатність растру.</a:t>
            </a:r>
            <a:endParaRPr lang="en-US" sz="1750" dirty="0"/>
          </a:p>
        </p:txBody>
      </p:sp>
      <p:sp>
        <p:nvSpPr>
          <p:cNvPr id="6" name="Shape 4"/>
          <p:cNvSpPr/>
          <p:nvPr/>
        </p:nvSpPr>
        <p:spPr>
          <a:xfrm>
            <a:off x="5216962" y="2040374"/>
            <a:ext cx="4196358" cy="4216837"/>
          </a:xfrm>
          <a:prstGeom prst="roundRect">
            <a:avLst>
              <a:gd name="adj" fmla="val 2270"/>
            </a:avLst>
          </a:prstGeom>
          <a:solidFill>
            <a:srgbClr val="E1E1EA"/>
          </a:solidFill>
          <a:ln w="7620">
            <a:solidFill>
              <a:srgbClr val="C7C7D0"/>
            </a:solidFill>
            <a:prstDash val="solid"/>
          </a:ln>
        </p:spPr>
      </p:sp>
      <p:sp>
        <p:nvSpPr>
          <p:cNvPr id="7" name="Text 5"/>
          <p:cNvSpPr/>
          <p:nvPr/>
        </p:nvSpPr>
        <p:spPr>
          <a:xfrm>
            <a:off x="5451396" y="2274808"/>
            <a:ext cx="3010853"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Типи растрових даних</a:t>
            </a:r>
            <a:endParaRPr lang="en-US" sz="2200" dirty="0"/>
          </a:p>
        </p:txBody>
      </p:sp>
      <p:sp>
        <p:nvSpPr>
          <p:cNvPr id="8" name="Text 6"/>
          <p:cNvSpPr/>
          <p:nvPr/>
        </p:nvSpPr>
        <p:spPr>
          <a:xfrm>
            <a:off x="5451396" y="2765227"/>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Аерофотознімки та космічні знімки</a:t>
            </a:r>
            <a:endParaRPr lang="en-US" sz="1750" dirty="0"/>
          </a:p>
        </p:txBody>
      </p:sp>
      <p:sp>
        <p:nvSpPr>
          <p:cNvPr id="9" name="Text 7"/>
          <p:cNvSpPr/>
          <p:nvPr/>
        </p:nvSpPr>
        <p:spPr>
          <a:xfrm>
            <a:off x="5451396" y="3570327"/>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Скановані карти та плани</a:t>
            </a:r>
            <a:endParaRPr lang="en-US" sz="1750" dirty="0"/>
          </a:p>
        </p:txBody>
      </p:sp>
      <p:sp>
        <p:nvSpPr>
          <p:cNvPr id="10" name="Text 8"/>
          <p:cNvSpPr/>
          <p:nvPr/>
        </p:nvSpPr>
        <p:spPr>
          <a:xfrm>
            <a:off x="5451396" y="4012525"/>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Цифрові моделі рельєфу</a:t>
            </a:r>
            <a:endParaRPr lang="en-US" sz="1750" dirty="0"/>
          </a:p>
        </p:txBody>
      </p:sp>
      <p:sp>
        <p:nvSpPr>
          <p:cNvPr id="11" name="Text 9"/>
          <p:cNvSpPr/>
          <p:nvPr/>
        </p:nvSpPr>
        <p:spPr>
          <a:xfrm>
            <a:off x="5451396" y="4454723"/>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3C3939"/>
                </a:solidFill>
                <a:latin typeface="Roboto" pitchFamily="34" charset="0"/>
                <a:ea typeface="Roboto" pitchFamily="34" charset="-122"/>
                <a:cs typeface="Roboto" pitchFamily="34" charset="-120"/>
              </a:rPr>
              <a:t>Тематичні грідові моделі (температура, опади)</a:t>
            </a:r>
            <a:endParaRPr lang="en-US" sz="1750" dirty="0"/>
          </a:p>
        </p:txBody>
      </p:sp>
      <p:sp>
        <p:nvSpPr>
          <p:cNvPr id="12" name="Shape 10"/>
          <p:cNvSpPr/>
          <p:nvPr/>
        </p:nvSpPr>
        <p:spPr>
          <a:xfrm>
            <a:off x="9640133" y="2040374"/>
            <a:ext cx="4196358" cy="4216837"/>
          </a:xfrm>
          <a:prstGeom prst="roundRect">
            <a:avLst>
              <a:gd name="adj" fmla="val 2270"/>
            </a:avLst>
          </a:prstGeom>
          <a:solidFill>
            <a:srgbClr val="E1E1EA"/>
          </a:solidFill>
          <a:ln w="7620">
            <a:solidFill>
              <a:srgbClr val="C7C7D0"/>
            </a:solidFill>
            <a:prstDash val="solid"/>
          </a:ln>
        </p:spPr>
      </p:sp>
      <p:sp>
        <p:nvSpPr>
          <p:cNvPr id="13" name="Text 11"/>
          <p:cNvSpPr/>
          <p:nvPr/>
        </p:nvSpPr>
        <p:spPr>
          <a:xfrm>
            <a:off x="9874568" y="2274808"/>
            <a:ext cx="3305294"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Переваги та обмеження</a:t>
            </a:r>
            <a:endParaRPr lang="en-US" sz="2200" dirty="0"/>
          </a:p>
        </p:txBody>
      </p:sp>
      <p:sp>
        <p:nvSpPr>
          <p:cNvPr id="14" name="Text 12"/>
          <p:cNvSpPr/>
          <p:nvPr/>
        </p:nvSpPr>
        <p:spPr>
          <a:xfrm>
            <a:off x="9874568" y="2765227"/>
            <a:ext cx="3727490" cy="254031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Растрові дані ефективні для представлення неперервних явищ та поверхонь, але вимагають значного обсягу пам'яті, особливо для високої роздільної здатності. При збільшенні масштабу якість зображення знижується.</a:t>
            </a:r>
            <a:endParaRPr lang="en-US" sz="1750" dirty="0"/>
          </a:p>
        </p:txBody>
      </p:sp>
      <p:sp>
        <p:nvSpPr>
          <p:cNvPr id="15" name="Text 13"/>
          <p:cNvSpPr/>
          <p:nvPr/>
        </p:nvSpPr>
        <p:spPr>
          <a:xfrm>
            <a:off x="793790" y="651236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Растрові та векторні дані доповнюють одне одного в ГІС. Наприклад, супутниковий знімок (растр) може слугувати фоном для відображення дорожньої мережі (вектор), а аналіз може включати як растрові, так і векторні операції.</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675918" y="687110"/>
            <a:ext cx="8405574" cy="603409"/>
          </a:xfrm>
          <a:prstGeom prst="rect">
            <a:avLst/>
          </a:prstGeom>
          <a:noFill/>
          <a:ln/>
        </p:spPr>
        <p:txBody>
          <a:bodyPr wrap="none" lIns="0" tIns="0" rIns="0" bIns="0" rtlCol="0" anchor="t"/>
          <a:lstStyle/>
          <a:p>
            <a:pPr marL="0" indent="0" algn="l">
              <a:lnSpc>
                <a:spcPts val="4750"/>
              </a:lnSpc>
              <a:buNone/>
            </a:pPr>
            <a:r>
              <a:rPr lang="en-US" sz="3800" dirty="0">
                <a:solidFill>
                  <a:srgbClr val="1B1B27"/>
                </a:solidFill>
                <a:latin typeface="Raleway" pitchFamily="34" charset="0"/>
                <a:ea typeface="Raleway" pitchFamily="34" charset="-122"/>
                <a:cs typeface="Raleway" pitchFamily="34" charset="-120"/>
              </a:rPr>
              <a:t>Системи координат та проєкції в ГІС</a:t>
            </a:r>
            <a:endParaRPr lang="en-US" sz="3800" dirty="0"/>
          </a:p>
        </p:txBody>
      </p:sp>
      <p:sp>
        <p:nvSpPr>
          <p:cNvPr id="3" name="Text 1"/>
          <p:cNvSpPr/>
          <p:nvPr/>
        </p:nvSpPr>
        <p:spPr>
          <a:xfrm>
            <a:off x="675918" y="1676757"/>
            <a:ext cx="6494383" cy="637342"/>
          </a:xfrm>
          <a:prstGeom prst="rect">
            <a:avLst/>
          </a:prstGeom>
          <a:noFill/>
          <a:ln/>
        </p:spPr>
        <p:txBody>
          <a:bodyPr wrap="none" lIns="0" tIns="0" rIns="0" bIns="0" rtlCol="0" anchor="t"/>
          <a:lstStyle/>
          <a:p>
            <a:pPr marL="0" indent="0" algn="ctr">
              <a:lnSpc>
                <a:spcPts val="5000"/>
              </a:lnSpc>
              <a:buNone/>
            </a:pPr>
            <a:r>
              <a:rPr lang="en-US" sz="5000" dirty="0">
                <a:solidFill>
                  <a:srgbClr val="3C3939"/>
                </a:solidFill>
                <a:latin typeface="Raleway" pitchFamily="34" charset="0"/>
                <a:ea typeface="Raleway" pitchFamily="34" charset="-122"/>
                <a:cs typeface="Raleway" pitchFamily="34" charset="-120"/>
              </a:rPr>
              <a:t>3</a:t>
            </a:r>
            <a:endParaRPr lang="en-US" sz="5000" dirty="0"/>
          </a:p>
        </p:txBody>
      </p:sp>
      <p:sp>
        <p:nvSpPr>
          <p:cNvPr id="4" name="Text 2"/>
          <p:cNvSpPr/>
          <p:nvPr/>
        </p:nvSpPr>
        <p:spPr>
          <a:xfrm>
            <a:off x="2619137" y="2555438"/>
            <a:ext cx="2607945" cy="301823"/>
          </a:xfrm>
          <a:prstGeom prst="rect">
            <a:avLst/>
          </a:prstGeom>
          <a:noFill/>
          <a:ln/>
        </p:spPr>
        <p:txBody>
          <a:bodyPr wrap="none" lIns="0" tIns="0" rIns="0" bIns="0" rtlCol="0" anchor="t"/>
          <a:lstStyle/>
          <a:p>
            <a:pPr marL="0" indent="0" algn="ctr">
              <a:lnSpc>
                <a:spcPts val="2350"/>
              </a:lnSpc>
              <a:buNone/>
            </a:pPr>
            <a:r>
              <a:rPr lang="en-US" sz="1900" dirty="0">
                <a:solidFill>
                  <a:srgbClr val="3C3939"/>
                </a:solidFill>
                <a:latin typeface="Raleway" pitchFamily="34" charset="0"/>
                <a:ea typeface="Raleway" pitchFamily="34" charset="-122"/>
                <a:cs typeface="Raleway" pitchFamily="34" charset="-120"/>
              </a:rPr>
              <a:t>Основні типи проєкцій</a:t>
            </a:r>
            <a:endParaRPr lang="en-US" sz="1900" dirty="0"/>
          </a:p>
        </p:txBody>
      </p:sp>
      <p:sp>
        <p:nvSpPr>
          <p:cNvPr id="5" name="Text 3"/>
          <p:cNvSpPr/>
          <p:nvPr/>
        </p:nvSpPr>
        <p:spPr>
          <a:xfrm>
            <a:off x="675918" y="2973110"/>
            <a:ext cx="6494383" cy="617934"/>
          </a:xfrm>
          <a:prstGeom prst="rect">
            <a:avLst/>
          </a:prstGeom>
          <a:noFill/>
          <a:ln/>
        </p:spPr>
        <p:txBody>
          <a:bodyPr wrap="square" lIns="0" tIns="0" rIns="0" bIns="0" rtlCol="0" anchor="t"/>
          <a:lstStyle/>
          <a:p>
            <a:pPr marL="0" indent="0" algn="ctr">
              <a:lnSpc>
                <a:spcPts val="2400"/>
              </a:lnSpc>
              <a:buNone/>
            </a:pPr>
            <a:r>
              <a:rPr lang="en-US" sz="1500" dirty="0">
                <a:solidFill>
                  <a:srgbClr val="3C3939"/>
                </a:solidFill>
                <a:latin typeface="Roboto" pitchFamily="34" charset="0"/>
                <a:ea typeface="Roboto" pitchFamily="34" charset="-122"/>
                <a:cs typeface="Roboto" pitchFamily="34" charset="-120"/>
              </a:rPr>
              <a:t>Азимутальні, конічні, циліндричні – кожен зі своїми особливостями спотворення площ, кутів та відстаней</a:t>
            </a:r>
            <a:endParaRPr lang="en-US" sz="1500" dirty="0"/>
          </a:p>
        </p:txBody>
      </p:sp>
      <p:sp>
        <p:nvSpPr>
          <p:cNvPr id="6" name="Text 4"/>
          <p:cNvSpPr/>
          <p:nvPr/>
        </p:nvSpPr>
        <p:spPr>
          <a:xfrm>
            <a:off x="7459980" y="1676757"/>
            <a:ext cx="6494502" cy="637342"/>
          </a:xfrm>
          <a:prstGeom prst="rect">
            <a:avLst/>
          </a:prstGeom>
          <a:noFill/>
          <a:ln/>
        </p:spPr>
        <p:txBody>
          <a:bodyPr wrap="none" lIns="0" tIns="0" rIns="0" bIns="0" rtlCol="0" anchor="t"/>
          <a:lstStyle/>
          <a:p>
            <a:pPr marL="0" indent="0" algn="ctr">
              <a:lnSpc>
                <a:spcPts val="5000"/>
              </a:lnSpc>
              <a:buNone/>
            </a:pPr>
            <a:r>
              <a:rPr lang="en-US" sz="5000" dirty="0">
                <a:solidFill>
                  <a:srgbClr val="3C3939"/>
                </a:solidFill>
                <a:latin typeface="Raleway" pitchFamily="34" charset="0"/>
                <a:ea typeface="Raleway" pitchFamily="34" charset="-122"/>
                <a:cs typeface="Raleway" pitchFamily="34" charset="-120"/>
              </a:rPr>
              <a:t>360°</a:t>
            </a:r>
            <a:endParaRPr lang="en-US" sz="5000" dirty="0"/>
          </a:p>
        </p:txBody>
      </p:sp>
      <p:sp>
        <p:nvSpPr>
          <p:cNvPr id="7" name="Text 5"/>
          <p:cNvSpPr/>
          <p:nvPr/>
        </p:nvSpPr>
        <p:spPr>
          <a:xfrm>
            <a:off x="9500116" y="2555438"/>
            <a:ext cx="2414230" cy="301823"/>
          </a:xfrm>
          <a:prstGeom prst="rect">
            <a:avLst/>
          </a:prstGeom>
          <a:noFill/>
          <a:ln/>
        </p:spPr>
        <p:txBody>
          <a:bodyPr wrap="none" lIns="0" tIns="0" rIns="0" bIns="0" rtlCol="0" anchor="t"/>
          <a:lstStyle/>
          <a:p>
            <a:pPr marL="0" indent="0" algn="ctr">
              <a:lnSpc>
                <a:spcPts val="2350"/>
              </a:lnSpc>
              <a:buNone/>
            </a:pPr>
            <a:r>
              <a:rPr lang="en-US" sz="1900" dirty="0">
                <a:solidFill>
                  <a:srgbClr val="3C3939"/>
                </a:solidFill>
                <a:latin typeface="Raleway" pitchFamily="34" charset="0"/>
                <a:ea typeface="Raleway" pitchFamily="34" charset="-122"/>
                <a:cs typeface="Raleway" pitchFamily="34" charset="-120"/>
              </a:rPr>
              <a:t>Діапазон довготи</a:t>
            </a:r>
            <a:endParaRPr lang="en-US" sz="1900" dirty="0"/>
          </a:p>
        </p:txBody>
      </p:sp>
      <p:sp>
        <p:nvSpPr>
          <p:cNvPr id="8" name="Text 6"/>
          <p:cNvSpPr/>
          <p:nvPr/>
        </p:nvSpPr>
        <p:spPr>
          <a:xfrm>
            <a:off x="7459980" y="2973110"/>
            <a:ext cx="6494502" cy="308967"/>
          </a:xfrm>
          <a:prstGeom prst="rect">
            <a:avLst/>
          </a:prstGeom>
          <a:noFill/>
          <a:ln/>
        </p:spPr>
        <p:txBody>
          <a:bodyPr wrap="none" lIns="0" tIns="0" rIns="0" bIns="0" rtlCol="0" anchor="t"/>
          <a:lstStyle/>
          <a:p>
            <a:pPr marL="0" indent="0" algn="ctr">
              <a:lnSpc>
                <a:spcPts val="2400"/>
              </a:lnSpc>
              <a:buNone/>
            </a:pPr>
            <a:r>
              <a:rPr lang="en-US" sz="1500" dirty="0">
                <a:solidFill>
                  <a:srgbClr val="3C3939"/>
                </a:solidFill>
                <a:latin typeface="Roboto" pitchFamily="34" charset="0"/>
                <a:ea typeface="Roboto" pitchFamily="34" charset="-122"/>
                <a:cs typeface="Roboto" pitchFamily="34" charset="-120"/>
              </a:rPr>
              <a:t>Повне коло Землі від Гринвіцького меридіана</a:t>
            </a:r>
            <a:endParaRPr lang="en-US" sz="1500" dirty="0"/>
          </a:p>
        </p:txBody>
      </p:sp>
      <p:sp>
        <p:nvSpPr>
          <p:cNvPr id="9" name="Text 7"/>
          <p:cNvSpPr/>
          <p:nvPr/>
        </p:nvSpPr>
        <p:spPr>
          <a:xfrm>
            <a:off x="675918" y="4266962"/>
            <a:ext cx="6494383" cy="637342"/>
          </a:xfrm>
          <a:prstGeom prst="rect">
            <a:avLst/>
          </a:prstGeom>
          <a:noFill/>
          <a:ln/>
        </p:spPr>
        <p:txBody>
          <a:bodyPr wrap="none" lIns="0" tIns="0" rIns="0" bIns="0" rtlCol="0" anchor="t"/>
          <a:lstStyle/>
          <a:p>
            <a:pPr marL="0" indent="0" algn="ctr">
              <a:lnSpc>
                <a:spcPts val="5000"/>
              </a:lnSpc>
              <a:buNone/>
            </a:pPr>
            <a:r>
              <a:rPr lang="en-US" sz="5000" dirty="0">
                <a:solidFill>
                  <a:srgbClr val="3C3939"/>
                </a:solidFill>
                <a:latin typeface="Raleway" pitchFamily="34" charset="0"/>
                <a:ea typeface="Raleway" pitchFamily="34" charset="-122"/>
                <a:cs typeface="Raleway" pitchFamily="34" charset="-120"/>
              </a:rPr>
              <a:t>180°</a:t>
            </a:r>
            <a:endParaRPr lang="en-US" sz="5000" dirty="0"/>
          </a:p>
        </p:txBody>
      </p:sp>
      <p:sp>
        <p:nvSpPr>
          <p:cNvPr id="10" name="Text 8"/>
          <p:cNvSpPr/>
          <p:nvPr/>
        </p:nvSpPr>
        <p:spPr>
          <a:xfrm>
            <a:off x="2715935" y="5145643"/>
            <a:ext cx="2414230" cy="301823"/>
          </a:xfrm>
          <a:prstGeom prst="rect">
            <a:avLst/>
          </a:prstGeom>
          <a:noFill/>
          <a:ln/>
        </p:spPr>
        <p:txBody>
          <a:bodyPr wrap="none" lIns="0" tIns="0" rIns="0" bIns="0" rtlCol="0" anchor="t"/>
          <a:lstStyle/>
          <a:p>
            <a:pPr marL="0" indent="0" algn="ctr">
              <a:lnSpc>
                <a:spcPts val="2350"/>
              </a:lnSpc>
              <a:buNone/>
            </a:pPr>
            <a:r>
              <a:rPr lang="en-US" sz="1900" dirty="0">
                <a:solidFill>
                  <a:srgbClr val="3C3939"/>
                </a:solidFill>
                <a:latin typeface="Raleway" pitchFamily="34" charset="0"/>
                <a:ea typeface="Raleway" pitchFamily="34" charset="-122"/>
                <a:cs typeface="Raleway" pitchFamily="34" charset="-120"/>
              </a:rPr>
              <a:t>Діапазон широти</a:t>
            </a:r>
            <a:endParaRPr lang="en-US" sz="1900" dirty="0"/>
          </a:p>
        </p:txBody>
      </p:sp>
      <p:sp>
        <p:nvSpPr>
          <p:cNvPr id="11" name="Text 9"/>
          <p:cNvSpPr/>
          <p:nvPr/>
        </p:nvSpPr>
        <p:spPr>
          <a:xfrm>
            <a:off x="675918" y="5563314"/>
            <a:ext cx="6494383" cy="308967"/>
          </a:xfrm>
          <a:prstGeom prst="rect">
            <a:avLst/>
          </a:prstGeom>
          <a:noFill/>
          <a:ln/>
        </p:spPr>
        <p:txBody>
          <a:bodyPr wrap="none" lIns="0" tIns="0" rIns="0" bIns="0" rtlCol="0" anchor="t"/>
          <a:lstStyle/>
          <a:p>
            <a:pPr marL="0" indent="0" algn="ctr">
              <a:lnSpc>
                <a:spcPts val="2400"/>
              </a:lnSpc>
              <a:buNone/>
            </a:pPr>
            <a:r>
              <a:rPr lang="en-US" sz="1500" dirty="0">
                <a:solidFill>
                  <a:srgbClr val="3C3939"/>
                </a:solidFill>
                <a:latin typeface="Roboto" pitchFamily="34" charset="0"/>
                <a:ea typeface="Roboto" pitchFamily="34" charset="-122"/>
                <a:cs typeface="Roboto" pitchFamily="34" charset="-120"/>
              </a:rPr>
              <a:t>Від Північного до Південного полюса</a:t>
            </a:r>
            <a:endParaRPr lang="en-US" sz="1500" dirty="0"/>
          </a:p>
        </p:txBody>
      </p:sp>
      <p:sp>
        <p:nvSpPr>
          <p:cNvPr id="12" name="Text 10"/>
          <p:cNvSpPr/>
          <p:nvPr/>
        </p:nvSpPr>
        <p:spPr>
          <a:xfrm>
            <a:off x="7459980" y="4266962"/>
            <a:ext cx="6494502" cy="637342"/>
          </a:xfrm>
          <a:prstGeom prst="rect">
            <a:avLst/>
          </a:prstGeom>
          <a:noFill/>
          <a:ln/>
        </p:spPr>
        <p:txBody>
          <a:bodyPr wrap="none" lIns="0" tIns="0" rIns="0" bIns="0" rtlCol="0" anchor="t"/>
          <a:lstStyle/>
          <a:p>
            <a:pPr marL="0" indent="0" algn="ctr">
              <a:lnSpc>
                <a:spcPts val="5000"/>
              </a:lnSpc>
              <a:buNone/>
            </a:pPr>
            <a:r>
              <a:rPr lang="en-US" sz="5000" dirty="0">
                <a:solidFill>
                  <a:srgbClr val="3C3939"/>
                </a:solidFill>
                <a:latin typeface="Raleway" pitchFamily="34" charset="0"/>
                <a:ea typeface="Raleway" pitchFamily="34" charset="-122"/>
                <a:cs typeface="Raleway" pitchFamily="34" charset="-120"/>
              </a:rPr>
              <a:t>40075 км</a:t>
            </a:r>
            <a:endParaRPr lang="en-US" sz="5000" dirty="0"/>
          </a:p>
        </p:txBody>
      </p:sp>
      <p:sp>
        <p:nvSpPr>
          <p:cNvPr id="13" name="Text 11"/>
          <p:cNvSpPr/>
          <p:nvPr/>
        </p:nvSpPr>
        <p:spPr>
          <a:xfrm>
            <a:off x="9500116" y="5145643"/>
            <a:ext cx="2414230" cy="301823"/>
          </a:xfrm>
          <a:prstGeom prst="rect">
            <a:avLst/>
          </a:prstGeom>
          <a:noFill/>
          <a:ln/>
        </p:spPr>
        <p:txBody>
          <a:bodyPr wrap="none" lIns="0" tIns="0" rIns="0" bIns="0" rtlCol="0" anchor="t"/>
          <a:lstStyle/>
          <a:p>
            <a:pPr marL="0" indent="0" algn="ctr">
              <a:lnSpc>
                <a:spcPts val="2350"/>
              </a:lnSpc>
              <a:buNone/>
            </a:pPr>
            <a:r>
              <a:rPr lang="en-US" sz="1900" dirty="0">
                <a:solidFill>
                  <a:srgbClr val="3C3939"/>
                </a:solidFill>
                <a:latin typeface="Raleway" pitchFamily="34" charset="0"/>
                <a:ea typeface="Raleway" pitchFamily="34" charset="-122"/>
                <a:cs typeface="Raleway" pitchFamily="34" charset="-120"/>
              </a:rPr>
              <a:t>Довжина екватора</a:t>
            </a:r>
            <a:endParaRPr lang="en-US" sz="1900" dirty="0"/>
          </a:p>
        </p:txBody>
      </p:sp>
      <p:sp>
        <p:nvSpPr>
          <p:cNvPr id="14" name="Text 12"/>
          <p:cNvSpPr/>
          <p:nvPr/>
        </p:nvSpPr>
        <p:spPr>
          <a:xfrm>
            <a:off x="7459980" y="5563314"/>
            <a:ext cx="6494502" cy="308967"/>
          </a:xfrm>
          <a:prstGeom prst="rect">
            <a:avLst/>
          </a:prstGeom>
          <a:noFill/>
          <a:ln/>
        </p:spPr>
        <p:txBody>
          <a:bodyPr wrap="none" lIns="0" tIns="0" rIns="0" bIns="0" rtlCol="0" anchor="t"/>
          <a:lstStyle/>
          <a:p>
            <a:pPr marL="0" indent="0" algn="ctr">
              <a:lnSpc>
                <a:spcPts val="2400"/>
              </a:lnSpc>
              <a:buNone/>
            </a:pPr>
            <a:r>
              <a:rPr lang="en-US" sz="1500" dirty="0">
                <a:solidFill>
                  <a:srgbClr val="3C3939"/>
                </a:solidFill>
                <a:latin typeface="Roboto" pitchFamily="34" charset="0"/>
                <a:ea typeface="Roboto" pitchFamily="34" charset="-122"/>
                <a:cs typeface="Roboto" pitchFamily="34" charset="-120"/>
              </a:rPr>
              <a:t>Опорна лінія для багатьох проєкцій</a:t>
            </a:r>
            <a:endParaRPr lang="en-US" sz="1500" dirty="0"/>
          </a:p>
        </p:txBody>
      </p:sp>
      <p:sp>
        <p:nvSpPr>
          <p:cNvPr id="15" name="Text 13"/>
          <p:cNvSpPr/>
          <p:nvPr/>
        </p:nvSpPr>
        <p:spPr>
          <a:xfrm>
            <a:off x="675918" y="6089452"/>
            <a:ext cx="13278564" cy="617934"/>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Системи координат та картографічні проєкції – один з найскладніших аспектів роботи з географічними даними. Неможливо перенести сферичну поверхню Землі на плоску карту без спотворень, тому вибір проєкції залежить від конкретного завдання та регіону дослідження.</a:t>
            </a:r>
            <a:endParaRPr lang="en-US" sz="1500" dirty="0"/>
          </a:p>
        </p:txBody>
      </p:sp>
      <p:sp>
        <p:nvSpPr>
          <p:cNvPr id="16" name="Text 14"/>
          <p:cNvSpPr/>
          <p:nvPr/>
        </p:nvSpPr>
        <p:spPr>
          <a:xfrm>
            <a:off x="675918" y="6924556"/>
            <a:ext cx="13278564" cy="617934"/>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Сучасні ГІС здатні виконувати трансформацію даних між різними проєкціями "на льоту", але фахівець повинен розуміти принципи цих перетворень та їх обмеження.</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8298" y="701516"/>
            <a:ext cx="5027414" cy="596622"/>
          </a:xfrm>
          <a:prstGeom prst="rect">
            <a:avLst/>
          </a:prstGeom>
          <a:noFill/>
          <a:ln/>
        </p:spPr>
        <p:txBody>
          <a:bodyPr wrap="none" lIns="0" tIns="0" rIns="0" bIns="0" rtlCol="0" anchor="t"/>
          <a:lstStyle/>
          <a:p>
            <a:pPr marL="0" indent="0" algn="l">
              <a:lnSpc>
                <a:spcPts val="4650"/>
              </a:lnSpc>
              <a:buNone/>
            </a:pPr>
            <a:r>
              <a:rPr lang="en-US" sz="3750" dirty="0">
                <a:solidFill>
                  <a:srgbClr val="1B1B27"/>
                </a:solidFill>
                <a:latin typeface="Raleway" pitchFamily="34" charset="0"/>
                <a:ea typeface="Raleway" pitchFamily="34" charset="-122"/>
                <a:cs typeface="Raleway" pitchFamily="34" charset="-120"/>
              </a:rPr>
              <a:t>Атрибутивні дані в ГІС</a:t>
            </a:r>
            <a:endParaRPr lang="en-US" sz="3750" dirty="0"/>
          </a:p>
        </p:txBody>
      </p:sp>
      <p:sp>
        <p:nvSpPr>
          <p:cNvPr id="4" name="Shape 1"/>
          <p:cNvSpPr/>
          <p:nvPr/>
        </p:nvSpPr>
        <p:spPr>
          <a:xfrm>
            <a:off x="668298" y="1584484"/>
            <a:ext cx="7807404" cy="3680936"/>
          </a:xfrm>
          <a:prstGeom prst="roundRect">
            <a:avLst>
              <a:gd name="adj" fmla="val 2179"/>
            </a:avLst>
          </a:prstGeom>
          <a:noFill/>
          <a:ln w="7620">
            <a:solidFill>
              <a:srgbClr val="000000">
                <a:alpha val="8000"/>
              </a:srgbClr>
            </a:solidFill>
            <a:prstDash val="solid"/>
          </a:ln>
        </p:spPr>
      </p:sp>
      <p:sp>
        <p:nvSpPr>
          <p:cNvPr id="5" name="Shape 2"/>
          <p:cNvSpPr/>
          <p:nvPr/>
        </p:nvSpPr>
        <p:spPr>
          <a:xfrm>
            <a:off x="675918" y="1592104"/>
            <a:ext cx="7792164" cy="855345"/>
          </a:xfrm>
          <a:prstGeom prst="rect">
            <a:avLst/>
          </a:prstGeom>
          <a:solidFill>
            <a:srgbClr val="FFFFFF">
              <a:alpha val="4000"/>
            </a:srgbClr>
          </a:solidFill>
          <a:ln/>
        </p:spPr>
      </p:sp>
      <p:sp>
        <p:nvSpPr>
          <p:cNvPr id="6" name="Text 3"/>
          <p:cNvSpPr/>
          <p:nvPr/>
        </p:nvSpPr>
        <p:spPr>
          <a:xfrm>
            <a:off x="866894" y="1714262"/>
            <a:ext cx="1172885" cy="611029"/>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Ідентифікатор</a:t>
            </a:r>
            <a:endParaRPr lang="en-US" sz="1500" dirty="0"/>
          </a:p>
        </p:txBody>
      </p:sp>
      <p:sp>
        <p:nvSpPr>
          <p:cNvPr id="7" name="Text 4"/>
          <p:cNvSpPr/>
          <p:nvPr/>
        </p:nvSpPr>
        <p:spPr>
          <a:xfrm>
            <a:off x="2429113" y="1714262"/>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Тип об'єкта</a:t>
            </a:r>
            <a:endParaRPr lang="en-US" sz="1500" dirty="0"/>
          </a:p>
        </p:txBody>
      </p:sp>
      <p:sp>
        <p:nvSpPr>
          <p:cNvPr id="8" name="Text 5"/>
          <p:cNvSpPr/>
          <p:nvPr/>
        </p:nvSpPr>
        <p:spPr>
          <a:xfrm>
            <a:off x="3987522" y="1714262"/>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Назва</a:t>
            </a:r>
            <a:endParaRPr lang="en-US" sz="1500" dirty="0"/>
          </a:p>
        </p:txBody>
      </p:sp>
      <p:sp>
        <p:nvSpPr>
          <p:cNvPr id="9" name="Text 6"/>
          <p:cNvSpPr/>
          <p:nvPr/>
        </p:nvSpPr>
        <p:spPr>
          <a:xfrm>
            <a:off x="5545931" y="1714262"/>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Площа, га</a:t>
            </a:r>
            <a:endParaRPr lang="en-US" sz="1500" dirty="0"/>
          </a:p>
        </p:txBody>
      </p:sp>
      <p:sp>
        <p:nvSpPr>
          <p:cNvPr id="10" name="Text 7"/>
          <p:cNvSpPr/>
          <p:nvPr/>
        </p:nvSpPr>
        <p:spPr>
          <a:xfrm>
            <a:off x="7104340" y="1714262"/>
            <a:ext cx="117288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Статус</a:t>
            </a:r>
            <a:endParaRPr lang="en-US" sz="1500" dirty="0"/>
          </a:p>
        </p:txBody>
      </p:sp>
      <p:sp>
        <p:nvSpPr>
          <p:cNvPr id="11" name="Shape 8"/>
          <p:cNvSpPr/>
          <p:nvPr/>
        </p:nvSpPr>
        <p:spPr>
          <a:xfrm>
            <a:off x="675918" y="2447449"/>
            <a:ext cx="7792164" cy="549831"/>
          </a:xfrm>
          <a:prstGeom prst="rect">
            <a:avLst/>
          </a:prstGeom>
          <a:solidFill>
            <a:srgbClr val="000000">
              <a:alpha val="4000"/>
            </a:srgbClr>
          </a:solidFill>
          <a:ln/>
        </p:spPr>
      </p:sp>
      <p:sp>
        <p:nvSpPr>
          <p:cNvPr id="12" name="Text 9"/>
          <p:cNvSpPr/>
          <p:nvPr/>
        </p:nvSpPr>
        <p:spPr>
          <a:xfrm>
            <a:off x="866894" y="2569607"/>
            <a:ext cx="117288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001</a:t>
            </a:r>
            <a:endParaRPr lang="en-US" sz="1500" dirty="0"/>
          </a:p>
        </p:txBody>
      </p:sp>
      <p:sp>
        <p:nvSpPr>
          <p:cNvPr id="13" name="Text 10"/>
          <p:cNvSpPr/>
          <p:nvPr/>
        </p:nvSpPr>
        <p:spPr>
          <a:xfrm>
            <a:off x="2429113" y="2569607"/>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Ліс</a:t>
            </a:r>
            <a:endParaRPr lang="en-US" sz="1500" dirty="0"/>
          </a:p>
        </p:txBody>
      </p:sp>
      <p:sp>
        <p:nvSpPr>
          <p:cNvPr id="14" name="Text 11"/>
          <p:cNvSpPr/>
          <p:nvPr/>
        </p:nvSpPr>
        <p:spPr>
          <a:xfrm>
            <a:off x="3987522" y="2569607"/>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Дубовий гай</a:t>
            </a:r>
            <a:endParaRPr lang="en-US" sz="1500" dirty="0"/>
          </a:p>
        </p:txBody>
      </p:sp>
      <p:sp>
        <p:nvSpPr>
          <p:cNvPr id="15" name="Text 12"/>
          <p:cNvSpPr/>
          <p:nvPr/>
        </p:nvSpPr>
        <p:spPr>
          <a:xfrm>
            <a:off x="5545931" y="2569607"/>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156.8</a:t>
            </a:r>
            <a:endParaRPr lang="en-US" sz="1500" dirty="0"/>
          </a:p>
        </p:txBody>
      </p:sp>
      <p:sp>
        <p:nvSpPr>
          <p:cNvPr id="16" name="Text 13"/>
          <p:cNvSpPr/>
          <p:nvPr/>
        </p:nvSpPr>
        <p:spPr>
          <a:xfrm>
            <a:off x="7104340" y="2569607"/>
            <a:ext cx="117288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Заповідник</a:t>
            </a:r>
            <a:endParaRPr lang="en-US" sz="1500" dirty="0"/>
          </a:p>
        </p:txBody>
      </p:sp>
      <p:sp>
        <p:nvSpPr>
          <p:cNvPr id="17" name="Shape 14"/>
          <p:cNvSpPr/>
          <p:nvPr/>
        </p:nvSpPr>
        <p:spPr>
          <a:xfrm>
            <a:off x="675918" y="2997279"/>
            <a:ext cx="7792164" cy="855345"/>
          </a:xfrm>
          <a:prstGeom prst="rect">
            <a:avLst/>
          </a:prstGeom>
          <a:solidFill>
            <a:srgbClr val="FFFFFF">
              <a:alpha val="4000"/>
            </a:srgbClr>
          </a:solidFill>
          <a:ln/>
        </p:spPr>
      </p:sp>
      <p:sp>
        <p:nvSpPr>
          <p:cNvPr id="18" name="Text 15"/>
          <p:cNvSpPr/>
          <p:nvPr/>
        </p:nvSpPr>
        <p:spPr>
          <a:xfrm>
            <a:off x="866894" y="3119438"/>
            <a:ext cx="117288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002</a:t>
            </a:r>
            <a:endParaRPr lang="en-US" sz="1500" dirty="0"/>
          </a:p>
        </p:txBody>
      </p:sp>
      <p:sp>
        <p:nvSpPr>
          <p:cNvPr id="19" name="Text 16"/>
          <p:cNvSpPr/>
          <p:nvPr/>
        </p:nvSpPr>
        <p:spPr>
          <a:xfrm>
            <a:off x="2429113" y="3119438"/>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Ліс</a:t>
            </a:r>
            <a:endParaRPr lang="en-US" sz="1500" dirty="0"/>
          </a:p>
        </p:txBody>
      </p:sp>
      <p:sp>
        <p:nvSpPr>
          <p:cNvPr id="20" name="Text 17"/>
          <p:cNvSpPr/>
          <p:nvPr/>
        </p:nvSpPr>
        <p:spPr>
          <a:xfrm>
            <a:off x="3987522" y="3119438"/>
            <a:ext cx="1169075" cy="611029"/>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Соснове урочище</a:t>
            </a:r>
            <a:endParaRPr lang="en-US" sz="1500" dirty="0"/>
          </a:p>
        </p:txBody>
      </p:sp>
      <p:sp>
        <p:nvSpPr>
          <p:cNvPr id="21" name="Text 18"/>
          <p:cNvSpPr/>
          <p:nvPr/>
        </p:nvSpPr>
        <p:spPr>
          <a:xfrm>
            <a:off x="5545931" y="3119438"/>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87.2</a:t>
            </a:r>
            <a:endParaRPr lang="en-US" sz="1500" dirty="0"/>
          </a:p>
        </p:txBody>
      </p:sp>
      <p:sp>
        <p:nvSpPr>
          <p:cNvPr id="22" name="Text 19"/>
          <p:cNvSpPr/>
          <p:nvPr/>
        </p:nvSpPr>
        <p:spPr>
          <a:xfrm>
            <a:off x="7104340" y="3119438"/>
            <a:ext cx="1172885" cy="611029"/>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Господарський</a:t>
            </a:r>
            <a:endParaRPr lang="en-US" sz="1500" dirty="0"/>
          </a:p>
        </p:txBody>
      </p:sp>
      <p:sp>
        <p:nvSpPr>
          <p:cNvPr id="23" name="Shape 20"/>
          <p:cNvSpPr/>
          <p:nvPr/>
        </p:nvSpPr>
        <p:spPr>
          <a:xfrm>
            <a:off x="675918" y="3852624"/>
            <a:ext cx="7792164" cy="549831"/>
          </a:xfrm>
          <a:prstGeom prst="rect">
            <a:avLst/>
          </a:prstGeom>
          <a:solidFill>
            <a:srgbClr val="000000">
              <a:alpha val="4000"/>
            </a:srgbClr>
          </a:solidFill>
          <a:ln/>
        </p:spPr>
      </p:sp>
      <p:sp>
        <p:nvSpPr>
          <p:cNvPr id="24" name="Text 21"/>
          <p:cNvSpPr/>
          <p:nvPr/>
        </p:nvSpPr>
        <p:spPr>
          <a:xfrm>
            <a:off x="866894" y="3974783"/>
            <a:ext cx="117288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003</a:t>
            </a:r>
            <a:endParaRPr lang="en-US" sz="1500" dirty="0"/>
          </a:p>
        </p:txBody>
      </p:sp>
      <p:sp>
        <p:nvSpPr>
          <p:cNvPr id="25" name="Text 22"/>
          <p:cNvSpPr/>
          <p:nvPr/>
        </p:nvSpPr>
        <p:spPr>
          <a:xfrm>
            <a:off x="2429113" y="3974783"/>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Озеро</a:t>
            </a:r>
            <a:endParaRPr lang="en-US" sz="1500" dirty="0"/>
          </a:p>
        </p:txBody>
      </p:sp>
      <p:sp>
        <p:nvSpPr>
          <p:cNvPr id="26" name="Text 23"/>
          <p:cNvSpPr/>
          <p:nvPr/>
        </p:nvSpPr>
        <p:spPr>
          <a:xfrm>
            <a:off x="3987522" y="3974783"/>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Світязь</a:t>
            </a:r>
            <a:endParaRPr lang="en-US" sz="1500" dirty="0"/>
          </a:p>
        </p:txBody>
      </p:sp>
      <p:sp>
        <p:nvSpPr>
          <p:cNvPr id="27" name="Text 24"/>
          <p:cNvSpPr/>
          <p:nvPr/>
        </p:nvSpPr>
        <p:spPr>
          <a:xfrm>
            <a:off x="5545931" y="3974783"/>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24.2</a:t>
            </a:r>
            <a:endParaRPr lang="en-US" sz="1500" dirty="0"/>
          </a:p>
        </p:txBody>
      </p:sp>
      <p:sp>
        <p:nvSpPr>
          <p:cNvPr id="28" name="Text 25"/>
          <p:cNvSpPr/>
          <p:nvPr/>
        </p:nvSpPr>
        <p:spPr>
          <a:xfrm>
            <a:off x="7104340" y="3974783"/>
            <a:ext cx="117288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Заповідник</a:t>
            </a:r>
            <a:endParaRPr lang="en-US" sz="1500" dirty="0"/>
          </a:p>
        </p:txBody>
      </p:sp>
      <p:sp>
        <p:nvSpPr>
          <p:cNvPr id="29" name="Shape 26"/>
          <p:cNvSpPr/>
          <p:nvPr/>
        </p:nvSpPr>
        <p:spPr>
          <a:xfrm>
            <a:off x="675918" y="4402455"/>
            <a:ext cx="7792164" cy="855345"/>
          </a:xfrm>
          <a:prstGeom prst="rect">
            <a:avLst/>
          </a:prstGeom>
          <a:solidFill>
            <a:srgbClr val="FFFFFF">
              <a:alpha val="4000"/>
            </a:srgbClr>
          </a:solidFill>
          <a:ln/>
        </p:spPr>
      </p:sp>
      <p:sp>
        <p:nvSpPr>
          <p:cNvPr id="30" name="Text 27"/>
          <p:cNvSpPr/>
          <p:nvPr/>
        </p:nvSpPr>
        <p:spPr>
          <a:xfrm>
            <a:off x="866894" y="4524613"/>
            <a:ext cx="117288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004</a:t>
            </a:r>
            <a:endParaRPr lang="en-US" sz="1500" dirty="0"/>
          </a:p>
        </p:txBody>
      </p:sp>
      <p:sp>
        <p:nvSpPr>
          <p:cNvPr id="31" name="Text 28"/>
          <p:cNvSpPr/>
          <p:nvPr/>
        </p:nvSpPr>
        <p:spPr>
          <a:xfrm>
            <a:off x="2429113" y="4524613"/>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Луки</a:t>
            </a:r>
            <a:endParaRPr lang="en-US" sz="1500" dirty="0"/>
          </a:p>
        </p:txBody>
      </p:sp>
      <p:sp>
        <p:nvSpPr>
          <p:cNvPr id="32" name="Text 29"/>
          <p:cNvSpPr/>
          <p:nvPr/>
        </p:nvSpPr>
        <p:spPr>
          <a:xfrm>
            <a:off x="3987522" y="4524613"/>
            <a:ext cx="1169075" cy="611029"/>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Придніпровські</a:t>
            </a:r>
            <a:endParaRPr lang="en-US" sz="1500" dirty="0"/>
          </a:p>
        </p:txBody>
      </p:sp>
      <p:sp>
        <p:nvSpPr>
          <p:cNvPr id="33" name="Text 30"/>
          <p:cNvSpPr/>
          <p:nvPr/>
        </p:nvSpPr>
        <p:spPr>
          <a:xfrm>
            <a:off x="5545931" y="4524613"/>
            <a:ext cx="1169075" cy="305514"/>
          </a:xfrm>
          <a:prstGeom prst="rect">
            <a:avLst/>
          </a:prstGeom>
          <a:noFill/>
          <a:ln/>
        </p:spPr>
        <p:txBody>
          <a:bodyPr wrap="non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210.5</a:t>
            </a:r>
            <a:endParaRPr lang="en-US" sz="1500" dirty="0"/>
          </a:p>
        </p:txBody>
      </p:sp>
      <p:sp>
        <p:nvSpPr>
          <p:cNvPr id="34" name="Text 31"/>
          <p:cNvSpPr/>
          <p:nvPr/>
        </p:nvSpPr>
        <p:spPr>
          <a:xfrm>
            <a:off x="7104340" y="4524613"/>
            <a:ext cx="1172885" cy="611029"/>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Рекреаційна зона</a:t>
            </a:r>
            <a:endParaRPr lang="en-US" sz="1500" dirty="0"/>
          </a:p>
        </p:txBody>
      </p:sp>
      <p:sp>
        <p:nvSpPr>
          <p:cNvPr id="35" name="Text 32"/>
          <p:cNvSpPr/>
          <p:nvPr/>
        </p:nvSpPr>
        <p:spPr>
          <a:xfrm>
            <a:off x="668298" y="5480209"/>
            <a:ext cx="7807404" cy="916543"/>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Атрибутивні дані описують характеристики географічних об'єктів і зберігаються у таблицях, пов'язаних із просторовими даними. Вони можуть включати різні типи інформації: текстові описи, числові параметри, дати, зображення та інші медіа-файли.</a:t>
            </a:r>
            <a:endParaRPr lang="en-US" sz="1500" dirty="0"/>
          </a:p>
        </p:txBody>
      </p:sp>
      <p:sp>
        <p:nvSpPr>
          <p:cNvPr id="36" name="Text 33"/>
          <p:cNvSpPr/>
          <p:nvPr/>
        </p:nvSpPr>
        <p:spPr>
          <a:xfrm>
            <a:off x="668298" y="6611541"/>
            <a:ext cx="7807404" cy="916543"/>
          </a:xfrm>
          <a:prstGeom prst="rect">
            <a:avLst/>
          </a:prstGeom>
          <a:noFill/>
          <a:ln/>
        </p:spPr>
        <p:txBody>
          <a:bodyPr wrap="square" lIns="0" tIns="0" rIns="0" bIns="0" rtlCol="0" anchor="t"/>
          <a:lstStyle/>
          <a:p>
            <a:pPr marL="0" indent="0" algn="l">
              <a:lnSpc>
                <a:spcPts val="2400"/>
              </a:lnSpc>
              <a:buNone/>
            </a:pPr>
            <a:r>
              <a:rPr lang="en-US" sz="1500" dirty="0">
                <a:solidFill>
                  <a:srgbClr val="3C3939"/>
                </a:solidFill>
                <a:latin typeface="Roboto" pitchFamily="34" charset="0"/>
                <a:ea typeface="Roboto" pitchFamily="34" charset="-122"/>
                <a:cs typeface="Roboto" pitchFamily="34" charset="-120"/>
              </a:rPr>
              <a:t>Організація атрибутивних даних відповідає принципам реляційних баз даних: таблиці можуть бути пов'язані між собою через ключові поля, забезпечуючи логічну структуру та мінімізуючи дублювання інформації.</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696"/>
          </a:xfrm>
          <a:prstGeom prst="rect">
            <a:avLst/>
          </a:prstGeom>
        </p:spPr>
      </p:pic>
      <p:sp>
        <p:nvSpPr>
          <p:cNvPr id="3" name="Text 0"/>
          <p:cNvSpPr/>
          <p:nvPr/>
        </p:nvSpPr>
        <p:spPr>
          <a:xfrm>
            <a:off x="592693" y="465653"/>
            <a:ext cx="7958614" cy="1058466"/>
          </a:xfrm>
          <a:prstGeom prst="rect">
            <a:avLst/>
          </a:prstGeom>
          <a:noFill/>
          <a:ln/>
        </p:spPr>
        <p:txBody>
          <a:bodyPr wrap="square" lIns="0" tIns="0" rIns="0" bIns="0" rtlCol="0" anchor="t"/>
          <a:lstStyle/>
          <a:p>
            <a:pPr marL="0" indent="0" algn="l">
              <a:lnSpc>
                <a:spcPts val="4150"/>
              </a:lnSpc>
              <a:buNone/>
            </a:pPr>
            <a:r>
              <a:rPr lang="en-US" sz="3300" dirty="0">
                <a:solidFill>
                  <a:srgbClr val="1B1B27"/>
                </a:solidFill>
                <a:latin typeface="Raleway" pitchFamily="34" charset="0"/>
                <a:ea typeface="Raleway" pitchFamily="34" charset="-122"/>
                <a:cs typeface="Raleway" pitchFamily="34" charset="-120"/>
              </a:rPr>
              <a:t>Складові елементи ГІС: Введення даних</a:t>
            </a:r>
            <a:endParaRPr lang="en-US" sz="3300" dirty="0"/>
          </a:p>
        </p:txBody>
      </p:sp>
      <p:pic>
        <p:nvPicPr>
          <p:cNvPr id="4" name="Image 1" descr="preencoded.png"/>
          <p:cNvPicPr>
            <a:picLocks noChangeAspect="1"/>
          </p:cNvPicPr>
          <p:nvPr/>
        </p:nvPicPr>
        <p:blipFill>
          <a:blip r:embed="rId4"/>
          <a:stretch>
            <a:fillRect/>
          </a:stretch>
        </p:blipFill>
        <p:spPr>
          <a:xfrm>
            <a:off x="592693" y="1778079"/>
            <a:ext cx="846773" cy="1246465"/>
          </a:xfrm>
          <a:prstGeom prst="rect">
            <a:avLst/>
          </a:prstGeom>
        </p:spPr>
      </p:pic>
      <p:sp>
        <p:nvSpPr>
          <p:cNvPr id="5" name="Text 1"/>
          <p:cNvSpPr/>
          <p:nvPr/>
        </p:nvSpPr>
        <p:spPr>
          <a:xfrm>
            <a:off x="1693426" y="1947386"/>
            <a:ext cx="3026212" cy="264557"/>
          </a:xfrm>
          <a:prstGeom prst="rect">
            <a:avLst/>
          </a:prstGeom>
          <a:noFill/>
          <a:ln/>
        </p:spPr>
        <p:txBody>
          <a:bodyPr wrap="none" lIns="0" tIns="0" rIns="0" bIns="0" rtlCol="0" anchor="t"/>
          <a:lstStyle/>
          <a:p>
            <a:pPr marL="0" indent="0" algn="l">
              <a:lnSpc>
                <a:spcPts val="2050"/>
              </a:lnSpc>
              <a:buNone/>
            </a:pPr>
            <a:r>
              <a:rPr lang="en-US" sz="1650" dirty="0">
                <a:solidFill>
                  <a:srgbClr val="3C3939"/>
                </a:solidFill>
                <a:latin typeface="Raleway" pitchFamily="34" charset="0"/>
                <a:ea typeface="Raleway" pitchFamily="34" charset="-122"/>
                <a:cs typeface="Raleway" pitchFamily="34" charset="-120"/>
              </a:rPr>
              <a:t>Оцифрування паперових карт</a:t>
            </a:r>
            <a:endParaRPr lang="en-US" sz="1650" dirty="0"/>
          </a:p>
        </p:txBody>
      </p:sp>
      <p:sp>
        <p:nvSpPr>
          <p:cNvPr id="6" name="Text 2"/>
          <p:cNvSpPr/>
          <p:nvPr/>
        </p:nvSpPr>
        <p:spPr>
          <a:xfrm>
            <a:off x="1693426" y="2313503"/>
            <a:ext cx="6857881" cy="541734"/>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Перетворення аналогових картографічних матеріалів у цифровий формат через сканування та векторизацію зображень</a:t>
            </a:r>
            <a:endParaRPr lang="en-US" sz="1300" dirty="0"/>
          </a:p>
        </p:txBody>
      </p:sp>
      <p:pic>
        <p:nvPicPr>
          <p:cNvPr id="7" name="Image 2" descr="preencoded.png"/>
          <p:cNvPicPr>
            <a:picLocks noChangeAspect="1"/>
          </p:cNvPicPr>
          <p:nvPr/>
        </p:nvPicPr>
        <p:blipFill>
          <a:blip r:embed="rId5"/>
          <a:stretch>
            <a:fillRect/>
          </a:stretch>
        </p:blipFill>
        <p:spPr>
          <a:xfrm>
            <a:off x="592693" y="3024545"/>
            <a:ext cx="846773" cy="1246465"/>
          </a:xfrm>
          <a:prstGeom prst="rect">
            <a:avLst/>
          </a:prstGeom>
        </p:spPr>
      </p:pic>
      <p:sp>
        <p:nvSpPr>
          <p:cNvPr id="8" name="Text 3"/>
          <p:cNvSpPr/>
          <p:nvPr/>
        </p:nvSpPr>
        <p:spPr>
          <a:xfrm>
            <a:off x="1693426" y="3193852"/>
            <a:ext cx="4061222" cy="264557"/>
          </a:xfrm>
          <a:prstGeom prst="rect">
            <a:avLst/>
          </a:prstGeom>
          <a:noFill/>
          <a:ln/>
        </p:spPr>
        <p:txBody>
          <a:bodyPr wrap="none" lIns="0" tIns="0" rIns="0" bIns="0" rtlCol="0" anchor="t"/>
          <a:lstStyle/>
          <a:p>
            <a:pPr marL="0" indent="0" algn="l">
              <a:lnSpc>
                <a:spcPts val="2050"/>
              </a:lnSpc>
              <a:buNone/>
            </a:pPr>
            <a:r>
              <a:rPr lang="en-US" sz="1650" dirty="0">
                <a:solidFill>
                  <a:srgbClr val="3C3939"/>
                </a:solidFill>
                <a:latin typeface="Raleway" pitchFamily="34" charset="0"/>
                <a:ea typeface="Raleway" pitchFamily="34" charset="-122"/>
                <a:cs typeface="Raleway" pitchFamily="34" charset="-120"/>
              </a:rPr>
              <a:t>Імпорт даних дистанційного зондування</a:t>
            </a:r>
            <a:endParaRPr lang="en-US" sz="1650" dirty="0"/>
          </a:p>
        </p:txBody>
      </p:sp>
      <p:sp>
        <p:nvSpPr>
          <p:cNvPr id="9" name="Text 4"/>
          <p:cNvSpPr/>
          <p:nvPr/>
        </p:nvSpPr>
        <p:spPr>
          <a:xfrm>
            <a:off x="1693426" y="3559969"/>
            <a:ext cx="6857881" cy="541734"/>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Інтеграція аерофотознімків та супутникових знімків із відповідною геоприв'язкою та калібруванням</a:t>
            </a:r>
            <a:endParaRPr lang="en-US" sz="1300" dirty="0"/>
          </a:p>
        </p:txBody>
      </p:sp>
      <p:pic>
        <p:nvPicPr>
          <p:cNvPr id="10" name="Image 3" descr="preencoded.png"/>
          <p:cNvPicPr>
            <a:picLocks noChangeAspect="1"/>
          </p:cNvPicPr>
          <p:nvPr/>
        </p:nvPicPr>
        <p:blipFill>
          <a:blip r:embed="rId6"/>
          <a:stretch>
            <a:fillRect/>
          </a:stretch>
        </p:blipFill>
        <p:spPr>
          <a:xfrm>
            <a:off x="592693" y="4271010"/>
            <a:ext cx="846773" cy="1246465"/>
          </a:xfrm>
          <a:prstGeom prst="rect">
            <a:avLst/>
          </a:prstGeom>
        </p:spPr>
      </p:pic>
      <p:sp>
        <p:nvSpPr>
          <p:cNvPr id="11" name="Text 5"/>
          <p:cNvSpPr/>
          <p:nvPr/>
        </p:nvSpPr>
        <p:spPr>
          <a:xfrm>
            <a:off x="1693426" y="4440317"/>
            <a:ext cx="2116931" cy="264557"/>
          </a:xfrm>
          <a:prstGeom prst="rect">
            <a:avLst/>
          </a:prstGeom>
          <a:noFill/>
          <a:ln/>
        </p:spPr>
        <p:txBody>
          <a:bodyPr wrap="none" lIns="0" tIns="0" rIns="0" bIns="0" rtlCol="0" anchor="t"/>
          <a:lstStyle/>
          <a:p>
            <a:pPr marL="0" indent="0" algn="l">
              <a:lnSpc>
                <a:spcPts val="2050"/>
              </a:lnSpc>
              <a:buNone/>
            </a:pPr>
            <a:r>
              <a:rPr lang="en-US" sz="1650" dirty="0">
                <a:solidFill>
                  <a:srgbClr val="3C3939"/>
                </a:solidFill>
                <a:latin typeface="Raleway" pitchFamily="34" charset="0"/>
                <a:ea typeface="Raleway" pitchFamily="34" charset="-122"/>
                <a:cs typeface="Raleway" pitchFamily="34" charset="-120"/>
              </a:rPr>
              <a:t>Збір польових даних</a:t>
            </a:r>
            <a:endParaRPr lang="en-US" sz="1650" dirty="0"/>
          </a:p>
        </p:txBody>
      </p:sp>
      <p:sp>
        <p:nvSpPr>
          <p:cNvPr id="12" name="Text 6"/>
          <p:cNvSpPr/>
          <p:nvPr/>
        </p:nvSpPr>
        <p:spPr>
          <a:xfrm>
            <a:off x="1693426" y="4806434"/>
            <a:ext cx="6857881" cy="541734"/>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Використання GPS-приймачів, мобільних пристроїв та спеціалізованих датчиків для отримання актуальної інформації безпосередньо на місцевості</a:t>
            </a:r>
            <a:endParaRPr lang="en-US" sz="1300" dirty="0"/>
          </a:p>
        </p:txBody>
      </p:sp>
      <p:pic>
        <p:nvPicPr>
          <p:cNvPr id="13" name="Image 4" descr="preencoded.png"/>
          <p:cNvPicPr>
            <a:picLocks noChangeAspect="1"/>
          </p:cNvPicPr>
          <p:nvPr/>
        </p:nvPicPr>
        <p:blipFill>
          <a:blip r:embed="rId7"/>
          <a:stretch>
            <a:fillRect/>
          </a:stretch>
        </p:blipFill>
        <p:spPr>
          <a:xfrm>
            <a:off x="592693" y="5517475"/>
            <a:ext cx="846773" cy="1246465"/>
          </a:xfrm>
          <a:prstGeom prst="rect">
            <a:avLst/>
          </a:prstGeom>
        </p:spPr>
      </p:pic>
      <p:sp>
        <p:nvSpPr>
          <p:cNvPr id="14" name="Text 7"/>
          <p:cNvSpPr/>
          <p:nvPr/>
        </p:nvSpPr>
        <p:spPr>
          <a:xfrm>
            <a:off x="1693426" y="5686782"/>
            <a:ext cx="3335774" cy="264557"/>
          </a:xfrm>
          <a:prstGeom prst="rect">
            <a:avLst/>
          </a:prstGeom>
          <a:noFill/>
          <a:ln/>
        </p:spPr>
        <p:txBody>
          <a:bodyPr wrap="none" lIns="0" tIns="0" rIns="0" bIns="0" rtlCol="0" anchor="t"/>
          <a:lstStyle/>
          <a:p>
            <a:pPr marL="0" indent="0" algn="l">
              <a:lnSpc>
                <a:spcPts val="2050"/>
              </a:lnSpc>
              <a:buNone/>
            </a:pPr>
            <a:r>
              <a:rPr lang="en-US" sz="1650" dirty="0">
                <a:solidFill>
                  <a:srgbClr val="3C3939"/>
                </a:solidFill>
                <a:latin typeface="Raleway" pitchFamily="34" charset="0"/>
                <a:ea typeface="Raleway" pitchFamily="34" charset="-122"/>
                <a:cs typeface="Raleway" pitchFamily="34" charset="-120"/>
              </a:rPr>
              <a:t>Імпорт існуючих цифрових даних</a:t>
            </a:r>
            <a:endParaRPr lang="en-US" sz="1650" dirty="0"/>
          </a:p>
        </p:txBody>
      </p:sp>
      <p:sp>
        <p:nvSpPr>
          <p:cNvPr id="15" name="Text 8"/>
          <p:cNvSpPr/>
          <p:nvPr/>
        </p:nvSpPr>
        <p:spPr>
          <a:xfrm>
            <a:off x="1693426" y="6052899"/>
            <a:ext cx="6857881" cy="541734"/>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Інтеграція даних з інших інформаційних систем, відкритих геопорталів та галузевих баз даних з відповідним перетворенням форматів</a:t>
            </a:r>
            <a:endParaRPr lang="en-US" sz="1300" dirty="0"/>
          </a:p>
        </p:txBody>
      </p:sp>
      <p:sp>
        <p:nvSpPr>
          <p:cNvPr id="16" name="Text 9"/>
          <p:cNvSpPr/>
          <p:nvPr/>
        </p:nvSpPr>
        <p:spPr>
          <a:xfrm>
            <a:off x="592693" y="6954441"/>
            <a:ext cx="7958614" cy="812602"/>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Введення даних часто є найбільш трудомістким етапом роботи з ГІС, особливо для нових проектів. Якість вхідних даних безпосередньо впливає на точність та достовірність результатів аналізу, тому важливо забезпечити контроль якості на цьому етапі.</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15685" y="562332"/>
            <a:ext cx="10021372" cy="639008"/>
          </a:xfrm>
          <a:prstGeom prst="rect">
            <a:avLst/>
          </a:prstGeom>
          <a:noFill/>
          <a:ln/>
        </p:spPr>
        <p:txBody>
          <a:bodyPr wrap="none" lIns="0" tIns="0" rIns="0" bIns="0" rtlCol="0" anchor="t"/>
          <a:lstStyle/>
          <a:p>
            <a:pPr marL="0" indent="0" algn="l">
              <a:lnSpc>
                <a:spcPts val="5000"/>
              </a:lnSpc>
              <a:buNone/>
            </a:pPr>
            <a:r>
              <a:rPr lang="en-US" sz="4000" dirty="0">
                <a:solidFill>
                  <a:srgbClr val="1B1B27"/>
                </a:solidFill>
                <a:latin typeface="Raleway" pitchFamily="34" charset="0"/>
                <a:ea typeface="Raleway" pitchFamily="34" charset="-122"/>
                <a:cs typeface="Raleway" pitchFamily="34" charset="-120"/>
              </a:rPr>
              <a:t>Складові елементи ГІС: Зберігання даних</a:t>
            </a:r>
            <a:endParaRPr lang="en-US" sz="4000" dirty="0"/>
          </a:p>
        </p:txBody>
      </p:sp>
      <p:pic>
        <p:nvPicPr>
          <p:cNvPr id="3" name="Image 0" descr="preencoded.png"/>
          <p:cNvPicPr>
            <a:picLocks noChangeAspect="1"/>
          </p:cNvPicPr>
          <p:nvPr/>
        </p:nvPicPr>
        <p:blipFill>
          <a:blip r:embed="rId3"/>
          <a:stretch>
            <a:fillRect/>
          </a:stretch>
        </p:blipFill>
        <p:spPr>
          <a:xfrm>
            <a:off x="2926437" y="1610201"/>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165509"/>
            <a:ext cx="287536" cy="359331"/>
          </a:xfrm>
          <a:prstGeom prst="rect">
            <a:avLst/>
          </a:prstGeom>
        </p:spPr>
      </p:pic>
      <p:sp>
        <p:nvSpPr>
          <p:cNvPr id="5" name="Text 1"/>
          <p:cNvSpPr/>
          <p:nvPr/>
        </p:nvSpPr>
        <p:spPr>
          <a:xfrm>
            <a:off x="5308640" y="1814632"/>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Хмарні сховища</a:t>
            </a:r>
            <a:endParaRPr lang="en-US" sz="2000" dirty="0"/>
          </a:p>
        </p:txBody>
      </p:sp>
      <p:sp>
        <p:nvSpPr>
          <p:cNvPr id="6" name="Text 2"/>
          <p:cNvSpPr/>
          <p:nvPr/>
        </p:nvSpPr>
        <p:spPr>
          <a:xfrm>
            <a:off x="5308640" y="2256711"/>
            <a:ext cx="4209455" cy="327065"/>
          </a:xfrm>
          <a:prstGeom prst="rect">
            <a:avLst/>
          </a:prstGeom>
          <a:noFill/>
          <a:ln/>
        </p:spPr>
        <p:txBody>
          <a:bodyPr wrap="non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Масштабовані рішення з гнучким доступом</a:t>
            </a:r>
            <a:endParaRPr lang="en-US" sz="1600" dirty="0"/>
          </a:p>
        </p:txBody>
      </p:sp>
      <p:sp>
        <p:nvSpPr>
          <p:cNvPr id="7" name="Shape 3"/>
          <p:cNvSpPr/>
          <p:nvPr/>
        </p:nvSpPr>
        <p:spPr>
          <a:xfrm>
            <a:off x="5155287" y="2804160"/>
            <a:ext cx="8708350" cy="11430"/>
          </a:xfrm>
          <a:prstGeom prst="roundRect">
            <a:avLst>
              <a:gd name="adj" fmla="val 751392"/>
            </a:avLst>
          </a:prstGeom>
          <a:solidFill>
            <a:srgbClr val="C7C7D0"/>
          </a:solidFill>
          <a:ln/>
        </p:spPr>
      </p:sp>
      <p:pic>
        <p:nvPicPr>
          <p:cNvPr id="8" name="Image 2" descr="preencoded.png"/>
          <p:cNvPicPr>
            <a:picLocks noChangeAspect="1"/>
          </p:cNvPicPr>
          <p:nvPr/>
        </p:nvPicPr>
        <p:blipFill>
          <a:blip r:embed="rId5"/>
          <a:stretch>
            <a:fillRect/>
          </a:stretch>
        </p:blipFill>
        <p:spPr>
          <a:xfrm>
            <a:off x="1837492" y="2839283"/>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248620"/>
            <a:ext cx="287536" cy="359331"/>
          </a:xfrm>
          <a:prstGeom prst="rect">
            <a:avLst/>
          </a:prstGeom>
        </p:spPr>
      </p:pic>
      <p:sp>
        <p:nvSpPr>
          <p:cNvPr id="10" name="Text 4"/>
          <p:cNvSpPr/>
          <p:nvPr/>
        </p:nvSpPr>
        <p:spPr>
          <a:xfrm>
            <a:off x="6397585" y="3043714"/>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Серверні бази даних</a:t>
            </a:r>
            <a:endParaRPr lang="en-US" sz="2000" dirty="0"/>
          </a:p>
        </p:txBody>
      </p:sp>
      <p:sp>
        <p:nvSpPr>
          <p:cNvPr id="11" name="Text 5"/>
          <p:cNvSpPr/>
          <p:nvPr/>
        </p:nvSpPr>
        <p:spPr>
          <a:xfrm>
            <a:off x="6397585" y="3485793"/>
            <a:ext cx="3671411" cy="327065"/>
          </a:xfrm>
          <a:prstGeom prst="rect">
            <a:avLst/>
          </a:prstGeom>
          <a:noFill/>
          <a:ln/>
        </p:spPr>
        <p:txBody>
          <a:bodyPr wrap="non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Централізовані корпоративні рішення</a:t>
            </a:r>
            <a:endParaRPr lang="en-US" sz="1600" dirty="0"/>
          </a:p>
        </p:txBody>
      </p:sp>
      <p:sp>
        <p:nvSpPr>
          <p:cNvPr id="12" name="Shape 6"/>
          <p:cNvSpPr/>
          <p:nvPr/>
        </p:nvSpPr>
        <p:spPr>
          <a:xfrm>
            <a:off x="6244233" y="4033242"/>
            <a:ext cx="7619405" cy="11430"/>
          </a:xfrm>
          <a:prstGeom prst="roundRect">
            <a:avLst>
              <a:gd name="adj" fmla="val 751392"/>
            </a:avLst>
          </a:prstGeom>
          <a:solidFill>
            <a:srgbClr val="C7C7D0"/>
          </a:solidFill>
          <a:ln/>
        </p:spPr>
      </p:sp>
      <p:pic>
        <p:nvPicPr>
          <p:cNvPr id="13" name="Image 4" descr="preencoded.png"/>
          <p:cNvPicPr>
            <a:picLocks noChangeAspect="1"/>
          </p:cNvPicPr>
          <p:nvPr/>
        </p:nvPicPr>
        <p:blipFill>
          <a:blip r:embed="rId7"/>
          <a:stretch>
            <a:fillRect/>
          </a:stretch>
        </p:blipFill>
        <p:spPr>
          <a:xfrm>
            <a:off x="748665" y="4068366"/>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477703"/>
            <a:ext cx="287536" cy="359331"/>
          </a:xfrm>
          <a:prstGeom prst="rect">
            <a:avLst/>
          </a:prstGeom>
        </p:spPr>
      </p:pic>
      <p:sp>
        <p:nvSpPr>
          <p:cNvPr id="15" name="Text 7"/>
          <p:cNvSpPr/>
          <p:nvPr/>
        </p:nvSpPr>
        <p:spPr>
          <a:xfrm>
            <a:off x="7486531" y="4272796"/>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Файлові сховища</a:t>
            </a:r>
            <a:endParaRPr lang="en-US" sz="2000" dirty="0"/>
          </a:p>
        </p:txBody>
      </p:sp>
      <p:sp>
        <p:nvSpPr>
          <p:cNvPr id="16" name="Text 8"/>
          <p:cNvSpPr/>
          <p:nvPr/>
        </p:nvSpPr>
        <p:spPr>
          <a:xfrm>
            <a:off x="7486531" y="4714875"/>
            <a:ext cx="3620572" cy="327065"/>
          </a:xfrm>
          <a:prstGeom prst="rect">
            <a:avLst/>
          </a:prstGeom>
          <a:noFill/>
          <a:ln/>
        </p:spPr>
        <p:txBody>
          <a:bodyPr wrap="non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Локальні колекції просторових даних</a:t>
            </a:r>
            <a:endParaRPr lang="en-US" sz="1600" dirty="0"/>
          </a:p>
        </p:txBody>
      </p:sp>
      <p:sp>
        <p:nvSpPr>
          <p:cNvPr id="17" name="Text 9"/>
          <p:cNvSpPr/>
          <p:nvPr/>
        </p:nvSpPr>
        <p:spPr>
          <a:xfrm>
            <a:off x="715685" y="5476399"/>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Системи зберігання просторових даних мають забезпечувати ефективний доступ до великих обсягів різнотипної інформації. Сучасні просторові бази даних підтримують спеціалізовані типи даних для зберігання геометрії об'єктів та просторові індекси для прискорення пошуку.</a:t>
            </a:r>
            <a:endParaRPr lang="en-US" sz="1600" dirty="0"/>
          </a:p>
        </p:txBody>
      </p:sp>
      <p:sp>
        <p:nvSpPr>
          <p:cNvPr id="18" name="Text 10"/>
          <p:cNvSpPr/>
          <p:nvPr/>
        </p:nvSpPr>
        <p:spPr>
          <a:xfrm>
            <a:off x="715685" y="6687622"/>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Важливими аспектами зберігання даних є забезпечення цілісності (несуперечливості даних), захищеності (від несанкціонованого доступу) та надійності (захист від втрати даних). Для корпоративних ГІС також критичними є механізми одночасного доступу багатьох користувачів та контроль версій даних.</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4250" y="525661"/>
            <a:ext cx="7815501" cy="1186339"/>
          </a:xfrm>
          <a:prstGeom prst="rect">
            <a:avLst/>
          </a:prstGeom>
          <a:noFill/>
          <a:ln/>
        </p:spPr>
        <p:txBody>
          <a:bodyPr wrap="square" lIns="0" tIns="0" rIns="0" bIns="0" rtlCol="0" anchor="t"/>
          <a:lstStyle/>
          <a:p>
            <a:pPr marL="0" indent="0" algn="l">
              <a:lnSpc>
                <a:spcPts val="4650"/>
              </a:lnSpc>
              <a:buNone/>
            </a:pPr>
            <a:r>
              <a:rPr lang="en-US" sz="3700" dirty="0">
                <a:solidFill>
                  <a:srgbClr val="1B1B27"/>
                </a:solidFill>
                <a:latin typeface="Raleway" pitchFamily="34" charset="0"/>
                <a:ea typeface="Raleway" pitchFamily="34" charset="-122"/>
                <a:cs typeface="Raleway" pitchFamily="34" charset="-120"/>
              </a:rPr>
              <a:t>Основні концепції географічних інформаційних систем</a:t>
            </a:r>
            <a:endParaRPr lang="en-US" sz="3700" dirty="0"/>
          </a:p>
        </p:txBody>
      </p:sp>
      <p:sp>
        <p:nvSpPr>
          <p:cNvPr id="4" name="Shape 1"/>
          <p:cNvSpPr/>
          <p:nvPr/>
        </p:nvSpPr>
        <p:spPr>
          <a:xfrm>
            <a:off x="664250" y="2210157"/>
            <a:ext cx="427077" cy="427077"/>
          </a:xfrm>
          <a:prstGeom prst="roundRect">
            <a:avLst>
              <a:gd name="adj" fmla="val 18667"/>
            </a:avLst>
          </a:prstGeom>
          <a:solidFill>
            <a:srgbClr val="E1E1EA"/>
          </a:solidFill>
          <a:ln w="7620">
            <a:solidFill>
              <a:srgbClr val="C7C7D0"/>
            </a:solidFill>
            <a:prstDash val="solid"/>
          </a:ln>
        </p:spPr>
      </p:sp>
      <p:pic>
        <p:nvPicPr>
          <p:cNvPr id="5" name="Image 1" descr="preencoded.png"/>
          <p:cNvPicPr>
            <a:picLocks noChangeAspect="1"/>
          </p:cNvPicPr>
          <p:nvPr/>
        </p:nvPicPr>
        <p:blipFill>
          <a:blip r:embed="rId4"/>
          <a:stretch>
            <a:fillRect/>
          </a:stretch>
        </p:blipFill>
        <p:spPr>
          <a:xfrm>
            <a:off x="735390" y="2245697"/>
            <a:ext cx="284678" cy="355878"/>
          </a:xfrm>
          <a:prstGeom prst="rect">
            <a:avLst/>
          </a:prstGeom>
        </p:spPr>
      </p:pic>
      <p:sp>
        <p:nvSpPr>
          <p:cNvPr id="6" name="Text 2"/>
          <p:cNvSpPr/>
          <p:nvPr/>
        </p:nvSpPr>
        <p:spPr>
          <a:xfrm>
            <a:off x="1281112" y="2210157"/>
            <a:ext cx="2372678" cy="296585"/>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Просторові дані</a:t>
            </a:r>
            <a:endParaRPr lang="en-US" sz="1850" dirty="0"/>
          </a:p>
        </p:txBody>
      </p:sp>
      <p:sp>
        <p:nvSpPr>
          <p:cNvPr id="7" name="Text 3"/>
          <p:cNvSpPr/>
          <p:nvPr/>
        </p:nvSpPr>
        <p:spPr>
          <a:xfrm>
            <a:off x="1281112" y="2620566"/>
            <a:ext cx="7198638" cy="607219"/>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Інформація про географічне розташування об'єктів та їх характеристики у просторі</a:t>
            </a:r>
            <a:endParaRPr lang="en-US" sz="1450" dirty="0"/>
          </a:p>
        </p:txBody>
      </p:sp>
      <p:sp>
        <p:nvSpPr>
          <p:cNvPr id="8" name="Shape 4"/>
          <p:cNvSpPr/>
          <p:nvPr/>
        </p:nvSpPr>
        <p:spPr>
          <a:xfrm>
            <a:off x="664250" y="3631049"/>
            <a:ext cx="427077" cy="427077"/>
          </a:xfrm>
          <a:prstGeom prst="roundRect">
            <a:avLst>
              <a:gd name="adj" fmla="val 18667"/>
            </a:avLst>
          </a:prstGeom>
          <a:solidFill>
            <a:srgbClr val="E1E1EA"/>
          </a:solidFill>
          <a:ln w="7620">
            <a:solidFill>
              <a:srgbClr val="C7C7D0"/>
            </a:solidFill>
            <a:prstDash val="solid"/>
          </a:ln>
        </p:spPr>
      </p:sp>
      <p:pic>
        <p:nvPicPr>
          <p:cNvPr id="9" name="Image 2" descr="preencoded.png"/>
          <p:cNvPicPr>
            <a:picLocks noChangeAspect="1"/>
          </p:cNvPicPr>
          <p:nvPr/>
        </p:nvPicPr>
        <p:blipFill>
          <a:blip r:embed="rId5"/>
          <a:stretch>
            <a:fillRect/>
          </a:stretch>
        </p:blipFill>
        <p:spPr>
          <a:xfrm>
            <a:off x="735390" y="3666589"/>
            <a:ext cx="284678" cy="355878"/>
          </a:xfrm>
          <a:prstGeom prst="rect">
            <a:avLst/>
          </a:prstGeom>
        </p:spPr>
      </p:pic>
      <p:sp>
        <p:nvSpPr>
          <p:cNvPr id="10" name="Text 5"/>
          <p:cNvSpPr/>
          <p:nvPr/>
        </p:nvSpPr>
        <p:spPr>
          <a:xfrm>
            <a:off x="1281112" y="3631049"/>
            <a:ext cx="2372678" cy="296585"/>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База даних</a:t>
            </a:r>
            <a:endParaRPr lang="en-US" sz="1850" dirty="0"/>
          </a:p>
        </p:txBody>
      </p:sp>
      <p:sp>
        <p:nvSpPr>
          <p:cNvPr id="11" name="Text 6"/>
          <p:cNvSpPr/>
          <p:nvPr/>
        </p:nvSpPr>
        <p:spPr>
          <a:xfrm>
            <a:off x="1281112" y="4041458"/>
            <a:ext cx="7198638" cy="303609"/>
          </a:xfrm>
          <a:prstGeom prst="rect">
            <a:avLst/>
          </a:prstGeom>
          <a:noFill/>
          <a:ln/>
        </p:spPr>
        <p:txBody>
          <a:bodyPr wrap="non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Організований набір географічних та атрибутивних даних</a:t>
            </a:r>
            <a:endParaRPr lang="en-US" sz="1450" dirty="0"/>
          </a:p>
        </p:txBody>
      </p:sp>
      <p:sp>
        <p:nvSpPr>
          <p:cNvPr id="12" name="Shape 7"/>
          <p:cNvSpPr/>
          <p:nvPr/>
        </p:nvSpPr>
        <p:spPr>
          <a:xfrm>
            <a:off x="664250" y="4748332"/>
            <a:ext cx="427077" cy="427077"/>
          </a:xfrm>
          <a:prstGeom prst="roundRect">
            <a:avLst>
              <a:gd name="adj" fmla="val 18667"/>
            </a:avLst>
          </a:prstGeom>
          <a:solidFill>
            <a:srgbClr val="E1E1EA"/>
          </a:solidFill>
          <a:ln w="7620">
            <a:solidFill>
              <a:srgbClr val="C7C7D0"/>
            </a:solidFill>
            <a:prstDash val="solid"/>
          </a:ln>
        </p:spPr>
      </p:sp>
      <p:pic>
        <p:nvPicPr>
          <p:cNvPr id="13" name="Image 3" descr="preencoded.png"/>
          <p:cNvPicPr>
            <a:picLocks noChangeAspect="1"/>
          </p:cNvPicPr>
          <p:nvPr/>
        </p:nvPicPr>
        <p:blipFill>
          <a:blip r:embed="rId6"/>
          <a:stretch>
            <a:fillRect/>
          </a:stretch>
        </p:blipFill>
        <p:spPr>
          <a:xfrm>
            <a:off x="735390" y="4783872"/>
            <a:ext cx="284678" cy="355878"/>
          </a:xfrm>
          <a:prstGeom prst="rect">
            <a:avLst/>
          </a:prstGeom>
        </p:spPr>
      </p:pic>
      <p:sp>
        <p:nvSpPr>
          <p:cNvPr id="14" name="Text 8"/>
          <p:cNvSpPr/>
          <p:nvPr/>
        </p:nvSpPr>
        <p:spPr>
          <a:xfrm>
            <a:off x="1281112" y="4748332"/>
            <a:ext cx="2643068" cy="296585"/>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Аналітичні інструменти</a:t>
            </a:r>
            <a:endParaRPr lang="en-US" sz="1850" dirty="0"/>
          </a:p>
        </p:txBody>
      </p:sp>
      <p:sp>
        <p:nvSpPr>
          <p:cNvPr id="15" name="Text 9"/>
          <p:cNvSpPr/>
          <p:nvPr/>
        </p:nvSpPr>
        <p:spPr>
          <a:xfrm>
            <a:off x="1281112" y="5158740"/>
            <a:ext cx="7198638" cy="303609"/>
          </a:xfrm>
          <a:prstGeom prst="rect">
            <a:avLst/>
          </a:prstGeom>
          <a:noFill/>
          <a:ln/>
        </p:spPr>
        <p:txBody>
          <a:bodyPr wrap="non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Функції обробки та аналізу просторової інформації</a:t>
            </a:r>
            <a:endParaRPr lang="en-US" sz="1450" dirty="0"/>
          </a:p>
        </p:txBody>
      </p:sp>
      <p:sp>
        <p:nvSpPr>
          <p:cNvPr id="16" name="Shape 10"/>
          <p:cNvSpPr/>
          <p:nvPr/>
        </p:nvSpPr>
        <p:spPr>
          <a:xfrm>
            <a:off x="664250" y="5865614"/>
            <a:ext cx="427077" cy="427077"/>
          </a:xfrm>
          <a:prstGeom prst="roundRect">
            <a:avLst>
              <a:gd name="adj" fmla="val 18667"/>
            </a:avLst>
          </a:prstGeom>
          <a:solidFill>
            <a:srgbClr val="E1E1EA"/>
          </a:solidFill>
          <a:ln w="7620">
            <a:solidFill>
              <a:srgbClr val="C7C7D0"/>
            </a:solidFill>
            <a:prstDash val="solid"/>
          </a:ln>
        </p:spPr>
      </p:sp>
      <p:pic>
        <p:nvPicPr>
          <p:cNvPr id="17" name="Image 4" descr="preencoded.png"/>
          <p:cNvPicPr>
            <a:picLocks noChangeAspect="1"/>
          </p:cNvPicPr>
          <p:nvPr/>
        </p:nvPicPr>
        <p:blipFill>
          <a:blip r:embed="rId7"/>
          <a:stretch>
            <a:fillRect/>
          </a:stretch>
        </p:blipFill>
        <p:spPr>
          <a:xfrm>
            <a:off x="735390" y="5901154"/>
            <a:ext cx="284678" cy="355878"/>
          </a:xfrm>
          <a:prstGeom prst="rect">
            <a:avLst/>
          </a:prstGeom>
        </p:spPr>
      </p:pic>
      <p:sp>
        <p:nvSpPr>
          <p:cNvPr id="18" name="Text 11"/>
          <p:cNvSpPr/>
          <p:nvPr/>
        </p:nvSpPr>
        <p:spPr>
          <a:xfrm>
            <a:off x="1281112" y="5865614"/>
            <a:ext cx="2657118" cy="296585"/>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Інтерфейс користувача</a:t>
            </a:r>
            <a:endParaRPr lang="en-US" sz="1850" dirty="0"/>
          </a:p>
        </p:txBody>
      </p:sp>
      <p:sp>
        <p:nvSpPr>
          <p:cNvPr id="19" name="Text 12"/>
          <p:cNvSpPr/>
          <p:nvPr/>
        </p:nvSpPr>
        <p:spPr>
          <a:xfrm>
            <a:off x="1281112" y="6276023"/>
            <a:ext cx="7198638" cy="303609"/>
          </a:xfrm>
          <a:prstGeom prst="rect">
            <a:avLst/>
          </a:prstGeom>
          <a:noFill/>
          <a:ln/>
        </p:spPr>
        <p:txBody>
          <a:bodyPr wrap="non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Засоби взаємодії людини з системою</a:t>
            </a:r>
            <a:endParaRPr lang="en-US" sz="1450" dirty="0"/>
          </a:p>
        </p:txBody>
      </p:sp>
      <p:sp>
        <p:nvSpPr>
          <p:cNvPr id="20" name="Text 13"/>
          <p:cNvSpPr/>
          <p:nvPr/>
        </p:nvSpPr>
        <p:spPr>
          <a:xfrm>
            <a:off x="664250" y="6793111"/>
            <a:ext cx="7815501" cy="910828"/>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ГІС об'єднує технології обробки даних, картографії та просторового аналізу в єдину систему. Ці компоненти працюють разом, дозволяючи користувачам отримувати нові знання про географічний простір та приймати обґрунтовані рішення.</a:t>
            </a:r>
            <a:endParaRPr lang="en-US" sz="14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644843" y="1452086"/>
            <a:ext cx="8021122" cy="575786"/>
          </a:xfrm>
          <a:prstGeom prst="rect">
            <a:avLst/>
          </a:prstGeom>
          <a:noFill/>
          <a:ln/>
        </p:spPr>
        <p:txBody>
          <a:bodyPr wrap="none" lIns="0" tIns="0" rIns="0" bIns="0" rtlCol="0" anchor="t"/>
          <a:lstStyle/>
          <a:p>
            <a:pPr marL="0" indent="0" algn="l">
              <a:lnSpc>
                <a:spcPts val="4500"/>
              </a:lnSpc>
              <a:buNone/>
            </a:pPr>
            <a:r>
              <a:rPr lang="en-US" sz="3600" dirty="0">
                <a:solidFill>
                  <a:srgbClr val="1B1B27"/>
                </a:solidFill>
                <a:latin typeface="Raleway" pitchFamily="34" charset="0"/>
                <a:ea typeface="Raleway" pitchFamily="34" charset="-122"/>
                <a:cs typeface="Raleway" pitchFamily="34" charset="-120"/>
              </a:rPr>
              <a:t>Складові елементи ГІС: Аналіз даних</a:t>
            </a:r>
            <a:endParaRPr lang="en-US" sz="3600" dirty="0"/>
          </a:p>
        </p:txBody>
      </p:sp>
      <p:pic>
        <p:nvPicPr>
          <p:cNvPr id="3" name="Image 0" descr="preencoded.png"/>
          <p:cNvPicPr>
            <a:picLocks noChangeAspect="1"/>
          </p:cNvPicPr>
          <p:nvPr/>
        </p:nvPicPr>
        <p:blipFill>
          <a:blip r:embed="rId3"/>
          <a:stretch>
            <a:fillRect/>
          </a:stretch>
        </p:blipFill>
        <p:spPr>
          <a:xfrm>
            <a:off x="652463" y="2516386"/>
            <a:ext cx="2547104" cy="2547104"/>
          </a:xfrm>
          <a:prstGeom prst="rect">
            <a:avLst/>
          </a:prstGeom>
        </p:spPr>
      </p:pic>
      <p:pic>
        <p:nvPicPr>
          <p:cNvPr id="4" name="Image 1" descr="preencoded.png"/>
          <p:cNvPicPr>
            <a:picLocks noChangeAspect="1"/>
          </p:cNvPicPr>
          <p:nvPr/>
        </p:nvPicPr>
        <p:blipFill>
          <a:blip r:embed="rId4"/>
          <a:stretch>
            <a:fillRect/>
          </a:stretch>
        </p:blipFill>
        <p:spPr>
          <a:xfrm>
            <a:off x="3346966" y="2516386"/>
            <a:ext cx="2547223" cy="2547223"/>
          </a:xfrm>
          <a:prstGeom prst="rect">
            <a:avLst/>
          </a:prstGeom>
        </p:spPr>
      </p:pic>
      <p:pic>
        <p:nvPicPr>
          <p:cNvPr id="5" name="Image 2" descr="preencoded.png"/>
          <p:cNvPicPr>
            <a:picLocks noChangeAspect="1"/>
          </p:cNvPicPr>
          <p:nvPr/>
        </p:nvPicPr>
        <p:blipFill>
          <a:blip r:embed="rId5"/>
          <a:stretch>
            <a:fillRect/>
          </a:stretch>
        </p:blipFill>
        <p:spPr>
          <a:xfrm>
            <a:off x="6041588" y="2516386"/>
            <a:ext cx="2547104" cy="2547104"/>
          </a:xfrm>
          <a:prstGeom prst="rect">
            <a:avLst/>
          </a:prstGeom>
        </p:spPr>
      </p:pic>
      <p:pic>
        <p:nvPicPr>
          <p:cNvPr id="6" name="Image 3" descr="preencoded.png"/>
          <p:cNvPicPr>
            <a:picLocks noChangeAspect="1"/>
          </p:cNvPicPr>
          <p:nvPr/>
        </p:nvPicPr>
        <p:blipFill>
          <a:blip r:embed="rId6"/>
          <a:stretch>
            <a:fillRect/>
          </a:stretch>
        </p:blipFill>
        <p:spPr>
          <a:xfrm>
            <a:off x="8736092" y="2516386"/>
            <a:ext cx="2547223" cy="2547223"/>
          </a:xfrm>
          <a:prstGeom prst="rect">
            <a:avLst/>
          </a:prstGeom>
        </p:spPr>
      </p:pic>
      <p:pic>
        <p:nvPicPr>
          <p:cNvPr id="7" name="Image 4" descr="preencoded.png"/>
          <p:cNvPicPr>
            <a:picLocks noChangeAspect="1"/>
          </p:cNvPicPr>
          <p:nvPr/>
        </p:nvPicPr>
        <p:blipFill>
          <a:blip r:embed="rId7"/>
          <a:stretch>
            <a:fillRect/>
          </a:stretch>
        </p:blipFill>
        <p:spPr>
          <a:xfrm>
            <a:off x="11430714" y="2516386"/>
            <a:ext cx="2547104" cy="2547104"/>
          </a:xfrm>
          <a:prstGeom prst="rect">
            <a:avLst/>
          </a:prstGeom>
        </p:spPr>
      </p:pic>
      <p:sp>
        <p:nvSpPr>
          <p:cNvPr id="8" name="Text 1"/>
          <p:cNvSpPr/>
          <p:nvPr/>
        </p:nvSpPr>
        <p:spPr>
          <a:xfrm>
            <a:off x="644843" y="5390912"/>
            <a:ext cx="13340715" cy="589598"/>
          </a:xfrm>
          <a:prstGeom prst="rect">
            <a:avLst/>
          </a:prstGeom>
          <a:noFill/>
          <a:ln/>
        </p:spPr>
        <p:txBody>
          <a:bodyPr wrap="square" lIns="0" tIns="0" rIns="0" bIns="0" rtlCol="0" anchor="t"/>
          <a:lstStyle/>
          <a:p>
            <a:pPr marL="0" indent="0" algn="l">
              <a:lnSpc>
                <a:spcPts val="2300"/>
              </a:lnSpc>
              <a:buNone/>
            </a:pPr>
            <a:r>
              <a:rPr lang="en-US" sz="1450" dirty="0">
                <a:solidFill>
                  <a:srgbClr val="3C3939"/>
                </a:solidFill>
                <a:latin typeface="Roboto" pitchFamily="34" charset="0"/>
                <a:ea typeface="Roboto" pitchFamily="34" charset="-122"/>
                <a:cs typeface="Roboto" pitchFamily="34" charset="-120"/>
              </a:rPr>
              <a:t>Аналітичні можливості є ключовою перевагою ГІС порівняно з іншими інформаційними системами. Просторовий аналіз дозволяє виявляти закономірності, взаємозв'язки та тренди, неочевидні при звичайному картографічному представленні.</a:t>
            </a:r>
            <a:endParaRPr lang="en-US" sz="1450" dirty="0"/>
          </a:p>
        </p:txBody>
      </p:sp>
      <p:sp>
        <p:nvSpPr>
          <p:cNvPr id="9" name="Text 2"/>
          <p:cNvSpPr/>
          <p:nvPr/>
        </p:nvSpPr>
        <p:spPr>
          <a:xfrm>
            <a:off x="644843" y="6187797"/>
            <a:ext cx="13340715" cy="589598"/>
          </a:xfrm>
          <a:prstGeom prst="rect">
            <a:avLst/>
          </a:prstGeom>
          <a:noFill/>
          <a:ln/>
        </p:spPr>
        <p:txBody>
          <a:bodyPr wrap="square" lIns="0" tIns="0" rIns="0" bIns="0" rtlCol="0" anchor="t"/>
          <a:lstStyle/>
          <a:p>
            <a:pPr marL="0" indent="0" algn="l">
              <a:lnSpc>
                <a:spcPts val="2300"/>
              </a:lnSpc>
              <a:buNone/>
            </a:pPr>
            <a:r>
              <a:rPr lang="en-US" sz="1450" dirty="0">
                <a:solidFill>
                  <a:srgbClr val="3C3939"/>
                </a:solidFill>
                <a:latin typeface="Roboto" pitchFamily="34" charset="0"/>
                <a:ea typeface="Roboto" pitchFamily="34" charset="-122"/>
                <a:cs typeface="Roboto" pitchFamily="34" charset="-120"/>
              </a:rPr>
              <a:t>Сучасні ГІС пропонують широкий спектр аналітичних інструментів: від базових операцій (вимірювання відстаней, площ, буферизація) до складних методів геостатистики, мережевого аналізу та просторово-часового моделювання.</a:t>
            </a:r>
            <a:endParaRPr lang="en-US" sz="14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682704" y="536377"/>
            <a:ext cx="9715143" cy="609600"/>
          </a:xfrm>
          <a:prstGeom prst="rect">
            <a:avLst/>
          </a:prstGeom>
          <a:noFill/>
          <a:ln/>
        </p:spPr>
        <p:txBody>
          <a:bodyPr wrap="none" lIns="0" tIns="0" rIns="0" bIns="0" rtlCol="0" anchor="t"/>
          <a:lstStyle/>
          <a:p>
            <a:pPr marL="0" indent="0" algn="l">
              <a:lnSpc>
                <a:spcPts val="4800"/>
              </a:lnSpc>
              <a:buNone/>
            </a:pPr>
            <a:r>
              <a:rPr lang="en-US" sz="3800" dirty="0">
                <a:solidFill>
                  <a:srgbClr val="1B1B27"/>
                </a:solidFill>
                <a:latin typeface="Raleway" pitchFamily="34" charset="0"/>
                <a:ea typeface="Raleway" pitchFamily="34" charset="-122"/>
                <a:cs typeface="Raleway" pitchFamily="34" charset="-120"/>
              </a:rPr>
              <a:t>Складові елементи ГІС: Візуалізація даних</a:t>
            </a:r>
            <a:endParaRPr lang="en-US" sz="3800" dirty="0"/>
          </a:p>
        </p:txBody>
      </p:sp>
      <p:pic>
        <p:nvPicPr>
          <p:cNvPr id="3" name="Image 0" descr="preencoded.png"/>
          <p:cNvPicPr>
            <a:picLocks noChangeAspect="1"/>
          </p:cNvPicPr>
          <p:nvPr/>
        </p:nvPicPr>
        <p:blipFill>
          <a:blip r:embed="rId3"/>
          <a:stretch>
            <a:fillRect/>
          </a:stretch>
        </p:blipFill>
        <p:spPr>
          <a:xfrm>
            <a:off x="682704" y="1536144"/>
            <a:ext cx="4226600" cy="2612231"/>
          </a:xfrm>
          <a:prstGeom prst="rect">
            <a:avLst/>
          </a:prstGeom>
        </p:spPr>
      </p:pic>
      <p:sp>
        <p:nvSpPr>
          <p:cNvPr id="4" name="Text 1"/>
          <p:cNvSpPr/>
          <p:nvPr/>
        </p:nvSpPr>
        <p:spPr>
          <a:xfrm>
            <a:off x="682704" y="4392216"/>
            <a:ext cx="2848094" cy="304800"/>
          </a:xfrm>
          <a:prstGeom prst="rect">
            <a:avLst/>
          </a:prstGeom>
          <a:noFill/>
          <a:ln/>
        </p:spPr>
        <p:txBody>
          <a:bodyPr wrap="none" lIns="0" tIns="0" rIns="0" bIns="0" rtlCol="0" anchor="t"/>
          <a:lstStyle/>
          <a:p>
            <a:pPr marL="0" indent="0" algn="l">
              <a:lnSpc>
                <a:spcPts val="2400"/>
              </a:lnSpc>
              <a:buNone/>
            </a:pPr>
            <a:r>
              <a:rPr lang="en-US" sz="1900" dirty="0">
                <a:solidFill>
                  <a:srgbClr val="3C3939"/>
                </a:solidFill>
                <a:latin typeface="Raleway" pitchFamily="34" charset="0"/>
                <a:ea typeface="Raleway" pitchFamily="34" charset="-122"/>
                <a:cs typeface="Raleway" pitchFamily="34" charset="-120"/>
              </a:rPr>
              <a:t>Двовимірна картографія</a:t>
            </a:r>
            <a:endParaRPr lang="en-US" sz="1900" dirty="0"/>
          </a:p>
        </p:txBody>
      </p:sp>
      <p:sp>
        <p:nvSpPr>
          <p:cNvPr id="5" name="Text 2"/>
          <p:cNvSpPr/>
          <p:nvPr/>
        </p:nvSpPr>
        <p:spPr>
          <a:xfrm>
            <a:off x="682704" y="4814054"/>
            <a:ext cx="4226600" cy="2185273"/>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Традиційний спосіб представлення просторових даних у вигляді плоских карт з використанням різноманітних умовних позначень, кольорових схем та текстових анотацій. Дозволяє ефективно передавати тематичну інформацію для аналізу та прийняття рішень.</a:t>
            </a:r>
            <a:endParaRPr lang="en-US" sz="1500" dirty="0"/>
          </a:p>
        </p:txBody>
      </p:sp>
      <p:pic>
        <p:nvPicPr>
          <p:cNvPr id="6" name="Image 1" descr="preencoded.png"/>
          <p:cNvPicPr>
            <a:picLocks noChangeAspect="1"/>
          </p:cNvPicPr>
          <p:nvPr/>
        </p:nvPicPr>
        <p:blipFill>
          <a:blip r:embed="rId4"/>
          <a:stretch>
            <a:fillRect/>
          </a:stretch>
        </p:blipFill>
        <p:spPr>
          <a:xfrm>
            <a:off x="5201841" y="1536144"/>
            <a:ext cx="4226600" cy="2612231"/>
          </a:xfrm>
          <a:prstGeom prst="rect">
            <a:avLst/>
          </a:prstGeom>
        </p:spPr>
      </p:pic>
      <p:sp>
        <p:nvSpPr>
          <p:cNvPr id="7" name="Text 3"/>
          <p:cNvSpPr/>
          <p:nvPr/>
        </p:nvSpPr>
        <p:spPr>
          <a:xfrm>
            <a:off x="5201841" y="4392216"/>
            <a:ext cx="2724269" cy="304800"/>
          </a:xfrm>
          <a:prstGeom prst="rect">
            <a:avLst/>
          </a:prstGeom>
          <a:noFill/>
          <a:ln/>
        </p:spPr>
        <p:txBody>
          <a:bodyPr wrap="none" lIns="0" tIns="0" rIns="0" bIns="0" rtlCol="0" anchor="t"/>
          <a:lstStyle/>
          <a:p>
            <a:pPr marL="0" indent="0" algn="l">
              <a:lnSpc>
                <a:spcPts val="2400"/>
              </a:lnSpc>
              <a:buNone/>
            </a:pPr>
            <a:r>
              <a:rPr lang="en-US" sz="1900" dirty="0">
                <a:solidFill>
                  <a:srgbClr val="3C3939"/>
                </a:solidFill>
                <a:latin typeface="Raleway" pitchFamily="34" charset="0"/>
                <a:ea typeface="Raleway" pitchFamily="34" charset="-122"/>
                <a:cs typeface="Raleway" pitchFamily="34" charset="-120"/>
              </a:rPr>
              <a:t>Тривимірна візуалізація</a:t>
            </a:r>
            <a:endParaRPr lang="en-US" sz="1900" dirty="0"/>
          </a:p>
        </p:txBody>
      </p:sp>
      <p:sp>
        <p:nvSpPr>
          <p:cNvPr id="8" name="Text 4"/>
          <p:cNvSpPr/>
          <p:nvPr/>
        </p:nvSpPr>
        <p:spPr>
          <a:xfrm>
            <a:off x="5201841" y="4814054"/>
            <a:ext cx="4226600" cy="1560909"/>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Представлення даних у тривимірному просторі з урахуванням рельєфу місцевості та об'ємних об'єктів. Особливо корисна для містобудівного планування, ландшафтного дизайну та аналізу видимості.</a:t>
            </a:r>
            <a:endParaRPr lang="en-US" sz="1500" dirty="0"/>
          </a:p>
        </p:txBody>
      </p:sp>
      <p:pic>
        <p:nvPicPr>
          <p:cNvPr id="9" name="Image 2" descr="preencoded.png"/>
          <p:cNvPicPr>
            <a:picLocks noChangeAspect="1"/>
          </p:cNvPicPr>
          <p:nvPr/>
        </p:nvPicPr>
        <p:blipFill>
          <a:blip r:embed="rId5"/>
          <a:stretch>
            <a:fillRect/>
          </a:stretch>
        </p:blipFill>
        <p:spPr>
          <a:xfrm>
            <a:off x="9720977" y="1536144"/>
            <a:ext cx="4226719" cy="2612231"/>
          </a:xfrm>
          <a:prstGeom prst="rect">
            <a:avLst/>
          </a:prstGeom>
        </p:spPr>
      </p:pic>
      <p:sp>
        <p:nvSpPr>
          <p:cNvPr id="10" name="Text 5"/>
          <p:cNvSpPr/>
          <p:nvPr/>
        </p:nvSpPr>
        <p:spPr>
          <a:xfrm>
            <a:off x="9720977" y="4392216"/>
            <a:ext cx="2716887" cy="304800"/>
          </a:xfrm>
          <a:prstGeom prst="rect">
            <a:avLst/>
          </a:prstGeom>
          <a:noFill/>
          <a:ln/>
        </p:spPr>
        <p:txBody>
          <a:bodyPr wrap="none" lIns="0" tIns="0" rIns="0" bIns="0" rtlCol="0" anchor="t"/>
          <a:lstStyle/>
          <a:p>
            <a:pPr marL="0" indent="0" algn="l">
              <a:lnSpc>
                <a:spcPts val="2400"/>
              </a:lnSpc>
              <a:buNone/>
            </a:pPr>
            <a:r>
              <a:rPr lang="en-US" sz="1900" dirty="0">
                <a:solidFill>
                  <a:srgbClr val="3C3939"/>
                </a:solidFill>
                <a:latin typeface="Raleway" pitchFamily="34" charset="0"/>
                <a:ea typeface="Raleway" pitchFamily="34" charset="-122"/>
                <a:cs typeface="Raleway" pitchFamily="34" charset="-120"/>
              </a:rPr>
              <a:t>Інтерактивні веб-карти</a:t>
            </a:r>
            <a:endParaRPr lang="en-US" sz="1900" dirty="0"/>
          </a:p>
        </p:txBody>
      </p:sp>
      <p:sp>
        <p:nvSpPr>
          <p:cNvPr id="11" name="Text 6"/>
          <p:cNvSpPr/>
          <p:nvPr/>
        </p:nvSpPr>
        <p:spPr>
          <a:xfrm>
            <a:off x="9720977" y="4814054"/>
            <a:ext cx="4226719" cy="1873091"/>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Динамічні картографічні додатки, що дозволяють користувачам взаємодіяти з даними: змінювати масштаб, вмикати/вимикати шари, отримувати детальну інформацію про об'єкти та виконувати прості аналітичні операції.</a:t>
            </a:r>
            <a:endParaRPr lang="en-US" sz="1500" dirty="0"/>
          </a:p>
        </p:txBody>
      </p:sp>
      <p:sp>
        <p:nvSpPr>
          <p:cNvPr id="12" name="Text 7"/>
          <p:cNvSpPr/>
          <p:nvPr/>
        </p:nvSpPr>
        <p:spPr>
          <a:xfrm>
            <a:off x="682704" y="7218759"/>
            <a:ext cx="13264991" cy="624364"/>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Візуалізація перетворює складні просторові дані на інтуїтивно зрозумілі зображення, що спрощує сприйняття інформації та комунікацію результатів аналізу.</a:t>
            </a:r>
            <a:endParaRPr lang="en-US" sz="1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p:nvPr/>
        </p:nvSpPr>
        <p:spPr>
          <a:xfrm>
            <a:off x="423267" y="332542"/>
            <a:ext cx="7627382" cy="377785"/>
          </a:xfrm>
          <a:prstGeom prst="rect">
            <a:avLst/>
          </a:prstGeom>
          <a:noFill/>
          <a:ln/>
        </p:spPr>
        <p:txBody>
          <a:bodyPr wrap="none" lIns="0" tIns="0" rIns="0" bIns="0" rtlCol="0" anchor="t"/>
          <a:lstStyle/>
          <a:p>
            <a:pPr marL="0" indent="0" algn="l">
              <a:lnSpc>
                <a:spcPts val="2950"/>
              </a:lnSpc>
              <a:buNone/>
            </a:pPr>
            <a:r>
              <a:rPr lang="en-US" sz="2350" dirty="0">
                <a:solidFill>
                  <a:srgbClr val="1B1B27"/>
                </a:solidFill>
                <a:latin typeface="Raleway" pitchFamily="34" charset="0"/>
                <a:ea typeface="Raleway" pitchFamily="34" charset="-122"/>
                <a:cs typeface="Raleway" pitchFamily="34" charset="-120"/>
              </a:rPr>
              <a:t>Класифікація ГІС за функціональними можливостями</a:t>
            </a:r>
            <a:endParaRPr lang="en-US" sz="2350" dirty="0"/>
          </a:p>
        </p:txBody>
      </p:sp>
      <p:pic>
        <p:nvPicPr>
          <p:cNvPr id="3" name="Image 0" descr="preencoded.png"/>
          <p:cNvPicPr>
            <a:picLocks noChangeAspect="1"/>
          </p:cNvPicPr>
          <p:nvPr/>
        </p:nvPicPr>
        <p:blipFill>
          <a:blip r:embed="rId3"/>
          <a:stretch>
            <a:fillRect/>
          </a:stretch>
        </p:blipFill>
        <p:spPr>
          <a:xfrm>
            <a:off x="423267" y="952143"/>
            <a:ext cx="13783866" cy="7567613"/>
          </a:xfrm>
          <a:prstGeom prst="rect">
            <a:avLst/>
          </a:prstGeom>
        </p:spPr>
      </p:pic>
      <p:sp>
        <p:nvSpPr>
          <p:cNvPr id="4" name="Shape 1"/>
          <p:cNvSpPr/>
          <p:nvPr/>
        </p:nvSpPr>
        <p:spPr>
          <a:xfrm>
            <a:off x="2182297" y="8550235"/>
            <a:ext cx="120848" cy="120848"/>
          </a:xfrm>
          <a:prstGeom prst="roundRect">
            <a:avLst>
              <a:gd name="adj" fmla="val 15133"/>
            </a:avLst>
          </a:prstGeom>
          <a:solidFill>
            <a:srgbClr val="1F1F2D"/>
          </a:solidFill>
          <a:ln/>
        </p:spPr>
      </p:sp>
      <p:sp>
        <p:nvSpPr>
          <p:cNvPr id="5" name="Text 2"/>
          <p:cNvSpPr/>
          <p:nvPr/>
        </p:nvSpPr>
        <p:spPr>
          <a:xfrm>
            <a:off x="2364105" y="8550235"/>
            <a:ext cx="1390769" cy="120848"/>
          </a:xfrm>
          <a:prstGeom prst="rect">
            <a:avLst/>
          </a:prstGeom>
          <a:noFill/>
          <a:ln/>
        </p:spPr>
        <p:txBody>
          <a:bodyPr wrap="none" lIns="0" tIns="0" rIns="0" bIns="0" rtlCol="0" anchor="t"/>
          <a:lstStyle/>
          <a:p>
            <a:pPr marL="0" indent="0" algn="l">
              <a:lnSpc>
                <a:spcPts val="950"/>
              </a:lnSpc>
              <a:buNone/>
            </a:pPr>
            <a:r>
              <a:rPr lang="en-US" sz="950" dirty="0">
                <a:solidFill>
                  <a:srgbClr val="3C3939"/>
                </a:solidFill>
                <a:latin typeface="Roboto" pitchFamily="34" charset="0"/>
                <a:ea typeface="Roboto" pitchFamily="34" charset="-122"/>
                <a:cs typeface="Roboto" pitchFamily="34" charset="-120"/>
              </a:rPr>
              <a:t>Повнофункціональні ГІС</a:t>
            </a:r>
            <a:endParaRPr lang="en-US" sz="950" dirty="0"/>
          </a:p>
        </p:txBody>
      </p:sp>
      <p:sp>
        <p:nvSpPr>
          <p:cNvPr id="6" name="Shape 3"/>
          <p:cNvSpPr/>
          <p:nvPr/>
        </p:nvSpPr>
        <p:spPr>
          <a:xfrm>
            <a:off x="4956453" y="8550235"/>
            <a:ext cx="120848" cy="120848"/>
          </a:xfrm>
          <a:prstGeom prst="roundRect">
            <a:avLst>
              <a:gd name="adj" fmla="val 15133"/>
            </a:avLst>
          </a:prstGeom>
          <a:solidFill>
            <a:srgbClr val="464665"/>
          </a:solidFill>
          <a:ln/>
        </p:spPr>
      </p:sp>
      <p:sp>
        <p:nvSpPr>
          <p:cNvPr id="7" name="Text 4"/>
          <p:cNvSpPr/>
          <p:nvPr/>
        </p:nvSpPr>
        <p:spPr>
          <a:xfrm>
            <a:off x="5138261" y="8550235"/>
            <a:ext cx="1051441" cy="120848"/>
          </a:xfrm>
          <a:prstGeom prst="rect">
            <a:avLst/>
          </a:prstGeom>
          <a:noFill/>
          <a:ln/>
        </p:spPr>
        <p:txBody>
          <a:bodyPr wrap="none" lIns="0" tIns="0" rIns="0" bIns="0" rtlCol="0" anchor="t"/>
          <a:lstStyle/>
          <a:p>
            <a:pPr marL="0" indent="0" algn="l">
              <a:lnSpc>
                <a:spcPts val="950"/>
              </a:lnSpc>
              <a:buNone/>
            </a:pPr>
            <a:r>
              <a:rPr lang="en-US" sz="950" dirty="0">
                <a:solidFill>
                  <a:srgbClr val="3C3939"/>
                </a:solidFill>
                <a:latin typeface="Roboto" pitchFamily="34" charset="0"/>
                <a:ea typeface="Roboto" pitchFamily="34" charset="-122"/>
                <a:cs typeface="Roboto" pitchFamily="34" charset="-120"/>
              </a:rPr>
              <a:t>Спеціалізовані ГІС</a:t>
            </a:r>
            <a:endParaRPr lang="en-US" sz="950" dirty="0"/>
          </a:p>
        </p:txBody>
      </p:sp>
      <p:sp>
        <p:nvSpPr>
          <p:cNvPr id="8" name="Shape 5"/>
          <p:cNvSpPr/>
          <p:nvPr/>
        </p:nvSpPr>
        <p:spPr>
          <a:xfrm>
            <a:off x="8342709" y="8550235"/>
            <a:ext cx="120848" cy="120848"/>
          </a:xfrm>
          <a:prstGeom prst="roundRect">
            <a:avLst>
              <a:gd name="adj" fmla="val 15133"/>
            </a:avLst>
          </a:prstGeom>
          <a:solidFill>
            <a:srgbClr val="6E6E9B"/>
          </a:solidFill>
          <a:ln/>
        </p:spPr>
      </p:sp>
      <p:sp>
        <p:nvSpPr>
          <p:cNvPr id="9" name="Text 6"/>
          <p:cNvSpPr/>
          <p:nvPr/>
        </p:nvSpPr>
        <p:spPr>
          <a:xfrm>
            <a:off x="8524518" y="8550235"/>
            <a:ext cx="1247061" cy="120848"/>
          </a:xfrm>
          <a:prstGeom prst="rect">
            <a:avLst/>
          </a:prstGeom>
          <a:noFill/>
          <a:ln/>
        </p:spPr>
        <p:txBody>
          <a:bodyPr wrap="none" lIns="0" tIns="0" rIns="0" bIns="0" rtlCol="0" anchor="t"/>
          <a:lstStyle/>
          <a:p>
            <a:pPr marL="0" indent="0" algn="l">
              <a:lnSpc>
                <a:spcPts val="950"/>
              </a:lnSpc>
              <a:buNone/>
            </a:pPr>
            <a:r>
              <a:rPr lang="en-US" sz="950" dirty="0">
                <a:solidFill>
                  <a:srgbClr val="3C3939"/>
                </a:solidFill>
                <a:latin typeface="Roboto" pitchFamily="34" charset="0"/>
                <a:ea typeface="Roboto" pitchFamily="34" charset="-122"/>
                <a:cs typeface="Roboto" pitchFamily="34" charset="-120"/>
              </a:rPr>
              <a:t>Переглядачі геоданих</a:t>
            </a:r>
            <a:endParaRPr lang="en-US" sz="950" dirty="0"/>
          </a:p>
        </p:txBody>
      </p:sp>
      <p:sp>
        <p:nvSpPr>
          <p:cNvPr id="10" name="Shape 7"/>
          <p:cNvSpPr/>
          <p:nvPr/>
        </p:nvSpPr>
        <p:spPr>
          <a:xfrm>
            <a:off x="10875407" y="8550235"/>
            <a:ext cx="120848" cy="120848"/>
          </a:xfrm>
          <a:prstGeom prst="roundRect">
            <a:avLst>
              <a:gd name="adj" fmla="val 15133"/>
            </a:avLst>
          </a:prstGeom>
          <a:solidFill>
            <a:srgbClr val="A6A6C1"/>
          </a:solidFill>
          <a:ln/>
        </p:spPr>
      </p:sp>
      <p:sp>
        <p:nvSpPr>
          <p:cNvPr id="11" name="Text 8"/>
          <p:cNvSpPr/>
          <p:nvPr/>
        </p:nvSpPr>
        <p:spPr>
          <a:xfrm>
            <a:off x="11057215" y="8550235"/>
            <a:ext cx="1384697" cy="120848"/>
          </a:xfrm>
          <a:prstGeom prst="rect">
            <a:avLst/>
          </a:prstGeom>
          <a:noFill/>
          <a:ln/>
        </p:spPr>
        <p:txBody>
          <a:bodyPr wrap="none" lIns="0" tIns="0" rIns="0" bIns="0" rtlCol="0" anchor="t"/>
          <a:lstStyle/>
          <a:p>
            <a:pPr marL="0" indent="0" algn="l">
              <a:lnSpc>
                <a:spcPts val="950"/>
              </a:lnSpc>
              <a:buNone/>
            </a:pPr>
            <a:r>
              <a:rPr lang="en-US" sz="950" dirty="0">
                <a:solidFill>
                  <a:srgbClr val="3C3939"/>
                </a:solidFill>
                <a:latin typeface="Roboto" pitchFamily="34" charset="0"/>
                <a:ea typeface="Roboto" pitchFamily="34" charset="-122"/>
                <a:cs typeface="Roboto" pitchFamily="34" charset="-120"/>
              </a:rPr>
              <a:t>Інструменти геообробки</a:t>
            </a:r>
            <a:endParaRPr lang="en-US" sz="950" dirty="0"/>
          </a:p>
        </p:txBody>
      </p:sp>
      <p:sp>
        <p:nvSpPr>
          <p:cNvPr id="12" name="Text 9"/>
          <p:cNvSpPr/>
          <p:nvPr/>
        </p:nvSpPr>
        <p:spPr>
          <a:xfrm>
            <a:off x="423267" y="8807053"/>
            <a:ext cx="13783866" cy="193477"/>
          </a:xfrm>
          <a:prstGeom prst="rect">
            <a:avLst/>
          </a:prstGeom>
          <a:noFill/>
          <a:ln/>
        </p:spPr>
        <p:txBody>
          <a:bodyPr wrap="none" lIns="0" tIns="0" rIns="0" bIns="0" rtlCol="0" anchor="t"/>
          <a:lstStyle/>
          <a:p>
            <a:pPr marL="0" indent="0" algn="l">
              <a:lnSpc>
                <a:spcPts val="1500"/>
              </a:lnSpc>
              <a:buNone/>
            </a:pPr>
            <a:r>
              <a:rPr lang="en-US" sz="950" dirty="0">
                <a:solidFill>
                  <a:srgbClr val="3C3939"/>
                </a:solidFill>
                <a:latin typeface="Roboto" pitchFamily="34" charset="0"/>
                <a:ea typeface="Roboto" pitchFamily="34" charset="-122"/>
                <a:cs typeface="Roboto" pitchFamily="34" charset="-120"/>
              </a:rPr>
              <a:t>Повнофункціональні ГІС забезпечують повний цикл роботи з просторовими даними: від збору та зберігання до складного аналізу та візуалізації. Вони мають модульну структуру і можуть бути адаптовані для різних галузевих завдань.</a:t>
            </a:r>
            <a:endParaRPr lang="en-US" sz="950" dirty="0"/>
          </a:p>
        </p:txBody>
      </p:sp>
      <p:sp>
        <p:nvSpPr>
          <p:cNvPr id="13" name="Text 10"/>
          <p:cNvSpPr/>
          <p:nvPr/>
        </p:nvSpPr>
        <p:spPr>
          <a:xfrm>
            <a:off x="423267" y="9136499"/>
            <a:ext cx="13783866" cy="386953"/>
          </a:xfrm>
          <a:prstGeom prst="rect">
            <a:avLst/>
          </a:prstGeom>
          <a:noFill/>
          <a:ln/>
        </p:spPr>
        <p:txBody>
          <a:bodyPr wrap="square" lIns="0" tIns="0" rIns="0" bIns="0" rtlCol="0" anchor="t"/>
          <a:lstStyle/>
          <a:p>
            <a:pPr marL="0" indent="0" algn="l">
              <a:lnSpc>
                <a:spcPts val="1500"/>
              </a:lnSpc>
              <a:buNone/>
            </a:pPr>
            <a:r>
              <a:rPr lang="en-US" sz="950" dirty="0">
                <a:solidFill>
                  <a:srgbClr val="3C3939"/>
                </a:solidFill>
                <a:latin typeface="Roboto" pitchFamily="34" charset="0"/>
                <a:ea typeface="Roboto" pitchFamily="34" charset="-122"/>
                <a:cs typeface="Roboto" pitchFamily="34" charset="-120"/>
              </a:rPr>
              <a:t>Спеціалізовані ГІС оптимізовані для конкретних галузей (транспорт, екологія, містобудування) або типів завдань (мережевий аналіз, 3D-моделювання). Вони пропонують глибоку функціональність у своїй ніші, але можуть бути обмеженими в інших аспектах.</a:t>
            </a:r>
            <a:endParaRPr lang="en-US" sz="950" dirty="0"/>
          </a:p>
        </p:txBody>
      </p:sp>
      <p:sp>
        <p:nvSpPr>
          <p:cNvPr id="14" name="Text 11"/>
          <p:cNvSpPr/>
          <p:nvPr/>
        </p:nvSpPr>
        <p:spPr>
          <a:xfrm>
            <a:off x="423267" y="9659422"/>
            <a:ext cx="13783866" cy="193477"/>
          </a:xfrm>
          <a:prstGeom prst="rect">
            <a:avLst/>
          </a:prstGeom>
          <a:noFill/>
          <a:ln/>
        </p:spPr>
        <p:txBody>
          <a:bodyPr wrap="none" lIns="0" tIns="0" rIns="0" bIns="0" rtlCol="0" anchor="t"/>
          <a:lstStyle/>
          <a:p>
            <a:pPr marL="0" indent="0" algn="l">
              <a:lnSpc>
                <a:spcPts val="1500"/>
              </a:lnSpc>
              <a:buNone/>
            </a:pPr>
            <a:r>
              <a:rPr lang="en-US" sz="950" dirty="0">
                <a:solidFill>
                  <a:srgbClr val="3C3939"/>
                </a:solidFill>
                <a:latin typeface="Roboto" pitchFamily="34" charset="0"/>
                <a:ea typeface="Roboto" pitchFamily="34" charset="-122"/>
                <a:cs typeface="Roboto" pitchFamily="34" charset="-120"/>
              </a:rPr>
              <a:t>Переглядачі геоданих фокусуються на візуалізації та простому аналізі, а інструменти геообробки виконують специфічні аналітичні функції.</a:t>
            </a:r>
            <a:endParaRPr lang="en-US" sz="9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720447" y="673894"/>
            <a:ext cx="13189506" cy="1286351"/>
          </a:xfrm>
          <a:prstGeom prst="rect">
            <a:avLst/>
          </a:prstGeom>
          <a:noFill/>
          <a:ln/>
        </p:spPr>
        <p:txBody>
          <a:bodyPr wrap="square" lIns="0" tIns="0" rIns="0" bIns="0" rtlCol="0" anchor="t"/>
          <a:lstStyle/>
          <a:p>
            <a:pPr marL="0" indent="0" algn="l">
              <a:lnSpc>
                <a:spcPts val="5050"/>
              </a:lnSpc>
              <a:buNone/>
            </a:pPr>
            <a:r>
              <a:rPr lang="en-US" sz="4050" dirty="0">
                <a:solidFill>
                  <a:srgbClr val="1B1B27"/>
                </a:solidFill>
                <a:latin typeface="Raleway" pitchFamily="34" charset="0"/>
                <a:ea typeface="Raleway" pitchFamily="34" charset="-122"/>
                <a:cs typeface="Raleway" pitchFamily="34" charset="-120"/>
              </a:rPr>
              <a:t>Класифікація ГІС за архітектурою та масштабом впровадження</a:t>
            </a:r>
            <a:endParaRPr lang="en-US" sz="4050" dirty="0"/>
          </a:p>
        </p:txBody>
      </p:sp>
      <p:sp>
        <p:nvSpPr>
          <p:cNvPr id="3" name="Text 1"/>
          <p:cNvSpPr/>
          <p:nvPr/>
        </p:nvSpPr>
        <p:spPr>
          <a:xfrm>
            <a:off x="720447" y="2474714"/>
            <a:ext cx="2573060" cy="321588"/>
          </a:xfrm>
          <a:prstGeom prst="rect">
            <a:avLst/>
          </a:prstGeom>
          <a:noFill/>
          <a:ln/>
        </p:spPr>
        <p:txBody>
          <a:bodyPr wrap="none" lIns="0" tIns="0" rIns="0" bIns="0" rtlCol="0" anchor="t"/>
          <a:lstStyle/>
          <a:p>
            <a:pPr marL="0" indent="0" algn="l">
              <a:lnSpc>
                <a:spcPts val="2500"/>
              </a:lnSpc>
              <a:buNone/>
            </a:pPr>
            <a:r>
              <a:rPr lang="en-US" sz="2000" dirty="0">
                <a:solidFill>
                  <a:srgbClr val="1B1B27"/>
                </a:solidFill>
                <a:latin typeface="Raleway" pitchFamily="34" charset="0"/>
                <a:ea typeface="Raleway" pitchFamily="34" charset="-122"/>
                <a:cs typeface="Raleway" pitchFamily="34" charset="-120"/>
              </a:rPr>
              <a:t>Настільні ГІС</a:t>
            </a:r>
            <a:endParaRPr lang="en-US" sz="2000" dirty="0"/>
          </a:p>
        </p:txBody>
      </p:sp>
      <p:sp>
        <p:nvSpPr>
          <p:cNvPr id="4" name="Text 2"/>
          <p:cNvSpPr/>
          <p:nvPr/>
        </p:nvSpPr>
        <p:spPr>
          <a:xfrm>
            <a:off x="720447" y="3002042"/>
            <a:ext cx="4061222" cy="1975961"/>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Працюють на окремому комп'ютері для індивідуального користування. Забезпечують базову функціональність для роботи з просторовими даними. Підходять для малих проектів, навчання та первинного аналізу.</a:t>
            </a:r>
            <a:endParaRPr lang="en-US" sz="1600" dirty="0"/>
          </a:p>
        </p:txBody>
      </p:sp>
      <p:sp>
        <p:nvSpPr>
          <p:cNvPr id="5" name="Text 3"/>
          <p:cNvSpPr/>
          <p:nvPr/>
        </p:nvSpPr>
        <p:spPr>
          <a:xfrm>
            <a:off x="720447" y="5163145"/>
            <a:ext cx="4061222" cy="658654"/>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Приклади: QGIS, ArcGIS Desktop, MapInfo Professional.</a:t>
            </a:r>
            <a:endParaRPr lang="en-US" sz="1600" dirty="0"/>
          </a:p>
        </p:txBody>
      </p:sp>
      <p:sp>
        <p:nvSpPr>
          <p:cNvPr id="6" name="Text 4"/>
          <p:cNvSpPr/>
          <p:nvPr/>
        </p:nvSpPr>
        <p:spPr>
          <a:xfrm>
            <a:off x="5291495" y="2474714"/>
            <a:ext cx="2573060" cy="321588"/>
          </a:xfrm>
          <a:prstGeom prst="rect">
            <a:avLst/>
          </a:prstGeom>
          <a:noFill/>
          <a:ln/>
        </p:spPr>
        <p:txBody>
          <a:bodyPr wrap="none" lIns="0" tIns="0" rIns="0" bIns="0" rtlCol="0" anchor="t"/>
          <a:lstStyle/>
          <a:p>
            <a:pPr marL="0" indent="0" algn="l">
              <a:lnSpc>
                <a:spcPts val="2500"/>
              </a:lnSpc>
              <a:buNone/>
            </a:pPr>
            <a:r>
              <a:rPr lang="en-US" sz="2000" dirty="0">
                <a:solidFill>
                  <a:srgbClr val="1B1B27"/>
                </a:solidFill>
                <a:latin typeface="Raleway" pitchFamily="34" charset="0"/>
                <a:ea typeface="Raleway" pitchFamily="34" charset="-122"/>
                <a:cs typeface="Raleway" pitchFamily="34" charset="-120"/>
              </a:rPr>
              <a:t>Серверні ГІС</a:t>
            </a:r>
            <a:endParaRPr lang="en-US" sz="2000" dirty="0"/>
          </a:p>
        </p:txBody>
      </p:sp>
      <p:sp>
        <p:nvSpPr>
          <p:cNvPr id="7" name="Text 5"/>
          <p:cNvSpPr/>
          <p:nvPr/>
        </p:nvSpPr>
        <p:spPr>
          <a:xfrm>
            <a:off x="5291495" y="3002042"/>
            <a:ext cx="4061222" cy="2305288"/>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Забезпечують централізоване зберігання даних та обчислення на сервері з доступом через клієнтські додатки. Підтримують одночасну роботу багатьох користувачів з контролем прав доступу. Використовуються для корпоративних рішень середнього масштабу.</a:t>
            </a:r>
            <a:endParaRPr lang="en-US" sz="1600" dirty="0"/>
          </a:p>
        </p:txBody>
      </p:sp>
      <p:sp>
        <p:nvSpPr>
          <p:cNvPr id="8" name="Text 6"/>
          <p:cNvSpPr/>
          <p:nvPr/>
        </p:nvSpPr>
        <p:spPr>
          <a:xfrm>
            <a:off x="5291495" y="5492472"/>
            <a:ext cx="4061222" cy="658654"/>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Приклади: ArcGIS Server, GeoServer, MapServer.</a:t>
            </a:r>
            <a:endParaRPr lang="en-US" sz="1600" dirty="0"/>
          </a:p>
        </p:txBody>
      </p:sp>
      <p:sp>
        <p:nvSpPr>
          <p:cNvPr id="9" name="Text 7"/>
          <p:cNvSpPr/>
          <p:nvPr/>
        </p:nvSpPr>
        <p:spPr>
          <a:xfrm>
            <a:off x="9862542" y="2474714"/>
            <a:ext cx="2573060" cy="321588"/>
          </a:xfrm>
          <a:prstGeom prst="rect">
            <a:avLst/>
          </a:prstGeom>
          <a:noFill/>
          <a:ln/>
        </p:spPr>
        <p:txBody>
          <a:bodyPr wrap="none" lIns="0" tIns="0" rIns="0" bIns="0" rtlCol="0" anchor="t"/>
          <a:lstStyle/>
          <a:p>
            <a:pPr marL="0" indent="0" algn="l">
              <a:lnSpc>
                <a:spcPts val="2500"/>
              </a:lnSpc>
              <a:buNone/>
            </a:pPr>
            <a:r>
              <a:rPr lang="en-US" sz="2000" dirty="0">
                <a:solidFill>
                  <a:srgbClr val="1B1B27"/>
                </a:solidFill>
                <a:latin typeface="Raleway" pitchFamily="34" charset="0"/>
                <a:ea typeface="Raleway" pitchFamily="34" charset="-122"/>
                <a:cs typeface="Raleway" pitchFamily="34" charset="-120"/>
              </a:rPr>
              <a:t>Хмарні ГІС</a:t>
            </a:r>
            <a:endParaRPr lang="en-US" sz="2000" dirty="0"/>
          </a:p>
        </p:txBody>
      </p:sp>
      <p:sp>
        <p:nvSpPr>
          <p:cNvPr id="10" name="Text 8"/>
          <p:cNvSpPr/>
          <p:nvPr/>
        </p:nvSpPr>
        <p:spPr>
          <a:xfrm>
            <a:off x="9862542" y="3002042"/>
            <a:ext cx="4061222" cy="2634615"/>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Працюють на розподіленій інфраструктурі з доступом через веб-інтерфейс. Забезпечують масштабованість, високу доступність та гнучкі моделі оплати. Підходять для великих проектів та організацій з географічно розподіленими користувачами.</a:t>
            </a:r>
            <a:endParaRPr lang="en-US" sz="1600" dirty="0"/>
          </a:p>
        </p:txBody>
      </p:sp>
      <p:sp>
        <p:nvSpPr>
          <p:cNvPr id="11" name="Text 9"/>
          <p:cNvSpPr/>
          <p:nvPr/>
        </p:nvSpPr>
        <p:spPr>
          <a:xfrm>
            <a:off x="9862542" y="5821799"/>
            <a:ext cx="4061222" cy="658654"/>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Приклади: ArcGIS Online, Google Earth Engine, CartoDB.</a:t>
            </a:r>
            <a:endParaRPr lang="en-US" sz="1600" dirty="0"/>
          </a:p>
        </p:txBody>
      </p:sp>
      <p:sp>
        <p:nvSpPr>
          <p:cNvPr id="12" name="Text 10"/>
          <p:cNvSpPr/>
          <p:nvPr/>
        </p:nvSpPr>
        <p:spPr>
          <a:xfrm>
            <a:off x="720447" y="6897052"/>
            <a:ext cx="13189506" cy="658654"/>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Вибір архітектури ГІС залежить від масштабу проекту, кількості користувачів, бюджету та вимог до доступності та продуктивності системи. Сучасні рішення часто поєднують елементи різних архітектур для досягнення оптимального балансу.</a:t>
            </a: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p:nvPr/>
        </p:nvSpPr>
        <p:spPr>
          <a:xfrm>
            <a:off x="714613" y="972741"/>
            <a:ext cx="5464612" cy="638175"/>
          </a:xfrm>
          <a:prstGeom prst="rect">
            <a:avLst/>
          </a:prstGeom>
          <a:noFill/>
          <a:ln/>
        </p:spPr>
        <p:txBody>
          <a:bodyPr wrap="none" lIns="0" tIns="0" rIns="0" bIns="0" rtlCol="0" anchor="t"/>
          <a:lstStyle/>
          <a:p>
            <a:pPr marL="0" indent="0" algn="l">
              <a:lnSpc>
                <a:spcPts val="5000"/>
              </a:lnSpc>
              <a:buNone/>
            </a:pPr>
            <a:r>
              <a:rPr lang="en-US" sz="4000" dirty="0">
                <a:solidFill>
                  <a:srgbClr val="1B1B27"/>
                </a:solidFill>
                <a:latin typeface="Raleway" pitchFamily="34" charset="0"/>
                <a:ea typeface="Raleway" pitchFamily="34" charset="-122"/>
                <a:cs typeface="Raleway" pitchFamily="34" charset="-120"/>
              </a:rPr>
              <a:t>Тенденції розвитку ГІС</a:t>
            </a:r>
            <a:endParaRPr lang="en-US" sz="4000" dirty="0"/>
          </a:p>
        </p:txBody>
      </p:sp>
      <p:pic>
        <p:nvPicPr>
          <p:cNvPr id="3" name="Image 0" descr="preencoded.png"/>
          <p:cNvPicPr>
            <a:picLocks noChangeAspect="1"/>
          </p:cNvPicPr>
          <p:nvPr/>
        </p:nvPicPr>
        <p:blipFill>
          <a:blip r:embed="rId3"/>
          <a:stretch>
            <a:fillRect/>
          </a:stretch>
        </p:blipFill>
        <p:spPr>
          <a:xfrm>
            <a:off x="714613" y="2055019"/>
            <a:ext cx="510421" cy="510421"/>
          </a:xfrm>
          <a:prstGeom prst="rect">
            <a:avLst/>
          </a:prstGeom>
        </p:spPr>
      </p:pic>
      <p:sp>
        <p:nvSpPr>
          <p:cNvPr id="4" name="Text 1"/>
          <p:cNvSpPr/>
          <p:nvPr/>
        </p:nvSpPr>
        <p:spPr>
          <a:xfrm>
            <a:off x="1429226" y="2019300"/>
            <a:ext cx="2356009" cy="319088"/>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Мобільність</a:t>
            </a:r>
            <a:endParaRPr lang="en-US" sz="2000" dirty="0"/>
          </a:p>
        </p:txBody>
      </p:sp>
      <p:sp>
        <p:nvSpPr>
          <p:cNvPr id="5" name="Text 2"/>
          <p:cNvSpPr/>
          <p:nvPr/>
        </p:nvSpPr>
        <p:spPr>
          <a:xfrm>
            <a:off x="1429226" y="2460903"/>
            <a:ext cx="2356009" cy="3267075"/>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Розвиток мобільних ГІС-додатків з функціями збору даних на місцевості, навігації та доповненої реальності. Інтеграція з носимими пристроями та IoT-датчиками для отримання даних у реальному часі.</a:t>
            </a:r>
            <a:endParaRPr lang="en-US" sz="1600" dirty="0"/>
          </a:p>
        </p:txBody>
      </p:sp>
      <p:pic>
        <p:nvPicPr>
          <p:cNvPr id="6" name="Image 1" descr="preencoded.png"/>
          <p:cNvPicPr>
            <a:picLocks noChangeAspect="1"/>
          </p:cNvPicPr>
          <p:nvPr/>
        </p:nvPicPr>
        <p:blipFill>
          <a:blip r:embed="rId4"/>
          <a:stretch>
            <a:fillRect/>
          </a:stretch>
        </p:blipFill>
        <p:spPr>
          <a:xfrm>
            <a:off x="4091464" y="2055019"/>
            <a:ext cx="510421" cy="510421"/>
          </a:xfrm>
          <a:prstGeom prst="rect">
            <a:avLst/>
          </a:prstGeom>
        </p:spPr>
      </p:pic>
      <p:sp>
        <p:nvSpPr>
          <p:cNvPr id="7" name="Text 3"/>
          <p:cNvSpPr/>
          <p:nvPr/>
        </p:nvSpPr>
        <p:spPr>
          <a:xfrm>
            <a:off x="4806077" y="2019300"/>
            <a:ext cx="2356009" cy="638175"/>
          </a:xfrm>
          <a:prstGeom prst="rect">
            <a:avLst/>
          </a:prstGeom>
          <a:noFill/>
          <a:ln/>
        </p:spPr>
        <p:txBody>
          <a:bodyPr wrap="squar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Хмарні обчислення</a:t>
            </a:r>
            <a:endParaRPr lang="en-US" sz="2000" dirty="0"/>
          </a:p>
        </p:txBody>
      </p:sp>
      <p:sp>
        <p:nvSpPr>
          <p:cNvPr id="8" name="Text 4"/>
          <p:cNvSpPr/>
          <p:nvPr/>
        </p:nvSpPr>
        <p:spPr>
          <a:xfrm>
            <a:off x="4806077" y="2779990"/>
            <a:ext cx="2356009" cy="3267075"/>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Перехід від локальних інсталяцій до хмарних сервісів, що забезпечують масштабованість, високу доступність та спрощене адміністрування. Розвиток моделей "ГІС як сервіс" (GaaS).</a:t>
            </a:r>
            <a:endParaRPr lang="en-US" sz="1600" dirty="0"/>
          </a:p>
        </p:txBody>
      </p:sp>
      <p:pic>
        <p:nvPicPr>
          <p:cNvPr id="9" name="Image 2" descr="preencoded.png"/>
          <p:cNvPicPr>
            <a:picLocks noChangeAspect="1"/>
          </p:cNvPicPr>
          <p:nvPr/>
        </p:nvPicPr>
        <p:blipFill>
          <a:blip r:embed="rId5"/>
          <a:stretch>
            <a:fillRect/>
          </a:stretch>
        </p:blipFill>
        <p:spPr>
          <a:xfrm>
            <a:off x="7468314" y="2055019"/>
            <a:ext cx="510421" cy="510421"/>
          </a:xfrm>
          <a:prstGeom prst="rect">
            <a:avLst/>
          </a:prstGeom>
        </p:spPr>
      </p:pic>
      <p:sp>
        <p:nvSpPr>
          <p:cNvPr id="10" name="Text 5"/>
          <p:cNvSpPr/>
          <p:nvPr/>
        </p:nvSpPr>
        <p:spPr>
          <a:xfrm>
            <a:off x="8182928" y="2019300"/>
            <a:ext cx="2356009" cy="319088"/>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Штучний інтелект</a:t>
            </a:r>
            <a:endParaRPr lang="en-US" sz="2000" dirty="0"/>
          </a:p>
        </p:txBody>
      </p:sp>
      <p:sp>
        <p:nvSpPr>
          <p:cNvPr id="11" name="Text 6"/>
          <p:cNvSpPr/>
          <p:nvPr/>
        </p:nvSpPr>
        <p:spPr>
          <a:xfrm>
            <a:off x="8182928" y="2460903"/>
            <a:ext cx="2356009" cy="2940367"/>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Впровадження методів машинного навчання для автоматизованого аналізу просторових даних: класифікація знімків, розпізнавання об'єктів, прогнозне моделювання просторових процесів.</a:t>
            </a:r>
            <a:endParaRPr lang="en-US" sz="1600" dirty="0"/>
          </a:p>
        </p:txBody>
      </p:sp>
      <p:pic>
        <p:nvPicPr>
          <p:cNvPr id="12" name="Image 3" descr="preencoded.png"/>
          <p:cNvPicPr>
            <a:picLocks noChangeAspect="1"/>
          </p:cNvPicPr>
          <p:nvPr/>
        </p:nvPicPr>
        <p:blipFill>
          <a:blip r:embed="rId6"/>
          <a:stretch>
            <a:fillRect/>
          </a:stretch>
        </p:blipFill>
        <p:spPr>
          <a:xfrm>
            <a:off x="10845165" y="2055019"/>
            <a:ext cx="510421" cy="510421"/>
          </a:xfrm>
          <a:prstGeom prst="rect">
            <a:avLst/>
          </a:prstGeom>
        </p:spPr>
      </p:pic>
      <p:sp>
        <p:nvSpPr>
          <p:cNvPr id="13" name="Text 7"/>
          <p:cNvSpPr/>
          <p:nvPr/>
        </p:nvSpPr>
        <p:spPr>
          <a:xfrm>
            <a:off x="11559778" y="2019300"/>
            <a:ext cx="2356009" cy="638175"/>
          </a:xfrm>
          <a:prstGeom prst="rect">
            <a:avLst/>
          </a:prstGeom>
          <a:noFill/>
          <a:ln/>
        </p:spPr>
        <p:txBody>
          <a:bodyPr wrap="squar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Віртуальна реальність</a:t>
            </a:r>
            <a:endParaRPr lang="en-US" sz="2000" dirty="0"/>
          </a:p>
        </p:txBody>
      </p:sp>
      <p:sp>
        <p:nvSpPr>
          <p:cNvPr id="14" name="Text 8"/>
          <p:cNvSpPr/>
          <p:nvPr/>
        </p:nvSpPr>
        <p:spPr>
          <a:xfrm>
            <a:off x="11559778" y="2779990"/>
            <a:ext cx="2356009" cy="3267075"/>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Розвиток імерсивних інтерфейсів для взаємодії з просторовими даними через технології віртуальної та доповненої реальності. Створення цифрових двійників реальних об'єктів та середовищ.</a:t>
            </a:r>
            <a:endParaRPr lang="en-US" sz="1600" dirty="0"/>
          </a:p>
        </p:txBody>
      </p:sp>
      <p:sp>
        <p:nvSpPr>
          <p:cNvPr id="15" name="Text 9"/>
          <p:cNvSpPr/>
          <p:nvPr/>
        </p:nvSpPr>
        <p:spPr>
          <a:xfrm>
            <a:off x="714613" y="6276737"/>
            <a:ext cx="13201174" cy="980123"/>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Географічні інформаційні системи продовжують еволюціонувати, інтегруючи новітні технології та розширюючи свої функціональні можливості. Ключовими трендами є підвищення доступності ГІС для нетехнічних користувачів, інтеграція з великими даними та розвиток реалістичної 3D-візуалізації.</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662583" y="520660"/>
            <a:ext cx="8712041" cy="591503"/>
          </a:xfrm>
          <a:prstGeom prst="rect">
            <a:avLst/>
          </a:prstGeom>
          <a:noFill/>
          <a:ln/>
        </p:spPr>
        <p:txBody>
          <a:bodyPr wrap="none" lIns="0" tIns="0" rIns="0" bIns="0" rtlCol="0" anchor="t"/>
          <a:lstStyle/>
          <a:p>
            <a:pPr marL="0" indent="0" algn="l">
              <a:lnSpc>
                <a:spcPts val="4650"/>
              </a:lnSpc>
              <a:buNone/>
            </a:pPr>
            <a:r>
              <a:rPr lang="en-US" sz="3700" dirty="0">
                <a:solidFill>
                  <a:srgbClr val="1B1B27"/>
                </a:solidFill>
                <a:latin typeface="Raleway" pitchFamily="34" charset="0"/>
                <a:ea typeface="Raleway" pitchFamily="34" charset="-122"/>
                <a:cs typeface="Raleway" pitchFamily="34" charset="-120"/>
              </a:rPr>
              <a:t>Підсумки та перспективи розвитку ГІС</a:t>
            </a:r>
            <a:endParaRPr lang="en-US" sz="3700" dirty="0"/>
          </a:p>
        </p:txBody>
      </p:sp>
      <p:sp>
        <p:nvSpPr>
          <p:cNvPr id="3" name="Text 1"/>
          <p:cNvSpPr/>
          <p:nvPr/>
        </p:nvSpPr>
        <p:spPr>
          <a:xfrm>
            <a:off x="2336244" y="2076331"/>
            <a:ext cx="2366605" cy="295870"/>
          </a:xfrm>
          <a:prstGeom prst="rect">
            <a:avLst/>
          </a:prstGeom>
          <a:noFill/>
          <a:ln/>
        </p:spPr>
        <p:txBody>
          <a:bodyPr wrap="none" lIns="0" tIns="0" rIns="0" bIns="0" rtlCol="0" anchor="t"/>
          <a:lstStyle/>
          <a:p>
            <a:pPr marL="0" indent="0" algn="r">
              <a:lnSpc>
                <a:spcPts val="2300"/>
              </a:lnSpc>
              <a:buNone/>
            </a:pPr>
            <a:r>
              <a:rPr lang="en-US" sz="1850" dirty="0">
                <a:solidFill>
                  <a:srgbClr val="3C3939"/>
                </a:solidFill>
                <a:latin typeface="Raleway" pitchFamily="34" charset="0"/>
                <a:ea typeface="Raleway" pitchFamily="34" charset="-122"/>
                <a:cs typeface="Raleway" pitchFamily="34" charset="-120"/>
              </a:rPr>
              <a:t>Структура ГІС</a:t>
            </a:r>
            <a:endParaRPr lang="en-US" sz="1850" dirty="0"/>
          </a:p>
        </p:txBody>
      </p:sp>
      <p:sp>
        <p:nvSpPr>
          <p:cNvPr id="4" name="Text 2"/>
          <p:cNvSpPr/>
          <p:nvPr/>
        </p:nvSpPr>
        <p:spPr>
          <a:xfrm>
            <a:off x="662583" y="2485787"/>
            <a:ext cx="4040267" cy="605790"/>
          </a:xfrm>
          <a:prstGeom prst="rect">
            <a:avLst/>
          </a:prstGeom>
          <a:noFill/>
          <a:ln/>
        </p:spPr>
        <p:txBody>
          <a:bodyPr wrap="square" lIns="0" tIns="0" rIns="0" bIns="0" rtlCol="0" anchor="t"/>
          <a:lstStyle/>
          <a:p>
            <a:pPr marL="0" indent="0" algn="r">
              <a:lnSpc>
                <a:spcPts val="2350"/>
              </a:lnSpc>
              <a:buNone/>
            </a:pPr>
            <a:r>
              <a:rPr lang="en-US" sz="1450" dirty="0">
                <a:solidFill>
                  <a:srgbClr val="3C3939"/>
                </a:solidFill>
                <a:latin typeface="Roboto" pitchFamily="34" charset="0"/>
                <a:ea typeface="Roboto" pitchFamily="34" charset="-122"/>
                <a:cs typeface="Roboto" pitchFamily="34" charset="-120"/>
              </a:rPr>
              <a:t>Модульна архітектура з гнучкими компонентами</a:t>
            </a:r>
            <a:endParaRPr lang="en-US" sz="1450" dirty="0"/>
          </a:p>
        </p:txBody>
      </p:sp>
      <p:pic>
        <p:nvPicPr>
          <p:cNvPr id="5" name="Image 0" descr="preencoded.png"/>
          <p:cNvPicPr>
            <a:picLocks noChangeAspect="1"/>
          </p:cNvPicPr>
          <p:nvPr/>
        </p:nvPicPr>
        <p:blipFill>
          <a:blip r:embed="rId3"/>
          <a:stretch>
            <a:fillRect/>
          </a:stretch>
        </p:blipFill>
        <p:spPr>
          <a:xfrm>
            <a:off x="4986814" y="1490782"/>
            <a:ext cx="4656773" cy="4656773"/>
          </a:xfrm>
          <a:prstGeom prst="rect">
            <a:avLst/>
          </a:prstGeom>
        </p:spPr>
      </p:pic>
      <p:pic>
        <p:nvPicPr>
          <p:cNvPr id="6" name="Image 1" descr="preencoded.png"/>
          <p:cNvPicPr>
            <a:picLocks noChangeAspect="1"/>
          </p:cNvPicPr>
          <p:nvPr/>
        </p:nvPicPr>
        <p:blipFill>
          <a:blip r:embed="rId4"/>
          <a:stretch>
            <a:fillRect/>
          </a:stretch>
        </p:blipFill>
        <p:spPr>
          <a:xfrm>
            <a:off x="6236315" y="2308562"/>
            <a:ext cx="283250" cy="354092"/>
          </a:xfrm>
          <a:prstGeom prst="rect">
            <a:avLst/>
          </a:prstGeom>
        </p:spPr>
      </p:pic>
      <p:sp>
        <p:nvSpPr>
          <p:cNvPr id="7" name="Text 3"/>
          <p:cNvSpPr/>
          <p:nvPr/>
        </p:nvSpPr>
        <p:spPr>
          <a:xfrm>
            <a:off x="9927550" y="2076331"/>
            <a:ext cx="2366605" cy="295870"/>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Базові компоненти</a:t>
            </a:r>
            <a:endParaRPr lang="en-US" sz="1850" dirty="0"/>
          </a:p>
        </p:txBody>
      </p:sp>
      <p:sp>
        <p:nvSpPr>
          <p:cNvPr id="8" name="Text 4"/>
          <p:cNvSpPr/>
          <p:nvPr/>
        </p:nvSpPr>
        <p:spPr>
          <a:xfrm>
            <a:off x="9927550" y="2485787"/>
            <a:ext cx="4040267" cy="605790"/>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Апаратне та програмне забезпечення, дані, методи, фахівці</a:t>
            </a:r>
            <a:endParaRPr lang="en-US" sz="1450" dirty="0"/>
          </a:p>
        </p:txBody>
      </p:sp>
      <p:pic>
        <p:nvPicPr>
          <p:cNvPr id="9" name="Image 2" descr="preencoded.png"/>
          <p:cNvPicPr>
            <a:picLocks noChangeAspect="1"/>
          </p:cNvPicPr>
          <p:nvPr/>
        </p:nvPicPr>
        <p:blipFill>
          <a:blip r:embed="rId5"/>
          <a:stretch>
            <a:fillRect/>
          </a:stretch>
        </p:blipFill>
        <p:spPr>
          <a:xfrm>
            <a:off x="4986814" y="1490782"/>
            <a:ext cx="4656773" cy="4656773"/>
          </a:xfrm>
          <a:prstGeom prst="rect">
            <a:avLst/>
          </a:prstGeom>
        </p:spPr>
      </p:pic>
      <p:pic>
        <p:nvPicPr>
          <p:cNvPr id="10" name="Image 3" descr="preencoded.png"/>
          <p:cNvPicPr>
            <a:picLocks noChangeAspect="1"/>
          </p:cNvPicPr>
          <p:nvPr/>
        </p:nvPicPr>
        <p:blipFill>
          <a:blip r:embed="rId6"/>
          <a:stretch>
            <a:fillRect/>
          </a:stretch>
        </p:blipFill>
        <p:spPr>
          <a:xfrm>
            <a:off x="8506956" y="2704802"/>
            <a:ext cx="283250" cy="354092"/>
          </a:xfrm>
          <a:prstGeom prst="rect">
            <a:avLst/>
          </a:prstGeom>
        </p:spPr>
      </p:pic>
      <p:sp>
        <p:nvSpPr>
          <p:cNvPr id="11" name="Text 5"/>
          <p:cNvSpPr/>
          <p:nvPr/>
        </p:nvSpPr>
        <p:spPr>
          <a:xfrm>
            <a:off x="9927550" y="4546640"/>
            <a:ext cx="2366605" cy="295870"/>
          </a:xfrm>
          <a:prstGeom prst="rect">
            <a:avLst/>
          </a:prstGeom>
          <a:noFill/>
          <a:ln/>
        </p:spPr>
        <p:txBody>
          <a:bodyPr wrap="none" lIns="0" tIns="0" rIns="0" bIns="0" rtlCol="0" anchor="t"/>
          <a:lstStyle/>
          <a:p>
            <a:pPr marL="0" indent="0" algn="l">
              <a:lnSpc>
                <a:spcPts val="2300"/>
              </a:lnSpc>
              <a:buNone/>
            </a:pPr>
            <a:r>
              <a:rPr lang="en-US" sz="1850" dirty="0">
                <a:solidFill>
                  <a:srgbClr val="3C3939"/>
                </a:solidFill>
                <a:latin typeface="Raleway" pitchFamily="34" charset="0"/>
                <a:ea typeface="Raleway" pitchFamily="34" charset="-122"/>
                <a:cs typeface="Raleway" pitchFamily="34" charset="-120"/>
              </a:rPr>
              <a:t>Типи даних</a:t>
            </a:r>
            <a:endParaRPr lang="en-US" sz="1850" dirty="0"/>
          </a:p>
        </p:txBody>
      </p:sp>
      <p:sp>
        <p:nvSpPr>
          <p:cNvPr id="12" name="Text 6"/>
          <p:cNvSpPr/>
          <p:nvPr/>
        </p:nvSpPr>
        <p:spPr>
          <a:xfrm>
            <a:off x="9927550" y="4956096"/>
            <a:ext cx="4040267" cy="605790"/>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Векторні, растрові, атрибутивні з просторовою прив'язкою</a:t>
            </a:r>
            <a:endParaRPr lang="en-US" sz="1450" dirty="0"/>
          </a:p>
        </p:txBody>
      </p:sp>
      <p:pic>
        <p:nvPicPr>
          <p:cNvPr id="13" name="Image 4" descr="preencoded.png"/>
          <p:cNvPicPr>
            <a:picLocks noChangeAspect="1"/>
          </p:cNvPicPr>
          <p:nvPr/>
        </p:nvPicPr>
        <p:blipFill>
          <a:blip r:embed="rId7"/>
          <a:stretch>
            <a:fillRect/>
          </a:stretch>
        </p:blipFill>
        <p:spPr>
          <a:xfrm>
            <a:off x="4986814" y="1490782"/>
            <a:ext cx="4656773" cy="4656773"/>
          </a:xfrm>
          <a:prstGeom prst="rect">
            <a:avLst/>
          </a:prstGeom>
        </p:spPr>
      </p:pic>
      <p:pic>
        <p:nvPicPr>
          <p:cNvPr id="14" name="Image 5" descr="preencoded.png"/>
          <p:cNvPicPr>
            <a:picLocks noChangeAspect="1"/>
          </p:cNvPicPr>
          <p:nvPr/>
        </p:nvPicPr>
        <p:blipFill>
          <a:blip r:embed="rId8"/>
          <a:stretch>
            <a:fillRect/>
          </a:stretch>
        </p:blipFill>
        <p:spPr>
          <a:xfrm>
            <a:off x="8110716" y="4975443"/>
            <a:ext cx="283250" cy="354092"/>
          </a:xfrm>
          <a:prstGeom prst="rect">
            <a:avLst/>
          </a:prstGeom>
        </p:spPr>
      </p:pic>
      <p:sp>
        <p:nvSpPr>
          <p:cNvPr id="15" name="Text 7"/>
          <p:cNvSpPr/>
          <p:nvPr/>
        </p:nvSpPr>
        <p:spPr>
          <a:xfrm>
            <a:off x="2336244" y="4546640"/>
            <a:ext cx="2366605" cy="295870"/>
          </a:xfrm>
          <a:prstGeom prst="rect">
            <a:avLst/>
          </a:prstGeom>
          <a:noFill/>
          <a:ln/>
        </p:spPr>
        <p:txBody>
          <a:bodyPr wrap="none" lIns="0" tIns="0" rIns="0" bIns="0" rtlCol="0" anchor="t"/>
          <a:lstStyle/>
          <a:p>
            <a:pPr marL="0" indent="0" algn="r">
              <a:lnSpc>
                <a:spcPts val="2300"/>
              </a:lnSpc>
              <a:buNone/>
            </a:pPr>
            <a:r>
              <a:rPr lang="en-US" sz="1850" dirty="0">
                <a:solidFill>
                  <a:srgbClr val="3C3939"/>
                </a:solidFill>
                <a:latin typeface="Raleway" pitchFamily="34" charset="0"/>
                <a:ea typeface="Raleway" pitchFamily="34" charset="-122"/>
                <a:cs typeface="Raleway" pitchFamily="34" charset="-120"/>
              </a:rPr>
              <a:t>Перспективи</a:t>
            </a:r>
            <a:endParaRPr lang="en-US" sz="1850" dirty="0"/>
          </a:p>
        </p:txBody>
      </p:sp>
      <p:sp>
        <p:nvSpPr>
          <p:cNvPr id="16" name="Text 8"/>
          <p:cNvSpPr/>
          <p:nvPr/>
        </p:nvSpPr>
        <p:spPr>
          <a:xfrm>
            <a:off x="662583" y="4956096"/>
            <a:ext cx="4040267" cy="605790"/>
          </a:xfrm>
          <a:prstGeom prst="rect">
            <a:avLst/>
          </a:prstGeom>
          <a:noFill/>
          <a:ln/>
        </p:spPr>
        <p:txBody>
          <a:bodyPr wrap="square" lIns="0" tIns="0" rIns="0" bIns="0" rtlCol="0" anchor="t"/>
          <a:lstStyle/>
          <a:p>
            <a:pPr marL="0" indent="0" algn="r">
              <a:lnSpc>
                <a:spcPts val="2350"/>
              </a:lnSpc>
              <a:buNone/>
            </a:pPr>
            <a:r>
              <a:rPr lang="en-US" sz="1450" dirty="0">
                <a:solidFill>
                  <a:srgbClr val="3C3939"/>
                </a:solidFill>
                <a:latin typeface="Roboto" pitchFamily="34" charset="0"/>
                <a:ea typeface="Roboto" pitchFamily="34" charset="-122"/>
                <a:cs typeface="Roboto" pitchFamily="34" charset="-120"/>
              </a:rPr>
              <a:t>Інтеграція з ІІ, великими даними, IoT та VR/AR</a:t>
            </a:r>
            <a:endParaRPr lang="en-US" sz="1450" dirty="0"/>
          </a:p>
        </p:txBody>
      </p:sp>
      <p:pic>
        <p:nvPicPr>
          <p:cNvPr id="17" name="Image 6" descr="preencoded.png"/>
          <p:cNvPicPr>
            <a:picLocks noChangeAspect="1"/>
          </p:cNvPicPr>
          <p:nvPr/>
        </p:nvPicPr>
        <p:blipFill>
          <a:blip r:embed="rId9"/>
          <a:stretch>
            <a:fillRect/>
          </a:stretch>
        </p:blipFill>
        <p:spPr>
          <a:xfrm>
            <a:off x="4986814" y="1490782"/>
            <a:ext cx="4656773" cy="4656773"/>
          </a:xfrm>
          <a:prstGeom prst="rect">
            <a:avLst/>
          </a:prstGeom>
        </p:spPr>
      </p:pic>
      <p:pic>
        <p:nvPicPr>
          <p:cNvPr id="18" name="Image 7" descr="preencoded.png"/>
          <p:cNvPicPr>
            <a:picLocks noChangeAspect="1"/>
          </p:cNvPicPr>
          <p:nvPr/>
        </p:nvPicPr>
        <p:blipFill>
          <a:blip r:embed="rId10"/>
          <a:stretch>
            <a:fillRect/>
          </a:stretch>
        </p:blipFill>
        <p:spPr>
          <a:xfrm>
            <a:off x="5840075" y="4579203"/>
            <a:ext cx="283250" cy="354092"/>
          </a:xfrm>
          <a:prstGeom prst="rect">
            <a:avLst/>
          </a:prstGeom>
        </p:spPr>
      </p:pic>
      <p:sp>
        <p:nvSpPr>
          <p:cNvPr id="19" name="Text 9"/>
          <p:cNvSpPr/>
          <p:nvPr/>
        </p:nvSpPr>
        <p:spPr>
          <a:xfrm>
            <a:off x="662583" y="6360438"/>
            <a:ext cx="13305234" cy="908685"/>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Географічні інформаційні системи еволюціонували від спеціалізованих інструментів для картографів до універсальних платформ для роботи з просторовими даними, доступних широкому колу користувачів. Їх структура стала більш гнучкою та модульною, а функціональні можливості значно розширилися.</a:t>
            </a:r>
            <a:endParaRPr lang="en-US" sz="1450" dirty="0"/>
          </a:p>
        </p:txBody>
      </p:sp>
      <p:sp>
        <p:nvSpPr>
          <p:cNvPr id="20" name="Text 10"/>
          <p:cNvSpPr/>
          <p:nvPr/>
        </p:nvSpPr>
        <p:spPr>
          <a:xfrm>
            <a:off x="662583" y="7482007"/>
            <a:ext cx="13305234" cy="605790"/>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Майбутнє ГІС пов'язане з глибшою інтеграцією з іншими технологіями та розширенням застосування у нових галузях. ГІС поступово трансформуються від інструменту аналізу до платформи для прийняття рішень, що охоплює весь життєвий цикл просторових даних.</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267"/>
          </a:xfrm>
          <a:prstGeom prst="rect">
            <a:avLst/>
          </a:prstGeom>
        </p:spPr>
      </p:pic>
      <p:sp>
        <p:nvSpPr>
          <p:cNvPr id="3" name="Text 0"/>
          <p:cNvSpPr/>
          <p:nvPr/>
        </p:nvSpPr>
        <p:spPr>
          <a:xfrm>
            <a:off x="594122" y="466844"/>
            <a:ext cx="4969907" cy="530543"/>
          </a:xfrm>
          <a:prstGeom prst="rect">
            <a:avLst/>
          </a:prstGeom>
          <a:noFill/>
          <a:ln/>
        </p:spPr>
        <p:txBody>
          <a:bodyPr wrap="none" lIns="0" tIns="0" rIns="0" bIns="0" rtlCol="0" anchor="t"/>
          <a:lstStyle/>
          <a:p>
            <a:pPr marL="0" indent="0" algn="l">
              <a:lnSpc>
                <a:spcPts val="4150"/>
              </a:lnSpc>
              <a:buNone/>
            </a:pPr>
            <a:r>
              <a:rPr lang="en-US" sz="3300" dirty="0">
                <a:solidFill>
                  <a:srgbClr val="1B1B27"/>
                </a:solidFill>
                <a:latin typeface="Raleway" pitchFamily="34" charset="0"/>
                <a:ea typeface="Raleway" pitchFamily="34" charset="-122"/>
                <a:cs typeface="Raleway" pitchFamily="34" charset="-120"/>
              </a:rPr>
              <a:t>Історичний розвиток ГІС</a:t>
            </a:r>
            <a:endParaRPr lang="en-US" sz="3300" dirty="0"/>
          </a:p>
        </p:txBody>
      </p:sp>
      <p:sp>
        <p:nvSpPr>
          <p:cNvPr id="4" name="Shape 1"/>
          <p:cNvSpPr/>
          <p:nvPr/>
        </p:nvSpPr>
        <p:spPr>
          <a:xfrm>
            <a:off x="785098" y="1251942"/>
            <a:ext cx="22860" cy="5506760"/>
          </a:xfrm>
          <a:prstGeom prst="roundRect">
            <a:avLst>
              <a:gd name="adj" fmla="val 311931"/>
            </a:avLst>
          </a:prstGeom>
          <a:solidFill>
            <a:srgbClr val="C7C7D0"/>
          </a:solidFill>
          <a:ln/>
        </p:spPr>
      </p:sp>
      <p:sp>
        <p:nvSpPr>
          <p:cNvPr id="5" name="Shape 2"/>
          <p:cNvSpPr/>
          <p:nvPr/>
        </p:nvSpPr>
        <p:spPr>
          <a:xfrm>
            <a:off x="953214" y="1622465"/>
            <a:ext cx="509230" cy="22860"/>
          </a:xfrm>
          <a:prstGeom prst="roundRect">
            <a:avLst>
              <a:gd name="adj" fmla="val 311931"/>
            </a:avLst>
          </a:prstGeom>
          <a:solidFill>
            <a:srgbClr val="C7C7D0"/>
          </a:solidFill>
          <a:ln/>
        </p:spPr>
      </p:sp>
      <p:sp>
        <p:nvSpPr>
          <p:cNvPr id="6" name="Shape 3"/>
          <p:cNvSpPr/>
          <p:nvPr/>
        </p:nvSpPr>
        <p:spPr>
          <a:xfrm>
            <a:off x="594122" y="1442918"/>
            <a:ext cx="381953" cy="381952"/>
          </a:xfrm>
          <a:prstGeom prst="roundRect">
            <a:avLst>
              <a:gd name="adj" fmla="val 18669"/>
            </a:avLst>
          </a:prstGeom>
          <a:solidFill>
            <a:srgbClr val="E1E1EA"/>
          </a:solidFill>
          <a:ln w="7620">
            <a:solidFill>
              <a:srgbClr val="C7C7D0"/>
            </a:solidFill>
            <a:prstDash val="solid"/>
          </a:ln>
        </p:spPr>
      </p:sp>
      <p:sp>
        <p:nvSpPr>
          <p:cNvPr id="7" name="Text 4"/>
          <p:cNvSpPr/>
          <p:nvPr/>
        </p:nvSpPr>
        <p:spPr>
          <a:xfrm>
            <a:off x="657820" y="1474768"/>
            <a:ext cx="254556" cy="318254"/>
          </a:xfrm>
          <a:prstGeom prst="rect">
            <a:avLst/>
          </a:prstGeom>
          <a:noFill/>
          <a:ln/>
        </p:spPr>
        <p:txBody>
          <a:bodyPr wrap="none" lIns="0" tIns="0" rIns="0" bIns="0" rtlCol="0" anchor="t"/>
          <a:lstStyle/>
          <a:p>
            <a:pPr marL="0" indent="0" algn="ctr">
              <a:lnSpc>
                <a:spcPts val="2000"/>
              </a:lnSpc>
              <a:buNone/>
            </a:pPr>
            <a:r>
              <a:rPr lang="en-US" sz="2000" dirty="0">
                <a:solidFill>
                  <a:srgbClr val="3C3939"/>
                </a:solidFill>
                <a:latin typeface="Raleway" pitchFamily="34" charset="0"/>
                <a:ea typeface="Raleway" pitchFamily="34" charset="-122"/>
                <a:cs typeface="Raleway" pitchFamily="34" charset="-120"/>
              </a:rPr>
              <a:t>1</a:t>
            </a:r>
            <a:endParaRPr lang="en-US" sz="2000" dirty="0"/>
          </a:p>
        </p:txBody>
      </p:sp>
      <p:sp>
        <p:nvSpPr>
          <p:cNvPr id="8" name="Text 5"/>
          <p:cNvSpPr/>
          <p:nvPr/>
        </p:nvSpPr>
        <p:spPr>
          <a:xfrm>
            <a:off x="1634014" y="1421606"/>
            <a:ext cx="2122170" cy="265152"/>
          </a:xfrm>
          <a:prstGeom prst="rect">
            <a:avLst/>
          </a:prstGeom>
          <a:noFill/>
          <a:ln/>
        </p:spPr>
        <p:txBody>
          <a:bodyPr wrap="none" lIns="0" tIns="0" rIns="0" bIns="0" rtlCol="0" anchor="t"/>
          <a:lstStyle/>
          <a:p>
            <a:pPr marL="0" indent="0" algn="l">
              <a:lnSpc>
                <a:spcPts val="2050"/>
              </a:lnSpc>
              <a:buNone/>
            </a:pPr>
            <a:r>
              <a:rPr lang="en-US" sz="1650" dirty="0">
                <a:solidFill>
                  <a:srgbClr val="3C3939"/>
                </a:solidFill>
                <a:latin typeface="Raleway" pitchFamily="34" charset="0"/>
                <a:ea typeface="Raleway" pitchFamily="34" charset="-122"/>
                <a:cs typeface="Raleway" pitchFamily="34" charset="-120"/>
              </a:rPr>
              <a:t>1960-ті</a:t>
            </a:r>
            <a:endParaRPr lang="en-US" sz="1650" dirty="0"/>
          </a:p>
        </p:txBody>
      </p:sp>
      <p:sp>
        <p:nvSpPr>
          <p:cNvPr id="9" name="Text 6"/>
          <p:cNvSpPr/>
          <p:nvPr/>
        </p:nvSpPr>
        <p:spPr>
          <a:xfrm>
            <a:off x="1634014" y="1788557"/>
            <a:ext cx="6915864" cy="543163"/>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Поява перших комп'ютерних картографічних систем. Канадська ГІС стала першою повноцінною системою для управління природними ресурсами.</a:t>
            </a:r>
            <a:endParaRPr lang="en-US" sz="1300" dirty="0"/>
          </a:p>
        </p:txBody>
      </p:sp>
      <p:sp>
        <p:nvSpPr>
          <p:cNvPr id="10" name="Shape 7"/>
          <p:cNvSpPr/>
          <p:nvPr/>
        </p:nvSpPr>
        <p:spPr>
          <a:xfrm>
            <a:off x="953214" y="3041571"/>
            <a:ext cx="509230" cy="22860"/>
          </a:xfrm>
          <a:prstGeom prst="roundRect">
            <a:avLst>
              <a:gd name="adj" fmla="val 311931"/>
            </a:avLst>
          </a:prstGeom>
          <a:solidFill>
            <a:srgbClr val="C7C7D0"/>
          </a:solidFill>
          <a:ln/>
        </p:spPr>
      </p:sp>
      <p:sp>
        <p:nvSpPr>
          <p:cNvPr id="11" name="Shape 8"/>
          <p:cNvSpPr/>
          <p:nvPr/>
        </p:nvSpPr>
        <p:spPr>
          <a:xfrm>
            <a:off x="594122" y="2862024"/>
            <a:ext cx="381953" cy="381952"/>
          </a:xfrm>
          <a:prstGeom prst="roundRect">
            <a:avLst>
              <a:gd name="adj" fmla="val 18669"/>
            </a:avLst>
          </a:prstGeom>
          <a:solidFill>
            <a:srgbClr val="E1E1EA"/>
          </a:solidFill>
          <a:ln w="7620">
            <a:solidFill>
              <a:srgbClr val="C7C7D0"/>
            </a:solidFill>
            <a:prstDash val="solid"/>
          </a:ln>
        </p:spPr>
      </p:sp>
      <p:sp>
        <p:nvSpPr>
          <p:cNvPr id="12" name="Text 9"/>
          <p:cNvSpPr/>
          <p:nvPr/>
        </p:nvSpPr>
        <p:spPr>
          <a:xfrm>
            <a:off x="657820" y="2893874"/>
            <a:ext cx="254556" cy="318254"/>
          </a:xfrm>
          <a:prstGeom prst="rect">
            <a:avLst/>
          </a:prstGeom>
          <a:noFill/>
          <a:ln/>
        </p:spPr>
        <p:txBody>
          <a:bodyPr wrap="none" lIns="0" tIns="0" rIns="0" bIns="0" rtlCol="0" anchor="t"/>
          <a:lstStyle/>
          <a:p>
            <a:pPr marL="0" indent="0" algn="ctr">
              <a:lnSpc>
                <a:spcPts val="2000"/>
              </a:lnSpc>
              <a:buNone/>
            </a:pPr>
            <a:r>
              <a:rPr lang="en-US" sz="2000" dirty="0">
                <a:solidFill>
                  <a:srgbClr val="3C3939"/>
                </a:solidFill>
                <a:latin typeface="Raleway" pitchFamily="34" charset="0"/>
                <a:ea typeface="Raleway" pitchFamily="34" charset="-122"/>
                <a:cs typeface="Raleway" pitchFamily="34" charset="-120"/>
              </a:rPr>
              <a:t>2</a:t>
            </a:r>
            <a:endParaRPr lang="en-US" sz="2000" dirty="0"/>
          </a:p>
        </p:txBody>
      </p:sp>
      <p:sp>
        <p:nvSpPr>
          <p:cNvPr id="13" name="Text 10"/>
          <p:cNvSpPr/>
          <p:nvPr/>
        </p:nvSpPr>
        <p:spPr>
          <a:xfrm>
            <a:off x="1634014" y="2840712"/>
            <a:ext cx="2122170" cy="265152"/>
          </a:xfrm>
          <a:prstGeom prst="rect">
            <a:avLst/>
          </a:prstGeom>
          <a:noFill/>
          <a:ln/>
        </p:spPr>
        <p:txBody>
          <a:bodyPr wrap="none" lIns="0" tIns="0" rIns="0" bIns="0" rtlCol="0" anchor="t"/>
          <a:lstStyle/>
          <a:p>
            <a:pPr marL="0" indent="0" algn="l">
              <a:lnSpc>
                <a:spcPts val="2050"/>
              </a:lnSpc>
              <a:buNone/>
            </a:pPr>
            <a:r>
              <a:rPr lang="en-US" sz="1650" dirty="0">
                <a:solidFill>
                  <a:srgbClr val="3C3939"/>
                </a:solidFill>
                <a:latin typeface="Raleway" pitchFamily="34" charset="0"/>
                <a:ea typeface="Raleway" pitchFamily="34" charset="-122"/>
                <a:cs typeface="Raleway" pitchFamily="34" charset="-120"/>
              </a:rPr>
              <a:t>1970-80-ті</a:t>
            </a:r>
            <a:endParaRPr lang="en-US" sz="1650" dirty="0"/>
          </a:p>
        </p:txBody>
      </p:sp>
      <p:sp>
        <p:nvSpPr>
          <p:cNvPr id="14" name="Text 11"/>
          <p:cNvSpPr/>
          <p:nvPr/>
        </p:nvSpPr>
        <p:spPr>
          <a:xfrm>
            <a:off x="1634014" y="3207663"/>
            <a:ext cx="6915864" cy="543163"/>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Розвиток комерційних ГІС-пакетів. Формування теоретичних основ для просторового аналізу та моделювання.</a:t>
            </a:r>
            <a:endParaRPr lang="en-US" sz="1300" dirty="0"/>
          </a:p>
        </p:txBody>
      </p:sp>
      <p:sp>
        <p:nvSpPr>
          <p:cNvPr id="15" name="Shape 12"/>
          <p:cNvSpPr/>
          <p:nvPr/>
        </p:nvSpPr>
        <p:spPr>
          <a:xfrm>
            <a:off x="953214" y="4460677"/>
            <a:ext cx="509230" cy="22860"/>
          </a:xfrm>
          <a:prstGeom prst="roundRect">
            <a:avLst>
              <a:gd name="adj" fmla="val 311931"/>
            </a:avLst>
          </a:prstGeom>
          <a:solidFill>
            <a:srgbClr val="C7C7D0"/>
          </a:solidFill>
          <a:ln/>
        </p:spPr>
      </p:sp>
      <p:sp>
        <p:nvSpPr>
          <p:cNvPr id="16" name="Shape 13"/>
          <p:cNvSpPr/>
          <p:nvPr/>
        </p:nvSpPr>
        <p:spPr>
          <a:xfrm>
            <a:off x="594122" y="4281130"/>
            <a:ext cx="381953" cy="381952"/>
          </a:xfrm>
          <a:prstGeom prst="roundRect">
            <a:avLst>
              <a:gd name="adj" fmla="val 18669"/>
            </a:avLst>
          </a:prstGeom>
          <a:solidFill>
            <a:srgbClr val="E1E1EA"/>
          </a:solidFill>
          <a:ln w="7620">
            <a:solidFill>
              <a:srgbClr val="C7C7D0"/>
            </a:solidFill>
            <a:prstDash val="solid"/>
          </a:ln>
        </p:spPr>
      </p:sp>
      <p:sp>
        <p:nvSpPr>
          <p:cNvPr id="17" name="Text 14"/>
          <p:cNvSpPr/>
          <p:nvPr/>
        </p:nvSpPr>
        <p:spPr>
          <a:xfrm>
            <a:off x="657820" y="4312980"/>
            <a:ext cx="254556" cy="318254"/>
          </a:xfrm>
          <a:prstGeom prst="rect">
            <a:avLst/>
          </a:prstGeom>
          <a:noFill/>
          <a:ln/>
        </p:spPr>
        <p:txBody>
          <a:bodyPr wrap="none" lIns="0" tIns="0" rIns="0" bIns="0" rtlCol="0" anchor="t"/>
          <a:lstStyle/>
          <a:p>
            <a:pPr marL="0" indent="0" algn="ctr">
              <a:lnSpc>
                <a:spcPts val="2000"/>
              </a:lnSpc>
              <a:buNone/>
            </a:pPr>
            <a:r>
              <a:rPr lang="en-US" sz="2000" dirty="0">
                <a:solidFill>
                  <a:srgbClr val="3C3939"/>
                </a:solidFill>
                <a:latin typeface="Raleway" pitchFamily="34" charset="0"/>
                <a:ea typeface="Raleway" pitchFamily="34" charset="-122"/>
                <a:cs typeface="Raleway" pitchFamily="34" charset="-120"/>
              </a:rPr>
              <a:t>3</a:t>
            </a:r>
            <a:endParaRPr lang="en-US" sz="2000" dirty="0"/>
          </a:p>
        </p:txBody>
      </p:sp>
      <p:sp>
        <p:nvSpPr>
          <p:cNvPr id="18" name="Text 15"/>
          <p:cNvSpPr/>
          <p:nvPr/>
        </p:nvSpPr>
        <p:spPr>
          <a:xfrm>
            <a:off x="1634014" y="4259818"/>
            <a:ext cx="2122170" cy="265152"/>
          </a:xfrm>
          <a:prstGeom prst="rect">
            <a:avLst/>
          </a:prstGeom>
          <a:noFill/>
          <a:ln/>
        </p:spPr>
        <p:txBody>
          <a:bodyPr wrap="none" lIns="0" tIns="0" rIns="0" bIns="0" rtlCol="0" anchor="t"/>
          <a:lstStyle/>
          <a:p>
            <a:pPr marL="0" indent="0" algn="l">
              <a:lnSpc>
                <a:spcPts val="2050"/>
              </a:lnSpc>
              <a:buNone/>
            </a:pPr>
            <a:r>
              <a:rPr lang="en-US" sz="1650" dirty="0">
                <a:solidFill>
                  <a:srgbClr val="3C3939"/>
                </a:solidFill>
                <a:latin typeface="Raleway" pitchFamily="34" charset="0"/>
                <a:ea typeface="Raleway" pitchFamily="34" charset="-122"/>
                <a:cs typeface="Raleway" pitchFamily="34" charset="-120"/>
              </a:rPr>
              <a:t>1990-ті</a:t>
            </a:r>
            <a:endParaRPr lang="en-US" sz="1650" dirty="0"/>
          </a:p>
        </p:txBody>
      </p:sp>
      <p:sp>
        <p:nvSpPr>
          <p:cNvPr id="19" name="Text 16"/>
          <p:cNvSpPr/>
          <p:nvPr/>
        </p:nvSpPr>
        <p:spPr>
          <a:xfrm>
            <a:off x="1634014" y="4626769"/>
            <a:ext cx="6915864" cy="543163"/>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Інтеграція ГІС з інтернет-технологіями. Поширення настільних ГІС для широкого кола користувачів.</a:t>
            </a:r>
            <a:endParaRPr lang="en-US" sz="1300" dirty="0"/>
          </a:p>
        </p:txBody>
      </p:sp>
      <p:sp>
        <p:nvSpPr>
          <p:cNvPr id="20" name="Shape 17"/>
          <p:cNvSpPr/>
          <p:nvPr/>
        </p:nvSpPr>
        <p:spPr>
          <a:xfrm>
            <a:off x="953214" y="5879782"/>
            <a:ext cx="509230" cy="22860"/>
          </a:xfrm>
          <a:prstGeom prst="roundRect">
            <a:avLst>
              <a:gd name="adj" fmla="val 311931"/>
            </a:avLst>
          </a:prstGeom>
          <a:solidFill>
            <a:srgbClr val="C7C7D0"/>
          </a:solidFill>
          <a:ln/>
        </p:spPr>
      </p:sp>
      <p:sp>
        <p:nvSpPr>
          <p:cNvPr id="21" name="Shape 18"/>
          <p:cNvSpPr/>
          <p:nvPr/>
        </p:nvSpPr>
        <p:spPr>
          <a:xfrm>
            <a:off x="594122" y="5700236"/>
            <a:ext cx="381953" cy="381952"/>
          </a:xfrm>
          <a:prstGeom prst="roundRect">
            <a:avLst>
              <a:gd name="adj" fmla="val 18669"/>
            </a:avLst>
          </a:prstGeom>
          <a:solidFill>
            <a:srgbClr val="E1E1EA"/>
          </a:solidFill>
          <a:ln w="7620">
            <a:solidFill>
              <a:srgbClr val="C7C7D0"/>
            </a:solidFill>
            <a:prstDash val="solid"/>
          </a:ln>
        </p:spPr>
      </p:sp>
      <p:sp>
        <p:nvSpPr>
          <p:cNvPr id="22" name="Text 19"/>
          <p:cNvSpPr/>
          <p:nvPr/>
        </p:nvSpPr>
        <p:spPr>
          <a:xfrm>
            <a:off x="657820" y="5732085"/>
            <a:ext cx="254556" cy="318254"/>
          </a:xfrm>
          <a:prstGeom prst="rect">
            <a:avLst/>
          </a:prstGeom>
          <a:noFill/>
          <a:ln/>
        </p:spPr>
        <p:txBody>
          <a:bodyPr wrap="none" lIns="0" tIns="0" rIns="0" bIns="0" rtlCol="0" anchor="t"/>
          <a:lstStyle/>
          <a:p>
            <a:pPr marL="0" indent="0" algn="ctr">
              <a:lnSpc>
                <a:spcPts val="2000"/>
              </a:lnSpc>
              <a:buNone/>
            </a:pPr>
            <a:r>
              <a:rPr lang="en-US" sz="2000" dirty="0">
                <a:solidFill>
                  <a:srgbClr val="3C3939"/>
                </a:solidFill>
                <a:latin typeface="Raleway" pitchFamily="34" charset="0"/>
                <a:ea typeface="Raleway" pitchFamily="34" charset="-122"/>
                <a:cs typeface="Raleway" pitchFamily="34" charset="-120"/>
              </a:rPr>
              <a:t>4</a:t>
            </a:r>
            <a:endParaRPr lang="en-US" sz="2000" dirty="0"/>
          </a:p>
        </p:txBody>
      </p:sp>
      <p:sp>
        <p:nvSpPr>
          <p:cNvPr id="23" name="Text 20"/>
          <p:cNvSpPr/>
          <p:nvPr/>
        </p:nvSpPr>
        <p:spPr>
          <a:xfrm>
            <a:off x="1634014" y="5678924"/>
            <a:ext cx="2122170" cy="265152"/>
          </a:xfrm>
          <a:prstGeom prst="rect">
            <a:avLst/>
          </a:prstGeom>
          <a:noFill/>
          <a:ln/>
        </p:spPr>
        <p:txBody>
          <a:bodyPr wrap="none" lIns="0" tIns="0" rIns="0" bIns="0" rtlCol="0" anchor="t"/>
          <a:lstStyle/>
          <a:p>
            <a:pPr marL="0" indent="0" algn="l">
              <a:lnSpc>
                <a:spcPts val="2050"/>
              </a:lnSpc>
              <a:buNone/>
            </a:pPr>
            <a:r>
              <a:rPr lang="en-US" sz="1650" dirty="0">
                <a:solidFill>
                  <a:srgbClr val="3C3939"/>
                </a:solidFill>
                <a:latin typeface="Raleway" pitchFamily="34" charset="0"/>
                <a:ea typeface="Raleway" pitchFamily="34" charset="-122"/>
                <a:cs typeface="Raleway" pitchFamily="34" charset="-120"/>
              </a:rPr>
              <a:t>2000-ті і до сьогодні</a:t>
            </a:r>
            <a:endParaRPr lang="en-US" sz="1650" dirty="0"/>
          </a:p>
        </p:txBody>
      </p:sp>
      <p:sp>
        <p:nvSpPr>
          <p:cNvPr id="24" name="Text 21"/>
          <p:cNvSpPr/>
          <p:nvPr/>
        </p:nvSpPr>
        <p:spPr>
          <a:xfrm>
            <a:off x="1634014" y="6045875"/>
            <a:ext cx="6915864" cy="543163"/>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Хмарні ГІС, мобільні додатки, інтеграція з технологіями великих даних та штучного інтелекту.</a:t>
            </a:r>
            <a:endParaRPr lang="en-US" sz="1300" dirty="0"/>
          </a:p>
        </p:txBody>
      </p:sp>
      <p:sp>
        <p:nvSpPr>
          <p:cNvPr id="25" name="Text 22"/>
          <p:cNvSpPr/>
          <p:nvPr/>
        </p:nvSpPr>
        <p:spPr>
          <a:xfrm>
            <a:off x="594122" y="6949678"/>
            <a:ext cx="7955756" cy="814745"/>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Еволюція ГІС відображає загальний розвиток інформаційних технологій – від великих спеціалізованих систем до доступних інструментів, що працюють на персональних пристроях та в хмарних середовищах.</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88062" y="540544"/>
            <a:ext cx="11725513" cy="614363"/>
          </a:xfrm>
          <a:prstGeom prst="rect">
            <a:avLst/>
          </a:prstGeom>
          <a:noFill/>
          <a:ln/>
        </p:spPr>
        <p:txBody>
          <a:bodyPr wrap="none" lIns="0" tIns="0" rIns="0" bIns="0" rtlCol="0" anchor="t"/>
          <a:lstStyle/>
          <a:p>
            <a:pPr marL="0" indent="0" algn="l">
              <a:lnSpc>
                <a:spcPts val="4800"/>
              </a:lnSpc>
              <a:buNone/>
            </a:pPr>
            <a:r>
              <a:rPr lang="en-US" sz="3850" dirty="0">
                <a:solidFill>
                  <a:srgbClr val="1B1B27"/>
                </a:solidFill>
                <a:latin typeface="Raleway" pitchFamily="34" charset="0"/>
                <a:ea typeface="Raleway" pitchFamily="34" charset="-122"/>
                <a:cs typeface="Raleway" pitchFamily="34" charset="-120"/>
              </a:rPr>
              <a:t>Функціональні компоненти інформаційних систем</a:t>
            </a:r>
            <a:endParaRPr lang="en-US" sz="3850" dirty="0"/>
          </a:p>
        </p:txBody>
      </p:sp>
      <p:sp>
        <p:nvSpPr>
          <p:cNvPr id="3" name="Text 1"/>
          <p:cNvSpPr/>
          <p:nvPr/>
        </p:nvSpPr>
        <p:spPr>
          <a:xfrm>
            <a:off x="2243495" y="2107049"/>
            <a:ext cx="2457450" cy="307181"/>
          </a:xfrm>
          <a:prstGeom prst="rect">
            <a:avLst/>
          </a:prstGeom>
          <a:noFill/>
          <a:ln/>
        </p:spPr>
        <p:txBody>
          <a:bodyPr wrap="none" lIns="0" tIns="0" rIns="0" bIns="0" rtlCol="0" anchor="t"/>
          <a:lstStyle/>
          <a:p>
            <a:pPr marL="0" indent="0" algn="r">
              <a:lnSpc>
                <a:spcPts val="2400"/>
              </a:lnSpc>
              <a:buNone/>
            </a:pPr>
            <a:r>
              <a:rPr lang="en-US" sz="1900" dirty="0">
                <a:solidFill>
                  <a:srgbClr val="3C3939"/>
                </a:solidFill>
                <a:latin typeface="Raleway" pitchFamily="34" charset="0"/>
                <a:ea typeface="Raleway" pitchFamily="34" charset="-122"/>
                <a:cs typeface="Raleway" pitchFamily="34" charset="-120"/>
              </a:rPr>
              <a:t>Введення даних</a:t>
            </a:r>
            <a:endParaRPr lang="en-US" sz="1900" dirty="0"/>
          </a:p>
        </p:txBody>
      </p:sp>
      <p:sp>
        <p:nvSpPr>
          <p:cNvPr id="4" name="Text 2"/>
          <p:cNvSpPr/>
          <p:nvPr/>
        </p:nvSpPr>
        <p:spPr>
          <a:xfrm>
            <a:off x="688062" y="2532102"/>
            <a:ext cx="4012883" cy="628888"/>
          </a:xfrm>
          <a:prstGeom prst="rect">
            <a:avLst/>
          </a:prstGeom>
          <a:noFill/>
          <a:ln/>
        </p:spPr>
        <p:txBody>
          <a:bodyPr wrap="square" lIns="0" tIns="0" rIns="0" bIns="0" rtlCol="0" anchor="t"/>
          <a:lstStyle/>
          <a:p>
            <a:pPr marL="0" indent="0" algn="r">
              <a:lnSpc>
                <a:spcPts val="2450"/>
              </a:lnSpc>
              <a:buNone/>
            </a:pPr>
            <a:r>
              <a:rPr lang="en-US" sz="1500" dirty="0">
                <a:solidFill>
                  <a:srgbClr val="3C3939"/>
                </a:solidFill>
                <a:latin typeface="Roboto" pitchFamily="34" charset="0"/>
                <a:ea typeface="Roboto" pitchFamily="34" charset="-122"/>
                <a:cs typeface="Roboto" pitchFamily="34" charset="-120"/>
              </a:rPr>
              <a:t>Збір та перетворення інформації у цифровий формат</a:t>
            </a:r>
            <a:endParaRPr lang="en-US" sz="1500" dirty="0"/>
          </a:p>
        </p:txBody>
      </p:sp>
      <p:pic>
        <p:nvPicPr>
          <p:cNvPr id="5" name="Image 0" descr="preencoded.png"/>
          <p:cNvPicPr>
            <a:picLocks noChangeAspect="1"/>
          </p:cNvPicPr>
          <p:nvPr/>
        </p:nvPicPr>
        <p:blipFill>
          <a:blip r:embed="rId3"/>
          <a:stretch>
            <a:fillRect/>
          </a:stretch>
        </p:blipFill>
        <p:spPr>
          <a:xfrm>
            <a:off x="4995743" y="1548051"/>
            <a:ext cx="4638913" cy="4638913"/>
          </a:xfrm>
          <a:prstGeom prst="rect">
            <a:avLst/>
          </a:prstGeom>
        </p:spPr>
      </p:pic>
      <p:pic>
        <p:nvPicPr>
          <p:cNvPr id="6" name="Image 1" descr="preencoded.png"/>
          <p:cNvPicPr>
            <a:picLocks noChangeAspect="1"/>
          </p:cNvPicPr>
          <p:nvPr/>
        </p:nvPicPr>
        <p:blipFill>
          <a:blip r:embed="rId4"/>
          <a:stretch>
            <a:fillRect/>
          </a:stretch>
        </p:blipFill>
        <p:spPr>
          <a:xfrm>
            <a:off x="6234470" y="2355294"/>
            <a:ext cx="294084" cy="367665"/>
          </a:xfrm>
          <a:prstGeom prst="rect">
            <a:avLst/>
          </a:prstGeom>
        </p:spPr>
      </p:pic>
      <p:sp>
        <p:nvSpPr>
          <p:cNvPr id="7" name="Text 3"/>
          <p:cNvSpPr/>
          <p:nvPr/>
        </p:nvSpPr>
        <p:spPr>
          <a:xfrm>
            <a:off x="9929455" y="2107049"/>
            <a:ext cx="2457450" cy="307181"/>
          </a:xfrm>
          <a:prstGeom prst="rect">
            <a:avLst/>
          </a:prstGeom>
          <a:noFill/>
          <a:ln/>
        </p:spPr>
        <p:txBody>
          <a:bodyPr wrap="none" lIns="0" tIns="0" rIns="0" bIns="0" rtlCol="0" anchor="t"/>
          <a:lstStyle/>
          <a:p>
            <a:pPr marL="0" indent="0" algn="l">
              <a:lnSpc>
                <a:spcPts val="2400"/>
              </a:lnSpc>
              <a:buNone/>
            </a:pPr>
            <a:r>
              <a:rPr lang="en-US" sz="1900" dirty="0">
                <a:solidFill>
                  <a:srgbClr val="3C3939"/>
                </a:solidFill>
                <a:latin typeface="Raleway" pitchFamily="34" charset="0"/>
                <a:ea typeface="Raleway" pitchFamily="34" charset="-122"/>
                <a:cs typeface="Raleway" pitchFamily="34" charset="-120"/>
              </a:rPr>
              <a:t>Зберігання даних</a:t>
            </a:r>
            <a:endParaRPr lang="en-US" sz="1900" dirty="0"/>
          </a:p>
        </p:txBody>
      </p:sp>
      <p:sp>
        <p:nvSpPr>
          <p:cNvPr id="8" name="Text 4"/>
          <p:cNvSpPr/>
          <p:nvPr/>
        </p:nvSpPr>
        <p:spPr>
          <a:xfrm>
            <a:off x="9929455" y="2532102"/>
            <a:ext cx="4012883" cy="628888"/>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Структуризація та організація даних для ефективного доступу</a:t>
            </a:r>
            <a:endParaRPr lang="en-US" sz="1500" dirty="0"/>
          </a:p>
        </p:txBody>
      </p:sp>
      <p:pic>
        <p:nvPicPr>
          <p:cNvPr id="9" name="Image 2" descr="preencoded.png"/>
          <p:cNvPicPr>
            <a:picLocks noChangeAspect="1"/>
          </p:cNvPicPr>
          <p:nvPr/>
        </p:nvPicPr>
        <p:blipFill>
          <a:blip r:embed="rId5"/>
          <a:stretch>
            <a:fillRect/>
          </a:stretch>
        </p:blipFill>
        <p:spPr>
          <a:xfrm>
            <a:off x="4995743" y="1548051"/>
            <a:ext cx="4638913" cy="4638913"/>
          </a:xfrm>
          <a:prstGeom prst="rect">
            <a:avLst/>
          </a:prstGeom>
        </p:spPr>
      </p:pic>
      <p:pic>
        <p:nvPicPr>
          <p:cNvPr id="10" name="Image 3" descr="preencoded.png"/>
          <p:cNvPicPr>
            <a:picLocks noChangeAspect="1"/>
          </p:cNvPicPr>
          <p:nvPr/>
        </p:nvPicPr>
        <p:blipFill>
          <a:blip r:embed="rId6"/>
          <a:stretch>
            <a:fillRect/>
          </a:stretch>
        </p:blipFill>
        <p:spPr>
          <a:xfrm>
            <a:off x="8496419" y="2749987"/>
            <a:ext cx="294084" cy="367665"/>
          </a:xfrm>
          <a:prstGeom prst="rect">
            <a:avLst/>
          </a:prstGeom>
        </p:spPr>
      </p:pic>
      <p:sp>
        <p:nvSpPr>
          <p:cNvPr id="11" name="Text 5"/>
          <p:cNvSpPr/>
          <p:nvPr/>
        </p:nvSpPr>
        <p:spPr>
          <a:xfrm>
            <a:off x="9929455" y="4573905"/>
            <a:ext cx="2457450" cy="307181"/>
          </a:xfrm>
          <a:prstGeom prst="rect">
            <a:avLst/>
          </a:prstGeom>
          <a:noFill/>
          <a:ln/>
        </p:spPr>
        <p:txBody>
          <a:bodyPr wrap="none" lIns="0" tIns="0" rIns="0" bIns="0" rtlCol="0" anchor="t"/>
          <a:lstStyle/>
          <a:p>
            <a:pPr marL="0" indent="0" algn="l">
              <a:lnSpc>
                <a:spcPts val="2400"/>
              </a:lnSpc>
              <a:buNone/>
            </a:pPr>
            <a:r>
              <a:rPr lang="en-US" sz="1900" dirty="0">
                <a:solidFill>
                  <a:srgbClr val="3C3939"/>
                </a:solidFill>
                <a:latin typeface="Raleway" pitchFamily="34" charset="0"/>
                <a:ea typeface="Raleway" pitchFamily="34" charset="-122"/>
                <a:cs typeface="Raleway" pitchFamily="34" charset="-120"/>
              </a:rPr>
              <a:t>Обробка даних</a:t>
            </a:r>
            <a:endParaRPr lang="en-US" sz="1900" dirty="0"/>
          </a:p>
        </p:txBody>
      </p:sp>
      <p:sp>
        <p:nvSpPr>
          <p:cNvPr id="12" name="Text 6"/>
          <p:cNvSpPr/>
          <p:nvPr/>
        </p:nvSpPr>
        <p:spPr>
          <a:xfrm>
            <a:off x="9929455" y="4998958"/>
            <a:ext cx="4012883" cy="628888"/>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Виконання операцій та розрахунків над даними</a:t>
            </a:r>
            <a:endParaRPr lang="en-US" sz="1500" dirty="0"/>
          </a:p>
        </p:txBody>
      </p:sp>
      <p:pic>
        <p:nvPicPr>
          <p:cNvPr id="13" name="Image 4" descr="preencoded.png"/>
          <p:cNvPicPr>
            <a:picLocks noChangeAspect="1"/>
          </p:cNvPicPr>
          <p:nvPr/>
        </p:nvPicPr>
        <p:blipFill>
          <a:blip r:embed="rId7"/>
          <a:stretch>
            <a:fillRect/>
          </a:stretch>
        </p:blipFill>
        <p:spPr>
          <a:xfrm>
            <a:off x="4995743" y="1548051"/>
            <a:ext cx="4638913" cy="4638913"/>
          </a:xfrm>
          <a:prstGeom prst="rect">
            <a:avLst/>
          </a:prstGeom>
        </p:spPr>
      </p:pic>
      <p:pic>
        <p:nvPicPr>
          <p:cNvPr id="14" name="Image 5" descr="preencoded.png"/>
          <p:cNvPicPr>
            <a:picLocks noChangeAspect="1"/>
          </p:cNvPicPr>
          <p:nvPr/>
        </p:nvPicPr>
        <p:blipFill>
          <a:blip r:embed="rId8"/>
          <a:stretch>
            <a:fillRect/>
          </a:stretch>
        </p:blipFill>
        <p:spPr>
          <a:xfrm>
            <a:off x="8101727" y="5011936"/>
            <a:ext cx="294084" cy="367665"/>
          </a:xfrm>
          <a:prstGeom prst="rect">
            <a:avLst/>
          </a:prstGeom>
        </p:spPr>
      </p:pic>
      <p:sp>
        <p:nvSpPr>
          <p:cNvPr id="15" name="Text 7"/>
          <p:cNvSpPr/>
          <p:nvPr/>
        </p:nvSpPr>
        <p:spPr>
          <a:xfrm>
            <a:off x="1999893" y="4573905"/>
            <a:ext cx="2701052" cy="307181"/>
          </a:xfrm>
          <a:prstGeom prst="rect">
            <a:avLst/>
          </a:prstGeom>
          <a:noFill/>
          <a:ln/>
        </p:spPr>
        <p:txBody>
          <a:bodyPr wrap="none" lIns="0" tIns="0" rIns="0" bIns="0" rtlCol="0" anchor="t"/>
          <a:lstStyle/>
          <a:p>
            <a:pPr marL="0" indent="0" algn="r">
              <a:lnSpc>
                <a:spcPts val="2400"/>
              </a:lnSpc>
              <a:buNone/>
            </a:pPr>
            <a:r>
              <a:rPr lang="en-US" sz="1900" dirty="0">
                <a:solidFill>
                  <a:srgbClr val="3C3939"/>
                </a:solidFill>
                <a:latin typeface="Raleway" pitchFamily="34" charset="0"/>
                <a:ea typeface="Raleway" pitchFamily="34" charset="-122"/>
                <a:cs typeface="Raleway" pitchFamily="34" charset="-120"/>
              </a:rPr>
              <a:t>Виведення результатів</a:t>
            </a:r>
            <a:endParaRPr lang="en-US" sz="1900" dirty="0"/>
          </a:p>
        </p:txBody>
      </p:sp>
      <p:sp>
        <p:nvSpPr>
          <p:cNvPr id="16" name="Text 8"/>
          <p:cNvSpPr/>
          <p:nvPr/>
        </p:nvSpPr>
        <p:spPr>
          <a:xfrm>
            <a:off x="688062" y="4998958"/>
            <a:ext cx="4012883" cy="628888"/>
          </a:xfrm>
          <a:prstGeom prst="rect">
            <a:avLst/>
          </a:prstGeom>
          <a:noFill/>
          <a:ln/>
        </p:spPr>
        <p:txBody>
          <a:bodyPr wrap="square" lIns="0" tIns="0" rIns="0" bIns="0" rtlCol="0" anchor="t"/>
          <a:lstStyle/>
          <a:p>
            <a:pPr marL="0" indent="0" algn="r">
              <a:lnSpc>
                <a:spcPts val="2450"/>
              </a:lnSpc>
              <a:buNone/>
            </a:pPr>
            <a:r>
              <a:rPr lang="en-US" sz="1500" dirty="0">
                <a:solidFill>
                  <a:srgbClr val="3C3939"/>
                </a:solidFill>
                <a:latin typeface="Roboto" pitchFamily="34" charset="0"/>
                <a:ea typeface="Roboto" pitchFamily="34" charset="-122"/>
                <a:cs typeface="Roboto" pitchFamily="34" charset="-120"/>
              </a:rPr>
              <a:t>Представлення обробленої інформації у зрозумілому вигляді</a:t>
            </a:r>
            <a:endParaRPr lang="en-US" sz="1500" dirty="0"/>
          </a:p>
        </p:txBody>
      </p:sp>
      <p:pic>
        <p:nvPicPr>
          <p:cNvPr id="17" name="Image 6" descr="preencoded.png"/>
          <p:cNvPicPr>
            <a:picLocks noChangeAspect="1"/>
          </p:cNvPicPr>
          <p:nvPr/>
        </p:nvPicPr>
        <p:blipFill>
          <a:blip r:embed="rId9"/>
          <a:stretch>
            <a:fillRect/>
          </a:stretch>
        </p:blipFill>
        <p:spPr>
          <a:xfrm>
            <a:off x="4995743" y="1548051"/>
            <a:ext cx="4638913" cy="4638913"/>
          </a:xfrm>
          <a:prstGeom prst="rect">
            <a:avLst/>
          </a:prstGeom>
        </p:spPr>
      </p:pic>
      <p:pic>
        <p:nvPicPr>
          <p:cNvPr id="18" name="Image 7" descr="preencoded.png"/>
          <p:cNvPicPr>
            <a:picLocks noChangeAspect="1"/>
          </p:cNvPicPr>
          <p:nvPr/>
        </p:nvPicPr>
        <p:blipFill>
          <a:blip r:embed="rId10"/>
          <a:stretch>
            <a:fillRect/>
          </a:stretch>
        </p:blipFill>
        <p:spPr>
          <a:xfrm>
            <a:off x="5839778" y="4617244"/>
            <a:ext cx="294084" cy="367665"/>
          </a:xfrm>
          <a:prstGeom prst="rect">
            <a:avLst/>
          </a:prstGeom>
        </p:spPr>
      </p:pic>
      <p:sp>
        <p:nvSpPr>
          <p:cNvPr id="19" name="Text 9"/>
          <p:cNvSpPr/>
          <p:nvPr/>
        </p:nvSpPr>
        <p:spPr>
          <a:xfrm>
            <a:off x="688062" y="6408063"/>
            <a:ext cx="13254276" cy="628888"/>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Інформаційні системи забезпечують повний цикл роботи з даними – від їх збору до представлення результатів аналізу. Кожен компонент відіграє важливу роль у перетворенні сирих даних на корисну інформацію для прийняття рішень.</a:t>
            </a:r>
            <a:endParaRPr lang="en-US" sz="1500" dirty="0"/>
          </a:p>
        </p:txBody>
      </p:sp>
      <p:sp>
        <p:nvSpPr>
          <p:cNvPr id="20" name="Text 10"/>
          <p:cNvSpPr/>
          <p:nvPr/>
        </p:nvSpPr>
        <p:spPr>
          <a:xfrm>
            <a:off x="688062" y="7258050"/>
            <a:ext cx="13254276" cy="628888"/>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У сучасних інформаційних системах ці компоненти тісно інтегровані та можуть працювати як паралельно, так і послідовно в залежності від конкретних завдань.</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77240" y="610672"/>
            <a:ext cx="11291411" cy="693896"/>
          </a:xfrm>
          <a:prstGeom prst="rect">
            <a:avLst/>
          </a:prstGeom>
          <a:noFill/>
          <a:ln/>
        </p:spPr>
        <p:txBody>
          <a:bodyPr wrap="none" lIns="0" tIns="0" rIns="0" bIns="0" rtlCol="0" anchor="t"/>
          <a:lstStyle/>
          <a:p>
            <a:pPr marL="0" indent="0" algn="l">
              <a:lnSpc>
                <a:spcPts val="5450"/>
              </a:lnSpc>
              <a:buNone/>
            </a:pPr>
            <a:r>
              <a:rPr lang="en-US" sz="4350" dirty="0">
                <a:solidFill>
                  <a:srgbClr val="1B1B27"/>
                </a:solidFill>
                <a:latin typeface="Raleway" pitchFamily="34" charset="0"/>
                <a:ea typeface="Raleway" pitchFamily="34" charset="-122"/>
                <a:cs typeface="Raleway" pitchFamily="34" charset="-120"/>
              </a:rPr>
              <a:t>Особливості ГІС як інформаційної системи</a:t>
            </a:r>
            <a:endParaRPr lang="en-US" sz="4350" dirty="0"/>
          </a:p>
        </p:txBody>
      </p:sp>
      <p:pic>
        <p:nvPicPr>
          <p:cNvPr id="3" name="Image 0" descr="preencoded.png"/>
          <p:cNvPicPr>
            <a:picLocks noChangeAspect="1"/>
          </p:cNvPicPr>
          <p:nvPr/>
        </p:nvPicPr>
        <p:blipFill>
          <a:blip r:embed="rId3"/>
          <a:stretch>
            <a:fillRect/>
          </a:stretch>
        </p:blipFill>
        <p:spPr>
          <a:xfrm>
            <a:off x="2967395" y="1748671"/>
            <a:ext cx="2157413" cy="1279684"/>
          </a:xfrm>
          <a:prstGeom prst="rect">
            <a:avLst/>
          </a:prstGeom>
        </p:spPr>
      </p:pic>
      <p:pic>
        <p:nvPicPr>
          <p:cNvPr id="4" name="Image 1" descr="preencoded.png"/>
          <p:cNvPicPr>
            <a:picLocks noChangeAspect="1"/>
          </p:cNvPicPr>
          <p:nvPr/>
        </p:nvPicPr>
        <p:blipFill>
          <a:blip r:embed="rId4"/>
          <a:stretch>
            <a:fillRect/>
          </a:stretch>
        </p:blipFill>
        <p:spPr>
          <a:xfrm>
            <a:off x="3889891" y="2351842"/>
            <a:ext cx="312301" cy="390406"/>
          </a:xfrm>
          <a:prstGeom prst="rect">
            <a:avLst/>
          </a:prstGeom>
        </p:spPr>
      </p:pic>
      <p:sp>
        <p:nvSpPr>
          <p:cNvPr id="5" name="Text 1"/>
          <p:cNvSpPr/>
          <p:nvPr/>
        </p:nvSpPr>
        <p:spPr>
          <a:xfrm>
            <a:off x="5346859" y="1970723"/>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Просторовий аналіз</a:t>
            </a:r>
            <a:endParaRPr lang="en-US" sz="2150" dirty="0"/>
          </a:p>
        </p:txBody>
      </p:sp>
      <p:sp>
        <p:nvSpPr>
          <p:cNvPr id="6" name="Text 2"/>
          <p:cNvSpPr/>
          <p:nvPr/>
        </p:nvSpPr>
        <p:spPr>
          <a:xfrm>
            <a:off x="5346859" y="2451021"/>
            <a:ext cx="4382095" cy="355283"/>
          </a:xfrm>
          <a:prstGeom prst="rect">
            <a:avLst/>
          </a:prstGeom>
          <a:noFill/>
          <a:ln/>
        </p:spPr>
        <p:txBody>
          <a:bodyPr wrap="non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Складні операції з географічними даними</a:t>
            </a:r>
            <a:endParaRPr lang="en-US" sz="1700" dirty="0"/>
          </a:p>
        </p:txBody>
      </p:sp>
      <p:sp>
        <p:nvSpPr>
          <p:cNvPr id="7" name="Shape 3"/>
          <p:cNvSpPr/>
          <p:nvPr/>
        </p:nvSpPr>
        <p:spPr>
          <a:xfrm>
            <a:off x="5180290" y="3040856"/>
            <a:ext cx="8617387" cy="15240"/>
          </a:xfrm>
          <a:prstGeom prst="roundRect">
            <a:avLst>
              <a:gd name="adj" fmla="val 612084"/>
            </a:avLst>
          </a:prstGeom>
          <a:solidFill>
            <a:srgbClr val="C7C7D0"/>
          </a:solidFill>
          <a:ln/>
        </p:spPr>
      </p:sp>
      <p:pic>
        <p:nvPicPr>
          <p:cNvPr id="8" name="Image 2" descr="preencoded.png"/>
          <p:cNvPicPr>
            <a:picLocks noChangeAspect="1"/>
          </p:cNvPicPr>
          <p:nvPr/>
        </p:nvPicPr>
        <p:blipFill>
          <a:blip r:embed="rId5"/>
          <a:stretch>
            <a:fillRect/>
          </a:stretch>
        </p:blipFill>
        <p:spPr>
          <a:xfrm>
            <a:off x="1888688" y="3083838"/>
            <a:ext cx="4314944" cy="1279684"/>
          </a:xfrm>
          <a:prstGeom prst="rect">
            <a:avLst/>
          </a:prstGeom>
        </p:spPr>
      </p:pic>
      <p:pic>
        <p:nvPicPr>
          <p:cNvPr id="9" name="Image 3" descr="preencoded.png"/>
          <p:cNvPicPr>
            <a:picLocks noChangeAspect="1"/>
          </p:cNvPicPr>
          <p:nvPr/>
        </p:nvPicPr>
        <p:blipFill>
          <a:blip r:embed="rId6"/>
          <a:stretch>
            <a:fillRect/>
          </a:stretch>
        </p:blipFill>
        <p:spPr>
          <a:xfrm>
            <a:off x="3889891" y="3528417"/>
            <a:ext cx="312301" cy="390406"/>
          </a:xfrm>
          <a:prstGeom prst="rect">
            <a:avLst/>
          </a:prstGeom>
        </p:spPr>
      </p:pic>
      <p:sp>
        <p:nvSpPr>
          <p:cNvPr id="10" name="Text 4"/>
          <p:cNvSpPr/>
          <p:nvPr/>
        </p:nvSpPr>
        <p:spPr>
          <a:xfrm>
            <a:off x="6425684" y="3305889"/>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Інтеграція даних</a:t>
            </a:r>
            <a:endParaRPr lang="en-US" sz="2150" dirty="0"/>
          </a:p>
        </p:txBody>
      </p:sp>
      <p:sp>
        <p:nvSpPr>
          <p:cNvPr id="11" name="Text 5"/>
          <p:cNvSpPr/>
          <p:nvPr/>
        </p:nvSpPr>
        <p:spPr>
          <a:xfrm>
            <a:off x="6425684" y="3786188"/>
            <a:ext cx="5900499" cy="355283"/>
          </a:xfrm>
          <a:prstGeom prst="rect">
            <a:avLst/>
          </a:prstGeom>
          <a:noFill/>
          <a:ln/>
        </p:spPr>
        <p:txBody>
          <a:bodyPr wrap="non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Об'єднання різнорідних даних за географічною ознакою</a:t>
            </a:r>
            <a:endParaRPr lang="en-US" sz="1700" dirty="0"/>
          </a:p>
        </p:txBody>
      </p:sp>
      <p:sp>
        <p:nvSpPr>
          <p:cNvPr id="12" name="Shape 6"/>
          <p:cNvSpPr/>
          <p:nvPr/>
        </p:nvSpPr>
        <p:spPr>
          <a:xfrm>
            <a:off x="6259116" y="4376023"/>
            <a:ext cx="7538561" cy="15240"/>
          </a:xfrm>
          <a:prstGeom prst="roundRect">
            <a:avLst>
              <a:gd name="adj" fmla="val 612084"/>
            </a:avLst>
          </a:prstGeom>
          <a:solidFill>
            <a:srgbClr val="C7C7D0"/>
          </a:solidFill>
          <a:ln/>
        </p:spPr>
      </p:sp>
      <p:pic>
        <p:nvPicPr>
          <p:cNvPr id="13" name="Image 4" descr="preencoded.png"/>
          <p:cNvPicPr>
            <a:picLocks noChangeAspect="1"/>
          </p:cNvPicPr>
          <p:nvPr/>
        </p:nvPicPr>
        <p:blipFill>
          <a:blip r:embed="rId7"/>
          <a:stretch>
            <a:fillRect/>
          </a:stretch>
        </p:blipFill>
        <p:spPr>
          <a:xfrm>
            <a:off x="809863" y="4419005"/>
            <a:ext cx="6472476" cy="1279684"/>
          </a:xfrm>
          <a:prstGeom prst="rect">
            <a:avLst/>
          </a:prstGeom>
        </p:spPr>
      </p:pic>
      <p:pic>
        <p:nvPicPr>
          <p:cNvPr id="14" name="Image 5" descr="preencoded.png"/>
          <p:cNvPicPr>
            <a:picLocks noChangeAspect="1"/>
          </p:cNvPicPr>
          <p:nvPr/>
        </p:nvPicPr>
        <p:blipFill>
          <a:blip r:embed="rId8"/>
          <a:stretch>
            <a:fillRect/>
          </a:stretch>
        </p:blipFill>
        <p:spPr>
          <a:xfrm>
            <a:off x="3889891" y="4863584"/>
            <a:ext cx="312301" cy="390406"/>
          </a:xfrm>
          <a:prstGeom prst="rect">
            <a:avLst/>
          </a:prstGeom>
        </p:spPr>
      </p:pic>
      <p:sp>
        <p:nvSpPr>
          <p:cNvPr id="15" name="Text 7"/>
          <p:cNvSpPr/>
          <p:nvPr/>
        </p:nvSpPr>
        <p:spPr>
          <a:xfrm>
            <a:off x="7504390" y="4641056"/>
            <a:ext cx="3727609" cy="347067"/>
          </a:xfrm>
          <a:prstGeom prst="rect">
            <a:avLst/>
          </a:prstGeom>
          <a:noFill/>
          <a:ln/>
        </p:spPr>
        <p:txBody>
          <a:bodyPr wrap="non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Просторове представлення</a:t>
            </a:r>
            <a:endParaRPr lang="en-US" sz="2150" dirty="0"/>
          </a:p>
        </p:txBody>
      </p:sp>
      <p:sp>
        <p:nvSpPr>
          <p:cNvPr id="16" name="Text 8"/>
          <p:cNvSpPr/>
          <p:nvPr/>
        </p:nvSpPr>
        <p:spPr>
          <a:xfrm>
            <a:off x="7504390" y="5121354"/>
            <a:ext cx="5444371" cy="355283"/>
          </a:xfrm>
          <a:prstGeom prst="rect">
            <a:avLst/>
          </a:prstGeom>
          <a:noFill/>
          <a:ln/>
        </p:spPr>
        <p:txBody>
          <a:bodyPr wrap="non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Відображення інформації у географічному контексті</a:t>
            </a:r>
            <a:endParaRPr lang="en-US" sz="1700" dirty="0"/>
          </a:p>
        </p:txBody>
      </p:sp>
      <p:sp>
        <p:nvSpPr>
          <p:cNvPr id="17" name="Text 9"/>
          <p:cNvSpPr/>
          <p:nvPr/>
        </p:nvSpPr>
        <p:spPr>
          <a:xfrm>
            <a:off x="777240" y="5948482"/>
            <a:ext cx="13075920" cy="710565"/>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На відміну від звичайних інформаційних систем, ГІС спеціалізується на роботі з просторовими даними. Вона не лише зберігає інформацію про характеристики об'єктів, але й про їх географічне розташування та просторові взаємозв'язки.</a:t>
            </a:r>
            <a:endParaRPr lang="en-US" sz="1700" dirty="0"/>
          </a:p>
        </p:txBody>
      </p:sp>
      <p:sp>
        <p:nvSpPr>
          <p:cNvPr id="18" name="Text 10"/>
          <p:cNvSpPr/>
          <p:nvPr/>
        </p:nvSpPr>
        <p:spPr>
          <a:xfrm>
            <a:off x="777240" y="6908840"/>
            <a:ext cx="13075920" cy="710565"/>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Ця особливість дозволяє ГІС вирішувати завдання, неможливі для звичайних інформаційних систем: моделювати поширення забруднень, оптимізувати маршрути, аналізувати демографічні тренди у просторовому контексті тощо.</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57582" y="516612"/>
            <a:ext cx="5989082" cy="587097"/>
          </a:xfrm>
          <a:prstGeom prst="rect">
            <a:avLst/>
          </a:prstGeom>
          <a:noFill/>
          <a:ln/>
        </p:spPr>
        <p:txBody>
          <a:bodyPr wrap="none" lIns="0" tIns="0" rIns="0" bIns="0" rtlCol="0" anchor="t"/>
          <a:lstStyle/>
          <a:p>
            <a:pPr marL="0" indent="0" algn="l">
              <a:lnSpc>
                <a:spcPts val="4600"/>
              </a:lnSpc>
              <a:buNone/>
            </a:pPr>
            <a:r>
              <a:rPr lang="en-US" sz="3650" dirty="0">
                <a:solidFill>
                  <a:srgbClr val="1B1B27"/>
                </a:solidFill>
                <a:latin typeface="Raleway" pitchFamily="34" charset="0"/>
                <a:ea typeface="Raleway" pitchFamily="34" charset="-122"/>
                <a:cs typeface="Raleway" pitchFamily="34" charset="-120"/>
              </a:rPr>
              <a:t>Узагальнена структура ГІС</a:t>
            </a:r>
            <a:endParaRPr lang="en-US" sz="3650" dirty="0"/>
          </a:p>
        </p:txBody>
      </p:sp>
      <p:sp>
        <p:nvSpPr>
          <p:cNvPr id="3" name="Shape 1"/>
          <p:cNvSpPr/>
          <p:nvPr/>
        </p:nvSpPr>
        <p:spPr>
          <a:xfrm>
            <a:off x="657582" y="1479471"/>
            <a:ext cx="1664375" cy="1082516"/>
          </a:xfrm>
          <a:prstGeom prst="roundRect">
            <a:avLst>
              <a:gd name="adj" fmla="val 7289"/>
            </a:avLst>
          </a:prstGeom>
          <a:solidFill>
            <a:srgbClr val="E1E1EA"/>
          </a:solidFill>
          <a:ln w="7620">
            <a:solidFill>
              <a:srgbClr val="C7C7D0"/>
            </a:solidFill>
            <a:prstDash val="solid"/>
          </a:ln>
        </p:spPr>
      </p:sp>
      <p:pic>
        <p:nvPicPr>
          <p:cNvPr id="4" name="Image 0" descr="preencoded.png"/>
          <p:cNvPicPr>
            <a:picLocks noChangeAspect="1"/>
          </p:cNvPicPr>
          <p:nvPr/>
        </p:nvPicPr>
        <p:blipFill>
          <a:blip r:embed="rId3"/>
          <a:stretch>
            <a:fillRect/>
          </a:stretch>
        </p:blipFill>
        <p:spPr>
          <a:xfrm>
            <a:off x="1357670" y="1855589"/>
            <a:ext cx="264200" cy="330160"/>
          </a:xfrm>
          <a:prstGeom prst="rect">
            <a:avLst/>
          </a:prstGeom>
        </p:spPr>
      </p:pic>
      <p:sp>
        <p:nvSpPr>
          <p:cNvPr id="5" name="Text 2"/>
          <p:cNvSpPr/>
          <p:nvPr/>
        </p:nvSpPr>
        <p:spPr>
          <a:xfrm>
            <a:off x="2509838" y="1667351"/>
            <a:ext cx="2630448" cy="293608"/>
          </a:xfrm>
          <a:prstGeom prst="rect">
            <a:avLst/>
          </a:prstGeom>
          <a:noFill/>
          <a:ln/>
        </p:spPr>
        <p:txBody>
          <a:bodyPr wrap="none" lIns="0" tIns="0" rIns="0" bIns="0" rtlCol="0" anchor="t"/>
          <a:lstStyle/>
          <a:p>
            <a:pPr marL="0" indent="0" algn="l">
              <a:lnSpc>
                <a:spcPts val="2300"/>
              </a:lnSpc>
              <a:buNone/>
            </a:pPr>
            <a:r>
              <a:rPr lang="en-US" sz="1800" dirty="0">
                <a:solidFill>
                  <a:srgbClr val="3C3939"/>
                </a:solidFill>
                <a:latin typeface="Raleway" pitchFamily="34" charset="0"/>
                <a:ea typeface="Raleway" pitchFamily="34" charset="-122"/>
                <a:cs typeface="Raleway" pitchFamily="34" charset="-120"/>
              </a:rPr>
              <a:t>Інтерфейс користувача</a:t>
            </a:r>
            <a:endParaRPr lang="en-US" sz="1800" dirty="0"/>
          </a:p>
        </p:txBody>
      </p:sp>
      <p:sp>
        <p:nvSpPr>
          <p:cNvPr id="6" name="Text 3"/>
          <p:cNvSpPr/>
          <p:nvPr/>
        </p:nvSpPr>
        <p:spPr>
          <a:xfrm>
            <a:off x="2509838" y="2073593"/>
            <a:ext cx="2630448" cy="300514"/>
          </a:xfrm>
          <a:prstGeom prst="rect">
            <a:avLst/>
          </a:prstGeom>
          <a:noFill/>
          <a:ln/>
        </p:spPr>
        <p:txBody>
          <a:bodyPr wrap="non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Засоби взаємодії з системою</a:t>
            </a:r>
            <a:endParaRPr lang="en-US" sz="1450" dirty="0"/>
          </a:p>
        </p:txBody>
      </p:sp>
      <p:sp>
        <p:nvSpPr>
          <p:cNvPr id="7" name="Shape 4"/>
          <p:cNvSpPr/>
          <p:nvPr/>
        </p:nvSpPr>
        <p:spPr>
          <a:xfrm>
            <a:off x="2415897" y="2552462"/>
            <a:ext cx="11462980" cy="11430"/>
          </a:xfrm>
          <a:prstGeom prst="roundRect">
            <a:avLst>
              <a:gd name="adj" fmla="val 690376"/>
            </a:avLst>
          </a:prstGeom>
          <a:solidFill>
            <a:srgbClr val="C7C7D0"/>
          </a:solidFill>
          <a:ln/>
        </p:spPr>
      </p:sp>
      <p:sp>
        <p:nvSpPr>
          <p:cNvPr id="8" name="Shape 5"/>
          <p:cNvSpPr/>
          <p:nvPr/>
        </p:nvSpPr>
        <p:spPr>
          <a:xfrm>
            <a:off x="657582" y="2655927"/>
            <a:ext cx="3328749" cy="1082516"/>
          </a:xfrm>
          <a:prstGeom prst="roundRect">
            <a:avLst>
              <a:gd name="adj" fmla="val 7289"/>
            </a:avLst>
          </a:prstGeom>
          <a:solidFill>
            <a:srgbClr val="E1E1EA"/>
          </a:solidFill>
          <a:ln w="7620">
            <a:solidFill>
              <a:srgbClr val="C7C7D0"/>
            </a:solidFill>
            <a:prstDash val="solid"/>
          </a:ln>
        </p:spPr>
      </p:sp>
      <p:pic>
        <p:nvPicPr>
          <p:cNvPr id="9" name="Image 1" descr="preencoded.png"/>
          <p:cNvPicPr>
            <a:picLocks noChangeAspect="1"/>
          </p:cNvPicPr>
          <p:nvPr/>
        </p:nvPicPr>
        <p:blipFill>
          <a:blip r:embed="rId4"/>
          <a:stretch>
            <a:fillRect/>
          </a:stretch>
        </p:blipFill>
        <p:spPr>
          <a:xfrm>
            <a:off x="2189798" y="3032046"/>
            <a:ext cx="264200" cy="330160"/>
          </a:xfrm>
          <a:prstGeom prst="rect">
            <a:avLst/>
          </a:prstGeom>
        </p:spPr>
      </p:pic>
      <p:sp>
        <p:nvSpPr>
          <p:cNvPr id="10" name="Text 6"/>
          <p:cNvSpPr/>
          <p:nvPr/>
        </p:nvSpPr>
        <p:spPr>
          <a:xfrm>
            <a:off x="4174212" y="2843808"/>
            <a:ext cx="2429470" cy="293608"/>
          </a:xfrm>
          <a:prstGeom prst="rect">
            <a:avLst/>
          </a:prstGeom>
          <a:noFill/>
          <a:ln/>
        </p:spPr>
        <p:txBody>
          <a:bodyPr wrap="none" lIns="0" tIns="0" rIns="0" bIns="0" rtlCol="0" anchor="t"/>
          <a:lstStyle/>
          <a:p>
            <a:pPr marL="0" indent="0" algn="l">
              <a:lnSpc>
                <a:spcPts val="2300"/>
              </a:lnSpc>
              <a:buNone/>
            </a:pPr>
            <a:r>
              <a:rPr lang="en-US" sz="1800" dirty="0">
                <a:solidFill>
                  <a:srgbClr val="3C3939"/>
                </a:solidFill>
                <a:latin typeface="Raleway" pitchFamily="34" charset="0"/>
                <a:ea typeface="Raleway" pitchFamily="34" charset="-122"/>
                <a:cs typeface="Raleway" pitchFamily="34" charset="-120"/>
              </a:rPr>
              <a:t>Функціональний блок</a:t>
            </a:r>
            <a:endParaRPr lang="en-US" sz="1800" dirty="0"/>
          </a:p>
        </p:txBody>
      </p:sp>
      <p:sp>
        <p:nvSpPr>
          <p:cNvPr id="11" name="Text 7"/>
          <p:cNvSpPr/>
          <p:nvPr/>
        </p:nvSpPr>
        <p:spPr>
          <a:xfrm>
            <a:off x="4174212" y="3250049"/>
            <a:ext cx="2543056" cy="300514"/>
          </a:xfrm>
          <a:prstGeom prst="rect">
            <a:avLst/>
          </a:prstGeom>
          <a:noFill/>
          <a:ln/>
        </p:spPr>
        <p:txBody>
          <a:bodyPr wrap="non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Аналітичні та обробні модулі</a:t>
            </a:r>
            <a:endParaRPr lang="en-US" sz="1450" dirty="0"/>
          </a:p>
        </p:txBody>
      </p:sp>
      <p:sp>
        <p:nvSpPr>
          <p:cNvPr id="12" name="Shape 8"/>
          <p:cNvSpPr/>
          <p:nvPr/>
        </p:nvSpPr>
        <p:spPr>
          <a:xfrm>
            <a:off x="4080272" y="3728918"/>
            <a:ext cx="9798606" cy="11430"/>
          </a:xfrm>
          <a:prstGeom prst="roundRect">
            <a:avLst>
              <a:gd name="adj" fmla="val 690376"/>
            </a:avLst>
          </a:prstGeom>
          <a:solidFill>
            <a:srgbClr val="C7C7D0"/>
          </a:solidFill>
          <a:ln/>
        </p:spPr>
      </p:sp>
      <p:sp>
        <p:nvSpPr>
          <p:cNvPr id="13" name="Shape 9"/>
          <p:cNvSpPr/>
          <p:nvPr/>
        </p:nvSpPr>
        <p:spPr>
          <a:xfrm>
            <a:off x="657582" y="3832384"/>
            <a:ext cx="4993124" cy="1082516"/>
          </a:xfrm>
          <a:prstGeom prst="roundRect">
            <a:avLst>
              <a:gd name="adj" fmla="val 7289"/>
            </a:avLst>
          </a:prstGeom>
          <a:solidFill>
            <a:srgbClr val="E1E1EA"/>
          </a:solidFill>
          <a:ln w="7620">
            <a:solidFill>
              <a:srgbClr val="C7C7D0"/>
            </a:solidFill>
            <a:prstDash val="solid"/>
          </a:ln>
        </p:spPr>
      </p:sp>
      <p:sp>
        <p:nvSpPr>
          <p:cNvPr id="14" name="Text 10"/>
          <p:cNvSpPr/>
          <p:nvPr/>
        </p:nvSpPr>
        <p:spPr>
          <a:xfrm>
            <a:off x="3022044" y="4208502"/>
            <a:ext cx="264200" cy="330160"/>
          </a:xfrm>
          <a:prstGeom prst="rect">
            <a:avLst/>
          </a:prstGeom>
          <a:noFill/>
          <a:ln/>
        </p:spPr>
        <p:txBody>
          <a:bodyPr wrap="none" lIns="0" tIns="0" rIns="0" bIns="0" rtlCol="0" anchor="t"/>
          <a:lstStyle/>
          <a:p>
            <a:pPr marL="0" indent="0" algn="ctr">
              <a:lnSpc>
                <a:spcPts val="3300"/>
              </a:lnSpc>
              <a:buNone/>
            </a:pPr>
            <a:r>
              <a:rPr lang="en-US" sz="2050" dirty="0">
                <a:solidFill>
                  <a:srgbClr val="3C3939"/>
                </a:solidFill>
                <a:latin typeface="Raleway" pitchFamily="34" charset="0"/>
                <a:ea typeface="Raleway" pitchFamily="34" charset="-122"/>
                <a:cs typeface="Raleway" pitchFamily="34" charset="-120"/>
              </a:rPr>
              <a:t>3</a:t>
            </a:r>
            <a:endParaRPr lang="en-US" sz="2050" dirty="0"/>
          </a:p>
        </p:txBody>
      </p:sp>
      <p:sp>
        <p:nvSpPr>
          <p:cNvPr id="15" name="Text 11"/>
          <p:cNvSpPr/>
          <p:nvPr/>
        </p:nvSpPr>
        <p:spPr>
          <a:xfrm>
            <a:off x="5838587" y="4020264"/>
            <a:ext cx="3791426" cy="293608"/>
          </a:xfrm>
          <a:prstGeom prst="rect">
            <a:avLst/>
          </a:prstGeom>
          <a:noFill/>
          <a:ln/>
        </p:spPr>
        <p:txBody>
          <a:bodyPr wrap="none" lIns="0" tIns="0" rIns="0" bIns="0" rtlCol="0" anchor="t"/>
          <a:lstStyle/>
          <a:p>
            <a:pPr marL="0" indent="0" algn="l">
              <a:lnSpc>
                <a:spcPts val="2300"/>
              </a:lnSpc>
              <a:buNone/>
            </a:pPr>
            <a:r>
              <a:rPr lang="en-US" sz="1800" dirty="0">
                <a:solidFill>
                  <a:srgbClr val="3C3939"/>
                </a:solidFill>
                <a:latin typeface="Raleway" pitchFamily="34" charset="0"/>
                <a:ea typeface="Raleway" pitchFamily="34" charset="-122"/>
                <a:cs typeface="Raleway" pitchFamily="34" charset="-120"/>
              </a:rPr>
              <a:t>Система керування базами даних</a:t>
            </a:r>
            <a:endParaRPr lang="en-US" sz="1800" dirty="0"/>
          </a:p>
        </p:txBody>
      </p:sp>
      <p:sp>
        <p:nvSpPr>
          <p:cNvPr id="16" name="Text 12"/>
          <p:cNvSpPr/>
          <p:nvPr/>
        </p:nvSpPr>
        <p:spPr>
          <a:xfrm>
            <a:off x="5838587" y="4426506"/>
            <a:ext cx="3791426" cy="300514"/>
          </a:xfrm>
          <a:prstGeom prst="rect">
            <a:avLst/>
          </a:prstGeom>
          <a:noFill/>
          <a:ln/>
        </p:spPr>
        <p:txBody>
          <a:bodyPr wrap="non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Організація доступу до даних</a:t>
            </a:r>
            <a:endParaRPr lang="en-US" sz="1450" dirty="0"/>
          </a:p>
        </p:txBody>
      </p:sp>
      <p:sp>
        <p:nvSpPr>
          <p:cNvPr id="17" name="Shape 13"/>
          <p:cNvSpPr/>
          <p:nvPr/>
        </p:nvSpPr>
        <p:spPr>
          <a:xfrm>
            <a:off x="5744647" y="4905375"/>
            <a:ext cx="8134231" cy="11430"/>
          </a:xfrm>
          <a:prstGeom prst="roundRect">
            <a:avLst>
              <a:gd name="adj" fmla="val 690376"/>
            </a:avLst>
          </a:prstGeom>
          <a:solidFill>
            <a:srgbClr val="C7C7D0"/>
          </a:solidFill>
          <a:ln/>
        </p:spPr>
      </p:sp>
      <p:sp>
        <p:nvSpPr>
          <p:cNvPr id="18" name="Shape 14"/>
          <p:cNvSpPr/>
          <p:nvPr/>
        </p:nvSpPr>
        <p:spPr>
          <a:xfrm>
            <a:off x="657582" y="5008840"/>
            <a:ext cx="6657618" cy="1082516"/>
          </a:xfrm>
          <a:prstGeom prst="roundRect">
            <a:avLst>
              <a:gd name="adj" fmla="val 7289"/>
            </a:avLst>
          </a:prstGeom>
          <a:solidFill>
            <a:srgbClr val="E1E1EA"/>
          </a:solidFill>
          <a:ln w="7620">
            <a:solidFill>
              <a:srgbClr val="C7C7D0"/>
            </a:solidFill>
            <a:prstDash val="solid"/>
          </a:ln>
        </p:spPr>
      </p:sp>
      <p:pic>
        <p:nvPicPr>
          <p:cNvPr id="19" name="Image 2" descr="preencoded.png"/>
          <p:cNvPicPr>
            <a:picLocks noChangeAspect="1"/>
          </p:cNvPicPr>
          <p:nvPr/>
        </p:nvPicPr>
        <p:blipFill>
          <a:blip r:embed="rId5"/>
          <a:stretch>
            <a:fillRect/>
          </a:stretch>
        </p:blipFill>
        <p:spPr>
          <a:xfrm>
            <a:off x="3854291" y="5384959"/>
            <a:ext cx="264200" cy="330160"/>
          </a:xfrm>
          <a:prstGeom prst="rect">
            <a:avLst/>
          </a:prstGeom>
        </p:spPr>
      </p:pic>
      <p:sp>
        <p:nvSpPr>
          <p:cNvPr id="20" name="Text 15"/>
          <p:cNvSpPr/>
          <p:nvPr/>
        </p:nvSpPr>
        <p:spPr>
          <a:xfrm>
            <a:off x="7503081" y="5196721"/>
            <a:ext cx="2762131" cy="293608"/>
          </a:xfrm>
          <a:prstGeom prst="rect">
            <a:avLst/>
          </a:prstGeom>
          <a:noFill/>
          <a:ln/>
        </p:spPr>
        <p:txBody>
          <a:bodyPr wrap="none" lIns="0" tIns="0" rIns="0" bIns="0" rtlCol="0" anchor="t"/>
          <a:lstStyle/>
          <a:p>
            <a:pPr marL="0" indent="0" algn="l">
              <a:lnSpc>
                <a:spcPts val="2300"/>
              </a:lnSpc>
              <a:buNone/>
            </a:pPr>
            <a:r>
              <a:rPr lang="en-US" sz="1800" dirty="0">
                <a:solidFill>
                  <a:srgbClr val="3C3939"/>
                </a:solidFill>
                <a:latin typeface="Raleway" pitchFamily="34" charset="0"/>
                <a:ea typeface="Raleway" pitchFamily="34" charset="-122"/>
                <a:cs typeface="Raleway" pitchFamily="34" charset="-120"/>
              </a:rPr>
              <a:t>База просторових даних</a:t>
            </a:r>
            <a:endParaRPr lang="en-US" sz="1800" dirty="0"/>
          </a:p>
        </p:txBody>
      </p:sp>
      <p:sp>
        <p:nvSpPr>
          <p:cNvPr id="21" name="Text 16"/>
          <p:cNvSpPr/>
          <p:nvPr/>
        </p:nvSpPr>
        <p:spPr>
          <a:xfrm>
            <a:off x="7503081" y="5602962"/>
            <a:ext cx="2949059" cy="300514"/>
          </a:xfrm>
          <a:prstGeom prst="rect">
            <a:avLst/>
          </a:prstGeom>
          <a:noFill/>
          <a:ln/>
        </p:spPr>
        <p:txBody>
          <a:bodyPr wrap="non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Сховище географічної інформації</a:t>
            </a:r>
            <a:endParaRPr lang="en-US" sz="1450" dirty="0"/>
          </a:p>
        </p:txBody>
      </p:sp>
      <p:sp>
        <p:nvSpPr>
          <p:cNvPr id="22" name="Text 17"/>
          <p:cNvSpPr/>
          <p:nvPr/>
        </p:nvSpPr>
        <p:spPr>
          <a:xfrm>
            <a:off x="657582" y="6302693"/>
            <a:ext cx="13315236" cy="901541"/>
          </a:xfrm>
          <a:prstGeom prst="rect">
            <a:avLst/>
          </a:prstGeom>
          <a:noFill/>
          <a:ln/>
        </p:spPr>
        <p:txBody>
          <a:bodyPr wrap="squar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Структура ГІС організована за ієрархічним принципом. Кожен рівень забезпечує роботу вище розташованих компонентів, надаючи їм необхідні дані та функціональність. Користувач взаємодіє з системою через інтерфейс, який передає команди функціональному блоку для виконання операцій над даними.</a:t>
            </a:r>
            <a:endParaRPr lang="en-US" sz="1450" dirty="0"/>
          </a:p>
        </p:txBody>
      </p:sp>
      <p:sp>
        <p:nvSpPr>
          <p:cNvPr id="23" name="Text 18"/>
          <p:cNvSpPr/>
          <p:nvPr/>
        </p:nvSpPr>
        <p:spPr>
          <a:xfrm>
            <a:off x="657582" y="7415570"/>
            <a:ext cx="13315236" cy="300514"/>
          </a:xfrm>
          <a:prstGeom prst="rect">
            <a:avLst/>
          </a:prstGeom>
          <a:noFill/>
          <a:ln/>
        </p:spPr>
        <p:txBody>
          <a:bodyPr wrap="none" lIns="0" tIns="0" rIns="0" bIns="0" rtlCol="0" anchor="t"/>
          <a:lstStyle/>
          <a:p>
            <a:pPr marL="0" indent="0" algn="l">
              <a:lnSpc>
                <a:spcPts val="2350"/>
              </a:lnSpc>
              <a:buNone/>
            </a:pPr>
            <a:r>
              <a:rPr lang="en-US" sz="1450" dirty="0">
                <a:solidFill>
                  <a:srgbClr val="3C3939"/>
                </a:solidFill>
                <a:latin typeface="Roboto" pitchFamily="34" charset="0"/>
                <a:ea typeface="Roboto" pitchFamily="34" charset="-122"/>
                <a:cs typeface="Roboto" pitchFamily="34" charset="-120"/>
              </a:rPr>
              <a:t>Модульна структура дозволяє гнучко розширювати можливості системи та адаптувати її до різних завдань без значних змін в архітектурі.</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84359" y="460057"/>
            <a:ext cx="4174688" cy="521732"/>
          </a:xfrm>
          <a:prstGeom prst="rect">
            <a:avLst/>
          </a:prstGeom>
          <a:noFill/>
          <a:ln/>
        </p:spPr>
        <p:txBody>
          <a:bodyPr wrap="none" lIns="0" tIns="0" rIns="0" bIns="0" rtlCol="0" anchor="t"/>
          <a:lstStyle/>
          <a:p>
            <a:pPr marL="0" indent="0" algn="l">
              <a:lnSpc>
                <a:spcPts val="4100"/>
              </a:lnSpc>
              <a:buNone/>
            </a:pPr>
            <a:r>
              <a:rPr lang="en-US" sz="3250" dirty="0">
                <a:solidFill>
                  <a:srgbClr val="1B1B27"/>
                </a:solidFill>
                <a:latin typeface="Raleway" pitchFamily="34" charset="0"/>
                <a:ea typeface="Raleway" pitchFamily="34" charset="-122"/>
                <a:cs typeface="Raleway" pitchFamily="34" charset="-120"/>
              </a:rPr>
              <a:t>Схема побудови ГІС</a:t>
            </a:r>
            <a:endParaRPr lang="en-US" sz="3250" dirty="0"/>
          </a:p>
        </p:txBody>
      </p:sp>
      <p:pic>
        <p:nvPicPr>
          <p:cNvPr id="3" name="Image 0" descr="preencoded.png"/>
          <p:cNvPicPr>
            <a:picLocks noChangeAspect="1"/>
          </p:cNvPicPr>
          <p:nvPr/>
        </p:nvPicPr>
        <p:blipFill>
          <a:blip r:embed="rId3"/>
          <a:stretch>
            <a:fillRect/>
          </a:stretch>
        </p:blipFill>
        <p:spPr>
          <a:xfrm>
            <a:off x="584359" y="1315760"/>
            <a:ext cx="834866" cy="1001911"/>
          </a:xfrm>
          <a:prstGeom prst="rect">
            <a:avLst/>
          </a:prstGeom>
        </p:spPr>
      </p:pic>
      <p:sp>
        <p:nvSpPr>
          <p:cNvPr id="4" name="Text 1"/>
          <p:cNvSpPr/>
          <p:nvPr/>
        </p:nvSpPr>
        <p:spPr>
          <a:xfrm>
            <a:off x="1669613" y="1482685"/>
            <a:ext cx="2087285" cy="260866"/>
          </a:xfrm>
          <a:prstGeom prst="rect">
            <a:avLst/>
          </a:prstGeom>
          <a:noFill/>
          <a:ln/>
        </p:spPr>
        <p:txBody>
          <a:bodyPr wrap="none" lIns="0" tIns="0" rIns="0" bIns="0" rtlCol="0" anchor="t"/>
          <a:lstStyle/>
          <a:p>
            <a:pPr marL="0" indent="0" algn="l">
              <a:lnSpc>
                <a:spcPts val="2050"/>
              </a:lnSpc>
              <a:buNone/>
            </a:pPr>
            <a:r>
              <a:rPr lang="en-US" sz="1600" dirty="0">
                <a:solidFill>
                  <a:srgbClr val="3C3939"/>
                </a:solidFill>
                <a:latin typeface="Raleway" pitchFamily="34" charset="0"/>
                <a:ea typeface="Raleway" pitchFamily="34" charset="-122"/>
                <a:cs typeface="Raleway" pitchFamily="34" charset="-120"/>
              </a:rPr>
              <a:t>Аналіз вимог</a:t>
            </a:r>
            <a:endParaRPr lang="en-US" sz="1600" dirty="0"/>
          </a:p>
        </p:txBody>
      </p:sp>
      <p:sp>
        <p:nvSpPr>
          <p:cNvPr id="5" name="Text 2"/>
          <p:cNvSpPr/>
          <p:nvPr/>
        </p:nvSpPr>
        <p:spPr>
          <a:xfrm>
            <a:off x="1669613" y="1843683"/>
            <a:ext cx="12376428" cy="267176"/>
          </a:xfrm>
          <a:prstGeom prst="rect">
            <a:avLst/>
          </a:prstGeom>
          <a:noFill/>
          <a:ln/>
        </p:spPr>
        <p:txBody>
          <a:bodyPr wrap="non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Визначення цілей та завдань системи</a:t>
            </a:r>
            <a:endParaRPr lang="en-US" sz="1300" dirty="0"/>
          </a:p>
        </p:txBody>
      </p:sp>
      <p:pic>
        <p:nvPicPr>
          <p:cNvPr id="6" name="Image 1" descr="preencoded.png"/>
          <p:cNvPicPr>
            <a:picLocks noChangeAspect="1"/>
          </p:cNvPicPr>
          <p:nvPr/>
        </p:nvPicPr>
        <p:blipFill>
          <a:blip r:embed="rId4"/>
          <a:stretch>
            <a:fillRect/>
          </a:stretch>
        </p:blipFill>
        <p:spPr>
          <a:xfrm>
            <a:off x="584359" y="2317671"/>
            <a:ext cx="834866" cy="1001911"/>
          </a:xfrm>
          <a:prstGeom prst="rect">
            <a:avLst/>
          </a:prstGeom>
        </p:spPr>
      </p:pic>
      <p:sp>
        <p:nvSpPr>
          <p:cNvPr id="7" name="Text 3"/>
          <p:cNvSpPr/>
          <p:nvPr/>
        </p:nvSpPr>
        <p:spPr>
          <a:xfrm>
            <a:off x="1669613" y="2484596"/>
            <a:ext cx="2087285" cy="260866"/>
          </a:xfrm>
          <a:prstGeom prst="rect">
            <a:avLst/>
          </a:prstGeom>
          <a:noFill/>
          <a:ln/>
        </p:spPr>
        <p:txBody>
          <a:bodyPr wrap="none" lIns="0" tIns="0" rIns="0" bIns="0" rtlCol="0" anchor="t"/>
          <a:lstStyle/>
          <a:p>
            <a:pPr marL="0" indent="0" algn="l">
              <a:lnSpc>
                <a:spcPts val="2050"/>
              </a:lnSpc>
              <a:buNone/>
            </a:pPr>
            <a:r>
              <a:rPr lang="en-US" sz="1600" dirty="0">
                <a:solidFill>
                  <a:srgbClr val="3C3939"/>
                </a:solidFill>
                <a:latin typeface="Raleway" pitchFamily="34" charset="0"/>
                <a:ea typeface="Raleway" pitchFamily="34" charset="-122"/>
                <a:cs typeface="Raleway" pitchFamily="34" charset="-120"/>
              </a:rPr>
              <a:t>Проектування</a:t>
            </a:r>
            <a:endParaRPr lang="en-US" sz="1600" dirty="0"/>
          </a:p>
        </p:txBody>
      </p:sp>
      <p:sp>
        <p:nvSpPr>
          <p:cNvPr id="8" name="Text 4"/>
          <p:cNvSpPr/>
          <p:nvPr/>
        </p:nvSpPr>
        <p:spPr>
          <a:xfrm>
            <a:off x="1669613" y="2845594"/>
            <a:ext cx="12376428" cy="267176"/>
          </a:xfrm>
          <a:prstGeom prst="rect">
            <a:avLst/>
          </a:prstGeom>
          <a:noFill/>
          <a:ln/>
        </p:spPr>
        <p:txBody>
          <a:bodyPr wrap="non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Розробка архітектури та специфікацій</a:t>
            </a:r>
            <a:endParaRPr lang="en-US" sz="1300" dirty="0"/>
          </a:p>
        </p:txBody>
      </p:sp>
      <p:pic>
        <p:nvPicPr>
          <p:cNvPr id="9" name="Image 2" descr="preencoded.png"/>
          <p:cNvPicPr>
            <a:picLocks noChangeAspect="1"/>
          </p:cNvPicPr>
          <p:nvPr/>
        </p:nvPicPr>
        <p:blipFill>
          <a:blip r:embed="rId5"/>
          <a:stretch>
            <a:fillRect/>
          </a:stretch>
        </p:blipFill>
        <p:spPr>
          <a:xfrm>
            <a:off x="584359" y="3319582"/>
            <a:ext cx="834866" cy="1001911"/>
          </a:xfrm>
          <a:prstGeom prst="rect">
            <a:avLst/>
          </a:prstGeom>
        </p:spPr>
      </p:pic>
      <p:sp>
        <p:nvSpPr>
          <p:cNvPr id="10" name="Text 5"/>
          <p:cNvSpPr/>
          <p:nvPr/>
        </p:nvSpPr>
        <p:spPr>
          <a:xfrm>
            <a:off x="1669613" y="3486507"/>
            <a:ext cx="2087285" cy="260866"/>
          </a:xfrm>
          <a:prstGeom prst="rect">
            <a:avLst/>
          </a:prstGeom>
          <a:noFill/>
          <a:ln/>
        </p:spPr>
        <p:txBody>
          <a:bodyPr wrap="none" lIns="0" tIns="0" rIns="0" bIns="0" rtlCol="0" anchor="t"/>
          <a:lstStyle/>
          <a:p>
            <a:pPr marL="0" indent="0" algn="l">
              <a:lnSpc>
                <a:spcPts val="2050"/>
              </a:lnSpc>
              <a:buNone/>
            </a:pPr>
            <a:r>
              <a:rPr lang="en-US" sz="1600" dirty="0">
                <a:solidFill>
                  <a:srgbClr val="3C3939"/>
                </a:solidFill>
                <a:latin typeface="Raleway" pitchFamily="34" charset="0"/>
                <a:ea typeface="Raleway" pitchFamily="34" charset="-122"/>
                <a:cs typeface="Raleway" pitchFamily="34" charset="-120"/>
              </a:rPr>
              <a:t>Реалізація</a:t>
            </a:r>
            <a:endParaRPr lang="en-US" sz="1600" dirty="0"/>
          </a:p>
        </p:txBody>
      </p:sp>
      <p:sp>
        <p:nvSpPr>
          <p:cNvPr id="11" name="Text 6"/>
          <p:cNvSpPr/>
          <p:nvPr/>
        </p:nvSpPr>
        <p:spPr>
          <a:xfrm>
            <a:off x="1669613" y="3847505"/>
            <a:ext cx="12376428" cy="267176"/>
          </a:xfrm>
          <a:prstGeom prst="rect">
            <a:avLst/>
          </a:prstGeom>
          <a:noFill/>
          <a:ln/>
        </p:spPr>
        <p:txBody>
          <a:bodyPr wrap="non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Програмна розробка та інтеграція компонентів</a:t>
            </a:r>
            <a:endParaRPr lang="en-US" sz="1300" dirty="0"/>
          </a:p>
        </p:txBody>
      </p:sp>
      <p:pic>
        <p:nvPicPr>
          <p:cNvPr id="12" name="Image 3" descr="preencoded.png"/>
          <p:cNvPicPr>
            <a:picLocks noChangeAspect="1"/>
          </p:cNvPicPr>
          <p:nvPr/>
        </p:nvPicPr>
        <p:blipFill>
          <a:blip r:embed="rId6"/>
          <a:stretch>
            <a:fillRect/>
          </a:stretch>
        </p:blipFill>
        <p:spPr>
          <a:xfrm>
            <a:off x="584359" y="4321493"/>
            <a:ext cx="834866" cy="1001911"/>
          </a:xfrm>
          <a:prstGeom prst="rect">
            <a:avLst/>
          </a:prstGeom>
        </p:spPr>
      </p:pic>
      <p:sp>
        <p:nvSpPr>
          <p:cNvPr id="13" name="Text 7"/>
          <p:cNvSpPr/>
          <p:nvPr/>
        </p:nvSpPr>
        <p:spPr>
          <a:xfrm>
            <a:off x="1669613" y="4488418"/>
            <a:ext cx="2087285" cy="260866"/>
          </a:xfrm>
          <a:prstGeom prst="rect">
            <a:avLst/>
          </a:prstGeom>
          <a:noFill/>
          <a:ln/>
        </p:spPr>
        <p:txBody>
          <a:bodyPr wrap="none" lIns="0" tIns="0" rIns="0" bIns="0" rtlCol="0" anchor="t"/>
          <a:lstStyle/>
          <a:p>
            <a:pPr marL="0" indent="0" algn="l">
              <a:lnSpc>
                <a:spcPts val="2050"/>
              </a:lnSpc>
              <a:buNone/>
            </a:pPr>
            <a:r>
              <a:rPr lang="en-US" sz="1600" dirty="0">
                <a:solidFill>
                  <a:srgbClr val="3C3939"/>
                </a:solidFill>
                <a:latin typeface="Raleway" pitchFamily="34" charset="0"/>
                <a:ea typeface="Raleway" pitchFamily="34" charset="-122"/>
                <a:cs typeface="Raleway" pitchFamily="34" charset="-120"/>
              </a:rPr>
              <a:t>Тестування</a:t>
            </a:r>
            <a:endParaRPr lang="en-US" sz="1600" dirty="0"/>
          </a:p>
        </p:txBody>
      </p:sp>
      <p:sp>
        <p:nvSpPr>
          <p:cNvPr id="14" name="Text 8"/>
          <p:cNvSpPr/>
          <p:nvPr/>
        </p:nvSpPr>
        <p:spPr>
          <a:xfrm>
            <a:off x="1669613" y="4849416"/>
            <a:ext cx="12376428" cy="267176"/>
          </a:xfrm>
          <a:prstGeom prst="rect">
            <a:avLst/>
          </a:prstGeom>
          <a:noFill/>
          <a:ln/>
        </p:spPr>
        <p:txBody>
          <a:bodyPr wrap="non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Перевірка працездатності та надійності</a:t>
            </a:r>
            <a:endParaRPr lang="en-US" sz="1300" dirty="0"/>
          </a:p>
        </p:txBody>
      </p:sp>
      <p:pic>
        <p:nvPicPr>
          <p:cNvPr id="15" name="Image 4" descr="preencoded.png"/>
          <p:cNvPicPr>
            <a:picLocks noChangeAspect="1"/>
          </p:cNvPicPr>
          <p:nvPr/>
        </p:nvPicPr>
        <p:blipFill>
          <a:blip r:embed="rId7"/>
          <a:stretch>
            <a:fillRect/>
          </a:stretch>
        </p:blipFill>
        <p:spPr>
          <a:xfrm>
            <a:off x="584359" y="5323403"/>
            <a:ext cx="834866" cy="1001911"/>
          </a:xfrm>
          <a:prstGeom prst="rect">
            <a:avLst/>
          </a:prstGeom>
        </p:spPr>
      </p:pic>
      <p:sp>
        <p:nvSpPr>
          <p:cNvPr id="16" name="Text 9"/>
          <p:cNvSpPr/>
          <p:nvPr/>
        </p:nvSpPr>
        <p:spPr>
          <a:xfrm>
            <a:off x="1669613" y="5490329"/>
            <a:ext cx="2087285" cy="260866"/>
          </a:xfrm>
          <a:prstGeom prst="rect">
            <a:avLst/>
          </a:prstGeom>
          <a:noFill/>
          <a:ln/>
        </p:spPr>
        <p:txBody>
          <a:bodyPr wrap="none" lIns="0" tIns="0" rIns="0" bIns="0" rtlCol="0" anchor="t"/>
          <a:lstStyle/>
          <a:p>
            <a:pPr marL="0" indent="0" algn="l">
              <a:lnSpc>
                <a:spcPts val="2050"/>
              </a:lnSpc>
              <a:buNone/>
            </a:pPr>
            <a:r>
              <a:rPr lang="en-US" sz="1600" dirty="0">
                <a:solidFill>
                  <a:srgbClr val="3C3939"/>
                </a:solidFill>
                <a:latin typeface="Raleway" pitchFamily="34" charset="0"/>
                <a:ea typeface="Raleway" pitchFamily="34" charset="-122"/>
                <a:cs typeface="Raleway" pitchFamily="34" charset="-120"/>
              </a:rPr>
              <a:t>Впровадження</a:t>
            </a:r>
            <a:endParaRPr lang="en-US" sz="1600" dirty="0"/>
          </a:p>
        </p:txBody>
      </p:sp>
      <p:sp>
        <p:nvSpPr>
          <p:cNvPr id="17" name="Text 10"/>
          <p:cNvSpPr/>
          <p:nvPr/>
        </p:nvSpPr>
        <p:spPr>
          <a:xfrm>
            <a:off x="1669613" y="5851327"/>
            <a:ext cx="12376428" cy="267176"/>
          </a:xfrm>
          <a:prstGeom prst="rect">
            <a:avLst/>
          </a:prstGeom>
          <a:noFill/>
          <a:ln/>
        </p:spPr>
        <p:txBody>
          <a:bodyPr wrap="non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Встановлення та налаштування для користувачів</a:t>
            </a:r>
            <a:endParaRPr lang="en-US" sz="1300" dirty="0"/>
          </a:p>
        </p:txBody>
      </p:sp>
      <p:sp>
        <p:nvSpPr>
          <p:cNvPr id="18" name="Text 11"/>
          <p:cNvSpPr/>
          <p:nvPr/>
        </p:nvSpPr>
        <p:spPr>
          <a:xfrm>
            <a:off x="584359" y="6513076"/>
            <a:ext cx="13461683" cy="534352"/>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Побудова ГІС – це комплексний процес, що включає як технічні, так і організаційні аспекти. Важливо забезпечити відповідність системи потребам користувачів та галузевим стандартам.</a:t>
            </a:r>
            <a:endParaRPr lang="en-US" sz="1300" dirty="0"/>
          </a:p>
        </p:txBody>
      </p:sp>
      <p:sp>
        <p:nvSpPr>
          <p:cNvPr id="19" name="Text 12"/>
          <p:cNvSpPr/>
          <p:nvPr/>
        </p:nvSpPr>
        <p:spPr>
          <a:xfrm>
            <a:off x="584359" y="7235190"/>
            <a:ext cx="13461683" cy="534352"/>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Сучасний підхід до розробки ГІС часто використовує ітеративні методології, коли система поступово розширюється та вдосконалюється на основі зворотного зв'язку від користувачів.</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90550" y="731639"/>
            <a:ext cx="7962900" cy="1054418"/>
          </a:xfrm>
          <a:prstGeom prst="rect">
            <a:avLst/>
          </a:prstGeom>
          <a:noFill/>
          <a:ln/>
        </p:spPr>
        <p:txBody>
          <a:bodyPr wrap="square" lIns="0" tIns="0" rIns="0" bIns="0" rtlCol="0" anchor="t"/>
          <a:lstStyle/>
          <a:p>
            <a:pPr marL="0" indent="0" algn="l">
              <a:lnSpc>
                <a:spcPts val="4150"/>
              </a:lnSpc>
              <a:buNone/>
            </a:pPr>
            <a:r>
              <a:rPr lang="en-US" sz="3300" dirty="0">
                <a:solidFill>
                  <a:srgbClr val="1B1B27"/>
                </a:solidFill>
                <a:latin typeface="Raleway" pitchFamily="34" charset="0"/>
                <a:ea typeface="Raleway" pitchFamily="34" charset="-122"/>
                <a:cs typeface="Raleway" pitchFamily="34" charset="-120"/>
              </a:rPr>
              <a:t>Базові компоненти ГІС: Апаратне забезпечення</a:t>
            </a:r>
            <a:endParaRPr lang="en-US" sz="3300" dirty="0"/>
          </a:p>
        </p:txBody>
      </p:sp>
      <p:sp>
        <p:nvSpPr>
          <p:cNvPr id="4" name="Shape 1"/>
          <p:cNvSpPr/>
          <p:nvPr/>
        </p:nvSpPr>
        <p:spPr>
          <a:xfrm>
            <a:off x="590550" y="2039183"/>
            <a:ext cx="3897154" cy="1915358"/>
          </a:xfrm>
          <a:prstGeom prst="roundRect">
            <a:avLst>
              <a:gd name="adj" fmla="val 3700"/>
            </a:avLst>
          </a:prstGeom>
          <a:solidFill>
            <a:srgbClr val="E1E1EA"/>
          </a:solidFill>
          <a:ln w="7620">
            <a:solidFill>
              <a:srgbClr val="C7C7D0"/>
            </a:solidFill>
            <a:prstDash val="solid"/>
          </a:ln>
        </p:spPr>
      </p:sp>
      <p:sp>
        <p:nvSpPr>
          <p:cNvPr id="5" name="Text 2"/>
          <p:cNvSpPr/>
          <p:nvPr/>
        </p:nvSpPr>
        <p:spPr>
          <a:xfrm>
            <a:off x="766882" y="2215515"/>
            <a:ext cx="2109430" cy="263723"/>
          </a:xfrm>
          <a:prstGeom prst="rect">
            <a:avLst/>
          </a:prstGeom>
          <a:noFill/>
          <a:ln/>
        </p:spPr>
        <p:txBody>
          <a:bodyPr wrap="none" lIns="0" tIns="0" rIns="0" bIns="0" rtlCol="0" anchor="t"/>
          <a:lstStyle/>
          <a:p>
            <a:pPr marL="0" indent="0" algn="l">
              <a:lnSpc>
                <a:spcPts val="2050"/>
              </a:lnSpc>
              <a:buNone/>
            </a:pPr>
            <a:r>
              <a:rPr lang="en-US" sz="1650" dirty="0">
                <a:solidFill>
                  <a:srgbClr val="3C3939"/>
                </a:solidFill>
                <a:latin typeface="Raleway" pitchFamily="34" charset="0"/>
                <a:ea typeface="Raleway" pitchFamily="34" charset="-122"/>
                <a:cs typeface="Raleway" pitchFamily="34" charset="-120"/>
              </a:rPr>
              <a:t>Пристрої введення</a:t>
            </a:r>
            <a:endParaRPr lang="en-US" sz="1650" dirty="0"/>
          </a:p>
        </p:txBody>
      </p:sp>
      <p:sp>
        <p:nvSpPr>
          <p:cNvPr id="6" name="Text 3"/>
          <p:cNvSpPr/>
          <p:nvPr/>
        </p:nvSpPr>
        <p:spPr>
          <a:xfrm>
            <a:off x="766882" y="2580442"/>
            <a:ext cx="3544491" cy="269915"/>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3C3939"/>
                </a:solidFill>
                <a:latin typeface="Roboto" pitchFamily="34" charset="0"/>
                <a:ea typeface="Roboto" pitchFamily="34" charset="-122"/>
                <a:cs typeface="Roboto" pitchFamily="34" charset="-120"/>
              </a:rPr>
              <a:t>Сканери для оцифрування карт</a:t>
            </a:r>
            <a:endParaRPr lang="en-US" sz="1300" dirty="0"/>
          </a:p>
        </p:txBody>
      </p:sp>
      <p:sp>
        <p:nvSpPr>
          <p:cNvPr id="7" name="Text 4"/>
          <p:cNvSpPr/>
          <p:nvPr/>
        </p:nvSpPr>
        <p:spPr>
          <a:xfrm>
            <a:off x="766882" y="2909411"/>
            <a:ext cx="3544491" cy="269915"/>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3C3939"/>
                </a:solidFill>
                <a:latin typeface="Roboto" pitchFamily="34" charset="0"/>
                <a:ea typeface="Roboto" pitchFamily="34" charset="-122"/>
                <a:cs typeface="Roboto" pitchFamily="34" charset="-120"/>
              </a:rPr>
              <a:t>GPS-приймачі для збору даних</a:t>
            </a:r>
            <a:endParaRPr lang="en-US" sz="1300" dirty="0"/>
          </a:p>
        </p:txBody>
      </p:sp>
      <p:sp>
        <p:nvSpPr>
          <p:cNvPr id="8" name="Text 5"/>
          <p:cNvSpPr/>
          <p:nvPr/>
        </p:nvSpPr>
        <p:spPr>
          <a:xfrm>
            <a:off x="766882" y="3238381"/>
            <a:ext cx="3544491" cy="269915"/>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3C3939"/>
                </a:solidFill>
                <a:latin typeface="Roboto" pitchFamily="34" charset="0"/>
                <a:ea typeface="Roboto" pitchFamily="34" charset="-122"/>
                <a:cs typeface="Roboto" pitchFamily="34" charset="-120"/>
              </a:rPr>
              <a:t>Цифрові камери та датчики</a:t>
            </a:r>
            <a:endParaRPr lang="en-US" sz="1300" dirty="0"/>
          </a:p>
        </p:txBody>
      </p:sp>
      <p:sp>
        <p:nvSpPr>
          <p:cNvPr id="9" name="Shape 6"/>
          <p:cNvSpPr/>
          <p:nvPr/>
        </p:nvSpPr>
        <p:spPr>
          <a:xfrm>
            <a:off x="4656415" y="2039183"/>
            <a:ext cx="3897154" cy="1915358"/>
          </a:xfrm>
          <a:prstGeom prst="roundRect">
            <a:avLst>
              <a:gd name="adj" fmla="val 3700"/>
            </a:avLst>
          </a:prstGeom>
          <a:solidFill>
            <a:srgbClr val="E1E1EA"/>
          </a:solidFill>
          <a:ln w="7620">
            <a:solidFill>
              <a:srgbClr val="C7C7D0"/>
            </a:solidFill>
            <a:prstDash val="solid"/>
          </a:ln>
        </p:spPr>
      </p:sp>
      <p:sp>
        <p:nvSpPr>
          <p:cNvPr id="10" name="Text 7"/>
          <p:cNvSpPr/>
          <p:nvPr/>
        </p:nvSpPr>
        <p:spPr>
          <a:xfrm>
            <a:off x="4832747" y="2215515"/>
            <a:ext cx="2486739" cy="263723"/>
          </a:xfrm>
          <a:prstGeom prst="rect">
            <a:avLst/>
          </a:prstGeom>
          <a:noFill/>
          <a:ln/>
        </p:spPr>
        <p:txBody>
          <a:bodyPr wrap="none" lIns="0" tIns="0" rIns="0" bIns="0" rtlCol="0" anchor="t"/>
          <a:lstStyle/>
          <a:p>
            <a:pPr marL="0" indent="0" algn="l">
              <a:lnSpc>
                <a:spcPts val="2050"/>
              </a:lnSpc>
              <a:buNone/>
            </a:pPr>
            <a:r>
              <a:rPr lang="en-US" sz="1650" dirty="0">
                <a:solidFill>
                  <a:srgbClr val="3C3939"/>
                </a:solidFill>
                <a:latin typeface="Raleway" pitchFamily="34" charset="0"/>
                <a:ea typeface="Raleway" pitchFamily="34" charset="-122"/>
                <a:cs typeface="Raleway" pitchFamily="34" charset="-120"/>
              </a:rPr>
              <a:t>Обчислювальні пристрої</a:t>
            </a:r>
            <a:endParaRPr lang="en-US" sz="1650" dirty="0"/>
          </a:p>
        </p:txBody>
      </p:sp>
      <p:sp>
        <p:nvSpPr>
          <p:cNvPr id="11" name="Text 8"/>
          <p:cNvSpPr/>
          <p:nvPr/>
        </p:nvSpPr>
        <p:spPr>
          <a:xfrm>
            <a:off x="4832747" y="2580442"/>
            <a:ext cx="3544491" cy="539829"/>
          </a:xfrm>
          <a:prstGeom prst="rect">
            <a:avLst/>
          </a:prstGeom>
          <a:noFill/>
          <a:ln/>
        </p:spPr>
        <p:txBody>
          <a:bodyPr wrap="square" lIns="0" tIns="0" rIns="0" bIns="0" rtlCol="0" anchor="t"/>
          <a:lstStyle/>
          <a:p>
            <a:pPr marL="342900" indent="-342900" algn="l">
              <a:lnSpc>
                <a:spcPts val="2100"/>
              </a:lnSpc>
              <a:buSzPct val="100000"/>
              <a:buChar char="•"/>
            </a:pPr>
            <a:r>
              <a:rPr lang="en-US" sz="1300" dirty="0">
                <a:solidFill>
                  <a:srgbClr val="3C3939"/>
                </a:solidFill>
                <a:latin typeface="Roboto" pitchFamily="34" charset="0"/>
                <a:ea typeface="Roboto" pitchFamily="34" charset="-122"/>
                <a:cs typeface="Roboto" pitchFamily="34" charset="-120"/>
              </a:rPr>
              <a:t>Робочі станції з потужними процесорами</a:t>
            </a:r>
            <a:endParaRPr lang="en-US" sz="1300" dirty="0"/>
          </a:p>
        </p:txBody>
      </p:sp>
      <p:sp>
        <p:nvSpPr>
          <p:cNvPr id="12" name="Text 9"/>
          <p:cNvSpPr/>
          <p:nvPr/>
        </p:nvSpPr>
        <p:spPr>
          <a:xfrm>
            <a:off x="4832747" y="3179326"/>
            <a:ext cx="3544491" cy="269915"/>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3C3939"/>
                </a:solidFill>
                <a:latin typeface="Roboto" pitchFamily="34" charset="0"/>
                <a:ea typeface="Roboto" pitchFamily="34" charset="-122"/>
                <a:cs typeface="Roboto" pitchFamily="34" charset="-120"/>
              </a:rPr>
              <a:t>Сервери для багатокористувацьких ГІС</a:t>
            </a:r>
            <a:endParaRPr lang="en-US" sz="1300" dirty="0"/>
          </a:p>
        </p:txBody>
      </p:sp>
      <p:sp>
        <p:nvSpPr>
          <p:cNvPr id="13" name="Text 10"/>
          <p:cNvSpPr/>
          <p:nvPr/>
        </p:nvSpPr>
        <p:spPr>
          <a:xfrm>
            <a:off x="4832747" y="3508296"/>
            <a:ext cx="3544491" cy="269915"/>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3C3939"/>
                </a:solidFill>
                <a:latin typeface="Roboto" pitchFamily="34" charset="0"/>
                <a:ea typeface="Roboto" pitchFamily="34" charset="-122"/>
                <a:cs typeface="Roboto" pitchFamily="34" charset="-120"/>
              </a:rPr>
              <a:t>Мобільні пристрої для польової роботи</a:t>
            </a:r>
            <a:endParaRPr lang="en-US" sz="1300" dirty="0"/>
          </a:p>
        </p:txBody>
      </p:sp>
      <p:sp>
        <p:nvSpPr>
          <p:cNvPr id="14" name="Shape 11"/>
          <p:cNvSpPr/>
          <p:nvPr/>
        </p:nvSpPr>
        <p:spPr>
          <a:xfrm>
            <a:off x="590550" y="4123253"/>
            <a:ext cx="7962900" cy="1645444"/>
          </a:xfrm>
          <a:prstGeom prst="roundRect">
            <a:avLst>
              <a:gd name="adj" fmla="val 4307"/>
            </a:avLst>
          </a:prstGeom>
          <a:solidFill>
            <a:srgbClr val="E1E1EA"/>
          </a:solidFill>
          <a:ln w="7620">
            <a:solidFill>
              <a:srgbClr val="C7C7D0"/>
            </a:solidFill>
            <a:prstDash val="solid"/>
          </a:ln>
        </p:spPr>
      </p:sp>
      <p:sp>
        <p:nvSpPr>
          <p:cNvPr id="15" name="Text 12"/>
          <p:cNvSpPr/>
          <p:nvPr/>
        </p:nvSpPr>
        <p:spPr>
          <a:xfrm>
            <a:off x="766882" y="4299585"/>
            <a:ext cx="2109430" cy="263723"/>
          </a:xfrm>
          <a:prstGeom prst="rect">
            <a:avLst/>
          </a:prstGeom>
          <a:noFill/>
          <a:ln/>
        </p:spPr>
        <p:txBody>
          <a:bodyPr wrap="none" lIns="0" tIns="0" rIns="0" bIns="0" rtlCol="0" anchor="t"/>
          <a:lstStyle/>
          <a:p>
            <a:pPr marL="0" indent="0" algn="l">
              <a:lnSpc>
                <a:spcPts val="2050"/>
              </a:lnSpc>
              <a:buNone/>
            </a:pPr>
            <a:r>
              <a:rPr lang="en-US" sz="1650" dirty="0">
                <a:solidFill>
                  <a:srgbClr val="3C3939"/>
                </a:solidFill>
                <a:latin typeface="Raleway" pitchFamily="34" charset="0"/>
                <a:ea typeface="Raleway" pitchFamily="34" charset="-122"/>
                <a:cs typeface="Raleway" pitchFamily="34" charset="-120"/>
              </a:rPr>
              <a:t>Пристрої виведення</a:t>
            </a:r>
            <a:endParaRPr lang="en-US" sz="1650" dirty="0"/>
          </a:p>
        </p:txBody>
      </p:sp>
      <p:sp>
        <p:nvSpPr>
          <p:cNvPr id="16" name="Text 13"/>
          <p:cNvSpPr/>
          <p:nvPr/>
        </p:nvSpPr>
        <p:spPr>
          <a:xfrm>
            <a:off x="766882" y="4664512"/>
            <a:ext cx="7610237" cy="269915"/>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3C3939"/>
                </a:solidFill>
                <a:latin typeface="Roboto" pitchFamily="34" charset="0"/>
                <a:ea typeface="Roboto" pitchFamily="34" charset="-122"/>
                <a:cs typeface="Roboto" pitchFamily="34" charset="-120"/>
              </a:rPr>
              <a:t>Високоякісні монітори</a:t>
            </a:r>
            <a:endParaRPr lang="en-US" sz="1300" dirty="0"/>
          </a:p>
        </p:txBody>
      </p:sp>
      <p:sp>
        <p:nvSpPr>
          <p:cNvPr id="17" name="Text 14"/>
          <p:cNvSpPr/>
          <p:nvPr/>
        </p:nvSpPr>
        <p:spPr>
          <a:xfrm>
            <a:off x="766882" y="4993481"/>
            <a:ext cx="7610237" cy="269915"/>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3C3939"/>
                </a:solidFill>
                <a:latin typeface="Roboto" pitchFamily="34" charset="0"/>
                <a:ea typeface="Roboto" pitchFamily="34" charset="-122"/>
                <a:cs typeface="Roboto" pitchFamily="34" charset="-120"/>
              </a:rPr>
              <a:t>Великоформатні плотери</a:t>
            </a:r>
            <a:endParaRPr lang="en-US" sz="1300" dirty="0"/>
          </a:p>
        </p:txBody>
      </p:sp>
      <p:sp>
        <p:nvSpPr>
          <p:cNvPr id="18" name="Text 15"/>
          <p:cNvSpPr/>
          <p:nvPr/>
        </p:nvSpPr>
        <p:spPr>
          <a:xfrm>
            <a:off x="766882" y="5322451"/>
            <a:ext cx="7610237" cy="269915"/>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3C3939"/>
                </a:solidFill>
                <a:latin typeface="Roboto" pitchFamily="34" charset="0"/>
                <a:ea typeface="Roboto" pitchFamily="34" charset="-122"/>
                <a:cs typeface="Roboto" pitchFamily="34" charset="-120"/>
              </a:rPr>
              <a:t>3D-принтери для створення моделей рельєфу</a:t>
            </a:r>
            <a:endParaRPr lang="en-US" sz="1300" dirty="0"/>
          </a:p>
        </p:txBody>
      </p:sp>
      <p:sp>
        <p:nvSpPr>
          <p:cNvPr id="19" name="Text 16"/>
          <p:cNvSpPr/>
          <p:nvPr/>
        </p:nvSpPr>
        <p:spPr>
          <a:xfrm>
            <a:off x="590550" y="5958483"/>
            <a:ext cx="7962900" cy="809744"/>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Апаратне забезпечення ГІС повинно відповідати складності задач геопросторового аналізу. Обробка великих обсягів географічних даних та створення складних моделей вимагають значних обчислювальних ресурсів та спеціалізованого обладнання.</a:t>
            </a:r>
            <a:endParaRPr lang="en-US" sz="1300" dirty="0"/>
          </a:p>
        </p:txBody>
      </p:sp>
      <p:sp>
        <p:nvSpPr>
          <p:cNvPr id="20" name="Text 17"/>
          <p:cNvSpPr/>
          <p:nvPr/>
        </p:nvSpPr>
        <p:spPr>
          <a:xfrm>
            <a:off x="590550" y="6958013"/>
            <a:ext cx="7962900" cy="539829"/>
          </a:xfrm>
          <a:prstGeom prst="rect">
            <a:avLst/>
          </a:prstGeom>
          <a:noFill/>
          <a:ln/>
        </p:spPr>
        <p:txBody>
          <a:bodyPr wrap="square" lIns="0" tIns="0" rIns="0" bIns="0" rtlCol="0" anchor="t"/>
          <a:lstStyle/>
          <a:p>
            <a:pPr marL="0" indent="0" algn="l">
              <a:lnSpc>
                <a:spcPts val="2100"/>
              </a:lnSpc>
              <a:buNone/>
            </a:pPr>
            <a:r>
              <a:rPr lang="en-US" sz="1300" dirty="0">
                <a:solidFill>
                  <a:srgbClr val="3C3939"/>
                </a:solidFill>
                <a:latin typeface="Roboto" pitchFamily="34" charset="0"/>
                <a:ea typeface="Roboto" pitchFamily="34" charset="-122"/>
                <a:cs typeface="Roboto" pitchFamily="34" charset="-120"/>
              </a:rPr>
              <a:t>З розвитком хмарних технологій частина обчислень може виконуватися на віддалених серверах, що знижує вимоги до локального обладнання.</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5685" y="1135737"/>
            <a:ext cx="11963162" cy="639008"/>
          </a:xfrm>
          <a:prstGeom prst="rect">
            <a:avLst/>
          </a:prstGeom>
          <a:noFill/>
          <a:ln/>
        </p:spPr>
        <p:txBody>
          <a:bodyPr wrap="none" lIns="0" tIns="0" rIns="0" bIns="0" rtlCol="0" anchor="t"/>
          <a:lstStyle/>
          <a:p>
            <a:pPr marL="0" indent="0" algn="l">
              <a:lnSpc>
                <a:spcPts val="5000"/>
              </a:lnSpc>
              <a:buNone/>
            </a:pPr>
            <a:r>
              <a:rPr lang="en-US" sz="4000" dirty="0">
                <a:solidFill>
                  <a:srgbClr val="1B1B27"/>
                </a:solidFill>
                <a:latin typeface="Raleway" pitchFamily="34" charset="0"/>
                <a:ea typeface="Raleway" pitchFamily="34" charset="-122"/>
                <a:cs typeface="Raleway" pitchFamily="34" charset="-120"/>
              </a:rPr>
              <a:t>Базові компоненти ГІС: Програмне забезпечення</a:t>
            </a:r>
            <a:endParaRPr lang="en-US" sz="4000" dirty="0"/>
          </a:p>
        </p:txBody>
      </p:sp>
      <p:sp>
        <p:nvSpPr>
          <p:cNvPr id="3" name="Shape 1"/>
          <p:cNvSpPr/>
          <p:nvPr/>
        </p:nvSpPr>
        <p:spPr>
          <a:xfrm>
            <a:off x="741283" y="2209324"/>
            <a:ext cx="459938" cy="531495"/>
          </a:xfrm>
          <a:prstGeom prst="roundRect">
            <a:avLst>
              <a:gd name="adj" fmla="val 11929"/>
            </a:avLst>
          </a:prstGeom>
          <a:solidFill>
            <a:srgbClr val="E5E0DF"/>
          </a:solidFill>
          <a:ln/>
        </p:spPr>
      </p:sp>
      <p:pic>
        <p:nvPicPr>
          <p:cNvPr id="4" name="Image 0" descr="preencoded.png"/>
          <p:cNvPicPr>
            <a:picLocks noChangeAspect="1"/>
          </p:cNvPicPr>
          <p:nvPr/>
        </p:nvPicPr>
        <p:blipFill>
          <a:blip r:embed="rId3"/>
          <a:stretch>
            <a:fillRect/>
          </a:stretch>
        </p:blipFill>
        <p:spPr>
          <a:xfrm>
            <a:off x="715685" y="2219444"/>
            <a:ext cx="511254" cy="511254"/>
          </a:xfrm>
          <a:prstGeom prst="rect">
            <a:avLst/>
          </a:prstGeom>
        </p:spPr>
      </p:pic>
      <p:sp>
        <p:nvSpPr>
          <p:cNvPr id="5" name="Text 2"/>
          <p:cNvSpPr/>
          <p:nvPr/>
        </p:nvSpPr>
        <p:spPr>
          <a:xfrm>
            <a:off x="1431369" y="2183725"/>
            <a:ext cx="2353985" cy="958334"/>
          </a:xfrm>
          <a:prstGeom prst="rect">
            <a:avLst/>
          </a:prstGeom>
          <a:noFill/>
          <a:ln/>
        </p:spPr>
        <p:txBody>
          <a:bodyPr wrap="squar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Системи керування базами даних</a:t>
            </a:r>
            <a:endParaRPr lang="en-US" sz="2000" dirty="0"/>
          </a:p>
        </p:txBody>
      </p:sp>
      <p:sp>
        <p:nvSpPr>
          <p:cNvPr id="6" name="Text 3"/>
          <p:cNvSpPr/>
          <p:nvPr/>
        </p:nvSpPr>
        <p:spPr>
          <a:xfrm>
            <a:off x="1431369" y="3264694"/>
            <a:ext cx="2353985" cy="2944654"/>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PostgreSQL/PostGIS, Oracle Spatial, SQL Server — забезпечують ефективне зберігання та доступ до просторових даних з підтримкою геометричних типів та просторових індексів.</a:t>
            </a:r>
            <a:endParaRPr lang="en-US" sz="1600" dirty="0"/>
          </a:p>
        </p:txBody>
      </p:sp>
      <p:pic>
        <p:nvPicPr>
          <p:cNvPr id="7" name="Image 1" descr="preencoded.png"/>
          <p:cNvPicPr>
            <a:picLocks noChangeAspect="1"/>
          </p:cNvPicPr>
          <p:nvPr/>
        </p:nvPicPr>
        <p:blipFill>
          <a:blip r:embed="rId4"/>
          <a:stretch>
            <a:fillRect/>
          </a:stretch>
        </p:blipFill>
        <p:spPr>
          <a:xfrm>
            <a:off x="4092059" y="2219444"/>
            <a:ext cx="511254" cy="511254"/>
          </a:xfrm>
          <a:prstGeom prst="rect">
            <a:avLst/>
          </a:prstGeom>
        </p:spPr>
      </p:pic>
      <p:sp>
        <p:nvSpPr>
          <p:cNvPr id="8" name="Text 4"/>
          <p:cNvSpPr/>
          <p:nvPr/>
        </p:nvSpPr>
        <p:spPr>
          <a:xfrm>
            <a:off x="4807744" y="2183725"/>
            <a:ext cx="2354104" cy="319445"/>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Настільні ГІС</a:t>
            </a:r>
            <a:endParaRPr lang="en-US" sz="2000" dirty="0"/>
          </a:p>
        </p:txBody>
      </p:sp>
      <p:sp>
        <p:nvSpPr>
          <p:cNvPr id="9" name="Text 5"/>
          <p:cNvSpPr/>
          <p:nvPr/>
        </p:nvSpPr>
        <p:spPr>
          <a:xfrm>
            <a:off x="4807744" y="2625804"/>
            <a:ext cx="2354104" cy="2290286"/>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ArcGIS, QGIS, MapInfo — надають інструменти для візуалізації, редагування та аналізу географічних даних через графічний інтерфейс користувача.</a:t>
            </a:r>
            <a:endParaRPr lang="en-US" sz="1600" dirty="0"/>
          </a:p>
        </p:txBody>
      </p:sp>
      <p:pic>
        <p:nvPicPr>
          <p:cNvPr id="10" name="Image 2" descr="preencoded.png"/>
          <p:cNvPicPr>
            <a:picLocks noChangeAspect="1"/>
          </p:cNvPicPr>
          <p:nvPr/>
        </p:nvPicPr>
        <p:blipFill>
          <a:blip r:embed="rId5"/>
          <a:stretch>
            <a:fillRect/>
          </a:stretch>
        </p:blipFill>
        <p:spPr>
          <a:xfrm>
            <a:off x="7468553" y="2219444"/>
            <a:ext cx="511254" cy="511254"/>
          </a:xfrm>
          <a:prstGeom prst="rect">
            <a:avLst/>
          </a:prstGeom>
        </p:spPr>
      </p:pic>
      <p:sp>
        <p:nvSpPr>
          <p:cNvPr id="11" name="Text 6"/>
          <p:cNvSpPr/>
          <p:nvPr/>
        </p:nvSpPr>
        <p:spPr>
          <a:xfrm>
            <a:off x="8184237" y="2183725"/>
            <a:ext cx="2353985" cy="319445"/>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Серверні ГІС</a:t>
            </a:r>
            <a:endParaRPr lang="en-US" sz="2000" dirty="0"/>
          </a:p>
        </p:txBody>
      </p:sp>
      <p:sp>
        <p:nvSpPr>
          <p:cNvPr id="12" name="Text 7"/>
          <p:cNvSpPr/>
          <p:nvPr/>
        </p:nvSpPr>
        <p:spPr>
          <a:xfrm>
            <a:off x="8184237" y="2625804"/>
            <a:ext cx="2353985" cy="2290286"/>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GeoServer, ArcGIS Server, MapServer — забезпечують публікацію та спільний доступ до просторових даних через веб-сервіси та API.</a:t>
            </a:r>
            <a:endParaRPr lang="en-US" sz="1600" dirty="0"/>
          </a:p>
        </p:txBody>
      </p:sp>
      <p:pic>
        <p:nvPicPr>
          <p:cNvPr id="13" name="Image 3" descr="preencoded.png"/>
          <p:cNvPicPr>
            <a:picLocks noChangeAspect="1"/>
          </p:cNvPicPr>
          <p:nvPr/>
        </p:nvPicPr>
        <p:blipFill>
          <a:blip r:embed="rId6"/>
          <a:stretch>
            <a:fillRect/>
          </a:stretch>
        </p:blipFill>
        <p:spPr>
          <a:xfrm>
            <a:off x="10844927" y="2219444"/>
            <a:ext cx="511254" cy="511254"/>
          </a:xfrm>
          <a:prstGeom prst="rect">
            <a:avLst/>
          </a:prstGeom>
        </p:spPr>
      </p:pic>
      <p:sp>
        <p:nvSpPr>
          <p:cNvPr id="14" name="Text 8"/>
          <p:cNvSpPr/>
          <p:nvPr/>
        </p:nvSpPr>
        <p:spPr>
          <a:xfrm>
            <a:off x="11560612" y="2183725"/>
            <a:ext cx="2354104" cy="319445"/>
          </a:xfrm>
          <a:prstGeom prst="rect">
            <a:avLst/>
          </a:prstGeom>
          <a:noFill/>
          <a:ln/>
        </p:spPr>
        <p:txBody>
          <a:bodyPr wrap="none" lIns="0" tIns="0" rIns="0" bIns="0" rtlCol="0" anchor="t"/>
          <a:lstStyle/>
          <a:p>
            <a:pPr marL="0" indent="0" algn="l">
              <a:lnSpc>
                <a:spcPts val="2500"/>
              </a:lnSpc>
              <a:buNone/>
            </a:pPr>
            <a:r>
              <a:rPr lang="en-US" sz="2000" dirty="0">
                <a:solidFill>
                  <a:srgbClr val="3C3939"/>
                </a:solidFill>
                <a:latin typeface="Raleway" pitchFamily="34" charset="0"/>
                <a:ea typeface="Raleway" pitchFamily="34" charset="-122"/>
                <a:cs typeface="Raleway" pitchFamily="34" charset="-120"/>
              </a:rPr>
              <a:t>Мобільні ГІС</a:t>
            </a:r>
            <a:endParaRPr lang="en-US" sz="2000" dirty="0"/>
          </a:p>
        </p:txBody>
      </p:sp>
      <p:sp>
        <p:nvSpPr>
          <p:cNvPr id="15" name="Text 9"/>
          <p:cNvSpPr/>
          <p:nvPr/>
        </p:nvSpPr>
        <p:spPr>
          <a:xfrm>
            <a:off x="11560612" y="2625804"/>
            <a:ext cx="2354104" cy="2617470"/>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ArcGIS Collector, QField, Geopaparazzi — дозволяють збирати та переглядати дані в польових умовах, синхронізуючись з центральною базою даних.</a:t>
            </a:r>
            <a:endParaRPr lang="en-US" sz="1600" dirty="0"/>
          </a:p>
        </p:txBody>
      </p:sp>
      <p:sp>
        <p:nvSpPr>
          <p:cNvPr id="16" name="Text 10"/>
          <p:cNvSpPr/>
          <p:nvPr/>
        </p:nvSpPr>
        <p:spPr>
          <a:xfrm>
            <a:off x="715685" y="6439376"/>
            <a:ext cx="13199031" cy="654368"/>
          </a:xfrm>
          <a:prstGeom prst="rect">
            <a:avLst/>
          </a:prstGeom>
          <a:noFill/>
          <a:ln/>
        </p:spPr>
        <p:txBody>
          <a:bodyPr wrap="square" lIns="0" tIns="0" rIns="0" bIns="0" rtlCol="0" anchor="t"/>
          <a:lstStyle/>
          <a:p>
            <a:pPr marL="0" indent="0" algn="l">
              <a:lnSpc>
                <a:spcPts val="2550"/>
              </a:lnSpc>
              <a:buNone/>
            </a:pPr>
            <a:r>
              <a:rPr lang="en-US" sz="1600" dirty="0">
                <a:solidFill>
                  <a:srgbClr val="3C3939"/>
                </a:solidFill>
                <a:latin typeface="Roboto" pitchFamily="34" charset="0"/>
                <a:ea typeface="Roboto" pitchFamily="34" charset="-122"/>
                <a:cs typeface="Roboto" pitchFamily="34" charset="-120"/>
              </a:rPr>
              <a:t>Програмне забезпечення є центральним елементом ГІС, що забезпечує всі функціональні можливості системи. Вибір конкретних програмних продуктів залежить від бюджету, масштабу проекту та специфічних вимог до функціональності.</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2788</Words>
  <Application>Microsoft Office PowerPoint</Application>
  <PresentationFormat>Довільний</PresentationFormat>
  <Paragraphs>301</Paragraphs>
  <Slides>25</Slides>
  <Notes>25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25</vt:i4>
      </vt:variant>
    </vt:vector>
  </HeadingPairs>
  <TitlesOfParts>
    <vt:vector size="30" baseType="lpstr">
      <vt:lpstr>Arial</vt:lpstr>
      <vt:lpstr>Raleway</vt:lpstr>
      <vt:lpstr>Roboto</vt:lpstr>
      <vt:lpstr>Calibri</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Андрей Панасюк</cp:lastModifiedBy>
  <cp:revision>2</cp:revision>
  <dcterms:created xsi:type="dcterms:W3CDTF">2025-03-24T11:52:36Z</dcterms:created>
  <dcterms:modified xsi:type="dcterms:W3CDTF">2025-03-24T13:30:26Z</dcterms:modified>
</cp:coreProperties>
</file>