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4630400" cy="8229600"/>
  <p:notesSz cx="8229600" cy="14630400"/>
  <p:embeddedFontLst>
    <p:embeddedFont>
      <p:font typeface="Calibri" panose="020F0502020204030204" pitchFamily="34" charset="0"/>
      <p:regular r:id="rId28"/>
      <p:bold r:id="rId29"/>
      <p:italic r:id="rId30"/>
      <p:boldItalic r:id="rId31"/>
    </p:embeddedFont>
    <p:embeddedFont>
      <p:font typeface="Raleway" pitchFamily="2" charset="-52"/>
      <p:regular r:id="rId32"/>
    </p:embeddedFont>
    <p:embeddedFont>
      <p:font typeface="Roboto" panose="02000000000000000000" pitchFamily="2" charset="0"/>
      <p:regular r:id="rId33"/>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9" d="100"/>
          <a:sy n="59" d="100"/>
        </p:scale>
        <p:origin x="7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38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2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2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2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2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2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rotWithShape="1">
          <a:blip r:embed="rId3"/>
          <a:srcRect l="18652" t="7652"/>
          <a:stretch/>
        </p:blipFill>
        <p:spPr>
          <a:xfrm>
            <a:off x="8545543" y="1269563"/>
            <a:ext cx="6207541" cy="5161836"/>
          </a:xfrm>
          <a:prstGeom prst="rect">
            <a:avLst/>
          </a:prstGeom>
        </p:spPr>
      </p:pic>
      <p:sp>
        <p:nvSpPr>
          <p:cNvPr id="3" name="Text 0"/>
          <p:cNvSpPr/>
          <p:nvPr/>
        </p:nvSpPr>
        <p:spPr>
          <a:xfrm>
            <a:off x="753427" y="765215"/>
            <a:ext cx="7637145" cy="2690813"/>
          </a:xfrm>
          <a:prstGeom prst="rect">
            <a:avLst/>
          </a:prstGeom>
          <a:noFill/>
          <a:ln/>
        </p:spPr>
        <p:txBody>
          <a:bodyPr wrap="square" lIns="0" tIns="0" rIns="0" bIns="0" rtlCol="0" anchor="t"/>
          <a:lstStyle/>
          <a:p>
            <a:pPr marL="0" indent="0" algn="l">
              <a:lnSpc>
                <a:spcPts val="5250"/>
              </a:lnSpc>
              <a:buNone/>
            </a:pPr>
            <a:r>
              <a:rPr lang="en-US" sz="4200" dirty="0">
                <a:solidFill>
                  <a:srgbClr val="1B1B27"/>
                </a:solidFill>
                <a:latin typeface="Raleway" pitchFamily="34" charset="0"/>
                <a:ea typeface="Raleway" pitchFamily="34" charset="-122"/>
                <a:cs typeface="Raleway" pitchFamily="34" charset="-120"/>
              </a:rPr>
              <a:t>Ознайомлення з робочим інтерфейсом та інструментарієм професійної ГІС MapInfo</a:t>
            </a:r>
            <a:endParaRPr lang="en-US" sz="4200" dirty="0"/>
          </a:p>
        </p:txBody>
      </p:sp>
      <p:sp>
        <p:nvSpPr>
          <p:cNvPr id="4" name="Text 1"/>
          <p:cNvSpPr/>
          <p:nvPr/>
        </p:nvSpPr>
        <p:spPr>
          <a:xfrm>
            <a:off x="753427" y="3778925"/>
            <a:ext cx="7637145" cy="1377315"/>
          </a:xfrm>
          <a:prstGeom prst="rect">
            <a:avLst/>
          </a:prstGeom>
          <a:noFill/>
          <a:ln/>
        </p:spPr>
        <p:txBody>
          <a:bodyPr wrap="square" lIns="0" tIns="0" rIns="0" bIns="0" rtlCol="0" anchor="t"/>
          <a:lstStyle/>
          <a:p>
            <a:pPr marL="0" indent="0" algn="l">
              <a:lnSpc>
                <a:spcPts val="2700"/>
              </a:lnSpc>
              <a:buNone/>
            </a:pPr>
            <a:r>
              <a:rPr lang="en-US" sz="1650" dirty="0">
                <a:solidFill>
                  <a:srgbClr val="3C3939"/>
                </a:solidFill>
                <a:latin typeface="Roboto" pitchFamily="34" charset="0"/>
                <a:ea typeface="Roboto" pitchFamily="34" charset="-122"/>
                <a:cs typeface="Roboto" pitchFamily="34" charset="-120"/>
              </a:rPr>
              <a:t>Вітаємо вас на презентації, присвяченій професійній геоінформаційній системі MapInfo. Сьогодні ми детально розглянемо робочий інтерфейс програми та її потужний інструментарій, який дозволяє виконувати широкий спектр картографічних та аналітичних завдань.</a:t>
            </a:r>
            <a:endParaRPr lang="en-US" sz="1650" dirty="0"/>
          </a:p>
        </p:txBody>
      </p:sp>
      <p:sp>
        <p:nvSpPr>
          <p:cNvPr id="5" name="Text 2"/>
          <p:cNvSpPr/>
          <p:nvPr/>
        </p:nvSpPr>
        <p:spPr>
          <a:xfrm>
            <a:off x="753427" y="5398413"/>
            <a:ext cx="7637145" cy="2065973"/>
          </a:xfrm>
          <a:prstGeom prst="rect">
            <a:avLst/>
          </a:prstGeom>
          <a:noFill/>
          <a:ln/>
        </p:spPr>
        <p:txBody>
          <a:bodyPr wrap="square" lIns="0" tIns="0" rIns="0" bIns="0" rtlCol="0" anchor="t"/>
          <a:lstStyle/>
          <a:p>
            <a:pPr marL="0" indent="0" algn="l">
              <a:lnSpc>
                <a:spcPts val="2700"/>
              </a:lnSpc>
              <a:buNone/>
            </a:pPr>
            <a:r>
              <a:rPr lang="en-US" sz="1650" dirty="0">
                <a:solidFill>
                  <a:srgbClr val="3C3939"/>
                </a:solidFill>
                <a:latin typeface="Roboto" pitchFamily="34" charset="0"/>
                <a:ea typeface="Roboto" pitchFamily="34" charset="-122"/>
                <a:cs typeface="Roboto" pitchFamily="34" charset="-120"/>
              </a:rPr>
              <a:t>MapInfo Professional є однією з найпоширеніших ГІС у світі, яка використовується геодезистами, картографами та фахівцями з просторового аналізу для створення, редагування та аналізу просторових даних. Ця програма має довгу історію розробки, починаючи з 1986 року, і продовжує удосконалюватися та розвиватися відповідно до сучасних вимог.</a:t>
            </a:r>
            <a:endParaRPr lang="en-US" sz="16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821769"/>
            <a:ext cx="8590836"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Raleway" pitchFamily="34" charset="0"/>
                <a:ea typeface="Raleway" pitchFamily="34" charset="-122"/>
                <a:cs typeface="Raleway" pitchFamily="34" charset="-120"/>
              </a:rPr>
              <a:t>Інструменти створення об'єктів</a:t>
            </a:r>
            <a:endParaRPr lang="en-US" sz="4450" dirty="0"/>
          </a:p>
        </p:txBody>
      </p:sp>
      <p:pic>
        <p:nvPicPr>
          <p:cNvPr id="3" name="Image 0" descr="preencoded.png"/>
          <p:cNvPicPr>
            <a:picLocks noChangeAspect="1"/>
          </p:cNvPicPr>
          <p:nvPr/>
        </p:nvPicPr>
        <p:blipFill>
          <a:blip r:embed="rId3"/>
          <a:stretch>
            <a:fillRect/>
          </a:stretch>
        </p:blipFill>
        <p:spPr>
          <a:xfrm>
            <a:off x="793790" y="1984177"/>
            <a:ext cx="566976" cy="566976"/>
          </a:xfrm>
          <a:prstGeom prst="rect">
            <a:avLst/>
          </a:prstGeom>
        </p:spPr>
      </p:pic>
      <p:sp>
        <p:nvSpPr>
          <p:cNvPr id="4" name="Text 1"/>
          <p:cNvSpPr/>
          <p:nvPr/>
        </p:nvSpPr>
        <p:spPr>
          <a:xfrm>
            <a:off x="793790" y="27779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Точкові об'єкти</a:t>
            </a:r>
            <a:endParaRPr lang="en-US" sz="2200" dirty="0"/>
          </a:p>
        </p:txBody>
      </p:sp>
      <p:sp>
        <p:nvSpPr>
          <p:cNvPr id="5" name="Text 2"/>
          <p:cNvSpPr/>
          <p:nvPr/>
        </p:nvSpPr>
        <p:spPr>
          <a:xfrm>
            <a:off x="793790" y="3268385"/>
            <a:ext cx="3005495" cy="1814513"/>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Інструменти для створення точок, символів та вузлів, які представляють дискретні об'єкти: будівлі, опори, колодязі тощо</a:t>
            </a:r>
            <a:endParaRPr lang="en-US" sz="1750" dirty="0"/>
          </a:p>
        </p:txBody>
      </p:sp>
      <p:pic>
        <p:nvPicPr>
          <p:cNvPr id="6" name="Image 1" descr="preencoded.png"/>
          <p:cNvPicPr>
            <a:picLocks noChangeAspect="1"/>
          </p:cNvPicPr>
          <p:nvPr/>
        </p:nvPicPr>
        <p:blipFill>
          <a:blip r:embed="rId4"/>
          <a:stretch>
            <a:fillRect/>
          </a:stretch>
        </p:blipFill>
        <p:spPr>
          <a:xfrm>
            <a:off x="4139446" y="1984177"/>
            <a:ext cx="566976" cy="566976"/>
          </a:xfrm>
          <a:prstGeom prst="rect">
            <a:avLst/>
          </a:prstGeom>
        </p:spPr>
      </p:pic>
      <p:sp>
        <p:nvSpPr>
          <p:cNvPr id="7" name="Text 3"/>
          <p:cNvSpPr/>
          <p:nvPr/>
        </p:nvSpPr>
        <p:spPr>
          <a:xfrm>
            <a:off x="4139446" y="27779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Лінійні об'єкти</a:t>
            </a:r>
            <a:endParaRPr lang="en-US" sz="2200" dirty="0"/>
          </a:p>
        </p:txBody>
      </p:sp>
      <p:sp>
        <p:nvSpPr>
          <p:cNvPr id="8" name="Text 4"/>
          <p:cNvSpPr/>
          <p:nvPr/>
        </p:nvSpPr>
        <p:spPr>
          <a:xfrm>
            <a:off x="4139446" y="3268385"/>
            <a:ext cx="3005614" cy="1814513"/>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Засоби для малювання ліній, полілініій, дуг та кривих, що відображають дороги, трубопроводи, річки тощо</a:t>
            </a:r>
            <a:endParaRPr lang="en-US" sz="1750" dirty="0"/>
          </a:p>
        </p:txBody>
      </p:sp>
      <p:pic>
        <p:nvPicPr>
          <p:cNvPr id="9" name="Image 2" descr="preencoded.png"/>
          <p:cNvPicPr>
            <a:picLocks noChangeAspect="1"/>
          </p:cNvPicPr>
          <p:nvPr/>
        </p:nvPicPr>
        <p:blipFill>
          <a:blip r:embed="rId5"/>
          <a:stretch>
            <a:fillRect/>
          </a:stretch>
        </p:blipFill>
        <p:spPr>
          <a:xfrm>
            <a:off x="7485221" y="1984177"/>
            <a:ext cx="566976" cy="566976"/>
          </a:xfrm>
          <a:prstGeom prst="rect">
            <a:avLst/>
          </a:prstGeom>
        </p:spPr>
      </p:pic>
      <p:sp>
        <p:nvSpPr>
          <p:cNvPr id="10" name="Text 5"/>
          <p:cNvSpPr/>
          <p:nvPr/>
        </p:nvSpPr>
        <p:spPr>
          <a:xfrm>
            <a:off x="7485221" y="27779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Полігональні об'єкти</a:t>
            </a:r>
            <a:endParaRPr lang="en-US" sz="2200" dirty="0"/>
          </a:p>
        </p:txBody>
      </p:sp>
      <p:sp>
        <p:nvSpPr>
          <p:cNvPr id="11" name="Text 6"/>
          <p:cNvSpPr/>
          <p:nvPr/>
        </p:nvSpPr>
        <p:spPr>
          <a:xfrm>
            <a:off x="7485221" y="3268385"/>
            <a:ext cx="3005614"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Інструменти для створення замкнутих областей: ділянок, територій, зон, адміністративних одиниць</a:t>
            </a:r>
            <a:endParaRPr lang="en-US" sz="1750" dirty="0"/>
          </a:p>
        </p:txBody>
      </p:sp>
      <p:pic>
        <p:nvPicPr>
          <p:cNvPr id="12" name="Image 3" descr="preencoded.png"/>
          <p:cNvPicPr>
            <a:picLocks noChangeAspect="1"/>
          </p:cNvPicPr>
          <p:nvPr/>
        </p:nvPicPr>
        <p:blipFill>
          <a:blip r:embed="rId6"/>
          <a:stretch>
            <a:fillRect/>
          </a:stretch>
        </p:blipFill>
        <p:spPr>
          <a:xfrm>
            <a:off x="10830997" y="1984177"/>
            <a:ext cx="566976" cy="566976"/>
          </a:xfrm>
          <a:prstGeom prst="rect">
            <a:avLst/>
          </a:prstGeom>
        </p:spPr>
      </p:pic>
      <p:sp>
        <p:nvSpPr>
          <p:cNvPr id="13" name="Text 7"/>
          <p:cNvSpPr/>
          <p:nvPr/>
        </p:nvSpPr>
        <p:spPr>
          <a:xfrm>
            <a:off x="10830997" y="27779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Текстові об'єкти</a:t>
            </a:r>
            <a:endParaRPr lang="en-US" sz="2200" dirty="0"/>
          </a:p>
        </p:txBody>
      </p:sp>
      <p:sp>
        <p:nvSpPr>
          <p:cNvPr id="14" name="Text 8"/>
          <p:cNvSpPr/>
          <p:nvPr/>
        </p:nvSpPr>
        <p:spPr>
          <a:xfrm>
            <a:off x="10830997" y="3268385"/>
            <a:ext cx="3005614"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Функції для додавання написів, підписів та текстових анотацій до карти</a:t>
            </a:r>
            <a:endParaRPr lang="en-US" sz="1750" dirty="0"/>
          </a:p>
        </p:txBody>
      </p:sp>
      <p:sp>
        <p:nvSpPr>
          <p:cNvPr id="15" name="Text 9"/>
          <p:cNvSpPr/>
          <p:nvPr/>
        </p:nvSpPr>
        <p:spPr>
          <a:xfrm>
            <a:off x="793790" y="533804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MapInfo пропонує різноманітні інструменти для створення та модифікації просторових об'єктів. Інтерфейс малювання інтуїтивно зрозумілий і подібний до інших графічних редакторів, що полегшує освоєння новими користувачами.</a:t>
            </a:r>
            <a:endParaRPr lang="en-US" sz="1750" dirty="0"/>
          </a:p>
        </p:txBody>
      </p:sp>
      <p:sp>
        <p:nvSpPr>
          <p:cNvPr id="16" name="Text 10"/>
          <p:cNvSpPr/>
          <p:nvPr/>
        </p:nvSpPr>
        <p:spPr>
          <a:xfrm>
            <a:off x="793790" y="6319004"/>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Важливою особливістю є можливість створення об'єктів із заданою точністю, використовуючи координатний ввід, прив'язку до існуючих об'єктів та інші професійні інструменти геодезичної точності. Також підтримується оцифрування растрових карт для створення векторних шарів.</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08422" y="610553"/>
            <a:ext cx="7535347" cy="632460"/>
          </a:xfrm>
          <a:prstGeom prst="rect">
            <a:avLst/>
          </a:prstGeom>
          <a:noFill/>
          <a:ln/>
        </p:spPr>
        <p:txBody>
          <a:bodyPr wrap="none" lIns="0" tIns="0" rIns="0" bIns="0" rtlCol="0" anchor="t"/>
          <a:lstStyle/>
          <a:p>
            <a:pPr marL="0" indent="0" algn="l">
              <a:lnSpc>
                <a:spcPts val="4950"/>
              </a:lnSpc>
              <a:buNone/>
            </a:pPr>
            <a:r>
              <a:rPr lang="en-US" sz="3950" dirty="0">
                <a:solidFill>
                  <a:srgbClr val="1B1B27"/>
                </a:solidFill>
                <a:latin typeface="Raleway" pitchFamily="34" charset="0"/>
                <a:ea typeface="Raleway" pitchFamily="34" charset="-122"/>
                <a:cs typeface="Raleway" pitchFamily="34" charset="-120"/>
              </a:rPr>
              <a:t>Система координат та проекції</a:t>
            </a:r>
            <a:endParaRPr lang="en-US" sz="3950" dirty="0"/>
          </a:p>
        </p:txBody>
      </p:sp>
      <p:sp>
        <p:nvSpPr>
          <p:cNvPr id="3" name="Shape 1"/>
          <p:cNvSpPr/>
          <p:nvPr/>
        </p:nvSpPr>
        <p:spPr>
          <a:xfrm>
            <a:off x="708422" y="1647825"/>
            <a:ext cx="13213556" cy="3572828"/>
          </a:xfrm>
          <a:prstGeom prst="roundRect">
            <a:avLst>
              <a:gd name="adj" fmla="val 2379"/>
            </a:avLst>
          </a:prstGeom>
          <a:noFill/>
          <a:ln w="7620">
            <a:solidFill>
              <a:srgbClr val="000000">
                <a:alpha val="8000"/>
              </a:srgbClr>
            </a:solidFill>
            <a:prstDash val="solid"/>
          </a:ln>
        </p:spPr>
      </p:sp>
      <p:sp>
        <p:nvSpPr>
          <p:cNvPr id="4" name="Shape 2"/>
          <p:cNvSpPr/>
          <p:nvPr/>
        </p:nvSpPr>
        <p:spPr>
          <a:xfrm>
            <a:off x="716042" y="1655445"/>
            <a:ext cx="13196888" cy="581978"/>
          </a:xfrm>
          <a:prstGeom prst="rect">
            <a:avLst/>
          </a:prstGeom>
          <a:solidFill>
            <a:srgbClr val="FFFFFF">
              <a:alpha val="4000"/>
            </a:srgbClr>
          </a:solidFill>
          <a:ln/>
        </p:spPr>
      </p:sp>
      <p:sp>
        <p:nvSpPr>
          <p:cNvPr id="5" name="Text 3"/>
          <p:cNvSpPr/>
          <p:nvPr/>
        </p:nvSpPr>
        <p:spPr>
          <a:xfrm>
            <a:off x="920115" y="1784509"/>
            <a:ext cx="3989784" cy="323850"/>
          </a:xfrm>
          <a:prstGeom prst="rect">
            <a:avLst/>
          </a:prstGeom>
          <a:noFill/>
          <a:ln/>
        </p:spPr>
        <p:txBody>
          <a:bodyPr wrap="none" lIns="0" tIns="0" rIns="0" bIns="0" rtlCol="0" anchor="t"/>
          <a:lstStyle/>
          <a:p>
            <a:pPr marL="0" indent="0" algn="l">
              <a:lnSpc>
                <a:spcPts val="2550"/>
              </a:lnSpc>
              <a:buNone/>
            </a:pPr>
            <a:r>
              <a:rPr lang="en-US" sz="1550" dirty="0">
                <a:solidFill>
                  <a:srgbClr val="3C3939"/>
                </a:solidFill>
                <a:latin typeface="Roboto" pitchFamily="34" charset="0"/>
                <a:ea typeface="Roboto" pitchFamily="34" charset="-122"/>
                <a:cs typeface="Roboto" pitchFamily="34" charset="-120"/>
              </a:rPr>
              <a:t>Тип проекції</a:t>
            </a:r>
            <a:endParaRPr lang="en-US" sz="1550" dirty="0"/>
          </a:p>
        </p:txBody>
      </p:sp>
      <p:sp>
        <p:nvSpPr>
          <p:cNvPr id="6" name="Text 4"/>
          <p:cNvSpPr/>
          <p:nvPr/>
        </p:nvSpPr>
        <p:spPr>
          <a:xfrm>
            <a:off x="5322332" y="1784509"/>
            <a:ext cx="3985974" cy="323850"/>
          </a:xfrm>
          <a:prstGeom prst="rect">
            <a:avLst/>
          </a:prstGeom>
          <a:noFill/>
          <a:ln/>
        </p:spPr>
        <p:txBody>
          <a:bodyPr wrap="none" lIns="0" tIns="0" rIns="0" bIns="0" rtlCol="0" anchor="t"/>
          <a:lstStyle/>
          <a:p>
            <a:pPr marL="0" indent="0" algn="l">
              <a:lnSpc>
                <a:spcPts val="2550"/>
              </a:lnSpc>
              <a:buNone/>
            </a:pPr>
            <a:r>
              <a:rPr lang="en-US" sz="1550" dirty="0">
                <a:solidFill>
                  <a:srgbClr val="3C3939"/>
                </a:solidFill>
                <a:latin typeface="Roboto" pitchFamily="34" charset="0"/>
                <a:ea typeface="Roboto" pitchFamily="34" charset="-122"/>
                <a:cs typeface="Roboto" pitchFamily="34" charset="-120"/>
              </a:rPr>
              <a:t>Приклади</a:t>
            </a:r>
            <a:endParaRPr lang="en-US" sz="1550" dirty="0"/>
          </a:p>
        </p:txBody>
      </p:sp>
      <p:sp>
        <p:nvSpPr>
          <p:cNvPr id="7" name="Text 5"/>
          <p:cNvSpPr/>
          <p:nvPr/>
        </p:nvSpPr>
        <p:spPr>
          <a:xfrm>
            <a:off x="9720739" y="1784509"/>
            <a:ext cx="3989784" cy="323850"/>
          </a:xfrm>
          <a:prstGeom prst="rect">
            <a:avLst/>
          </a:prstGeom>
          <a:noFill/>
          <a:ln/>
        </p:spPr>
        <p:txBody>
          <a:bodyPr wrap="none" lIns="0" tIns="0" rIns="0" bIns="0" rtlCol="0" anchor="t"/>
          <a:lstStyle/>
          <a:p>
            <a:pPr marL="0" indent="0" algn="l">
              <a:lnSpc>
                <a:spcPts val="2550"/>
              </a:lnSpc>
              <a:buNone/>
            </a:pPr>
            <a:r>
              <a:rPr lang="en-US" sz="1550" dirty="0">
                <a:solidFill>
                  <a:srgbClr val="3C3939"/>
                </a:solidFill>
                <a:latin typeface="Roboto" pitchFamily="34" charset="0"/>
                <a:ea typeface="Roboto" pitchFamily="34" charset="-122"/>
                <a:cs typeface="Roboto" pitchFamily="34" charset="-120"/>
              </a:rPr>
              <a:t>Застосування</a:t>
            </a:r>
            <a:endParaRPr lang="en-US" sz="1550" dirty="0"/>
          </a:p>
        </p:txBody>
      </p:sp>
      <p:sp>
        <p:nvSpPr>
          <p:cNvPr id="8" name="Shape 6"/>
          <p:cNvSpPr/>
          <p:nvPr/>
        </p:nvSpPr>
        <p:spPr>
          <a:xfrm>
            <a:off x="716042" y="2237423"/>
            <a:ext cx="13196888" cy="905828"/>
          </a:xfrm>
          <a:prstGeom prst="rect">
            <a:avLst/>
          </a:prstGeom>
          <a:solidFill>
            <a:srgbClr val="000000">
              <a:alpha val="4000"/>
            </a:srgbClr>
          </a:solidFill>
          <a:ln/>
        </p:spPr>
      </p:sp>
      <p:sp>
        <p:nvSpPr>
          <p:cNvPr id="9" name="Text 7"/>
          <p:cNvSpPr/>
          <p:nvPr/>
        </p:nvSpPr>
        <p:spPr>
          <a:xfrm>
            <a:off x="920115" y="2366486"/>
            <a:ext cx="3989784" cy="323850"/>
          </a:xfrm>
          <a:prstGeom prst="rect">
            <a:avLst/>
          </a:prstGeom>
          <a:noFill/>
          <a:ln/>
        </p:spPr>
        <p:txBody>
          <a:bodyPr wrap="none" lIns="0" tIns="0" rIns="0" bIns="0" rtlCol="0" anchor="t"/>
          <a:lstStyle/>
          <a:p>
            <a:pPr marL="0" indent="0" algn="l">
              <a:lnSpc>
                <a:spcPts val="2550"/>
              </a:lnSpc>
              <a:buNone/>
            </a:pPr>
            <a:r>
              <a:rPr lang="en-US" sz="1550" dirty="0">
                <a:solidFill>
                  <a:srgbClr val="3C3939"/>
                </a:solidFill>
                <a:latin typeface="Roboto" pitchFamily="34" charset="0"/>
                <a:ea typeface="Roboto" pitchFamily="34" charset="-122"/>
                <a:cs typeface="Roboto" pitchFamily="34" charset="-120"/>
              </a:rPr>
              <a:t>Конічні</a:t>
            </a:r>
            <a:endParaRPr lang="en-US" sz="1550" dirty="0"/>
          </a:p>
        </p:txBody>
      </p:sp>
      <p:sp>
        <p:nvSpPr>
          <p:cNvPr id="10" name="Text 8"/>
          <p:cNvSpPr/>
          <p:nvPr/>
        </p:nvSpPr>
        <p:spPr>
          <a:xfrm>
            <a:off x="5322332" y="2366486"/>
            <a:ext cx="3985974" cy="323850"/>
          </a:xfrm>
          <a:prstGeom prst="rect">
            <a:avLst/>
          </a:prstGeom>
          <a:noFill/>
          <a:ln/>
        </p:spPr>
        <p:txBody>
          <a:bodyPr wrap="none" lIns="0" tIns="0" rIns="0" bIns="0" rtlCol="0" anchor="t"/>
          <a:lstStyle/>
          <a:p>
            <a:pPr marL="0" indent="0" algn="l">
              <a:lnSpc>
                <a:spcPts val="2550"/>
              </a:lnSpc>
              <a:buNone/>
            </a:pPr>
            <a:r>
              <a:rPr lang="en-US" sz="1550" dirty="0">
                <a:solidFill>
                  <a:srgbClr val="3C3939"/>
                </a:solidFill>
                <a:latin typeface="Roboto" pitchFamily="34" charset="0"/>
                <a:ea typeface="Roboto" pitchFamily="34" charset="-122"/>
                <a:cs typeface="Roboto" pitchFamily="34" charset="-120"/>
              </a:rPr>
              <a:t>Альберса, Ламберта</a:t>
            </a:r>
            <a:endParaRPr lang="en-US" sz="1550" dirty="0"/>
          </a:p>
        </p:txBody>
      </p:sp>
      <p:sp>
        <p:nvSpPr>
          <p:cNvPr id="11" name="Text 9"/>
          <p:cNvSpPr/>
          <p:nvPr/>
        </p:nvSpPr>
        <p:spPr>
          <a:xfrm>
            <a:off x="9720739" y="2366486"/>
            <a:ext cx="3989784" cy="647700"/>
          </a:xfrm>
          <a:prstGeom prst="rect">
            <a:avLst/>
          </a:prstGeom>
          <a:noFill/>
          <a:ln/>
        </p:spPr>
        <p:txBody>
          <a:bodyPr wrap="square" lIns="0" tIns="0" rIns="0" bIns="0" rtlCol="0" anchor="t"/>
          <a:lstStyle/>
          <a:p>
            <a:pPr marL="0" indent="0" algn="l">
              <a:lnSpc>
                <a:spcPts val="2550"/>
              </a:lnSpc>
              <a:buNone/>
            </a:pPr>
            <a:r>
              <a:rPr lang="en-US" sz="1550" dirty="0">
                <a:solidFill>
                  <a:srgbClr val="3C3939"/>
                </a:solidFill>
                <a:latin typeface="Roboto" pitchFamily="34" charset="0"/>
                <a:ea typeface="Roboto" pitchFamily="34" charset="-122"/>
                <a:cs typeface="Roboto" pitchFamily="34" charset="-120"/>
              </a:rPr>
              <a:t>Території середніх широт, які витягнуті зі сходу на захід</a:t>
            </a:r>
            <a:endParaRPr lang="en-US" sz="1550" dirty="0"/>
          </a:p>
        </p:txBody>
      </p:sp>
      <p:sp>
        <p:nvSpPr>
          <p:cNvPr id="12" name="Shape 10"/>
          <p:cNvSpPr/>
          <p:nvPr/>
        </p:nvSpPr>
        <p:spPr>
          <a:xfrm>
            <a:off x="716042" y="3143250"/>
            <a:ext cx="13196888" cy="581978"/>
          </a:xfrm>
          <a:prstGeom prst="rect">
            <a:avLst/>
          </a:prstGeom>
          <a:solidFill>
            <a:srgbClr val="FFFFFF">
              <a:alpha val="4000"/>
            </a:srgbClr>
          </a:solidFill>
          <a:ln/>
        </p:spPr>
      </p:sp>
      <p:sp>
        <p:nvSpPr>
          <p:cNvPr id="13" name="Text 11"/>
          <p:cNvSpPr/>
          <p:nvPr/>
        </p:nvSpPr>
        <p:spPr>
          <a:xfrm>
            <a:off x="920115" y="3272314"/>
            <a:ext cx="3989784" cy="323850"/>
          </a:xfrm>
          <a:prstGeom prst="rect">
            <a:avLst/>
          </a:prstGeom>
          <a:noFill/>
          <a:ln/>
        </p:spPr>
        <p:txBody>
          <a:bodyPr wrap="none" lIns="0" tIns="0" rIns="0" bIns="0" rtlCol="0" anchor="t"/>
          <a:lstStyle/>
          <a:p>
            <a:pPr marL="0" indent="0" algn="l">
              <a:lnSpc>
                <a:spcPts val="2550"/>
              </a:lnSpc>
              <a:buNone/>
            </a:pPr>
            <a:r>
              <a:rPr lang="en-US" sz="1550" dirty="0">
                <a:solidFill>
                  <a:srgbClr val="3C3939"/>
                </a:solidFill>
                <a:latin typeface="Roboto" pitchFamily="34" charset="0"/>
                <a:ea typeface="Roboto" pitchFamily="34" charset="-122"/>
                <a:cs typeface="Roboto" pitchFamily="34" charset="-120"/>
              </a:rPr>
              <a:t>Циліндричні</a:t>
            </a:r>
            <a:endParaRPr lang="en-US" sz="1550" dirty="0"/>
          </a:p>
        </p:txBody>
      </p:sp>
      <p:sp>
        <p:nvSpPr>
          <p:cNvPr id="14" name="Text 12"/>
          <p:cNvSpPr/>
          <p:nvPr/>
        </p:nvSpPr>
        <p:spPr>
          <a:xfrm>
            <a:off x="5322332" y="3272314"/>
            <a:ext cx="3985974" cy="323850"/>
          </a:xfrm>
          <a:prstGeom prst="rect">
            <a:avLst/>
          </a:prstGeom>
          <a:noFill/>
          <a:ln/>
        </p:spPr>
        <p:txBody>
          <a:bodyPr wrap="none" lIns="0" tIns="0" rIns="0" bIns="0" rtlCol="0" anchor="t"/>
          <a:lstStyle/>
          <a:p>
            <a:pPr marL="0" indent="0" algn="l">
              <a:lnSpc>
                <a:spcPts val="2550"/>
              </a:lnSpc>
              <a:buNone/>
            </a:pPr>
            <a:r>
              <a:rPr lang="en-US" sz="1550" dirty="0">
                <a:solidFill>
                  <a:srgbClr val="3C3939"/>
                </a:solidFill>
                <a:latin typeface="Roboto" pitchFamily="34" charset="0"/>
                <a:ea typeface="Roboto" pitchFamily="34" charset="-122"/>
                <a:cs typeface="Roboto" pitchFamily="34" charset="-120"/>
              </a:rPr>
              <a:t>Меркатора, UTM</a:t>
            </a:r>
            <a:endParaRPr lang="en-US" sz="1550" dirty="0"/>
          </a:p>
        </p:txBody>
      </p:sp>
      <p:sp>
        <p:nvSpPr>
          <p:cNvPr id="15" name="Text 13"/>
          <p:cNvSpPr/>
          <p:nvPr/>
        </p:nvSpPr>
        <p:spPr>
          <a:xfrm>
            <a:off x="9720739" y="3272314"/>
            <a:ext cx="3989784" cy="323850"/>
          </a:xfrm>
          <a:prstGeom prst="rect">
            <a:avLst/>
          </a:prstGeom>
          <a:noFill/>
          <a:ln/>
        </p:spPr>
        <p:txBody>
          <a:bodyPr wrap="none" lIns="0" tIns="0" rIns="0" bIns="0" rtlCol="0" anchor="t"/>
          <a:lstStyle/>
          <a:p>
            <a:pPr marL="0" indent="0" algn="l">
              <a:lnSpc>
                <a:spcPts val="2550"/>
              </a:lnSpc>
              <a:buNone/>
            </a:pPr>
            <a:r>
              <a:rPr lang="en-US" sz="1550" dirty="0">
                <a:solidFill>
                  <a:srgbClr val="3C3939"/>
                </a:solidFill>
                <a:latin typeface="Roboto" pitchFamily="34" charset="0"/>
                <a:ea typeface="Roboto" pitchFamily="34" charset="-122"/>
                <a:cs typeface="Roboto" pitchFamily="34" charset="-120"/>
              </a:rPr>
              <a:t>Морська навігація, топографічні карти</a:t>
            </a:r>
            <a:endParaRPr lang="en-US" sz="1550" dirty="0"/>
          </a:p>
        </p:txBody>
      </p:sp>
      <p:sp>
        <p:nvSpPr>
          <p:cNvPr id="16" name="Shape 14"/>
          <p:cNvSpPr/>
          <p:nvPr/>
        </p:nvSpPr>
        <p:spPr>
          <a:xfrm>
            <a:off x="716042" y="3725227"/>
            <a:ext cx="13196888" cy="581978"/>
          </a:xfrm>
          <a:prstGeom prst="rect">
            <a:avLst/>
          </a:prstGeom>
          <a:solidFill>
            <a:srgbClr val="000000">
              <a:alpha val="4000"/>
            </a:srgbClr>
          </a:solidFill>
          <a:ln/>
        </p:spPr>
      </p:sp>
      <p:sp>
        <p:nvSpPr>
          <p:cNvPr id="17" name="Text 15"/>
          <p:cNvSpPr/>
          <p:nvPr/>
        </p:nvSpPr>
        <p:spPr>
          <a:xfrm>
            <a:off x="920115" y="3854291"/>
            <a:ext cx="3989784" cy="323850"/>
          </a:xfrm>
          <a:prstGeom prst="rect">
            <a:avLst/>
          </a:prstGeom>
          <a:noFill/>
          <a:ln/>
        </p:spPr>
        <p:txBody>
          <a:bodyPr wrap="none" lIns="0" tIns="0" rIns="0" bIns="0" rtlCol="0" anchor="t"/>
          <a:lstStyle/>
          <a:p>
            <a:pPr marL="0" indent="0" algn="l">
              <a:lnSpc>
                <a:spcPts val="2550"/>
              </a:lnSpc>
              <a:buNone/>
            </a:pPr>
            <a:r>
              <a:rPr lang="en-US" sz="1550" dirty="0">
                <a:solidFill>
                  <a:srgbClr val="3C3939"/>
                </a:solidFill>
                <a:latin typeface="Roboto" pitchFamily="34" charset="0"/>
                <a:ea typeface="Roboto" pitchFamily="34" charset="-122"/>
                <a:cs typeface="Roboto" pitchFamily="34" charset="-120"/>
              </a:rPr>
              <a:t>Азимутальні</a:t>
            </a:r>
            <a:endParaRPr lang="en-US" sz="1550" dirty="0"/>
          </a:p>
        </p:txBody>
      </p:sp>
      <p:sp>
        <p:nvSpPr>
          <p:cNvPr id="18" name="Text 16"/>
          <p:cNvSpPr/>
          <p:nvPr/>
        </p:nvSpPr>
        <p:spPr>
          <a:xfrm>
            <a:off x="5322332" y="3854291"/>
            <a:ext cx="3985974" cy="323850"/>
          </a:xfrm>
          <a:prstGeom prst="rect">
            <a:avLst/>
          </a:prstGeom>
          <a:noFill/>
          <a:ln/>
        </p:spPr>
        <p:txBody>
          <a:bodyPr wrap="none" lIns="0" tIns="0" rIns="0" bIns="0" rtlCol="0" anchor="t"/>
          <a:lstStyle/>
          <a:p>
            <a:pPr marL="0" indent="0" algn="l">
              <a:lnSpc>
                <a:spcPts val="2550"/>
              </a:lnSpc>
              <a:buNone/>
            </a:pPr>
            <a:r>
              <a:rPr lang="en-US" sz="1550" dirty="0">
                <a:solidFill>
                  <a:srgbClr val="3C3939"/>
                </a:solidFill>
                <a:latin typeface="Roboto" pitchFamily="34" charset="0"/>
                <a:ea typeface="Roboto" pitchFamily="34" charset="-122"/>
                <a:cs typeface="Roboto" pitchFamily="34" charset="-120"/>
              </a:rPr>
              <a:t>Стереографічна, Ортографічна</a:t>
            </a:r>
            <a:endParaRPr lang="en-US" sz="1550" dirty="0"/>
          </a:p>
        </p:txBody>
      </p:sp>
      <p:sp>
        <p:nvSpPr>
          <p:cNvPr id="19" name="Text 17"/>
          <p:cNvSpPr/>
          <p:nvPr/>
        </p:nvSpPr>
        <p:spPr>
          <a:xfrm>
            <a:off x="9720739" y="3854291"/>
            <a:ext cx="3989784" cy="323850"/>
          </a:xfrm>
          <a:prstGeom prst="rect">
            <a:avLst/>
          </a:prstGeom>
          <a:noFill/>
          <a:ln/>
        </p:spPr>
        <p:txBody>
          <a:bodyPr wrap="none" lIns="0" tIns="0" rIns="0" bIns="0" rtlCol="0" anchor="t"/>
          <a:lstStyle/>
          <a:p>
            <a:pPr marL="0" indent="0" algn="l">
              <a:lnSpc>
                <a:spcPts val="2550"/>
              </a:lnSpc>
              <a:buNone/>
            </a:pPr>
            <a:r>
              <a:rPr lang="en-US" sz="1550" dirty="0">
                <a:solidFill>
                  <a:srgbClr val="3C3939"/>
                </a:solidFill>
                <a:latin typeface="Roboto" pitchFamily="34" charset="0"/>
                <a:ea typeface="Roboto" pitchFamily="34" charset="-122"/>
                <a:cs typeface="Roboto" pitchFamily="34" charset="-120"/>
              </a:rPr>
              <a:t>Полярні регіони, аеронавігаційні карти</a:t>
            </a:r>
            <a:endParaRPr lang="en-US" sz="1550" dirty="0"/>
          </a:p>
        </p:txBody>
      </p:sp>
      <p:sp>
        <p:nvSpPr>
          <p:cNvPr id="20" name="Shape 18"/>
          <p:cNvSpPr/>
          <p:nvPr/>
        </p:nvSpPr>
        <p:spPr>
          <a:xfrm>
            <a:off x="716042" y="4307205"/>
            <a:ext cx="13196888" cy="905828"/>
          </a:xfrm>
          <a:prstGeom prst="rect">
            <a:avLst/>
          </a:prstGeom>
          <a:solidFill>
            <a:srgbClr val="FFFFFF">
              <a:alpha val="4000"/>
            </a:srgbClr>
          </a:solidFill>
          <a:ln/>
        </p:spPr>
      </p:sp>
      <p:sp>
        <p:nvSpPr>
          <p:cNvPr id="21" name="Text 19"/>
          <p:cNvSpPr/>
          <p:nvPr/>
        </p:nvSpPr>
        <p:spPr>
          <a:xfrm>
            <a:off x="920115" y="4436269"/>
            <a:ext cx="3989784" cy="323850"/>
          </a:xfrm>
          <a:prstGeom prst="rect">
            <a:avLst/>
          </a:prstGeom>
          <a:noFill/>
          <a:ln/>
        </p:spPr>
        <p:txBody>
          <a:bodyPr wrap="none" lIns="0" tIns="0" rIns="0" bIns="0" rtlCol="0" anchor="t"/>
          <a:lstStyle/>
          <a:p>
            <a:pPr marL="0" indent="0" algn="l">
              <a:lnSpc>
                <a:spcPts val="2550"/>
              </a:lnSpc>
              <a:buNone/>
            </a:pPr>
            <a:r>
              <a:rPr lang="en-US" sz="1550" dirty="0">
                <a:solidFill>
                  <a:srgbClr val="3C3939"/>
                </a:solidFill>
                <a:latin typeface="Roboto" pitchFamily="34" charset="0"/>
                <a:ea typeface="Roboto" pitchFamily="34" charset="-122"/>
                <a:cs typeface="Roboto" pitchFamily="34" charset="-120"/>
              </a:rPr>
              <a:t>Національні</a:t>
            </a:r>
            <a:endParaRPr lang="en-US" sz="1550" dirty="0"/>
          </a:p>
        </p:txBody>
      </p:sp>
      <p:sp>
        <p:nvSpPr>
          <p:cNvPr id="22" name="Text 20"/>
          <p:cNvSpPr/>
          <p:nvPr/>
        </p:nvSpPr>
        <p:spPr>
          <a:xfrm>
            <a:off x="5322332" y="4436269"/>
            <a:ext cx="3985974" cy="323850"/>
          </a:xfrm>
          <a:prstGeom prst="rect">
            <a:avLst/>
          </a:prstGeom>
          <a:noFill/>
          <a:ln/>
        </p:spPr>
        <p:txBody>
          <a:bodyPr wrap="none" lIns="0" tIns="0" rIns="0" bIns="0" rtlCol="0" anchor="t"/>
          <a:lstStyle/>
          <a:p>
            <a:pPr marL="0" indent="0" algn="l">
              <a:lnSpc>
                <a:spcPts val="2550"/>
              </a:lnSpc>
              <a:buNone/>
            </a:pPr>
            <a:r>
              <a:rPr lang="en-US" sz="1550" dirty="0">
                <a:solidFill>
                  <a:srgbClr val="3C3939"/>
                </a:solidFill>
                <a:latin typeface="Roboto" pitchFamily="34" charset="0"/>
                <a:ea typeface="Roboto" pitchFamily="34" charset="-122"/>
                <a:cs typeface="Roboto" pitchFamily="34" charset="-120"/>
              </a:rPr>
              <a:t>СК-42, УСК-2000</a:t>
            </a:r>
            <a:endParaRPr lang="en-US" sz="1550" dirty="0"/>
          </a:p>
        </p:txBody>
      </p:sp>
      <p:sp>
        <p:nvSpPr>
          <p:cNvPr id="23" name="Text 21"/>
          <p:cNvSpPr/>
          <p:nvPr/>
        </p:nvSpPr>
        <p:spPr>
          <a:xfrm>
            <a:off x="9720739" y="4436269"/>
            <a:ext cx="3989784" cy="647700"/>
          </a:xfrm>
          <a:prstGeom prst="rect">
            <a:avLst/>
          </a:prstGeom>
          <a:noFill/>
          <a:ln/>
        </p:spPr>
        <p:txBody>
          <a:bodyPr wrap="square" lIns="0" tIns="0" rIns="0" bIns="0" rtlCol="0" anchor="t"/>
          <a:lstStyle/>
          <a:p>
            <a:pPr marL="0" indent="0" algn="l">
              <a:lnSpc>
                <a:spcPts val="2550"/>
              </a:lnSpc>
              <a:buNone/>
            </a:pPr>
            <a:r>
              <a:rPr lang="en-US" sz="1550" dirty="0">
                <a:solidFill>
                  <a:srgbClr val="3C3939"/>
                </a:solidFill>
                <a:latin typeface="Roboto" pitchFamily="34" charset="0"/>
                <a:ea typeface="Roboto" pitchFamily="34" charset="-122"/>
                <a:cs typeface="Roboto" pitchFamily="34" charset="-120"/>
              </a:rPr>
              <a:t>Кадастр, землеустрій, інженерні вишукування</a:t>
            </a:r>
            <a:endParaRPr lang="en-US" sz="1550" dirty="0"/>
          </a:p>
        </p:txBody>
      </p:sp>
      <p:sp>
        <p:nvSpPr>
          <p:cNvPr id="24" name="Text 22"/>
          <p:cNvSpPr/>
          <p:nvPr/>
        </p:nvSpPr>
        <p:spPr>
          <a:xfrm>
            <a:off x="708422" y="5448300"/>
            <a:ext cx="13213556" cy="971550"/>
          </a:xfrm>
          <a:prstGeom prst="rect">
            <a:avLst/>
          </a:prstGeom>
          <a:noFill/>
          <a:ln/>
        </p:spPr>
        <p:txBody>
          <a:bodyPr wrap="square" lIns="0" tIns="0" rIns="0" bIns="0" rtlCol="0" anchor="t"/>
          <a:lstStyle/>
          <a:p>
            <a:pPr marL="0" indent="0" algn="l">
              <a:lnSpc>
                <a:spcPts val="2550"/>
              </a:lnSpc>
              <a:buNone/>
            </a:pPr>
            <a:r>
              <a:rPr lang="en-US" sz="1550" dirty="0">
                <a:solidFill>
                  <a:srgbClr val="3C3939"/>
                </a:solidFill>
                <a:latin typeface="Roboto" pitchFamily="34" charset="0"/>
                <a:ea typeface="Roboto" pitchFamily="34" charset="-122"/>
                <a:cs typeface="Roboto" pitchFamily="34" charset="-120"/>
              </a:rPr>
              <a:t>MapInfo підтримує понад 1000 різних проекцій та систем координат, що дозволяє працювати з даними з різних джерел та перетворювати їх на єдину картографічну основу. Користувачі можуть вибрати стандартну проекцію зі списку або створити власну з необхідними параметрами.</a:t>
            </a:r>
            <a:endParaRPr lang="en-US" sz="1550" dirty="0"/>
          </a:p>
        </p:txBody>
      </p:sp>
      <p:sp>
        <p:nvSpPr>
          <p:cNvPr id="25" name="Text 23"/>
          <p:cNvSpPr/>
          <p:nvPr/>
        </p:nvSpPr>
        <p:spPr>
          <a:xfrm>
            <a:off x="708422" y="6647498"/>
            <a:ext cx="13213556" cy="971550"/>
          </a:xfrm>
          <a:prstGeom prst="rect">
            <a:avLst/>
          </a:prstGeom>
          <a:noFill/>
          <a:ln/>
        </p:spPr>
        <p:txBody>
          <a:bodyPr wrap="square" lIns="0" tIns="0" rIns="0" bIns="0" rtlCol="0" anchor="t"/>
          <a:lstStyle/>
          <a:p>
            <a:pPr marL="0" indent="0" algn="l">
              <a:lnSpc>
                <a:spcPts val="2550"/>
              </a:lnSpc>
              <a:buNone/>
            </a:pPr>
            <a:r>
              <a:rPr lang="en-US" sz="1550" dirty="0">
                <a:solidFill>
                  <a:srgbClr val="3C3939"/>
                </a:solidFill>
                <a:latin typeface="Roboto" pitchFamily="34" charset="0"/>
                <a:ea typeface="Roboto" pitchFamily="34" charset="-122"/>
                <a:cs typeface="Roboto" pitchFamily="34" charset="-120"/>
              </a:rPr>
              <a:t>Особливо важливою для українських геодезистів є підтримка національних систем координат, включаючи СК-42, СК-63, УСК-2000 та місцеві системи координат населених пунктів. Програма дозволяє виконувати перетворення між різними системами координат, що критично важливо при інтеграції даних з різних джерел.</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92668"/>
          </a:xfrm>
          <a:prstGeom prst="rect">
            <a:avLst/>
          </a:prstGeom>
        </p:spPr>
      </p:pic>
      <p:sp>
        <p:nvSpPr>
          <p:cNvPr id="3" name="Text 0"/>
          <p:cNvSpPr/>
          <p:nvPr/>
        </p:nvSpPr>
        <p:spPr>
          <a:xfrm>
            <a:off x="641866" y="2942153"/>
            <a:ext cx="7402116" cy="573048"/>
          </a:xfrm>
          <a:prstGeom prst="rect">
            <a:avLst/>
          </a:prstGeom>
          <a:noFill/>
          <a:ln/>
        </p:spPr>
        <p:txBody>
          <a:bodyPr wrap="none" lIns="0" tIns="0" rIns="0" bIns="0" rtlCol="0" anchor="t"/>
          <a:lstStyle/>
          <a:p>
            <a:pPr marL="0" indent="0" algn="l">
              <a:lnSpc>
                <a:spcPts val="4500"/>
              </a:lnSpc>
              <a:buNone/>
            </a:pPr>
            <a:r>
              <a:rPr lang="en-US" sz="3600" dirty="0">
                <a:solidFill>
                  <a:srgbClr val="1B1B27"/>
                </a:solidFill>
                <a:latin typeface="Raleway" pitchFamily="34" charset="0"/>
                <a:ea typeface="Raleway" pitchFamily="34" charset="-122"/>
                <a:cs typeface="Raleway" pitchFamily="34" charset="-120"/>
              </a:rPr>
              <a:t>Інструменти редагування об'єктів</a:t>
            </a:r>
            <a:endParaRPr lang="en-US" sz="3600" dirty="0"/>
          </a:p>
        </p:txBody>
      </p:sp>
      <p:sp>
        <p:nvSpPr>
          <p:cNvPr id="4" name="Text 1"/>
          <p:cNvSpPr/>
          <p:nvPr/>
        </p:nvSpPr>
        <p:spPr>
          <a:xfrm>
            <a:off x="641866" y="3881914"/>
            <a:ext cx="4265533" cy="605195"/>
          </a:xfrm>
          <a:prstGeom prst="rect">
            <a:avLst/>
          </a:prstGeom>
          <a:noFill/>
          <a:ln/>
        </p:spPr>
        <p:txBody>
          <a:bodyPr wrap="none" lIns="0" tIns="0" rIns="0" bIns="0" rtlCol="0" anchor="t"/>
          <a:lstStyle/>
          <a:p>
            <a:pPr marL="0" indent="0" algn="ctr">
              <a:lnSpc>
                <a:spcPts val="4750"/>
              </a:lnSpc>
              <a:buNone/>
            </a:pPr>
            <a:r>
              <a:rPr lang="en-US" sz="4750" dirty="0">
                <a:solidFill>
                  <a:srgbClr val="3C3939"/>
                </a:solidFill>
                <a:latin typeface="Raleway" pitchFamily="34" charset="0"/>
                <a:ea typeface="Raleway" pitchFamily="34" charset="-122"/>
                <a:cs typeface="Raleway" pitchFamily="34" charset="-120"/>
              </a:rPr>
              <a:t>8</a:t>
            </a:r>
            <a:endParaRPr lang="en-US" sz="4750" dirty="0"/>
          </a:p>
        </p:txBody>
      </p:sp>
      <p:sp>
        <p:nvSpPr>
          <p:cNvPr id="5" name="Text 2"/>
          <p:cNvSpPr/>
          <p:nvPr/>
        </p:nvSpPr>
        <p:spPr>
          <a:xfrm>
            <a:off x="1628299" y="4716304"/>
            <a:ext cx="2292668" cy="286583"/>
          </a:xfrm>
          <a:prstGeom prst="rect">
            <a:avLst/>
          </a:prstGeom>
          <a:noFill/>
          <a:ln/>
        </p:spPr>
        <p:txBody>
          <a:bodyPr wrap="none" lIns="0" tIns="0" rIns="0" bIns="0" rtlCol="0" anchor="t"/>
          <a:lstStyle/>
          <a:p>
            <a:pPr marL="0" indent="0" algn="ctr">
              <a:lnSpc>
                <a:spcPts val="2250"/>
              </a:lnSpc>
              <a:buNone/>
            </a:pPr>
            <a:r>
              <a:rPr lang="en-US" sz="1800" dirty="0">
                <a:solidFill>
                  <a:srgbClr val="3C3939"/>
                </a:solidFill>
                <a:latin typeface="Raleway" pitchFamily="34" charset="0"/>
                <a:ea typeface="Raleway" pitchFamily="34" charset="-122"/>
                <a:cs typeface="Raleway" pitchFamily="34" charset="-120"/>
              </a:rPr>
              <a:t>Інструментів вибору</a:t>
            </a:r>
            <a:endParaRPr lang="en-US" sz="1800" dirty="0"/>
          </a:p>
        </p:txBody>
      </p:sp>
      <p:sp>
        <p:nvSpPr>
          <p:cNvPr id="6" name="Text 3"/>
          <p:cNvSpPr/>
          <p:nvPr/>
        </p:nvSpPr>
        <p:spPr>
          <a:xfrm>
            <a:off x="641866" y="5112901"/>
            <a:ext cx="4265533" cy="586978"/>
          </a:xfrm>
          <a:prstGeom prst="rect">
            <a:avLst/>
          </a:prstGeom>
          <a:noFill/>
          <a:ln/>
        </p:spPr>
        <p:txBody>
          <a:bodyPr wrap="square" lIns="0" tIns="0" rIns="0" bIns="0" rtlCol="0" anchor="t"/>
          <a:lstStyle/>
          <a:p>
            <a:pPr marL="0" indent="0" algn="ctr">
              <a:lnSpc>
                <a:spcPts val="2300"/>
              </a:lnSpc>
              <a:buNone/>
            </a:pPr>
            <a:r>
              <a:rPr lang="en-US" sz="1400" dirty="0">
                <a:solidFill>
                  <a:srgbClr val="3C3939"/>
                </a:solidFill>
                <a:latin typeface="Roboto" pitchFamily="34" charset="0"/>
                <a:ea typeface="Roboto" pitchFamily="34" charset="-122"/>
                <a:cs typeface="Roboto" pitchFamily="34" charset="-120"/>
              </a:rPr>
              <a:t>Різні способи вибору об'єктів для редагування: за полігоном, вздовж лінії, у прямокутнику</a:t>
            </a:r>
            <a:endParaRPr lang="en-US" sz="1400" dirty="0"/>
          </a:p>
        </p:txBody>
      </p:sp>
      <p:sp>
        <p:nvSpPr>
          <p:cNvPr id="7" name="Text 4"/>
          <p:cNvSpPr/>
          <p:nvPr/>
        </p:nvSpPr>
        <p:spPr>
          <a:xfrm>
            <a:off x="5182433" y="3881914"/>
            <a:ext cx="4265533" cy="605195"/>
          </a:xfrm>
          <a:prstGeom prst="rect">
            <a:avLst/>
          </a:prstGeom>
          <a:noFill/>
          <a:ln/>
        </p:spPr>
        <p:txBody>
          <a:bodyPr wrap="none" lIns="0" tIns="0" rIns="0" bIns="0" rtlCol="0" anchor="t"/>
          <a:lstStyle/>
          <a:p>
            <a:pPr marL="0" indent="0" algn="ctr">
              <a:lnSpc>
                <a:spcPts val="4750"/>
              </a:lnSpc>
              <a:buNone/>
            </a:pPr>
            <a:r>
              <a:rPr lang="en-US" sz="4750" dirty="0">
                <a:solidFill>
                  <a:srgbClr val="3C3939"/>
                </a:solidFill>
                <a:latin typeface="Raleway" pitchFamily="34" charset="0"/>
                <a:ea typeface="Raleway" pitchFamily="34" charset="-122"/>
                <a:cs typeface="Raleway" pitchFamily="34" charset="-120"/>
              </a:rPr>
              <a:t>12</a:t>
            </a:r>
            <a:endParaRPr lang="en-US" sz="4750" dirty="0"/>
          </a:p>
        </p:txBody>
      </p:sp>
      <p:sp>
        <p:nvSpPr>
          <p:cNvPr id="8" name="Text 5"/>
          <p:cNvSpPr/>
          <p:nvPr/>
        </p:nvSpPr>
        <p:spPr>
          <a:xfrm>
            <a:off x="6168866" y="4716304"/>
            <a:ext cx="2292668" cy="286583"/>
          </a:xfrm>
          <a:prstGeom prst="rect">
            <a:avLst/>
          </a:prstGeom>
          <a:noFill/>
          <a:ln/>
        </p:spPr>
        <p:txBody>
          <a:bodyPr wrap="none" lIns="0" tIns="0" rIns="0" bIns="0" rtlCol="0" anchor="t"/>
          <a:lstStyle/>
          <a:p>
            <a:pPr marL="0" indent="0" algn="ctr">
              <a:lnSpc>
                <a:spcPts val="2250"/>
              </a:lnSpc>
              <a:buNone/>
            </a:pPr>
            <a:r>
              <a:rPr lang="en-US" sz="1800" dirty="0">
                <a:solidFill>
                  <a:srgbClr val="3C3939"/>
                </a:solidFill>
                <a:latin typeface="Raleway" pitchFamily="34" charset="0"/>
                <a:ea typeface="Raleway" pitchFamily="34" charset="-122"/>
                <a:cs typeface="Raleway" pitchFamily="34" charset="-120"/>
              </a:rPr>
              <a:t>Типів модифікації</a:t>
            </a:r>
            <a:endParaRPr lang="en-US" sz="1800" dirty="0"/>
          </a:p>
        </p:txBody>
      </p:sp>
      <p:sp>
        <p:nvSpPr>
          <p:cNvPr id="9" name="Text 6"/>
          <p:cNvSpPr/>
          <p:nvPr/>
        </p:nvSpPr>
        <p:spPr>
          <a:xfrm>
            <a:off x="5182433" y="5112901"/>
            <a:ext cx="4265533" cy="586978"/>
          </a:xfrm>
          <a:prstGeom prst="rect">
            <a:avLst/>
          </a:prstGeom>
          <a:noFill/>
          <a:ln/>
        </p:spPr>
        <p:txBody>
          <a:bodyPr wrap="square" lIns="0" tIns="0" rIns="0" bIns="0" rtlCol="0" anchor="t"/>
          <a:lstStyle/>
          <a:p>
            <a:pPr marL="0" indent="0" algn="ctr">
              <a:lnSpc>
                <a:spcPts val="2300"/>
              </a:lnSpc>
              <a:buNone/>
            </a:pPr>
            <a:r>
              <a:rPr lang="en-US" sz="1400" dirty="0">
                <a:solidFill>
                  <a:srgbClr val="3C3939"/>
                </a:solidFill>
                <a:latin typeface="Roboto" pitchFamily="34" charset="0"/>
                <a:ea typeface="Roboto" pitchFamily="34" charset="-122"/>
                <a:cs typeface="Roboto" pitchFamily="34" charset="-120"/>
              </a:rPr>
              <a:t>Зміна форми, розміру, положення та інших параметрів об'єктів</a:t>
            </a:r>
            <a:endParaRPr lang="en-US" sz="1400" dirty="0"/>
          </a:p>
        </p:txBody>
      </p:sp>
      <p:sp>
        <p:nvSpPr>
          <p:cNvPr id="10" name="Text 7"/>
          <p:cNvSpPr/>
          <p:nvPr/>
        </p:nvSpPr>
        <p:spPr>
          <a:xfrm>
            <a:off x="9723001" y="3881914"/>
            <a:ext cx="4265533" cy="605195"/>
          </a:xfrm>
          <a:prstGeom prst="rect">
            <a:avLst/>
          </a:prstGeom>
          <a:noFill/>
          <a:ln/>
        </p:spPr>
        <p:txBody>
          <a:bodyPr wrap="none" lIns="0" tIns="0" rIns="0" bIns="0" rtlCol="0" anchor="t"/>
          <a:lstStyle/>
          <a:p>
            <a:pPr marL="0" indent="0" algn="ctr">
              <a:lnSpc>
                <a:spcPts val="4750"/>
              </a:lnSpc>
              <a:buNone/>
            </a:pPr>
            <a:r>
              <a:rPr lang="en-US" sz="4750" dirty="0">
                <a:solidFill>
                  <a:srgbClr val="3C3939"/>
                </a:solidFill>
                <a:latin typeface="Raleway" pitchFamily="34" charset="0"/>
                <a:ea typeface="Raleway" pitchFamily="34" charset="-122"/>
                <a:cs typeface="Raleway" pitchFamily="34" charset="-120"/>
              </a:rPr>
              <a:t>5</a:t>
            </a:r>
            <a:endParaRPr lang="en-US" sz="4750" dirty="0"/>
          </a:p>
        </p:txBody>
      </p:sp>
      <p:sp>
        <p:nvSpPr>
          <p:cNvPr id="11" name="Text 8"/>
          <p:cNvSpPr/>
          <p:nvPr/>
        </p:nvSpPr>
        <p:spPr>
          <a:xfrm>
            <a:off x="10618232" y="4716304"/>
            <a:ext cx="2474952" cy="286583"/>
          </a:xfrm>
          <a:prstGeom prst="rect">
            <a:avLst/>
          </a:prstGeom>
          <a:noFill/>
          <a:ln/>
        </p:spPr>
        <p:txBody>
          <a:bodyPr wrap="none" lIns="0" tIns="0" rIns="0" bIns="0" rtlCol="0" anchor="t"/>
          <a:lstStyle/>
          <a:p>
            <a:pPr marL="0" indent="0" algn="ctr">
              <a:lnSpc>
                <a:spcPts val="2250"/>
              </a:lnSpc>
              <a:buNone/>
            </a:pPr>
            <a:r>
              <a:rPr lang="en-US" sz="1800" dirty="0">
                <a:solidFill>
                  <a:srgbClr val="3C3939"/>
                </a:solidFill>
                <a:latin typeface="Raleway" pitchFamily="34" charset="0"/>
                <a:ea typeface="Raleway" pitchFamily="34" charset="-122"/>
                <a:cs typeface="Raleway" pitchFamily="34" charset="-120"/>
              </a:rPr>
              <a:t>Топологічних операцій</a:t>
            </a:r>
            <a:endParaRPr lang="en-US" sz="1800" dirty="0"/>
          </a:p>
        </p:txBody>
      </p:sp>
      <p:sp>
        <p:nvSpPr>
          <p:cNvPr id="12" name="Text 9"/>
          <p:cNvSpPr/>
          <p:nvPr/>
        </p:nvSpPr>
        <p:spPr>
          <a:xfrm>
            <a:off x="9723001" y="5112901"/>
            <a:ext cx="4265533" cy="586978"/>
          </a:xfrm>
          <a:prstGeom prst="rect">
            <a:avLst/>
          </a:prstGeom>
          <a:noFill/>
          <a:ln/>
        </p:spPr>
        <p:txBody>
          <a:bodyPr wrap="square" lIns="0" tIns="0" rIns="0" bIns="0" rtlCol="0" anchor="t"/>
          <a:lstStyle/>
          <a:p>
            <a:pPr marL="0" indent="0" algn="ctr">
              <a:lnSpc>
                <a:spcPts val="2300"/>
              </a:lnSpc>
              <a:buNone/>
            </a:pPr>
            <a:r>
              <a:rPr lang="en-US" sz="1400" dirty="0">
                <a:solidFill>
                  <a:srgbClr val="3C3939"/>
                </a:solidFill>
                <a:latin typeface="Roboto" pitchFamily="34" charset="0"/>
                <a:ea typeface="Roboto" pitchFamily="34" charset="-122"/>
                <a:cs typeface="Roboto" pitchFamily="34" charset="-120"/>
              </a:rPr>
              <a:t>Розрізання, об'єднання, злиття об'єктів з підтриманням цілісності даних</a:t>
            </a:r>
            <a:endParaRPr lang="en-US" sz="1400" dirty="0"/>
          </a:p>
        </p:txBody>
      </p:sp>
      <p:sp>
        <p:nvSpPr>
          <p:cNvPr id="13" name="Text 10"/>
          <p:cNvSpPr/>
          <p:nvPr/>
        </p:nvSpPr>
        <p:spPr>
          <a:xfrm>
            <a:off x="641866" y="5906214"/>
            <a:ext cx="13346668" cy="880467"/>
          </a:xfrm>
          <a:prstGeom prst="rect">
            <a:avLst/>
          </a:prstGeom>
          <a:noFill/>
          <a:ln/>
        </p:spPr>
        <p:txBody>
          <a:bodyPr wrap="square" lIns="0" tIns="0" rIns="0" bIns="0" rtlCol="0" anchor="t"/>
          <a:lstStyle/>
          <a:p>
            <a:pPr marL="0" indent="0" algn="l">
              <a:lnSpc>
                <a:spcPts val="2300"/>
              </a:lnSpc>
              <a:buNone/>
            </a:pPr>
            <a:r>
              <a:rPr lang="en-US" sz="1400" dirty="0">
                <a:solidFill>
                  <a:srgbClr val="3C3939"/>
                </a:solidFill>
                <a:latin typeface="Roboto" pitchFamily="34" charset="0"/>
                <a:ea typeface="Roboto" pitchFamily="34" charset="-122"/>
                <a:cs typeface="Roboto" pitchFamily="34" charset="-120"/>
              </a:rPr>
              <a:t>MapInfo надає потужний набір інструментів редагування просторових об'єктів. Вони дозволяють не лише змінювати геометрію об'єктів, але й підтримувати топологічні зв'язки між ними. Редагування вузлів дозволяє з високою точністю змінювати форму ліній та полігонів, додаючи, видаляючи або переміщуючи вузли.</a:t>
            </a:r>
            <a:endParaRPr lang="en-US" sz="1400" dirty="0"/>
          </a:p>
        </p:txBody>
      </p:sp>
      <p:sp>
        <p:nvSpPr>
          <p:cNvPr id="14" name="Text 11"/>
          <p:cNvSpPr/>
          <p:nvPr/>
        </p:nvSpPr>
        <p:spPr>
          <a:xfrm>
            <a:off x="641866" y="6993017"/>
            <a:ext cx="13346668" cy="586978"/>
          </a:xfrm>
          <a:prstGeom prst="rect">
            <a:avLst/>
          </a:prstGeom>
          <a:noFill/>
          <a:ln/>
        </p:spPr>
        <p:txBody>
          <a:bodyPr wrap="square" lIns="0" tIns="0" rIns="0" bIns="0" rtlCol="0" anchor="t"/>
          <a:lstStyle/>
          <a:p>
            <a:pPr marL="0" indent="0" algn="l">
              <a:lnSpc>
                <a:spcPts val="2300"/>
              </a:lnSpc>
              <a:buNone/>
            </a:pPr>
            <a:r>
              <a:rPr lang="en-US" sz="1400" dirty="0">
                <a:solidFill>
                  <a:srgbClr val="3C3939"/>
                </a:solidFill>
                <a:latin typeface="Roboto" pitchFamily="34" charset="0"/>
                <a:ea typeface="Roboto" pitchFamily="34" charset="-122"/>
                <a:cs typeface="Roboto" pitchFamily="34" charset="-120"/>
              </a:rPr>
              <a:t>Програма також має функції автоматичного виправлення помилок топології, таких як самоперетини полігонів, дублюючі вузли або незамкнені полігони. Це особливо корисно при роботі з імпортованими даними або при складному редагуванні з великою кількістю об'єктів.</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36163" y="613648"/>
            <a:ext cx="6652260" cy="657344"/>
          </a:xfrm>
          <a:prstGeom prst="rect">
            <a:avLst/>
          </a:prstGeom>
          <a:noFill/>
          <a:ln/>
        </p:spPr>
        <p:txBody>
          <a:bodyPr wrap="none" lIns="0" tIns="0" rIns="0" bIns="0" rtlCol="0" anchor="t"/>
          <a:lstStyle/>
          <a:p>
            <a:pPr marL="0" indent="0" algn="l">
              <a:lnSpc>
                <a:spcPts val="5150"/>
              </a:lnSpc>
              <a:buNone/>
            </a:pPr>
            <a:r>
              <a:rPr lang="en-US" sz="4100" dirty="0">
                <a:solidFill>
                  <a:srgbClr val="1B1B27"/>
                </a:solidFill>
                <a:latin typeface="Raleway" pitchFamily="34" charset="0"/>
                <a:ea typeface="Raleway" pitchFamily="34" charset="-122"/>
                <a:cs typeface="Raleway" pitchFamily="34" charset="-120"/>
              </a:rPr>
              <a:t>Робота з таблицями даних</a:t>
            </a:r>
            <a:endParaRPr lang="en-US" sz="4100" dirty="0"/>
          </a:p>
        </p:txBody>
      </p:sp>
      <p:pic>
        <p:nvPicPr>
          <p:cNvPr id="3" name="Image 0" descr="preencoded.png"/>
          <p:cNvPicPr>
            <a:picLocks noChangeAspect="1"/>
          </p:cNvPicPr>
          <p:nvPr/>
        </p:nvPicPr>
        <p:blipFill>
          <a:blip r:embed="rId3"/>
          <a:stretch>
            <a:fillRect/>
          </a:stretch>
        </p:blipFill>
        <p:spPr>
          <a:xfrm>
            <a:off x="743783" y="1827609"/>
            <a:ext cx="3159443" cy="3159443"/>
          </a:xfrm>
          <a:prstGeom prst="rect">
            <a:avLst/>
          </a:prstGeom>
        </p:spPr>
      </p:pic>
      <p:pic>
        <p:nvPicPr>
          <p:cNvPr id="4" name="Image 1" descr="preencoded.png"/>
          <p:cNvPicPr>
            <a:picLocks noChangeAspect="1"/>
          </p:cNvPicPr>
          <p:nvPr/>
        </p:nvPicPr>
        <p:blipFill>
          <a:blip r:embed="rId4"/>
          <a:stretch>
            <a:fillRect/>
          </a:stretch>
        </p:blipFill>
        <p:spPr>
          <a:xfrm>
            <a:off x="4071461" y="1827609"/>
            <a:ext cx="3159562" cy="3159562"/>
          </a:xfrm>
          <a:prstGeom prst="rect">
            <a:avLst/>
          </a:prstGeom>
        </p:spPr>
      </p:pic>
      <p:pic>
        <p:nvPicPr>
          <p:cNvPr id="5" name="Image 2" descr="preencoded.png"/>
          <p:cNvPicPr>
            <a:picLocks noChangeAspect="1"/>
          </p:cNvPicPr>
          <p:nvPr/>
        </p:nvPicPr>
        <p:blipFill>
          <a:blip r:embed="rId5"/>
          <a:stretch>
            <a:fillRect/>
          </a:stretch>
        </p:blipFill>
        <p:spPr>
          <a:xfrm>
            <a:off x="7399258" y="1827609"/>
            <a:ext cx="3159562" cy="3159562"/>
          </a:xfrm>
          <a:prstGeom prst="rect">
            <a:avLst/>
          </a:prstGeom>
        </p:spPr>
      </p:pic>
      <p:pic>
        <p:nvPicPr>
          <p:cNvPr id="6" name="Image 3" descr="preencoded.png"/>
          <p:cNvPicPr>
            <a:picLocks noChangeAspect="1"/>
          </p:cNvPicPr>
          <p:nvPr/>
        </p:nvPicPr>
        <p:blipFill>
          <a:blip r:embed="rId6"/>
          <a:stretch>
            <a:fillRect/>
          </a:stretch>
        </p:blipFill>
        <p:spPr>
          <a:xfrm>
            <a:off x="10727055" y="1827609"/>
            <a:ext cx="3159562" cy="3159562"/>
          </a:xfrm>
          <a:prstGeom prst="rect">
            <a:avLst/>
          </a:prstGeom>
        </p:spPr>
      </p:pic>
      <p:sp>
        <p:nvSpPr>
          <p:cNvPr id="7" name="Text 1"/>
          <p:cNvSpPr/>
          <p:nvPr/>
        </p:nvSpPr>
        <p:spPr>
          <a:xfrm>
            <a:off x="736163" y="5359717"/>
            <a:ext cx="13158073" cy="1009769"/>
          </a:xfrm>
          <a:prstGeom prst="rect">
            <a:avLst/>
          </a:prstGeom>
          <a:noFill/>
          <a:ln/>
        </p:spPr>
        <p:txBody>
          <a:bodyPr wrap="squar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Таблиці даних є основою роботи в MapInfo, оскільки всі просторові об'єкти пов'язані з атрибутивною інформацією. MapInfo дозволяє створювати нові таблиці, редагувати структуру існуючих, додавати, видаляти та змінювати записи. Підтримуються різні типи даних: цілі та дійсні числа, текстові рядки, дати, логічні значення та спеціальні типи для зберігання геометрії.</a:t>
            </a:r>
            <a:endParaRPr lang="en-US" sz="1650" dirty="0"/>
          </a:p>
        </p:txBody>
      </p:sp>
      <p:sp>
        <p:nvSpPr>
          <p:cNvPr id="8" name="Text 2"/>
          <p:cNvSpPr/>
          <p:nvPr/>
        </p:nvSpPr>
        <p:spPr>
          <a:xfrm>
            <a:off x="736163" y="6606064"/>
            <a:ext cx="13158073" cy="1009769"/>
          </a:xfrm>
          <a:prstGeom prst="rect">
            <a:avLst/>
          </a:prstGeom>
          <a:noFill/>
          <a:ln/>
        </p:spPr>
        <p:txBody>
          <a:bodyPr wrap="squar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Особливістю MapInfo є можливість зв'язування таблиць за допомогою SQL-запитів та операцій об'єднання. Це дозволяє комбінувати просторову інформацію з зовнішніми базами даних без необхідності дублювання інформації. Наприклад, можна пов'язати таблицю земельних ділянок з базою даних власників або таблицю будівель з інформацією про комунальні мережі.</a:t>
            </a:r>
            <a:endParaRPr lang="en-US" sz="16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48070" y="931783"/>
            <a:ext cx="5523190" cy="667941"/>
          </a:xfrm>
          <a:prstGeom prst="rect">
            <a:avLst/>
          </a:prstGeom>
          <a:noFill/>
          <a:ln/>
        </p:spPr>
        <p:txBody>
          <a:bodyPr wrap="none" lIns="0" tIns="0" rIns="0" bIns="0" rtlCol="0" anchor="t"/>
          <a:lstStyle/>
          <a:p>
            <a:pPr marL="0" indent="0" algn="l">
              <a:lnSpc>
                <a:spcPts val="5250"/>
              </a:lnSpc>
              <a:buNone/>
            </a:pPr>
            <a:r>
              <a:rPr lang="en-US" sz="4200" dirty="0">
                <a:solidFill>
                  <a:srgbClr val="1B1B27"/>
                </a:solidFill>
                <a:latin typeface="Raleway" pitchFamily="34" charset="0"/>
                <a:ea typeface="Raleway" pitchFamily="34" charset="-122"/>
                <a:cs typeface="Raleway" pitchFamily="34" charset="-120"/>
              </a:rPr>
              <a:t>SQL-запити в MapInfo</a:t>
            </a:r>
            <a:endParaRPr lang="en-US" sz="4200" dirty="0"/>
          </a:p>
        </p:txBody>
      </p:sp>
      <p:sp>
        <p:nvSpPr>
          <p:cNvPr id="3" name="Text 1"/>
          <p:cNvSpPr/>
          <p:nvPr/>
        </p:nvSpPr>
        <p:spPr>
          <a:xfrm>
            <a:off x="748070" y="2134076"/>
            <a:ext cx="2721412" cy="333970"/>
          </a:xfrm>
          <a:prstGeom prst="rect">
            <a:avLst/>
          </a:prstGeom>
          <a:noFill/>
          <a:ln/>
        </p:spPr>
        <p:txBody>
          <a:bodyPr wrap="none" lIns="0" tIns="0" rIns="0" bIns="0" rtlCol="0" anchor="t"/>
          <a:lstStyle/>
          <a:p>
            <a:pPr marL="0" indent="0" algn="l">
              <a:lnSpc>
                <a:spcPts val="2600"/>
              </a:lnSpc>
              <a:buNone/>
            </a:pPr>
            <a:r>
              <a:rPr lang="en-US" sz="2100" dirty="0">
                <a:solidFill>
                  <a:srgbClr val="1B1B27"/>
                </a:solidFill>
                <a:latin typeface="Raleway" pitchFamily="34" charset="0"/>
                <a:ea typeface="Raleway" pitchFamily="34" charset="-122"/>
                <a:cs typeface="Raleway" pitchFamily="34" charset="-120"/>
              </a:rPr>
              <a:t>Основні операції SQL</a:t>
            </a:r>
            <a:endParaRPr lang="en-US" sz="2100" dirty="0"/>
          </a:p>
        </p:txBody>
      </p:sp>
      <p:sp>
        <p:nvSpPr>
          <p:cNvPr id="4" name="Text 2"/>
          <p:cNvSpPr/>
          <p:nvPr/>
        </p:nvSpPr>
        <p:spPr>
          <a:xfrm>
            <a:off x="748070" y="2681764"/>
            <a:ext cx="4029908" cy="341948"/>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3C3939"/>
                </a:solidFill>
                <a:latin typeface="Roboto" pitchFamily="34" charset="0"/>
                <a:ea typeface="Roboto" pitchFamily="34" charset="-122"/>
                <a:cs typeface="Roboto" pitchFamily="34" charset="-120"/>
              </a:rPr>
              <a:t>SELECT - вибір даних з таблиці</a:t>
            </a:r>
            <a:endParaRPr lang="en-US" sz="1650" dirty="0"/>
          </a:p>
        </p:txBody>
      </p:sp>
      <p:sp>
        <p:nvSpPr>
          <p:cNvPr id="5" name="Text 3"/>
          <p:cNvSpPr/>
          <p:nvPr/>
        </p:nvSpPr>
        <p:spPr>
          <a:xfrm>
            <a:off x="748070" y="3098483"/>
            <a:ext cx="4029908" cy="341948"/>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3C3939"/>
                </a:solidFill>
                <a:latin typeface="Roboto" pitchFamily="34" charset="0"/>
                <a:ea typeface="Roboto" pitchFamily="34" charset="-122"/>
                <a:cs typeface="Roboto" pitchFamily="34" charset="-120"/>
              </a:rPr>
              <a:t>WHERE - фільтрація за умовою</a:t>
            </a:r>
            <a:endParaRPr lang="en-US" sz="1650" dirty="0"/>
          </a:p>
        </p:txBody>
      </p:sp>
      <p:sp>
        <p:nvSpPr>
          <p:cNvPr id="6" name="Text 4"/>
          <p:cNvSpPr/>
          <p:nvPr/>
        </p:nvSpPr>
        <p:spPr>
          <a:xfrm>
            <a:off x="748070" y="3515201"/>
            <a:ext cx="4029908" cy="341948"/>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3C3939"/>
                </a:solidFill>
                <a:latin typeface="Roboto" pitchFamily="34" charset="0"/>
                <a:ea typeface="Roboto" pitchFamily="34" charset="-122"/>
                <a:cs typeface="Roboto" pitchFamily="34" charset="-120"/>
              </a:rPr>
              <a:t>ORDER BY - сортування результатів</a:t>
            </a:r>
            <a:endParaRPr lang="en-US" sz="1650" dirty="0"/>
          </a:p>
        </p:txBody>
      </p:sp>
      <p:sp>
        <p:nvSpPr>
          <p:cNvPr id="7" name="Text 5"/>
          <p:cNvSpPr/>
          <p:nvPr/>
        </p:nvSpPr>
        <p:spPr>
          <a:xfrm>
            <a:off x="748070" y="3931920"/>
            <a:ext cx="4029908" cy="341948"/>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3C3939"/>
                </a:solidFill>
                <a:latin typeface="Roboto" pitchFamily="34" charset="0"/>
                <a:ea typeface="Roboto" pitchFamily="34" charset="-122"/>
                <a:cs typeface="Roboto" pitchFamily="34" charset="-120"/>
              </a:rPr>
              <a:t>GROUP BY - групування даних</a:t>
            </a:r>
            <a:endParaRPr lang="en-US" sz="1650" dirty="0"/>
          </a:p>
        </p:txBody>
      </p:sp>
      <p:sp>
        <p:nvSpPr>
          <p:cNvPr id="8" name="Text 6"/>
          <p:cNvSpPr/>
          <p:nvPr/>
        </p:nvSpPr>
        <p:spPr>
          <a:xfrm>
            <a:off x="748070" y="4348639"/>
            <a:ext cx="4029908" cy="341948"/>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3C3939"/>
                </a:solidFill>
                <a:latin typeface="Roboto" pitchFamily="34" charset="0"/>
                <a:ea typeface="Roboto" pitchFamily="34" charset="-122"/>
                <a:cs typeface="Roboto" pitchFamily="34" charset="-120"/>
              </a:rPr>
              <a:t>JOIN - об'єднання таблиць</a:t>
            </a:r>
            <a:endParaRPr lang="en-US" sz="1650" dirty="0"/>
          </a:p>
        </p:txBody>
      </p:sp>
      <p:sp>
        <p:nvSpPr>
          <p:cNvPr id="9" name="Text 7"/>
          <p:cNvSpPr/>
          <p:nvPr/>
        </p:nvSpPr>
        <p:spPr>
          <a:xfrm>
            <a:off x="5307092" y="2134076"/>
            <a:ext cx="2672001" cy="333970"/>
          </a:xfrm>
          <a:prstGeom prst="rect">
            <a:avLst/>
          </a:prstGeom>
          <a:noFill/>
          <a:ln/>
        </p:spPr>
        <p:txBody>
          <a:bodyPr wrap="none" lIns="0" tIns="0" rIns="0" bIns="0" rtlCol="0" anchor="t"/>
          <a:lstStyle/>
          <a:p>
            <a:pPr marL="0" indent="0" algn="l">
              <a:lnSpc>
                <a:spcPts val="2600"/>
              </a:lnSpc>
              <a:buNone/>
            </a:pPr>
            <a:r>
              <a:rPr lang="en-US" sz="2100" dirty="0">
                <a:solidFill>
                  <a:srgbClr val="1B1B27"/>
                </a:solidFill>
                <a:latin typeface="Raleway" pitchFamily="34" charset="0"/>
                <a:ea typeface="Raleway" pitchFamily="34" charset="-122"/>
                <a:cs typeface="Raleway" pitchFamily="34" charset="-120"/>
              </a:rPr>
              <a:t>Просторові функції</a:t>
            </a:r>
            <a:endParaRPr lang="en-US" sz="2100" dirty="0"/>
          </a:p>
        </p:txBody>
      </p:sp>
      <p:sp>
        <p:nvSpPr>
          <p:cNvPr id="10" name="Text 8"/>
          <p:cNvSpPr/>
          <p:nvPr/>
        </p:nvSpPr>
        <p:spPr>
          <a:xfrm>
            <a:off x="5307092" y="2681764"/>
            <a:ext cx="4029908" cy="341948"/>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3C3939"/>
                </a:solidFill>
                <a:latin typeface="Roboto" pitchFamily="34" charset="0"/>
                <a:ea typeface="Roboto" pitchFamily="34" charset="-122"/>
                <a:cs typeface="Roboto" pitchFamily="34" charset="-120"/>
              </a:rPr>
              <a:t>Distance - відстань між об'єктами</a:t>
            </a:r>
            <a:endParaRPr lang="en-US" sz="1650" dirty="0"/>
          </a:p>
        </p:txBody>
      </p:sp>
      <p:sp>
        <p:nvSpPr>
          <p:cNvPr id="11" name="Text 9"/>
          <p:cNvSpPr/>
          <p:nvPr/>
        </p:nvSpPr>
        <p:spPr>
          <a:xfrm>
            <a:off x="5307092" y="3098483"/>
            <a:ext cx="4029908" cy="341948"/>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3C3939"/>
                </a:solidFill>
                <a:latin typeface="Roboto" pitchFamily="34" charset="0"/>
                <a:ea typeface="Roboto" pitchFamily="34" charset="-122"/>
                <a:cs typeface="Roboto" pitchFamily="34" charset="-120"/>
              </a:rPr>
              <a:t>Area - площа полігону</a:t>
            </a:r>
            <a:endParaRPr lang="en-US" sz="1650" dirty="0"/>
          </a:p>
        </p:txBody>
      </p:sp>
      <p:sp>
        <p:nvSpPr>
          <p:cNvPr id="12" name="Text 10"/>
          <p:cNvSpPr/>
          <p:nvPr/>
        </p:nvSpPr>
        <p:spPr>
          <a:xfrm>
            <a:off x="5307092" y="3515201"/>
            <a:ext cx="4029908" cy="341948"/>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3C3939"/>
                </a:solidFill>
                <a:latin typeface="Roboto" pitchFamily="34" charset="0"/>
                <a:ea typeface="Roboto" pitchFamily="34" charset="-122"/>
                <a:cs typeface="Roboto" pitchFamily="34" charset="-120"/>
              </a:rPr>
              <a:t>Perimeter - периметр полігону</a:t>
            </a:r>
            <a:endParaRPr lang="en-US" sz="1650" dirty="0"/>
          </a:p>
        </p:txBody>
      </p:sp>
      <p:sp>
        <p:nvSpPr>
          <p:cNvPr id="13" name="Text 11"/>
          <p:cNvSpPr/>
          <p:nvPr/>
        </p:nvSpPr>
        <p:spPr>
          <a:xfrm>
            <a:off x="5307092" y="3931920"/>
            <a:ext cx="4029908" cy="341948"/>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3C3939"/>
                </a:solidFill>
                <a:latin typeface="Roboto" pitchFamily="34" charset="0"/>
                <a:ea typeface="Roboto" pitchFamily="34" charset="-122"/>
                <a:cs typeface="Roboto" pitchFamily="34" charset="-120"/>
              </a:rPr>
              <a:t>Centroid - центроїд об'єкта</a:t>
            </a:r>
            <a:endParaRPr lang="en-US" sz="1650" dirty="0"/>
          </a:p>
        </p:txBody>
      </p:sp>
      <p:sp>
        <p:nvSpPr>
          <p:cNvPr id="14" name="Text 12"/>
          <p:cNvSpPr/>
          <p:nvPr/>
        </p:nvSpPr>
        <p:spPr>
          <a:xfrm>
            <a:off x="5307092" y="4348639"/>
            <a:ext cx="4029908" cy="341948"/>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3C3939"/>
                </a:solidFill>
                <a:latin typeface="Roboto" pitchFamily="34" charset="0"/>
                <a:ea typeface="Roboto" pitchFamily="34" charset="-122"/>
                <a:cs typeface="Roboto" pitchFamily="34" charset="-120"/>
              </a:rPr>
              <a:t>Contains - перевірка входження</a:t>
            </a:r>
            <a:endParaRPr lang="en-US" sz="1650" dirty="0"/>
          </a:p>
        </p:txBody>
      </p:sp>
      <p:sp>
        <p:nvSpPr>
          <p:cNvPr id="15" name="Text 13"/>
          <p:cNvSpPr/>
          <p:nvPr/>
        </p:nvSpPr>
        <p:spPr>
          <a:xfrm>
            <a:off x="9866114" y="2134076"/>
            <a:ext cx="2672001" cy="333970"/>
          </a:xfrm>
          <a:prstGeom prst="rect">
            <a:avLst/>
          </a:prstGeom>
          <a:noFill/>
          <a:ln/>
        </p:spPr>
        <p:txBody>
          <a:bodyPr wrap="none" lIns="0" tIns="0" rIns="0" bIns="0" rtlCol="0" anchor="t"/>
          <a:lstStyle/>
          <a:p>
            <a:pPr marL="0" indent="0" algn="l">
              <a:lnSpc>
                <a:spcPts val="2600"/>
              </a:lnSpc>
              <a:buNone/>
            </a:pPr>
            <a:r>
              <a:rPr lang="en-US" sz="2100" dirty="0">
                <a:solidFill>
                  <a:srgbClr val="1B1B27"/>
                </a:solidFill>
                <a:latin typeface="Raleway" pitchFamily="34" charset="0"/>
                <a:ea typeface="Raleway" pitchFamily="34" charset="-122"/>
                <a:cs typeface="Raleway" pitchFamily="34" charset="-120"/>
              </a:rPr>
              <a:t>Агрегатні функції</a:t>
            </a:r>
            <a:endParaRPr lang="en-US" sz="2100" dirty="0"/>
          </a:p>
        </p:txBody>
      </p:sp>
      <p:sp>
        <p:nvSpPr>
          <p:cNvPr id="16" name="Text 14"/>
          <p:cNvSpPr/>
          <p:nvPr/>
        </p:nvSpPr>
        <p:spPr>
          <a:xfrm>
            <a:off x="9866114" y="2681764"/>
            <a:ext cx="4029908" cy="341948"/>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3C3939"/>
                </a:solidFill>
                <a:latin typeface="Roboto" pitchFamily="34" charset="0"/>
                <a:ea typeface="Roboto" pitchFamily="34" charset="-122"/>
                <a:cs typeface="Roboto" pitchFamily="34" charset="-120"/>
              </a:rPr>
              <a:t>Sum - сума значень</a:t>
            </a:r>
            <a:endParaRPr lang="en-US" sz="1650" dirty="0"/>
          </a:p>
        </p:txBody>
      </p:sp>
      <p:sp>
        <p:nvSpPr>
          <p:cNvPr id="17" name="Text 15"/>
          <p:cNvSpPr/>
          <p:nvPr/>
        </p:nvSpPr>
        <p:spPr>
          <a:xfrm>
            <a:off x="9866114" y="3098483"/>
            <a:ext cx="4029908" cy="341948"/>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3C3939"/>
                </a:solidFill>
                <a:latin typeface="Roboto" pitchFamily="34" charset="0"/>
                <a:ea typeface="Roboto" pitchFamily="34" charset="-122"/>
                <a:cs typeface="Roboto" pitchFamily="34" charset="-120"/>
              </a:rPr>
              <a:t>Avg - середнє значення</a:t>
            </a:r>
            <a:endParaRPr lang="en-US" sz="1650" dirty="0"/>
          </a:p>
        </p:txBody>
      </p:sp>
      <p:sp>
        <p:nvSpPr>
          <p:cNvPr id="18" name="Text 16"/>
          <p:cNvSpPr/>
          <p:nvPr/>
        </p:nvSpPr>
        <p:spPr>
          <a:xfrm>
            <a:off x="9866114" y="3515201"/>
            <a:ext cx="4029908" cy="341948"/>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3C3939"/>
                </a:solidFill>
                <a:latin typeface="Roboto" pitchFamily="34" charset="0"/>
                <a:ea typeface="Roboto" pitchFamily="34" charset="-122"/>
                <a:cs typeface="Roboto" pitchFamily="34" charset="-120"/>
              </a:rPr>
              <a:t>Min/Max - мінімум/максимум</a:t>
            </a:r>
            <a:endParaRPr lang="en-US" sz="1650" dirty="0"/>
          </a:p>
        </p:txBody>
      </p:sp>
      <p:sp>
        <p:nvSpPr>
          <p:cNvPr id="19" name="Text 17"/>
          <p:cNvSpPr/>
          <p:nvPr/>
        </p:nvSpPr>
        <p:spPr>
          <a:xfrm>
            <a:off x="9866114" y="3931920"/>
            <a:ext cx="4029908" cy="341948"/>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3C3939"/>
                </a:solidFill>
                <a:latin typeface="Roboto" pitchFamily="34" charset="0"/>
                <a:ea typeface="Roboto" pitchFamily="34" charset="-122"/>
                <a:cs typeface="Roboto" pitchFamily="34" charset="-120"/>
              </a:rPr>
              <a:t>Count - кількість об'єктів</a:t>
            </a:r>
            <a:endParaRPr lang="en-US" sz="1650" dirty="0"/>
          </a:p>
        </p:txBody>
      </p:sp>
      <p:sp>
        <p:nvSpPr>
          <p:cNvPr id="20" name="Text 18"/>
          <p:cNvSpPr/>
          <p:nvPr/>
        </p:nvSpPr>
        <p:spPr>
          <a:xfrm>
            <a:off x="9866114" y="4348639"/>
            <a:ext cx="4029908" cy="341948"/>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3C3939"/>
                </a:solidFill>
                <a:latin typeface="Roboto" pitchFamily="34" charset="0"/>
                <a:ea typeface="Roboto" pitchFamily="34" charset="-122"/>
                <a:cs typeface="Roboto" pitchFamily="34" charset="-120"/>
              </a:rPr>
              <a:t>StdDev - стандартне відхилення</a:t>
            </a:r>
            <a:endParaRPr lang="en-US" sz="1650" dirty="0"/>
          </a:p>
        </p:txBody>
      </p:sp>
      <p:sp>
        <p:nvSpPr>
          <p:cNvPr id="21" name="Text 19"/>
          <p:cNvSpPr/>
          <p:nvPr/>
        </p:nvSpPr>
        <p:spPr>
          <a:xfrm>
            <a:off x="748070" y="5005745"/>
            <a:ext cx="13134261" cy="1025843"/>
          </a:xfrm>
          <a:prstGeom prst="rect">
            <a:avLst/>
          </a:prstGeom>
          <a:noFill/>
          <a:ln/>
        </p:spPr>
        <p:txBody>
          <a:bodyPr wrap="squar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MapInfo підтримує розширену версію SQL (Structured Query Language), доповнену геопросторовими функціями. Запити можна створювати як через інтуїтивно зрозумілий візуальний конструктор, так і шляхом прямого написання SQL-коду. Результати запитів можуть бути відображені у вигляді нової таблиці, тимчасового набору даних або безпосередньо на карті.</a:t>
            </a:r>
            <a:endParaRPr lang="en-US" sz="1650" dirty="0"/>
          </a:p>
        </p:txBody>
      </p:sp>
      <p:sp>
        <p:nvSpPr>
          <p:cNvPr id="22" name="Text 20"/>
          <p:cNvSpPr/>
          <p:nvPr/>
        </p:nvSpPr>
        <p:spPr>
          <a:xfrm>
            <a:off x="748070" y="6271974"/>
            <a:ext cx="13134261" cy="1025843"/>
          </a:xfrm>
          <a:prstGeom prst="rect">
            <a:avLst/>
          </a:prstGeom>
          <a:noFill/>
          <a:ln/>
        </p:spPr>
        <p:txBody>
          <a:bodyPr wrap="squar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Використання SQL-запитів значно розширює аналітичні можливості MapInfo, дозволяючи виконувати складні операції пошуку, фільтрації та трансформації даних. Це особливо корисно при роботі з великими наборами даних або при необхідності регулярного оновлення інформації за певними критеріями.</a:t>
            </a:r>
            <a:endParaRPr lang="en-US" sz="16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699016" y="549831"/>
            <a:ext cx="6808470" cy="624126"/>
          </a:xfrm>
          <a:prstGeom prst="rect">
            <a:avLst/>
          </a:prstGeom>
          <a:noFill/>
          <a:ln/>
        </p:spPr>
        <p:txBody>
          <a:bodyPr wrap="none" lIns="0" tIns="0" rIns="0" bIns="0" rtlCol="0" anchor="t"/>
          <a:lstStyle/>
          <a:p>
            <a:pPr marL="0" indent="0" algn="l">
              <a:lnSpc>
                <a:spcPts val="4900"/>
              </a:lnSpc>
              <a:buNone/>
            </a:pPr>
            <a:r>
              <a:rPr lang="en-US" sz="3900" dirty="0">
                <a:solidFill>
                  <a:srgbClr val="1B1B27"/>
                </a:solidFill>
                <a:latin typeface="Raleway" pitchFamily="34" charset="0"/>
                <a:ea typeface="Raleway" pitchFamily="34" charset="-122"/>
                <a:cs typeface="Raleway" pitchFamily="34" charset="-120"/>
              </a:rPr>
              <a:t>Тематичне картографування</a:t>
            </a:r>
            <a:endParaRPr lang="en-US" sz="3900" dirty="0"/>
          </a:p>
        </p:txBody>
      </p:sp>
      <p:sp>
        <p:nvSpPr>
          <p:cNvPr id="3" name="Shape 1"/>
          <p:cNvSpPr/>
          <p:nvPr/>
        </p:nvSpPr>
        <p:spPr>
          <a:xfrm>
            <a:off x="699016" y="2472095"/>
            <a:ext cx="3083362" cy="199668"/>
          </a:xfrm>
          <a:prstGeom prst="roundRect">
            <a:avLst>
              <a:gd name="adj" fmla="val 42013"/>
            </a:avLst>
          </a:prstGeom>
          <a:solidFill>
            <a:srgbClr val="E1E1EA"/>
          </a:solidFill>
          <a:ln w="7620">
            <a:solidFill>
              <a:srgbClr val="C7C7D0"/>
            </a:solidFill>
            <a:prstDash val="solid"/>
          </a:ln>
        </p:spPr>
      </p:sp>
      <p:sp>
        <p:nvSpPr>
          <p:cNvPr id="4" name="Text 2"/>
          <p:cNvSpPr/>
          <p:nvPr/>
        </p:nvSpPr>
        <p:spPr>
          <a:xfrm>
            <a:off x="699016" y="2971324"/>
            <a:ext cx="3083362" cy="624126"/>
          </a:xfrm>
          <a:prstGeom prst="rect">
            <a:avLst/>
          </a:prstGeom>
          <a:noFill/>
          <a:ln/>
        </p:spPr>
        <p:txBody>
          <a:bodyPr wrap="squar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Вибір типу тематичної карти</a:t>
            </a:r>
            <a:endParaRPr lang="en-US" sz="1950" dirty="0"/>
          </a:p>
        </p:txBody>
      </p:sp>
      <p:sp>
        <p:nvSpPr>
          <p:cNvPr id="5" name="Text 3"/>
          <p:cNvSpPr/>
          <p:nvPr/>
        </p:nvSpPr>
        <p:spPr>
          <a:xfrm>
            <a:off x="699016" y="3715226"/>
            <a:ext cx="3083362" cy="1597819"/>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Діапазони значень, стовпчасті та кругові діаграми, градуйовані символи, окремі значення, щільність точок, безперервні поверхні</a:t>
            </a:r>
            <a:endParaRPr lang="en-US" sz="1550" dirty="0"/>
          </a:p>
        </p:txBody>
      </p:sp>
      <p:sp>
        <p:nvSpPr>
          <p:cNvPr id="6" name="Shape 4"/>
          <p:cNvSpPr/>
          <p:nvPr/>
        </p:nvSpPr>
        <p:spPr>
          <a:xfrm>
            <a:off x="4081939" y="2172533"/>
            <a:ext cx="3083481" cy="199668"/>
          </a:xfrm>
          <a:prstGeom prst="roundRect">
            <a:avLst>
              <a:gd name="adj" fmla="val 42013"/>
            </a:avLst>
          </a:prstGeom>
          <a:solidFill>
            <a:srgbClr val="E1E1EA"/>
          </a:solidFill>
          <a:ln w="7620">
            <a:solidFill>
              <a:srgbClr val="C7C7D0"/>
            </a:solidFill>
            <a:prstDash val="solid"/>
          </a:ln>
        </p:spPr>
      </p:sp>
      <p:sp>
        <p:nvSpPr>
          <p:cNvPr id="7" name="Text 5"/>
          <p:cNvSpPr/>
          <p:nvPr/>
        </p:nvSpPr>
        <p:spPr>
          <a:xfrm>
            <a:off x="4081939" y="2671763"/>
            <a:ext cx="3083481" cy="624126"/>
          </a:xfrm>
          <a:prstGeom prst="rect">
            <a:avLst/>
          </a:prstGeom>
          <a:noFill/>
          <a:ln/>
        </p:spPr>
        <p:txBody>
          <a:bodyPr wrap="squar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Налаштування параметрів візуалізації</a:t>
            </a:r>
            <a:endParaRPr lang="en-US" sz="1950" dirty="0"/>
          </a:p>
        </p:txBody>
      </p:sp>
      <p:sp>
        <p:nvSpPr>
          <p:cNvPr id="8" name="Text 6"/>
          <p:cNvSpPr/>
          <p:nvPr/>
        </p:nvSpPr>
        <p:spPr>
          <a:xfrm>
            <a:off x="4081939" y="3415665"/>
            <a:ext cx="3083481" cy="958691"/>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Вибір кольорової схеми, метод класифікації даних, кількість класів, стилі оформлення</a:t>
            </a:r>
            <a:endParaRPr lang="en-US" sz="1550" dirty="0"/>
          </a:p>
        </p:txBody>
      </p:sp>
      <p:sp>
        <p:nvSpPr>
          <p:cNvPr id="9" name="Shape 7"/>
          <p:cNvSpPr/>
          <p:nvPr/>
        </p:nvSpPr>
        <p:spPr>
          <a:xfrm>
            <a:off x="7464981" y="1872972"/>
            <a:ext cx="3083362" cy="199668"/>
          </a:xfrm>
          <a:prstGeom prst="roundRect">
            <a:avLst>
              <a:gd name="adj" fmla="val 42013"/>
            </a:avLst>
          </a:prstGeom>
          <a:solidFill>
            <a:srgbClr val="E1E1EA"/>
          </a:solidFill>
          <a:ln w="7620">
            <a:solidFill>
              <a:srgbClr val="C7C7D0"/>
            </a:solidFill>
            <a:prstDash val="solid"/>
          </a:ln>
        </p:spPr>
      </p:sp>
      <p:sp>
        <p:nvSpPr>
          <p:cNvPr id="10" name="Text 8"/>
          <p:cNvSpPr/>
          <p:nvPr/>
        </p:nvSpPr>
        <p:spPr>
          <a:xfrm>
            <a:off x="7464981" y="2372201"/>
            <a:ext cx="2496622" cy="312063"/>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Створення легенди</a:t>
            </a:r>
            <a:endParaRPr lang="en-US" sz="1950" dirty="0"/>
          </a:p>
        </p:txBody>
      </p:sp>
      <p:sp>
        <p:nvSpPr>
          <p:cNvPr id="11" name="Text 9"/>
          <p:cNvSpPr/>
          <p:nvPr/>
        </p:nvSpPr>
        <p:spPr>
          <a:xfrm>
            <a:off x="7464981" y="2804041"/>
            <a:ext cx="3083362" cy="958691"/>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Формування пояснень до тематичної карти, налаштування підписів та заголовків</a:t>
            </a:r>
            <a:endParaRPr lang="en-US" sz="1550" dirty="0"/>
          </a:p>
        </p:txBody>
      </p:sp>
      <p:sp>
        <p:nvSpPr>
          <p:cNvPr id="12" name="Shape 10"/>
          <p:cNvSpPr/>
          <p:nvPr/>
        </p:nvSpPr>
        <p:spPr>
          <a:xfrm>
            <a:off x="10847903" y="1573411"/>
            <a:ext cx="3083481" cy="199668"/>
          </a:xfrm>
          <a:prstGeom prst="roundRect">
            <a:avLst>
              <a:gd name="adj" fmla="val 42013"/>
            </a:avLst>
          </a:prstGeom>
          <a:solidFill>
            <a:srgbClr val="E1E1EA"/>
          </a:solidFill>
          <a:ln w="7620">
            <a:solidFill>
              <a:srgbClr val="C7C7D0"/>
            </a:solidFill>
            <a:prstDash val="solid"/>
          </a:ln>
        </p:spPr>
      </p:sp>
      <p:sp>
        <p:nvSpPr>
          <p:cNvPr id="13" name="Text 11"/>
          <p:cNvSpPr/>
          <p:nvPr/>
        </p:nvSpPr>
        <p:spPr>
          <a:xfrm>
            <a:off x="10847903" y="2072640"/>
            <a:ext cx="3083481" cy="624126"/>
          </a:xfrm>
          <a:prstGeom prst="rect">
            <a:avLst/>
          </a:prstGeom>
          <a:noFill/>
          <a:ln/>
        </p:spPr>
        <p:txBody>
          <a:bodyPr wrap="squar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Збереження тематичної карти</a:t>
            </a:r>
            <a:endParaRPr lang="en-US" sz="1950" dirty="0"/>
          </a:p>
        </p:txBody>
      </p:sp>
      <p:sp>
        <p:nvSpPr>
          <p:cNvPr id="14" name="Text 12"/>
          <p:cNvSpPr/>
          <p:nvPr/>
        </p:nvSpPr>
        <p:spPr>
          <a:xfrm>
            <a:off x="10847903" y="2816543"/>
            <a:ext cx="3083481" cy="958691"/>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Експорт у різні формати, включення до звіту або робочого набору</a:t>
            </a:r>
            <a:endParaRPr lang="en-US" sz="1550" dirty="0"/>
          </a:p>
        </p:txBody>
      </p:sp>
      <p:sp>
        <p:nvSpPr>
          <p:cNvPr id="15" name="Text 13"/>
          <p:cNvSpPr/>
          <p:nvPr/>
        </p:nvSpPr>
        <p:spPr>
          <a:xfrm>
            <a:off x="699016" y="5537716"/>
            <a:ext cx="13232368" cy="958691"/>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Тематичне картографування є одним з найпотужніших інструментів аналізу та візуалізації просторових даних у MapInfo. Воно дозволяє відображати статистичні дані на карті за допомогою кольорів, символів, діаграм та інших візуальних засобів. Це допомагає виявляти просторові закономірності, які важко помітити в табличних даних.</a:t>
            </a:r>
            <a:endParaRPr lang="en-US" sz="1550" dirty="0"/>
          </a:p>
        </p:txBody>
      </p:sp>
      <p:sp>
        <p:nvSpPr>
          <p:cNvPr id="16" name="Text 14"/>
          <p:cNvSpPr/>
          <p:nvPr/>
        </p:nvSpPr>
        <p:spPr>
          <a:xfrm>
            <a:off x="699016" y="6721078"/>
            <a:ext cx="13232368" cy="958691"/>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MapInfo пропонує гнучкі налаштування тематичних карт, дозволяючи комбінувати різні методи візуалізації та застосовувати їх до різних типів просторових об'єктів. Програма автоматично пропонує оптимальні параметри класифікації даних, але користувач може вручну налаштувати всі аспекти відображення.</a:t>
            </a:r>
            <a:endParaRPr lang="en-US" sz="15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26519" y="902256"/>
            <a:ext cx="7506295" cy="648653"/>
          </a:xfrm>
          <a:prstGeom prst="rect">
            <a:avLst/>
          </a:prstGeom>
          <a:noFill/>
          <a:ln/>
        </p:spPr>
        <p:txBody>
          <a:bodyPr wrap="none" lIns="0" tIns="0" rIns="0" bIns="0" rtlCol="0" anchor="t"/>
          <a:lstStyle/>
          <a:p>
            <a:pPr marL="0" indent="0" algn="l">
              <a:lnSpc>
                <a:spcPts val="5100"/>
              </a:lnSpc>
              <a:buNone/>
            </a:pPr>
            <a:r>
              <a:rPr lang="en-US" sz="4050" dirty="0">
                <a:solidFill>
                  <a:srgbClr val="1B1B27"/>
                </a:solidFill>
                <a:latin typeface="Raleway" pitchFamily="34" charset="0"/>
                <a:ea typeface="Raleway" pitchFamily="34" charset="-122"/>
                <a:cs typeface="Raleway" pitchFamily="34" charset="-120"/>
              </a:rPr>
              <a:t>Просторовий аналіз в MapInfo</a:t>
            </a:r>
            <a:endParaRPr lang="en-US" sz="4050" dirty="0"/>
          </a:p>
        </p:txBody>
      </p:sp>
      <p:sp>
        <p:nvSpPr>
          <p:cNvPr id="3" name="Shape 1"/>
          <p:cNvSpPr/>
          <p:nvPr/>
        </p:nvSpPr>
        <p:spPr>
          <a:xfrm>
            <a:off x="726519" y="2199561"/>
            <a:ext cx="467082" cy="467082"/>
          </a:xfrm>
          <a:prstGeom prst="roundRect">
            <a:avLst>
              <a:gd name="adj" fmla="val 18668"/>
            </a:avLst>
          </a:prstGeom>
          <a:solidFill>
            <a:srgbClr val="E1E1EA"/>
          </a:solidFill>
          <a:ln w="7620">
            <a:solidFill>
              <a:srgbClr val="C7C7D0"/>
            </a:solidFill>
            <a:prstDash val="solid"/>
          </a:ln>
        </p:spPr>
      </p:sp>
      <p:pic>
        <p:nvPicPr>
          <p:cNvPr id="4" name="Image 0" descr="preencoded.png"/>
          <p:cNvPicPr>
            <a:picLocks noChangeAspect="1"/>
          </p:cNvPicPr>
          <p:nvPr/>
        </p:nvPicPr>
        <p:blipFill>
          <a:blip r:embed="rId3"/>
          <a:stretch>
            <a:fillRect/>
          </a:stretch>
        </p:blipFill>
        <p:spPr>
          <a:xfrm>
            <a:off x="804327" y="2238435"/>
            <a:ext cx="311348" cy="389215"/>
          </a:xfrm>
          <a:prstGeom prst="rect">
            <a:avLst/>
          </a:prstGeom>
        </p:spPr>
      </p:pic>
      <p:sp>
        <p:nvSpPr>
          <p:cNvPr id="5" name="Text 2"/>
          <p:cNvSpPr/>
          <p:nvPr/>
        </p:nvSpPr>
        <p:spPr>
          <a:xfrm>
            <a:off x="1401128" y="2199561"/>
            <a:ext cx="2594967" cy="324445"/>
          </a:xfrm>
          <a:prstGeom prst="rect">
            <a:avLst/>
          </a:prstGeom>
          <a:noFill/>
          <a:ln/>
        </p:spPr>
        <p:txBody>
          <a:bodyPr wrap="none" lIns="0" tIns="0" rIns="0" bIns="0" rtlCol="0" anchor="t"/>
          <a:lstStyle/>
          <a:p>
            <a:pPr marL="0" indent="0" algn="l">
              <a:lnSpc>
                <a:spcPts val="2550"/>
              </a:lnSpc>
              <a:buNone/>
            </a:pPr>
            <a:r>
              <a:rPr lang="en-US" sz="2000" dirty="0">
                <a:solidFill>
                  <a:srgbClr val="3C3939"/>
                </a:solidFill>
                <a:latin typeface="Raleway" pitchFamily="34" charset="0"/>
                <a:ea typeface="Raleway" pitchFamily="34" charset="-122"/>
                <a:cs typeface="Raleway" pitchFamily="34" charset="-120"/>
              </a:rPr>
              <a:t>Буферні зони</a:t>
            </a:r>
            <a:endParaRPr lang="en-US" sz="2000" dirty="0"/>
          </a:p>
        </p:txBody>
      </p:sp>
      <p:sp>
        <p:nvSpPr>
          <p:cNvPr id="6" name="Text 3"/>
          <p:cNvSpPr/>
          <p:nvPr/>
        </p:nvSpPr>
        <p:spPr>
          <a:xfrm>
            <a:off x="1401128" y="2648545"/>
            <a:ext cx="5810369" cy="664369"/>
          </a:xfrm>
          <a:prstGeom prst="rect">
            <a:avLst/>
          </a:prstGeom>
          <a:noFill/>
          <a:ln/>
        </p:spPr>
        <p:txBody>
          <a:bodyPr wrap="square" lIns="0" tIns="0" rIns="0" bIns="0" rtlCol="0" anchor="t"/>
          <a:lstStyle/>
          <a:p>
            <a:pPr marL="0" indent="0" algn="l">
              <a:lnSpc>
                <a:spcPts val="2600"/>
              </a:lnSpc>
              <a:buNone/>
            </a:pPr>
            <a:r>
              <a:rPr lang="en-US" sz="1600" dirty="0">
                <a:solidFill>
                  <a:srgbClr val="3C3939"/>
                </a:solidFill>
                <a:latin typeface="Roboto" pitchFamily="34" charset="0"/>
                <a:ea typeface="Roboto" pitchFamily="34" charset="-122"/>
                <a:cs typeface="Roboto" pitchFamily="34" charset="-120"/>
              </a:rPr>
              <a:t>Створення областей заданого радіусу навколо об'єктів для аналізу доступності, впливу або зон покриття</a:t>
            </a:r>
            <a:endParaRPr lang="en-US" sz="1600" dirty="0"/>
          </a:p>
        </p:txBody>
      </p:sp>
      <p:sp>
        <p:nvSpPr>
          <p:cNvPr id="7" name="Shape 4"/>
          <p:cNvSpPr/>
          <p:nvPr/>
        </p:nvSpPr>
        <p:spPr>
          <a:xfrm>
            <a:off x="7419023" y="2199561"/>
            <a:ext cx="467082" cy="467082"/>
          </a:xfrm>
          <a:prstGeom prst="roundRect">
            <a:avLst>
              <a:gd name="adj" fmla="val 18668"/>
            </a:avLst>
          </a:prstGeom>
          <a:solidFill>
            <a:srgbClr val="E1E1EA"/>
          </a:solidFill>
          <a:ln w="7620">
            <a:solidFill>
              <a:srgbClr val="C7C7D0"/>
            </a:solidFill>
            <a:prstDash val="solid"/>
          </a:ln>
        </p:spPr>
      </p:sp>
      <p:pic>
        <p:nvPicPr>
          <p:cNvPr id="8" name="Image 1" descr="preencoded.png"/>
          <p:cNvPicPr>
            <a:picLocks noChangeAspect="1"/>
          </p:cNvPicPr>
          <p:nvPr/>
        </p:nvPicPr>
        <p:blipFill>
          <a:blip r:embed="rId4"/>
          <a:stretch>
            <a:fillRect/>
          </a:stretch>
        </p:blipFill>
        <p:spPr>
          <a:xfrm>
            <a:off x="7496830" y="2238435"/>
            <a:ext cx="311348" cy="389215"/>
          </a:xfrm>
          <a:prstGeom prst="rect">
            <a:avLst/>
          </a:prstGeom>
        </p:spPr>
      </p:pic>
      <p:sp>
        <p:nvSpPr>
          <p:cNvPr id="9" name="Text 5"/>
          <p:cNvSpPr/>
          <p:nvPr/>
        </p:nvSpPr>
        <p:spPr>
          <a:xfrm>
            <a:off x="8093631" y="2199561"/>
            <a:ext cx="2594967" cy="324445"/>
          </a:xfrm>
          <a:prstGeom prst="rect">
            <a:avLst/>
          </a:prstGeom>
          <a:noFill/>
          <a:ln/>
        </p:spPr>
        <p:txBody>
          <a:bodyPr wrap="none" lIns="0" tIns="0" rIns="0" bIns="0" rtlCol="0" anchor="t"/>
          <a:lstStyle/>
          <a:p>
            <a:pPr marL="0" indent="0" algn="l">
              <a:lnSpc>
                <a:spcPts val="2550"/>
              </a:lnSpc>
              <a:buNone/>
            </a:pPr>
            <a:r>
              <a:rPr lang="en-US" sz="2000" dirty="0">
                <a:solidFill>
                  <a:srgbClr val="3C3939"/>
                </a:solidFill>
                <a:latin typeface="Raleway" pitchFamily="34" charset="0"/>
                <a:ea typeface="Raleway" pitchFamily="34" charset="-122"/>
                <a:cs typeface="Raleway" pitchFamily="34" charset="-120"/>
              </a:rPr>
              <a:t>Оверлейний аналіз</a:t>
            </a:r>
            <a:endParaRPr lang="en-US" sz="2000" dirty="0"/>
          </a:p>
        </p:txBody>
      </p:sp>
      <p:sp>
        <p:nvSpPr>
          <p:cNvPr id="10" name="Text 6"/>
          <p:cNvSpPr/>
          <p:nvPr/>
        </p:nvSpPr>
        <p:spPr>
          <a:xfrm>
            <a:off x="8093631" y="2648545"/>
            <a:ext cx="5810369" cy="664369"/>
          </a:xfrm>
          <a:prstGeom prst="rect">
            <a:avLst/>
          </a:prstGeom>
          <a:noFill/>
          <a:ln/>
        </p:spPr>
        <p:txBody>
          <a:bodyPr wrap="square" lIns="0" tIns="0" rIns="0" bIns="0" rtlCol="0" anchor="t"/>
          <a:lstStyle/>
          <a:p>
            <a:pPr marL="0" indent="0" algn="l">
              <a:lnSpc>
                <a:spcPts val="2600"/>
              </a:lnSpc>
              <a:buNone/>
            </a:pPr>
            <a:r>
              <a:rPr lang="en-US" sz="1600" dirty="0">
                <a:solidFill>
                  <a:srgbClr val="3C3939"/>
                </a:solidFill>
                <a:latin typeface="Roboto" pitchFamily="34" charset="0"/>
                <a:ea typeface="Roboto" pitchFamily="34" charset="-122"/>
                <a:cs typeface="Roboto" pitchFamily="34" charset="-120"/>
              </a:rPr>
              <a:t>Накладання шарів для виявлення перетинів, об'єднань або відмінностей між наборами просторових даних</a:t>
            </a:r>
            <a:endParaRPr lang="en-US" sz="1600" dirty="0"/>
          </a:p>
        </p:txBody>
      </p:sp>
      <p:sp>
        <p:nvSpPr>
          <p:cNvPr id="11" name="Shape 7"/>
          <p:cNvSpPr/>
          <p:nvPr/>
        </p:nvSpPr>
        <p:spPr>
          <a:xfrm>
            <a:off x="726519" y="3753922"/>
            <a:ext cx="467082" cy="467082"/>
          </a:xfrm>
          <a:prstGeom prst="roundRect">
            <a:avLst>
              <a:gd name="adj" fmla="val 18668"/>
            </a:avLst>
          </a:prstGeom>
          <a:solidFill>
            <a:srgbClr val="E1E1EA"/>
          </a:solidFill>
          <a:ln w="7620">
            <a:solidFill>
              <a:srgbClr val="C7C7D0"/>
            </a:solidFill>
            <a:prstDash val="solid"/>
          </a:ln>
        </p:spPr>
      </p:sp>
      <p:pic>
        <p:nvPicPr>
          <p:cNvPr id="12" name="Image 2" descr="preencoded.png"/>
          <p:cNvPicPr>
            <a:picLocks noChangeAspect="1"/>
          </p:cNvPicPr>
          <p:nvPr/>
        </p:nvPicPr>
        <p:blipFill>
          <a:blip r:embed="rId5"/>
          <a:stretch>
            <a:fillRect/>
          </a:stretch>
        </p:blipFill>
        <p:spPr>
          <a:xfrm>
            <a:off x="804327" y="3792795"/>
            <a:ext cx="311348" cy="389215"/>
          </a:xfrm>
          <a:prstGeom prst="rect">
            <a:avLst/>
          </a:prstGeom>
        </p:spPr>
      </p:pic>
      <p:sp>
        <p:nvSpPr>
          <p:cNvPr id="13" name="Text 8"/>
          <p:cNvSpPr/>
          <p:nvPr/>
        </p:nvSpPr>
        <p:spPr>
          <a:xfrm>
            <a:off x="1401128" y="3753922"/>
            <a:ext cx="2594967" cy="324445"/>
          </a:xfrm>
          <a:prstGeom prst="rect">
            <a:avLst/>
          </a:prstGeom>
          <a:noFill/>
          <a:ln/>
        </p:spPr>
        <p:txBody>
          <a:bodyPr wrap="none" lIns="0" tIns="0" rIns="0" bIns="0" rtlCol="0" anchor="t"/>
          <a:lstStyle/>
          <a:p>
            <a:pPr marL="0" indent="0" algn="l">
              <a:lnSpc>
                <a:spcPts val="2550"/>
              </a:lnSpc>
              <a:buNone/>
            </a:pPr>
            <a:r>
              <a:rPr lang="en-US" sz="2000" dirty="0">
                <a:solidFill>
                  <a:srgbClr val="3C3939"/>
                </a:solidFill>
                <a:latin typeface="Raleway" pitchFamily="34" charset="0"/>
                <a:ea typeface="Raleway" pitchFamily="34" charset="-122"/>
                <a:cs typeface="Raleway" pitchFamily="34" charset="-120"/>
              </a:rPr>
              <a:t>Мережевий аналіз</a:t>
            </a:r>
            <a:endParaRPr lang="en-US" sz="2000" dirty="0"/>
          </a:p>
        </p:txBody>
      </p:sp>
      <p:sp>
        <p:nvSpPr>
          <p:cNvPr id="14" name="Text 9"/>
          <p:cNvSpPr/>
          <p:nvPr/>
        </p:nvSpPr>
        <p:spPr>
          <a:xfrm>
            <a:off x="1401128" y="4202906"/>
            <a:ext cx="5810369" cy="664369"/>
          </a:xfrm>
          <a:prstGeom prst="rect">
            <a:avLst/>
          </a:prstGeom>
          <a:noFill/>
          <a:ln/>
        </p:spPr>
        <p:txBody>
          <a:bodyPr wrap="square" lIns="0" tIns="0" rIns="0" bIns="0" rtlCol="0" anchor="t"/>
          <a:lstStyle/>
          <a:p>
            <a:pPr marL="0" indent="0" algn="l">
              <a:lnSpc>
                <a:spcPts val="2600"/>
              </a:lnSpc>
              <a:buNone/>
            </a:pPr>
            <a:r>
              <a:rPr lang="en-US" sz="1600" dirty="0">
                <a:solidFill>
                  <a:srgbClr val="3C3939"/>
                </a:solidFill>
                <a:latin typeface="Roboto" pitchFamily="34" charset="0"/>
                <a:ea typeface="Roboto" pitchFamily="34" charset="-122"/>
                <a:cs typeface="Roboto" pitchFamily="34" charset="-120"/>
              </a:rPr>
              <a:t>Розрахунок оптимальних маршрутів, зон доступності та інших параметрів для мережевих структур</a:t>
            </a:r>
            <a:endParaRPr lang="en-US" sz="1600" dirty="0"/>
          </a:p>
        </p:txBody>
      </p:sp>
      <p:sp>
        <p:nvSpPr>
          <p:cNvPr id="15" name="Shape 10"/>
          <p:cNvSpPr/>
          <p:nvPr/>
        </p:nvSpPr>
        <p:spPr>
          <a:xfrm>
            <a:off x="7419023" y="3753922"/>
            <a:ext cx="467082" cy="467082"/>
          </a:xfrm>
          <a:prstGeom prst="roundRect">
            <a:avLst>
              <a:gd name="adj" fmla="val 18668"/>
            </a:avLst>
          </a:prstGeom>
          <a:solidFill>
            <a:srgbClr val="E1E1EA"/>
          </a:solidFill>
          <a:ln w="7620">
            <a:solidFill>
              <a:srgbClr val="C7C7D0"/>
            </a:solidFill>
            <a:prstDash val="solid"/>
          </a:ln>
        </p:spPr>
      </p:sp>
      <p:pic>
        <p:nvPicPr>
          <p:cNvPr id="16" name="Image 3" descr="preencoded.png"/>
          <p:cNvPicPr>
            <a:picLocks noChangeAspect="1"/>
          </p:cNvPicPr>
          <p:nvPr/>
        </p:nvPicPr>
        <p:blipFill>
          <a:blip r:embed="rId6"/>
          <a:stretch>
            <a:fillRect/>
          </a:stretch>
        </p:blipFill>
        <p:spPr>
          <a:xfrm>
            <a:off x="7496830" y="3792795"/>
            <a:ext cx="311348" cy="389215"/>
          </a:xfrm>
          <a:prstGeom prst="rect">
            <a:avLst/>
          </a:prstGeom>
        </p:spPr>
      </p:pic>
      <p:sp>
        <p:nvSpPr>
          <p:cNvPr id="17" name="Text 11"/>
          <p:cNvSpPr/>
          <p:nvPr/>
        </p:nvSpPr>
        <p:spPr>
          <a:xfrm>
            <a:off x="8093631" y="3753922"/>
            <a:ext cx="2594967" cy="324445"/>
          </a:xfrm>
          <a:prstGeom prst="rect">
            <a:avLst/>
          </a:prstGeom>
          <a:noFill/>
          <a:ln/>
        </p:spPr>
        <p:txBody>
          <a:bodyPr wrap="none" lIns="0" tIns="0" rIns="0" bIns="0" rtlCol="0" anchor="t"/>
          <a:lstStyle/>
          <a:p>
            <a:pPr marL="0" indent="0" algn="l">
              <a:lnSpc>
                <a:spcPts val="2550"/>
              </a:lnSpc>
              <a:buNone/>
            </a:pPr>
            <a:r>
              <a:rPr lang="en-US" sz="2000" dirty="0">
                <a:solidFill>
                  <a:srgbClr val="3C3939"/>
                </a:solidFill>
                <a:latin typeface="Raleway" pitchFamily="34" charset="0"/>
                <a:ea typeface="Raleway" pitchFamily="34" charset="-122"/>
                <a:cs typeface="Raleway" pitchFamily="34" charset="-120"/>
              </a:rPr>
              <a:t>Аналіз поверхонь</a:t>
            </a:r>
            <a:endParaRPr lang="en-US" sz="2000" dirty="0"/>
          </a:p>
        </p:txBody>
      </p:sp>
      <p:sp>
        <p:nvSpPr>
          <p:cNvPr id="18" name="Text 12"/>
          <p:cNvSpPr/>
          <p:nvPr/>
        </p:nvSpPr>
        <p:spPr>
          <a:xfrm>
            <a:off x="8093631" y="4202906"/>
            <a:ext cx="5810369" cy="664369"/>
          </a:xfrm>
          <a:prstGeom prst="rect">
            <a:avLst/>
          </a:prstGeom>
          <a:noFill/>
          <a:ln/>
        </p:spPr>
        <p:txBody>
          <a:bodyPr wrap="square" lIns="0" tIns="0" rIns="0" bIns="0" rtlCol="0" anchor="t"/>
          <a:lstStyle/>
          <a:p>
            <a:pPr marL="0" indent="0" algn="l">
              <a:lnSpc>
                <a:spcPts val="2600"/>
              </a:lnSpc>
              <a:buNone/>
            </a:pPr>
            <a:r>
              <a:rPr lang="en-US" sz="1600" dirty="0">
                <a:solidFill>
                  <a:srgbClr val="3C3939"/>
                </a:solidFill>
                <a:latin typeface="Roboto" pitchFamily="34" charset="0"/>
                <a:ea typeface="Roboto" pitchFamily="34" charset="-122"/>
                <a:cs typeface="Roboto" pitchFamily="34" charset="-120"/>
              </a:rPr>
              <a:t>Створення та аналіз цифрових моделей рельєфу, розрахунок ухилів, експозицій та видимості</a:t>
            </a:r>
            <a:endParaRPr lang="en-US" sz="1600" dirty="0"/>
          </a:p>
        </p:txBody>
      </p:sp>
      <p:sp>
        <p:nvSpPr>
          <p:cNvPr id="19" name="Text 13"/>
          <p:cNvSpPr/>
          <p:nvPr/>
        </p:nvSpPr>
        <p:spPr>
          <a:xfrm>
            <a:off x="726519" y="5100757"/>
            <a:ext cx="13177361" cy="996553"/>
          </a:xfrm>
          <a:prstGeom prst="rect">
            <a:avLst/>
          </a:prstGeom>
          <a:noFill/>
          <a:ln/>
        </p:spPr>
        <p:txBody>
          <a:bodyPr wrap="square" lIns="0" tIns="0" rIns="0" bIns="0" rtlCol="0" anchor="t"/>
          <a:lstStyle/>
          <a:p>
            <a:pPr marL="0" indent="0" algn="l">
              <a:lnSpc>
                <a:spcPts val="2600"/>
              </a:lnSpc>
              <a:buNone/>
            </a:pPr>
            <a:r>
              <a:rPr lang="en-US" sz="1600" dirty="0">
                <a:solidFill>
                  <a:srgbClr val="3C3939"/>
                </a:solidFill>
                <a:latin typeface="Roboto" pitchFamily="34" charset="0"/>
                <a:ea typeface="Roboto" pitchFamily="34" charset="-122"/>
                <a:cs typeface="Roboto" pitchFamily="34" charset="-120"/>
              </a:rPr>
              <a:t>Просторовий аналіз є ключовою функцією будь-якої ГІС, і MapInfo пропонує широкий спектр інструментів для вирішення аналітичних завдань. Ці інструменти дозволяють знаходити закономірності, взаємозв'язки та тенденції у просторових даних, що допомагає приймати обґрунтовані рішення.</a:t>
            </a:r>
            <a:endParaRPr lang="en-US" sz="1600" dirty="0"/>
          </a:p>
        </p:txBody>
      </p:sp>
      <p:sp>
        <p:nvSpPr>
          <p:cNvPr id="20" name="Text 14"/>
          <p:cNvSpPr/>
          <p:nvPr/>
        </p:nvSpPr>
        <p:spPr>
          <a:xfrm>
            <a:off x="726519" y="6330791"/>
            <a:ext cx="13177361" cy="996553"/>
          </a:xfrm>
          <a:prstGeom prst="rect">
            <a:avLst/>
          </a:prstGeom>
          <a:noFill/>
          <a:ln/>
        </p:spPr>
        <p:txBody>
          <a:bodyPr wrap="square" lIns="0" tIns="0" rIns="0" bIns="0" rtlCol="0" anchor="t"/>
          <a:lstStyle/>
          <a:p>
            <a:pPr marL="0" indent="0" algn="l">
              <a:lnSpc>
                <a:spcPts val="2600"/>
              </a:lnSpc>
              <a:buNone/>
            </a:pPr>
            <a:r>
              <a:rPr lang="en-US" sz="1600" dirty="0">
                <a:solidFill>
                  <a:srgbClr val="3C3939"/>
                </a:solidFill>
                <a:latin typeface="Roboto" pitchFamily="34" charset="0"/>
                <a:ea typeface="Roboto" pitchFamily="34" charset="-122"/>
                <a:cs typeface="Roboto" pitchFamily="34" charset="-120"/>
              </a:rPr>
              <a:t>Для складніших аналітичних завдань MapInfo пропонує додаткові модулі, такі як MapInfo Professional Advanced, який включає розширені можливості растрового аналізу, 3D-моделювання та створення гріід-поверхонь. Також доступні спеціалізовані модулі для конкретних галузей: землеустрою, містобудування, телекомунікацій тощо.</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448151" y="352068"/>
            <a:ext cx="4507825" cy="400169"/>
          </a:xfrm>
          <a:prstGeom prst="rect">
            <a:avLst/>
          </a:prstGeom>
          <a:noFill/>
          <a:ln/>
        </p:spPr>
        <p:txBody>
          <a:bodyPr wrap="none" lIns="0" tIns="0" rIns="0" bIns="0" rtlCol="0" anchor="t"/>
          <a:lstStyle/>
          <a:p>
            <a:pPr marL="0" indent="0" algn="l">
              <a:lnSpc>
                <a:spcPts val="3150"/>
              </a:lnSpc>
              <a:buNone/>
            </a:pPr>
            <a:r>
              <a:rPr lang="en-US" sz="2500" dirty="0">
                <a:solidFill>
                  <a:srgbClr val="1B1B27"/>
                </a:solidFill>
                <a:latin typeface="Raleway" pitchFamily="34" charset="0"/>
                <a:ea typeface="Raleway" pitchFamily="34" charset="-122"/>
                <a:cs typeface="Raleway" pitchFamily="34" charset="-120"/>
              </a:rPr>
              <a:t>Робота з растровими даними</a:t>
            </a:r>
            <a:endParaRPr lang="en-US" sz="2500" dirty="0"/>
          </a:p>
        </p:txBody>
      </p:sp>
      <p:pic>
        <p:nvPicPr>
          <p:cNvPr id="3" name="Image 0" descr="preencoded.png"/>
          <p:cNvPicPr>
            <a:picLocks noChangeAspect="1"/>
          </p:cNvPicPr>
          <p:nvPr/>
        </p:nvPicPr>
        <p:blipFill>
          <a:blip r:embed="rId3"/>
          <a:stretch>
            <a:fillRect/>
          </a:stretch>
        </p:blipFill>
        <p:spPr>
          <a:xfrm>
            <a:off x="448151" y="1008340"/>
            <a:ext cx="13734098" cy="7691080"/>
          </a:xfrm>
          <a:prstGeom prst="rect">
            <a:avLst/>
          </a:prstGeom>
        </p:spPr>
      </p:pic>
      <p:sp>
        <p:nvSpPr>
          <p:cNvPr id="4" name="Text 1"/>
          <p:cNvSpPr/>
          <p:nvPr/>
        </p:nvSpPr>
        <p:spPr>
          <a:xfrm>
            <a:off x="448151" y="8843367"/>
            <a:ext cx="13734098" cy="409813"/>
          </a:xfrm>
          <a:prstGeom prst="rect">
            <a:avLst/>
          </a:prstGeom>
          <a:noFill/>
          <a:ln/>
        </p:spPr>
        <p:txBody>
          <a:bodyPr wrap="square" lIns="0" tIns="0" rIns="0" bIns="0" rtlCol="0" anchor="t"/>
          <a:lstStyle/>
          <a:p>
            <a:pPr marL="0" indent="0" algn="l">
              <a:lnSpc>
                <a:spcPts val="1600"/>
              </a:lnSpc>
              <a:buNone/>
            </a:pPr>
            <a:r>
              <a:rPr lang="en-US" sz="1000" dirty="0">
                <a:solidFill>
                  <a:srgbClr val="3C3939"/>
                </a:solidFill>
                <a:latin typeface="Roboto" pitchFamily="34" charset="0"/>
                <a:ea typeface="Roboto" pitchFamily="34" charset="-122"/>
                <a:cs typeface="Roboto" pitchFamily="34" charset="-120"/>
              </a:rPr>
              <a:t>MapInfo підтримує роботу з різними типами растрових даних: супутниковими знімками, аерофотознімками, відсканованими паперовими картами та цифровими моделями рельєфу. Растрові дані можуть використовуватися як картографічна основа для векторних шарів або як самостійні джерела інформації для аналізу.</a:t>
            </a:r>
            <a:endParaRPr lang="en-US" sz="1000" dirty="0"/>
          </a:p>
        </p:txBody>
      </p:sp>
      <p:sp>
        <p:nvSpPr>
          <p:cNvPr id="5" name="Text 2"/>
          <p:cNvSpPr/>
          <p:nvPr/>
        </p:nvSpPr>
        <p:spPr>
          <a:xfrm>
            <a:off x="448151" y="9397127"/>
            <a:ext cx="13734098" cy="409813"/>
          </a:xfrm>
          <a:prstGeom prst="rect">
            <a:avLst/>
          </a:prstGeom>
          <a:noFill/>
          <a:ln/>
        </p:spPr>
        <p:txBody>
          <a:bodyPr wrap="square" lIns="0" tIns="0" rIns="0" bIns="0" rtlCol="0" anchor="t"/>
          <a:lstStyle/>
          <a:p>
            <a:pPr marL="0" indent="0" algn="l">
              <a:lnSpc>
                <a:spcPts val="1600"/>
              </a:lnSpc>
              <a:buNone/>
            </a:pPr>
            <a:r>
              <a:rPr lang="en-US" sz="1000" dirty="0">
                <a:solidFill>
                  <a:srgbClr val="3C3939"/>
                </a:solidFill>
                <a:latin typeface="Roboto" pitchFamily="34" charset="0"/>
                <a:ea typeface="Roboto" pitchFamily="34" charset="-122"/>
                <a:cs typeface="Roboto" pitchFamily="34" charset="-120"/>
              </a:rPr>
              <a:t>Для ефективної роботи з растровими даними MapInfo пропонує інструменти геореференціювання (прив'язки растрів до координатної системи), перепроектування, кадрування та покращення якості зображень. Програма оптимізована для роботи з великими растровими файлами завдяки технології "тайлінгу", яка дозволяє швидко відображати лише видиму частину зображення.</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676751" y="531733"/>
            <a:ext cx="7432715" cy="604361"/>
          </a:xfrm>
          <a:prstGeom prst="rect">
            <a:avLst/>
          </a:prstGeom>
          <a:noFill/>
          <a:ln/>
        </p:spPr>
        <p:txBody>
          <a:bodyPr wrap="none" lIns="0" tIns="0" rIns="0" bIns="0" rtlCol="0" anchor="t"/>
          <a:lstStyle/>
          <a:p>
            <a:pPr marL="0" indent="0" algn="l">
              <a:lnSpc>
                <a:spcPts val="4750"/>
              </a:lnSpc>
              <a:buNone/>
            </a:pPr>
            <a:r>
              <a:rPr lang="en-US" sz="3800" dirty="0">
                <a:solidFill>
                  <a:srgbClr val="1B1B27"/>
                </a:solidFill>
                <a:latin typeface="Raleway" pitchFamily="34" charset="0"/>
                <a:ea typeface="Raleway" pitchFamily="34" charset="-122"/>
                <a:cs typeface="Raleway" pitchFamily="34" charset="-120"/>
              </a:rPr>
              <a:t>Створення звітів та макетів карт</a:t>
            </a:r>
            <a:endParaRPr lang="en-US" sz="3800" dirty="0"/>
          </a:p>
        </p:txBody>
      </p:sp>
      <p:pic>
        <p:nvPicPr>
          <p:cNvPr id="3" name="Image 0" descr="preencoded.png"/>
          <p:cNvPicPr>
            <a:picLocks noChangeAspect="1"/>
          </p:cNvPicPr>
          <p:nvPr/>
        </p:nvPicPr>
        <p:blipFill>
          <a:blip r:embed="rId3"/>
          <a:stretch>
            <a:fillRect/>
          </a:stretch>
        </p:blipFill>
        <p:spPr>
          <a:xfrm>
            <a:off x="676751" y="1522809"/>
            <a:ext cx="4232196" cy="2615684"/>
          </a:xfrm>
          <a:prstGeom prst="rect">
            <a:avLst/>
          </a:prstGeom>
        </p:spPr>
      </p:pic>
      <p:sp>
        <p:nvSpPr>
          <p:cNvPr id="4" name="Text 1"/>
          <p:cNvSpPr/>
          <p:nvPr/>
        </p:nvSpPr>
        <p:spPr>
          <a:xfrm>
            <a:off x="676751" y="4380190"/>
            <a:ext cx="2909888" cy="302062"/>
          </a:xfrm>
          <a:prstGeom prst="rect">
            <a:avLst/>
          </a:prstGeom>
          <a:noFill/>
          <a:ln/>
        </p:spPr>
        <p:txBody>
          <a:bodyPr wrap="none" lIns="0" tIns="0" rIns="0" bIns="0" rtlCol="0" anchor="t"/>
          <a:lstStyle/>
          <a:p>
            <a:pPr marL="0" indent="0" algn="l">
              <a:lnSpc>
                <a:spcPts val="2350"/>
              </a:lnSpc>
              <a:buNone/>
            </a:pPr>
            <a:r>
              <a:rPr lang="en-US" sz="1900" dirty="0">
                <a:solidFill>
                  <a:srgbClr val="3C3939"/>
                </a:solidFill>
                <a:latin typeface="Raleway" pitchFamily="34" charset="0"/>
                <a:ea typeface="Raleway" pitchFamily="34" charset="-122"/>
                <a:cs typeface="Raleway" pitchFamily="34" charset="-120"/>
              </a:rPr>
              <a:t>Компонування елементів</a:t>
            </a:r>
            <a:endParaRPr lang="en-US" sz="1900" dirty="0"/>
          </a:p>
        </p:txBody>
      </p:sp>
      <p:sp>
        <p:nvSpPr>
          <p:cNvPr id="5" name="Text 2"/>
          <p:cNvSpPr/>
          <p:nvPr/>
        </p:nvSpPr>
        <p:spPr>
          <a:xfrm>
            <a:off x="676751" y="4798219"/>
            <a:ext cx="4232196" cy="1855946"/>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У вікні Звіт можна розміщувати фрагменти карт, таблиці, тексти, графіки та інші елементи, налаштовуючи їх положення, розмір та зовнішній вигляд. Підтримується точне позиціонування через координатну сітку та направляючі лінії.</a:t>
            </a:r>
            <a:endParaRPr lang="en-US" sz="1500" dirty="0"/>
          </a:p>
        </p:txBody>
      </p:sp>
      <p:pic>
        <p:nvPicPr>
          <p:cNvPr id="6" name="Image 1" descr="preencoded.png"/>
          <p:cNvPicPr>
            <a:picLocks noChangeAspect="1"/>
          </p:cNvPicPr>
          <p:nvPr/>
        </p:nvPicPr>
        <p:blipFill>
          <a:blip r:embed="rId4"/>
          <a:stretch>
            <a:fillRect/>
          </a:stretch>
        </p:blipFill>
        <p:spPr>
          <a:xfrm>
            <a:off x="5198983" y="1522809"/>
            <a:ext cx="4232315" cy="2615684"/>
          </a:xfrm>
          <a:prstGeom prst="rect">
            <a:avLst/>
          </a:prstGeom>
        </p:spPr>
      </p:pic>
      <p:sp>
        <p:nvSpPr>
          <p:cNvPr id="7" name="Text 3"/>
          <p:cNvSpPr/>
          <p:nvPr/>
        </p:nvSpPr>
        <p:spPr>
          <a:xfrm>
            <a:off x="5198983" y="4380190"/>
            <a:ext cx="2690812" cy="302062"/>
          </a:xfrm>
          <a:prstGeom prst="rect">
            <a:avLst/>
          </a:prstGeom>
          <a:noFill/>
          <a:ln/>
        </p:spPr>
        <p:txBody>
          <a:bodyPr wrap="none" lIns="0" tIns="0" rIns="0" bIns="0" rtlCol="0" anchor="t"/>
          <a:lstStyle/>
          <a:p>
            <a:pPr marL="0" indent="0" algn="l">
              <a:lnSpc>
                <a:spcPts val="2350"/>
              </a:lnSpc>
              <a:buNone/>
            </a:pPr>
            <a:r>
              <a:rPr lang="en-US" sz="1900" dirty="0">
                <a:solidFill>
                  <a:srgbClr val="3C3939"/>
                </a:solidFill>
                <a:latin typeface="Raleway" pitchFamily="34" charset="0"/>
                <a:ea typeface="Raleway" pitchFamily="34" charset="-122"/>
                <a:cs typeface="Raleway" pitchFamily="34" charset="-120"/>
              </a:rPr>
              <a:t>Налаштування легенди</a:t>
            </a:r>
            <a:endParaRPr lang="en-US" sz="1900" dirty="0"/>
          </a:p>
        </p:txBody>
      </p:sp>
      <p:sp>
        <p:nvSpPr>
          <p:cNvPr id="8" name="Text 4"/>
          <p:cNvSpPr/>
          <p:nvPr/>
        </p:nvSpPr>
        <p:spPr>
          <a:xfrm>
            <a:off x="5198983" y="4798219"/>
            <a:ext cx="4232315" cy="1855946"/>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MapInfo дозволяє створювати складні багаторівневі легенди з докладними описами шарів та тематичних елементів карти. Легенди можна оформлювати в різних стилях та форматах відповідно до картографічних стандартів.</a:t>
            </a:r>
            <a:endParaRPr lang="en-US" sz="1500" dirty="0"/>
          </a:p>
        </p:txBody>
      </p:sp>
      <p:pic>
        <p:nvPicPr>
          <p:cNvPr id="9" name="Image 2" descr="preencoded.png"/>
          <p:cNvPicPr>
            <a:picLocks noChangeAspect="1"/>
          </p:cNvPicPr>
          <p:nvPr/>
        </p:nvPicPr>
        <p:blipFill>
          <a:blip r:embed="rId5"/>
          <a:stretch>
            <a:fillRect/>
          </a:stretch>
        </p:blipFill>
        <p:spPr>
          <a:xfrm>
            <a:off x="9721334" y="1522809"/>
            <a:ext cx="4232196" cy="2615684"/>
          </a:xfrm>
          <a:prstGeom prst="rect">
            <a:avLst/>
          </a:prstGeom>
        </p:spPr>
      </p:pic>
      <p:sp>
        <p:nvSpPr>
          <p:cNvPr id="10" name="Text 5"/>
          <p:cNvSpPr/>
          <p:nvPr/>
        </p:nvSpPr>
        <p:spPr>
          <a:xfrm>
            <a:off x="9721334" y="4380190"/>
            <a:ext cx="2417326" cy="302062"/>
          </a:xfrm>
          <a:prstGeom prst="rect">
            <a:avLst/>
          </a:prstGeom>
          <a:noFill/>
          <a:ln/>
        </p:spPr>
        <p:txBody>
          <a:bodyPr wrap="none" lIns="0" tIns="0" rIns="0" bIns="0" rtlCol="0" anchor="t"/>
          <a:lstStyle/>
          <a:p>
            <a:pPr marL="0" indent="0" algn="l">
              <a:lnSpc>
                <a:spcPts val="2350"/>
              </a:lnSpc>
              <a:buNone/>
            </a:pPr>
            <a:r>
              <a:rPr lang="en-US" sz="1900" dirty="0">
                <a:solidFill>
                  <a:srgbClr val="3C3939"/>
                </a:solidFill>
                <a:latin typeface="Raleway" pitchFamily="34" charset="0"/>
                <a:ea typeface="Raleway" pitchFamily="34" charset="-122"/>
                <a:cs typeface="Raleway" pitchFamily="34" charset="-120"/>
              </a:rPr>
              <a:t>Додаткові елементи</a:t>
            </a:r>
            <a:endParaRPr lang="en-US" sz="1900" dirty="0"/>
          </a:p>
        </p:txBody>
      </p:sp>
      <p:sp>
        <p:nvSpPr>
          <p:cNvPr id="11" name="Text 6"/>
          <p:cNvSpPr/>
          <p:nvPr/>
        </p:nvSpPr>
        <p:spPr>
          <a:xfrm>
            <a:off x="9721334" y="4798219"/>
            <a:ext cx="4232196" cy="1546622"/>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До звіту можна додавати стрілку півночі, масштабну лінійку, координатну сітку, рамки та інші стандартні картографічні елементи. Всі вони мають гнучкі налаштування стилю та розміщення.</a:t>
            </a:r>
            <a:endParaRPr lang="en-US" sz="1500" dirty="0"/>
          </a:p>
        </p:txBody>
      </p:sp>
      <p:sp>
        <p:nvSpPr>
          <p:cNvPr id="12" name="Text 7"/>
          <p:cNvSpPr/>
          <p:nvPr/>
        </p:nvSpPr>
        <p:spPr>
          <a:xfrm>
            <a:off x="676751" y="6871692"/>
            <a:ext cx="13276898" cy="927973"/>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Створення якісних картографічних матеріалів є важливою частиною роботи геодезиста чи картографа. MapInfo надає потужні інструменти для підготовки професійних друкованих карт та презентаційних матеріалів. У вікні Звіт можна створювати складні багатосторінкові документи з різними картографічними елементами.</a:t>
            </a:r>
            <a:endParaRPr lang="en-US"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697706" y="548521"/>
            <a:ext cx="7283410" cy="622935"/>
          </a:xfrm>
          <a:prstGeom prst="rect">
            <a:avLst/>
          </a:prstGeom>
          <a:noFill/>
          <a:ln/>
        </p:spPr>
        <p:txBody>
          <a:bodyPr wrap="none" lIns="0" tIns="0" rIns="0" bIns="0" rtlCol="0" anchor="t"/>
          <a:lstStyle/>
          <a:p>
            <a:pPr marL="0" indent="0" algn="l">
              <a:lnSpc>
                <a:spcPts val="4900"/>
              </a:lnSpc>
              <a:buNone/>
            </a:pPr>
            <a:r>
              <a:rPr lang="en-US" sz="3900" dirty="0">
                <a:solidFill>
                  <a:srgbClr val="1B1B27"/>
                </a:solidFill>
                <a:latin typeface="Raleway" pitchFamily="34" charset="0"/>
                <a:ea typeface="Raleway" pitchFamily="34" charset="-122"/>
                <a:cs typeface="Raleway" pitchFamily="34" charset="-120"/>
              </a:rPr>
              <a:t>Автоматизація задач в MapInfo</a:t>
            </a:r>
            <a:endParaRPr lang="en-US" sz="3900" dirty="0"/>
          </a:p>
        </p:txBody>
      </p:sp>
      <p:sp>
        <p:nvSpPr>
          <p:cNvPr id="3" name="Shape 1"/>
          <p:cNvSpPr/>
          <p:nvPr/>
        </p:nvSpPr>
        <p:spPr>
          <a:xfrm>
            <a:off x="697706" y="1570077"/>
            <a:ext cx="4278749" cy="4930140"/>
          </a:xfrm>
          <a:prstGeom prst="roundRect">
            <a:avLst>
              <a:gd name="adj" fmla="val 1957"/>
            </a:avLst>
          </a:prstGeom>
          <a:solidFill>
            <a:srgbClr val="E1E1EA"/>
          </a:solidFill>
          <a:ln w="7620">
            <a:solidFill>
              <a:srgbClr val="C7C7D0"/>
            </a:solidFill>
            <a:prstDash val="solid"/>
          </a:ln>
        </p:spPr>
      </p:sp>
      <p:sp>
        <p:nvSpPr>
          <p:cNvPr id="4" name="Text 2"/>
          <p:cNvSpPr/>
          <p:nvPr/>
        </p:nvSpPr>
        <p:spPr>
          <a:xfrm>
            <a:off x="904637" y="1777008"/>
            <a:ext cx="2491859" cy="311468"/>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MapBasic</a:t>
            </a:r>
            <a:endParaRPr lang="en-US" sz="1950" dirty="0"/>
          </a:p>
        </p:txBody>
      </p:sp>
      <p:sp>
        <p:nvSpPr>
          <p:cNvPr id="5" name="Text 3"/>
          <p:cNvSpPr/>
          <p:nvPr/>
        </p:nvSpPr>
        <p:spPr>
          <a:xfrm>
            <a:off x="904637" y="2208014"/>
            <a:ext cx="3864888" cy="1913096"/>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Вбудована мова програмування для створення макросів, скриптів та додатків. Дозволяє автоматизувати рутинні операції, створювати власні інструменти та розширювати функціональність MapInfo.</a:t>
            </a:r>
            <a:endParaRPr lang="en-US" sz="1550" dirty="0"/>
          </a:p>
        </p:txBody>
      </p:sp>
      <p:sp>
        <p:nvSpPr>
          <p:cNvPr id="6" name="Text 4"/>
          <p:cNvSpPr/>
          <p:nvPr/>
        </p:nvSpPr>
        <p:spPr>
          <a:xfrm>
            <a:off x="904637" y="4240649"/>
            <a:ext cx="3864888" cy="63769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3C3939"/>
                </a:solidFill>
                <a:latin typeface="Roboto" pitchFamily="34" charset="0"/>
                <a:ea typeface="Roboto" pitchFamily="34" charset="-122"/>
                <a:cs typeface="Roboto" pitchFamily="34" charset="-120"/>
              </a:rPr>
              <a:t>Підтримка типової структури програмування</a:t>
            </a:r>
            <a:endParaRPr lang="en-US" sz="1550" dirty="0"/>
          </a:p>
        </p:txBody>
      </p:sp>
      <p:sp>
        <p:nvSpPr>
          <p:cNvPr id="7" name="Text 5"/>
          <p:cNvSpPr/>
          <p:nvPr/>
        </p:nvSpPr>
        <p:spPr>
          <a:xfrm>
            <a:off x="904637" y="4948118"/>
            <a:ext cx="3864888" cy="63769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3C3939"/>
                </a:solidFill>
                <a:latin typeface="Roboto" pitchFamily="34" charset="0"/>
                <a:ea typeface="Roboto" pitchFamily="34" charset="-122"/>
                <a:cs typeface="Roboto" pitchFamily="34" charset="-120"/>
              </a:rPr>
              <a:t>Доступ до всіх об'єктів та функцій MapInfo</a:t>
            </a:r>
            <a:endParaRPr lang="en-US" sz="1550" dirty="0"/>
          </a:p>
        </p:txBody>
      </p:sp>
      <p:sp>
        <p:nvSpPr>
          <p:cNvPr id="8" name="Text 6"/>
          <p:cNvSpPr/>
          <p:nvPr/>
        </p:nvSpPr>
        <p:spPr>
          <a:xfrm>
            <a:off x="904637" y="5655588"/>
            <a:ext cx="3864888" cy="63769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3C3939"/>
                </a:solidFill>
                <a:latin typeface="Roboto" pitchFamily="34" charset="0"/>
                <a:ea typeface="Roboto" pitchFamily="34" charset="-122"/>
                <a:cs typeface="Roboto" pitchFamily="34" charset="-120"/>
              </a:rPr>
              <a:t>Можливість створення інтерфейсів користувача</a:t>
            </a:r>
            <a:endParaRPr lang="en-US" sz="1550" dirty="0"/>
          </a:p>
        </p:txBody>
      </p:sp>
      <p:sp>
        <p:nvSpPr>
          <p:cNvPr id="9" name="Shape 7"/>
          <p:cNvSpPr/>
          <p:nvPr/>
        </p:nvSpPr>
        <p:spPr>
          <a:xfrm>
            <a:off x="5175766" y="1570077"/>
            <a:ext cx="4278749" cy="4930140"/>
          </a:xfrm>
          <a:prstGeom prst="roundRect">
            <a:avLst>
              <a:gd name="adj" fmla="val 1957"/>
            </a:avLst>
          </a:prstGeom>
          <a:solidFill>
            <a:srgbClr val="E1E1EA"/>
          </a:solidFill>
          <a:ln w="7620">
            <a:solidFill>
              <a:srgbClr val="C7C7D0"/>
            </a:solidFill>
            <a:prstDash val="solid"/>
          </a:ln>
        </p:spPr>
      </p:sp>
      <p:sp>
        <p:nvSpPr>
          <p:cNvPr id="10" name="Text 8"/>
          <p:cNvSpPr/>
          <p:nvPr/>
        </p:nvSpPr>
        <p:spPr>
          <a:xfrm>
            <a:off x="5382697" y="1777008"/>
            <a:ext cx="2491859" cy="311468"/>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.NET API</a:t>
            </a:r>
            <a:endParaRPr lang="en-US" sz="1950" dirty="0"/>
          </a:p>
        </p:txBody>
      </p:sp>
      <p:sp>
        <p:nvSpPr>
          <p:cNvPr id="11" name="Text 9"/>
          <p:cNvSpPr/>
          <p:nvPr/>
        </p:nvSpPr>
        <p:spPr>
          <a:xfrm>
            <a:off x="5382697" y="2208014"/>
            <a:ext cx="3864888" cy="1275398"/>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Інтерфейс програмування для розробки додатків на платформі .NET з використанням сучасних мов програмування (C#, VB.NET).</a:t>
            </a:r>
            <a:endParaRPr lang="en-US" sz="1550" dirty="0"/>
          </a:p>
        </p:txBody>
      </p:sp>
      <p:sp>
        <p:nvSpPr>
          <p:cNvPr id="12" name="Text 10"/>
          <p:cNvSpPr/>
          <p:nvPr/>
        </p:nvSpPr>
        <p:spPr>
          <a:xfrm>
            <a:off x="5382697" y="3602950"/>
            <a:ext cx="3864888" cy="318849"/>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C3939"/>
                </a:solidFill>
                <a:latin typeface="Roboto" pitchFamily="34" charset="0"/>
                <a:ea typeface="Roboto" pitchFamily="34" charset="-122"/>
                <a:cs typeface="Roboto" pitchFamily="34" charset="-120"/>
              </a:rPr>
              <a:t>Інтеграція з іншими .NET-додатками</a:t>
            </a:r>
            <a:endParaRPr lang="en-US" sz="1550" dirty="0"/>
          </a:p>
        </p:txBody>
      </p:sp>
      <p:sp>
        <p:nvSpPr>
          <p:cNvPr id="13" name="Text 11"/>
          <p:cNvSpPr/>
          <p:nvPr/>
        </p:nvSpPr>
        <p:spPr>
          <a:xfrm>
            <a:off x="5382697" y="3991570"/>
            <a:ext cx="3864888" cy="63769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3C3939"/>
                </a:solidFill>
                <a:latin typeface="Roboto" pitchFamily="34" charset="0"/>
                <a:ea typeface="Roboto" pitchFamily="34" charset="-122"/>
                <a:cs typeface="Roboto" pitchFamily="34" charset="-120"/>
              </a:rPr>
              <a:t>Використання сучасних IDE для розробки</a:t>
            </a:r>
            <a:endParaRPr lang="en-US" sz="1550" dirty="0"/>
          </a:p>
        </p:txBody>
      </p:sp>
      <p:sp>
        <p:nvSpPr>
          <p:cNvPr id="14" name="Text 12"/>
          <p:cNvSpPr/>
          <p:nvPr/>
        </p:nvSpPr>
        <p:spPr>
          <a:xfrm>
            <a:off x="5382697" y="4699040"/>
            <a:ext cx="3864888" cy="63769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3C3939"/>
                </a:solidFill>
                <a:latin typeface="Roboto" pitchFamily="34" charset="0"/>
                <a:ea typeface="Roboto" pitchFamily="34" charset="-122"/>
                <a:cs typeface="Roboto" pitchFamily="34" charset="-120"/>
              </a:rPr>
              <a:t>Доступ до розширених функцій Windows</a:t>
            </a:r>
            <a:endParaRPr lang="en-US" sz="1550" dirty="0"/>
          </a:p>
        </p:txBody>
      </p:sp>
      <p:sp>
        <p:nvSpPr>
          <p:cNvPr id="15" name="Shape 13"/>
          <p:cNvSpPr/>
          <p:nvPr/>
        </p:nvSpPr>
        <p:spPr>
          <a:xfrm>
            <a:off x="9653826" y="1570077"/>
            <a:ext cx="4278749" cy="4930140"/>
          </a:xfrm>
          <a:prstGeom prst="roundRect">
            <a:avLst>
              <a:gd name="adj" fmla="val 1957"/>
            </a:avLst>
          </a:prstGeom>
          <a:solidFill>
            <a:srgbClr val="E1E1EA"/>
          </a:solidFill>
          <a:ln w="7620">
            <a:solidFill>
              <a:srgbClr val="C7C7D0"/>
            </a:solidFill>
            <a:prstDash val="solid"/>
          </a:ln>
        </p:spPr>
      </p:sp>
      <p:sp>
        <p:nvSpPr>
          <p:cNvPr id="16" name="Text 14"/>
          <p:cNvSpPr/>
          <p:nvPr/>
        </p:nvSpPr>
        <p:spPr>
          <a:xfrm>
            <a:off x="9860756" y="1777008"/>
            <a:ext cx="2491859" cy="311468"/>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Інструмент Run</a:t>
            </a:r>
            <a:endParaRPr lang="en-US" sz="1950" dirty="0"/>
          </a:p>
        </p:txBody>
      </p:sp>
      <p:sp>
        <p:nvSpPr>
          <p:cNvPr id="17" name="Text 15"/>
          <p:cNvSpPr/>
          <p:nvPr/>
        </p:nvSpPr>
        <p:spPr>
          <a:xfrm>
            <a:off x="9860756" y="2208014"/>
            <a:ext cx="3864888" cy="1594247"/>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Вбудований інструмент для виконання послідовностей команд без необхідності програмування. Дозволяє записувати та відтворювати серії дій для автоматизації повторюваних завдань.</a:t>
            </a:r>
            <a:endParaRPr lang="en-US" sz="1550" dirty="0"/>
          </a:p>
        </p:txBody>
      </p:sp>
      <p:sp>
        <p:nvSpPr>
          <p:cNvPr id="18" name="Text 16"/>
          <p:cNvSpPr/>
          <p:nvPr/>
        </p:nvSpPr>
        <p:spPr>
          <a:xfrm>
            <a:off x="9860756" y="3921800"/>
            <a:ext cx="3864888" cy="63769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3C3939"/>
                </a:solidFill>
                <a:latin typeface="Roboto" pitchFamily="34" charset="0"/>
                <a:ea typeface="Roboto" pitchFamily="34" charset="-122"/>
                <a:cs typeface="Roboto" pitchFamily="34" charset="-120"/>
              </a:rPr>
              <a:t>Не потребує знання мов програмування</a:t>
            </a:r>
            <a:endParaRPr lang="en-US" sz="1550" dirty="0"/>
          </a:p>
        </p:txBody>
      </p:sp>
      <p:sp>
        <p:nvSpPr>
          <p:cNvPr id="19" name="Text 17"/>
          <p:cNvSpPr/>
          <p:nvPr/>
        </p:nvSpPr>
        <p:spPr>
          <a:xfrm>
            <a:off x="9860756" y="4629269"/>
            <a:ext cx="3864888" cy="318849"/>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C3939"/>
                </a:solidFill>
                <a:latin typeface="Roboto" pitchFamily="34" charset="0"/>
                <a:ea typeface="Roboto" pitchFamily="34" charset="-122"/>
                <a:cs typeface="Roboto" pitchFamily="34" charset="-120"/>
              </a:rPr>
              <a:t>Проста запис та відтворення</a:t>
            </a:r>
            <a:endParaRPr lang="en-US" sz="1550" dirty="0"/>
          </a:p>
        </p:txBody>
      </p:sp>
      <p:sp>
        <p:nvSpPr>
          <p:cNvPr id="20" name="Text 18"/>
          <p:cNvSpPr/>
          <p:nvPr/>
        </p:nvSpPr>
        <p:spPr>
          <a:xfrm>
            <a:off x="9860756" y="5017889"/>
            <a:ext cx="3864888" cy="63769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3C3939"/>
                </a:solidFill>
                <a:latin typeface="Roboto" pitchFamily="34" charset="0"/>
                <a:ea typeface="Roboto" pitchFamily="34" charset="-122"/>
                <a:cs typeface="Roboto" pitchFamily="34" charset="-120"/>
              </a:rPr>
              <a:t>Можливість редагування послідовностей</a:t>
            </a:r>
            <a:endParaRPr lang="en-US" sz="1550" dirty="0"/>
          </a:p>
        </p:txBody>
      </p:sp>
      <p:sp>
        <p:nvSpPr>
          <p:cNvPr id="21" name="Text 19"/>
          <p:cNvSpPr/>
          <p:nvPr/>
        </p:nvSpPr>
        <p:spPr>
          <a:xfrm>
            <a:off x="697706" y="6724412"/>
            <a:ext cx="13234987" cy="956548"/>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Автоматизація є ключовим аспектом для професійних користувачів MapInfo, особливо при роботі з великими проектами або повторюваними завданнями. Можливість програмного управління всіма функціями MapInfo дозволяє створювати спеціалізовані рішення для конкретних галузей та робочих процесів.</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205264" y="2740104"/>
            <a:ext cx="5075753" cy="2749391"/>
          </a:xfrm>
          <a:prstGeom prst="rect">
            <a:avLst/>
          </a:prstGeom>
        </p:spPr>
      </p:pic>
      <p:sp>
        <p:nvSpPr>
          <p:cNvPr id="3" name="Text 0"/>
          <p:cNvSpPr/>
          <p:nvPr/>
        </p:nvSpPr>
        <p:spPr>
          <a:xfrm>
            <a:off x="6061353" y="714732"/>
            <a:ext cx="4843463" cy="513398"/>
          </a:xfrm>
          <a:prstGeom prst="rect">
            <a:avLst/>
          </a:prstGeom>
          <a:noFill/>
          <a:ln/>
        </p:spPr>
        <p:txBody>
          <a:bodyPr wrap="none" lIns="0" tIns="0" rIns="0" bIns="0" rtlCol="0" anchor="t"/>
          <a:lstStyle/>
          <a:p>
            <a:pPr marL="0" indent="0" algn="l">
              <a:lnSpc>
                <a:spcPts val="4000"/>
              </a:lnSpc>
              <a:buNone/>
            </a:pPr>
            <a:r>
              <a:rPr lang="en-US" sz="3200" dirty="0">
                <a:solidFill>
                  <a:srgbClr val="1B1B27"/>
                </a:solidFill>
                <a:latin typeface="Raleway" pitchFamily="34" charset="0"/>
                <a:ea typeface="Raleway" pitchFamily="34" charset="-122"/>
                <a:cs typeface="Raleway" pitchFamily="34" charset="-120"/>
              </a:rPr>
              <a:t>Історія розвитку MapInfo</a:t>
            </a:r>
            <a:endParaRPr lang="en-US" sz="3200" dirty="0"/>
          </a:p>
        </p:txBody>
      </p:sp>
      <p:sp>
        <p:nvSpPr>
          <p:cNvPr id="4" name="Shape 1"/>
          <p:cNvSpPr/>
          <p:nvPr/>
        </p:nvSpPr>
        <p:spPr>
          <a:xfrm>
            <a:off x="6246138" y="1474470"/>
            <a:ext cx="22860" cy="4804053"/>
          </a:xfrm>
          <a:prstGeom prst="roundRect">
            <a:avLst>
              <a:gd name="adj" fmla="val 301834"/>
            </a:avLst>
          </a:prstGeom>
          <a:solidFill>
            <a:srgbClr val="C7C7D0"/>
          </a:solidFill>
          <a:ln/>
        </p:spPr>
      </p:sp>
      <p:sp>
        <p:nvSpPr>
          <p:cNvPr id="5" name="Shape 2"/>
          <p:cNvSpPr/>
          <p:nvPr/>
        </p:nvSpPr>
        <p:spPr>
          <a:xfrm>
            <a:off x="6408063" y="1832610"/>
            <a:ext cx="492800" cy="22860"/>
          </a:xfrm>
          <a:prstGeom prst="roundRect">
            <a:avLst>
              <a:gd name="adj" fmla="val 301834"/>
            </a:avLst>
          </a:prstGeom>
          <a:solidFill>
            <a:srgbClr val="C7C7D0"/>
          </a:solidFill>
          <a:ln/>
        </p:spPr>
      </p:sp>
      <p:sp>
        <p:nvSpPr>
          <p:cNvPr id="6" name="Shape 3"/>
          <p:cNvSpPr/>
          <p:nvPr/>
        </p:nvSpPr>
        <p:spPr>
          <a:xfrm>
            <a:off x="6061353" y="1659255"/>
            <a:ext cx="369570" cy="369570"/>
          </a:xfrm>
          <a:prstGeom prst="roundRect">
            <a:avLst>
              <a:gd name="adj" fmla="val 18670"/>
            </a:avLst>
          </a:prstGeom>
          <a:solidFill>
            <a:srgbClr val="E1E1EA"/>
          </a:solidFill>
          <a:ln w="7620">
            <a:solidFill>
              <a:srgbClr val="C7C7D0"/>
            </a:solidFill>
            <a:prstDash val="solid"/>
          </a:ln>
        </p:spPr>
      </p:sp>
      <p:sp>
        <p:nvSpPr>
          <p:cNvPr id="7" name="Text 4"/>
          <p:cNvSpPr/>
          <p:nvPr/>
        </p:nvSpPr>
        <p:spPr>
          <a:xfrm>
            <a:off x="6122968" y="1690033"/>
            <a:ext cx="246340" cy="308015"/>
          </a:xfrm>
          <a:prstGeom prst="rect">
            <a:avLst/>
          </a:prstGeom>
          <a:noFill/>
          <a:ln/>
        </p:spPr>
        <p:txBody>
          <a:bodyPr wrap="none" lIns="0" tIns="0" rIns="0" bIns="0" rtlCol="0" anchor="t"/>
          <a:lstStyle/>
          <a:p>
            <a:pPr marL="0" indent="0" algn="ctr">
              <a:lnSpc>
                <a:spcPts val="1900"/>
              </a:lnSpc>
              <a:buNone/>
            </a:pPr>
            <a:r>
              <a:rPr lang="en-US" sz="1900" dirty="0">
                <a:solidFill>
                  <a:srgbClr val="3C3939"/>
                </a:solidFill>
                <a:latin typeface="Raleway" pitchFamily="34" charset="0"/>
                <a:ea typeface="Raleway" pitchFamily="34" charset="-122"/>
                <a:cs typeface="Raleway" pitchFamily="34" charset="-120"/>
              </a:rPr>
              <a:t>1</a:t>
            </a:r>
            <a:endParaRPr lang="en-US" sz="1900" dirty="0"/>
          </a:p>
        </p:txBody>
      </p:sp>
      <p:sp>
        <p:nvSpPr>
          <p:cNvPr id="8" name="Text 5"/>
          <p:cNvSpPr/>
          <p:nvPr/>
        </p:nvSpPr>
        <p:spPr>
          <a:xfrm>
            <a:off x="7067550" y="1638657"/>
            <a:ext cx="2053471" cy="256699"/>
          </a:xfrm>
          <a:prstGeom prst="rect">
            <a:avLst/>
          </a:prstGeom>
          <a:noFill/>
          <a:ln/>
        </p:spPr>
        <p:txBody>
          <a:bodyPr wrap="none" lIns="0" tIns="0" rIns="0" bIns="0" rtlCol="0" anchor="t"/>
          <a:lstStyle/>
          <a:p>
            <a:pPr marL="0" indent="0" algn="l">
              <a:lnSpc>
                <a:spcPts val="2000"/>
              </a:lnSpc>
              <a:buNone/>
            </a:pPr>
            <a:r>
              <a:rPr lang="en-US" sz="1600" dirty="0">
                <a:solidFill>
                  <a:srgbClr val="3C3939"/>
                </a:solidFill>
                <a:latin typeface="Raleway" pitchFamily="34" charset="0"/>
                <a:ea typeface="Raleway" pitchFamily="34" charset="-122"/>
                <a:cs typeface="Raleway" pitchFamily="34" charset="-120"/>
              </a:rPr>
              <a:t>1986 рік</a:t>
            </a:r>
            <a:endParaRPr lang="en-US" sz="1600" dirty="0"/>
          </a:p>
        </p:txBody>
      </p:sp>
      <p:sp>
        <p:nvSpPr>
          <p:cNvPr id="9" name="Text 6"/>
          <p:cNvSpPr/>
          <p:nvPr/>
        </p:nvSpPr>
        <p:spPr>
          <a:xfrm>
            <a:off x="7067550" y="1993821"/>
            <a:ext cx="6987897" cy="262890"/>
          </a:xfrm>
          <a:prstGeom prst="rect">
            <a:avLst/>
          </a:prstGeom>
          <a:noFill/>
          <a:ln/>
        </p:spPr>
        <p:txBody>
          <a:bodyPr wrap="none" lIns="0" tIns="0" rIns="0" bIns="0" rtlCol="0" anchor="t"/>
          <a:lstStyle/>
          <a:p>
            <a:pPr marL="0" indent="0" algn="l">
              <a:lnSpc>
                <a:spcPts val="2050"/>
              </a:lnSpc>
              <a:buNone/>
            </a:pPr>
            <a:r>
              <a:rPr lang="en-US" sz="1250" dirty="0">
                <a:solidFill>
                  <a:srgbClr val="3C3939"/>
                </a:solidFill>
                <a:latin typeface="Roboto" pitchFamily="34" charset="0"/>
                <a:ea typeface="Roboto" pitchFamily="34" charset="-122"/>
                <a:cs typeface="Roboto" pitchFamily="34" charset="-120"/>
              </a:rPr>
              <a:t>Заснування компанії MapInfo Corporation та випуск першої версії програми для DOS</a:t>
            </a:r>
            <a:endParaRPr lang="en-US" sz="1250" dirty="0"/>
          </a:p>
        </p:txBody>
      </p:sp>
      <p:sp>
        <p:nvSpPr>
          <p:cNvPr id="10" name="Shape 7"/>
          <p:cNvSpPr/>
          <p:nvPr/>
        </p:nvSpPr>
        <p:spPr>
          <a:xfrm>
            <a:off x="6408063" y="2943225"/>
            <a:ext cx="492800" cy="22860"/>
          </a:xfrm>
          <a:prstGeom prst="roundRect">
            <a:avLst>
              <a:gd name="adj" fmla="val 301834"/>
            </a:avLst>
          </a:prstGeom>
          <a:solidFill>
            <a:srgbClr val="C7C7D0"/>
          </a:solidFill>
          <a:ln/>
        </p:spPr>
      </p:sp>
      <p:sp>
        <p:nvSpPr>
          <p:cNvPr id="11" name="Shape 8"/>
          <p:cNvSpPr/>
          <p:nvPr/>
        </p:nvSpPr>
        <p:spPr>
          <a:xfrm>
            <a:off x="6061353" y="2769870"/>
            <a:ext cx="369570" cy="369570"/>
          </a:xfrm>
          <a:prstGeom prst="roundRect">
            <a:avLst>
              <a:gd name="adj" fmla="val 18670"/>
            </a:avLst>
          </a:prstGeom>
          <a:solidFill>
            <a:srgbClr val="E1E1EA"/>
          </a:solidFill>
          <a:ln w="7620">
            <a:solidFill>
              <a:srgbClr val="C7C7D0"/>
            </a:solidFill>
            <a:prstDash val="solid"/>
          </a:ln>
        </p:spPr>
      </p:sp>
      <p:sp>
        <p:nvSpPr>
          <p:cNvPr id="12" name="Text 9"/>
          <p:cNvSpPr/>
          <p:nvPr/>
        </p:nvSpPr>
        <p:spPr>
          <a:xfrm>
            <a:off x="6122968" y="2800648"/>
            <a:ext cx="246340" cy="308015"/>
          </a:xfrm>
          <a:prstGeom prst="rect">
            <a:avLst/>
          </a:prstGeom>
          <a:noFill/>
          <a:ln/>
        </p:spPr>
        <p:txBody>
          <a:bodyPr wrap="none" lIns="0" tIns="0" rIns="0" bIns="0" rtlCol="0" anchor="t"/>
          <a:lstStyle/>
          <a:p>
            <a:pPr marL="0" indent="0" algn="ctr">
              <a:lnSpc>
                <a:spcPts val="1900"/>
              </a:lnSpc>
              <a:buNone/>
            </a:pPr>
            <a:r>
              <a:rPr lang="en-US" sz="1900" dirty="0">
                <a:solidFill>
                  <a:srgbClr val="3C3939"/>
                </a:solidFill>
                <a:latin typeface="Raleway" pitchFamily="34" charset="0"/>
                <a:ea typeface="Raleway" pitchFamily="34" charset="-122"/>
                <a:cs typeface="Raleway" pitchFamily="34" charset="-120"/>
              </a:rPr>
              <a:t>2</a:t>
            </a:r>
            <a:endParaRPr lang="en-US" sz="1900" dirty="0"/>
          </a:p>
        </p:txBody>
      </p:sp>
      <p:sp>
        <p:nvSpPr>
          <p:cNvPr id="13" name="Text 10"/>
          <p:cNvSpPr/>
          <p:nvPr/>
        </p:nvSpPr>
        <p:spPr>
          <a:xfrm>
            <a:off x="7067550" y="2749272"/>
            <a:ext cx="2053471" cy="256699"/>
          </a:xfrm>
          <a:prstGeom prst="rect">
            <a:avLst/>
          </a:prstGeom>
          <a:noFill/>
          <a:ln/>
        </p:spPr>
        <p:txBody>
          <a:bodyPr wrap="none" lIns="0" tIns="0" rIns="0" bIns="0" rtlCol="0" anchor="t"/>
          <a:lstStyle/>
          <a:p>
            <a:pPr marL="0" indent="0" algn="l">
              <a:lnSpc>
                <a:spcPts val="2000"/>
              </a:lnSpc>
              <a:buNone/>
            </a:pPr>
            <a:r>
              <a:rPr lang="en-US" sz="1600" dirty="0">
                <a:solidFill>
                  <a:srgbClr val="3C3939"/>
                </a:solidFill>
                <a:latin typeface="Raleway" pitchFamily="34" charset="0"/>
                <a:ea typeface="Raleway" pitchFamily="34" charset="-122"/>
                <a:cs typeface="Raleway" pitchFamily="34" charset="-120"/>
              </a:rPr>
              <a:t>1990-ті роки</a:t>
            </a:r>
            <a:endParaRPr lang="en-US" sz="1600" dirty="0"/>
          </a:p>
        </p:txBody>
      </p:sp>
      <p:sp>
        <p:nvSpPr>
          <p:cNvPr id="14" name="Text 11"/>
          <p:cNvSpPr/>
          <p:nvPr/>
        </p:nvSpPr>
        <p:spPr>
          <a:xfrm>
            <a:off x="7067550" y="3104436"/>
            <a:ext cx="6987897" cy="525780"/>
          </a:xfrm>
          <a:prstGeom prst="rect">
            <a:avLst/>
          </a:prstGeom>
          <a:noFill/>
          <a:ln/>
        </p:spPr>
        <p:txBody>
          <a:bodyPr wrap="square" lIns="0" tIns="0" rIns="0" bIns="0" rtlCol="0" anchor="t"/>
          <a:lstStyle/>
          <a:p>
            <a:pPr marL="0" indent="0" algn="l">
              <a:lnSpc>
                <a:spcPts val="2050"/>
              </a:lnSpc>
              <a:buNone/>
            </a:pPr>
            <a:r>
              <a:rPr lang="en-US" sz="1250" dirty="0">
                <a:solidFill>
                  <a:srgbClr val="3C3939"/>
                </a:solidFill>
                <a:latin typeface="Roboto" pitchFamily="34" charset="0"/>
                <a:ea typeface="Roboto" pitchFamily="34" charset="-122"/>
                <a:cs typeface="Roboto" pitchFamily="34" charset="-120"/>
              </a:rPr>
              <a:t>Випуск перших версій для Windows, впровадження SQL-запитів та розширення функціоналу</a:t>
            </a:r>
            <a:endParaRPr lang="en-US" sz="1250" dirty="0"/>
          </a:p>
        </p:txBody>
      </p:sp>
      <p:sp>
        <p:nvSpPr>
          <p:cNvPr id="15" name="Shape 12"/>
          <p:cNvSpPr/>
          <p:nvPr/>
        </p:nvSpPr>
        <p:spPr>
          <a:xfrm>
            <a:off x="6408063" y="4316730"/>
            <a:ext cx="492800" cy="22860"/>
          </a:xfrm>
          <a:prstGeom prst="roundRect">
            <a:avLst>
              <a:gd name="adj" fmla="val 301834"/>
            </a:avLst>
          </a:prstGeom>
          <a:solidFill>
            <a:srgbClr val="C7C7D0"/>
          </a:solidFill>
          <a:ln/>
        </p:spPr>
      </p:sp>
      <p:sp>
        <p:nvSpPr>
          <p:cNvPr id="16" name="Shape 13"/>
          <p:cNvSpPr/>
          <p:nvPr/>
        </p:nvSpPr>
        <p:spPr>
          <a:xfrm>
            <a:off x="6061353" y="4143375"/>
            <a:ext cx="369570" cy="369570"/>
          </a:xfrm>
          <a:prstGeom prst="roundRect">
            <a:avLst>
              <a:gd name="adj" fmla="val 18670"/>
            </a:avLst>
          </a:prstGeom>
          <a:solidFill>
            <a:srgbClr val="E1E1EA"/>
          </a:solidFill>
          <a:ln w="7620">
            <a:solidFill>
              <a:srgbClr val="C7C7D0"/>
            </a:solidFill>
            <a:prstDash val="solid"/>
          </a:ln>
        </p:spPr>
      </p:sp>
      <p:sp>
        <p:nvSpPr>
          <p:cNvPr id="17" name="Text 14"/>
          <p:cNvSpPr/>
          <p:nvPr/>
        </p:nvSpPr>
        <p:spPr>
          <a:xfrm>
            <a:off x="6122968" y="4174153"/>
            <a:ext cx="246340" cy="308015"/>
          </a:xfrm>
          <a:prstGeom prst="rect">
            <a:avLst/>
          </a:prstGeom>
          <a:noFill/>
          <a:ln/>
        </p:spPr>
        <p:txBody>
          <a:bodyPr wrap="none" lIns="0" tIns="0" rIns="0" bIns="0" rtlCol="0" anchor="t"/>
          <a:lstStyle/>
          <a:p>
            <a:pPr marL="0" indent="0" algn="ctr">
              <a:lnSpc>
                <a:spcPts val="1900"/>
              </a:lnSpc>
              <a:buNone/>
            </a:pPr>
            <a:r>
              <a:rPr lang="en-US" sz="1900" dirty="0">
                <a:solidFill>
                  <a:srgbClr val="3C3939"/>
                </a:solidFill>
                <a:latin typeface="Raleway" pitchFamily="34" charset="0"/>
                <a:ea typeface="Raleway" pitchFamily="34" charset="-122"/>
                <a:cs typeface="Raleway" pitchFamily="34" charset="-120"/>
              </a:rPr>
              <a:t>3</a:t>
            </a:r>
            <a:endParaRPr lang="en-US" sz="1900" dirty="0"/>
          </a:p>
        </p:txBody>
      </p:sp>
      <p:sp>
        <p:nvSpPr>
          <p:cNvPr id="18" name="Text 15"/>
          <p:cNvSpPr/>
          <p:nvPr/>
        </p:nvSpPr>
        <p:spPr>
          <a:xfrm>
            <a:off x="7067550" y="4122777"/>
            <a:ext cx="2053471" cy="256699"/>
          </a:xfrm>
          <a:prstGeom prst="rect">
            <a:avLst/>
          </a:prstGeom>
          <a:noFill/>
          <a:ln/>
        </p:spPr>
        <p:txBody>
          <a:bodyPr wrap="none" lIns="0" tIns="0" rIns="0" bIns="0" rtlCol="0" anchor="t"/>
          <a:lstStyle/>
          <a:p>
            <a:pPr marL="0" indent="0" algn="l">
              <a:lnSpc>
                <a:spcPts val="2000"/>
              </a:lnSpc>
              <a:buNone/>
            </a:pPr>
            <a:r>
              <a:rPr lang="en-US" sz="1600" dirty="0">
                <a:solidFill>
                  <a:srgbClr val="3C3939"/>
                </a:solidFill>
                <a:latin typeface="Raleway" pitchFamily="34" charset="0"/>
                <a:ea typeface="Raleway" pitchFamily="34" charset="-122"/>
                <a:cs typeface="Raleway" pitchFamily="34" charset="-120"/>
              </a:rPr>
              <a:t>2000-ні роки</a:t>
            </a:r>
            <a:endParaRPr lang="en-US" sz="1600" dirty="0"/>
          </a:p>
        </p:txBody>
      </p:sp>
      <p:sp>
        <p:nvSpPr>
          <p:cNvPr id="19" name="Text 16"/>
          <p:cNvSpPr/>
          <p:nvPr/>
        </p:nvSpPr>
        <p:spPr>
          <a:xfrm>
            <a:off x="7067550" y="4477941"/>
            <a:ext cx="6987897" cy="262890"/>
          </a:xfrm>
          <a:prstGeom prst="rect">
            <a:avLst/>
          </a:prstGeom>
          <a:noFill/>
          <a:ln/>
        </p:spPr>
        <p:txBody>
          <a:bodyPr wrap="none" lIns="0" tIns="0" rIns="0" bIns="0" rtlCol="0" anchor="t"/>
          <a:lstStyle/>
          <a:p>
            <a:pPr marL="0" indent="0" algn="l">
              <a:lnSpc>
                <a:spcPts val="2050"/>
              </a:lnSpc>
              <a:buNone/>
            </a:pPr>
            <a:r>
              <a:rPr lang="en-US" sz="1250" dirty="0">
                <a:solidFill>
                  <a:srgbClr val="3C3939"/>
                </a:solidFill>
                <a:latin typeface="Roboto" pitchFamily="34" charset="0"/>
                <a:ea typeface="Roboto" pitchFamily="34" charset="-122"/>
                <a:cs typeface="Roboto" pitchFamily="34" charset="-120"/>
              </a:rPr>
              <a:t>Розвиток інтеграції з веб-сервісами та базами даних, удосконалення інструментів аналізу</a:t>
            </a:r>
            <a:endParaRPr lang="en-US" sz="1250" dirty="0"/>
          </a:p>
        </p:txBody>
      </p:sp>
      <p:sp>
        <p:nvSpPr>
          <p:cNvPr id="20" name="Shape 17"/>
          <p:cNvSpPr/>
          <p:nvPr/>
        </p:nvSpPr>
        <p:spPr>
          <a:xfrm>
            <a:off x="6408063" y="5427345"/>
            <a:ext cx="492800" cy="22860"/>
          </a:xfrm>
          <a:prstGeom prst="roundRect">
            <a:avLst>
              <a:gd name="adj" fmla="val 301834"/>
            </a:avLst>
          </a:prstGeom>
          <a:solidFill>
            <a:srgbClr val="C7C7D0"/>
          </a:solidFill>
          <a:ln/>
        </p:spPr>
      </p:sp>
      <p:sp>
        <p:nvSpPr>
          <p:cNvPr id="21" name="Shape 18"/>
          <p:cNvSpPr/>
          <p:nvPr/>
        </p:nvSpPr>
        <p:spPr>
          <a:xfrm>
            <a:off x="6061353" y="5253990"/>
            <a:ext cx="369570" cy="369570"/>
          </a:xfrm>
          <a:prstGeom prst="roundRect">
            <a:avLst>
              <a:gd name="adj" fmla="val 18670"/>
            </a:avLst>
          </a:prstGeom>
          <a:solidFill>
            <a:srgbClr val="E1E1EA"/>
          </a:solidFill>
          <a:ln w="7620">
            <a:solidFill>
              <a:srgbClr val="C7C7D0"/>
            </a:solidFill>
            <a:prstDash val="solid"/>
          </a:ln>
        </p:spPr>
      </p:sp>
      <p:sp>
        <p:nvSpPr>
          <p:cNvPr id="22" name="Text 19"/>
          <p:cNvSpPr/>
          <p:nvPr/>
        </p:nvSpPr>
        <p:spPr>
          <a:xfrm>
            <a:off x="6122968" y="5284768"/>
            <a:ext cx="246340" cy="308015"/>
          </a:xfrm>
          <a:prstGeom prst="rect">
            <a:avLst/>
          </a:prstGeom>
          <a:noFill/>
          <a:ln/>
        </p:spPr>
        <p:txBody>
          <a:bodyPr wrap="none" lIns="0" tIns="0" rIns="0" bIns="0" rtlCol="0" anchor="t"/>
          <a:lstStyle/>
          <a:p>
            <a:pPr marL="0" indent="0" algn="ctr">
              <a:lnSpc>
                <a:spcPts val="1900"/>
              </a:lnSpc>
              <a:buNone/>
            </a:pPr>
            <a:r>
              <a:rPr lang="en-US" sz="1900" dirty="0">
                <a:solidFill>
                  <a:srgbClr val="3C3939"/>
                </a:solidFill>
                <a:latin typeface="Raleway" pitchFamily="34" charset="0"/>
                <a:ea typeface="Raleway" pitchFamily="34" charset="-122"/>
                <a:cs typeface="Raleway" pitchFamily="34" charset="-120"/>
              </a:rPr>
              <a:t>4</a:t>
            </a:r>
            <a:endParaRPr lang="en-US" sz="1900" dirty="0"/>
          </a:p>
        </p:txBody>
      </p:sp>
      <p:sp>
        <p:nvSpPr>
          <p:cNvPr id="23" name="Text 20"/>
          <p:cNvSpPr/>
          <p:nvPr/>
        </p:nvSpPr>
        <p:spPr>
          <a:xfrm>
            <a:off x="7067550" y="5233392"/>
            <a:ext cx="2053471" cy="256699"/>
          </a:xfrm>
          <a:prstGeom prst="rect">
            <a:avLst/>
          </a:prstGeom>
          <a:noFill/>
          <a:ln/>
        </p:spPr>
        <p:txBody>
          <a:bodyPr wrap="none" lIns="0" tIns="0" rIns="0" bIns="0" rtlCol="0" anchor="t"/>
          <a:lstStyle/>
          <a:p>
            <a:pPr marL="0" indent="0" algn="l">
              <a:lnSpc>
                <a:spcPts val="2000"/>
              </a:lnSpc>
              <a:buNone/>
            </a:pPr>
            <a:r>
              <a:rPr lang="en-US" sz="1600" dirty="0">
                <a:solidFill>
                  <a:srgbClr val="3C3939"/>
                </a:solidFill>
                <a:latin typeface="Raleway" pitchFamily="34" charset="0"/>
                <a:ea typeface="Raleway" pitchFamily="34" charset="-122"/>
                <a:cs typeface="Raleway" pitchFamily="34" charset="-120"/>
              </a:rPr>
              <a:t>2015-2023</a:t>
            </a:r>
            <a:endParaRPr lang="en-US" sz="1600" dirty="0"/>
          </a:p>
        </p:txBody>
      </p:sp>
      <p:sp>
        <p:nvSpPr>
          <p:cNvPr id="24" name="Text 21"/>
          <p:cNvSpPr/>
          <p:nvPr/>
        </p:nvSpPr>
        <p:spPr>
          <a:xfrm>
            <a:off x="7067550" y="5588556"/>
            <a:ext cx="6987897" cy="525780"/>
          </a:xfrm>
          <a:prstGeom prst="rect">
            <a:avLst/>
          </a:prstGeom>
          <a:noFill/>
          <a:ln/>
        </p:spPr>
        <p:txBody>
          <a:bodyPr wrap="square" lIns="0" tIns="0" rIns="0" bIns="0" rtlCol="0" anchor="t"/>
          <a:lstStyle/>
          <a:p>
            <a:pPr marL="0" indent="0" algn="l">
              <a:lnSpc>
                <a:spcPts val="2050"/>
              </a:lnSpc>
              <a:buNone/>
            </a:pPr>
            <a:r>
              <a:rPr lang="en-US" sz="1250" dirty="0">
                <a:solidFill>
                  <a:srgbClr val="3C3939"/>
                </a:solidFill>
                <a:latin typeface="Roboto" pitchFamily="34" charset="0"/>
                <a:ea typeface="Roboto" pitchFamily="34" charset="-122"/>
                <a:cs typeface="Roboto" pitchFamily="34" charset="-120"/>
              </a:rPr>
              <a:t>Придбання компанією Pitney Bowes, інтеграція з хмарними сервісами, розширення можливостей візуалізації</a:t>
            </a:r>
            <a:endParaRPr lang="en-US" sz="1250" dirty="0"/>
          </a:p>
        </p:txBody>
      </p:sp>
      <p:sp>
        <p:nvSpPr>
          <p:cNvPr id="25" name="Text 22"/>
          <p:cNvSpPr/>
          <p:nvPr/>
        </p:nvSpPr>
        <p:spPr>
          <a:xfrm>
            <a:off x="6061353" y="6463308"/>
            <a:ext cx="7994094" cy="1051560"/>
          </a:xfrm>
          <a:prstGeom prst="rect">
            <a:avLst/>
          </a:prstGeom>
          <a:noFill/>
          <a:ln/>
        </p:spPr>
        <p:txBody>
          <a:bodyPr wrap="square" lIns="0" tIns="0" rIns="0" bIns="0" rtlCol="0" anchor="t"/>
          <a:lstStyle/>
          <a:p>
            <a:pPr marL="0" indent="0" algn="l">
              <a:lnSpc>
                <a:spcPts val="2050"/>
              </a:lnSpc>
              <a:buNone/>
            </a:pPr>
            <a:r>
              <a:rPr lang="en-US" sz="1250" dirty="0">
                <a:solidFill>
                  <a:srgbClr val="3C3939"/>
                </a:solidFill>
                <a:latin typeface="Roboto" pitchFamily="34" charset="0"/>
                <a:ea typeface="Roboto" pitchFamily="34" charset="-122"/>
                <a:cs typeface="Roboto" pitchFamily="34" charset="-120"/>
              </a:rPr>
              <a:t>MapInfo пройшла довгий шлях розвитку від простої програми для нанесення точок на карту до комплексної геоінформаційної системи. Ключовим фактором успіху MapInfo стала її доступність і зрозумілість для непрофесійних користувачів, при збереженні потужного функціоналу для спеціалістів.</a:t>
            </a:r>
            <a:endParaRPr lang="en-US" sz="12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627936" y="493395"/>
            <a:ext cx="6632138" cy="560784"/>
          </a:xfrm>
          <a:prstGeom prst="rect">
            <a:avLst/>
          </a:prstGeom>
          <a:noFill/>
          <a:ln/>
        </p:spPr>
        <p:txBody>
          <a:bodyPr wrap="none" lIns="0" tIns="0" rIns="0" bIns="0" rtlCol="0" anchor="t"/>
          <a:lstStyle/>
          <a:p>
            <a:pPr marL="0" indent="0" algn="l">
              <a:lnSpc>
                <a:spcPts val="4400"/>
              </a:lnSpc>
              <a:buNone/>
            </a:pPr>
            <a:r>
              <a:rPr lang="en-US" sz="3500" dirty="0">
                <a:solidFill>
                  <a:srgbClr val="1B1B27"/>
                </a:solidFill>
                <a:latin typeface="Raleway" pitchFamily="34" charset="0"/>
                <a:ea typeface="Raleway" pitchFamily="34" charset="-122"/>
                <a:cs typeface="Raleway" pitchFamily="34" charset="-120"/>
              </a:rPr>
              <a:t>Інтеграція з іншими системами</a:t>
            </a:r>
            <a:endParaRPr lang="en-US" sz="3500" dirty="0"/>
          </a:p>
        </p:txBody>
      </p:sp>
      <p:sp>
        <p:nvSpPr>
          <p:cNvPr id="3" name="Text 1"/>
          <p:cNvSpPr/>
          <p:nvPr/>
        </p:nvSpPr>
        <p:spPr>
          <a:xfrm>
            <a:off x="2731651" y="2034897"/>
            <a:ext cx="2243018" cy="280392"/>
          </a:xfrm>
          <a:prstGeom prst="rect">
            <a:avLst/>
          </a:prstGeom>
          <a:noFill/>
          <a:ln/>
        </p:spPr>
        <p:txBody>
          <a:bodyPr wrap="none" lIns="0" tIns="0" rIns="0" bIns="0" rtlCol="0" anchor="t"/>
          <a:lstStyle/>
          <a:p>
            <a:pPr marL="0" indent="0" algn="r">
              <a:lnSpc>
                <a:spcPts val="2200"/>
              </a:lnSpc>
              <a:buNone/>
            </a:pPr>
            <a:r>
              <a:rPr lang="en-US" sz="1750" dirty="0">
                <a:solidFill>
                  <a:srgbClr val="3C3939"/>
                </a:solidFill>
                <a:latin typeface="Raleway" pitchFamily="34" charset="0"/>
                <a:ea typeface="Raleway" pitchFamily="34" charset="-122"/>
                <a:cs typeface="Raleway" pitchFamily="34" charset="-120"/>
              </a:rPr>
              <a:t>Бази даних</a:t>
            </a:r>
            <a:endParaRPr lang="en-US" sz="1750" dirty="0"/>
          </a:p>
        </p:txBody>
      </p:sp>
      <p:sp>
        <p:nvSpPr>
          <p:cNvPr id="4" name="Text 2"/>
          <p:cNvSpPr/>
          <p:nvPr/>
        </p:nvSpPr>
        <p:spPr>
          <a:xfrm>
            <a:off x="627936" y="2422922"/>
            <a:ext cx="4346734" cy="574119"/>
          </a:xfrm>
          <a:prstGeom prst="rect">
            <a:avLst/>
          </a:prstGeom>
          <a:noFill/>
          <a:ln/>
        </p:spPr>
        <p:txBody>
          <a:bodyPr wrap="square" lIns="0" tIns="0" rIns="0" bIns="0" rtlCol="0" anchor="t"/>
          <a:lstStyle/>
          <a:p>
            <a:pPr marL="0" indent="0" algn="r">
              <a:lnSpc>
                <a:spcPts val="2250"/>
              </a:lnSpc>
              <a:buNone/>
            </a:pPr>
            <a:r>
              <a:rPr lang="en-US" sz="1400" dirty="0">
                <a:solidFill>
                  <a:srgbClr val="3C3939"/>
                </a:solidFill>
                <a:latin typeface="Roboto" pitchFamily="34" charset="0"/>
                <a:ea typeface="Roboto" pitchFamily="34" charset="-122"/>
                <a:cs typeface="Roboto" pitchFamily="34" charset="-120"/>
              </a:rPr>
              <a:t>Пряме підключення до Oracle Spatial, SQL Server, PostgreSQL/PostGIS, SQLite</a:t>
            </a:r>
            <a:endParaRPr lang="en-US" sz="1400" dirty="0"/>
          </a:p>
        </p:txBody>
      </p:sp>
      <p:pic>
        <p:nvPicPr>
          <p:cNvPr id="5" name="Image 0" descr="preencoded.png"/>
          <p:cNvPicPr>
            <a:picLocks noChangeAspect="1"/>
          </p:cNvPicPr>
          <p:nvPr/>
        </p:nvPicPr>
        <p:blipFill>
          <a:blip r:embed="rId3"/>
          <a:stretch>
            <a:fillRect/>
          </a:stretch>
        </p:blipFill>
        <p:spPr>
          <a:xfrm>
            <a:off x="4974669" y="1413034"/>
            <a:ext cx="4681061" cy="4681061"/>
          </a:xfrm>
          <a:prstGeom prst="rect">
            <a:avLst/>
          </a:prstGeom>
        </p:spPr>
      </p:pic>
      <p:sp>
        <p:nvSpPr>
          <p:cNvPr id="6" name="Text 3"/>
          <p:cNvSpPr/>
          <p:nvPr/>
        </p:nvSpPr>
        <p:spPr>
          <a:xfrm>
            <a:off x="6213812" y="2887325"/>
            <a:ext cx="252293" cy="315397"/>
          </a:xfrm>
          <a:prstGeom prst="rect">
            <a:avLst/>
          </a:prstGeom>
          <a:noFill/>
          <a:ln/>
        </p:spPr>
        <p:txBody>
          <a:bodyPr wrap="none" lIns="0" tIns="0" rIns="0" bIns="0" rtlCol="0" anchor="t"/>
          <a:lstStyle/>
          <a:p>
            <a:pPr marL="0" indent="0" algn="l">
              <a:lnSpc>
                <a:spcPts val="3150"/>
              </a:lnSpc>
              <a:buNone/>
            </a:pPr>
            <a:r>
              <a:rPr lang="en-US" sz="1950" dirty="0">
                <a:solidFill>
                  <a:srgbClr val="3C3939"/>
                </a:solidFill>
                <a:latin typeface="Raleway" pitchFamily="34" charset="0"/>
                <a:ea typeface="Raleway" pitchFamily="34" charset="-122"/>
                <a:cs typeface="Raleway" pitchFamily="34" charset="-120"/>
              </a:rPr>
              <a:t>1</a:t>
            </a:r>
            <a:endParaRPr lang="en-US" sz="1950" dirty="0"/>
          </a:p>
        </p:txBody>
      </p:sp>
      <p:sp>
        <p:nvSpPr>
          <p:cNvPr id="7" name="Text 4"/>
          <p:cNvSpPr/>
          <p:nvPr/>
        </p:nvSpPr>
        <p:spPr>
          <a:xfrm>
            <a:off x="9655731" y="1622346"/>
            <a:ext cx="2243018" cy="280392"/>
          </a:xfrm>
          <a:prstGeom prst="rect">
            <a:avLst/>
          </a:prstGeom>
          <a:noFill/>
          <a:ln/>
        </p:spPr>
        <p:txBody>
          <a:bodyPr wrap="none" lIns="0" tIns="0" rIns="0" bIns="0" rtlCol="0" anchor="t"/>
          <a:lstStyle/>
          <a:p>
            <a:pPr marL="0" indent="0" algn="l">
              <a:lnSpc>
                <a:spcPts val="2200"/>
              </a:lnSpc>
              <a:buNone/>
            </a:pPr>
            <a:r>
              <a:rPr lang="en-US" sz="1750" dirty="0">
                <a:solidFill>
                  <a:srgbClr val="3C3939"/>
                </a:solidFill>
                <a:latin typeface="Raleway" pitchFamily="34" charset="0"/>
                <a:ea typeface="Raleway" pitchFamily="34" charset="-122"/>
                <a:cs typeface="Raleway" pitchFamily="34" charset="-120"/>
              </a:rPr>
              <a:t>Веб-сервіси</a:t>
            </a:r>
            <a:endParaRPr lang="en-US" sz="1750" dirty="0"/>
          </a:p>
        </p:txBody>
      </p:sp>
      <p:sp>
        <p:nvSpPr>
          <p:cNvPr id="8" name="Text 5"/>
          <p:cNvSpPr/>
          <p:nvPr/>
        </p:nvSpPr>
        <p:spPr>
          <a:xfrm>
            <a:off x="9655731" y="2010370"/>
            <a:ext cx="4346734" cy="574119"/>
          </a:xfrm>
          <a:prstGeom prst="rect">
            <a:avLst/>
          </a:prstGeom>
          <a:noFill/>
          <a:ln/>
        </p:spPr>
        <p:txBody>
          <a:bodyPr wrap="square" lIns="0" tIns="0" rIns="0" bIns="0" rtlCol="0" anchor="t"/>
          <a:lstStyle/>
          <a:p>
            <a:pPr marL="0" indent="0" algn="l">
              <a:lnSpc>
                <a:spcPts val="2250"/>
              </a:lnSpc>
              <a:buNone/>
            </a:pPr>
            <a:r>
              <a:rPr lang="en-US" sz="1400" dirty="0">
                <a:solidFill>
                  <a:srgbClr val="3C3939"/>
                </a:solidFill>
                <a:latin typeface="Roboto" pitchFamily="34" charset="0"/>
                <a:ea typeface="Roboto" pitchFamily="34" charset="-122"/>
                <a:cs typeface="Roboto" pitchFamily="34" charset="-120"/>
              </a:rPr>
              <a:t>Доступ до WMS, WFS, WMTS та інших стандартних геосервісів</a:t>
            </a:r>
            <a:endParaRPr lang="en-US" sz="1400" dirty="0"/>
          </a:p>
        </p:txBody>
      </p:sp>
      <p:pic>
        <p:nvPicPr>
          <p:cNvPr id="9" name="Image 1" descr="preencoded.png"/>
          <p:cNvPicPr>
            <a:picLocks noChangeAspect="1"/>
          </p:cNvPicPr>
          <p:nvPr/>
        </p:nvPicPr>
        <p:blipFill>
          <a:blip r:embed="rId4"/>
          <a:stretch>
            <a:fillRect/>
          </a:stretch>
        </p:blipFill>
        <p:spPr>
          <a:xfrm>
            <a:off x="4974669" y="1413034"/>
            <a:ext cx="4681061" cy="4681061"/>
          </a:xfrm>
          <a:prstGeom prst="rect">
            <a:avLst/>
          </a:prstGeom>
        </p:spPr>
      </p:pic>
      <p:pic>
        <p:nvPicPr>
          <p:cNvPr id="10" name="Image 2" descr="preencoded.png"/>
          <p:cNvPicPr>
            <a:picLocks noChangeAspect="1"/>
          </p:cNvPicPr>
          <p:nvPr/>
        </p:nvPicPr>
        <p:blipFill>
          <a:blip r:embed="rId5"/>
          <a:stretch>
            <a:fillRect/>
          </a:stretch>
        </p:blipFill>
        <p:spPr>
          <a:xfrm>
            <a:off x="7561481" y="2449413"/>
            <a:ext cx="252293" cy="315397"/>
          </a:xfrm>
          <a:prstGeom prst="rect">
            <a:avLst/>
          </a:prstGeom>
        </p:spPr>
      </p:pic>
      <p:sp>
        <p:nvSpPr>
          <p:cNvPr id="11" name="Text 6"/>
          <p:cNvSpPr/>
          <p:nvPr/>
        </p:nvSpPr>
        <p:spPr>
          <a:xfrm>
            <a:off x="10014585" y="3272433"/>
            <a:ext cx="2243018" cy="280392"/>
          </a:xfrm>
          <a:prstGeom prst="rect">
            <a:avLst/>
          </a:prstGeom>
          <a:noFill/>
          <a:ln/>
        </p:spPr>
        <p:txBody>
          <a:bodyPr wrap="none" lIns="0" tIns="0" rIns="0" bIns="0" rtlCol="0" anchor="t"/>
          <a:lstStyle/>
          <a:p>
            <a:pPr marL="0" indent="0" algn="l">
              <a:lnSpc>
                <a:spcPts val="2200"/>
              </a:lnSpc>
              <a:buNone/>
            </a:pPr>
            <a:r>
              <a:rPr lang="en-US" sz="1750" dirty="0">
                <a:solidFill>
                  <a:srgbClr val="3C3939"/>
                </a:solidFill>
                <a:latin typeface="Raleway" pitchFamily="34" charset="0"/>
                <a:ea typeface="Raleway" pitchFamily="34" charset="-122"/>
                <a:cs typeface="Raleway" pitchFamily="34" charset="-120"/>
              </a:rPr>
              <a:t>САПР-системи</a:t>
            </a:r>
            <a:endParaRPr lang="en-US" sz="1750" dirty="0"/>
          </a:p>
        </p:txBody>
      </p:sp>
      <p:sp>
        <p:nvSpPr>
          <p:cNvPr id="12" name="Text 7"/>
          <p:cNvSpPr/>
          <p:nvPr/>
        </p:nvSpPr>
        <p:spPr>
          <a:xfrm>
            <a:off x="10014585" y="3660458"/>
            <a:ext cx="3987879" cy="574119"/>
          </a:xfrm>
          <a:prstGeom prst="rect">
            <a:avLst/>
          </a:prstGeom>
          <a:noFill/>
          <a:ln/>
        </p:spPr>
        <p:txBody>
          <a:bodyPr wrap="square" lIns="0" tIns="0" rIns="0" bIns="0" rtlCol="0" anchor="t"/>
          <a:lstStyle/>
          <a:p>
            <a:pPr marL="0" indent="0" algn="l">
              <a:lnSpc>
                <a:spcPts val="2250"/>
              </a:lnSpc>
              <a:buNone/>
            </a:pPr>
            <a:r>
              <a:rPr lang="en-US" sz="1400" dirty="0">
                <a:solidFill>
                  <a:srgbClr val="3C3939"/>
                </a:solidFill>
                <a:latin typeface="Roboto" pitchFamily="34" charset="0"/>
                <a:ea typeface="Roboto" pitchFamily="34" charset="-122"/>
                <a:cs typeface="Roboto" pitchFamily="34" charset="-120"/>
              </a:rPr>
              <a:t>Обмін даними з AutoCAD, Microstation та іншими системами проектування</a:t>
            </a:r>
            <a:endParaRPr lang="en-US" sz="1400" dirty="0"/>
          </a:p>
        </p:txBody>
      </p:sp>
      <p:pic>
        <p:nvPicPr>
          <p:cNvPr id="13" name="Image 3" descr="preencoded.png"/>
          <p:cNvPicPr>
            <a:picLocks noChangeAspect="1"/>
          </p:cNvPicPr>
          <p:nvPr/>
        </p:nvPicPr>
        <p:blipFill>
          <a:blip r:embed="rId6"/>
          <a:stretch>
            <a:fillRect/>
          </a:stretch>
        </p:blipFill>
        <p:spPr>
          <a:xfrm>
            <a:off x="4974669" y="1413034"/>
            <a:ext cx="4681061" cy="4681061"/>
          </a:xfrm>
          <a:prstGeom prst="rect">
            <a:avLst/>
          </a:prstGeom>
        </p:spPr>
      </p:pic>
      <p:pic>
        <p:nvPicPr>
          <p:cNvPr id="14" name="Image 4" descr="preencoded.png"/>
          <p:cNvPicPr>
            <a:picLocks noChangeAspect="1"/>
          </p:cNvPicPr>
          <p:nvPr/>
        </p:nvPicPr>
        <p:blipFill>
          <a:blip r:embed="rId7"/>
          <a:stretch>
            <a:fillRect/>
          </a:stretch>
        </p:blipFill>
        <p:spPr>
          <a:xfrm>
            <a:off x="8394323" y="3595866"/>
            <a:ext cx="252293" cy="315397"/>
          </a:xfrm>
          <a:prstGeom prst="rect">
            <a:avLst/>
          </a:prstGeom>
        </p:spPr>
      </p:pic>
      <p:sp>
        <p:nvSpPr>
          <p:cNvPr id="15" name="Text 8"/>
          <p:cNvSpPr/>
          <p:nvPr/>
        </p:nvSpPr>
        <p:spPr>
          <a:xfrm>
            <a:off x="9655731" y="4922520"/>
            <a:ext cx="2243018" cy="280392"/>
          </a:xfrm>
          <a:prstGeom prst="rect">
            <a:avLst/>
          </a:prstGeom>
          <a:noFill/>
          <a:ln/>
        </p:spPr>
        <p:txBody>
          <a:bodyPr wrap="none" lIns="0" tIns="0" rIns="0" bIns="0" rtlCol="0" anchor="t"/>
          <a:lstStyle/>
          <a:p>
            <a:pPr marL="0" indent="0" algn="l">
              <a:lnSpc>
                <a:spcPts val="2200"/>
              </a:lnSpc>
              <a:buNone/>
            </a:pPr>
            <a:r>
              <a:rPr lang="en-US" sz="1750" dirty="0">
                <a:solidFill>
                  <a:srgbClr val="3C3939"/>
                </a:solidFill>
                <a:latin typeface="Raleway" pitchFamily="34" charset="0"/>
                <a:ea typeface="Raleway" pitchFamily="34" charset="-122"/>
                <a:cs typeface="Raleway" pitchFamily="34" charset="-120"/>
              </a:rPr>
              <a:t>Системи GPS/GNSS</a:t>
            </a:r>
            <a:endParaRPr lang="en-US" sz="1750" dirty="0"/>
          </a:p>
        </p:txBody>
      </p:sp>
      <p:sp>
        <p:nvSpPr>
          <p:cNvPr id="16" name="Text 9"/>
          <p:cNvSpPr/>
          <p:nvPr/>
        </p:nvSpPr>
        <p:spPr>
          <a:xfrm>
            <a:off x="9655731" y="5310545"/>
            <a:ext cx="4346734" cy="574119"/>
          </a:xfrm>
          <a:prstGeom prst="rect">
            <a:avLst/>
          </a:prstGeom>
          <a:noFill/>
          <a:ln/>
        </p:spPr>
        <p:txBody>
          <a:bodyPr wrap="square" lIns="0" tIns="0" rIns="0" bIns="0" rtlCol="0" anchor="t"/>
          <a:lstStyle/>
          <a:p>
            <a:pPr marL="0" indent="0" algn="l">
              <a:lnSpc>
                <a:spcPts val="2250"/>
              </a:lnSpc>
              <a:buNone/>
            </a:pPr>
            <a:r>
              <a:rPr lang="en-US" sz="1400" dirty="0">
                <a:solidFill>
                  <a:srgbClr val="3C3939"/>
                </a:solidFill>
                <a:latin typeface="Roboto" pitchFamily="34" charset="0"/>
                <a:ea typeface="Roboto" pitchFamily="34" charset="-122"/>
                <a:cs typeface="Roboto" pitchFamily="34" charset="-120"/>
              </a:rPr>
              <a:t>Інтеграція з приймачами для збору польових даних</a:t>
            </a:r>
            <a:endParaRPr lang="en-US" sz="1400" dirty="0"/>
          </a:p>
        </p:txBody>
      </p:sp>
      <p:pic>
        <p:nvPicPr>
          <p:cNvPr id="17" name="Image 5" descr="preencoded.png"/>
          <p:cNvPicPr>
            <a:picLocks noChangeAspect="1"/>
          </p:cNvPicPr>
          <p:nvPr/>
        </p:nvPicPr>
        <p:blipFill>
          <a:blip r:embed="rId8"/>
          <a:stretch>
            <a:fillRect/>
          </a:stretch>
        </p:blipFill>
        <p:spPr>
          <a:xfrm>
            <a:off x="4974669" y="1413034"/>
            <a:ext cx="4681061" cy="4681061"/>
          </a:xfrm>
          <a:prstGeom prst="rect">
            <a:avLst/>
          </a:prstGeom>
        </p:spPr>
      </p:pic>
      <p:pic>
        <p:nvPicPr>
          <p:cNvPr id="18" name="Image 6" descr="preencoded.png"/>
          <p:cNvPicPr>
            <a:picLocks noChangeAspect="1"/>
          </p:cNvPicPr>
          <p:nvPr/>
        </p:nvPicPr>
        <p:blipFill>
          <a:blip r:embed="rId9"/>
          <a:stretch>
            <a:fillRect/>
          </a:stretch>
        </p:blipFill>
        <p:spPr>
          <a:xfrm>
            <a:off x="7561481" y="4742200"/>
            <a:ext cx="252293" cy="315397"/>
          </a:xfrm>
          <a:prstGeom prst="rect">
            <a:avLst/>
          </a:prstGeom>
        </p:spPr>
      </p:pic>
      <p:sp>
        <p:nvSpPr>
          <p:cNvPr id="19" name="Text 10"/>
          <p:cNvSpPr/>
          <p:nvPr/>
        </p:nvSpPr>
        <p:spPr>
          <a:xfrm>
            <a:off x="2731651" y="4509968"/>
            <a:ext cx="2243018" cy="280392"/>
          </a:xfrm>
          <a:prstGeom prst="rect">
            <a:avLst/>
          </a:prstGeom>
          <a:noFill/>
          <a:ln/>
        </p:spPr>
        <p:txBody>
          <a:bodyPr wrap="none" lIns="0" tIns="0" rIns="0" bIns="0" rtlCol="0" anchor="t"/>
          <a:lstStyle/>
          <a:p>
            <a:pPr marL="0" indent="0" algn="r">
              <a:lnSpc>
                <a:spcPts val="2200"/>
              </a:lnSpc>
              <a:buNone/>
            </a:pPr>
            <a:r>
              <a:rPr lang="en-US" sz="1750" dirty="0">
                <a:solidFill>
                  <a:srgbClr val="3C3939"/>
                </a:solidFill>
                <a:latin typeface="Raleway" pitchFamily="34" charset="0"/>
                <a:ea typeface="Raleway" pitchFamily="34" charset="-122"/>
                <a:cs typeface="Raleway" pitchFamily="34" charset="-120"/>
              </a:rPr>
              <a:t>Корпоративні ГІС</a:t>
            </a:r>
            <a:endParaRPr lang="en-US" sz="1750" dirty="0"/>
          </a:p>
        </p:txBody>
      </p:sp>
      <p:sp>
        <p:nvSpPr>
          <p:cNvPr id="20" name="Text 11"/>
          <p:cNvSpPr/>
          <p:nvPr/>
        </p:nvSpPr>
        <p:spPr>
          <a:xfrm>
            <a:off x="627936" y="4897993"/>
            <a:ext cx="4346734" cy="574119"/>
          </a:xfrm>
          <a:prstGeom prst="rect">
            <a:avLst/>
          </a:prstGeom>
          <a:noFill/>
          <a:ln/>
        </p:spPr>
        <p:txBody>
          <a:bodyPr wrap="square" lIns="0" tIns="0" rIns="0" bIns="0" rtlCol="0" anchor="t"/>
          <a:lstStyle/>
          <a:p>
            <a:pPr marL="0" indent="0" algn="r">
              <a:lnSpc>
                <a:spcPts val="2250"/>
              </a:lnSpc>
              <a:buNone/>
            </a:pPr>
            <a:r>
              <a:rPr lang="en-US" sz="1400" dirty="0">
                <a:solidFill>
                  <a:srgbClr val="3C3939"/>
                </a:solidFill>
                <a:latin typeface="Roboto" pitchFamily="34" charset="0"/>
                <a:ea typeface="Roboto" pitchFamily="34" charset="-122"/>
                <a:cs typeface="Roboto" pitchFamily="34" charset="-120"/>
              </a:rPr>
              <a:t>Взаємодія з ArcGIS, QGIS та іншими ГІС-платформами</a:t>
            </a:r>
            <a:endParaRPr lang="en-US" sz="1400" dirty="0"/>
          </a:p>
        </p:txBody>
      </p:sp>
      <p:pic>
        <p:nvPicPr>
          <p:cNvPr id="21" name="Image 7" descr="preencoded.png"/>
          <p:cNvPicPr>
            <a:picLocks noChangeAspect="1"/>
          </p:cNvPicPr>
          <p:nvPr/>
        </p:nvPicPr>
        <p:blipFill>
          <a:blip r:embed="rId10"/>
          <a:stretch>
            <a:fillRect/>
          </a:stretch>
        </p:blipFill>
        <p:spPr>
          <a:xfrm>
            <a:off x="4974669" y="1413034"/>
            <a:ext cx="4681061" cy="4681061"/>
          </a:xfrm>
          <a:prstGeom prst="rect">
            <a:avLst/>
          </a:prstGeom>
        </p:spPr>
      </p:pic>
      <p:pic>
        <p:nvPicPr>
          <p:cNvPr id="22" name="Image 8" descr="preencoded.png"/>
          <p:cNvPicPr>
            <a:picLocks noChangeAspect="1"/>
          </p:cNvPicPr>
          <p:nvPr/>
        </p:nvPicPr>
        <p:blipFill>
          <a:blip r:embed="rId11"/>
          <a:stretch>
            <a:fillRect/>
          </a:stretch>
        </p:blipFill>
        <p:spPr>
          <a:xfrm>
            <a:off x="6213812" y="4304288"/>
            <a:ext cx="252293" cy="315397"/>
          </a:xfrm>
          <a:prstGeom prst="rect">
            <a:avLst/>
          </a:prstGeom>
        </p:spPr>
      </p:pic>
      <p:sp>
        <p:nvSpPr>
          <p:cNvPr id="23" name="Text 12"/>
          <p:cNvSpPr/>
          <p:nvPr/>
        </p:nvSpPr>
        <p:spPr>
          <a:xfrm>
            <a:off x="627936" y="6295906"/>
            <a:ext cx="13374529" cy="861179"/>
          </a:xfrm>
          <a:prstGeom prst="rect">
            <a:avLst/>
          </a:prstGeom>
          <a:noFill/>
          <a:ln/>
        </p:spPr>
        <p:txBody>
          <a:bodyPr wrap="square" lIns="0" tIns="0" rIns="0" bIns="0" rtlCol="0" anchor="t"/>
          <a:lstStyle/>
          <a:p>
            <a:pPr marL="0" indent="0" algn="l">
              <a:lnSpc>
                <a:spcPts val="2250"/>
              </a:lnSpc>
              <a:buNone/>
            </a:pPr>
            <a:r>
              <a:rPr lang="en-US" sz="1400" dirty="0">
                <a:solidFill>
                  <a:srgbClr val="3C3939"/>
                </a:solidFill>
                <a:latin typeface="Roboto" pitchFamily="34" charset="0"/>
                <a:ea typeface="Roboto" pitchFamily="34" charset="-122"/>
                <a:cs typeface="Roboto" pitchFamily="34" charset="-120"/>
              </a:rPr>
              <a:t>MapInfo пропонує широкі можливості інтеграції з різними зовнішніми системами та джерелами даних, що дозволяє використовувати її як частину комплексного ГІС-рішення. Завдяки підтримці стандартних протоколів обміну геоданими, MapInfo може легко взаємодіяти з іншими програмами та системами.</a:t>
            </a:r>
            <a:endParaRPr lang="en-US" sz="1400" dirty="0"/>
          </a:p>
        </p:txBody>
      </p:sp>
      <p:sp>
        <p:nvSpPr>
          <p:cNvPr id="24" name="Text 13"/>
          <p:cNvSpPr/>
          <p:nvPr/>
        </p:nvSpPr>
        <p:spPr>
          <a:xfrm>
            <a:off x="627936" y="7358896"/>
            <a:ext cx="13374529" cy="861179"/>
          </a:xfrm>
          <a:prstGeom prst="rect">
            <a:avLst/>
          </a:prstGeom>
          <a:noFill/>
          <a:ln/>
        </p:spPr>
        <p:txBody>
          <a:bodyPr wrap="square" lIns="0" tIns="0" rIns="0" bIns="0" rtlCol="0" anchor="t"/>
          <a:lstStyle/>
          <a:p>
            <a:pPr marL="0" indent="0" algn="l">
              <a:lnSpc>
                <a:spcPts val="2250"/>
              </a:lnSpc>
              <a:buNone/>
            </a:pPr>
            <a:r>
              <a:rPr lang="en-US" sz="1400" dirty="0">
                <a:solidFill>
                  <a:srgbClr val="3C3939"/>
                </a:solidFill>
                <a:latin typeface="Roboto" pitchFamily="34" charset="0"/>
                <a:ea typeface="Roboto" pitchFamily="34" charset="-122"/>
                <a:cs typeface="Roboto" pitchFamily="34" charset="-120"/>
              </a:rPr>
              <a:t>Особливо важливою є інтеграція з корпоративними системами управління просторовими даними та веб-сервісами, що дозволяє організувати колективну роботу над проектами та публікацію результатів для широкого кола користувачів. Сучасні версії MapInfo можуть працювати як клієнт для серверних ГІС-рішень, забезпечуючи доступ до централізованих баз геоданих.</a:t>
            </a:r>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p:nvPr/>
        </p:nvSpPr>
        <p:spPr>
          <a:xfrm>
            <a:off x="612100" y="1233130"/>
            <a:ext cx="6870502" cy="546497"/>
          </a:xfrm>
          <a:prstGeom prst="rect">
            <a:avLst/>
          </a:prstGeom>
          <a:noFill/>
          <a:ln/>
        </p:spPr>
        <p:txBody>
          <a:bodyPr wrap="none" lIns="0" tIns="0" rIns="0" bIns="0" rtlCol="0" anchor="t"/>
          <a:lstStyle/>
          <a:p>
            <a:pPr marL="0" indent="0" algn="l">
              <a:lnSpc>
                <a:spcPts val="4300"/>
              </a:lnSpc>
              <a:buNone/>
            </a:pPr>
            <a:r>
              <a:rPr lang="en-US" sz="3400" dirty="0">
                <a:solidFill>
                  <a:srgbClr val="1B1B27"/>
                </a:solidFill>
                <a:latin typeface="Raleway" pitchFamily="34" charset="0"/>
                <a:ea typeface="Raleway" pitchFamily="34" charset="-122"/>
                <a:cs typeface="Raleway" pitchFamily="34" charset="-120"/>
              </a:rPr>
              <a:t>Додаткові модулі та розширення</a:t>
            </a:r>
            <a:endParaRPr lang="en-US" sz="3400" dirty="0"/>
          </a:p>
        </p:txBody>
      </p:sp>
      <p:pic>
        <p:nvPicPr>
          <p:cNvPr id="3" name="Image 0" descr="preencoded.png"/>
          <p:cNvPicPr>
            <a:picLocks noChangeAspect="1"/>
          </p:cNvPicPr>
          <p:nvPr/>
        </p:nvPicPr>
        <p:blipFill>
          <a:blip r:embed="rId3"/>
          <a:stretch>
            <a:fillRect/>
          </a:stretch>
        </p:blipFill>
        <p:spPr>
          <a:xfrm>
            <a:off x="619720" y="2243614"/>
            <a:ext cx="2566273" cy="2566273"/>
          </a:xfrm>
          <a:prstGeom prst="rect">
            <a:avLst/>
          </a:prstGeom>
        </p:spPr>
      </p:pic>
      <p:pic>
        <p:nvPicPr>
          <p:cNvPr id="4" name="Image 1" descr="preencoded.png"/>
          <p:cNvPicPr>
            <a:picLocks noChangeAspect="1"/>
          </p:cNvPicPr>
          <p:nvPr/>
        </p:nvPicPr>
        <p:blipFill>
          <a:blip r:embed="rId4"/>
          <a:stretch>
            <a:fillRect/>
          </a:stretch>
        </p:blipFill>
        <p:spPr>
          <a:xfrm>
            <a:off x="3325892" y="2243614"/>
            <a:ext cx="2566273" cy="2566273"/>
          </a:xfrm>
          <a:prstGeom prst="rect">
            <a:avLst/>
          </a:prstGeom>
        </p:spPr>
      </p:pic>
      <p:pic>
        <p:nvPicPr>
          <p:cNvPr id="5" name="Image 2" descr="preencoded.png"/>
          <p:cNvPicPr>
            <a:picLocks noChangeAspect="1"/>
          </p:cNvPicPr>
          <p:nvPr/>
        </p:nvPicPr>
        <p:blipFill>
          <a:blip r:embed="rId5"/>
          <a:stretch>
            <a:fillRect/>
          </a:stretch>
        </p:blipFill>
        <p:spPr>
          <a:xfrm>
            <a:off x="6032063" y="2243614"/>
            <a:ext cx="2566273" cy="2566273"/>
          </a:xfrm>
          <a:prstGeom prst="rect">
            <a:avLst/>
          </a:prstGeom>
        </p:spPr>
      </p:pic>
      <p:pic>
        <p:nvPicPr>
          <p:cNvPr id="6" name="Image 3" descr="preencoded.png"/>
          <p:cNvPicPr>
            <a:picLocks noChangeAspect="1"/>
          </p:cNvPicPr>
          <p:nvPr/>
        </p:nvPicPr>
        <p:blipFill>
          <a:blip r:embed="rId6"/>
          <a:stretch>
            <a:fillRect/>
          </a:stretch>
        </p:blipFill>
        <p:spPr>
          <a:xfrm>
            <a:off x="8738235" y="2243614"/>
            <a:ext cx="2566273" cy="2566273"/>
          </a:xfrm>
          <a:prstGeom prst="rect">
            <a:avLst/>
          </a:prstGeom>
        </p:spPr>
      </p:pic>
      <p:pic>
        <p:nvPicPr>
          <p:cNvPr id="7" name="Image 4" descr="preencoded.png"/>
          <p:cNvPicPr>
            <a:picLocks noChangeAspect="1"/>
          </p:cNvPicPr>
          <p:nvPr/>
        </p:nvPicPr>
        <p:blipFill>
          <a:blip r:embed="rId7"/>
          <a:stretch>
            <a:fillRect/>
          </a:stretch>
        </p:blipFill>
        <p:spPr>
          <a:xfrm>
            <a:off x="11444407" y="2243614"/>
            <a:ext cx="2566273" cy="2566273"/>
          </a:xfrm>
          <a:prstGeom prst="rect">
            <a:avLst/>
          </a:prstGeom>
        </p:spPr>
      </p:pic>
      <p:sp>
        <p:nvSpPr>
          <p:cNvPr id="8" name="Text 1"/>
          <p:cNvSpPr/>
          <p:nvPr/>
        </p:nvSpPr>
        <p:spPr>
          <a:xfrm>
            <a:off x="612100" y="5120878"/>
            <a:ext cx="13406199" cy="839391"/>
          </a:xfrm>
          <a:prstGeom prst="rect">
            <a:avLst/>
          </a:prstGeom>
          <a:noFill/>
          <a:ln/>
        </p:spPr>
        <p:txBody>
          <a:bodyPr wrap="square" lIns="0" tIns="0" rIns="0" bIns="0" rtlCol="0" anchor="t"/>
          <a:lstStyle/>
          <a:p>
            <a:pPr marL="0" indent="0" algn="l">
              <a:lnSpc>
                <a:spcPts val="2200"/>
              </a:lnSpc>
              <a:buNone/>
            </a:pPr>
            <a:r>
              <a:rPr lang="en-US" sz="1350" dirty="0">
                <a:solidFill>
                  <a:srgbClr val="3C3939"/>
                </a:solidFill>
                <a:latin typeface="Roboto" pitchFamily="34" charset="0"/>
                <a:ea typeface="Roboto" pitchFamily="34" charset="-122"/>
                <a:cs typeface="Roboto" pitchFamily="34" charset="-120"/>
              </a:rPr>
              <a:t>MapInfo має модульну архітектуру, яка дозволяє розширювати базову функціональність за допомогою додаткових компонентів. Офіційні модулі від розробників програми включають: MapInfo Pro Advanced (інструменти растрового аналізу та 3D-моделювання), Drivetime (мережевий аналіз для транспортних мереж), Spectrum Spatial (серверні рішення для публікації карт), та спеціалізовані модулі для конкретних галузей.</a:t>
            </a:r>
            <a:endParaRPr lang="en-US" sz="1350" dirty="0"/>
          </a:p>
        </p:txBody>
      </p:sp>
      <p:sp>
        <p:nvSpPr>
          <p:cNvPr id="9" name="Text 2"/>
          <p:cNvSpPr/>
          <p:nvPr/>
        </p:nvSpPr>
        <p:spPr>
          <a:xfrm>
            <a:off x="612100" y="6156960"/>
            <a:ext cx="13406199" cy="839391"/>
          </a:xfrm>
          <a:prstGeom prst="rect">
            <a:avLst/>
          </a:prstGeom>
          <a:noFill/>
          <a:ln/>
        </p:spPr>
        <p:txBody>
          <a:bodyPr wrap="square" lIns="0" tIns="0" rIns="0" bIns="0" rtlCol="0" anchor="t"/>
          <a:lstStyle/>
          <a:p>
            <a:pPr marL="0" indent="0" algn="l">
              <a:lnSpc>
                <a:spcPts val="2200"/>
              </a:lnSpc>
              <a:buNone/>
            </a:pPr>
            <a:r>
              <a:rPr lang="en-US" sz="1350" dirty="0">
                <a:solidFill>
                  <a:srgbClr val="3C3939"/>
                </a:solidFill>
                <a:latin typeface="Roboto" pitchFamily="34" charset="0"/>
                <a:ea typeface="Roboto" pitchFamily="34" charset="-122"/>
                <a:cs typeface="Roboto" pitchFamily="34" charset="-120"/>
              </a:rPr>
              <a:t>Крім того, існує велика кількість сторонніх розширень та утиліт, розроблених партнерами та незалежними розробниками. Вони доповнюють MapInfo спеціалізованими функціями для конкретних завдань: трансформації координат, кадастрового обліку, геодезичних розрахунків, геологічного моделювання тощо. Багато з цих розширень доступні безкоштовно або за невелику плату через онлайн-магазин додатків.</a:t>
            </a:r>
            <a:endParaRPr lang="en-US" sz="13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Text 0"/>
          <p:cNvSpPr/>
          <p:nvPr/>
        </p:nvSpPr>
        <p:spPr>
          <a:xfrm>
            <a:off x="623292" y="489704"/>
            <a:ext cx="5726311" cy="556617"/>
          </a:xfrm>
          <a:prstGeom prst="rect">
            <a:avLst/>
          </a:prstGeom>
          <a:noFill/>
          <a:ln/>
        </p:spPr>
        <p:txBody>
          <a:bodyPr wrap="none" lIns="0" tIns="0" rIns="0" bIns="0" rtlCol="0" anchor="t"/>
          <a:lstStyle/>
          <a:p>
            <a:pPr marL="0" indent="0" algn="l">
              <a:lnSpc>
                <a:spcPts val="4350"/>
              </a:lnSpc>
              <a:buNone/>
            </a:pPr>
            <a:r>
              <a:rPr lang="en-US" sz="3500" dirty="0">
                <a:solidFill>
                  <a:srgbClr val="1B1B27"/>
                </a:solidFill>
                <a:latin typeface="Raleway" pitchFamily="34" charset="0"/>
                <a:ea typeface="Raleway" pitchFamily="34" charset="-122"/>
                <a:cs typeface="Raleway" pitchFamily="34" charset="-120"/>
              </a:rPr>
              <a:t>Публікація карт в Інтернеті</a:t>
            </a:r>
            <a:endParaRPr lang="en-US" sz="3500" dirty="0"/>
          </a:p>
        </p:txBody>
      </p:sp>
      <p:sp>
        <p:nvSpPr>
          <p:cNvPr id="3" name="Text 1"/>
          <p:cNvSpPr/>
          <p:nvPr/>
        </p:nvSpPr>
        <p:spPr>
          <a:xfrm>
            <a:off x="2479596" y="2029301"/>
            <a:ext cx="2226350" cy="278249"/>
          </a:xfrm>
          <a:prstGeom prst="rect">
            <a:avLst/>
          </a:prstGeom>
          <a:noFill/>
          <a:ln/>
        </p:spPr>
        <p:txBody>
          <a:bodyPr wrap="none" lIns="0" tIns="0" rIns="0" bIns="0" rtlCol="0" anchor="t"/>
          <a:lstStyle/>
          <a:p>
            <a:pPr marL="0" indent="0" algn="r">
              <a:lnSpc>
                <a:spcPts val="2150"/>
              </a:lnSpc>
              <a:buNone/>
            </a:pPr>
            <a:r>
              <a:rPr lang="en-US" sz="1750" dirty="0">
                <a:solidFill>
                  <a:srgbClr val="3C3939"/>
                </a:solidFill>
                <a:latin typeface="Raleway" pitchFamily="34" charset="0"/>
                <a:ea typeface="Raleway" pitchFamily="34" charset="-122"/>
                <a:cs typeface="Raleway" pitchFamily="34" charset="-120"/>
              </a:rPr>
              <a:t>Експорт карт</a:t>
            </a:r>
            <a:endParaRPr lang="en-US" sz="1750" dirty="0"/>
          </a:p>
        </p:txBody>
      </p:sp>
      <p:sp>
        <p:nvSpPr>
          <p:cNvPr id="4" name="Text 2"/>
          <p:cNvSpPr/>
          <p:nvPr/>
        </p:nvSpPr>
        <p:spPr>
          <a:xfrm>
            <a:off x="623292" y="2414349"/>
            <a:ext cx="4082653" cy="569833"/>
          </a:xfrm>
          <a:prstGeom prst="rect">
            <a:avLst/>
          </a:prstGeom>
          <a:noFill/>
          <a:ln/>
        </p:spPr>
        <p:txBody>
          <a:bodyPr wrap="square" lIns="0" tIns="0" rIns="0" bIns="0" rtlCol="0" anchor="t"/>
          <a:lstStyle/>
          <a:p>
            <a:pPr marL="0" indent="0" algn="r">
              <a:lnSpc>
                <a:spcPts val="2200"/>
              </a:lnSpc>
              <a:buNone/>
            </a:pPr>
            <a:r>
              <a:rPr lang="en-US" sz="1400" dirty="0">
                <a:solidFill>
                  <a:srgbClr val="3C3939"/>
                </a:solidFill>
                <a:latin typeface="Roboto" pitchFamily="34" charset="0"/>
                <a:ea typeface="Roboto" pitchFamily="34" charset="-122"/>
                <a:cs typeface="Roboto" pitchFamily="34" charset="-120"/>
              </a:rPr>
              <a:t>Підготовка та збереження карт у форматах для веб-публікації</a:t>
            </a:r>
            <a:endParaRPr lang="en-US" sz="1400" dirty="0"/>
          </a:p>
        </p:txBody>
      </p:sp>
      <p:pic>
        <p:nvPicPr>
          <p:cNvPr id="5" name="Image 0" descr="preencoded.png"/>
          <p:cNvPicPr>
            <a:picLocks noChangeAspect="1"/>
          </p:cNvPicPr>
          <p:nvPr/>
        </p:nvPicPr>
        <p:blipFill>
          <a:blip r:embed="rId3"/>
          <a:stretch>
            <a:fillRect/>
          </a:stretch>
        </p:blipFill>
        <p:spPr>
          <a:xfrm>
            <a:off x="4973003" y="1402437"/>
            <a:ext cx="4684276" cy="4684276"/>
          </a:xfrm>
          <a:prstGeom prst="rect">
            <a:avLst/>
          </a:prstGeom>
        </p:spPr>
      </p:pic>
      <p:pic>
        <p:nvPicPr>
          <p:cNvPr id="6" name="Image 1" descr="preencoded.png"/>
          <p:cNvPicPr>
            <a:picLocks noChangeAspect="1"/>
          </p:cNvPicPr>
          <p:nvPr/>
        </p:nvPicPr>
        <p:blipFill>
          <a:blip r:embed="rId4"/>
          <a:stretch>
            <a:fillRect/>
          </a:stretch>
        </p:blipFill>
        <p:spPr>
          <a:xfrm>
            <a:off x="6239054" y="2236649"/>
            <a:ext cx="266462" cy="333018"/>
          </a:xfrm>
          <a:prstGeom prst="rect">
            <a:avLst/>
          </a:prstGeom>
        </p:spPr>
      </p:pic>
      <p:sp>
        <p:nvSpPr>
          <p:cNvPr id="7" name="Text 3"/>
          <p:cNvSpPr/>
          <p:nvPr/>
        </p:nvSpPr>
        <p:spPr>
          <a:xfrm>
            <a:off x="9924336" y="2029301"/>
            <a:ext cx="2505670" cy="278249"/>
          </a:xfrm>
          <a:prstGeom prst="rect">
            <a:avLst/>
          </a:prstGeom>
          <a:noFill/>
          <a:ln/>
        </p:spPr>
        <p:txBody>
          <a:bodyPr wrap="none" lIns="0" tIns="0" rIns="0" bIns="0" rtlCol="0" anchor="t"/>
          <a:lstStyle/>
          <a:p>
            <a:pPr marL="0" indent="0" algn="l">
              <a:lnSpc>
                <a:spcPts val="2150"/>
              </a:lnSpc>
              <a:buNone/>
            </a:pPr>
            <a:r>
              <a:rPr lang="en-US" sz="1750" dirty="0">
                <a:solidFill>
                  <a:srgbClr val="3C3939"/>
                </a:solidFill>
                <a:latin typeface="Raleway" pitchFamily="34" charset="0"/>
                <a:ea typeface="Raleway" pitchFamily="34" charset="-122"/>
                <a:cs typeface="Raleway" pitchFamily="34" charset="-120"/>
              </a:rPr>
              <a:t>Налаштування сервера</a:t>
            </a:r>
            <a:endParaRPr lang="en-US" sz="1750" dirty="0"/>
          </a:p>
        </p:txBody>
      </p:sp>
      <p:sp>
        <p:nvSpPr>
          <p:cNvPr id="8" name="Text 4"/>
          <p:cNvSpPr/>
          <p:nvPr/>
        </p:nvSpPr>
        <p:spPr>
          <a:xfrm>
            <a:off x="9924336" y="2414349"/>
            <a:ext cx="4082772" cy="569833"/>
          </a:xfrm>
          <a:prstGeom prst="rect">
            <a:avLst/>
          </a:prstGeom>
          <a:noFill/>
          <a:ln/>
        </p:spPr>
        <p:txBody>
          <a:bodyPr wrap="square" lIns="0" tIns="0" rIns="0" bIns="0" rtlCol="0" anchor="t"/>
          <a:lstStyle/>
          <a:p>
            <a:pPr marL="0" indent="0" algn="l">
              <a:lnSpc>
                <a:spcPts val="2200"/>
              </a:lnSpc>
              <a:buNone/>
            </a:pPr>
            <a:r>
              <a:rPr lang="en-US" sz="1400" dirty="0">
                <a:solidFill>
                  <a:srgbClr val="3C3939"/>
                </a:solidFill>
                <a:latin typeface="Roboto" pitchFamily="34" charset="0"/>
                <a:ea typeface="Roboto" pitchFamily="34" charset="-122"/>
                <a:cs typeface="Roboto" pitchFamily="34" charset="-120"/>
              </a:rPr>
              <a:t>Встановлення та конфігурація MapInfo Spectrum Spatial</a:t>
            </a:r>
            <a:endParaRPr lang="en-US" sz="1400" dirty="0"/>
          </a:p>
        </p:txBody>
      </p:sp>
      <p:pic>
        <p:nvPicPr>
          <p:cNvPr id="9" name="Image 2" descr="preencoded.png"/>
          <p:cNvPicPr>
            <a:picLocks noChangeAspect="1"/>
          </p:cNvPicPr>
          <p:nvPr/>
        </p:nvPicPr>
        <p:blipFill>
          <a:blip r:embed="rId5"/>
          <a:stretch>
            <a:fillRect/>
          </a:stretch>
        </p:blipFill>
        <p:spPr>
          <a:xfrm>
            <a:off x="4973003" y="1402437"/>
            <a:ext cx="4684276" cy="4684276"/>
          </a:xfrm>
          <a:prstGeom prst="rect">
            <a:avLst/>
          </a:prstGeom>
        </p:spPr>
      </p:pic>
      <p:pic>
        <p:nvPicPr>
          <p:cNvPr id="10" name="Image 3" descr="preencoded.png"/>
          <p:cNvPicPr>
            <a:picLocks noChangeAspect="1"/>
          </p:cNvPicPr>
          <p:nvPr/>
        </p:nvPicPr>
        <p:blipFill>
          <a:blip r:embed="rId6"/>
          <a:stretch>
            <a:fillRect/>
          </a:stretch>
        </p:blipFill>
        <p:spPr>
          <a:xfrm>
            <a:off x="8523149" y="2635270"/>
            <a:ext cx="266462" cy="333018"/>
          </a:xfrm>
          <a:prstGeom prst="rect">
            <a:avLst/>
          </a:prstGeom>
        </p:spPr>
      </p:pic>
      <p:sp>
        <p:nvSpPr>
          <p:cNvPr id="11" name="Text 5"/>
          <p:cNvSpPr/>
          <p:nvPr/>
        </p:nvSpPr>
        <p:spPr>
          <a:xfrm>
            <a:off x="9924336" y="4647367"/>
            <a:ext cx="2226350" cy="278249"/>
          </a:xfrm>
          <a:prstGeom prst="rect">
            <a:avLst/>
          </a:prstGeom>
          <a:noFill/>
          <a:ln/>
        </p:spPr>
        <p:txBody>
          <a:bodyPr wrap="none" lIns="0" tIns="0" rIns="0" bIns="0" rtlCol="0" anchor="t"/>
          <a:lstStyle/>
          <a:p>
            <a:pPr marL="0" indent="0" algn="l">
              <a:lnSpc>
                <a:spcPts val="2150"/>
              </a:lnSpc>
              <a:buNone/>
            </a:pPr>
            <a:r>
              <a:rPr lang="en-US" sz="1750" dirty="0">
                <a:solidFill>
                  <a:srgbClr val="3C3939"/>
                </a:solidFill>
                <a:latin typeface="Raleway" pitchFamily="34" charset="0"/>
                <a:ea typeface="Raleway" pitchFamily="34" charset="-122"/>
                <a:cs typeface="Raleway" pitchFamily="34" charset="-120"/>
              </a:rPr>
              <a:t>Публікація даних</a:t>
            </a:r>
            <a:endParaRPr lang="en-US" sz="1750" dirty="0"/>
          </a:p>
        </p:txBody>
      </p:sp>
      <p:sp>
        <p:nvSpPr>
          <p:cNvPr id="12" name="Text 6"/>
          <p:cNvSpPr/>
          <p:nvPr/>
        </p:nvSpPr>
        <p:spPr>
          <a:xfrm>
            <a:off x="9924336" y="5032415"/>
            <a:ext cx="4082772" cy="284917"/>
          </a:xfrm>
          <a:prstGeom prst="rect">
            <a:avLst/>
          </a:prstGeom>
          <a:noFill/>
          <a:ln/>
        </p:spPr>
        <p:txBody>
          <a:bodyPr wrap="none" lIns="0" tIns="0" rIns="0" bIns="0" rtlCol="0" anchor="t"/>
          <a:lstStyle/>
          <a:p>
            <a:pPr marL="0" indent="0" algn="l">
              <a:lnSpc>
                <a:spcPts val="2200"/>
              </a:lnSpc>
              <a:buNone/>
            </a:pPr>
            <a:r>
              <a:rPr lang="en-US" sz="1400" dirty="0">
                <a:solidFill>
                  <a:srgbClr val="3C3939"/>
                </a:solidFill>
                <a:latin typeface="Roboto" pitchFamily="34" charset="0"/>
                <a:ea typeface="Roboto" pitchFamily="34" charset="-122"/>
                <a:cs typeface="Roboto" pitchFamily="34" charset="-120"/>
              </a:rPr>
              <a:t>Завантаження підготовлених карт на сервер</a:t>
            </a:r>
            <a:endParaRPr lang="en-US" sz="1400" dirty="0"/>
          </a:p>
        </p:txBody>
      </p:sp>
      <p:pic>
        <p:nvPicPr>
          <p:cNvPr id="13" name="Image 4" descr="preencoded.png"/>
          <p:cNvPicPr>
            <a:picLocks noChangeAspect="1"/>
          </p:cNvPicPr>
          <p:nvPr/>
        </p:nvPicPr>
        <p:blipFill>
          <a:blip r:embed="rId7"/>
          <a:stretch>
            <a:fillRect/>
          </a:stretch>
        </p:blipFill>
        <p:spPr>
          <a:xfrm>
            <a:off x="4973003" y="1402437"/>
            <a:ext cx="4684276" cy="4684276"/>
          </a:xfrm>
          <a:prstGeom prst="rect">
            <a:avLst/>
          </a:prstGeom>
        </p:spPr>
      </p:pic>
      <p:pic>
        <p:nvPicPr>
          <p:cNvPr id="14" name="Image 5" descr="preencoded.png"/>
          <p:cNvPicPr>
            <a:picLocks noChangeAspect="1"/>
          </p:cNvPicPr>
          <p:nvPr/>
        </p:nvPicPr>
        <p:blipFill>
          <a:blip r:embed="rId8"/>
          <a:stretch>
            <a:fillRect/>
          </a:stretch>
        </p:blipFill>
        <p:spPr>
          <a:xfrm>
            <a:off x="8124527" y="4919365"/>
            <a:ext cx="266462" cy="333018"/>
          </a:xfrm>
          <a:prstGeom prst="rect">
            <a:avLst/>
          </a:prstGeom>
        </p:spPr>
      </p:pic>
      <p:sp>
        <p:nvSpPr>
          <p:cNvPr id="15" name="Text 7"/>
          <p:cNvSpPr/>
          <p:nvPr/>
        </p:nvSpPr>
        <p:spPr>
          <a:xfrm>
            <a:off x="2240042" y="4504968"/>
            <a:ext cx="2465903" cy="278249"/>
          </a:xfrm>
          <a:prstGeom prst="rect">
            <a:avLst/>
          </a:prstGeom>
          <a:noFill/>
          <a:ln/>
        </p:spPr>
        <p:txBody>
          <a:bodyPr wrap="none" lIns="0" tIns="0" rIns="0" bIns="0" rtlCol="0" anchor="t"/>
          <a:lstStyle/>
          <a:p>
            <a:pPr marL="0" indent="0" algn="r">
              <a:lnSpc>
                <a:spcPts val="2150"/>
              </a:lnSpc>
              <a:buNone/>
            </a:pPr>
            <a:r>
              <a:rPr lang="en-US" sz="1750" dirty="0">
                <a:solidFill>
                  <a:srgbClr val="3C3939"/>
                </a:solidFill>
                <a:latin typeface="Raleway" pitchFamily="34" charset="0"/>
                <a:ea typeface="Raleway" pitchFamily="34" charset="-122"/>
                <a:cs typeface="Raleway" pitchFamily="34" charset="-120"/>
              </a:rPr>
              <a:t>Налаштування доступу</a:t>
            </a:r>
            <a:endParaRPr lang="en-US" sz="1750" dirty="0"/>
          </a:p>
        </p:txBody>
      </p:sp>
      <p:sp>
        <p:nvSpPr>
          <p:cNvPr id="16" name="Text 8"/>
          <p:cNvSpPr/>
          <p:nvPr/>
        </p:nvSpPr>
        <p:spPr>
          <a:xfrm>
            <a:off x="623292" y="4890016"/>
            <a:ext cx="4082653" cy="569833"/>
          </a:xfrm>
          <a:prstGeom prst="rect">
            <a:avLst/>
          </a:prstGeom>
          <a:noFill/>
          <a:ln/>
        </p:spPr>
        <p:txBody>
          <a:bodyPr wrap="square" lIns="0" tIns="0" rIns="0" bIns="0" rtlCol="0" anchor="t"/>
          <a:lstStyle/>
          <a:p>
            <a:pPr marL="0" indent="0" algn="r">
              <a:lnSpc>
                <a:spcPts val="2200"/>
              </a:lnSpc>
              <a:buNone/>
            </a:pPr>
            <a:r>
              <a:rPr lang="en-US" sz="1400" dirty="0">
                <a:solidFill>
                  <a:srgbClr val="3C3939"/>
                </a:solidFill>
                <a:latin typeface="Roboto" pitchFamily="34" charset="0"/>
                <a:ea typeface="Roboto" pitchFamily="34" charset="-122"/>
                <a:cs typeface="Roboto" pitchFamily="34" charset="-120"/>
              </a:rPr>
              <a:t>Визначення прав користувачів та параметрів безпеки</a:t>
            </a:r>
            <a:endParaRPr lang="en-US" sz="1400" dirty="0"/>
          </a:p>
        </p:txBody>
      </p:sp>
      <p:pic>
        <p:nvPicPr>
          <p:cNvPr id="17" name="Image 6" descr="preencoded.png"/>
          <p:cNvPicPr>
            <a:picLocks noChangeAspect="1"/>
          </p:cNvPicPr>
          <p:nvPr/>
        </p:nvPicPr>
        <p:blipFill>
          <a:blip r:embed="rId9"/>
          <a:stretch>
            <a:fillRect/>
          </a:stretch>
        </p:blipFill>
        <p:spPr>
          <a:xfrm>
            <a:off x="4973003" y="1402437"/>
            <a:ext cx="4684276" cy="4684276"/>
          </a:xfrm>
          <a:prstGeom prst="rect">
            <a:avLst/>
          </a:prstGeom>
        </p:spPr>
      </p:pic>
      <p:pic>
        <p:nvPicPr>
          <p:cNvPr id="18" name="Image 7" descr="preencoded.png"/>
          <p:cNvPicPr>
            <a:picLocks noChangeAspect="1"/>
          </p:cNvPicPr>
          <p:nvPr/>
        </p:nvPicPr>
        <p:blipFill>
          <a:blip r:embed="rId10"/>
          <a:stretch>
            <a:fillRect/>
          </a:stretch>
        </p:blipFill>
        <p:spPr>
          <a:xfrm>
            <a:off x="5840432" y="4520744"/>
            <a:ext cx="266462" cy="333018"/>
          </a:xfrm>
          <a:prstGeom prst="rect">
            <a:avLst/>
          </a:prstGeom>
        </p:spPr>
      </p:pic>
      <p:sp>
        <p:nvSpPr>
          <p:cNvPr id="19" name="Text 9"/>
          <p:cNvSpPr/>
          <p:nvPr/>
        </p:nvSpPr>
        <p:spPr>
          <a:xfrm>
            <a:off x="623292" y="6286976"/>
            <a:ext cx="13383816" cy="854750"/>
          </a:xfrm>
          <a:prstGeom prst="rect">
            <a:avLst/>
          </a:prstGeom>
          <a:noFill/>
          <a:ln/>
        </p:spPr>
        <p:txBody>
          <a:bodyPr wrap="square" lIns="0" tIns="0" rIns="0" bIns="0" rtlCol="0" anchor="t"/>
          <a:lstStyle/>
          <a:p>
            <a:pPr marL="0" indent="0" algn="l">
              <a:lnSpc>
                <a:spcPts val="2200"/>
              </a:lnSpc>
              <a:buNone/>
            </a:pPr>
            <a:r>
              <a:rPr lang="en-US" sz="1400" dirty="0">
                <a:solidFill>
                  <a:srgbClr val="3C3939"/>
                </a:solidFill>
                <a:latin typeface="Roboto" pitchFamily="34" charset="0"/>
                <a:ea typeface="Roboto" pitchFamily="34" charset="-122"/>
                <a:cs typeface="Roboto" pitchFamily="34" charset="-120"/>
              </a:rPr>
              <a:t>Сучасні версії MapInfo надають можливості для публікації створених карт та геоданих в Інтернеті. Це дозволяє організувати доступ до просторової інформації для широкого кола користувачів без необхідності встановлювати спеціалізоване програмне забезпечення. Для цього використовується серверне рішення MapInfo Spectrum Spatial, яке забезпечує публікацію карт через стандартні веб-протоколи.</a:t>
            </a:r>
            <a:endParaRPr lang="en-US" sz="1400" dirty="0"/>
          </a:p>
        </p:txBody>
      </p:sp>
      <p:sp>
        <p:nvSpPr>
          <p:cNvPr id="20" name="Text 10"/>
          <p:cNvSpPr/>
          <p:nvPr/>
        </p:nvSpPr>
        <p:spPr>
          <a:xfrm>
            <a:off x="623292" y="7341989"/>
            <a:ext cx="13383816" cy="854750"/>
          </a:xfrm>
          <a:prstGeom prst="rect">
            <a:avLst/>
          </a:prstGeom>
          <a:noFill/>
          <a:ln/>
        </p:spPr>
        <p:txBody>
          <a:bodyPr wrap="square" lIns="0" tIns="0" rIns="0" bIns="0" rtlCol="0" anchor="t"/>
          <a:lstStyle/>
          <a:p>
            <a:pPr marL="0" indent="0" algn="l">
              <a:lnSpc>
                <a:spcPts val="2200"/>
              </a:lnSpc>
              <a:buNone/>
            </a:pPr>
            <a:r>
              <a:rPr lang="en-US" sz="1400" dirty="0">
                <a:solidFill>
                  <a:srgbClr val="3C3939"/>
                </a:solidFill>
                <a:latin typeface="Roboto" pitchFamily="34" charset="0"/>
                <a:ea typeface="Roboto" pitchFamily="34" charset="-122"/>
                <a:cs typeface="Roboto" pitchFamily="34" charset="-120"/>
              </a:rPr>
              <a:t>Веб-карти, створені на основі MapInfo, можуть бути інтерактивними, дозволяючи користувачам змінювати масштаб, вмикати та вимикати шари, виконувати пошук об'єктів та навіть здійснювати просторовий аналіз через веб-інтерфейс. Це робить геоінформаційні технології доступними для співробітників, партнерів та клієнтів, які не є фахівцями в галузі ГІС.</a:t>
            </a:r>
            <a:endParaRPr 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Text 0"/>
          <p:cNvSpPr/>
          <p:nvPr/>
        </p:nvSpPr>
        <p:spPr>
          <a:xfrm>
            <a:off x="735806" y="579239"/>
            <a:ext cx="6476286" cy="656987"/>
          </a:xfrm>
          <a:prstGeom prst="rect">
            <a:avLst/>
          </a:prstGeom>
          <a:noFill/>
          <a:ln/>
        </p:spPr>
        <p:txBody>
          <a:bodyPr wrap="none" lIns="0" tIns="0" rIns="0" bIns="0" rtlCol="0" anchor="t"/>
          <a:lstStyle/>
          <a:p>
            <a:pPr marL="0" indent="0" algn="l">
              <a:lnSpc>
                <a:spcPts val="5150"/>
              </a:lnSpc>
              <a:buNone/>
            </a:pPr>
            <a:r>
              <a:rPr lang="en-US" sz="4100" dirty="0">
                <a:solidFill>
                  <a:srgbClr val="1B1B27"/>
                </a:solidFill>
                <a:latin typeface="Raleway" pitchFamily="34" charset="0"/>
                <a:ea typeface="Raleway" pitchFamily="34" charset="-122"/>
                <a:cs typeface="Raleway" pitchFamily="34" charset="-120"/>
              </a:rPr>
              <a:t>Мобільні рішення MapInfo</a:t>
            </a:r>
            <a:endParaRPr lang="en-US" sz="4100" dirty="0"/>
          </a:p>
        </p:txBody>
      </p:sp>
      <p:pic>
        <p:nvPicPr>
          <p:cNvPr id="3" name="Image 0" descr="preencoded.png"/>
          <p:cNvPicPr>
            <a:picLocks noChangeAspect="1"/>
          </p:cNvPicPr>
          <p:nvPr/>
        </p:nvPicPr>
        <p:blipFill>
          <a:blip r:embed="rId3"/>
          <a:stretch>
            <a:fillRect/>
          </a:stretch>
        </p:blipFill>
        <p:spPr>
          <a:xfrm>
            <a:off x="735806" y="1656636"/>
            <a:ext cx="3289697" cy="840938"/>
          </a:xfrm>
          <a:prstGeom prst="rect">
            <a:avLst/>
          </a:prstGeom>
        </p:spPr>
      </p:pic>
      <p:sp>
        <p:nvSpPr>
          <p:cNvPr id="4" name="Text 1"/>
          <p:cNvSpPr/>
          <p:nvPr/>
        </p:nvSpPr>
        <p:spPr>
          <a:xfrm>
            <a:off x="945952" y="2812852"/>
            <a:ext cx="2628067" cy="328374"/>
          </a:xfrm>
          <a:prstGeom prst="rect">
            <a:avLst/>
          </a:prstGeom>
          <a:noFill/>
          <a:ln/>
        </p:spPr>
        <p:txBody>
          <a:bodyPr wrap="none" lIns="0" tIns="0" rIns="0" bIns="0" rtlCol="0" anchor="t"/>
          <a:lstStyle/>
          <a:p>
            <a:pPr marL="0" indent="0" algn="l">
              <a:lnSpc>
                <a:spcPts val="2550"/>
              </a:lnSpc>
              <a:buNone/>
            </a:pPr>
            <a:r>
              <a:rPr lang="en-US" sz="2050" dirty="0">
                <a:solidFill>
                  <a:srgbClr val="3C3939"/>
                </a:solidFill>
                <a:latin typeface="Raleway" pitchFamily="34" charset="0"/>
                <a:ea typeface="Raleway" pitchFamily="34" charset="-122"/>
                <a:cs typeface="Raleway" pitchFamily="34" charset="-120"/>
              </a:rPr>
              <a:t>Підготовка даних</a:t>
            </a:r>
            <a:endParaRPr lang="en-US" sz="2050" dirty="0"/>
          </a:p>
        </p:txBody>
      </p:sp>
      <p:sp>
        <p:nvSpPr>
          <p:cNvPr id="5" name="Text 2"/>
          <p:cNvSpPr/>
          <p:nvPr/>
        </p:nvSpPr>
        <p:spPr>
          <a:xfrm>
            <a:off x="945952" y="3267313"/>
            <a:ext cx="2869406" cy="1009055"/>
          </a:xfrm>
          <a:prstGeom prst="rect">
            <a:avLst/>
          </a:prstGeom>
          <a:noFill/>
          <a:ln/>
        </p:spPr>
        <p:txBody>
          <a:bodyPr wrap="square" lIns="0" tIns="0" rIns="0" bIns="0" rtlCol="0" anchor="t"/>
          <a:lstStyle/>
          <a:p>
            <a:pPr marL="0" indent="0" algn="l">
              <a:lnSpc>
                <a:spcPts val="2600"/>
              </a:lnSpc>
              <a:buNone/>
            </a:pPr>
            <a:r>
              <a:rPr lang="en-US" sz="1650" dirty="0">
                <a:solidFill>
                  <a:srgbClr val="3C3939"/>
                </a:solidFill>
                <a:latin typeface="Roboto" pitchFamily="34" charset="0"/>
                <a:ea typeface="Roboto" pitchFamily="34" charset="-122"/>
                <a:cs typeface="Roboto" pitchFamily="34" charset="-120"/>
              </a:rPr>
              <a:t>Експорт проектів у формати для мобільного використання</a:t>
            </a:r>
            <a:endParaRPr lang="en-US" sz="1650" dirty="0"/>
          </a:p>
        </p:txBody>
      </p:sp>
      <p:pic>
        <p:nvPicPr>
          <p:cNvPr id="6" name="Image 1" descr="preencoded.png"/>
          <p:cNvPicPr>
            <a:picLocks noChangeAspect="1"/>
          </p:cNvPicPr>
          <p:nvPr/>
        </p:nvPicPr>
        <p:blipFill>
          <a:blip r:embed="rId4"/>
          <a:stretch>
            <a:fillRect/>
          </a:stretch>
        </p:blipFill>
        <p:spPr>
          <a:xfrm>
            <a:off x="4025503" y="1656636"/>
            <a:ext cx="3289697" cy="840938"/>
          </a:xfrm>
          <a:prstGeom prst="rect">
            <a:avLst/>
          </a:prstGeom>
        </p:spPr>
      </p:pic>
      <p:sp>
        <p:nvSpPr>
          <p:cNvPr id="7" name="Text 3"/>
          <p:cNvSpPr/>
          <p:nvPr/>
        </p:nvSpPr>
        <p:spPr>
          <a:xfrm>
            <a:off x="4235648" y="2812852"/>
            <a:ext cx="2628067" cy="328374"/>
          </a:xfrm>
          <a:prstGeom prst="rect">
            <a:avLst/>
          </a:prstGeom>
          <a:noFill/>
          <a:ln/>
        </p:spPr>
        <p:txBody>
          <a:bodyPr wrap="none" lIns="0" tIns="0" rIns="0" bIns="0" rtlCol="0" anchor="t"/>
          <a:lstStyle/>
          <a:p>
            <a:pPr marL="0" indent="0" algn="l">
              <a:lnSpc>
                <a:spcPts val="2550"/>
              </a:lnSpc>
              <a:buNone/>
            </a:pPr>
            <a:r>
              <a:rPr lang="en-US" sz="2050" dirty="0">
                <a:solidFill>
                  <a:srgbClr val="3C3939"/>
                </a:solidFill>
                <a:latin typeface="Raleway" pitchFamily="34" charset="0"/>
                <a:ea typeface="Raleway" pitchFamily="34" charset="-122"/>
                <a:cs typeface="Raleway" pitchFamily="34" charset="-120"/>
              </a:rPr>
              <a:t>Польові роботи</a:t>
            </a:r>
            <a:endParaRPr lang="en-US" sz="2050" dirty="0"/>
          </a:p>
        </p:txBody>
      </p:sp>
      <p:sp>
        <p:nvSpPr>
          <p:cNvPr id="8" name="Text 4"/>
          <p:cNvSpPr/>
          <p:nvPr/>
        </p:nvSpPr>
        <p:spPr>
          <a:xfrm>
            <a:off x="4235648" y="3267313"/>
            <a:ext cx="2869406" cy="1009055"/>
          </a:xfrm>
          <a:prstGeom prst="rect">
            <a:avLst/>
          </a:prstGeom>
          <a:noFill/>
          <a:ln/>
        </p:spPr>
        <p:txBody>
          <a:bodyPr wrap="square" lIns="0" tIns="0" rIns="0" bIns="0" rtlCol="0" anchor="t"/>
          <a:lstStyle/>
          <a:p>
            <a:pPr marL="0" indent="0" algn="l">
              <a:lnSpc>
                <a:spcPts val="2600"/>
              </a:lnSpc>
              <a:buNone/>
            </a:pPr>
            <a:r>
              <a:rPr lang="en-US" sz="1650" dirty="0">
                <a:solidFill>
                  <a:srgbClr val="3C3939"/>
                </a:solidFill>
                <a:latin typeface="Roboto" pitchFamily="34" charset="0"/>
                <a:ea typeface="Roboto" pitchFamily="34" charset="-122"/>
                <a:cs typeface="Roboto" pitchFamily="34" charset="-120"/>
              </a:rPr>
              <a:t>Збір та редагування даних на місцевості за допомогою мобільних пристроїв</a:t>
            </a:r>
            <a:endParaRPr lang="en-US" sz="1650" dirty="0"/>
          </a:p>
        </p:txBody>
      </p:sp>
      <p:pic>
        <p:nvPicPr>
          <p:cNvPr id="9" name="Image 2" descr="preencoded.png"/>
          <p:cNvPicPr>
            <a:picLocks noChangeAspect="1"/>
          </p:cNvPicPr>
          <p:nvPr/>
        </p:nvPicPr>
        <p:blipFill>
          <a:blip r:embed="rId5"/>
          <a:stretch>
            <a:fillRect/>
          </a:stretch>
        </p:blipFill>
        <p:spPr>
          <a:xfrm>
            <a:off x="7315200" y="1656636"/>
            <a:ext cx="3289697" cy="840938"/>
          </a:xfrm>
          <a:prstGeom prst="rect">
            <a:avLst/>
          </a:prstGeom>
        </p:spPr>
      </p:pic>
      <p:sp>
        <p:nvSpPr>
          <p:cNvPr id="10" name="Text 5"/>
          <p:cNvSpPr/>
          <p:nvPr/>
        </p:nvSpPr>
        <p:spPr>
          <a:xfrm>
            <a:off x="7525345" y="2812852"/>
            <a:ext cx="2628067" cy="328374"/>
          </a:xfrm>
          <a:prstGeom prst="rect">
            <a:avLst/>
          </a:prstGeom>
          <a:noFill/>
          <a:ln/>
        </p:spPr>
        <p:txBody>
          <a:bodyPr wrap="none" lIns="0" tIns="0" rIns="0" bIns="0" rtlCol="0" anchor="t"/>
          <a:lstStyle/>
          <a:p>
            <a:pPr marL="0" indent="0" algn="l">
              <a:lnSpc>
                <a:spcPts val="2550"/>
              </a:lnSpc>
              <a:buNone/>
            </a:pPr>
            <a:r>
              <a:rPr lang="en-US" sz="2050" dirty="0">
                <a:solidFill>
                  <a:srgbClr val="3C3939"/>
                </a:solidFill>
                <a:latin typeface="Raleway" pitchFamily="34" charset="0"/>
                <a:ea typeface="Raleway" pitchFamily="34" charset="-122"/>
                <a:cs typeface="Raleway" pitchFamily="34" charset="-120"/>
              </a:rPr>
              <a:t>Синхронізація</a:t>
            </a:r>
            <a:endParaRPr lang="en-US" sz="2050" dirty="0"/>
          </a:p>
        </p:txBody>
      </p:sp>
      <p:sp>
        <p:nvSpPr>
          <p:cNvPr id="11" name="Text 6"/>
          <p:cNvSpPr/>
          <p:nvPr/>
        </p:nvSpPr>
        <p:spPr>
          <a:xfrm>
            <a:off x="7525345" y="3267313"/>
            <a:ext cx="2869406" cy="1009055"/>
          </a:xfrm>
          <a:prstGeom prst="rect">
            <a:avLst/>
          </a:prstGeom>
          <a:noFill/>
          <a:ln/>
        </p:spPr>
        <p:txBody>
          <a:bodyPr wrap="square" lIns="0" tIns="0" rIns="0" bIns="0" rtlCol="0" anchor="t"/>
          <a:lstStyle/>
          <a:p>
            <a:pPr marL="0" indent="0" algn="l">
              <a:lnSpc>
                <a:spcPts val="2600"/>
              </a:lnSpc>
              <a:buNone/>
            </a:pPr>
            <a:r>
              <a:rPr lang="en-US" sz="1650" dirty="0">
                <a:solidFill>
                  <a:srgbClr val="3C3939"/>
                </a:solidFill>
                <a:latin typeface="Roboto" pitchFamily="34" charset="0"/>
                <a:ea typeface="Roboto" pitchFamily="34" charset="-122"/>
                <a:cs typeface="Roboto" pitchFamily="34" charset="-120"/>
              </a:rPr>
              <a:t>Оновлення центральної бази даних на основі польових змін</a:t>
            </a:r>
            <a:endParaRPr lang="en-US" sz="1650" dirty="0"/>
          </a:p>
        </p:txBody>
      </p:sp>
      <p:pic>
        <p:nvPicPr>
          <p:cNvPr id="12" name="Image 3" descr="preencoded.png"/>
          <p:cNvPicPr>
            <a:picLocks noChangeAspect="1"/>
          </p:cNvPicPr>
          <p:nvPr/>
        </p:nvPicPr>
        <p:blipFill>
          <a:blip r:embed="rId6"/>
          <a:stretch>
            <a:fillRect/>
          </a:stretch>
        </p:blipFill>
        <p:spPr>
          <a:xfrm>
            <a:off x="10604897" y="1656636"/>
            <a:ext cx="3289697" cy="840938"/>
          </a:xfrm>
          <a:prstGeom prst="rect">
            <a:avLst/>
          </a:prstGeom>
        </p:spPr>
      </p:pic>
      <p:sp>
        <p:nvSpPr>
          <p:cNvPr id="13" name="Text 7"/>
          <p:cNvSpPr/>
          <p:nvPr/>
        </p:nvSpPr>
        <p:spPr>
          <a:xfrm>
            <a:off x="10815042" y="2812852"/>
            <a:ext cx="2628067" cy="328374"/>
          </a:xfrm>
          <a:prstGeom prst="rect">
            <a:avLst/>
          </a:prstGeom>
          <a:noFill/>
          <a:ln/>
        </p:spPr>
        <p:txBody>
          <a:bodyPr wrap="none" lIns="0" tIns="0" rIns="0" bIns="0" rtlCol="0" anchor="t"/>
          <a:lstStyle/>
          <a:p>
            <a:pPr marL="0" indent="0" algn="l">
              <a:lnSpc>
                <a:spcPts val="2550"/>
              </a:lnSpc>
              <a:buNone/>
            </a:pPr>
            <a:r>
              <a:rPr lang="en-US" sz="2050" dirty="0">
                <a:solidFill>
                  <a:srgbClr val="3C3939"/>
                </a:solidFill>
                <a:latin typeface="Raleway" pitchFamily="34" charset="0"/>
                <a:ea typeface="Raleway" pitchFamily="34" charset="-122"/>
                <a:cs typeface="Raleway" pitchFamily="34" charset="-120"/>
              </a:rPr>
              <a:t>Аналіз та звітність</a:t>
            </a:r>
            <a:endParaRPr lang="en-US" sz="2050" dirty="0"/>
          </a:p>
        </p:txBody>
      </p:sp>
      <p:sp>
        <p:nvSpPr>
          <p:cNvPr id="14" name="Text 8"/>
          <p:cNvSpPr/>
          <p:nvPr/>
        </p:nvSpPr>
        <p:spPr>
          <a:xfrm>
            <a:off x="10815042" y="3267313"/>
            <a:ext cx="2869406" cy="1009055"/>
          </a:xfrm>
          <a:prstGeom prst="rect">
            <a:avLst/>
          </a:prstGeom>
          <a:noFill/>
          <a:ln/>
        </p:spPr>
        <p:txBody>
          <a:bodyPr wrap="square" lIns="0" tIns="0" rIns="0" bIns="0" rtlCol="0" anchor="t"/>
          <a:lstStyle/>
          <a:p>
            <a:pPr marL="0" indent="0" algn="l">
              <a:lnSpc>
                <a:spcPts val="2600"/>
              </a:lnSpc>
              <a:buNone/>
            </a:pPr>
            <a:r>
              <a:rPr lang="en-US" sz="1650" dirty="0">
                <a:solidFill>
                  <a:srgbClr val="3C3939"/>
                </a:solidFill>
                <a:latin typeface="Roboto" pitchFamily="34" charset="0"/>
                <a:ea typeface="Roboto" pitchFamily="34" charset="-122"/>
                <a:cs typeface="Roboto" pitchFamily="34" charset="-120"/>
              </a:rPr>
              <a:t>Обробка зібраних даних та створення підсумкових матеріалів</a:t>
            </a:r>
            <a:endParaRPr lang="en-US" sz="1650" dirty="0"/>
          </a:p>
        </p:txBody>
      </p:sp>
      <p:sp>
        <p:nvSpPr>
          <p:cNvPr id="15" name="Text 9"/>
          <p:cNvSpPr/>
          <p:nvPr/>
        </p:nvSpPr>
        <p:spPr>
          <a:xfrm>
            <a:off x="735806" y="4722971"/>
            <a:ext cx="13158788" cy="1345406"/>
          </a:xfrm>
          <a:prstGeom prst="rect">
            <a:avLst/>
          </a:prstGeom>
          <a:noFill/>
          <a:ln/>
        </p:spPr>
        <p:txBody>
          <a:bodyPr wrap="square" lIns="0" tIns="0" rIns="0" bIns="0" rtlCol="0" anchor="t"/>
          <a:lstStyle/>
          <a:p>
            <a:pPr marL="0" indent="0" algn="l">
              <a:lnSpc>
                <a:spcPts val="2600"/>
              </a:lnSpc>
              <a:buNone/>
            </a:pPr>
            <a:r>
              <a:rPr lang="en-US" sz="1650" dirty="0">
                <a:solidFill>
                  <a:srgbClr val="3C3939"/>
                </a:solidFill>
                <a:latin typeface="Roboto" pitchFamily="34" charset="0"/>
                <a:ea typeface="Roboto" pitchFamily="34" charset="-122"/>
                <a:cs typeface="Roboto" pitchFamily="34" charset="-120"/>
              </a:rPr>
              <a:t>MapInfo пропонує рішення для мобільного збору та обробки геоданих, що особливо важливо для польових робіт у геодезії, землеустрої, інженерних дослідженнях та інших сферах. Мобільний додаток MapInfo GIS дозволяє працювати з картами та геоданими на планшетах та смартфонах під управлінням iOS та Android, забезпечуючи доступ до основних функцій ГІС навіть без підключення до Інтернету.</a:t>
            </a:r>
            <a:endParaRPr lang="en-US" sz="1650" dirty="0"/>
          </a:p>
        </p:txBody>
      </p:sp>
      <p:sp>
        <p:nvSpPr>
          <p:cNvPr id="16" name="Text 10"/>
          <p:cNvSpPr/>
          <p:nvPr/>
        </p:nvSpPr>
        <p:spPr>
          <a:xfrm>
            <a:off x="735806" y="6304836"/>
            <a:ext cx="13158788" cy="1345406"/>
          </a:xfrm>
          <a:prstGeom prst="rect">
            <a:avLst/>
          </a:prstGeom>
          <a:noFill/>
          <a:ln/>
        </p:spPr>
        <p:txBody>
          <a:bodyPr wrap="square" lIns="0" tIns="0" rIns="0" bIns="0" rtlCol="0" anchor="t"/>
          <a:lstStyle/>
          <a:p>
            <a:pPr marL="0" indent="0" algn="l">
              <a:lnSpc>
                <a:spcPts val="2600"/>
              </a:lnSpc>
              <a:buNone/>
            </a:pPr>
            <a:r>
              <a:rPr lang="en-US" sz="1650" dirty="0">
                <a:solidFill>
                  <a:srgbClr val="3C3939"/>
                </a:solidFill>
                <a:latin typeface="Roboto" pitchFamily="34" charset="0"/>
                <a:ea typeface="Roboto" pitchFamily="34" charset="-122"/>
                <a:cs typeface="Roboto" pitchFamily="34" charset="-120"/>
              </a:rPr>
              <a:t>Ключовою перевагою мобільних рішень MapInfo є тісна інтеграція з настільною версією програми та можливість двостороннього обміну даними. Це дозволяє організувати ефективний робочий процес, коли підготовка проектів відбувається в офісі, збір та оновлення даних - у полі, а фінальна обробка та аналіз - знову в офісі з використанням повнофункціональної версії MapInfo Professional.</a:t>
            </a:r>
            <a:endParaRPr lang="en-US" sz="165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Text 0"/>
          <p:cNvSpPr/>
          <p:nvPr/>
        </p:nvSpPr>
        <p:spPr>
          <a:xfrm>
            <a:off x="551021" y="558641"/>
            <a:ext cx="7039808" cy="491966"/>
          </a:xfrm>
          <a:prstGeom prst="rect">
            <a:avLst/>
          </a:prstGeom>
          <a:noFill/>
          <a:ln/>
        </p:spPr>
        <p:txBody>
          <a:bodyPr wrap="none" lIns="0" tIns="0" rIns="0" bIns="0" rtlCol="0" anchor="t"/>
          <a:lstStyle/>
          <a:p>
            <a:pPr marL="0" indent="0" algn="l">
              <a:lnSpc>
                <a:spcPts val="3850"/>
              </a:lnSpc>
              <a:buNone/>
            </a:pPr>
            <a:r>
              <a:rPr lang="en-US" sz="3050" dirty="0">
                <a:solidFill>
                  <a:srgbClr val="1B1B27"/>
                </a:solidFill>
                <a:latin typeface="Raleway" pitchFamily="34" charset="0"/>
                <a:ea typeface="Raleway" pitchFamily="34" charset="-122"/>
                <a:cs typeface="Raleway" pitchFamily="34" charset="-120"/>
              </a:rPr>
              <a:t>Типові галузеві застосування MapInfo</a:t>
            </a:r>
            <a:endParaRPr lang="en-US" sz="3050" dirty="0"/>
          </a:p>
        </p:txBody>
      </p:sp>
      <p:pic>
        <p:nvPicPr>
          <p:cNvPr id="3" name="Image 0" descr="preencoded.png"/>
          <p:cNvPicPr>
            <a:picLocks noChangeAspect="1"/>
          </p:cNvPicPr>
          <p:nvPr/>
        </p:nvPicPr>
        <p:blipFill>
          <a:blip r:embed="rId3"/>
          <a:stretch>
            <a:fillRect/>
          </a:stretch>
        </p:blipFill>
        <p:spPr>
          <a:xfrm>
            <a:off x="3263384" y="1365409"/>
            <a:ext cx="1339215" cy="907018"/>
          </a:xfrm>
          <a:prstGeom prst="rect">
            <a:avLst/>
          </a:prstGeom>
        </p:spPr>
      </p:pic>
      <p:pic>
        <p:nvPicPr>
          <p:cNvPr id="4" name="Image 1" descr="preencoded.png"/>
          <p:cNvPicPr>
            <a:picLocks noChangeAspect="1"/>
          </p:cNvPicPr>
          <p:nvPr/>
        </p:nvPicPr>
        <p:blipFill>
          <a:blip r:embed="rId4"/>
          <a:stretch>
            <a:fillRect/>
          </a:stretch>
        </p:blipFill>
        <p:spPr>
          <a:xfrm>
            <a:off x="3822263" y="1792962"/>
            <a:ext cx="221337" cy="276701"/>
          </a:xfrm>
          <a:prstGeom prst="rect">
            <a:avLst/>
          </a:prstGeom>
        </p:spPr>
      </p:pic>
      <p:sp>
        <p:nvSpPr>
          <p:cNvPr id="5" name="Text 1"/>
          <p:cNvSpPr/>
          <p:nvPr/>
        </p:nvSpPr>
        <p:spPr>
          <a:xfrm>
            <a:off x="4760000" y="1522809"/>
            <a:ext cx="2064901" cy="245983"/>
          </a:xfrm>
          <a:prstGeom prst="rect">
            <a:avLst/>
          </a:prstGeom>
          <a:noFill/>
          <a:ln/>
        </p:spPr>
        <p:txBody>
          <a:bodyPr wrap="none" lIns="0" tIns="0" rIns="0" bIns="0" rtlCol="0" anchor="t"/>
          <a:lstStyle/>
          <a:p>
            <a:pPr marL="0" indent="0" algn="l">
              <a:lnSpc>
                <a:spcPts val="1900"/>
              </a:lnSpc>
              <a:buNone/>
            </a:pPr>
            <a:r>
              <a:rPr lang="en-US" sz="1500" dirty="0">
                <a:solidFill>
                  <a:srgbClr val="3C3939"/>
                </a:solidFill>
                <a:latin typeface="Raleway" pitchFamily="34" charset="0"/>
                <a:ea typeface="Raleway" pitchFamily="34" charset="-122"/>
                <a:cs typeface="Raleway" pitchFamily="34" charset="-120"/>
              </a:rPr>
              <a:t>Державне управління</a:t>
            </a:r>
            <a:endParaRPr lang="en-US" sz="1500" dirty="0"/>
          </a:p>
        </p:txBody>
      </p:sp>
      <p:sp>
        <p:nvSpPr>
          <p:cNvPr id="6" name="Text 2"/>
          <p:cNvSpPr/>
          <p:nvPr/>
        </p:nvSpPr>
        <p:spPr>
          <a:xfrm>
            <a:off x="4760000" y="1863209"/>
            <a:ext cx="3283863" cy="251817"/>
          </a:xfrm>
          <a:prstGeom prst="rect">
            <a:avLst/>
          </a:prstGeom>
          <a:noFill/>
          <a:ln/>
        </p:spPr>
        <p:txBody>
          <a:bodyPr wrap="none" lIns="0" tIns="0" rIns="0" bIns="0" rtlCol="0" anchor="t"/>
          <a:lstStyle/>
          <a:p>
            <a:pPr marL="0" indent="0" algn="l">
              <a:lnSpc>
                <a:spcPts val="1950"/>
              </a:lnSpc>
              <a:buNone/>
            </a:pPr>
            <a:r>
              <a:rPr lang="en-US" sz="1200" dirty="0">
                <a:solidFill>
                  <a:srgbClr val="3C3939"/>
                </a:solidFill>
                <a:latin typeface="Roboto" pitchFamily="34" charset="0"/>
                <a:ea typeface="Roboto" pitchFamily="34" charset="-122"/>
                <a:cs typeface="Roboto" pitchFamily="34" charset="-120"/>
              </a:rPr>
              <a:t>Кадастр, землеустрій, планування територій</a:t>
            </a:r>
            <a:endParaRPr lang="en-US" sz="1200" dirty="0"/>
          </a:p>
        </p:txBody>
      </p:sp>
      <p:sp>
        <p:nvSpPr>
          <p:cNvPr id="7" name="Shape 3"/>
          <p:cNvSpPr/>
          <p:nvPr/>
        </p:nvSpPr>
        <p:spPr>
          <a:xfrm>
            <a:off x="4641890" y="2282547"/>
            <a:ext cx="9398198" cy="11430"/>
          </a:xfrm>
          <a:prstGeom prst="roundRect">
            <a:avLst>
              <a:gd name="adj" fmla="val 578571"/>
            </a:avLst>
          </a:prstGeom>
          <a:solidFill>
            <a:srgbClr val="C7C7D0"/>
          </a:solidFill>
          <a:ln/>
        </p:spPr>
      </p:sp>
      <p:pic>
        <p:nvPicPr>
          <p:cNvPr id="8" name="Image 2" descr="preencoded.png"/>
          <p:cNvPicPr>
            <a:picLocks noChangeAspect="1"/>
          </p:cNvPicPr>
          <p:nvPr/>
        </p:nvPicPr>
        <p:blipFill>
          <a:blip r:embed="rId5"/>
          <a:stretch>
            <a:fillRect/>
          </a:stretch>
        </p:blipFill>
        <p:spPr>
          <a:xfrm>
            <a:off x="2593777" y="2311718"/>
            <a:ext cx="2678549" cy="907018"/>
          </a:xfrm>
          <a:prstGeom prst="rect">
            <a:avLst/>
          </a:prstGeom>
        </p:spPr>
      </p:pic>
      <p:pic>
        <p:nvPicPr>
          <p:cNvPr id="9" name="Image 3" descr="preencoded.png"/>
          <p:cNvPicPr>
            <a:picLocks noChangeAspect="1"/>
          </p:cNvPicPr>
          <p:nvPr/>
        </p:nvPicPr>
        <p:blipFill>
          <a:blip r:embed="rId6"/>
          <a:stretch>
            <a:fillRect/>
          </a:stretch>
        </p:blipFill>
        <p:spPr>
          <a:xfrm>
            <a:off x="3822382" y="2626876"/>
            <a:ext cx="221337" cy="276701"/>
          </a:xfrm>
          <a:prstGeom prst="rect">
            <a:avLst/>
          </a:prstGeom>
        </p:spPr>
      </p:pic>
      <p:sp>
        <p:nvSpPr>
          <p:cNvPr id="10" name="Text 4"/>
          <p:cNvSpPr/>
          <p:nvPr/>
        </p:nvSpPr>
        <p:spPr>
          <a:xfrm>
            <a:off x="5429726" y="2469118"/>
            <a:ext cx="1968103" cy="245983"/>
          </a:xfrm>
          <a:prstGeom prst="rect">
            <a:avLst/>
          </a:prstGeom>
          <a:noFill/>
          <a:ln/>
        </p:spPr>
        <p:txBody>
          <a:bodyPr wrap="none" lIns="0" tIns="0" rIns="0" bIns="0" rtlCol="0" anchor="t"/>
          <a:lstStyle/>
          <a:p>
            <a:pPr marL="0" indent="0" algn="l">
              <a:lnSpc>
                <a:spcPts val="1900"/>
              </a:lnSpc>
              <a:buNone/>
            </a:pPr>
            <a:r>
              <a:rPr lang="en-US" sz="1500" dirty="0">
                <a:solidFill>
                  <a:srgbClr val="3C3939"/>
                </a:solidFill>
                <a:latin typeface="Raleway" pitchFamily="34" charset="0"/>
                <a:ea typeface="Raleway" pitchFamily="34" charset="-122"/>
                <a:cs typeface="Raleway" pitchFamily="34" charset="-120"/>
              </a:rPr>
              <a:t>Бізнес-аналітика</a:t>
            </a:r>
            <a:endParaRPr lang="en-US" sz="1500" dirty="0"/>
          </a:p>
        </p:txBody>
      </p:sp>
      <p:sp>
        <p:nvSpPr>
          <p:cNvPr id="11" name="Text 5"/>
          <p:cNvSpPr/>
          <p:nvPr/>
        </p:nvSpPr>
        <p:spPr>
          <a:xfrm>
            <a:off x="5429726" y="2809518"/>
            <a:ext cx="4371856" cy="251817"/>
          </a:xfrm>
          <a:prstGeom prst="rect">
            <a:avLst/>
          </a:prstGeom>
          <a:noFill/>
          <a:ln/>
        </p:spPr>
        <p:txBody>
          <a:bodyPr wrap="none" lIns="0" tIns="0" rIns="0" bIns="0" rtlCol="0" anchor="t"/>
          <a:lstStyle/>
          <a:p>
            <a:pPr marL="0" indent="0" algn="l">
              <a:lnSpc>
                <a:spcPts val="1950"/>
              </a:lnSpc>
              <a:buNone/>
            </a:pPr>
            <a:r>
              <a:rPr lang="en-US" sz="1200" dirty="0">
                <a:solidFill>
                  <a:srgbClr val="3C3939"/>
                </a:solidFill>
                <a:latin typeface="Roboto" pitchFamily="34" charset="0"/>
                <a:ea typeface="Roboto" pitchFamily="34" charset="-122"/>
                <a:cs typeface="Roboto" pitchFamily="34" charset="-120"/>
              </a:rPr>
              <a:t>Маркетингові дослідження, логістика, розміщення об'єктів</a:t>
            </a:r>
            <a:endParaRPr lang="en-US" sz="1200" dirty="0"/>
          </a:p>
        </p:txBody>
      </p:sp>
      <p:sp>
        <p:nvSpPr>
          <p:cNvPr id="12" name="Shape 6"/>
          <p:cNvSpPr/>
          <p:nvPr/>
        </p:nvSpPr>
        <p:spPr>
          <a:xfrm>
            <a:off x="5311616" y="3228856"/>
            <a:ext cx="8728472" cy="11430"/>
          </a:xfrm>
          <a:prstGeom prst="roundRect">
            <a:avLst>
              <a:gd name="adj" fmla="val 578571"/>
            </a:avLst>
          </a:prstGeom>
          <a:solidFill>
            <a:srgbClr val="C7C7D0"/>
          </a:solidFill>
          <a:ln/>
        </p:spPr>
      </p:sp>
      <p:pic>
        <p:nvPicPr>
          <p:cNvPr id="13" name="Image 4" descr="preencoded.png"/>
          <p:cNvPicPr>
            <a:picLocks noChangeAspect="1"/>
          </p:cNvPicPr>
          <p:nvPr/>
        </p:nvPicPr>
        <p:blipFill>
          <a:blip r:embed="rId7"/>
          <a:stretch>
            <a:fillRect/>
          </a:stretch>
        </p:blipFill>
        <p:spPr>
          <a:xfrm>
            <a:off x="1924050" y="3258026"/>
            <a:ext cx="4017883" cy="907018"/>
          </a:xfrm>
          <a:prstGeom prst="rect">
            <a:avLst/>
          </a:prstGeom>
        </p:spPr>
      </p:pic>
      <p:pic>
        <p:nvPicPr>
          <p:cNvPr id="14" name="Image 5" descr="preencoded.png"/>
          <p:cNvPicPr>
            <a:picLocks noChangeAspect="1"/>
          </p:cNvPicPr>
          <p:nvPr/>
        </p:nvPicPr>
        <p:blipFill>
          <a:blip r:embed="rId8"/>
          <a:stretch>
            <a:fillRect/>
          </a:stretch>
        </p:blipFill>
        <p:spPr>
          <a:xfrm>
            <a:off x="3822263" y="3573185"/>
            <a:ext cx="221337" cy="276701"/>
          </a:xfrm>
          <a:prstGeom prst="rect">
            <a:avLst/>
          </a:prstGeom>
        </p:spPr>
      </p:pic>
      <p:sp>
        <p:nvSpPr>
          <p:cNvPr id="15" name="Text 7"/>
          <p:cNvSpPr/>
          <p:nvPr/>
        </p:nvSpPr>
        <p:spPr>
          <a:xfrm>
            <a:off x="6099334" y="3415427"/>
            <a:ext cx="1968103" cy="245983"/>
          </a:xfrm>
          <a:prstGeom prst="rect">
            <a:avLst/>
          </a:prstGeom>
          <a:noFill/>
          <a:ln/>
        </p:spPr>
        <p:txBody>
          <a:bodyPr wrap="none" lIns="0" tIns="0" rIns="0" bIns="0" rtlCol="0" anchor="t"/>
          <a:lstStyle/>
          <a:p>
            <a:pPr marL="0" indent="0" algn="l">
              <a:lnSpc>
                <a:spcPts val="1900"/>
              </a:lnSpc>
              <a:buNone/>
            </a:pPr>
            <a:r>
              <a:rPr lang="en-US" sz="1500" dirty="0">
                <a:solidFill>
                  <a:srgbClr val="3C3939"/>
                </a:solidFill>
                <a:latin typeface="Raleway" pitchFamily="34" charset="0"/>
                <a:ea typeface="Raleway" pitchFamily="34" charset="-122"/>
                <a:cs typeface="Raleway" pitchFamily="34" charset="-120"/>
              </a:rPr>
              <a:t>Інфраструктура</a:t>
            </a:r>
            <a:endParaRPr lang="en-US" sz="1500" dirty="0"/>
          </a:p>
        </p:txBody>
      </p:sp>
      <p:sp>
        <p:nvSpPr>
          <p:cNvPr id="16" name="Text 8"/>
          <p:cNvSpPr/>
          <p:nvPr/>
        </p:nvSpPr>
        <p:spPr>
          <a:xfrm>
            <a:off x="6099334" y="3755827"/>
            <a:ext cx="3495556" cy="251817"/>
          </a:xfrm>
          <a:prstGeom prst="rect">
            <a:avLst/>
          </a:prstGeom>
          <a:noFill/>
          <a:ln/>
        </p:spPr>
        <p:txBody>
          <a:bodyPr wrap="none" lIns="0" tIns="0" rIns="0" bIns="0" rtlCol="0" anchor="t"/>
          <a:lstStyle/>
          <a:p>
            <a:pPr marL="0" indent="0" algn="l">
              <a:lnSpc>
                <a:spcPts val="1950"/>
              </a:lnSpc>
              <a:buNone/>
            </a:pPr>
            <a:r>
              <a:rPr lang="en-US" sz="1200" dirty="0">
                <a:solidFill>
                  <a:srgbClr val="3C3939"/>
                </a:solidFill>
                <a:latin typeface="Roboto" pitchFamily="34" charset="0"/>
                <a:ea typeface="Roboto" pitchFamily="34" charset="-122"/>
                <a:cs typeface="Roboto" pitchFamily="34" charset="-120"/>
              </a:rPr>
              <a:t>Комунальні мережі, транспорт, телекомунікації</a:t>
            </a:r>
            <a:endParaRPr lang="en-US" sz="1200" dirty="0"/>
          </a:p>
        </p:txBody>
      </p:sp>
      <p:sp>
        <p:nvSpPr>
          <p:cNvPr id="17" name="Shape 9"/>
          <p:cNvSpPr/>
          <p:nvPr/>
        </p:nvSpPr>
        <p:spPr>
          <a:xfrm>
            <a:off x="5981224" y="4175165"/>
            <a:ext cx="8058864" cy="11430"/>
          </a:xfrm>
          <a:prstGeom prst="roundRect">
            <a:avLst>
              <a:gd name="adj" fmla="val 578571"/>
            </a:avLst>
          </a:prstGeom>
          <a:solidFill>
            <a:srgbClr val="C7C7D0"/>
          </a:solidFill>
          <a:ln/>
        </p:spPr>
      </p:sp>
      <p:pic>
        <p:nvPicPr>
          <p:cNvPr id="18" name="Image 6" descr="preencoded.png"/>
          <p:cNvPicPr>
            <a:picLocks noChangeAspect="1"/>
          </p:cNvPicPr>
          <p:nvPr/>
        </p:nvPicPr>
        <p:blipFill>
          <a:blip r:embed="rId9"/>
          <a:stretch>
            <a:fillRect/>
          </a:stretch>
        </p:blipFill>
        <p:spPr>
          <a:xfrm>
            <a:off x="1254443" y="4204335"/>
            <a:ext cx="5357217" cy="907018"/>
          </a:xfrm>
          <a:prstGeom prst="rect">
            <a:avLst/>
          </a:prstGeom>
        </p:spPr>
      </p:pic>
      <p:pic>
        <p:nvPicPr>
          <p:cNvPr id="19" name="Image 7" descr="preencoded.png"/>
          <p:cNvPicPr>
            <a:picLocks noChangeAspect="1"/>
          </p:cNvPicPr>
          <p:nvPr/>
        </p:nvPicPr>
        <p:blipFill>
          <a:blip r:embed="rId10"/>
          <a:stretch>
            <a:fillRect/>
          </a:stretch>
        </p:blipFill>
        <p:spPr>
          <a:xfrm>
            <a:off x="3822382" y="4519493"/>
            <a:ext cx="221337" cy="276701"/>
          </a:xfrm>
          <a:prstGeom prst="rect">
            <a:avLst/>
          </a:prstGeom>
        </p:spPr>
      </p:pic>
      <p:sp>
        <p:nvSpPr>
          <p:cNvPr id="20" name="Text 10"/>
          <p:cNvSpPr/>
          <p:nvPr/>
        </p:nvSpPr>
        <p:spPr>
          <a:xfrm>
            <a:off x="6769060" y="4361736"/>
            <a:ext cx="1968103" cy="245983"/>
          </a:xfrm>
          <a:prstGeom prst="rect">
            <a:avLst/>
          </a:prstGeom>
          <a:noFill/>
          <a:ln/>
        </p:spPr>
        <p:txBody>
          <a:bodyPr wrap="none" lIns="0" tIns="0" rIns="0" bIns="0" rtlCol="0" anchor="t"/>
          <a:lstStyle/>
          <a:p>
            <a:pPr marL="0" indent="0" algn="l">
              <a:lnSpc>
                <a:spcPts val="1900"/>
              </a:lnSpc>
              <a:buNone/>
            </a:pPr>
            <a:r>
              <a:rPr lang="en-US" sz="1500" dirty="0">
                <a:solidFill>
                  <a:srgbClr val="3C3939"/>
                </a:solidFill>
                <a:latin typeface="Raleway" pitchFamily="34" charset="0"/>
                <a:ea typeface="Raleway" pitchFamily="34" charset="-122"/>
                <a:cs typeface="Raleway" pitchFamily="34" charset="-120"/>
              </a:rPr>
              <a:t>Наука та освіта</a:t>
            </a:r>
            <a:endParaRPr lang="en-US" sz="1500" dirty="0"/>
          </a:p>
        </p:txBody>
      </p:sp>
      <p:sp>
        <p:nvSpPr>
          <p:cNvPr id="21" name="Text 11"/>
          <p:cNvSpPr/>
          <p:nvPr/>
        </p:nvSpPr>
        <p:spPr>
          <a:xfrm>
            <a:off x="6769060" y="4702135"/>
            <a:ext cx="3186470" cy="251817"/>
          </a:xfrm>
          <a:prstGeom prst="rect">
            <a:avLst/>
          </a:prstGeom>
          <a:noFill/>
          <a:ln/>
        </p:spPr>
        <p:txBody>
          <a:bodyPr wrap="none" lIns="0" tIns="0" rIns="0" bIns="0" rtlCol="0" anchor="t"/>
          <a:lstStyle/>
          <a:p>
            <a:pPr marL="0" indent="0" algn="l">
              <a:lnSpc>
                <a:spcPts val="1950"/>
              </a:lnSpc>
              <a:buNone/>
            </a:pPr>
            <a:r>
              <a:rPr lang="en-US" sz="1200" dirty="0">
                <a:solidFill>
                  <a:srgbClr val="3C3939"/>
                </a:solidFill>
                <a:latin typeface="Roboto" pitchFamily="34" charset="0"/>
                <a:ea typeface="Roboto" pitchFamily="34" charset="-122"/>
                <a:cs typeface="Roboto" pitchFamily="34" charset="-120"/>
              </a:rPr>
              <a:t>Екологія, геологія, академічні дослідження</a:t>
            </a:r>
            <a:endParaRPr lang="en-US" sz="1200" dirty="0"/>
          </a:p>
        </p:txBody>
      </p:sp>
      <p:sp>
        <p:nvSpPr>
          <p:cNvPr id="22" name="Shape 12"/>
          <p:cNvSpPr/>
          <p:nvPr/>
        </p:nvSpPr>
        <p:spPr>
          <a:xfrm>
            <a:off x="6650950" y="5121473"/>
            <a:ext cx="7389138" cy="11430"/>
          </a:xfrm>
          <a:prstGeom prst="roundRect">
            <a:avLst>
              <a:gd name="adj" fmla="val 578571"/>
            </a:avLst>
          </a:prstGeom>
          <a:solidFill>
            <a:srgbClr val="C7C7D0"/>
          </a:solidFill>
          <a:ln/>
        </p:spPr>
      </p:sp>
      <p:pic>
        <p:nvPicPr>
          <p:cNvPr id="23" name="Image 8" descr="preencoded.png"/>
          <p:cNvPicPr>
            <a:picLocks noChangeAspect="1"/>
          </p:cNvPicPr>
          <p:nvPr/>
        </p:nvPicPr>
        <p:blipFill>
          <a:blip r:embed="rId11"/>
          <a:stretch>
            <a:fillRect/>
          </a:stretch>
        </p:blipFill>
        <p:spPr>
          <a:xfrm>
            <a:off x="584835" y="5150644"/>
            <a:ext cx="6696432" cy="907018"/>
          </a:xfrm>
          <a:prstGeom prst="rect">
            <a:avLst/>
          </a:prstGeom>
        </p:spPr>
      </p:pic>
      <p:pic>
        <p:nvPicPr>
          <p:cNvPr id="24" name="Image 9" descr="preencoded.png"/>
          <p:cNvPicPr>
            <a:picLocks noChangeAspect="1"/>
          </p:cNvPicPr>
          <p:nvPr/>
        </p:nvPicPr>
        <p:blipFill>
          <a:blip r:embed="rId12"/>
          <a:stretch>
            <a:fillRect/>
          </a:stretch>
        </p:blipFill>
        <p:spPr>
          <a:xfrm>
            <a:off x="3822382" y="5465802"/>
            <a:ext cx="221337" cy="276701"/>
          </a:xfrm>
          <a:prstGeom prst="rect">
            <a:avLst/>
          </a:prstGeom>
        </p:spPr>
      </p:pic>
      <p:sp>
        <p:nvSpPr>
          <p:cNvPr id="25" name="Text 13"/>
          <p:cNvSpPr/>
          <p:nvPr/>
        </p:nvSpPr>
        <p:spPr>
          <a:xfrm>
            <a:off x="7438668" y="5308044"/>
            <a:ext cx="1968103" cy="245983"/>
          </a:xfrm>
          <a:prstGeom prst="rect">
            <a:avLst/>
          </a:prstGeom>
          <a:noFill/>
          <a:ln/>
        </p:spPr>
        <p:txBody>
          <a:bodyPr wrap="none" lIns="0" tIns="0" rIns="0" bIns="0" rtlCol="0" anchor="t"/>
          <a:lstStyle/>
          <a:p>
            <a:pPr marL="0" indent="0" algn="l">
              <a:lnSpc>
                <a:spcPts val="1900"/>
              </a:lnSpc>
              <a:buNone/>
            </a:pPr>
            <a:r>
              <a:rPr lang="en-US" sz="1500" dirty="0">
                <a:solidFill>
                  <a:srgbClr val="3C3939"/>
                </a:solidFill>
                <a:latin typeface="Raleway" pitchFamily="34" charset="0"/>
                <a:ea typeface="Raleway" pitchFamily="34" charset="-122"/>
                <a:cs typeface="Raleway" pitchFamily="34" charset="-120"/>
              </a:rPr>
              <a:t>Надзвичайні ситуації</a:t>
            </a:r>
            <a:endParaRPr lang="en-US" sz="1500" dirty="0"/>
          </a:p>
        </p:txBody>
      </p:sp>
      <p:sp>
        <p:nvSpPr>
          <p:cNvPr id="26" name="Text 14"/>
          <p:cNvSpPr/>
          <p:nvPr/>
        </p:nvSpPr>
        <p:spPr>
          <a:xfrm>
            <a:off x="7438668" y="5648444"/>
            <a:ext cx="3158609" cy="251817"/>
          </a:xfrm>
          <a:prstGeom prst="rect">
            <a:avLst/>
          </a:prstGeom>
          <a:noFill/>
          <a:ln/>
        </p:spPr>
        <p:txBody>
          <a:bodyPr wrap="none" lIns="0" tIns="0" rIns="0" bIns="0" rtlCol="0" anchor="t"/>
          <a:lstStyle/>
          <a:p>
            <a:pPr marL="0" indent="0" algn="l">
              <a:lnSpc>
                <a:spcPts val="1950"/>
              </a:lnSpc>
              <a:buNone/>
            </a:pPr>
            <a:r>
              <a:rPr lang="en-US" sz="1200" dirty="0">
                <a:solidFill>
                  <a:srgbClr val="3C3939"/>
                </a:solidFill>
                <a:latin typeface="Roboto" pitchFamily="34" charset="0"/>
                <a:ea typeface="Roboto" pitchFamily="34" charset="-122"/>
                <a:cs typeface="Roboto" pitchFamily="34" charset="-120"/>
              </a:rPr>
              <a:t>Моніторинг та реагування на стихійні лиха</a:t>
            </a:r>
            <a:endParaRPr lang="en-US" sz="1200" dirty="0"/>
          </a:p>
        </p:txBody>
      </p:sp>
      <p:sp>
        <p:nvSpPr>
          <p:cNvPr id="27" name="Text 15"/>
          <p:cNvSpPr/>
          <p:nvPr/>
        </p:nvSpPr>
        <p:spPr>
          <a:xfrm>
            <a:off x="551021" y="6234708"/>
            <a:ext cx="13528358" cy="503634"/>
          </a:xfrm>
          <a:prstGeom prst="rect">
            <a:avLst/>
          </a:prstGeom>
          <a:noFill/>
          <a:ln/>
        </p:spPr>
        <p:txBody>
          <a:bodyPr wrap="square" lIns="0" tIns="0" rIns="0" bIns="0" rtlCol="0" anchor="t"/>
          <a:lstStyle/>
          <a:p>
            <a:pPr marL="0" indent="0" algn="l">
              <a:lnSpc>
                <a:spcPts val="1950"/>
              </a:lnSpc>
              <a:buNone/>
            </a:pPr>
            <a:r>
              <a:rPr lang="en-US" sz="1200" dirty="0">
                <a:solidFill>
                  <a:srgbClr val="3C3939"/>
                </a:solidFill>
                <a:latin typeface="Roboto" pitchFamily="34" charset="0"/>
                <a:ea typeface="Roboto" pitchFamily="34" charset="-122"/>
                <a:cs typeface="Roboto" pitchFamily="34" charset="-120"/>
              </a:rPr>
              <a:t>MapInfo широко використовується в різних галузях завдяки гнучкості та багатофункціональності. В Україні програма особливо популярна в сфері земельного кадастру та містобудування, де використовується для ведення баз даних земельних ділянок, створення генеральних планів населених пунктів та управління міською інфраструктурою.</a:t>
            </a:r>
            <a:endParaRPr lang="en-US" sz="1200" dirty="0"/>
          </a:p>
        </p:txBody>
      </p:sp>
      <p:sp>
        <p:nvSpPr>
          <p:cNvPr id="28" name="Text 16"/>
          <p:cNvSpPr/>
          <p:nvPr/>
        </p:nvSpPr>
        <p:spPr>
          <a:xfrm>
            <a:off x="551021" y="6915388"/>
            <a:ext cx="13528358" cy="755452"/>
          </a:xfrm>
          <a:prstGeom prst="rect">
            <a:avLst/>
          </a:prstGeom>
          <a:noFill/>
          <a:ln/>
        </p:spPr>
        <p:txBody>
          <a:bodyPr wrap="square" lIns="0" tIns="0" rIns="0" bIns="0" rtlCol="0" anchor="t"/>
          <a:lstStyle/>
          <a:p>
            <a:pPr marL="0" indent="0" algn="l">
              <a:lnSpc>
                <a:spcPts val="1950"/>
              </a:lnSpc>
              <a:buNone/>
            </a:pPr>
            <a:r>
              <a:rPr lang="en-US" sz="1200" dirty="0">
                <a:solidFill>
                  <a:srgbClr val="3C3939"/>
                </a:solidFill>
                <a:latin typeface="Roboto" pitchFamily="34" charset="0"/>
                <a:ea typeface="Roboto" pitchFamily="34" charset="-122"/>
                <a:cs typeface="Roboto" pitchFamily="34" charset="-120"/>
              </a:rPr>
              <a:t>Телекомунікаційні компанії використовують MapInfo для планування мереж зв'язку, аналізу покриття та оптимізації розміщення обладнання. Роздрібні мережі застосовують ГІС для аналізу розташування магазинів, визначення зон обслуговування та планування експансії. В кожній галузі MapInfo адаптується під специфічні потреби користувачів завдяки можливостям налаштування та розширення функціональності.</a:t>
            </a:r>
            <a:endParaRPr 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Text 0"/>
          <p:cNvSpPr/>
          <p:nvPr/>
        </p:nvSpPr>
        <p:spPr>
          <a:xfrm>
            <a:off x="738426" y="749975"/>
            <a:ext cx="8985052" cy="659368"/>
          </a:xfrm>
          <a:prstGeom prst="rect">
            <a:avLst/>
          </a:prstGeom>
          <a:noFill/>
          <a:ln/>
        </p:spPr>
        <p:txBody>
          <a:bodyPr wrap="none" lIns="0" tIns="0" rIns="0" bIns="0" rtlCol="0" anchor="t"/>
          <a:lstStyle/>
          <a:p>
            <a:pPr marL="0" indent="0" algn="l">
              <a:lnSpc>
                <a:spcPts val="5150"/>
              </a:lnSpc>
              <a:buNone/>
            </a:pPr>
            <a:r>
              <a:rPr lang="en-US" sz="4150" dirty="0">
                <a:solidFill>
                  <a:srgbClr val="1B1B27"/>
                </a:solidFill>
                <a:latin typeface="Raleway" pitchFamily="34" charset="0"/>
                <a:ea typeface="Raleway" pitchFamily="34" charset="-122"/>
                <a:cs typeface="Raleway" pitchFamily="34" charset="-120"/>
              </a:rPr>
              <a:t>Ресурси для навчання та підтримки</a:t>
            </a:r>
            <a:endParaRPr lang="en-US" sz="4150" dirty="0"/>
          </a:p>
        </p:txBody>
      </p:sp>
      <p:pic>
        <p:nvPicPr>
          <p:cNvPr id="3" name="Image 0" descr="preencoded.png"/>
          <p:cNvPicPr>
            <a:picLocks noChangeAspect="1"/>
          </p:cNvPicPr>
          <p:nvPr/>
        </p:nvPicPr>
        <p:blipFill>
          <a:blip r:embed="rId3"/>
          <a:stretch>
            <a:fillRect/>
          </a:stretch>
        </p:blipFill>
        <p:spPr>
          <a:xfrm>
            <a:off x="738426" y="1868210"/>
            <a:ext cx="527447" cy="527447"/>
          </a:xfrm>
          <a:prstGeom prst="rect">
            <a:avLst/>
          </a:prstGeom>
        </p:spPr>
      </p:pic>
      <p:sp>
        <p:nvSpPr>
          <p:cNvPr id="4" name="Text 1"/>
          <p:cNvSpPr/>
          <p:nvPr/>
        </p:nvSpPr>
        <p:spPr>
          <a:xfrm>
            <a:off x="1476851" y="1831300"/>
            <a:ext cx="2312551" cy="659130"/>
          </a:xfrm>
          <a:prstGeom prst="rect">
            <a:avLst/>
          </a:prstGeom>
          <a:noFill/>
          <a:ln/>
        </p:spPr>
        <p:txBody>
          <a:bodyPr wrap="square" lIns="0" tIns="0" rIns="0" bIns="0" rtlCol="0" anchor="t"/>
          <a:lstStyle/>
          <a:p>
            <a:pPr marL="0" indent="0" algn="l">
              <a:lnSpc>
                <a:spcPts val="2550"/>
              </a:lnSpc>
              <a:buNone/>
            </a:pPr>
            <a:r>
              <a:rPr lang="en-US" sz="2050" dirty="0">
                <a:solidFill>
                  <a:srgbClr val="3C3939"/>
                </a:solidFill>
                <a:latin typeface="Raleway" pitchFamily="34" charset="0"/>
                <a:ea typeface="Raleway" pitchFamily="34" charset="-122"/>
                <a:cs typeface="Raleway" pitchFamily="34" charset="-120"/>
              </a:rPr>
              <a:t>Офіційна документація</a:t>
            </a:r>
            <a:endParaRPr lang="en-US" sz="2050" dirty="0"/>
          </a:p>
        </p:txBody>
      </p:sp>
      <p:sp>
        <p:nvSpPr>
          <p:cNvPr id="5" name="Text 2"/>
          <p:cNvSpPr/>
          <p:nvPr/>
        </p:nvSpPr>
        <p:spPr>
          <a:xfrm>
            <a:off x="1476851" y="2616994"/>
            <a:ext cx="2312551" cy="2025253"/>
          </a:xfrm>
          <a:prstGeom prst="rect">
            <a:avLst/>
          </a:prstGeom>
          <a:noFill/>
          <a:ln/>
        </p:spPr>
        <p:txBody>
          <a:bodyPr wrap="squar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Керівництва користувача, довідники, технічні статті та навчальні посібники від розробників програми</a:t>
            </a:r>
            <a:endParaRPr lang="en-US" sz="1650" dirty="0"/>
          </a:p>
        </p:txBody>
      </p:sp>
      <p:pic>
        <p:nvPicPr>
          <p:cNvPr id="6" name="Image 1" descr="preencoded.png"/>
          <p:cNvPicPr>
            <a:picLocks noChangeAspect="1"/>
          </p:cNvPicPr>
          <p:nvPr/>
        </p:nvPicPr>
        <p:blipFill>
          <a:blip r:embed="rId4"/>
          <a:stretch>
            <a:fillRect/>
          </a:stretch>
        </p:blipFill>
        <p:spPr>
          <a:xfrm>
            <a:off x="4105870" y="1868210"/>
            <a:ext cx="527447" cy="527447"/>
          </a:xfrm>
          <a:prstGeom prst="rect">
            <a:avLst/>
          </a:prstGeom>
        </p:spPr>
      </p:pic>
      <p:sp>
        <p:nvSpPr>
          <p:cNvPr id="7" name="Text 3"/>
          <p:cNvSpPr/>
          <p:nvPr/>
        </p:nvSpPr>
        <p:spPr>
          <a:xfrm>
            <a:off x="4844296" y="1831300"/>
            <a:ext cx="2312670" cy="329565"/>
          </a:xfrm>
          <a:prstGeom prst="rect">
            <a:avLst/>
          </a:prstGeom>
          <a:noFill/>
          <a:ln/>
        </p:spPr>
        <p:txBody>
          <a:bodyPr wrap="none" lIns="0" tIns="0" rIns="0" bIns="0" rtlCol="0" anchor="t"/>
          <a:lstStyle/>
          <a:p>
            <a:pPr marL="0" indent="0" algn="l">
              <a:lnSpc>
                <a:spcPts val="2550"/>
              </a:lnSpc>
              <a:buNone/>
            </a:pPr>
            <a:r>
              <a:rPr lang="en-US" sz="2050" dirty="0">
                <a:solidFill>
                  <a:srgbClr val="3C3939"/>
                </a:solidFill>
                <a:latin typeface="Raleway" pitchFamily="34" charset="0"/>
                <a:ea typeface="Raleway" pitchFamily="34" charset="-122"/>
                <a:cs typeface="Raleway" pitchFamily="34" charset="-120"/>
              </a:rPr>
              <a:t>Відеокурси</a:t>
            </a:r>
            <a:endParaRPr lang="en-US" sz="2050" dirty="0"/>
          </a:p>
        </p:txBody>
      </p:sp>
      <p:sp>
        <p:nvSpPr>
          <p:cNvPr id="8" name="Text 4"/>
          <p:cNvSpPr/>
          <p:nvPr/>
        </p:nvSpPr>
        <p:spPr>
          <a:xfrm>
            <a:off x="4844296" y="2287429"/>
            <a:ext cx="2312670" cy="1687711"/>
          </a:xfrm>
          <a:prstGeom prst="rect">
            <a:avLst/>
          </a:prstGeom>
          <a:noFill/>
          <a:ln/>
        </p:spPr>
        <p:txBody>
          <a:bodyPr wrap="squar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Колекції навчальних відеоматеріалів на YouTube та спеціалізованих освітніх платформах</a:t>
            </a:r>
            <a:endParaRPr lang="en-US" sz="1650" dirty="0"/>
          </a:p>
        </p:txBody>
      </p:sp>
      <p:pic>
        <p:nvPicPr>
          <p:cNvPr id="9" name="Image 2" descr="preencoded.png"/>
          <p:cNvPicPr>
            <a:picLocks noChangeAspect="1"/>
          </p:cNvPicPr>
          <p:nvPr/>
        </p:nvPicPr>
        <p:blipFill>
          <a:blip r:embed="rId5"/>
          <a:stretch>
            <a:fillRect/>
          </a:stretch>
        </p:blipFill>
        <p:spPr>
          <a:xfrm>
            <a:off x="7473434" y="1868210"/>
            <a:ext cx="527447" cy="527447"/>
          </a:xfrm>
          <a:prstGeom prst="rect">
            <a:avLst/>
          </a:prstGeom>
        </p:spPr>
      </p:pic>
      <p:sp>
        <p:nvSpPr>
          <p:cNvPr id="10" name="Text 5"/>
          <p:cNvSpPr/>
          <p:nvPr/>
        </p:nvSpPr>
        <p:spPr>
          <a:xfrm>
            <a:off x="8211860" y="1831300"/>
            <a:ext cx="2312551" cy="659130"/>
          </a:xfrm>
          <a:prstGeom prst="rect">
            <a:avLst/>
          </a:prstGeom>
          <a:noFill/>
          <a:ln/>
        </p:spPr>
        <p:txBody>
          <a:bodyPr wrap="square" lIns="0" tIns="0" rIns="0" bIns="0" rtlCol="0" anchor="t"/>
          <a:lstStyle/>
          <a:p>
            <a:pPr marL="0" indent="0" algn="l">
              <a:lnSpc>
                <a:spcPts val="2550"/>
              </a:lnSpc>
              <a:buNone/>
            </a:pPr>
            <a:r>
              <a:rPr lang="en-US" sz="2050" dirty="0">
                <a:solidFill>
                  <a:srgbClr val="3C3939"/>
                </a:solidFill>
                <a:latin typeface="Raleway" pitchFamily="34" charset="0"/>
                <a:ea typeface="Raleway" pitchFamily="34" charset="-122"/>
                <a:cs typeface="Raleway" pitchFamily="34" charset="-120"/>
              </a:rPr>
              <a:t>Спільноти користувачів</a:t>
            </a:r>
            <a:endParaRPr lang="en-US" sz="2050" dirty="0"/>
          </a:p>
        </p:txBody>
      </p:sp>
      <p:sp>
        <p:nvSpPr>
          <p:cNvPr id="11" name="Text 6"/>
          <p:cNvSpPr/>
          <p:nvPr/>
        </p:nvSpPr>
        <p:spPr>
          <a:xfrm>
            <a:off x="8211860" y="2616994"/>
            <a:ext cx="2312551" cy="1687711"/>
          </a:xfrm>
          <a:prstGeom prst="rect">
            <a:avLst/>
          </a:prstGeom>
          <a:noFill/>
          <a:ln/>
        </p:spPr>
        <p:txBody>
          <a:bodyPr wrap="squar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Форуми, групи в соціальних мережах та професійні спільноти, де можна отримати консультації</a:t>
            </a:r>
            <a:endParaRPr lang="en-US" sz="1650" dirty="0"/>
          </a:p>
        </p:txBody>
      </p:sp>
      <p:pic>
        <p:nvPicPr>
          <p:cNvPr id="12" name="Image 3" descr="preencoded.png"/>
          <p:cNvPicPr>
            <a:picLocks noChangeAspect="1"/>
          </p:cNvPicPr>
          <p:nvPr/>
        </p:nvPicPr>
        <p:blipFill>
          <a:blip r:embed="rId6"/>
          <a:stretch>
            <a:fillRect/>
          </a:stretch>
        </p:blipFill>
        <p:spPr>
          <a:xfrm>
            <a:off x="10840879" y="1868210"/>
            <a:ext cx="527447" cy="527447"/>
          </a:xfrm>
          <a:prstGeom prst="rect">
            <a:avLst/>
          </a:prstGeom>
        </p:spPr>
      </p:pic>
      <p:sp>
        <p:nvSpPr>
          <p:cNvPr id="13" name="Text 7"/>
          <p:cNvSpPr/>
          <p:nvPr/>
        </p:nvSpPr>
        <p:spPr>
          <a:xfrm>
            <a:off x="11579304" y="1831300"/>
            <a:ext cx="2312670" cy="329565"/>
          </a:xfrm>
          <a:prstGeom prst="rect">
            <a:avLst/>
          </a:prstGeom>
          <a:noFill/>
          <a:ln/>
        </p:spPr>
        <p:txBody>
          <a:bodyPr wrap="none" lIns="0" tIns="0" rIns="0" bIns="0" rtlCol="0" anchor="t"/>
          <a:lstStyle/>
          <a:p>
            <a:pPr marL="0" indent="0" algn="l">
              <a:lnSpc>
                <a:spcPts val="2550"/>
              </a:lnSpc>
              <a:buNone/>
            </a:pPr>
            <a:r>
              <a:rPr lang="en-US" sz="2050" dirty="0">
                <a:solidFill>
                  <a:srgbClr val="3C3939"/>
                </a:solidFill>
                <a:latin typeface="Raleway" pitchFamily="34" charset="0"/>
                <a:ea typeface="Raleway" pitchFamily="34" charset="-122"/>
                <a:cs typeface="Raleway" pitchFamily="34" charset="-120"/>
              </a:rPr>
              <a:t>Навчальні центри</a:t>
            </a:r>
            <a:endParaRPr lang="en-US" sz="2050" dirty="0"/>
          </a:p>
        </p:txBody>
      </p:sp>
      <p:sp>
        <p:nvSpPr>
          <p:cNvPr id="14" name="Text 8"/>
          <p:cNvSpPr/>
          <p:nvPr/>
        </p:nvSpPr>
        <p:spPr>
          <a:xfrm>
            <a:off x="11579304" y="2287429"/>
            <a:ext cx="2312670" cy="1350169"/>
          </a:xfrm>
          <a:prstGeom prst="rect">
            <a:avLst/>
          </a:prstGeom>
          <a:noFill/>
          <a:ln/>
        </p:spPr>
        <p:txBody>
          <a:bodyPr wrap="squar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Організації, що пропонують курси та сертифікацію з роботи в MapInfo</a:t>
            </a:r>
            <a:endParaRPr lang="en-US" sz="1650" dirty="0"/>
          </a:p>
        </p:txBody>
      </p:sp>
      <p:sp>
        <p:nvSpPr>
          <p:cNvPr id="15" name="Text 9"/>
          <p:cNvSpPr/>
          <p:nvPr/>
        </p:nvSpPr>
        <p:spPr>
          <a:xfrm>
            <a:off x="738426" y="4879538"/>
            <a:ext cx="13153549" cy="1012627"/>
          </a:xfrm>
          <a:prstGeom prst="rect">
            <a:avLst/>
          </a:prstGeom>
          <a:noFill/>
          <a:ln/>
        </p:spPr>
        <p:txBody>
          <a:bodyPr wrap="squar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Для ефективного освоєння MapInfo існує багато навчальних ресурсів. Офіційний сайт пропонує документацію, вебінари та навчальні матеріали. В Україні діють сертифіковані навчальні центри, які проводять курси різного рівня складності. Також доступні онлайн-курси на платформах Coursera, Udemy та інших.</a:t>
            </a:r>
            <a:endParaRPr lang="en-US" sz="1650" dirty="0"/>
          </a:p>
        </p:txBody>
      </p:sp>
      <p:sp>
        <p:nvSpPr>
          <p:cNvPr id="16" name="Text 10"/>
          <p:cNvSpPr/>
          <p:nvPr/>
        </p:nvSpPr>
        <p:spPr>
          <a:xfrm>
            <a:off x="738426" y="6129457"/>
            <a:ext cx="13153549" cy="1350169"/>
          </a:xfrm>
          <a:prstGeom prst="rect">
            <a:avLst/>
          </a:prstGeom>
          <a:noFill/>
          <a:ln/>
        </p:spPr>
        <p:txBody>
          <a:bodyPr wrap="squar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Активна спільнота користувачів MapInfo обмінюється досвідом на форумах та в групах соціальних мереж. Участь у таких спільнотах дозволяє швидко отримувати відповіді на питання, дізнаватися про нові методи роботи та бути в курсі останніх оновлень програми. Для українських користувачів існують локалізовані ресурси та посібники, адаптовані до специфіки роботи з національними системами координат та нормативними вимогами.</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14018" y="561023"/>
            <a:ext cx="9411295" cy="637580"/>
          </a:xfrm>
          <a:prstGeom prst="rect">
            <a:avLst/>
          </a:prstGeom>
          <a:noFill/>
          <a:ln/>
        </p:spPr>
        <p:txBody>
          <a:bodyPr wrap="none" lIns="0" tIns="0" rIns="0" bIns="0" rtlCol="0" anchor="t"/>
          <a:lstStyle/>
          <a:p>
            <a:pPr marL="0" indent="0" algn="l">
              <a:lnSpc>
                <a:spcPts val="5000"/>
              </a:lnSpc>
              <a:buNone/>
            </a:pPr>
            <a:r>
              <a:rPr lang="en-US" sz="4000" dirty="0">
                <a:solidFill>
                  <a:srgbClr val="1B1B27"/>
                </a:solidFill>
                <a:latin typeface="Raleway" pitchFamily="34" charset="0"/>
                <a:ea typeface="Raleway" pitchFamily="34" charset="-122"/>
                <a:cs typeface="Raleway" pitchFamily="34" charset="-120"/>
              </a:rPr>
              <a:t>Загальна архітектура системи MapInfo</a:t>
            </a:r>
            <a:endParaRPr lang="en-US" sz="4000" dirty="0"/>
          </a:p>
        </p:txBody>
      </p:sp>
      <p:pic>
        <p:nvPicPr>
          <p:cNvPr id="3" name="Image 0" descr="preencoded.png"/>
          <p:cNvPicPr>
            <a:picLocks noChangeAspect="1"/>
          </p:cNvPicPr>
          <p:nvPr/>
        </p:nvPicPr>
        <p:blipFill>
          <a:blip r:embed="rId3"/>
          <a:stretch>
            <a:fillRect/>
          </a:stretch>
        </p:blipFill>
        <p:spPr>
          <a:xfrm>
            <a:off x="3197662" y="1606629"/>
            <a:ext cx="1633776" cy="1175504"/>
          </a:xfrm>
          <a:prstGeom prst="rect">
            <a:avLst/>
          </a:prstGeom>
        </p:spPr>
      </p:pic>
      <p:pic>
        <p:nvPicPr>
          <p:cNvPr id="4" name="Image 1" descr="preencoded.png"/>
          <p:cNvPicPr>
            <a:picLocks noChangeAspect="1"/>
          </p:cNvPicPr>
          <p:nvPr/>
        </p:nvPicPr>
        <p:blipFill>
          <a:blip r:embed="rId4"/>
          <a:stretch>
            <a:fillRect/>
          </a:stretch>
        </p:blipFill>
        <p:spPr>
          <a:xfrm>
            <a:off x="3871079" y="2160746"/>
            <a:ext cx="286822" cy="358616"/>
          </a:xfrm>
          <a:prstGeom prst="rect">
            <a:avLst/>
          </a:prstGeom>
        </p:spPr>
      </p:pic>
      <p:sp>
        <p:nvSpPr>
          <p:cNvPr id="5" name="Text 1"/>
          <p:cNvSpPr/>
          <p:nvPr/>
        </p:nvSpPr>
        <p:spPr>
          <a:xfrm>
            <a:off x="5035391" y="1810583"/>
            <a:ext cx="2550438" cy="318730"/>
          </a:xfrm>
          <a:prstGeom prst="rect">
            <a:avLst/>
          </a:prstGeom>
          <a:noFill/>
          <a:ln/>
        </p:spPr>
        <p:txBody>
          <a:bodyPr wrap="non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Візуалізація</a:t>
            </a:r>
            <a:endParaRPr lang="en-US" sz="2000" dirty="0"/>
          </a:p>
        </p:txBody>
      </p:sp>
      <p:sp>
        <p:nvSpPr>
          <p:cNvPr id="6" name="Text 2"/>
          <p:cNvSpPr/>
          <p:nvPr/>
        </p:nvSpPr>
        <p:spPr>
          <a:xfrm>
            <a:off x="5035391" y="2251710"/>
            <a:ext cx="5353526" cy="326469"/>
          </a:xfrm>
          <a:prstGeom prst="rect">
            <a:avLst/>
          </a:prstGeom>
          <a:noFill/>
          <a:ln/>
        </p:spPr>
        <p:txBody>
          <a:bodyPr wrap="non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Графічний інтерфейс та інструменти відображення карт</a:t>
            </a:r>
            <a:endParaRPr lang="en-US" sz="1600" dirty="0"/>
          </a:p>
        </p:txBody>
      </p:sp>
      <p:sp>
        <p:nvSpPr>
          <p:cNvPr id="7" name="Shape 3"/>
          <p:cNvSpPr/>
          <p:nvPr/>
        </p:nvSpPr>
        <p:spPr>
          <a:xfrm>
            <a:off x="4882396" y="2798088"/>
            <a:ext cx="8983028" cy="11430"/>
          </a:xfrm>
          <a:prstGeom prst="roundRect">
            <a:avLst>
              <a:gd name="adj" fmla="val 749738"/>
            </a:avLst>
          </a:prstGeom>
          <a:solidFill>
            <a:srgbClr val="C7C7D0"/>
          </a:solidFill>
          <a:ln/>
        </p:spPr>
      </p:sp>
      <p:pic>
        <p:nvPicPr>
          <p:cNvPr id="8" name="Image 2" descr="preencoded.png"/>
          <p:cNvPicPr>
            <a:picLocks noChangeAspect="1"/>
          </p:cNvPicPr>
          <p:nvPr/>
        </p:nvPicPr>
        <p:blipFill>
          <a:blip r:embed="rId5"/>
          <a:stretch>
            <a:fillRect/>
          </a:stretch>
        </p:blipFill>
        <p:spPr>
          <a:xfrm>
            <a:off x="2380774" y="2833092"/>
            <a:ext cx="3267551" cy="1175504"/>
          </a:xfrm>
          <a:prstGeom prst="rect">
            <a:avLst/>
          </a:prstGeom>
        </p:spPr>
      </p:pic>
      <p:pic>
        <p:nvPicPr>
          <p:cNvPr id="9" name="Image 3" descr="preencoded.png"/>
          <p:cNvPicPr>
            <a:picLocks noChangeAspect="1"/>
          </p:cNvPicPr>
          <p:nvPr/>
        </p:nvPicPr>
        <p:blipFill>
          <a:blip r:embed="rId6"/>
          <a:stretch>
            <a:fillRect/>
          </a:stretch>
        </p:blipFill>
        <p:spPr>
          <a:xfrm>
            <a:off x="3871079" y="3241477"/>
            <a:ext cx="286822" cy="358616"/>
          </a:xfrm>
          <a:prstGeom prst="rect">
            <a:avLst/>
          </a:prstGeom>
        </p:spPr>
      </p:pic>
      <p:sp>
        <p:nvSpPr>
          <p:cNvPr id="10" name="Text 4"/>
          <p:cNvSpPr/>
          <p:nvPr/>
        </p:nvSpPr>
        <p:spPr>
          <a:xfrm>
            <a:off x="5852279" y="3037046"/>
            <a:ext cx="2550438" cy="318730"/>
          </a:xfrm>
          <a:prstGeom prst="rect">
            <a:avLst/>
          </a:prstGeom>
          <a:noFill/>
          <a:ln/>
        </p:spPr>
        <p:txBody>
          <a:bodyPr wrap="non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Керування даними</a:t>
            </a:r>
            <a:endParaRPr lang="en-US" sz="2000" dirty="0"/>
          </a:p>
        </p:txBody>
      </p:sp>
      <p:sp>
        <p:nvSpPr>
          <p:cNvPr id="11" name="Text 5"/>
          <p:cNvSpPr/>
          <p:nvPr/>
        </p:nvSpPr>
        <p:spPr>
          <a:xfrm>
            <a:off x="5852279" y="3478173"/>
            <a:ext cx="4595932" cy="326469"/>
          </a:xfrm>
          <a:prstGeom prst="rect">
            <a:avLst/>
          </a:prstGeom>
          <a:noFill/>
          <a:ln/>
        </p:spPr>
        <p:txBody>
          <a:bodyPr wrap="non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Робота з таблицями, запитами та базами даних</a:t>
            </a:r>
            <a:endParaRPr lang="en-US" sz="1600" dirty="0"/>
          </a:p>
        </p:txBody>
      </p:sp>
      <p:sp>
        <p:nvSpPr>
          <p:cNvPr id="12" name="Shape 6"/>
          <p:cNvSpPr/>
          <p:nvPr/>
        </p:nvSpPr>
        <p:spPr>
          <a:xfrm>
            <a:off x="5699284" y="4024551"/>
            <a:ext cx="8166140" cy="11430"/>
          </a:xfrm>
          <a:prstGeom prst="roundRect">
            <a:avLst>
              <a:gd name="adj" fmla="val 749738"/>
            </a:avLst>
          </a:prstGeom>
          <a:solidFill>
            <a:srgbClr val="C7C7D0"/>
          </a:solidFill>
          <a:ln/>
        </p:spPr>
      </p:sp>
      <p:pic>
        <p:nvPicPr>
          <p:cNvPr id="13" name="Image 4" descr="preencoded.png"/>
          <p:cNvPicPr>
            <a:picLocks noChangeAspect="1"/>
          </p:cNvPicPr>
          <p:nvPr/>
        </p:nvPicPr>
        <p:blipFill>
          <a:blip r:embed="rId7"/>
          <a:stretch>
            <a:fillRect/>
          </a:stretch>
        </p:blipFill>
        <p:spPr>
          <a:xfrm>
            <a:off x="1563886" y="4059555"/>
            <a:ext cx="4901327" cy="1175504"/>
          </a:xfrm>
          <a:prstGeom prst="rect">
            <a:avLst/>
          </a:prstGeom>
        </p:spPr>
      </p:pic>
      <p:pic>
        <p:nvPicPr>
          <p:cNvPr id="14" name="Image 5" descr="preencoded.png"/>
          <p:cNvPicPr>
            <a:picLocks noChangeAspect="1"/>
          </p:cNvPicPr>
          <p:nvPr/>
        </p:nvPicPr>
        <p:blipFill>
          <a:blip r:embed="rId8"/>
          <a:stretch>
            <a:fillRect/>
          </a:stretch>
        </p:blipFill>
        <p:spPr>
          <a:xfrm>
            <a:off x="3871079" y="4467939"/>
            <a:ext cx="286822" cy="358616"/>
          </a:xfrm>
          <a:prstGeom prst="rect">
            <a:avLst/>
          </a:prstGeom>
        </p:spPr>
      </p:pic>
      <p:sp>
        <p:nvSpPr>
          <p:cNvPr id="15" name="Text 7"/>
          <p:cNvSpPr/>
          <p:nvPr/>
        </p:nvSpPr>
        <p:spPr>
          <a:xfrm>
            <a:off x="6669167" y="4263509"/>
            <a:ext cx="2550438" cy="318730"/>
          </a:xfrm>
          <a:prstGeom prst="rect">
            <a:avLst/>
          </a:prstGeom>
          <a:noFill/>
          <a:ln/>
        </p:spPr>
        <p:txBody>
          <a:bodyPr wrap="non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Аналітичні модулі</a:t>
            </a:r>
            <a:endParaRPr lang="en-US" sz="2000" dirty="0"/>
          </a:p>
        </p:txBody>
      </p:sp>
      <p:sp>
        <p:nvSpPr>
          <p:cNvPr id="16" name="Text 8"/>
          <p:cNvSpPr/>
          <p:nvPr/>
        </p:nvSpPr>
        <p:spPr>
          <a:xfrm>
            <a:off x="6669167" y="4704636"/>
            <a:ext cx="4977765" cy="326469"/>
          </a:xfrm>
          <a:prstGeom prst="rect">
            <a:avLst/>
          </a:prstGeom>
          <a:noFill/>
          <a:ln/>
        </p:spPr>
        <p:txBody>
          <a:bodyPr wrap="non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Інструменти просторового аналізу та моделювання</a:t>
            </a:r>
            <a:endParaRPr lang="en-US" sz="1600" dirty="0"/>
          </a:p>
        </p:txBody>
      </p:sp>
      <p:sp>
        <p:nvSpPr>
          <p:cNvPr id="17" name="Shape 9"/>
          <p:cNvSpPr/>
          <p:nvPr/>
        </p:nvSpPr>
        <p:spPr>
          <a:xfrm>
            <a:off x="6516172" y="5251013"/>
            <a:ext cx="7349252" cy="11430"/>
          </a:xfrm>
          <a:prstGeom prst="roundRect">
            <a:avLst>
              <a:gd name="adj" fmla="val 749738"/>
            </a:avLst>
          </a:prstGeom>
          <a:solidFill>
            <a:srgbClr val="C7C7D0"/>
          </a:solidFill>
          <a:ln/>
        </p:spPr>
      </p:sp>
      <p:pic>
        <p:nvPicPr>
          <p:cNvPr id="18" name="Image 6" descr="preencoded.png"/>
          <p:cNvPicPr>
            <a:picLocks noChangeAspect="1"/>
          </p:cNvPicPr>
          <p:nvPr/>
        </p:nvPicPr>
        <p:blipFill>
          <a:blip r:embed="rId9"/>
          <a:stretch>
            <a:fillRect/>
          </a:stretch>
        </p:blipFill>
        <p:spPr>
          <a:xfrm>
            <a:off x="746998" y="5286018"/>
            <a:ext cx="6535103" cy="1175504"/>
          </a:xfrm>
          <a:prstGeom prst="rect">
            <a:avLst/>
          </a:prstGeom>
        </p:spPr>
      </p:pic>
      <p:pic>
        <p:nvPicPr>
          <p:cNvPr id="19" name="Image 7" descr="preencoded.png"/>
          <p:cNvPicPr>
            <a:picLocks noChangeAspect="1"/>
          </p:cNvPicPr>
          <p:nvPr/>
        </p:nvPicPr>
        <p:blipFill>
          <a:blip r:embed="rId10"/>
          <a:stretch>
            <a:fillRect/>
          </a:stretch>
        </p:blipFill>
        <p:spPr>
          <a:xfrm>
            <a:off x="3871079" y="5694402"/>
            <a:ext cx="286822" cy="358616"/>
          </a:xfrm>
          <a:prstGeom prst="rect">
            <a:avLst/>
          </a:prstGeom>
        </p:spPr>
      </p:pic>
      <p:sp>
        <p:nvSpPr>
          <p:cNvPr id="20" name="Text 10"/>
          <p:cNvSpPr/>
          <p:nvPr/>
        </p:nvSpPr>
        <p:spPr>
          <a:xfrm>
            <a:off x="7486055" y="5489972"/>
            <a:ext cx="2980134" cy="318730"/>
          </a:xfrm>
          <a:prstGeom prst="rect">
            <a:avLst/>
          </a:prstGeom>
          <a:noFill/>
          <a:ln/>
        </p:spPr>
        <p:txBody>
          <a:bodyPr wrap="non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Інтеграційні компоненти</a:t>
            </a:r>
            <a:endParaRPr lang="en-US" sz="2000" dirty="0"/>
          </a:p>
        </p:txBody>
      </p:sp>
      <p:sp>
        <p:nvSpPr>
          <p:cNvPr id="21" name="Text 11"/>
          <p:cNvSpPr/>
          <p:nvPr/>
        </p:nvSpPr>
        <p:spPr>
          <a:xfrm>
            <a:off x="7486055" y="5931098"/>
            <a:ext cx="5031938" cy="326469"/>
          </a:xfrm>
          <a:prstGeom prst="rect">
            <a:avLst/>
          </a:prstGeom>
          <a:noFill/>
          <a:ln/>
        </p:spPr>
        <p:txBody>
          <a:bodyPr wrap="non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Підключення до зовнішніх джерел даних та сервісів</a:t>
            </a:r>
            <a:endParaRPr lang="en-US" sz="1600" dirty="0"/>
          </a:p>
        </p:txBody>
      </p:sp>
      <p:sp>
        <p:nvSpPr>
          <p:cNvPr id="22" name="Text 12"/>
          <p:cNvSpPr/>
          <p:nvPr/>
        </p:nvSpPr>
        <p:spPr>
          <a:xfrm>
            <a:off x="714018" y="6690955"/>
            <a:ext cx="13202364" cy="979408"/>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Архітектура MapInfo побудована за модульним принципом, що дозволяє користувачам працювати тільки з тими компонентами, які необхідні для вирішення конкретних завдань. Програма має відкриту архітектуру, яка дозволяє розробникам створювати власні плагіни та розширення для додаткових функцій.</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221218" y="2696170"/>
            <a:ext cx="5043964" cy="2837259"/>
          </a:xfrm>
          <a:prstGeom prst="rect">
            <a:avLst/>
          </a:prstGeom>
        </p:spPr>
      </p:pic>
      <p:sp>
        <p:nvSpPr>
          <p:cNvPr id="3" name="Text 0"/>
          <p:cNvSpPr/>
          <p:nvPr/>
        </p:nvSpPr>
        <p:spPr>
          <a:xfrm>
            <a:off x="6105525" y="486847"/>
            <a:ext cx="7905750" cy="1105614"/>
          </a:xfrm>
          <a:prstGeom prst="rect">
            <a:avLst/>
          </a:prstGeom>
          <a:noFill/>
          <a:ln/>
        </p:spPr>
        <p:txBody>
          <a:bodyPr wrap="square" lIns="0" tIns="0" rIns="0" bIns="0" rtlCol="0" anchor="t"/>
          <a:lstStyle/>
          <a:p>
            <a:pPr marL="0" indent="0" algn="l">
              <a:lnSpc>
                <a:spcPts val="4350"/>
              </a:lnSpc>
              <a:buNone/>
            </a:pPr>
            <a:r>
              <a:rPr lang="en-US" sz="3450" dirty="0">
                <a:solidFill>
                  <a:srgbClr val="1B1B27"/>
                </a:solidFill>
                <a:latin typeface="Raleway" pitchFamily="34" charset="0"/>
                <a:ea typeface="Raleway" pitchFamily="34" charset="-122"/>
                <a:cs typeface="Raleway" pitchFamily="34" charset="-120"/>
              </a:rPr>
              <a:t>Основні елементи інтерфейсу MapInfo</a:t>
            </a:r>
            <a:endParaRPr lang="en-US" sz="3450" dirty="0"/>
          </a:p>
        </p:txBody>
      </p:sp>
      <p:sp>
        <p:nvSpPr>
          <p:cNvPr id="4" name="Shape 1"/>
          <p:cNvSpPr/>
          <p:nvPr/>
        </p:nvSpPr>
        <p:spPr>
          <a:xfrm>
            <a:off x="6105525" y="2056686"/>
            <a:ext cx="398026" cy="398026"/>
          </a:xfrm>
          <a:prstGeom prst="roundRect">
            <a:avLst>
              <a:gd name="adj" fmla="val 18669"/>
            </a:avLst>
          </a:prstGeom>
          <a:solidFill>
            <a:srgbClr val="E1E1EA"/>
          </a:solidFill>
          <a:ln w="7620">
            <a:solidFill>
              <a:srgbClr val="C7C7D0"/>
            </a:solidFill>
            <a:prstDash val="solid"/>
          </a:ln>
        </p:spPr>
      </p:sp>
      <p:pic>
        <p:nvPicPr>
          <p:cNvPr id="5" name="Image 1" descr="preencoded.png"/>
          <p:cNvPicPr>
            <a:picLocks noChangeAspect="1"/>
          </p:cNvPicPr>
          <p:nvPr/>
        </p:nvPicPr>
        <p:blipFill>
          <a:blip r:embed="rId4"/>
          <a:stretch>
            <a:fillRect/>
          </a:stretch>
        </p:blipFill>
        <p:spPr>
          <a:xfrm>
            <a:off x="6171843" y="2089785"/>
            <a:ext cx="265271" cy="331708"/>
          </a:xfrm>
          <a:prstGeom prst="rect">
            <a:avLst/>
          </a:prstGeom>
        </p:spPr>
      </p:pic>
      <p:sp>
        <p:nvSpPr>
          <p:cNvPr id="6" name="Text 2"/>
          <p:cNvSpPr/>
          <p:nvPr/>
        </p:nvSpPr>
        <p:spPr>
          <a:xfrm>
            <a:off x="6680359" y="2056686"/>
            <a:ext cx="2211467" cy="276344"/>
          </a:xfrm>
          <a:prstGeom prst="rect">
            <a:avLst/>
          </a:prstGeom>
          <a:noFill/>
          <a:ln/>
        </p:spPr>
        <p:txBody>
          <a:bodyPr wrap="none" lIns="0" tIns="0" rIns="0" bIns="0" rtlCol="0" anchor="t"/>
          <a:lstStyle/>
          <a:p>
            <a:pPr marL="0" indent="0" algn="l">
              <a:lnSpc>
                <a:spcPts val="2150"/>
              </a:lnSpc>
              <a:buNone/>
            </a:pPr>
            <a:r>
              <a:rPr lang="en-US" sz="1700" dirty="0">
                <a:solidFill>
                  <a:srgbClr val="3C3939"/>
                </a:solidFill>
                <a:latin typeface="Raleway" pitchFamily="34" charset="0"/>
                <a:ea typeface="Raleway" pitchFamily="34" charset="-122"/>
                <a:cs typeface="Raleway" pitchFamily="34" charset="-120"/>
              </a:rPr>
              <a:t>Головне меню</a:t>
            </a:r>
            <a:endParaRPr lang="en-US" sz="1700" dirty="0"/>
          </a:p>
        </p:txBody>
      </p:sp>
      <p:sp>
        <p:nvSpPr>
          <p:cNvPr id="7" name="Text 3"/>
          <p:cNvSpPr/>
          <p:nvPr/>
        </p:nvSpPr>
        <p:spPr>
          <a:xfrm>
            <a:off x="6680359" y="2439114"/>
            <a:ext cx="7330916" cy="566023"/>
          </a:xfrm>
          <a:prstGeom prst="rect">
            <a:avLst/>
          </a:prstGeom>
          <a:noFill/>
          <a:ln/>
        </p:spPr>
        <p:txBody>
          <a:bodyPr wrap="square" lIns="0" tIns="0" rIns="0" bIns="0" rtlCol="0" anchor="t"/>
          <a:lstStyle/>
          <a:p>
            <a:pPr marL="0" indent="0" algn="l">
              <a:lnSpc>
                <a:spcPts val="2200"/>
              </a:lnSpc>
              <a:buNone/>
            </a:pPr>
            <a:r>
              <a:rPr lang="en-US" sz="1350" dirty="0">
                <a:solidFill>
                  <a:srgbClr val="3C3939"/>
                </a:solidFill>
                <a:latin typeface="Roboto" pitchFamily="34" charset="0"/>
                <a:ea typeface="Roboto" pitchFamily="34" charset="-122"/>
                <a:cs typeface="Roboto" pitchFamily="34" charset="-120"/>
              </a:rPr>
              <a:t>Надає доступ до всіх функцій програми через ієрархічну структуру команд, згрупованих за призначенням</a:t>
            </a:r>
            <a:endParaRPr lang="en-US" sz="1350" dirty="0"/>
          </a:p>
        </p:txBody>
      </p:sp>
      <p:sp>
        <p:nvSpPr>
          <p:cNvPr id="8" name="Shape 4"/>
          <p:cNvSpPr/>
          <p:nvPr/>
        </p:nvSpPr>
        <p:spPr>
          <a:xfrm>
            <a:off x="6105525" y="3380899"/>
            <a:ext cx="398026" cy="398026"/>
          </a:xfrm>
          <a:prstGeom prst="roundRect">
            <a:avLst>
              <a:gd name="adj" fmla="val 18669"/>
            </a:avLst>
          </a:prstGeom>
          <a:solidFill>
            <a:srgbClr val="E1E1EA"/>
          </a:solidFill>
          <a:ln w="7620">
            <a:solidFill>
              <a:srgbClr val="C7C7D0"/>
            </a:solidFill>
            <a:prstDash val="solid"/>
          </a:ln>
        </p:spPr>
      </p:sp>
      <p:pic>
        <p:nvPicPr>
          <p:cNvPr id="9" name="Image 2" descr="preencoded.png"/>
          <p:cNvPicPr>
            <a:picLocks noChangeAspect="1"/>
          </p:cNvPicPr>
          <p:nvPr/>
        </p:nvPicPr>
        <p:blipFill>
          <a:blip r:embed="rId5"/>
          <a:stretch>
            <a:fillRect/>
          </a:stretch>
        </p:blipFill>
        <p:spPr>
          <a:xfrm>
            <a:off x="6171843" y="3413998"/>
            <a:ext cx="265271" cy="331708"/>
          </a:xfrm>
          <a:prstGeom prst="rect">
            <a:avLst/>
          </a:prstGeom>
        </p:spPr>
      </p:pic>
      <p:sp>
        <p:nvSpPr>
          <p:cNvPr id="10" name="Text 5"/>
          <p:cNvSpPr/>
          <p:nvPr/>
        </p:nvSpPr>
        <p:spPr>
          <a:xfrm>
            <a:off x="6680359" y="3380899"/>
            <a:ext cx="2211467" cy="276344"/>
          </a:xfrm>
          <a:prstGeom prst="rect">
            <a:avLst/>
          </a:prstGeom>
          <a:noFill/>
          <a:ln/>
        </p:spPr>
        <p:txBody>
          <a:bodyPr wrap="none" lIns="0" tIns="0" rIns="0" bIns="0" rtlCol="0" anchor="t"/>
          <a:lstStyle/>
          <a:p>
            <a:pPr marL="0" indent="0" algn="l">
              <a:lnSpc>
                <a:spcPts val="2150"/>
              </a:lnSpc>
              <a:buNone/>
            </a:pPr>
            <a:r>
              <a:rPr lang="en-US" sz="1700" dirty="0">
                <a:solidFill>
                  <a:srgbClr val="3C3939"/>
                </a:solidFill>
                <a:latin typeface="Raleway" pitchFamily="34" charset="0"/>
                <a:ea typeface="Raleway" pitchFamily="34" charset="-122"/>
                <a:cs typeface="Raleway" pitchFamily="34" charset="-120"/>
              </a:rPr>
              <a:t>Панелі інструментів</a:t>
            </a:r>
            <a:endParaRPr lang="en-US" sz="1700" dirty="0"/>
          </a:p>
        </p:txBody>
      </p:sp>
      <p:sp>
        <p:nvSpPr>
          <p:cNvPr id="11" name="Text 6"/>
          <p:cNvSpPr/>
          <p:nvPr/>
        </p:nvSpPr>
        <p:spPr>
          <a:xfrm>
            <a:off x="6680359" y="3763328"/>
            <a:ext cx="7330916" cy="566023"/>
          </a:xfrm>
          <a:prstGeom prst="rect">
            <a:avLst/>
          </a:prstGeom>
          <a:noFill/>
          <a:ln/>
        </p:spPr>
        <p:txBody>
          <a:bodyPr wrap="square" lIns="0" tIns="0" rIns="0" bIns="0" rtlCol="0" anchor="t"/>
          <a:lstStyle/>
          <a:p>
            <a:pPr marL="0" indent="0" algn="l">
              <a:lnSpc>
                <a:spcPts val="2200"/>
              </a:lnSpc>
              <a:buNone/>
            </a:pPr>
            <a:r>
              <a:rPr lang="en-US" sz="1350" dirty="0">
                <a:solidFill>
                  <a:srgbClr val="3C3939"/>
                </a:solidFill>
                <a:latin typeface="Roboto" pitchFamily="34" charset="0"/>
                <a:ea typeface="Roboto" pitchFamily="34" charset="-122"/>
                <a:cs typeface="Roboto" pitchFamily="34" charset="-120"/>
              </a:rPr>
              <a:t>Містять кнопки швидкого доступу до найчастіше використовуваних функцій та інструментів редагування</a:t>
            </a:r>
            <a:endParaRPr lang="en-US" sz="1350" dirty="0"/>
          </a:p>
        </p:txBody>
      </p:sp>
      <p:sp>
        <p:nvSpPr>
          <p:cNvPr id="12" name="Shape 7"/>
          <p:cNvSpPr/>
          <p:nvPr/>
        </p:nvSpPr>
        <p:spPr>
          <a:xfrm>
            <a:off x="6105525" y="4705112"/>
            <a:ext cx="398026" cy="398026"/>
          </a:xfrm>
          <a:prstGeom prst="roundRect">
            <a:avLst>
              <a:gd name="adj" fmla="val 18669"/>
            </a:avLst>
          </a:prstGeom>
          <a:solidFill>
            <a:srgbClr val="E1E1EA"/>
          </a:solidFill>
          <a:ln w="7620">
            <a:solidFill>
              <a:srgbClr val="C7C7D0"/>
            </a:solidFill>
            <a:prstDash val="solid"/>
          </a:ln>
        </p:spPr>
      </p:sp>
      <p:pic>
        <p:nvPicPr>
          <p:cNvPr id="13" name="Image 3" descr="preencoded.png"/>
          <p:cNvPicPr>
            <a:picLocks noChangeAspect="1"/>
          </p:cNvPicPr>
          <p:nvPr/>
        </p:nvPicPr>
        <p:blipFill>
          <a:blip r:embed="rId6"/>
          <a:stretch>
            <a:fillRect/>
          </a:stretch>
        </p:blipFill>
        <p:spPr>
          <a:xfrm>
            <a:off x="6171843" y="4738211"/>
            <a:ext cx="265271" cy="331708"/>
          </a:xfrm>
          <a:prstGeom prst="rect">
            <a:avLst/>
          </a:prstGeom>
        </p:spPr>
      </p:pic>
      <p:sp>
        <p:nvSpPr>
          <p:cNvPr id="14" name="Text 8"/>
          <p:cNvSpPr/>
          <p:nvPr/>
        </p:nvSpPr>
        <p:spPr>
          <a:xfrm>
            <a:off x="6680359" y="4705112"/>
            <a:ext cx="2684859" cy="276344"/>
          </a:xfrm>
          <a:prstGeom prst="rect">
            <a:avLst/>
          </a:prstGeom>
          <a:noFill/>
          <a:ln/>
        </p:spPr>
        <p:txBody>
          <a:bodyPr wrap="none" lIns="0" tIns="0" rIns="0" bIns="0" rtlCol="0" anchor="t"/>
          <a:lstStyle/>
          <a:p>
            <a:pPr marL="0" indent="0" algn="l">
              <a:lnSpc>
                <a:spcPts val="2150"/>
              </a:lnSpc>
              <a:buNone/>
            </a:pPr>
            <a:r>
              <a:rPr lang="en-US" sz="1700" dirty="0">
                <a:solidFill>
                  <a:srgbClr val="3C3939"/>
                </a:solidFill>
                <a:latin typeface="Raleway" pitchFamily="34" charset="0"/>
                <a:ea typeface="Raleway" pitchFamily="34" charset="-122"/>
                <a:cs typeface="Raleway" pitchFamily="34" charset="-120"/>
              </a:rPr>
              <a:t>Вікно управління шарами</a:t>
            </a:r>
            <a:endParaRPr lang="en-US" sz="1700" dirty="0"/>
          </a:p>
        </p:txBody>
      </p:sp>
      <p:sp>
        <p:nvSpPr>
          <p:cNvPr id="15" name="Text 9"/>
          <p:cNvSpPr/>
          <p:nvPr/>
        </p:nvSpPr>
        <p:spPr>
          <a:xfrm>
            <a:off x="6680359" y="5087541"/>
            <a:ext cx="7330916" cy="283012"/>
          </a:xfrm>
          <a:prstGeom prst="rect">
            <a:avLst/>
          </a:prstGeom>
          <a:noFill/>
          <a:ln/>
        </p:spPr>
        <p:txBody>
          <a:bodyPr wrap="none" lIns="0" tIns="0" rIns="0" bIns="0" rtlCol="0" anchor="t"/>
          <a:lstStyle/>
          <a:p>
            <a:pPr marL="0" indent="0" algn="l">
              <a:lnSpc>
                <a:spcPts val="2200"/>
              </a:lnSpc>
              <a:buNone/>
            </a:pPr>
            <a:r>
              <a:rPr lang="en-US" sz="1350" dirty="0">
                <a:solidFill>
                  <a:srgbClr val="3C3939"/>
                </a:solidFill>
                <a:latin typeface="Roboto" pitchFamily="34" charset="0"/>
                <a:ea typeface="Roboto" pitchFamily="34" charset="-122"/>
                <a:cs typeface="Roboto" pitchFamily="34" charset="-120"/>
              </a:rPr>
              <a:t>Дозволяє керувати відображенням та властивостями картографічних шарів</a:t>
            </a:r>
            <a:endParaRPr lang="en-US" sz="1350" dirty="0"/>
          </a:p>
        </p:txBody>
      </p:sp>
      <p:sp>
        <p:nvSpPr>
          <p:cNvPr id="16" name="Shape 10"/>
          <p:cNvSpPr/>
          <p:nvPr/>
        </p:nvSpPr>
        <p:spPr>
          <a:xfrm>
            <a:off x="6105525" y="5746313"/>
            <a:ext cx="398026" cy="398026"/>
          </a:xfrm>
          <a:prstGeom prst="roundRect">
            <a:avLst>
              <a:gd name="adj" fmla="val 18669"/>
            </a:avLst>
          </a:prstGeom>
          <a:solidFill>
            <a:srgbClr val="E1E1EA"/>
          </a:solidFill>
          <a:ln w="7620">
            <a:solidFill>
              <a:srgbClr val="C7C7D0"/>
            </a:solidFill>
            <a:prstDash val="solid"/>
          </a:ln>
        </p:spPr>
      </p:sp>
      <p:pic>
        <p:nvPicPr>
          <p:cNvPr id="17" name="Image 4" descr="preencoded.png"/>
          <p:cNvPicPr>
            <a:picLocks noChangeAspect="1"/>
          </p:cNvPicPr>
          <p:nvPr/>
        </p:nvPicPr>
        <p:blipFill>
          <a:blip r:embed="rId7"/>
          <a:stretch>
            <a:fillRect/>
          </a:stretch>
        </p:blipFill>
        <p:spPr>
          <a:xfrm>
            <a:off x="6171843" y="5779413"/>
            <a:ext cx="265271" cy="331708"/>
          </a:xfrm>
          <a:prstGeom prst="rect">
            <a:avLst/>
          </a:prstGeom>
        </p:spPr>
      </p:pic>
      <p:sp>
        <p:nvSpPr>
          <p:cNvPr id="18" name="Text 11"/>
          <p:cNvSpPr/>
          <p:nvPr/>
        </p:nvSpPr>
        <p:spPr>
          <a:xfrm>
            <a:off x="6680359" y="5746313"/>
            <a:ext cx="2211467" cy="276344"/>
          </a:xfrm>
          <a:prstGeom prst="rect">
            <a:avLst/>
          </a:prstGeom>
          <a:noFill/>
          <a:ln/>
        </p:spPr>
        <p:txBody>
          <a:bodyPr wrap="none" lIns="0" tIns="0" rIns="0" bIns="0" rtlCol="0" anchor="t"/>
          <a:lstStyle/>
          <a:p>
            <a:pPr marL="0" indent="0" algn="l">
              <a:lnSpc>
                <a:spcPts val="2150"/>
              </a:lnSpc>
              <a:buNone/>
            </a:pPr>
            <a:r>
              <a:rPr lang="en-US" sz="1700" dirty="0">
                <a:solidFill>
                  <a:srgbClr val="3C3939"/>
                </a:solidFill>
                <a:latin typeface="Raleway" pitchFamily="34" charset="0"/>
                <a:ea typeface="Raleway" pitchFamily="34" charset="-122"/>
                <a:cs typeface="Raleway" pitchFamily="34" charset="-120"/>
              </a:rPr>
              <a:t>Робоча область</a:t>
            </a:r>
            <a:endParaRPr lang="en-US" sz="1700" dirty="0"/>
          </a:p>
        </p:txBody>
      </p:sp>
      <p:sp>
        <p:nvSpPr>
          <p:cNvPr id="19" name="Text 12"/>
          <p:cNvSpPr/>
          <p:nvPr/>
        </p:nvSpPr>
        <p:spPr>
          <a:xfrm>
            <a:off x="6680359" y="6128742"/>
            <a:ext cx="7330916" cy="283012"/>
          </a:xfrm>
          <a:prstGeom prst="rect">
            <a:avLst/>
          </a:prstGeom>
          <a:noFill/>
          <a:ln/>
        </p:spPr>
        <p:txBody>
          <a:bodyPr wrap="none" lIns="0" tIns="0" rIns="0" bIns="0" rtlCol="0" anchor="t"/>
          <a:lstStyle/>
          <a:p>
            <a:pPr marL="0" indent="0" algn="l">
              <a:lnSpc>
                <a:spcPts val="2200"/>
              </a:lnSpc>
              <a:buNone/>
            </a:pPr>
            <a:r>
              <a:rPr lang="en-US" sz="1350" dirty="0">
                <a:solidFill>
                  <a:srgbClr val="3C3939"/>
                </a:solidFill>
                <a:latin typeface="Roboto" pitchFamily="34" charset="0"/>
                <a:ea typeface="Roboto" pitchFamily="34" charset="-122"/>
                <a:cs typeface="Roboto" pitchFamily="34" charset="-120"/>
              </a:rPr>
              <a:t>Основний простір для відображення карт та роботи з просторовими даними</a:t>
            </a:r>
            <a:endParaRPr lang="en-US" sz="1350" dirty="0"/>
          </a:p>
        </p:txBody>
      </p:sp>
      <p:sp>
        <p:nvSpPr>
          <p:cNvPr id="20" name="Text 13"/>
          <p:cNvSpPr/>
          <p:nvPr/>
        </p:nvSpPr>
        <p:spPr>
          <a:xfrm>
            <a:off x="6105525" y="6610707"/>
            <a:ext cx="7905750" cy="1132046"/>
          </a:xfrm>
          <a:prstGeom prst="rect">
            <a:avLst/>
          </a:prstGeom>
          <a:noFill/>
          <a:ln/>
        </p:spPr>
        <p:txBody>
          <a:bodyPr wrap="square" lIns="0" tIns="0" rIns="0" bIns="0" rtlCol="0" anchor="t"/>
          <a:lstStyle/>
          <a:p>
            <a:pPr marL="0" indent="0" algn="l">
              <a:lnSpc>
                <a:spcPts val="2200"/>
              </a:lnSpc>
              <a:buNone/>
            </a:pPr>
            <a:r>
              <a:rPr lang="en-US" sz="1350" dirty="0">
                <a:solidFill>
                  <a:srgbClr val="3C3939"/>
                </a:solidFill>
                <a:latin typeface="Roboto" pitchFamily="34" charset="0"/>
                <a:ea typeface="Roboto" pitchFamily="34" charset="-122"/>
                <a:cs typeface="Roboto" pitchFamily="34" charset="-120"/>
              </a:rPr>
              <a:t>Інтерфейс MapInfo має класичну структуру програми для Windows із можливістю гнучкого налаштування розташування панелей та вікон. Користувачі можуть змінювати інтерфейс відповідно до своїх потреб, створюючи власні набори інструментів та зберігаючи їх у робочих наборах.</a:t>
            </a:r>
            <a:endParaRPr lang="en-US"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40794" y="503515"/>
            <a:ext cx="4988719" cy="572214"/>
          </a:xfrm>
          <a:prstGeom prst="rect">
            <a:avLst/>
          </a:prstGeom>
          <a:noFill/>
          <a:ln/>
        </p:spPr>
        <p:txBody>
          <a:bodyPr wrap="none" lIns="0" tIns="0" rIns="0" bIns="0" rtlCol="0" anchor="t"/>
          <a:lstStyle/>
          <a:p>
            <a:pPr marL="0" indent="0" algn="l">
              <a:lnSpc>
                <a:spcPts val="4500"/>
              </a:lnSpc>
              <a:buNone/>
            </a:pPr>
            <a:r>
              <a:rPr lang="en-US" sz="3600" dirty="0">
                <a:solidFill>
                  <a:srgbClr val="1B1B27"/>
                </a:solidFill>
                <a:latin typeface="Raleway" pitchFamily="34" charset="0"/>
                <a:ea typeface="Raleway" pitchFamily="34" charset="-122"/>
                <a:cs typeface="Raleway" pitchFamily="34" charset="-120"/>
              </a:rPr>
              <a:t>Головне меню MapInfo</a:t>
            </a:r>
            <a:endParaRPr lang="en-US" sz="3600" dirty="0"/>
          </a:p>
        </p:txBody>
      </p:sp>
      <p:pic>
        <p:nvPicPr>
          <p:cNvPr id="3" name="Image 0" descr="preencoded.png"/>
          <p:cNvPicPr>
            <a:picLocks noChangeAspect="1"/>
          </p:cNvPicPr>
          <p:nvPr/>
        </p:nvPicPr>
        <p:blipFill>
          <a:blip r:embed="rId3"/>
          <a:stretch>
            <a:fillRect/>
          </a:stretch>
        </p:blipFill>
        <p:spPr>
          <a:xfrm>
            <a:off x="640794" y="1441847"/>
            <a:ext cx="915472" cy="1098590"/>
          </a:xfrm>
          <a:prstGeom prst="rect">
            <a:avLst/>
          </a:prstGeom>
        </p:spPr>
      </p:pic>
      <p:sp>
        <p:nvSpPr>
          <p:cNvPr id="4" name="Text 1"/>
          <p:cNvSpPr/>
          <p:nvPr/>
        </p:nvSpPr>
        <p:spPr>
          <a:xfrm>
            <a:off x="1830824" y="1624846"/>
            <a:ext cx="2288738" cy="285988"/>
          </a:xfrm>
          <a:prstGeom prst="rect">
            <a:avLst/>
          </a:prstGeom>
          <a:noFill/>
          <a:ln/>
        </p:spPr>
        <p:txBody>
          <a:bodyPr wrap="none" lIns="0" tIns="0" rIns="0" bIns="0" rtlCol="0" anchor="t"/>
          <a:lstStyle/>
          <a:p>
            <a:pPr marL="0" indent="0" algn="l">
              <a:lnSpc>
                <a:spcPts val="2250"/>
              </a:lnSpc>
              <a:buNone/>
            </a:pPr>
            <a:r>
              <a:rPr lang="en-US" sz="1800" dirty="0">
                <a:solidFill>
                  <a:srgbClr val="3C3939"/>
                </a:solidFill>
                <a:latin typeface="Raleway" pitchFamily="34" charset="0"/>
                <a:ea typeface="Raleway" pitchFamily="34" charset="-122"/>
                <a:cs typeface="Raleway" pitchFamily="34" charset="-120"/>
              </a:rPr>
              <a:t>Файл</a:t>
            </a:r>
            <a:endParaRPr lang="en-US" sz="1800" dirty="0"/>
          </a:p>
        </p:txBody>
      </p:sp>
      <p:sp>
        <p:nvSpPr>
          <p:cNvPr id="5" name="Text 2"/>
          <p:cNvSpPr/>
          <p:nvPr/>
        </p:nvSpPr>
        <p:spPr>
          <a:xfrm>
            <a:off x="1830824" y="2020610"/>
            <a:ext cx="12158782" cy="292894"/>
          </a:xfrm>
          <a:prstGeom prst="rect">
            <a:avLst/>
          </a:prstGeom>
          <a:noFill/>
          <a:ln/>
        </p:spPr>
        <p:txBody>
          <a:bodyPr wrap="none" lIns="0" tIns="0" rIns="0" bIns="0" rtlCol="0" anchor="t"/>
          <a:lstStyle/>
          <a:p>
            <a:pPr marL="0" indent="0" algn="l">
              <a:lnSpc>
                <a:spcPts val="2300"/>
              </a:lnSpc>
              <a:buNone/>
            </a:pPr>
            <a:r>
              <a:rPr lang="en-US" sz="1400" dirty="0">
                <a:solidFill>
                  <a:srgbClr val="3C3939"/>
                </a:solidFill>
                <a:latin typeface="Roboto" pitchFamily="34" charset="0"/>
                <a:ea typeface="Roboto" pitchFamily="34" charset="-122"/>
                <a:cs typeface="Roboto" pitchFamily="34" charset="-120"/>
              </a:rPr>
              <a:t>Команди для роботи з файлами (відкриття, збереження, друк карт) та управління робочими наборами</a:t>
            </a:r>
            <a:endParaRPr lang="en-US" sz="1400" dirty="0"/>
          </a:p>
        </p:txBody>
      </p:sp>
      <p:pic>
        <p:nvPicPr>
          <p:cNvPr id="6" name="Image 1" descr="preencoded.png"/>
          <p:cNvPicPr>
            <a:picLocks noChangeAspect="1"/>
          </p:cNvPicPr>
          <p:nvPr/>
        </p:nvPicPr>
        <p:blipFill>
          <a:blip r:embed="rId4"/>
          <a:stretch>
            <a:fillRect/>
          </a:stretch>
        </p:blipFill>
        <p:spPr>
          <a:xfrm>
            <a:off x="640794" y="2540437"/>
            <a:ext cx="915472" cy="1098590"/>
          </a:xfrm>
          <a:prstGeom prst="rect">
            <a:avLst/>
          </a:prstGeom>
        </p:spPr>
      </p:pic>
      <p:sp>
        <p:nvSpPr>
          <p:cNvPr id="7" name="Text 3"/>
          <p:cNvSpPr/>
          <p:nvPr/>
        </p:nvSpPr>
        <p:spPr>
          <a:xfrm>
            <a:off x="1830824" y="2723436"/>
            <a:ext cx="2288738" cy="285988"/>
          </a:xfrm>
          <a:prstGeom prst="rect">
            <a:avLst/>
          </a:prstGeom>
          <a:noFill/>
          <a:ln/>
        </p:spPr>
        <p:txBody>
          <a:bodyPr wrap="none" lIns="0" tIns="0" rIns="0" bIns="0" rtlCol="0" anchor="t"/>
          <a:lstStyle/>
          <a:p>
            <a:pPr marL="0" indent="0" algn="l">
              <a:lnSpc>
                <a:spcPts val="2250"/>
              </a:lnSpc>
              <a:buNone/>
            </a:pPr>
            <a:r>
              <a:rPr lang="en-US" sz="1800" dirty="0">
                <a:solidFill>
                  <a:srgbClr val="3C3939"/>
                </a:solidFill>
                <a:latin typeface="Raleway" pitchFamily="34" charset="0"/>
                <a:ea typeface="Raleway" pitchFamily="34" charset="-122"/>
                <a:cs typeface="Raleway" pitchFamily="34" charset="-120"/>
              </a:rPr>
              <a:t>Правка</a:t>
            </a:r>
            <a:endParaRPr lang="en-US" sz="1800" dirty="0"/>
          </a:p>
        </p:txBody>
      </p:sp>
      <p:sp>
        <p:nvSpPr>
          <p:cNvPr id="8" name="Text 4"/>
          <p:cNvSpPr/>
          <p:nvPr/>
        </p:nvSpPr>
        <p:spPr>
          <a:xfrm>
            <a:off x="1830824" y="3119199"/>
            <a:ext cx="12158782" cy="292894"/>
          </a:xfrm>
          <a:prstGeom prst="rect">
            <a:avLst/>
          </a:prstGeom>
          <a:noFill/>
          <a:ln/>
        </p:spPr>
        <p:txBody>
          <a:bodyPr wrap="none" lIns="0" tIns="0" rIns="0" bIns="0" rtlCol="0" anchor="t"/>
          <a:lstStyle/>
          <a:p>
            <a:pPr marL="0" indent="0" algn="l">
              <a:lnSpc>
                <a:spcPts val="2300"/>
              </a:lnSpc>
              <a:buNone/>
            </a:pPr>
            <a:r>
              <a:rPr lang="en-US" sz="1400" dirty="0">
                <a:solidFill>
                  <a:srgbClr val="3C3939"/>
                </a:solidFill>
                <a:latin typeface="Roboto" pitchFamily="34" charset="0"/>
                <a:ea typeface="Roboto" pitchFamily="34" charset="-122"/>
                <a:cs typeface="Roboto" pitchFamily="34" charset="-120"/>
              </a:rPr>
              <a:t>Інструменти редагування об'єктів, буфер обміну, налаштування параметрів програми</a:t>
            </a:r>
            <a:endParaRPr lang="en-US" sz="1400" dirty="0"/>
          </a:p>
        </p:txBody>
      </p:sp>
      <p:pic>
        <p:nvPicPr>
          <p:cNvPr id="9" name="Image 2" descr="preencoded.png"/>
          <p:cNvPicPr>
            <a:picLocks noChangeAspect="1"/>
          </p:cNvPicPr>
          <p:nvPr/>
        </p:nvPicPr>
        <p:blipFill>
          <a:blip r:embed="rId5"/>
          <a:stretch>
            <a:fillRect/>
          </a:stretch>
        </p:blipFill>
        <p:spPr>
          <a:xfrm>
            <a:off x="640794" y="3639026"/>
            <a:ext cx="915472" cy="1098590"/>
          </a:xfrm>
          <a:prstGeom prst="rect">
            <a:avLst/>
          </a:prstGeom>
        </p:spPr>
      </p:pic>
      <p:sp>
        <p:nvSpPr>
          <p:cNvPr id="10" name="Text 5"/>
          <p:cNvSpPr/>
          <p:nvPr/>
        </p:nvSpPr>
        <p:spPr>
          <a:xfrm>
            <a:off x="1830824" y="3822025"/>
            <a:ext cx="2288738" cy="285988"/>
          </a:xfrm>
          <a:prstGeom prst="rect">
            <a:avLst/>
          </a:prstGeom>
          <a:noFill/>
          <a:ln/>
        </p:spPr>
        <p:txBody>
          <a:bodyPr wrap="none" lIns="0" tIns="0" rIns="0" bIns="0" rtlCol="0" anchor="t"/>
          <a:lstStyle/>
          <a:p>
            <a:pPr marL="0" indent="0" algn="l">
              <a:lnSpc>
                <a:spcPts val="2250"/>
              </a:lnSpc>
              <a:buNone/>
            </a:pPr>
            <a:r>
              <a:rPr lang="en-US" sz="1800" dirty="0">
                <a:solidFill>
                  <a:srgbClr val="3C3939"/>
                </a:solidFill>
                <a:latin typeface="Raleway" pitchFamily="34" charset="0"/>
                <a:ea typeface="Raleway" pitchFamily="34" charset="-122"/>
                <a:cs typeface="Raleway" pitchFamily="34" charset="-120"/>
              </a:rPr>
              <a:t>Інструменти</a:t>
            </a:r>
            <a:endParaRPr lang="en-US" sz="1800" dirty="0"/>
          </a:p>
        </p:txBody>
      </p:sp>
      <p:sp>
        <p:nvSpPr>
          <p:cNvPr id="11" name="Text 6"/>
          <p:cNvSpPr/>
          <p:nvPr/>
        </p:nvSpPr>
        <p:spPr>
          <a:xfrm>
            <a:off x="1830824" y="4217789"/>
            <a:ext cx="12158782" cy="292894"/>
          </a:xfrm>
          <a:prstGeom prst="rect">
            <a:avLst/>
          </a:prstGeom>
          <a:noFill/>
          <a:ln/>
        </p:spPr>
        <p:txBody>
          <a:bodyPr wrap="none" lIns="0" tIns="0" rIns="0" bIns="0" rtlCol="0" anchor="t"/>
          <a:lstStyle/>
          <a:p>
            <a:pPr marL="0" indent="0" algn="l">
              <a:lnSpc>
                <a:spcPts val="2300"/>
              </a:lnSpc>
              <a:buNone/>
            </a:pPr>
            <a:r>
              <a:rPr lang="en-US" sz="1400" dirty="0">
                <a:solidFill>
                  <a:srgbClr val="3C3939"/>
                </a:solidFill>
                <a:latin typeface="Roboto" pitchFamily="34" charset="0"/>
                <a:ea typeface="Roboto" pitchFamily="34" charset="-122"/>
                <a:cs typeface="Roboto" pitchFamily="34" charset="-120"/>
              </a:rPr>
              <a:t>Спеціалізовані засоби для роботи з геоданими: запити, вибірки, просторовий аналіз</a:t>
            </a:r>
            <a:endParaRPr lang="en-US" sz="1400" dirty="0"/>
          </a:p>
        </p:txBody>
      </p:sp>
      <p:pic>
        <p:nvPicPr>
          <p:cNvPr id="12" name="Image 3" descr="preencoded.png"/>
          <p:cNvPicPr>
            <a:picLocks noChangeAspect="1"/>
          </p:cNvPicPr>
          <p:nvPr/>
        </p:nvPicPr>
        <p:blipFill>
          <a:blip r:embed="rId6"/>
          <a:stretch>
            <a:fillRect/>
          </a:stretch>
        </p:blipFill>
        <p:spPr>
          <a:xfrm>
            <a:off x="640794" y="4737616"/>
            <a:ext cx="915472" cy="1098590"/>
          </a:xfrm>
          <a:prstGeom prst="rect">
            <a:avLst/>
          </a:prstGeom>
        </p:spPr>
      </p:pic>
      <p:sp>
        <p:nvSpPr>
          <p:cNvPr id="13" name="Text 7"/>
          <p:cNvSpPr/>
          <p:nvPr/>
        </p:nvSpPr>
        <p:spPr>
          <a:xfrm>
            <a:off x="1830824" y="4920615"/>
            <a:ext cx="2288738" cy="285988"/>
          </a:xfrm>
          <a:prstGeom prst="rect">
            <a:avLst/>
          </a:prstGeom>
          <a:noFill/>
          <a:ln/>
        </p:spPr>
        <p:txBody>
          <a:bodyPr wrap="none" lIns="0" tIns="0" rIns="0" bIns="0" rtlCol="0" anchor="t"/>
          <a:lstStyle/>
          <a:p>
            <a:pPr marL="0" indent="0" algn="l">
              <a:lnSpc>
                <a:spcPts val="2250"/>
              </a:lnSpc>
              <a:buNone/>
            </a:pPr>
            <a:r>
              <a:rPr lang="en-US" sz="1800" dirty="0">
                <a:solidFill>
                  <a:srgbClr val="3C3939"/>
                </a:solidFill>
                <a:latin typeface="Raleway" pitchFamily="34" charset="0"/>
                <a:ea typeface="Raleway" pitchFamily="34" charset="-122"/>
                <a:cs typeface="Raleway" pitchFamily="34" charset="-120"/>
              </a:rPr>
              <a:t>Об'єкт</a:t>
            </a:r>
            <a:endParaRPr lang="en-US" sz="1800" dirty="0"/>
          </a:p>
        </p:txBody>
      </p:sp>
      <p:sp>
        <p:nvSpPr>
          <p:cNvPr id="14" name="Text 8"/>
          <p:cNvSpPr/>
          <p:nvPr/>
        </p:nvSpPr>
        <p:spPr>
          <a:xfrm>
            <a:off x="1830824" y="5316379"/>
            <a:ext cx="12158782" cy="292894"/>
          </a:xfrm>
          <a:prstGeom prst="rect">
            <a:avLst/>
          </a:prstGeom>
          <a:noFill/>
          <a:ln/>
        </p:spPr>
        <p:txBody>
          <a:bodyPr wrap="none" lIns="0" tIns="0" rIns="0" bIns="0" rtlCol="0" anchor="t"/>
          <a:lstStyle/>
          <a:p>
            <a:pPr marL="0" indent="0" algn="l">
              <a:lnSpc>
                <a:spcPts val="2300"/>
              </a:lnSpc>
              <a:buNone/>
            </a:pPr>
            <a:r>
              <a:rPr lang="en-US" sz="1400" dirty="0">
                <a:solidFill>
                  <a:srgbClr val="3C3939"/>
                </a:solidFill>
                <a:latin typeface="Roboto" pitchFamily="34" charset="0"/>
                <a:ea typeface="Roboto" pitchFamily="34" charset="-122"/>
                <a:cs typeface="Roboto" pitchFamily="34" charset="-120"/>
              </a:rPr>
              <a:t>Команди для створення та модифікації просторових об'єктів, їх об'єднання та розділення</a:t>
            </a:r>
            <a:endParaRPr lang="en-US" sz="1400" dirty="0"/>
          </a:p>
        </p:txBody>
      </p:sp>
      <p:pic>
        <p:nvPicPr>
          <p:cNvPr id="15" name="Image 4" descr="preencoded.png"/>
          <p:cNvPicPr>
            <a:picLocks noChangeAspect="1"/>
          </p:cNvPicPr>
          <p:nvPr/>
        </p:nvPicPr>
        <p:blipFill>
          <a:blip r:embed="rId7"/>
          <a:stretch>
            <a:fillRect/>
          </a:stretch>
        </p:blipFill>
        <p:spPr>
          <a:xfrm>
            <a:off x="640794" y="5836206"/>
            <a:ext cx="915472" cy="1098590"/>
          </a:xfrm>
          <a:prstGeom prst="rect">
            <a:avLst/>
          </a:prstGeom>
        </p:spPr>
      </p:pic>
      <p:sp>
        <p:nvSpPr>
          <p:cNvPr id="16" name="Text 9"/>
          <p:cNvSpPr/>
          <p:nvPr/>
        </p:nvSpPr>
        <p:spPr>
          <a:xfrm>
            <a:off x="1830824" y="6019205"/>
            <a:ext cx="2288738" cy="285988"/>
          </a:xfrm>
          <a:prstGeom prst="rect">
            <a:avLst/>
          </a:prstGeom>
          <a:noFill/>
          <a:ln/>
        </p:spPr>
        <p:txBody>
          <a:bodyPr wrap="none" lIns="0" tIns="0" rIns="0" bIns="0" rtlCol="0" anchor="t"/>
          <a:lstStyle/>
          <a:p>
            <a:pPr marL="0" indent="0" algn="l">
              <a:lnSpc>
                <a:spcPts val="2250"/>
              </a:lnSpc>
              <a:buNone/>
            </a:pPr>
            <a:r>
              <a:rPr lang="en-US" sz="1800" dirty="0">
                <a:solidFill>
                  <a:srgbClr val="3C3939"/>
                </a:solidFill>
                <a:latin typeface="Raleway" pitchFamily="34" charset="0"/>
                <a:ea typeface="Raleway" pitchFamily="34" charset="-122"/>
                <a:cs typeface="Raleway" pitchFamily="34" charset="-120"/>
              </a:rPr>
              <a:t>Запит</a:t>
            </a:r>
            <a:endParaRPr lang="en-US" sz="1800" dirty="0"/>
          </a:p>
        </p:txBody>
      </p:sp>
      <p:sp>
        <p:nvSpPr>
          <p:cNvPr id="17" name="Text 10"/>
          <p:cNvSpPr/>
          <p:nvPr/>
        </p:nvSpPr>
        <p:spPr>
          <a:xfrm>
            <a:off x="1830824" y="6414968"/>
            <a:ext cx="12158782" cy="292894"/>
          </a:xfrm>
          <a:prstGeom prst="rect">
            <a:avLst/>
          </a:prstGeom>
          <a:noFill/>
          <a:ln/>
        </p:spPr>
        <p:txBody>
          <a:bodyPr wrap="none" lIns="0" tIns="0" rIns="0" bIns="0" rtlCol="0" anchor="t"/>
          <a:lstStyle/>
          <a:p>
            <a:pPr marL="0" indent="0" algn="l">
              <a:lnSpc>
                <a:spcPts val="2300"/>
              </a:lnSpc>
              <a:buNone/>
            </a:pPr>
            <a:r>
              <a:rPr lang="en-US" sz="1400" dirty="0">
                <a:solidFill>
                  <a:srgbClr val="3C3939"/>
                </a:solidFill>
                <a:latin typeface="Roboto" pitchFamily="34" charset="0"/>
                <a:ea typeface="Roboto" pitchFamily="34" charset="-122"/>
                <a:cs typeface="Roboto" pitchFamily="34" charset="-120"/>
              </a:rPr>
              <a:t>Інструменти для формування SQL-запитів до просторових даних та їх аналізу</a:t>
            </a:r>
            <a:endParaRPr lang="en-US" sz="1400" dirty="0"/>
          </a:p>
        </p:txBody>
      </p:sp>
      <p:sp>
        <p:nvSpPr>
          <p:cNvPr id="18" name="Text 11"/>
          <p:cNvSpPr/>
          <p:nvPr/>
        </p:nvSpPr>
        <p:spPr>
          <a:xfrm>
            <a:off x="640794" y="7140773"/>
            <a:ext cx="13348811" cy="585788"/>
          </a:xfrm>
          <a:prstGeom prst="rect">
            <a:avLst/>
          </a:prstGeom>
          <a:noFill/>
          <a:ln/>
        </p:spPr>
        <p:txBody>
          <a:bodyPr wrap="square" lIns="0" tIns="0" rIns="0" bIns="0" rtlCol="0" anchor="t"/>
          <a:lstStyle/>
          <a:p>
            <a:pPr marL="0" indent="0" algn="l">
              <a:lnSpc>
                <a:spcPts val="2300"/>
              </a:lnSpc>
              <a:buNone/>
            </a:pPr>
            <a:r>
              <a:rPr lang="en-US" sz="1400" dirty="0">
                <a:solidFill>
                  <a:srgbClr val="3C3939"/>
                </a:solidFill>
                <a:latin typeface="Roboto" pitchFamily="34" charset="0"/>
                <a:ea typeface="Roboto" pitchFamily="34" charset="-122"/>
                <a:cs typeface="Roboto" pitchFamily="34" charset="-120"/>
              </a:rPr>
              <a:t>Головне меню MapInfo логічно структуроване та забезпечує доступ до всіх можливостей програми. З розвитком версій програми меню розширювалося, але загальна логіка залишилася незмінною, що полегшує перехід користувачів на нові версії.</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57305" y="577215"/>
            <a:ext cx="5526405" cy="509707"/>
          </a:xfrm>
          <a:prstGeom prst="rect">
            <a:avLst/>
          </a:prstGeom>
          <a:noFill/>
          <a:ln/>
        </p:spPr>
        <p:txBody>
          <a:bodyPr wrap="none" lIns="0" tIns="0" rIns="0" bIns="0" rtlCol="0" anchor="t"/>
          <a:lstStyle/>
          <a:p>
            <a:pPr marL="0" indent="0" algn="l">
              <a:lnSpc>
                <a:spcPts val="4000"/>
              </a:lnSpc>
              <a:buNone/>
            </a:pPr>
            <a:r>
              <a:rPr lang="en-US" sz="3200" dirty="0">
                <a:solidFill>
                  <a:srgbClr val="1B1B27"/>
                </a:solidFill>
                <a:latin typeface="Raleway" pitchFamily="34" charset="0"/>
                <a:ea typeface="Raleway" pitchFamily="34" charset="-122"/>
                <a:cs typeface="Raleway" pitchFamily="34" charset="-120"/>
              </a:rPr>
              <a:t>Панелі інструментів MapInfo</a:t>
            </a:r>
            <a:endParaRPr lang="en-US" sz="3200" dirty="0"/>
          </a:p>
        </p:txBody>
      </p:sp>
      <p:sp>
        <p:nvSpPr>
          <p:cNvPr id="4" name="Shape 1"/>
          <p:cNvSpPr/>
          <p:nvPr/>
        </p:nvSpPr>
        <p:spPr>
          <a:xfrm>
            <a:off x="6057305" y="1331595"/>
            <a:ext cx="8002191" cy="1216223"/>
          </a:xfrm>
          <a:prstGeom prst="roundRect">
            <a:avLst>
              <a:gd name="adj" fmla="val 5633"/>
            </a:avLst>
          </a:prstGeom>
          <a:solidFill>
            <a:srgbClr val="E1E1EA"/>
          </a:solidFill>
          <a:ln w="7620">
            <a:solidFill>
              <a:srgbClr val="C7C7D0"/>
            </a:solidFill>
            <a:prstDash val="solid"/>
          </a:ln>
        </p:spPr>
      </p:sp>
      <p:sp>
        <p:nvSpPr>
          <p:cNvPr id="5" name="Text 2"/>
          <p:cNvSpPr/>
          <p:nvPr/>
        </p:nvSpPr>
        <p:spPr>
          <a:xfrm>
            <a:off x="6228040" y="1502331"/>
            <a:ext cx="2039064" cy="254913"/>
          </a:xfrm>
          <a:prstGeom prst="rect">
            <a:avLst/>
          </a:prstGeom>
          <a:noFill/>
          <a:ln/>
        </p:spPr>
        <p:txBody>
          <a:bodyPr wrap="none" lIns="0" tIns="0" rIns="0" bIns="0" rtlCol="0" anchor="t"/>
          <a:lstStyle/>
          <a:p>
            <a:pPr marL="0" indent="0" algn="l">
              <a:lnSpc>
                <a:spcPts val="2000"/>
              </a:lnSpc>
              <a:buNone/>
            </a:pPr>
            <a:r>
              <a:rPr lang="en-US" sz="1600" dirty="0">
                <a:solidFill>
                  <a:srgbClr val="3C3939"/>
                </a:solidFill>
                <a:latin typeface="Raleway" pitchFamily="34" charset="0"/>
                <a:ea typeface="Raleway" pitchFamily="34" charset="-122"/>
                <a:cs typeface="Raleway" pitchFamily="34" charset="-120"/>
              </a:rPr>
              <a:t>Стандартна панель</a:t>
            </a:r>
            <a:endParaRPr lang="en-US" sz="1600" dirty="0"/>
          </a:p>
        </p:txBody>
      </p:sp>
      <p:sp>
        <p:nvSpPr>
          <p:cNvPr id="6" name="Text 3"/>
          <p:cNvSpPr/>
          <p:nvPr/>
        </p:nvSpPr>
        <p:spPr>
          <a:xfrm>
            <a:off x="6228040" y="1855113"/>
            <a:ext cx="7660719" cy="521970"/>
          </a:xfrm>
          <a:prstGeom prst="rect">
            <a:avLst/>
          </a:prstGeom>
          <a:noFill/>
          <a:ln/>
        </p:spPr>
        <p:txBody>
          <a:bodyPr wrap="square" lIns="0" tIns="0" rIns="0" bIns="0" rtlCol="0" anchor="t"/>
          <a:lstStyle/>
          <a:p>
            <a:pPr marL="0" indent="0" algn="l">
              <a:lnSpc>
                <a:spcPts val="2050"/>
              </a:lnSpc>
              <a:buNone/>
            </a:pPr>
            <a:r>
              <a:rPr lang="en-US" sz="1250" dirty="0">
                <a:solidFill>
                  <a:srgbClr val="3C3939"/>
                </a:solidFill>
                <a:latin typeface="Roboto" pitchFamily="34" charset="0"/>
                <a:ea typeface="Roboto" pitchFamily="34" charset="-122"/>
                <a:cs typeface="Roboto" pitchFamily="34" charset="-120"/>
              </a:rPr>
              <a:t>Містить інструменти для роботи з файлами, буфером обміну та робочими наборами: Новий, Відкрити, Зберегти, Друк, Скасувати, Повторити та інші</a:t>
            </a:r>
            <a:endParaRPr lang="en-US" sz="1250" dirty="0"/>
          </a:p>
        </p:txBody>
      </p:sp>
      <p:sp>
        <p:nvSpPr>
          <p:cNvPr id="7" name="Shape 4"/>
          <p:cNvSpPr/>
          <p:nvPr/>
        </p:nvSpPr>
        <p:spPr>
          <a:xfrm>
            <a:off x="6057305" y="2710934"/>
            <a:ext cx="8002191" cy="1216223"/>
          </a:xfrm>
          <a:prstGeom prst="roundRect">
            <a:avLst>
              <a:gd name="adj" fmla="val 5633"/>
            </a:avLst>
          </a:prstGeom>
          <a:solidFill>
            <a:srgbClr val="E1E1EA"/>
          </a:solidFill>
          <a:ln w="7620">
            <a:solidFill>
              <a:srgbClr val="C7C7D0"/>
            </a:solidFill>
            <a:prstDash val="solid"/>
          </a:ln>
        </p:spPr>
      </p:sp>
      <p:sp>
        <p:nvSpPr>
          <p:cNvPr id="8" name="Text 5"/>
          <p:cNvSpPr/>
          <p:nvPr/>
        </p:nvSpPr>
        <p:spPr>
          <a:xfrm>
            <a:off x="6228040" y="2881670"/>
            <a:ext cx="3178493" cy="254913"/>
          </a:xfrm>
          <a:prstGeom prst="rect">
            <a:avLst/>
          </a:prstGeom>
          <a:noFill/>
          <a:ln/>
        </p:spPr>
        <p:txBody>
          <a:bodyPr wrap="none" lIns="0" tIns="0" rIns="0" bIns="0" rtlCol="0" anchor="t"/>
          <a:lstStyle/>
          <a:p>
            <a:pPr marL="0" indent="0" algn="l">
              <a:lnSpc>
                <a:spcPts val="2000"/>
              </a:lnSpc>
              <a:buNone/>
            </a:pPr>
            <a:r>
              <a:rPr lang="en-US" sz="1600" dirty="0">
                <a:solidFill>
                  <a:srgbClr val="3C3939"/>
                </a:solidFill>
                <a:latin typeface="Raleway" pitchFamily="34" charset="0"/>
                <a:ea typeface="Raleway" pitchFamily="34" charset="-122"/>
                <a:cs typeface="Raleway" pitchFamily="34" charset="-120"/>
              </a:rPr>
              <a:t>Панель інструментів Малювання</a:t>
            </a:r>
            <a:endParaRPr lang="en-US" sz="1600" dirty="0"/>
          </a:p>
        </p:txBody>
      </p:sp>
      <p:sp>
        <p:nvSpPr>
          <p:cNvPr id="9" name="Text 6"/>
          <p:cNvSpPr/>
          <p:nvPr/>
        </p:nvSpPr>
        <p:spPr>
          <a:xfrm>
            <a:off x="6228040" y="3234452"/>
            <a:ext cx="7660719" cy="521970"/>
          </a:xfrm>
          <a:prstGeom prst="rect">
            <a:avLst/>
          </a:prstGeom>
          <a:noFill/>
          <a:ln/>
        </p:spPr>
        <p:txBody>
          <a:bodyPr wrap="square" lIns="0" tIns="0" rIns="0" bIns="0" rtlCol="0" anchor="t"/>
          <a:lstStyle/>
          <a:p>
            <a:pPr marL="0" indent="0" algn="l">
              <a:lnSpc>
                <a:spcPts val="2050"/>
              </a:lnSpc>
              <a:buNone/>
            </a:pPr>
            <a:r>
              <a:rPr lang="en-US" sz="1250" dirty="0">
                <a:solidFill>
                  <a:srgbClr val="3C3939"/>
                </a:solidFill>
                <a:latin typeface="Roboto" pitchFamily="34" charset="0"/>
                <a:ea typeface="Roboto" pitchFamily="34" charset="-122"/>
                <a:cs typeface="Roboto" pitchFamily="34" charset="-120"/>
              </a:rPr>
              <a:t>Включає інструменти для створення та редагування об'єктів: Вибір, Точка, Лінія, Полігон, Текст, Прямокутник, Еліпс, Дуга та інші</a:t>
            </a:r>
            <a:endParaRPr lang="en-US" sz="1250" dirty="0"/>
          </a:p>
        </p:txBody>
      </p:sp>
      <p:sp>
        <p:nvSpPr>
          <p:cNvPr id="10" name="Shape 7"/>
          <p:cNvSpPr/>
          <p:nvPr/>
        </p:nvSpPr>
        <p:spPr>
          <a:xfrm>
            <a:off x="6057305" y="4090273"/>
            <a:ext cx="8002191" cy="1216223"/>
          </a:xfrm>
          <a:prstGeom prst="roundRect">
            <a:avLst>
              <a:gd name="adj" fmla="val 5633"/>
            </a:avLst>
          </a:prstGeom>
          <a:solidFill>
            <a:srgbClr val="E1E1EA"/>
          </a:solidFill>
          <a:ln w="7620">
            <a:solidFill>
              <a:srgbClr val="C7C7D0"/>
            </a:solidFill>
            <a:prstDash val="solid"/>
          </a:ln>
        </p:spPr>
      </p:sp>
      <p:sp>
        <p:nvSpPr>
          <p:cNvPr id="11" name="Text 8"/>
          <p:cNvSpPr/>
          <p:nvPr/>
        </p:nvSpPr>
        <p:spPr>
          <a:xfrm>
            <a:off x="6228040" y="4261009"/>
            <a:ext cx="2601158" cy="254913"/>
          </a:xfrm>
          <a:prstGeom prst="rect">
            <a:avLst/>
          </a:prstGeom>
          <a:noFill/>
          <a:ln/>
        </p:spPr>
        <p:txBody>
          <a:bodyPr wrap="none" lIns="0" tIns="0" rIns="0" bIns="0" rtlCol="0" anchor="t"/>
          <a:lstStyle/>
          <a:p>
            <a:pPr marL="0" indent="0" algn="l">
              <a:lnSpc>
                <a:spcPts val="2000"/>
              </a:lnSpc>
              <a:buNone/>
            </a:pPr>
            <a:r>
              <a:rPr lang="en-US" sz="1600" dirty="0">
                <a:solidFill>
                  <a:srgbClr val="3C3939"/>
                </a:solidFill>
                <a:latin typeface="Raleway" pitchFamily="34" charset="0"/>
                <a:ea typeface="Raleway" pitchFamily="34" charset="-122"/>
                <a:cs typeface="Raleway" pitchFamily="34" charset="-120"/>
              </a:rPr>
              <a:t>Панель інструментів СУБД</a:t>
            </a:r>
            <a:endParaRPr lang="en-US" sz="1600" dirty="0"/>
          </a:p>
        </p:txBody>
      </p:sp>
      <p:sp>
        <p:nvSpPr>
          <p:cNvPr id="12" name="Text 9"/>
          <p:cNvSpPr/>
          <p:nvPr/>
        </p:nvSpPr>
        <p:spPr>
          <a:xfrm>
            <a:off x="6228040" y="4613791"/>
            <a:ext cx="7660719" cy="521970"/>
          </a:xfrm>
          <a:prstGeom prst="rect">
            <a:avLst/>
          </a:prstGeom>
          <a:noFill/>
          <a:ln/>
        </p:spPr>
        <p:txBody>
          <a:bodyPr wrap="square" lIns="0" tIns="0" rIns="0" bIns="0" rtlCol="0" anchor="t"/>
          <a:lstStyle/>
          <a:p>
            <a:pPr marL="0" indent="0" algn="l">
              <a:lnSpc>
                <a:spcPts val="2050"/>
              </a:lnSpc>
              <a:buNone/>
            </a:pPr>
            <a:r>
              <a:rPr lang="en-US" sz="1250" dirty="0">
                <a:solidFill>
                  <a:srgbClr val="3C3939"/>
                </a:solidFill>
                <a:latin typeface="Roboto" pitchFamily="34" charset="0"/>
                <a:ea typeface="Roboto" pitchFamily="34" charset="-122"/>
                <a:cs typeface="Roboto" pitchFamily="34" charset="-120"/>
              </a:rPr>
              <a:t>Надає інструменти для роботи з таблицями та запитами: Створити таблицю, Редагувати структуру, SQL-запит, Вибірка та інші</a:t>
            </a:r>
            <a:endParaRPr lang="en-US" sz="1250" dirty="0"/>
          </a:p>
        </p:txBody>
      </p:sp>
      <p:sp>
        <p:nvSpPr>
          <p:cNvPr id="13" name="Shape 10"/>
          <p:cNvSpPr/>
          <p:nvPr/>
        </p:nvSpPr>
        <p:spPr>
          <a:xfrm>
            <a:off x="6057305" y="5469612"/>
            <a:ext cx="8002191" cy="1216223"/>
          </a:xfrm>
          <a:prstGeom prst="roundRect">
            <a:avLst>
              <a:gd name="adj" fmla="val 5633"/>
            </a:avLst>
          </a:prstGeom>
          <a:solidFill>
            <a:srgbClr val="E1E1EA"/>
          </a:solidFill>
          <a:ln w="7620">
            <a:solidFill>
              <a:srgbClr val="C7C7D0"/>
            </a:solidFill>
            <a:prstDash val="solid"/>
          </a:ln>
        </p:spPr>
      </p:sp>
      <p:sp>
        <p:nvSpPr>
          <p:cNvPr id="14" name="Text 11"/>
          <p:cNvSpPr/>
          <p:nvPr/>
        </p:nvSpPr>
        <p:spPr>
          <a:xfrm>
            <a:off x="6228040" y="5640348"/>
            <a:ext cx="2883098" cy="254913"/>
          </a:xfrm>
          <a:prstGeom prst="rect">
            <a:avLst/>
          </a:prstGeom>
          <a:noFill/>
          <a:ln/>
        </p:spPr>
        <p:txBody>
          <a:bodyPr wrap="none" lIns="0" tIns="0" rIns="0" bIns="0" rtlCol="0" anchor="t"/>
          <a:lstStyle/>
          <a:p>
            <a:pPr marL="0" indent="0" algn="l">
              <a:lnSpc>
                <a:spcPts val="2000"/>
              </a:lnSpc>
              <a:buNone/>
            </a:pPr>
            <a:r>
              <a:rPr lang="en-US" sz="1600" dirty="0">
                <a:solidFill>
                  <a:srgbClr val="3C3939"/>
                </a:solidFill>
                <a:latin typeface="Raleway" pitchFamily="34" charset="0"/>
                <a:ea typeface="Raleway" pitchFamily="34" charset="-122"/>
                <a:cs typeface="Raleway" pitchFamily="34" charset="-120"/>
              </a:rPr>
              <a:t>Панель інструментів Операції</a:t>
            </a:r>
            <a:endParaRPr lang="en-US" sz="1600" dirty="0"/>
          </a:p>
        </p:txBody>
      </p:sp>
      <p:sp>
        <p:nvSpPr>
          <p:cNvPr id="15" name="Text 12"/>
          <p:cNvSpPr/>
          <p:nvPr/>
        </p:nvSpPr>
        <p:spPr>
          <a:xfrm>
            <a:off x="6228040" y="5993130"/>
            <a:ext cx="7660719" cy="521970"/>
          </a:xfrm>
          <a:prstGeom prst="rect">
            <a:avLst/>
          </a:prstGeom>
          <a:noFill/>
          <a:ln/>
        </p:spPr>
        <p:txBody>
          <a:bodyPr wrap="square" lIns="0" tIns="0" rIns="0" bIns="0" rtlCol="0" anchor="t"/>
          <a:lstStyle/>
          <a:p>
            <a:pPr marL="0" indent="0" algn="l">
              <a:lnSpc>
                <a:spcPts val="2050"/>
              </a:lnSpc>
              <a:buNone/>
            </a:pPr>
            <a:r>
              <a:rPr lang="en-US" sz="1250" dirty="0">
                <a:solidFill>
                  <a:srgbClr val="3C3939"/>
                </a:solidFill>
                <a:latin typeface="Roboto" pitchFamily="34" charset="0"/>
                <a:ea typeface="Roboto" pitchFamily="34" charset="-122"/>
                <a:cs typeface="Roboto" pitchFamily="34" charset="-120"/>
              </a:rPr>
              <a:t>Містить інструменти для виконання операцій з об'єктами: Буфер, Об'єднання, Перетин, Розрізання та інші</a:t>
            </a:r>
            <a:endParaRPr lang="en-US" sz="1250" dirty="0"/>
          </a:p>
        </p:txBody>
      </p:sp>
      <p:sp>
        <p:nvSpPr>
          <p:cNvPr id="16" name="Text 13"/>
          <p:cNvSpPr/>
          <p:nvPr/>
        </p:nvSpPr>
        <p:spPr>
          <a:xfrm>
            <a:off x="6057305" y="6869311"/>
            <a:ext cx="8002191" cy="782955"/>
          </a:xfrm>
          <a:prstGeom prst="rect">
            <a:avLst/>
          </a:prstGeom>
          <a:noFill/>
          <a:ln/>
        </p:spPr>
        <p:txBody>
          <a:bodyPr wrap="square" lIns="0" tIns="0" rIns="0" bIns="0" rtlCol="0" anchor="t"/>
          <a:lstStyle/>
          <a:p>
            <a:pPr marL="0" indent="0" algn="l">
              <a:lnSpc>
                <a:spcPts val="2050"/>
              </a:lnSpc>
              <a:buNone/>
            </a:pPr>
            <a:r>
              <a:rPr lang="en-US" sz="1250" dirty="0">
                <a:solidFill>
                  <a:srgbClr val="3C3939"/>
                </a:solidFill>
                <a:latin typeface="Roboto" pitchFamily="34" charset="0"/>
                <a:ea typeface="Roboto" pitchFamily="34" charset="-122"/>
                <a:cs typeface="Roboto" pitchFamily="34" charset="-120"/>
              </a:rPr>
              <a:t>Панелі інструментів MapInfo можна налаштовувати та розташовувати за бажанням користувача. Крім стандартних панелей, можна створювати власні з найбільш часто використовуваними інструментами. Багато професійних користувачів створюють спеціалізовані панелі для конкретних робочих процесів.</a:t>
            </a:r>
            <a:endParaRPr lang="en-US" sz="12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57225" y="692467"/>
            <a:ext cx="4695111" cy="586740"/>
          </a:xfrm>
          <a:prstGeom prst="rect">
            <a:avLst/>
          </a:prstGeom>
          <a:noFill/>
          <a:ln/>
        </p:spPr>
        <p:txBody>
          <a:bodyPr wrap="none" lIns="0" tIns="0" rIns="0" bIns="0" rtlCol="0" anchor="t"/>
          <a:lstStyle/>
          <a:p>
            <a:pPr marL="0" indent="0" algn="l">
              <a:lnSpc>
                <a:spcPts val="4600"/>
              </a:lnSpc>
              <a:buNone/>
            </a:pPr>
            <a:r>
              <a:rPr lang="en-US" sz="3650" dirty="0">
                <a:solidFill>
                  <a:srgbClr val="1B1B27"/>
                </a:solidFill>
                <a:latin typeface="Raleway" pitchFamily="34" charset="0"/>
                <a:ea typeface="Raleway" pitchFamily="34" charset="-122"/>
                <a:cs typeface="Raleway" pitchFamily="34" charset="-120"/>
              </a:rPr>
              <a:t>Типи вікон у MapInfo</a:t>
            </a:r>
            <a:endParaRPr lang="en-US" sz="3650" dirty="0"/>
          </a:p>
        </p:txBody>
      </p:sp>
      <p:pic>
        <p:nvPicPr>
          <p:cNvPr id="3" name="Image 0" descr="preencoded.png"/>
          <p:cNvPicPr>
            <a:picLocks noChangeAspect="1"/>
          </p:cNvPicPr>
          <p:nvPr/>
        </p:nvPicPr>
        <p:blipFill>
          <a:blip r:embed="rId3"/>
          <a:stretch>
            <a:fillRect/>
          </a:stretch>
        </p:blipFill>
        <p:spPr>
          <a:xfrm>
            <a:off x="657225" y="1654731"/>
            <a:ext cx="4250769" cy="2627114"/>
          </a:xfrm>
          <a:prstGeom prst="rect">
            <a:avLst/>
          </a:prstGeom>
        </p:spPr>
      </p:pic>
      <p:sp>
        <p:nvSpPr>
          <p:cNvPr id="4" name="Text 1"/>
          <p:cNvSpPr/>
          <p:nvPr/>
        </p:nvSpPr>
        <p:spPr>
          <a:xfrm>
            <a:off x="657225" y="4516517"/>
            <a:ext cx="2347555" cy="293489"/>
          </a:xfrm>
          <a:prstGeom prst="rect">
            <a:avLst/>
          </a:prstGeom>
          <a:noFill/>
          <a:ln/>
        </p:spPr>
        <p:txBody>
          <a:bodyPr wrap="none" lIns="0" tIns="0" rIns="0" bIns="0" rtlCol="0" anchor="t"/>
          <a:lstStyle/>
          <a:p>
            <a:pPr marL="0" indent="0" algn="l">
              <a:lnSpc>
                <a:spcPts val="2300"/>
              </a:lnSpc>
              <a:buNone/>
            </a:pPr>
            <a:r>
              <a:rPr lang="en-US" sz="1800" dirty="0">
                <a:solidFill>
                  <a:srgbClr val="3C3939"/>
                </a:solidFill>
                <a:latin typeface="Raleway" pitchFamily="34" charset="0"/>
                <a:ea typeface="Raleway" pitchFamily="34" charset="-122"/>
                <a:cs typeface="Raleway" pitchFamily="34" charset="-120"/>
              </a:rPr>
              <a:t>Вікно Карта</a:t>
            </a:r>
            <a:endParaRPr lang="en-US" sz="1800" dirty="0"/>
          </a:p>
        </p:txBody>
      </p:sp>
      <p:sp>
        <p:nvSpPr>
          <p:cNvPr id="5" name="Text 2"/>
          <p:cNvSpPr/>
          <p:nvPr/>
        </p:nvSpPr>
        <p:spPr>
          <a:xfrm>
            <a:off x="657225" y="4922639"/>
            <a:ext cx="4250769" cy="1802368"/>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Основне вікно для відображення та редагування просторових даних. Тут відображаються різні шари, які можна налаштовувати та редагувати. Користувачі можуть змінювати масштаб, переміщатися по карті та виконувати просторові операції.</a:t>
            </a:r>
            <a:endParaRPr lang="en-US" sz="1450" dirty="0"/>
          </a:p>
        </p:txBody>
      </p:sp>
      <p:pic>
        <p:nvPicPr>
          <p:cNvPr id="6" name="Image 1" descr="preencoded.png"/>
          <p:cNvPicPr>
            <a:picLocks noChangeAspect="1"/>
          </p:cNvPicPr>
          <p:nvPr/>
        </p:nvPicPr>
        <p:blipFill>
          <a:blip r:embed="rId4"/>
          <a:stretch>
            <a:fillRect/>
          </a:stretch>
        </p:blipFill>
        <p:spPr>
          <a:xfrm>
            <a:off x="5189696" y="1654731"/>
            <a:ext cx="4250888" cy="2627233"/>
          </a:xfrm>
          <a:prstGeom prst="rect">
            <a:avLst/>
          </a:prstGeom>
        </p:spPr>
      </p:pic>
      <p:sp>
        <p:nvSpPr>
          <p:cNvPr id="7" name="Text 3"/>
          <p:cNvSpPr/>
          <p:nvPr/>
        </p:nvSpPr>
        <p:spPr>
          <a:xfrm>
            <a:off x="5189696" y="4516636"/>
            <a:ext cx="2347555" cy="293489"/>
          </a:xfrm>
          <a:prstGeom prst="rect">
            <a:avLst/>
          </a:prstGeom>
          <a:noFill/>
          <a:ln/>
        </p:spPr>
        <p:txBody>
          <a:bodyPr wrap="none" lIns="0" tIns="0" rIns="0" bIns="0" rtlCol="0" anchor="t"/>
          <a:lstStyle/>
          <a:p>
            <a:pPr marL="0" indent="0" algn="l">
              <a:lnSpc>
                <a:spcPts val="2300"/>
              </a:lnSpc>
              <a:buNone/>
            </a:pPr>
            <a:r>
              <a:rPr lang="en-US" sz="1800" dirty="0">
                <a:solidFill>
                  <a:srgbClr val="3C3939"/>
                </a:solidFill>
                <a:latin typeface="Raleway" pitchFamily="34" charset="0"/>
                <a:ea typeface="Raleway" pitchFamily="34" charset="-122"/>
                <a:cs typeface="Raleway" pitchFamily="34" charset="-120"/>
              </a:rPr>
              <a:t>Вікно Список</a:t>
            </a:r>
            <a:endParaRPr lang="en-US" sz="1800" dirty="0"/>
          </a:p>
        </p:txBody>
      </p:sp>
      <p:sp>
        <p:nvSpPr>
          <p:cNvPr id="8" name="Text 4"/>
          <p:cNvSpPr/>
          <p:nvPr/>
        </p:nvSpPr>
        <p:spPr>
          <a:xfrm>
            <a:off x="5189696" y="4922758"/>
            <a:ext cx="4250888" cy="1501973"/>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Відображає табличні дані, пов'язані з об'єктами на карті. Кожен рядок у таблиці відповідає конкретному просторовому об'єкту. Через це вікно можна редагувати атрибутивну інформацію та виконувати пошук.</a:t>
            </a:r>
            <a:endParaRPr lang="en-US" sz="1450" dirty="0"/>
          </a:p>
        </p:txBody>
      </p:sp>
      <p:pic>
        <p:nvPicPr>
          <p:cNvPr id="9" name="Image 2" descr="preencoded.png"/>
          <p:cNvPicPr>
            <a:picLocks noChangeAspect="1"/>
          </p:cNvPicPr>
          <p:nvPr/>
        </p:nvPicPr>
        <p:blipFill>
          <a:blip r:embed="rId5"/>
          <a:stretch>
            <a:fillRect/>
          </a:stretch>
        </p:blipFill>
        <p:spPr>
          <a:xfrm>
            <a:off x="9722287" y="1654731"/>
            <a:ext cx="4250888" cy="2627233"/>
          </a:xfrm>
          <a:prstGeom prst="rect">
            <a:avLst/>
          </a:prstGeom>
        </p:spPr>
      </p:pic>
      <p:sp>
        <p:nvSpPr>
          <p:cNvPr id="10" name="Text 5"/>
          <p:cNvSpPr/>
          <p:nvPr/>
        </p:nvSpPr>
        <p:spPr>
          <a:xfrm>
            <a:off x="9722287" y="4516636"/>
            <a:ext cx="2347555" cy="293489"/>
          </a:xfrm>
          <a:prstGeom prst="rect">
            <a:avLst/>
          </a:prstGeom>
          <a:noFill/>
          <a:ln/>
        </p:spPr>
        <p:txBody>
          <a:bodyPr wrap="none" lIns="0" tIns="0" rIns="0" bIns="0" rtlCol="0" anchor="t"/>
          <a:lstStyle/>
          <a:p>
            <a:pPr marL="0" indent="0" algn="l">
              <a:lnSpc>
                <a:spcPts val="2300"/>
              </a:lnSpc>
              <a:buNone/>
            </a:pPr>
            <a:r>
              <a:rPr lang="en-US" sz="1800" dirty="0">
                <a:solidFill>
                  <a:srgbClr val="3C3939"/>
                </a:solidFill>
                <a:latin typeface="Raleway" pitchFamily="34" charset="0"/>
                <a:ea typeface="Raleway" pitchFamily="34" charset="-122"/>
                <a:cs typeface="Raleway" pitchFamily="34" charset="-120"/>
              </a:rPr>
              <a:t>Вікно Звіт</a:t>
            </a:r>
            <a:endParaRPr lang="en-US" sz="1800" dirty="0"/>
          </a:p>
        </p:txBody>
      </p:sp>
      <p:sp>
        <p:nvSpPr>
          <p:cNvPr id="11" name="Text 6"/>
          <p:cNvSpPr/>
          <p:nvPr/>
        </p:nvSpPr>
        <p:spPr>
          <a:xfrm>
            <a:off x="9722287" y="4922758"/>
            <a:ext cx="4250888" cy="1501973"/>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Використовується для створення макетів друкованих карт. Тут можна комбінувати різні елементи: карти, таблиці, легенди, масштабні лінійки та текстову інформацію для створення професійних картографічних матеріалів.</a:t>
            </a:r>
            <a:endParaRPr lang="en-US" sz="1450" dirty="0"/>
          </a:p>
        </p:txBody>
      </p:sp>
      <p:sp>
        <p:nvSpPr>
          <p:cNvPr id="12" name="Text 7"/>
          <p:cNvSpPr/>
          <p:nvPr/>
        </p:nvSpPr>
        <p:spPr>
          <a:xfrm>
            <a:off x="657225" y="6936224"/>
            <a:ext cx="13315950" cy="600789"/>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MapInfo також підтримує інші типи вікон: Графік (для створення діаграм на основі даних), Легенда (для створення пояснень до тематичних карт) та Статистика (для аналізу числових показників). Користувачі можуть відкривати кілька вікон одночасно та легко перемикатися між ними.</a:t>
            </a:r>
            <a:endParaRPr lang="en-US" sz="14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33889" y="500063"/>
            <a:ext cx="5891689" cy="566142"/>
          </a:xfrm>
          <a:prstGeom prst="rect">
            <a:avLst/>
          </a:prstGeom>
          <a:noFill/>
          <a:ln/>
        </p:spPr>
        <p:txBody>
          <a:bodyPr wrap="none" lIns="0" tIns="0" rIns="0" bIns="0" rtlCol="0" anchor="t"/>
          <a:lstStyle/>
          <a:p>
            <a:pPr marL="0" indent="0" algn="l">
              <a:lnSpc>
                <a:spcPts val="4450"/>
              </a:lnSpc>
              <a:buNone/>
            </a:pPr>
            <a:r>
              <a:rPr lang="en-US" sz="3550" dirty="0">
                <a:solidFill>
                  <a:srgbClr val="1B1B27"/>
                </a:solidFill>
                <a:latin typeface="Raleway" pitchFamily="34" charset="0"/>
                <a:ea typeface="Raleway" pitchFamily="34" charset="-122"/>
                <a:cs typeface="Raleway" pitchFamily="34" charset="-120"/>
              </a:rPr>
              <a:t>Робота з шарами в MapInfo</a:t>
            </a:r>
            <a:endParaRPr lang="en-US" sz="3550" dirty="0"/>
          </a:p>
        </p:txBody>
      </p:sp>
      <p:sp>
        <p:nvSpPr>
          <p:cNvPr id="3" name="Shape 1"/>
          <p:cNvSpPr/>
          <p:nvPr/>
        </p:nvSpPr>
        <p:spPr>
          <a:xfrm>
            <a:off x="633889" y="1428393"/>
            <a:ext cx="1670328" cy="1043464"/>
          </a:xfrm>
          <a:prstGeom prst="roundRect">
            <a:avLst>
              <a:gd name="adj" fmla="val 7291"/>
            </a:avLst>
          </a:prstGeom>
          <a:solidFill>
            <a:srgbClr val="E1E1EA"/>
          </a:solidFill>
          <a:ln w="7620">
            <a:solidFill>
              <a:srgbClr val="C7C7D0"/>
            </a:solidFill>
            <a:prstDash val="solid"/>
          </a:ln>
        </p:spPr>
      </p:sp>
      <p:pic>
        <p:nvPicPr>
          <p:cNvPr id="4" name="Image 0" descr="preencoded.png"/>
          <p:cNvPicPr>
            <a:picLocks noChangeAspect="1"/>
          </p:cNvPicPr>
          <p:nvPr/>
        </p:nvPicPr>
        <p:blipFill>
          <a:blip r:embed="rId3"/>
          <a:stretch>
            <a:fillRect/>
          </a:stretch>
        </p:blipFill>
        <p:spPr>
          <a:xfrm>
            <a:off x="1341715" y="1790938"/>
            <a:ext cx="254675" cy="318373"/>
          </a:xfrm>
          <a:prstGeom prst="rect">
            <a:avLst/>
          </a:prstGeom>
        </p:spPr>
      </p:pic>
      <p:sp>
        <p:nvSpPr>
          <p:cNvPr id="5" name="Text 2"/>
          <p:cNvSpPr/>
          <p:nvPr/>
        </p:nvSpPr>
        <p:spPr>
          <a:xfrm>
            <a:off x="2485311" y="1609487"/>
            <a:ext cx="2264212" cy="283012"/>
          </a:xfrm>
          <a:prstGeom prst="rect">
            <a:avLst/>
          </a:prstGeom>
          <a:noFill/>
          <a:ln/>
        </p:spPr>
        <p:txBody>
          <a:bodyPr wrap="none" lIns="0" tIns="0" rIns="0" bIns="0" rtlCol="0" anchor="t"/>
          <a:lstStyle/>
          <a:p>
            <a:pPr marL="0" indent="0" algn="l">
              <a:lnSpc>
                <a:spcPts val="2200"/>
              </a:lnSpc>
              <a:buNone/>
            </a:pPr>
            <a:r>
              <a:rPr lang="en-US" sz="1750" dirty="0">
                <a:solidFill>
                  <a:srgbClr val="3C3939"/>
                </a:solidFill>
                <a:latin typeface="Raleway" pitchFamily="34" charset="0"/>
                <a:ea typeface="Raleway" pitchFamily="34" charset="-122"/>
                <a:cs typeface="Raleway" pitchFamily="34" charset="-120"/>
              </a:rPr>
              <a:t>Створення шару</a:t>
            </a:r>
            <a:endParaRPr lang="en-US" sz="1750" dirty="0"/>
          </a:p>
        </p:txBody>
      </p:sp>
      <p:sp>
        <p:nvSpPr>
          <p:cNvPr id="6" name="Text 3"/>
          <p:cNvSpPr/>
          <p:nvPr/>
        </p:nvSpPr>
        <p:spPr>
          <a:xfrm>
            <a:off x="2485311" y="2001083"/>
            <a:ext cx="4096822" cy="289679"/>
          </a:xfrm>
          <a:prstGeom prst="rect">
            <a:avLst/>
          </a:prstGeom>
          <a:noFill/>
          <a:ln/>
        </p:spPr>
        <p:txBody>
          <a:bodyPr wrap="none" lIns="0" tIns="0" rIns="0" bIns="0" rtlCol="0" anchor="t"/>
          <a:lstStyle/>
          <a:p>
            <a:pPr marL="0" indent="0" algn="l">
              <a:lnSpc>
                <a:spcPts val="2250"/>
              </a:lnSpc>
              <a:buNone/>
            </a:pPr>
            <a:r>
              <a:rPr lang="en-US" sz="1400" dirty="0">
                <a:solidFill>
                  <a:srgbClr val="3C3939"/>
                </a:solidFill>
                <a:latin typeface="Roboto" pitchFamily="34" charset="0"/>
                <a:ea typeface="Roboto" pitchFamily="34" charset="-122"/>
                <a:cs typeface="Roboto" pitchFamily="34" charset="-120"/>
              </a:rPr>
              <a:t>Імпорт даних або створення нового шару з нуля</a:t>
            </a:r>
            <a:endParaRPr lang="en-US" sz="1400" dirty="0"/>
          </a:p>
        </p:txBody>
      </p:sp>
      <p:sp>
        <p:nvSpPr>
          <p:cNvPr id="7" name="Shape 4"/>
          <p:cNvSpPr/>
          <p:nvPr/>
        </p:nvSpPr>
        <p:spPr>
          <a:xfrm>
            <a:off x="2394704" y="2462332"/>
            <a:ext cx="11511320" cy="11430"/>
          </a:xfrm>
          <a:prstGeom prst="roundRect">
            <a:avLst>
              <a:gd name="adj" fmla="val 665614"/>
            </a:avLst>
          </a:prstGeom>
          <a:solidFill>
            <a:srgbClr val="C7C7D0"/>
          </a:solidFill>
          <a:ln/>
        </p:spPr>
      </p:sp>
      <p:sp>
        <p:nvSpPr>
          <p:cNvPr id="8" name="Shape 5"/>
          <p:cNvSpPr/>
          <p:nvPr/>
        </p:nvSpPr>
        <p:spPr>
          <a:xfrm>
            <a:off x="633889" y="2562344"/>
            <a:ext cx="3340656" cy="1043464"/>
          </a:xfrm>
          <a:prstGeom prst="roundRect">
            <a:avLst>
              <a:gd name="adj" fmla="val 7291"/>
            </a:avLst>
          </a:prstGeom>
          <a:solidFill>
            <a:srgbClr val="E1E1EA"/>
          </a:solidFill>
          <a:ln w="7620">
            <a:solidFill>
              <a:srgbClr val="C7C7D0"/>
            </a:solidFill>
            <a:prstDash val="solid"/>
          </a:ln>
        </p:spPr>
      </p:sp>
      <p:pic>
        <p:nvPicPr>
          <p:cNvPr id="9" name="Image 1" descr="preencoded.png"/>
          <p:cNvPicPr>
            <a:picLocks noChangeAspect="1"/>
          </p:cNvPicPr>
          <p:nvPr/>
        </p:nvPicPr>
        <p:blipFill>
          <a:blip r:embed="rId4"/>
          <a:stretch>
            <a:fillRect/>
          </a:stretch>
        </p:blipFill>
        <p:spPr>
          <a:xfrm>
            <a:off x="2176820" y="2924889"/>
            <a:ext cx="254675" cy="318373"/>
          </a:xfrm>
          <a:prstGeom prst="rect">
            <a:avLst/>
          </a:prstGeom>
        </p:spPr>
      </p:pic>
      <p:sp>
        <p:nvSpPr>
          <p:cNvPr id="10" name="Text 6"/>
          <p:cNvSpPr/>
          <p:nvPr/>
        </p:nvSpPr>
        <p:spPr>
          <a:xfrm>
            <a:off x="4155638" y="2743438"/>
            <a:ext cx="2406729" cy="283012"/>
          </a:xfrm>
          <a:prstGeom prst="rect">
            <a:avLst/>
          </a:prstGeom>
          <a:noFill/>
          <a:ln/>
        </p:spPr>
        <p:txBody>
          <a:bodyPr wrap="none" lIns="0" tIns="0" rIns="0" bIns="0" rtlCol="0" anchor="t"/>
          <a:lstStyle/>
          <a:p>
            <a:pPr marL="0" indent="0" algn="l">
              <a:lnSpc>
                <a:spcPts val="2200"/>
              </a:lnSpc>
              <a:buNone/>
            </a:pPr>
            <a:r>
              <a:rPr lang="en-US" sz="1750" dirty="0">
                <a:solidFill>
                  <a:srgbClr val="3C3939"/>
                </a:solidFill>
                <a:latin typeface="Raleway" pitchFamily="34" charset="0"/>
                <a:ea typeface="Raleway" pitchFamily="34" charset="-122"/>
                <a:cs typeface="Raleway" pitchFamily="34" charset="-120"/>
              </a:rPr>
              <a:t>Управління видимістю</a:t>
            </a:r>
            <a:endParaRPr lang="en-US" sz="1750" dirty="0"/>
          </a:p>
        </p:txBody>
      </p:sp>
      <p:sp>
        <p:nvSpPr>
          <p:cNvPr id="11" name="Text 7"/>
          <p:cNvSpPr/>
          <p:nvPr/>
        </p:nvSpPr>
        <p:spPr>
          <a:xfrm>
            <a:off x="4155638" y="3135035"/>
            <a:ext cx="4986814" cy="289679"/>
          </a:xfrm>
          <a:prstGeom prst="rect">
            <a:avLst/>
          </a:prstGeom>
          <a:noFill/>
          <a:ln/>
        </p:spPr>
        <p:txBody>
          <a:bodyPr wrap="none" lIns="0" tIns="0" rIns="0" bIns="0" rtlCol="0" anchor="t"/>
          <a:lstStyle/>
          <a:p>
            <a:pPr marL="0" indent="0" algn="l">
              <a:lnSpc>
                <a:spcPts val="2250"/>
              </a:lnSpc>
              <a:buNone/>
            </a:pPr>
            <a:r>
              <a:rPr lang="en-US" sz="1400" dirty="0">
                <a:solidFill>
                  <a:srgbClr val="3C3939"/>
                </a:solidFill>
                <a:latin typeface="Roboto" pitchFamily="34" charset="0"/>
                <a:ea typeface="Roboto" pitchFamily="34" charset="-122"/>
                <a:cs typeface="Roboto" pitchFamily="34" charset="-120"/>
              </a:rPr>
              <a:t>Вмикання/вимикання відображення шарів та їх елементів</a:t>
            </a:r>
            <a:endParaRPr lang="en-US" sz="1400" dirty="0"/>
          </a:p>
        </p:txBody>
      </p:sp>
      <p:sp>
        <p:nvSpPr>
          <p:cNvPr id="12" name="Shape 8"/>
          <p:cNvSpPr/>
          <p:nvPr/>
        </p:nvSpPr>
        <p:spPr>
          <a:xfrm>
            <a:off x="4065032" y="3596283"/>
            <a:ext cx="9840992" cy="11430"/>
          </a:xfrm>
          <a:prstGeom prst="roundRect">
            <a:avLst>
              <a:gd name="adj" fmla="val 665614"/>
            </a:avLst>
          </a:prstGeom>
          <a:solidFill>
            <a:srgbClr val="C7C7D0"/>
          </a:solidFill>
          <a:ln/>
        </p:spPr>
      </p:sp>
      <p:sp>
        <p:nvSpPr>
          <p:cNvPr id="13" name="Shape 9"/>
          <p:cNvSpPr/>
          <p:nvPr/>
        </p:nvSpPr>
        <p:spPr>
          <a:xfrm>
            <a:off x="633889" y="3696295"/>
            <a:ext cx="5010983" cy="1043464"/>
          </a:xfrm>
          <a:prstGeom prst="roundRect">
            <a:avLst>
              <a:gd name="adj" fmla="val 7291"/>
            </a:avLst>
          </a:prstGeom>
          <a:solidFill>
            <a:srgbClr val="E1E1EA"/>
          </a:solidFill>
          <a:ln w="7620">
            <a:solidFill>
              <a:srgbClr val="C7C7D0"/>
            </a:solidFill>
            <a:prstDash val="solid"/>
          </a:ln>
        </p:spPr>
      </p:sp>
      <p:pic>
        <p:nvPicPr>
          <p:cNvPr id="14" name="Image 2" descr="preencoded.png"/>
          <p:cNvPicPr>
            <a:picLocks noChangeAspect="1"/>
          </p:cNvPicPr>
          <p:nvPr/>
        </p:nvPicPr>
        <p:blipFill>
          <a:blip r:embed="rId5"/>
          <a:stretch>
            <a:fillRect/>
          </a:stretch>
        </p:blipFill>
        <p:spPr>
          <a:xfrm>
            <a:off x="3012043" y="4058841"/>
            <a:ext cx="254675" cy="318373"/>
          </a:xfrm>
          <a:prstGeom prst="rect">
            <a:avLst/>
          </a:prstGeom>
        </p:spPr>
      </p:pic>
      <p:sp>
        <p:nvSpPr>
          <p:cNvPr id="15" name="Text 10"/>
          <p:cNvSpPr/>
          <p:nvPr/>
        </p:nvSpPr>
        <p:spPr>
          <a:xfrm>
            <a:off x="5825966" y="3877389"/>
            <a:ext cx="2921198" cy="283012"/>
          </a:xfrm>
          <a:prstGeom prst="rect">
            <a:avLst/>
          </a:prstGeom>
          <a:noFill/>
          <a:ln/>
        </p:spPr>
        <p:txBody>
          <a:bodyPr wrap="none" lIns="0" tIns="0" rIns="0" bIns="0" rtlCol="0" anchor="t"/>
          <a:lstStyle/>
          <a:p>
            <a:pPr marL="0" indent="0" algn="l">
              <a:lnSpc>
                <a:spcPts val="2200"/>
              </a:lnSpc>
              <a:buNone/>
            </a:pPr>
            <a:r>
              <a:rPr lang="en-US" sz="1750" dirty="0">
                <a:solidFill>
                  <a:srgbClr val="3C3939"/>
                </a:solidFill>
                <a:latin typeface="Raleway" pitchFamily="34" charset="0"/>
                <a:ea typeface="Raleway" pitchFamily="34" charset="-122"/>
                <a:cs typeface="Raleway" pitchFamily="34" charset="-120"/>
              </a:rPr>
              <a:t>Редагування властивостей</a:t>
            </a:r>
            <a:endParaRPr lang="en-US" sz="1750" dirty="0"/>
          </a:p>
        </p:txBody>
      </p:sp>
      <p:sp>
        <p:nvSpPr>
          <p:cNvPr id="16" name="Text 11"/>
          <p:cNvSpPr/>
          <p:nvPr/>
        </p:nvSpPr>
        <p:spPr>
          <a:xfrm>
            <a:off x="5825966" y="4268986"/>
            <a:ext cx="4115872" cy="289679"/>
          </a:xfrm>
          <a:prstGeom prst="rect">
            <a:avLst/>
          </a:prstGeom>
          <a:noFill/>
          <a:ln/>
        </p:spPr>
        <p:txBody>
          <a:bodyPr wrap="none" lIns="0" tIns="0" rIns="0" bIns="0" rtlCol="0" anchor="t"/>
          <a:lstStyle/>
          <a:p>
            <a:pPr marL="0" indent="0" algn="l">
              <a:lnSpc>
                <a:spcPts val="2250"/>
              </a:lnSpc>
              <a:buNone/>
            </a:pPr>
            <a:r>
              <a:rPr lang="en-US" sz="1400" dirty="0">
                <a:solidFill>
                  <a:srgbClr val="3C3939"/>
                </a:solidFill>
                <a:latin typeface="Roboto" pitchFamily="34" charset="0"/>
                <a:ea typeface="Roboto" pitchFamily="34" charset="-122"/>
                <a:cs typeface="Roboto" pitchFamily="34" charset="-120"/>
              </a:rPr>
              <a:t>Зміна стилів, підписів та інших параметрів шару</a:t>
            </a:r>
            <a:endParaRPr lang="en-US" sz="1400" dirty="0"/>
          </a:p>
        </p:txBody>
      </p:sp>
      <p:sp>
        <p:nvSpPr>
          <p:cNvPr id="17" name="Shape 12"/>
          <p:cNvSpPr/>
          <p:nvPr/>
        </p:nvSpPr>
        <p:spPr>
          <a:xfrm>
            <a:off x="5735360" y="4730234"/>
            <a:ext cx="8170664" cy="11430"/>
          </a:xfrm>
          <a:prstGeom prst="roundRect">
            <a:avLst>
              <a:gd name="adj" fmla="val 665614"/>
            </a:avLst>
          </a:prstGeom>
          <a:solidFill>
            <a:srgbClr val="C7C7D0"/>
          </a:solidFill>
          <a:ln/>
        </p:spPr>
      </p:sp>
      <p:sp>
        <p:nvSpPr>
          <p:cNvPr id="18" name="Shape 13"/>
          <p:cNvSpPr/>
          <p:nvPr/>
        </p:nvSpPr>
        <p:spPr>
          <a:xfrm>
            <a:off x="633889" y="4830247"/>
            <a:ext cx="6681311" cy="1043464"/>
          </a:xfrm>
          <a:prstGeom prst="roundRect">
            <a:avLst>
              <a:gd name="adj" fmla="val 7291"/>
            </a:avLst>
          </a:prstGeom>
          <a:solidFill>
            <a:srgbClr val="E1E1EA"/>
          </a:solidFill>
          <a:ln w="7620">
            <a:solidFill>
              <a:srgbClr val="C7C7D0"/>
            </a:solidFill>
            <a:prstDash val="solid"/>
          </a:ln>
        </p:spPr>
      </p:sp>
      <p:pic>
        <p:nvPicPr>
          <p:cNvPr id="19" name="Image 3" descr="preencoded.png"/>
          <p:cNvPicPr>
            <a:picLocks noChangeAspect="1"/>
          </p:cNvPicPr>
          <p:nvPr/>
        </p:nvPicPr>
        <p:blipFill>
          <a:blip r:embed="rId6"/>
          <a:stretch>
            <a:fillRect/>
          </a:stretch>
        </p:blipFill>
        <p:spPr>
          <a:xfrm>
            <a:off x="3847148" y="5192792"/>
            <a:ext cx="254675" cy="318373"/>
          </a:xfrm>
          <a:prstGeom prst="rect">
            <a:avLst/>
          </a:prstGeom>
        </p:spPr>
      </p:pic>
      <p:sp>
        <p:nvSpPr>
          <p:cNvPr id="20" name="Text 14"/>
          <p:cNvSpPr/>
          <p:nvPr/>
        </p:nvSpPr>
        <p:spPr>
          <a:xfrm>
            <a:off x="7496294" y="5011341"/>
            <a:ext cx="2822258" cy="283012"/>
          </a:xfrm>
          <a:prstGeom prst="rect">
            <a:avLst/>
          </a:prstGeom>
          <a:noFill/>
          <a:ln/>
        </p:spPr>
        <p:txBody>
          <a:bodyPr wrap="none" lIns="0" tIns="0" rIns="0" bIns="0" rtlCol="0" anchor="t"/>
          <a:lstStyle/>
          <a:p>
            <a:pPr marL="0" indent="0" algn="l">
              <a:lnSpc>
                <a:spcPts val="2200"/>
              </a:lnSpc>
              <a:buNone/>
            </a:pPr>
            <a:r>
              <a:rPr lang="en-US" sz="1750" dirty="0">
                <a:solidFill>
                  <a:srgbClr val="3C3939"/>
                </a:solidFill>
                <a:latin typeface="Raleway" pitchFamily="34" charset="0"/>
                <a:ea typeface="Raleway" pitchFamily="34" charset="-122"/>
                <a:cs typeface="Raleway" pitchFamily="34" charset="-120"/>
              </a:rPr>
              <a:t>Збереження налаштувань</a:t>
            </a:r>
            <a:endParaRPr lang="en-US" sz="1750" dirty="0"/>
          </a:p>
        </p:txBody>
      </p:sp>
      <p:sp>
        <p:nvSpPr>
          <p:cNvPr id="21" name="Text 15"/>
          <p:cNvSpPr/>
          <p:nvPr/>
        </p:nvSpPr>
        <p:spPr>
          <a:xfrm>
            <a:off x="7496294" y="5402937"/>
            <a:ext cx="3868936" cy="289679"/>
          </a:xfrm>
          <a:prstGeom prst="rect">
            <a:avLst/>
          </a:prstGeom>
          <a:noFill/>
          <a:ln/>
        </p:spPr>
        <p:txBody>
          <a:bodyPr wrap="none" lIns="0" tIns="0" rIns="0" bIns="0" rtlCol="0" anchor="t"/>
          <a:lstStyle/>
          <a:p>
            <a:pPr marL="0" indent="0" algn="l">
              <a:lnSpc>
                <a:spcPts val="2250"/>
              </a:lnSpc>
              <a:buNone/>
            </a:pPr>
            <a:r>
              <a:rPr lang="en-US" sz="1400" dirty="0">
                <a:solidFill>
                  <a:srgbClr val="3C3939"/>
                </a:solidFill>
                <a:latin typeface="Roboto" pitchFamily="34" charset="0"/>
                <a:ea typeface="Roboto" pitchFamily="34" charset="-122"/>
                <a:cs typeface="Roboto" pitchFamily="34" charset="-120"/>
              </a:rPr>
              <a:t>Фіксація змін та експорт у необхідні формати</a:t>
            </a:r>
            <a:endParaRPr lang="en-US" sz="1400" dirty="0"/>
          </a:p>
        </p:txBody>
      </p:sp>
      <p:sp>
        <p:nvSpPr>
          <p:cNvPr id="22" name="Text 16"/>
          <p:cNvSpPr/>
          <p:nvPr/>
        </p:nvSpPr>
        <p:spPr>
          <a:xfrm>
            <a:off x="633889" y="6077426"/>
            <a:ext cx="13362623" cy="869037"/>
          </a:xfrm>
          <a:prstGeom prst="rect">
            <a:avLst/>
          </a:prstGeom>
          <a:noFill/>
          <a:ln/>
        </p:spPr>
        <p:txBody>
          <a:bodyPr wrap="square" lIns="0" tIns="0" rIns="0" bIns="0" rtlCol="0" anchor="t"/>
          <a:lstStyle/>
          <a:p>
            <a:pPr marL="0" indent="0" algn="l">
              <a:lnSpc>
                <a:spcPts val="2250"/>
              </a:lnSpc>
              <a:buNone/>
            </a:pPr>
            <a:r>
              <a:rPr lang="en-US" sz="1400" dirty="0">
                <a:solidFill>
                  <a:srgbClr val="3C3939"/>
                </a:solidFill>
                <a:latin typeface="Roboto" pitchFamily="34" charset="0"/>
                <a:ea typeface="Roboto" pitchFamily="34" charset="-122"/>
                <a:cs typeface="Roboto" pitchFamily="34" charset="-120"/>
              </a:rPr>
              <a:t>У MapInfo шари організовані у вигляді стека, де верхні шари перекривають нижні. Порядок шарів можна змінювати за допомогою вікна управління шарами, переміщуючи їх вгору або вниз у списку. Для кожного шару можна встановити масштабний діапазон відображення, щоб деталізація карти змінювалася при зміні масштабу.</a:t>
            </a:r>
            <a:endParaRPr lang="en-US" sz="1400" dirty="0"/>
          </a:p>
        </p:txBody>
      </p:sp>
      <p:sp>
        <p:nvSpPr>
          <p:cNvPr id="23" name="Text 17"/>
          <p:cNvSpPr/>
          <p:nvPr/>
        </p:nvSpPr>
        <p:spPr>
          <a:xfrm>
            <a:off x="633889" y="7150179"/>
            <a:ext cx="13362623" cy="579358"/>
          </a:xfrm>
          <a:prstGeom prst="rect">
            <a:avLst/>
          </a:prstGeom>
          <a:noFill/>
          <a:ln/>
        </p:spPr>
        <p:txBody>
          <a:bodyPr wrap="square" lIns="0" tIns="0" rIns="0" bIns="0" rtlCol="0" anchor="t"/>
          <a:lstStyle/>
          <a:p>
            <a:pPr marL="0" indent="0" algn="l">
              <a:lnSpc>
                <a:spcPts val="2250"/>
              </a:lnSpc>
              <a:buNone/>
            </a:pPr>
            <a:r>
              <a:rPr lang="en-US" sz="1400" dirty="0">
                <a:solidFill>
                  <a:srgbClr val="3C3939"/>
                </a:solidFill>
                <a:latin typeface="Roboto" pitchFamily="34" charset="0"/>
                <a:ea typeface="Roboto" pitchFamily="34" charset="-122"/>
                <a:cs typeface="Roboto" pitchFamily="34" charset="-120"/>
              </a:rPr>
              <a:t>Професійні користувачі часто працюють з десятками шарів одночасно, групуючи їх за тематикою та призначенням. Збереження структури шарів у робочих наборах дозволяє швидко відновлювати конфігурацію проекту.</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62583" y="520660"/>
            <a:ext cx="5773103" cy="591503"/>
          </a:xfrm>
          <a:prstGeom prst="rect">
            <a:avLst/>
          </a:prstGeom>
          <a:noFill/>
          <a:ln/>
        </p:spPr>
        <p:txBody>
          <a:bodyPr wrap="none" lIns="0" tIns="0" rIns="0" bIns="0" rtlCol="0" anchor="t"/>
          <a:lstStyle/>
          <a:p>
            <a:pPr marL="0" indent="0" algn="l">
              <a:lnSpc>
                <a:spcPts val="4650"/>
              </a:lnSpc>
              <a:buNone/>
            </a:pPr>
            <a:r>
              <a:rPr lang="en-US" sz="3700" dirty="0">
                <a:solidFill>
                  <a:srgbClr val="1B1B27"/>
                </a:solidFill>
                <a:latin typeface="Raleway" pitchFamily="34" charset="0"/>
                <a:ea typeface="Raleway" pitchFamily="34" charset="-122"/>
                <a:cs typeface="Raleway" pitchFamily="34" charset="-120"/>
              </a:rPr>
              <a:t>Формати даних в MapInfo</a:t>
            </a:r>
            <a:endParaRPr lang="en-US" sz="3700" dirty="0"/>
          </a:p>
        </p:txBody>
      </p:sp>
      <p:sp>
        <p:nvSpPr>
          <p:cNvPr id="3" name="Text 1"/>
          <p:cNvSpPr/>
          <p:nvPr/>
        </p:nvSpPr>
        <p:spPr>
          <a:xfrm>
            <a:off x="2336244" y="2076331"/>
            <a:ext cx="2366605" cy="295870"/>
          </a:xfrm>
          <a:prstGeom prst="rect">
            <a:avLst/>
          </a:prstGeom>
          <a:noFill/>
          <a:ln/>
        </p:spPr>
        <p:txBody>
          <a:bodyPr wrap="none" lIns="0" tIns="0" rIns="0" bIns="0" rtlCol="0" anchor="t"/>
          <a:lstStyle/>
          <a:p>
            <a:pPr marL="0" indent="0" algn="r">
              <a:lnSpc>
                <a:spcPts val="2300"/>
              </a:lnSpc>
              <a:buNone/>
            </a:pPr>
            <a:r>
              <a:rPr lang="en-US" sz="1850" dirty="0">
                <a:solidFill>
                  <a:srgbClr val="3C3939"/>
                </a:solidFill>
                <a:latin typeface="Raleway" pitchFamily="34" charset="0"/>
                <a:ea typeface="Raleway" pitchFamily="34" charset="-122"/>
                <a:cs typeface="Raleway" pitchFamily="34" charset="-120"/>
              </a:rPr>
              <a:t>Власні формати</a:t>
            </a:r>
            <a:endParaRPr lang="en-US" sz="1850" dirty="0"/>
          </a:p>
        </p:txBody>
      </p:sp>
      <p:sp>
        <p:nvSpPr>
          <p:cNvPr id="4" name="Text 2"/>
          <p:cNvSpPr/>
          <p:nvPr/>
        </p:nvSpPr>
        <p:spPr>
          <a:xfrm>
            <a:off x="662583" y="2485787"/>
            <a:ext cx="4040267" cy="605790"/>
          </a:xfrm>
          <a:prstGeom prst="rect">
            <a:avLst/>
          </a:prstGeom>
          <a:noFill/>
          <a:ln/>
        </p:spPr>
        <p:txBody>
          <a:bodyPr wrap="square" lIns="0" tIns="0" rIns="0" bIns="0" rtlCol="0" anchor="t"/>
          <a:lstStyle/>
          <a:p>
            <a:pPr marL="0" indent="0" algn="r">
              <a:lnSpc>
                <a:spcPts val="2350"/>
              </a:lnSpc>
              <a:buNone/>
            </a:pPr>
            <a:r>
              <a:rPr lang="en-US" sz="1450" dirty="0">
                <a:solidFill>
                  <a:srgbClr val="3C3939"/>
                </a:solidFill>
                <a:latin typeface="Roboto" pitchFamily="34" charset="0"/>
                <a:ea typeface="Roboto" pitchFamily="34" charset="-122"/>
                <a:cs typeface="Roboto" pitchFamily="34" charset="-120"/>
              </a:rPr>
              <a:t>TAB, DAT, MAP, ID - основні файли внутрішнього формату MapInfo</a:t>
            </a:r>
            <a:endParaRPr lang="en-US" sz="1450" dirty="0"/>
          </a:p>
        </p:txBody>
      </p:sp>
      <p:pic>
        <p:nvPicPr>
          <p:cNvPr id="5" name="Image 0" descr="preencoded.png"/>
          <p:cNvPicPr>
            <a:picLocks noChangeAspect="1"/>
          </p:cNvPicPr>
          <p:nvPr/>
        </p:nvPicPr>
        <p:blipFill>
          <a:blip r:embed="rId3"/>
          <a:stretch>
            <a:fillRect/>
          </a:stretch>
        </p:blipFill>
        <p:spPr>
          <a:xfrm>
            <a:off x="4986814" y="1490782"/>
            <a:ext cx="4656773" cy="4656773"/>
          </a:xfrm>
          <a:prstGeom prst="rect">
            <a:avLst/>
          </a:prstGeom>
        </p:spPr>
      </p:pic>
      <p:pic>
        <p:nvPicPr>
          <p:cNvPr id="6" name="Image 1" descr="preencoded.png"/>
          <p:cNvPicPr>
            <a:picLocks noChangeAspect="1"/>
          </p:cNvPicPr>
          <p:nvPr/>
        </p:nvPicPr>
        <p:blipFill>
          <a:blip r:embed="rId4"/>
          <a:stretch>
            <a:fillRect/>
          </a:stretch>
        </p:blipFill>
        <p:spPr>
          <a:xfrm>
            <a:off x="6236315" y="2308562"/>
            <a:ext cx="283250" cy="354092"/>
          </a:xfrm>
          <a:prstGeom prst="rect">
            <a:avLst/>
          </a:prstGeom>
        </p:spPr>
      </p:pic>
      <p:sp>
        <p:nvSpPr>
          <p:cNvPr id="7" name="Text 3"/>
          <p:cNvSpPr/>
          <p:nvPr/>
        </p:nvSpPr>
        <p:spPr>
          <a:xfrm>
            <a:off x="9927550" y="2076331"/>
            <a:ext cx="2366605" cy="295870"/>
          </a:xfrm>
          <a:prstGeom prst="rect">
            <a:avLst/>
          </a:prstGeom>
          <a:noFill/>
          <a:ln/>
        </p:spPr>
        <p:txBody>
          <a:bodyPr wrap="none" lIns="0" tIns="0" rIns="0" bIns="0" rtlCol="0" anchor="t"/>
          <a:lstStyle/>
          <a:p>
            <a:pPr marL="0" indent="0" algn="l">
              <a:lnSpc>
                <a:spcPts val="2300"/>
              </a:lnSpc>
              <a:buNone/>
            </a:pPr>
            <a:r>
              <a:rPr lang="en-US" sz="1850" dirty="0">
                <a:solidFill>
                  <a:srgbClr val="3C3939"/>
                </a:solidFill>
                <a:latin typeface="Raleway" pitchFamily="34" charset="0"/>
                <a:ea typeface="Raleway" pitchFamily="34" charset="-122"/>
                <a:cs typeface="Raleway" pitchFamily="34" charset="-120"/>
              </a:rPr>
              <a:t>Векторні формати</a:t>
            </a:r>
            <a:endParaRPr lang="en-US" sz="1850" dirty="0"/>
          </a:p>
        </p:txBody>
      </p:sp>
      <p:sp>
        <p:nvSpPr>
          <p:cNvPr id="8" name="Text 4"/>
          <p:cNvSpPr/>
          <p:nvPr/>
        </p:nvSpPr>
        <p:spPr>
          <a:xfrm>
            <a:off x="9927550" y="2485787"/>
            <a:ext cx="4040267" cy="605790"/>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SHP, DXF, MIF/MID, GML, KML, GPX та інші формати обміну геоданими</a:t>
            </a:r>
            <a:endParaRPr lang="en-US" sz="1450" dirty="0"/>
          </a:p>
        </p:txBody>
      </p:sp>
      <p:pic>
        <p:nvPicPr>
          <p:cNvPr id="9" name="Image 2" descr="preencoded.png"/>
          <p:cNvPicPr>
            <a:picLocks noChangeAspect="1"/>
          </p:cNvPicPr>
          <p:nvPr/>
        </p:nvPicPr>
        <p:blipFill>
          <a:blip r:embed="rId5"/>
          <a:stretch>
            <a:fillRect/>
          </a:stretch>
        </p:blipFill>
        <p:spPr>
          <a:xfrm>
            <a:off x="4986814" y="1490782"/>
            <a:ext cx="4656773" cy="4656773"/>
          </a:xfrm>
          <a:prstGeom prst="rect">
            <a:avLst/>
          </a:prstGeom>
        </p:spPr>
      </p:pic>
      <p:pic>
        <p:nvPicPr>
          <p:cNvPr id="10" name="Image 3" descr="preencoded.png"/>
          <p:cNvPicPr>
            <a:picLocks noChangeAspect="1"/>
          </p:cNvPicPr>
          <p:nvPr/>
        </p:nvPicPr>
        <p:blipFill>
          <a:blip r:embed="rId6"/>
          <a:stretch>
            <a:fillRect/>
          </a:stretch>
        </p:blipFill>
        <p:spPr>
          <a:xfrm>
            <a:off x="8506956" y="2704802"/>
            <a:ext cx="283250" cy="354092"/>
          </a:xfrm>
          <a:prstGeom prst="rect">
            <a:avLst/>
          </a:prstGeom>
        </p:spPr>
      </p:pic>
      <p:sp>
        <p:nvSpPr>
          <p:cNvPr id="11" name="Text 5"/>
          <p:cNvSpPr/>
          <p:nvPr/>
        </p:nvSpPr>
        <p:spPr>
          <a:xfrm>
            <a:off x="9927550" y="4546640"/>
            <a:ext cx="2366605" cy="295870"/>
          </a:xfrm>
          <a:prstGeom prst="rect">
            <a:avLst/>
          </a:prstGeom>
          <a:noFill/>
          <a:ln/>
        </p:spPr>
        <p:txBody>
          <a:bodyPr wrap="none" lIns="0" tIns="0" rIns="0" bIns="0" rtlCol="0" anchor="t"/>
          <a:lstStyle/>
          <a:p>
            <a:pPr marL="0" indent="0" algn="l">
              <a:lnSpc>
                <a:spcPts val="2300"/>
              </a:lnSpc>
              <a:buNone/>
            </a:pPr>
            <a:r>
              <a:rPr lang="en-US" sz="1850" dirty="0">
                <a:solidFill>
                  <a:srgbClr val="3C3939"/>
                </a:solidFill>
                <a:latin typeface="Raleway" pitchFamily="34" charset="0"/>
                <a:ea typeface="Raleway" pitchFamily="34" charset="-122"/>
                <a:cs typeface="Raleway" pitchFamily="34" charset="-120"/>
              </a:rPr>
              <a:t>Растрові формати</a:t>
            </a:r>
            <a:endParaRPr lang="en-US" sz="1850" dirty="0"/>
          </a:p>
        </p:txBody>
      </p:sp>
      <p:sp>
        <p:nvSpPr>
          <p:cNvPr id="12" name="Text 6"/>
          <p:cNvSpPr/>
          <p:nvPr/>
        </p:nvSpPr>
        <p:spPr>
          <a:xfrm>
            <a:off x="9927550" y="4956096"/>
            <a:ext cx="4040267" cy="605790"/>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GeoTIFF, ECW, JPEG, PNG, GRD та інші растрові зображення</a:t>
            </a:r>
            <a:endParaRPr lang="en-US" sz="1450" dirty="0"/>
          </a:p>
        </p:txBody>
      </p:sp>
      <p:pic>
        <p:nvPicPr>
          <p:cNvPr id="13" name="Image 4" descr="preencoded.png"/>
          <p:cNvPicPr>
            <a:picLocks noChangeAspect="1"/>
          </p:cNvPicPr>
          <p:nvPr/>
        </p:nvPicPr>
        <p:blipFill>
          <a:blip r:embed="rId7"/>
          <a:stretch>
            <a:fillRect/>
          </a:stretch>
        </p:blipFill>
        <p:spPr>
          <a:xfrm>
            <a:off x="4986814" y="1490782"/>
            <a:ext cx="4656773" cy="4656773"/>
          </a:xfrm>
          <a:prstGeom prst="rect">
            <a:avLst/>
          </a:prstGeom>
        </p:spPr>
      </p:pic>
      <p:pic>
        <p:nvPicPr>
          <p:cNvPr id="14" name="Image 5" descr="preencoded.png"/>
          <p:cNvPicPr>
            <a:picLocks noChangeAspect="1"/>
          </p:cNvPicPr>
          <p:nvPr/>
        </p:nvPicPr>
        <p:blipFill>
          <a:blip r:embed="rId8"/>
          <a:stretch>
            <a:fillRect/>
          </a:stretch>
        </p:blipFill>
        <p:spPr>
          <a:xfrm>
            <a:off x="8110716" y="4975443"/>
            <a:ext cx="283250" cy="354092"/>
          </a:xfrm>
          <a:prstGeom prst="rect">
            <a:avLst/>
          </a:prstGeom>
        </p:spPr>
      </p:pic>
      <p:sp>
        <p:nvSpPr>
          <p:cNvPr id="15" name="Text 7"/>
          <p:cNvSpPr/>
          <p:nvPr/>
        </p:nvSpPr>
        <p:spPr>
          <a:xfrm>
            <a:off x="2336244" y="4546640"/>
            <a:ext cx="2366605" cy="295870"/>
          </a:xfrm>
          <a:prstGeom prst="rect">
            <a:avLst/>
          </a:prstGeom>
          <a:noFill/>
          <a:ln/>
        </p:spPr>
        <p:txBody>
          <a:bodyPr wrap="none" lIns="0" tIns="0" rIns="0" bIns="0" rtlCol="0" anchor="t"/>
          <a:lstStyle/>
          <a:p>
            <a:pPr marL="0" indent="0" algn="r">
              <a:lnSpc>
                <a:spcPts val="2300"/>
              </a:lnSpc>
              <a:buNone/>
            </a:pPr>
            <a:r>
              <a:rPr lang="en-US" sz="1850" dirty="0">
                <a:solidFill>
                  <a:srgbClr val="3C3939"/>
                </a:solidFill>
                <a:latin typeface="Raleway" pitchFamily="34" charset="0"/>
                <a:ea typeface="Raleway" pitchFamily="34" charset="-122"/>
                <a:cs typeface="Raleway" pitchFamily="34" charset="-120"/>
              </a:rPr>
              <a:t>Бази даних</a:t>
            </a:r>
            <a:endParaRPr lang="en-US" sz="1850" dirty="0"/>
          </a:p>
        </p:txBody>
      </p:sp>
      <p:sp>
        <p:nvSpPr>
          <p:cNvPr id="16" name="Text 8"/>
          <p:cNvSpPr/>
          <p:nvPr/>
        </p:nvSpPr>
        <p:spPr>
          <a:xfrm>
            <a:off x="662583" y="4956096"/>
            <a:ext cx="4040267" cy="605790"/>
          </a:xfrm>
          <a:prstGeom prst="rect">
            <a:avLst/>
          </a:prstGeom>
          <a:noFill/>
          <a:ln/>
        </p:spPr>
        <p:txBody>
          <a:bodyPr wrap="square" lIns="0" tIns="0" rIns="0" bIns="0" rtlCol="0" anchor="t"/>
          <a:lstStyle/>
          <a:p>
            <a:pPr marL="0" indent="0" algn="r">
              <a:lnSpc>
                <a:spcPts val="2350"/>
              </a:lnSpc>
              <a:buNone/>
            </a:pPr>
            <a:r>
              <a:rPr lang="en-US" sz="1450" dirty="0">
                <a:solidFill>
                  <a:srgbClr val="3C3939"/>
                </a:solidFill>
                <a:latin typeface="Roboto" pitchFamily="34" charset="0"/>
                <a:ea typeface="Roboto" pitchFamily="34" charset="-122"/>
                <a:cs typeface="Roboto" pitchFamily="34" charset="-120"/>
              </a:rPr>
              <a:t>Підключення до PostGIS, Oracle Spatial, SQL Server, SQLite/SpatiaLite</a:t>
            </a:r>
            <a:endParaRPr lang="en-US" sz="1450" dirty="0"/>
          </a:p>
        </p:txBody>
      </p:sp>
      <p:pic>
        <p:nvPicPr>
          <p:cNvPr id="17" name="Image 6" descr="preencoded.png"/>
          <p:cNvPicPr>
            <a:picLocks noChangeAspect="1"/>
          </p:cNvPicPr>
          <p:nvPr/>
        </p:nvPicPr>
        <p:blipFill>
          <a:blip r:embed="rId9"/>
          <a:stretch>
            <a:fillRect/>
          </a:stretch>
        </p:blipFill>
        <p:spPr>
          <a:xfrm>
            <a:off x="4986814" y="1490782"/>
            <a:ext cx="4656773" cy="4656773"/>
          </a:xfrm>
          <a:prstGeom prst="rect">
            <a:avLst/>
          </a:prstGeom>
        </p:spPr>
      </p:pic>
      <p:pic>
        <p:nvPicPr>
          <p:cNvPr id="18" name="Image 7" descr="preencoded.png"/>
          <p:cNvPicPr>
            <a:picLocks noChangeAspect="1"/>
          </p:cNvPicPr>
          <p:nvPr/>
        </p:nvPicPr>
        <p:blipFill>
          <a:blip r:embed="rId10"/>
          <a:stretch>
            <a:fillRect/>
          </a:stretch>
        </p:blipFill>
        <p:spPr>
          <a:xfrm>
            <a:off x="5840075" y="4579203"/>
            <a:ext cx="283250" cy="354092"/>
          </a:xfrm>
          <a:prstGeom prst="rect">
            <a:avLst/>
          </a:prstGeom>
        </p:spPr>
      </p:pic>
      <p:sp>
        <p:nvSpPr>
          <p:cNvPr id="19" name="Text 9"/>
          <p:cNvSpPr/>
          <p:nvPr/>
        </p:nvSpPr>
        <p:spPr>
          <a:xfrm>
            <a:off x="662583" y="6360438"/>
            <a:ext cx="13305234" cy="908685"/>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MapInfo підтримує широкий спектр форматів даних, що забезпечує гнучкість при роботі з різними джерелами геопросторової інформації. Власний формат TAB є найбільш оптимізованим для роботи в програмі, але можливість імпорту та експорту в інші формати забезпечує інтероперабельність з іншими ГІС.</a:t>
            </a:r>
            <a:endParaRPr lang="en-US" sz="1450" dirty="0"/>
          </a:p>
        </p:txBody>
      </p:sp>
      <p:sp>
        <p:nvSpPr>
          <p:cNvPr id="20" name="Text 10"/>
          <p:cNvSpPr/>
          <p:nvPr/>
        </p:nvSpPr>
        <p:spPr>
          <a:xfrm>
            <a:off x="662583" y="7482007"/>
            <a:ext cx="13305234" cy="605790"/>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При роботі з великими об'ємами даних рекомендується використовувати пряме підключення до просторових баз даних, що забезпечує більш ефективну роботу з величезними масивами інформації та можливість спільного доступу для кількох користувачів.</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3251</Words>
  <Application>Microsoft Office PowerPoint</Application>
  <PresentationFormat>Довільний</PresentationFormat>
  <Paragraphs>292</Paragraphs>
  <Slides>25</Slides>
  <Notes>25</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25</vt:i4>
      </vt:variant>
    </vt:vector>
  </HeadingPairs>
  <TitlesOfParts>
    <vt:vector size="30" baseType="lpstr">
      <vt:lpstr>Arial</vt:lpstr>
      <vt:lpstr>Roboto</vt:lpstr>
      <vt:lpstr>Raleway</vt:lpstr>
      <vt:lpstr>Calibri</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Андрей Панасюк</cp:lastModifiedBy>
  <cp:revision>2</cp:revision>
  <dcterms:created xsi:type="dcterms:W3CDTF">2025-03-24T12:34:10Z</dcterms:created>
  <dcterms:modified xsi:type="dcterms:W3CDTF">2025-03-24T13:32:54Z</dcterms:modified>
</cp:coreProperties>
</file>