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4630400" cy="8229600"/>
  <p:notesSz cx="8229600" cy="146304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Raleway" pitchFamily="2" charset="-52"/>
      <p:regular r:id="rId32"/>
    </p:embeddedFont>
    <p:embeddedFont>
      <p:font typeface="Roboto" panose="02000000000000000000" pitchFamily="2" charset="0"/>
      <p:regular r:id="rId33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13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3"/>
          <a:srcRect l="17803" t="22797" r="20790" b="8186"/>
          <a:stretch/>
        </p:blipFill>
        <p:spPr>
          <a:xfrm>
            <a:off x="0" y="1821120"/>
            <a:ext cx="6163232" cy="397150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57952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Побудова регулярної цифрової моделі рельєфу з використанням Surfer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224451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Ласкаво просимо до презентації, присвяченої побудові регулярної цифрової моделі рельєфу за допомогою спеціалізованого програмного пакета Surfer. Цей потужний інструмент став стандартом у галузі геопросторового моделювання завдяки своїм передовим алгоритмам інтерполяції та можливостям візуалізації.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294114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Протягом презентації ми розглянемо основні етапи створення цифрової моделі рельєфу, детально обговоримо доступні методи інтерполяції, дослідимо процес підготовки даних та представимо практичні приклади застосування створених моделей. Наша мета — надати вам комплексне розуміння можливостей Surfer для ефективного моделювання рельєфу місцевості.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9366" y="1086564"/>
            <a:ext cx="9263658" cy="5709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IDW: метод обернено-зважених відстаней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717" y="2022753"/>
            <a:ext cx="2203013" cy="105239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814" y="2518767"/>
            <a:ext cx="256818" cy="32111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261372" y="2205395"/>
            <a:ext cx="2832140" cy="2853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Простота та ефективність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5261372" y="2600325"/>
            <a:ext cx="5210294" cy="292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Інтуїтивно зрозумілий та обчислювально ефективний метод</a:t>
            </a:r>
            <a:endParaRPr lang="en-US" sz="1400" dirty="0"/>
          </a:p>
        </p:txBody>
      </p:sp>
      <p:sp>
        <p:nvSpPr>
          <p:cNvPr id="7" name="Shape 3"/>
          <p:cNvSpPr/>
          <p:nvPr/>
        </p:nvSpPr>
        <p:spPr>
          <a:xfrm>
            <a:off x="5124331" y="3088362"/>
            <a:ext cx="8821103" cy="11430"/>
          </a:xfrm>
          <a:prstGeom prst="roundRect">
            <a:avLst>
              <a:gd name="adj" fmla="val 671266"/>
            </a:avLst>
          </a:prstGeom>
          <a:solidFill>
            <a:srgbClr val="C7C7D0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150" y="3120747"/>
            <a:ext cx="4406027" cy="105239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695" y="3486388"/>
            <a:ext cx="256818" cy="321112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362819" y="3303389"/>
            <a:ext cx="2607707" cy="2853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Математичний принцип</a:t>
            </a:r>
            <a:endParaRPr lang="en-US" sz="1750" dirty="0"/>
          </a:p>
        </p:txBody>
      </p:sp>
      <p:sp>
        <p:nvSpPr>
          <p:cNvPr id="11" name="Text 5"/>
          <p:cNvSpPr/>
          <p:nvPr/>
        </p:nvSpPr>
        <p:spPr>
          <a:xfrm>
            <a:off x="6362819" y="3698319"/>
            <a:ext cx="6182558" cy="292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Значення в точці розраховується як середньозважене відомих значень</a:t>
            </a:r>
            <a:endParaRPr lang="en-US" sz="1400" dirty="0"/>
          </a:p>
        </p:txBody>
      </p:sp>
      <p:sp>
        <p:nvSpPr>
          <p:cNvPr id="12" name="Shape 6"/>
          <p:cNvSpPr/>
          <p:nvPr/>
        </p:nvSpPr>
        <p:spPr>
          <a:xfrm>
            <a:off x="6225778" y="4186357"/>
            <a:ext cx="7719655" cy="11430"/>
          </a:xfrm>
          <a:prstGeom prst="roundRect">
            <a:avLst>
              <a:gd name="adj" fmla="val 671266"/>
            </a:avLst>
          </a:prstGeom>
          <a:solidFill>
            <a:srgbClr val="C7C7D0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703" y="4218742"/>
            <a:ext cx="6609040" cy="105239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8695" y="4584383"/>
            <a:ext cx="256818" cy="321112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464385" y="4401383"/>
            <a:ext cx="2283500" cy="2853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Вагові коефіцієнти</a:t>
            </a:r>
            <a:endParaRPr lang="en-US" sz="1750" dirty="0"/>
          </a:p>
        </p:txBody>
      </p:sp>
      <p:sp>
        <p:nvSpPr>
          <p:cNvPr id="16" name="Text 8"/>
          <p:cNvSpPr/>
          <p:nvPr/>
        </p:nvSpPr>
        <p:spPr>
          <a:xfrm>
            <a:off x="7464385" y="4796314"/>
            <a:ext cx="5828228" cy="292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Вага кожного відомого значення обернено пропорційна до відстані</a:t>
            </a:r>
            <a:endParaRPr lang="en-US" sz="1400" dirty="0"/>
          </a:p>
        </p:txBody>
      </p:sp>
      <p:sp>
        <p:nvSpPr>
          <p:cNvPr id="17" name="Text 9"/>
          <p:cNvSpPr/>
          <p:nvPr/>
        </p:nvSpPr>
        <p:spPr>
          <a:xfrm>
            <a:off x="639366" y="5476637"/>
            <a:ext cx="13351669" cy="584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Метод IDW (Inverse Distance Weighting) у Surfer використовує принцип, що точки, розташовані поблизу, мають більший вплив на шукане значення. Основний параметр методу — ступінь вагової функції, який визначає швидкість зменшення впливу точок з відстанню (зазвичай від 1 до 5).</a:t>
            </a:r>
            <a:endParaRPr lang="en-US" sz="1400" dirty="0"/>
          </a:p>
        </p:txBody>
      </p:sp>
      <p:sp>
        <p:nvSpPr>
          <p:cNvPr id="18" name="Text 10"/>
          <p:cNvSpPr/>
          <p:nvPr/>
        </p:nvSpPr>
        <p:spPr>
          <a:xfrm>
            <a:off x="639366" y="6266497"/>
            <a:ext cx="13351669" cy="876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IDW ефективний для великих наборів даних та площ з рівномірним розподілом точок. Однак він створює характерний ефект "бичачого ока" (концентричні кола) навколо точок вимірювань і не враховує просторову структуру даних, що може призвести до згладжування локальних особливостей рельєфу.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49216"/>
            <a:ext cx="767345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Метод мінімальної кривизни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6249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Принцип роботи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06115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Метод мінімальної кривизни (Minimum Curvature) моделює поверхню як тонку еластичну пластину, яка проходить через усі вхідні точки з мінімальним вигином. Математично це реалізується через мінімізацію інтегралу квадрата другої похідної поверхні.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224701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Алгоритм використовує ітеративну процедуру для наближення до оптимального рішення, яке забезпечує найгладкішу поверхню, що проходить через усі контрольні точки.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2624971"/>
            <a:ext cx="377963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Застосування та параметри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3206115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Цей метод особливо ефективний для моделювання геологічних поверхонь, гідрологічних об'єктів та інших природних явищ, де очікується плавна зміна значень. У Surfer можна налаштовувати такі параметри як: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486179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Максимальна залишкова похибка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530399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Максимальна кількість ітерацій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574619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Релаксаційний параметр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618839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Граничні умови (внутрішня і зовнішня похідні)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459" y="2056090"/>
            <a:ext cx="4993362" cy="41174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0205" y="681514"/>
            <a:ext cx="7763589" cy="12325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Тріангуляція з лінійною інтерполяцією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690205" y="2209800"/>
            <a:ext cx="3783211" cy="3358991"/>
          </a:xfrm>
          <a:prstGeom prst="roundRect">
            <a:avLst>
              <a:gd name="adj" fmla="val 2466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94993" y="2414588"/>
            <a:ext cx="2465070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Принцип тріангуляції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894993" y="2840831"/>
            <a:ext cx="3373636" cy="25231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Метод базується на створенні мережі трикутників (TIN — Triangulated Irregular Network) з вхідних точок за алгоритмом Делоне. Кожен трикутник утворює площину, яка проходить через три вершини з відомими значеннями висот.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4670584" y="2209800"/>
            <a:ext cx="3783211" cy="3358991"/>
          </a:xfrm>
          <a:prstGeom prst="roundRect">
            <a:avLst>
              <a:gd name="adj" fmla="val 2466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875371" y="2414588"/>
            <a:ext cx="2465070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Лінійна інтерполяція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4875371" y="2840831"/>
            <a:ext cx="3373636" cy="25231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Для будь-якої точки всередині трикутника значення Z розраховується за допомогою лінійної інтерполяції між трьома вершинами. Це створює безперервну поверхню, що складається з плоских трикутних граней.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690205" y="5765959"/>
            <a:ext cx="7763589" cy="1782008"/>
          </a:xfrm>
          <a:prstGeom prst="roundRect">
            <a:avLst>
              <a:gd name="adj" fmla="val 4648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94993" y="5970746"/>
            <a:ext cx="3361253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Застосування та обмеження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894993" y="6396990"/>
            <a:ext cx="7354014" cy="946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Метод точно відтворює вхідні дані, не створює значень більших або менших за вхідні. Ідеально підходить для нерегулярних даних з чіткими перегинами рельєфу (хребти, уступи), але може створювати нереалістичні гострі кути.</a:t>
            </a:r>
            <a:endParaRPr lang="en-US" sz="15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5678" y="541853"/>
            <a:ext cx="5594747" cy="594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Радіальні базисні функції</a:t>
            </a:r>
            <a:endParaRPr lang="en-US" sz="3700" dirty="0"/>
          </a:p>
        </p:txBody>
      </p:sp>
      <p:sp>
        <p:nvSpPr>
          <p:cNvPr id="3" name="Shape 1"/>
          <p:cNvSpPr/>
          <p:nvPr/>
        </p:nvSpPr>
        <p:spPr>
          <a:xfrm>
            <a:off x="879634" y="1516618"/>
            <a:ext cx="22860" cy="6171128"/>
          </a:xfrm>
          <a:prstGeom prst="roundRect">
            <a:avLst>
              <a:gd name="adj" fmla="val 349480"/>
            </a:avLst>
          </a:prstGeom>
          <a:solidFill>
            <a:srgbClr val="C7C7D0"/>
          </a:solidFill>
          <a:ln/>
        </p:spPr>
      </p:sp>
      <p:sp>
        <p:nvSpPr>
          <p:cNvPr id="4" name="Shape 2"/>
          <p:cNvSpPr/>
          <p:nvPr/>
        </p:nvSpPr>
        <p:spPr>
          <a:xfrm>
            <a:off x="1070729" y="1933099"/>
            <a:ext cx="570548" cy="22860"/>
          </a:xfrm>
          <a:prstGeom prst="roundRect">
            <a:avLst>
              <a:gd name="adj" fmla="val 349480"/>
            </a:avLst>
          </a:prstGeom>
          <a:solidFill>
            <a:srgbClr val="C7C7D0"/>
          </a:solidFill>
          <a:ln/>
        </p:spPr>
      </p:sp>
      <p:sp>
        <p:nvSpPr>
          <p:cNvPr id="5" name="Shape 3"/>
          <p:cNvSpPr/>
          <p:nvPr/>
        </p:nvSpPr>
        <p:spPr>
          <a:xfrm>
            <a:off x="665678" y="1730573"/>
            <a:ext cx="427911" cy="427911"/>
          </a:xfrm>
          <a:prstGeom prst="roundRect">
            <a:avLst>
              <a:gd name="adj" fmla="val 1867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97" y="1766233"/>
            <a:ext cx="285274" cy="35659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830705" y="1706761"/>
            <a:ext cx="2377678" cy="297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Принцип методу</a:t>
            </a:r>
            <a:endParaRPr lang="en-US" sz="1850" dirty="0"/>
          </a:p>
        </p:txBody>
      </p:sp>
      <p:sp>
        <p:nvSpPr>
          <p:cNvPr id="8" name="Text 5"/>
          <p:cNvSpPr/>
          <p:nvPr/>
        </p:nvSpPr>
        <p:spPr>
          <a:xfrm>
            <a:off x="1830705" y="2118003"/>
            <a:ext cx="12134017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Метод радіальних базисних функцій (RBF) використовує суму радіально-симетричних функцій, центрованих у кожній точці вхідних даних, для створення гладкої інтерполяційної поверхні, що точно проходить через усі вхідні точки.</a:t>
            </a:r>
            <a:endParaRPr lang="en-US" sz="1450" dirty="0"/>
          </a:p>
        </p:txBody>
      </p:sp>
      <p:sp>
        <p:nvSpPr>
          <p:cNvPr id="9" name="Shape 6"/>
          <p:cNvSpPr/>
          <p:nvPr/>
        </p:nvSpPr>
        <p:spPr>
          <a:xfrm>
            <a:off x="1070729" y="3523417"/>
            <a:ext cx="570548" cy="22860"/>
          </a:xfrm>
          <a:prstGeom prst="roundRect">
            <a:avLst>
              <a:gd name="adj" fmla="val 349480"/>
            </a:avLst>
          </a:prstGeom>
          <a:solidFill>
            <a:srgbClr val="C7C7D0"/>
          </a:solidFill>
          <a:ln/>
        </p:spPr>
      </p:sp>
      <p:sp>
        <p:nvSpPr>
          <p:cNvPr id="10" name="Shape 7"/>
          <p:cNvSpPr/>
          <p:nvPr/>
        </p:nvSpPr>
        <p:spPr>
          <a:xfrm>
            <a:off x="665678" y="3320891"/>
            <a:ext cx="427911" cy="427911"/>
          </a:xfrm>
          <a:prstGeom prst="roundRect">
            <a:avLst>
              <a:gd name="adj" fmla="val 1867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97" y="3356550"/>
            <a:ext cx="285274" cy="35659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830705" y="3297079"/>
            <a:ext cx="3502938" cy="297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Типи базисних функцій у Surfer</a:t>
            </a:r>
            <a:endParaRPr lang="en-US" sz="1850" dirty="0"/>
          </a:p>
        </p:txBody>
      </p:sp>
      <p:sp>
        <p:nvSpPr>
          <p:cNvPr id="13" name="Text 9"/>
          <p:cNvSpPr/>
          <p:nvPr/>
        </p:nvSpPr>
        <p:spPr>
          <a:xfrm>
            <a:off x="1830705" y="3708321"/>
            <a:ext cx="12134017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Surfer пропонує п'ять типів RBF для різних задач: Multiquadric, Inverse Multiquadric, Thin Plate Spline, Spline with Tension, Completely Regularized Spline. Кожна функція має унікальні властивості, що впливають на гладкість та локальні характеристики поверхні.</a:t>
            </a:r>
            <a:endParaRPr lang="en-US" sz="1450" dirty="0"/>
          </a:p>
        </p:txBody>
      </p:sp>
      <p:sp>
        <p:nvSpPr>
          <p:cNvPr id="14" name="Shape 10"/>
          <p:cNvSpPr/>
          <p:nvPr/>
        </p:nvSpPr>
        <p:spPr>
          <a:xfrm>
            <a:off x="1070729" y="5113734"/>
            <a:ext cx="570548" cy="22860"/>
          </a:xfrm>
          <a:prstGeom prst="roundRect">
            <a:avLst>
              <a:gd name="adj" fmla="val 349480"/>
            </a:avLst>
          </a:prstGeom>
          <a:solidFill>
            <a:srgbClr val="C7C7D0"/>
          </a:solidFill>
          <a:ln/>
        </p:spPr>
      </p:sp>
      <p:sp>
        <p:nvSpPr>
          <p:cNvPr id="15" name="Shape 11"/>
          <p:cNvSpPr/>
          <p:nvPr/>
        </p:nvSpPr>
        <p:spPr>
          <a:xfrm>
            <a:off x="665678" y="4911209"/>
            <a:ext cx="427911" cy="427911"/>
          </a:xfrm>
          <a:prstGeom prst="roundRect">
            <a:avLst>
              <a:gd name="adj" fmla="val 1867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997" y="4946868"/>
            <a:ext cx="285274" cy="356592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830705" y="4887397"/>
            <a:ext cx="3003471" cy="297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Налаштування параметрів</a:t>
            </a:r>
            <a:endParaRPr lang="en-US" sz="1850" dirty="0"/>
          </a:p>
        </p:txBody>
      </p:sp>
      <p:sp>
        <p:nvSpPr>
          <p:cNvPr id="18" name="Text 13"/>
          <p:cNvSpPr/>
          <p:nvPr/>
        </p:nvSpPr>
        <p:spPr>
          <a:xfrm>
            <a:off x="1830705" y="5298638"/>
            <a:ext cx="12134017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Ключовий параметр — R² (smoothing factor), який визначає вплив кожної точки на загальну форму поверхні. Менші значення створюють більш локалізовані особливості, більші — згладжують поверхню.</a:t>
            </a:r>
            <a:endParaRPr lang="en-US" sz="1450" dirty="0"/>
          </a:p>
        </p:txBody>
      </p:sp>
      <p:sp>
        <p:nvSpPr>
          <p:cNvPr id="19" name="Shape 14"/>
          <p:cNvSpPr/>
          <p:nvPr/>
        </p:nvSpPr>
        <p:spPr>
          <a:xfrm>
            <a:off x="1070729" y="6704052"/>
            <a:ext cx="570548" cy="22860"/>
          </a:xfrm>
          <a:prstGeom prst="roundRect">
            <a:avLst>
              <a:gd name="adj" fmla="val 349480"/>
            </a:avLst>
          </a:prstGeom>
          <a:solidFill>
            <a:srgbClr val="C7C7D0"/>
          </a:solidFill>
          <a:ln/>
        </p:spPr>
      </p:sp>
      <p:sp>
        <p:nvSpPr>
          <p:cNvPr id="20" name="Shape 15"/>
          <p:cNvSpPr/>
          <p:nvPr/>
        </p:nvSpPr>
        <p:spPr>
          <a:xfrm>
            <a:off x="665678" y="6501527"/>
            <a:ext cx="427911" cy="427911"/>
          </a:xfrm>
          <a:prstGeom prst="roundRect">
            <a:avLst>
              <a:gd name="adj" fmla="val 1867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997" y="6537186"/>
            <a:ext cx="285274" cy="356592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830705" y="6477714"/>
            <a:ext cx="2482334" cy="297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Області застосування</a:t>
            </a:r>
            <a:endParaRPr lang="en-US" sz="1850" dirty="0"/>
          </a:p>
        </p:txBody>
      </p:sp>
      <p:sp>
        <p:nvSpPr>
          <p:cNvPr id="23" name="Text 17"/>
          <p:cNvSpPr/>
          <p:nvPr/>
        </p:nvSpPr>
        <p:spPr>
          <a:xfrm>
            <a:off x="1830705" y="6888956"/>
            <a:ext cx="12134017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RBF особливо ефективні для моделювання топографічних поверхонь з великими наборами даних та складною геометрією. Вони створюють гладкі, реалістичні поверхні, зберігаючи локальні особливості та глобальні тренди.</a:t>
            </a:r>
            <a:endParaRPr lang="en-US" sz="14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5201" y="515541"/>
            <a:ext cx="6012775" cy="584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Алгоритм Natural Neighbor</a:t>
            </a:r>
            <a:endParaRPr lang="en-US" sz="3650" dirty="0"/>
          </a:p>
        </p:txBody>
      </p:sp>
      <p:sp>
        <p:nvSpPr>
          <p:cNvPr id="3" name="Shape 1"/>
          <p:cNvSpPr/>
          <p:nvPr/>
        </p:nvSpPr>
        <p:spPr>
          <a:xfrm>
            <a:off x="655201" y="1474827"/>
            <a:ext cx="2219920" cy="1377910"/>
          </a:xfrm>
          <a:prstGeom prst="roundRect">
            <a:avLst>
              <a:gd name="adj" fmla="val 5706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538" y="1999298"/>
            <a:ext cx="263247" cy="32897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062287" y="1661993"/>
            <a:ext cx="2340054" cy="292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Діаграми Вороного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3062287" y="2066687"/>
            <a:ext cx="10725745" cy="5988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Метод базується на побудові діаграми Вороного для вхідних точок, де кожна комірка містить область, ближчу до відповідної точки, ніж до будь-якої іншої</a:t>
            </a:r>
            <a:endParaRPr lang="en-US" sz="1450" dirty="0"/>
          </a:p>
        </p:txBody>
      </p:sp>
      <p:sp>
        <p:nvSpPr>
          <p:cNvPr id="7" name="Shape 4"/>
          <p:cNvSpPr/>
          <p:nvPr/>
        </p:nvSpPr>
        <p:spPr>
          <a:xfrm>
            <a:off x="2968704" y="2843213"/>
            <a:ext cx="10912912" cy="11430"/>
          </a:xfrm>
          <a:prstGeom prst="roundRect">
            <a:avLst>
              <a:gd name="adj" fmla="val 687906"/>
            </a:avLst>
          </a:prstGeom>
          <a:solidFill>
            <a:srgbClr val="C7C7D0"/>
          </a:solidFill>
          <a:ln/>
        </p:spPr>
      </p:sp>
      <p:sp>
        <p:nvSpPr>
          <p:cNvPr id="8" name="Shape 5"/>
          <p:cNvSpPr/>
          <p:nvPr/>
        </p:nvSpPr>
        <p:spPr>
          <a:xfrm>
            <a:off x="655201" y="2946321"/>
            <a:ext cx="4439960" cy="1377910"/>
          </a:xfrm>
          <a:prstGeom prst="roundRect">
            <a:avLst>
              <a:gd name="adj" fmla="val 5706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557" y="3470791"/>
            <a:ext cx="263247" cy="32897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282327" y="3133487"/>
            <a:ext cx="2488406" cy="292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Алгоритм інтерполяції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5282327" y="3538180"/>
            <a:ext cx="8505706" cy="5988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Для інтерполяції значення в новій точці створюється нова діаграма Вороного з додаванням цієї точки</a:t>
            </a:r>
            <a:endParaRPr lang="en-US" sz="1450" dirty="0"/>
          </a:p>
        </p:txBody>
      </p:sp>
      <p:sp>
        <p:nvSpPr>
          <p:cNvPr id="12" name="Shape 8"/>
          <p:cNvSpPr/>
          <p:nvPr/>
        </p:nvSpPr>
        <p:spPr>
          <a:xfrm>
            <a:off x="5188744" y="4314706"/>
            <a:ext cx="8692872" cy="11430"/>
          </a:xfrm>
          <a:prstGeom prst="roundRect">
            <a:avLst>
              <a:gd name="adj" fmla="val 687906"/>
            </a:avLst>
          </a:prstGeom>
          <a:solidFill>
            <a:srgbClr val="C7C7D0"/>
          </a:solidFill>
          <a:ln/>
        </p:spPr>
      </p:sp>
      <p:sp>
        <p:nvSpPr>
          <p:cNvPr id="13" name="Shape 9"/>
          <p:cNvSpPr/>
          <p:nvPr/>
        </p:nvSpPr>
        <p:spPr>
          <a:xfrm>
            <a:off x="655201" y="4417814"/>
            <a:ext cx="6659999" cy="1377910"/>
          </a:xfrm>
          <a:prstGeom prst="roundRect">
            <a:avLst>
              <a:gd name="adj" fmla="val 5706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577" y="4942284"/>
            <a:ext cx="263247" cy="32897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02366" y="4604980"/>
            <a:ext cx="2340054" cy="292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Зважування значень</a:t>
            </a:r>
            <a:endParaRPr lang="en-US" sz="1800" dirty="0"/>
          </a:p>
        </p:txBody>
      </p:sp>
      <p:sp>
        <p:nvSpPr>
          <p:cNvPr id="16" name="Text 11"/>
          <p:cNvSpPr/>
          <p:nvPr/>
        </p:nvSpPr>
        <p:spPr>
          <a:xfrm>
            <a:off x="7502366" y="5009674"/>
            <a:ext cx="6285667" cy="5988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Ваги для інтерполяції визначаються пропорційно площам перекриття нової комірки з початковими комірками сусідніх точок</a:t>
            </a:r>
            <a:endParaRPr lang="en-US" sz="1450" dirty="0"/>
          </a:p>
        </p:txBody>
      </p:sp>
      <p:sp>
        <p:nvSpPr>
          <p:cNvPr id="17" name="Text 12"/>
          <p:cNvSpPr/>
          <p:nvPr/>
        </p:nvSpPr>
        <p:spPr>
          <a:xfrm>
            <a:off x="655201" y="6006227"/>
            <a:ext cx="13319998" cy="8983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Natural Neighbor — це робастний метод, що адаптується до локальної щільності точок даних і не вимагає задання додаткових параметрів. Він створює гладкі переходи без артефактів і добре працює з нерегулярно розподіленими даними. Особливо ефективний при моделюванні складних природних поверхонь з різкими змінами градієнта.</a:t>
            </a:r>
            <a:endParaRPr lang="en-US" sz="1450" dirty="0"/>
          </a:p>
        </p:txBody>
      </p:sp>
      <p:sp>
        <p:nvSpPr>
          <p:cNvPr id="18" name="Text 13"/>
          <p:cNvSpPr/>
          <p:nvPr/>
        </p:nvSpPr>
        <p:spPr>
          <a:xfrm>
            <a:off x="655201" y="7115056"/>
            <a:ext cx="13319998" cy="5988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Метод не екстраполює дані за межі вхідних точок і обчислювально інтенсивніший порівняно з простішими методами, але створює високоякісні поверхні навіть без додаткового налаштування параметрів.</a:t>
            </a:r>
            <a:endParaRPr lang="en-US" sz="14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13" y="2868811"/>
            <a:ext cx="5042773" cy="249197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07311" y="666512"/>
            <a:ext cx="7095768" cy="554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Створення регулярної сітки (Grid)</a:t>
            </a:r>
            <a:endParaRPr lang="en-US" sz="3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311" y="1487091"/>
            <a:ext cx="887135" cy="158996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260550" y="1664494"/>
            <a:ext cx="2217777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Підготовка даних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7260550" y="2048113"/>
            <a:ext cx="6748939" cy="8515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Відкрийте файл з даними XYZ у Worksheet або імпортуйте дані з інших форматів. Переконайтеся, що дані очищені та знаходяться у правильній системі координат.</a:t>
            </a:r>
            <a:endParaRPr lang="en-US" sz="13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311" y="3077051"/>
            <a:ext cx="887135" cy="130611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260550" y="3254454"/>
            <a:ext cx="2857500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Відкриття діалогу Grid Data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7260550" y="3638074"/>
            <a:ext cx="6748939" cy="5676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 меню програми виберіть "Grid → Data" або натисніть відповідну кнопку на панелі інструментів. У діалоговому вікні вкажіть файл даних та стовпці X, Y, Z.</a:t>
            </a:r>
            <a:endParaRPr lang="en-US" sz="13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311" y="4383167"/>
            <a:ext cx="887135" cy="158996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260550" y="4560570"/>
            <a:ext cx="2960132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Вибір методу та параметрів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7260550" y="4944189"/>
            <a:ext cx="6748939" cy="8515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Виберіть метод інтерполяції (Kriging, IDW, Natural Neighbor та ін.) та налаштуйте його параметри. Визначте межі сітки та її роздільну здатність (кількість вузлів або крок сітки).</a:t>
            </a:r>
            <a:endParaRPr lang="en-US" sz="13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7311" y="5973128"/>
            <a:ext cx="887135" cy="158996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260550" y="6150531"/>
            <a:ext cx="3379113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Створення та збереження сітки</a:t>
            </a:r>
            <a:endParaRPr lang="en-US" sz="1700" dirty="0"/>
          </a:p>
        </p:txBody>
      </p:sp>
      <p:sp>
        <p:nvSpPr>
          <p:cNvPr id="15" name="Text 8"/>
          <p:cNvSpPr/>
          <p:nvPr/>
        </p:nvSpPr>
        <p:spPr>
          <a:xfrm>
            <a:off x="7260550" y="6534150"/>
            <a:ext cx="6748939" cy="8515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Натисніть "OK" для створення сітки. Процес може зайняти від секунд до хвилин залежно від об'єму даних та обраного методу. Збережіть результат у форматі Grid (*.grd) для подальшого використання.</a:t>
            </a:r>
            <a:endParaRPr lang="en-US" sz="13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8545" y="585549"/>
            <a:ext cx="7128986" cy="659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Параметри регулярної сітки</a:t>
            </a:r>
            <a:endParaRPr lang="en-US" sz="4150" dirty="0"/>
          </a:p>
        </p:txBody>
      </p:sp>
      <p:sp>
        <p:nvSpPr>
          <p:cNvPr id="3" name="Shape 1"/>
          <p:cNvSpPr/>
          <p:nvPr/>
        </p:nvSpPr>
        <p:spPr>
          <a:xfrm>
            <a:off x="738545" y="1561386"/>
            <a:ext cx="13153311" cy="6082665"/>
          </a:xfrm>
          <a:prstGeom prst="roundRect">
            <a:avLst>
              <a:gd name="adj" fmla="val 145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46165" y="1569006"/>
            <a:ext cx="13136642" cy="60590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958572" y="1703189"/>
            <a:ext cx="3952637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Параметр</a:t>
            </a:r>
            <a:endParaRPr lang="en-US" sz="1650" dirty="0"/>
          </a:p>
        </p:txBody>
      </p:sp>
      <p:sp>
        <p:nvSpPr>
          <p:cNvPr id="6" name="Text 4"/>
          <p:cNvSpPr/>
          <p:nvPr/>
        </p:nvSpPr>
        <p:spPr>
          <a:xfrm>
            <a:off x="5340787" y="1703189"/>
            <a:ext cx="3948827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Опис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9719191" y="1703189"/>
            <a:ext cx="3952637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Рекомендації</a:t>
            </a:r>
            <a:endParaRPr lang="en-US" sz="1650" dirty="0"/>
          </a:p>
        </p:txBody>
      </p:sp>
      <p:sp>
        <p:nvSpPr>
          <p:cNvPr id="8" name="Shape 6"/>
          <p:cNvSpPr/>
          <p:nvPr/>
        </p:nvSpPr>
        <p:spPr>
          <a:xfrm>
            <a:off x="746165" y="2174915"/>
            <a:ext cx="13136642" cy="161853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958572" y="2309098"/>
            <a:ext cx="3952637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Grid Limits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5340787" y="2309098"/>
            <a:ext cx="3948827" cy="675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Географічні межі сітки (X min, X max, Y min, Y max)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9719191" y="2309098"/>
            <a:ext cx="3952637" cy="1350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Встановіть межі відповідно до області дослідження, можливо з невеликим запасом для уникнення крайових ефектів</a:t>
            </a:r>
            <a:endParaRPr lang="en-US" sz="1650" dirty="0"/>
          </a:p>
        </p:txBody>
      </p:sp>
      <p:sp>
        <p:nvSpPr>
          <p:cNvPr id="12" name="Shape 10"/>
          <p:cNvSpPr/>
          <p:nvPr/>
        </p:nvSpPr>
        <p:spPr>
          <a:xfrm>
            <a:off x="746165" y="3793450"/>
            <a:ext cx="13136642" cy="128099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958572" y="3927634"/>
            <a:ext cx="3952637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Spacing</a:t>
            </a:r>
            <a:endParaRPr lang="en-US" sz="1650" dirty="0"/>
          </a:p>
        </p:txBody>
      </p:sp>
      <p:sp>
        <p:nvSpPr>
          <p:cNvPr id="14" name="Text 12"/>
          <p:cNvSpPr/>
          <p:nvPr/>
        </p:nvSpPr>
        <p:spPr>
          <a:xfrm>
            <a:off x="5340787" y="3927634"/>
            <a:ext cx="3948827" cy="675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Крок сітки або роздільна здатність моделі</a:t>
            </a:r>
            <a:endParaRPr lang="en-US" sz="1650" dirty="0"/>
          </a:p>
        </p:txBody>
      </p:sp>
      <p:sp>
        <p:nvSpPr>
          <p:cNvPr id="15" name="Text 13"/>
          <p:cNvSpPr/>
          <p:nvPr/>
        </p:nvSpPr>
        <p:spPr>
          <a:xfrm>
            <a:off x="9719191" y="3927634"/>
            <a:ext cx="3952637" cy="10126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Баланс між деталізацією та обсягом даних. Зазвичай 1/100-1/500 від розміру території</a:t>
            </a:r>
            <a:endParaRPr lang="en-US" sz="1650" dirty="0"/>
          </a:p>
        </p:txBody>
      </p:sp>
      <p:sp>
        <p:nvSpPr>
          <p:cNvPr id="16" name="Shape 14"/>
          <p:cNvSpPr/>
          <p:nvPr/>
        </p:nvSpPr>
        <p:spPr>
          <a:xfrm>
            <a:off x="746165" y="5074444"/>
            <a:ext cx="13136642" cy="128099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958572" y="5208627"/>
            <a:ext cx="3952637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Grid Line Geometry</a:t>
            </a:r>
            <a:endParaRPr lang="en-US" sz="1650" dirty="0"/>
          </a:p>
        </p:txBody>
      </p:sp>
      <p:sp>
        <p:nvSpPr>
          <p:cNvPr id="18" name="Text 16"/>
          <p:cNvSpPr/>
          <p:nvPr/>
        </p:nvSpPr>
        <p:spPr>
          <a:xfrm>
            <a:off x="5340787" y="5208627"/>
            <a:ext cx="3948827" cy="675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Кількість ліній сітки по X та Y або їх крок</a:t>
            </a:r>
            <a:endParaRPr lang="en-US" sz="1650" dirty="0"/>
          </a:p>
        </p:txBody>
      </p:sp>
      <p:sp>
        <p:nvSpPr>
          <p:cNvPr id="19" name="Text 17"/>
          <p:cNvSpPr/>
          <p:nvPr/>
        </p:nvSpPr>
        <p:spPr>
          <a:xfrm>
            <a:off x="9719191" y="5208627"/>
            <a:ext cx="3952637" cy="10126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Більша щільність = вища деталізація, але більший об'єм даних та час обробки</a:t>
            </a:r>
            <a:endParaRPr lang="en-US" sz="1650" dirty="0"/>
          </a:p>
        </p:txBody>
      </p:sp>
      <p:sp>
        <p:nvSpPr>
          <p:cNvPr id="20" name="Shape 18"/>
          <p:cNvSpPr/>
          <p:nvPr/>
        </p:nvSpPr>
        <p:spPr>
          <a:xfrm>
            <a:off x="746165" y="6355437"/>
            <a:ext cx="13136642" cy="128099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958572" y="6489621"/>
            <a:ext cx="3952637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Grid Node Editor</a:t>
            </a:r>
            <a:endParaRPr lang="en-US" sz="1650" dirty="0"/>
          </a:p>
        </p:txBody>
      </p:sp>
      <p:sp>
        <p:nvSpPr>
          <p:cNvPr id="22" name="Text 20"/>
          <p:cNvSpPr/>
          <p:nvPr/>
        </p:nvSpPr>
        <p:spPr>
          <a:xfrm>
            <a:off x="5340787" y="6489621"/>
            <a:ext cx="3948827" cy="675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Інструмент для ручного редагування значень вузлів сітки</a:t>
            </a:r>
            <a:endParaRPr lang="en-US" sz="1650" dirty="0"/>
          </a:p>
        </p:txBody>
      </p:sp>
      <p:sp>
        <p:nvSpPr>
          <p:cNvPr id="23" name="Text 21"/>
          <p:cNvSpPr/>
          <p:nvPr/>
        </p:nvSpPr>
        <p:spPr>
          <a:xfrm>
            <a:off x="9719191" y="6489621"/>
            <a:ext cx="3952637" cy="10126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Використовуйте для виправлення аномалій, введення відомих значень або коригування крайових ефектів</a:t>
            </a:r>
            <a:endParaRPr lang="en-US" sz="16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92361"/>
            <a:ext cx="75186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Перевірка та валідація ЦМР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100739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100739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100739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100739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5622727"/>
            <a:ext cx="130428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Перевірка якості побудованої цифрової моделі рельєфу є критично важливим етапом. Surfer пропонує декілька інструментів для валідації: статистичний аналіз (гістограми розподілу висот, розрахунок похибок), перегляд 3D-моделі для візуального виявлення аномалій, побудова профілів рельєфу для аналізу перетинів, створення тіньового рельєфу для підкреслення дрібних форм поверхні та крос-валідація через видалення контрольних точок для оцінки точності інтерполяції.</a:t>
            </a:r>
            <a:endParaRPr lang="en-US" sz="17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6015" y="886420"/>
            <a:ext cx="7684770" cy="13030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Візуалізація ЦМР: контурні карти</a:t>
            </a:r>
            <a:endParaRPr lang="en-US" sz="4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015" y="2502098"/>
            <a:ext cx="521137" cy="52113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16015" y="3231713"/>
            <a:ext cx="2353151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Створення контурної карти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6216015" y="4008239"/>
            <a:ext cx="2353151" cy="3334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 Surfer оберіть "Map → Contour Map" та вкажіть файл сітки (*.grd). Контурна карта відображає рельєф за допомогою ізоліній — ліній однакової висоти, що з'єднують точки з однаковими значеннями Z.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1824" y="2502098"/>
            <a:ext cx="521137" cy="52113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881824" y="3231713"/>
            <a:ext cx="2353151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Налаштування параметрів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8881824" y="4008239"/>
            <a:ext cx="2353151" cy="3334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Налаштуйте інтервал між ізолініями, товщину ліній, кольорову схему, підписи значень. Для гірських районів використовуйте змінний інтервал, для рівнинних — постійний з меншим кроком.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7634" y="2502098"/>
            <a:ext cx="521137" cy="52113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7634" y="3231713"/>
            <a:ext cx="2353151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Кольорова заливка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11547634" y="4008239"/>
            <a:ext cx="2353151" cy="3334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Додайте кольорову заливку між ізолініями для покращення візуального сприйняття рельєфу. Стандартні кольорові схеми включають "Rainbow", "Terrain", "Geology", або створіть власну для конкретних потреб.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4502" y="610433"/>
            <a:ext cx="9866828" cy="691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Візуалізація ЦМР: 3D-моделі поверхні</a:t>
            </a:r>
            <a:endParaRPr lang="en-US" sz="4350" dirty="0"/>
          </a:p>
        </p:txBody>
      </p:sp>
      <p:sp>
        <p:nvSpPr>
          <p:cNvPr id="3" name="Shape 1"/>
          <p:cNvSpPr/>
          <p:nvPr/>
        </p:nvSpPr>
        <p:spPr>
          <a:xfrm>
            <a:off x="774502" y="1633776"/>
            <a:ext cx="165854" cy="1186577"/>
          </a:xfrm>
          <a:prstGeom prst="roundRect">
            <a:avLst>
              <a:gd name="adj" fmla="val 5604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272183" y="1633776"/>
            <a:ext cx="3129320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Створення 3D-поверхні</a:t>
            </a:r>
            <a:endParaRPr lang="en-US" sz="2150" dirty="0"/>
          </a:p>
        </p:txBody>
      </p:sp>
      <p:sp>
        <p:nvSpPr>
          <p:cNvPr id="5" name="Text 3"/>
          <p:cNvSpPr/>
          <p:nvPr/>
        </p:nvSpPr>
        <p:spPr>
          <a:xfrm>
            <a:off x="1272183" y="2112169"/>
            <a:ext cx="12583716" cy="708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Виберіть "Map → 3D Surface" та вкажіть файл сітки. 3D-поверхня відображає рельєф у тривимірному просторі, дозволяючи краще сприймати форми місцевості та їх просторове розташування.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1106329" y="3041571"/>
            <a:ext cx="165854" cy="1186577"/>
          </a:xfrm>
          <a:prstGeom prst="roundRect">
            <a:avLst>
              <a:gd name="adj" fmla="val 5604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604010" y="3041571"/>
            <a:ext cx="3868341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Налаштування відображення</a:t>
            </a:r>
            <a:endParaRPr lang="en-US" sz="2150" dirty="0"/>
          </a:p>
        </p:txBody>
      </p:sp>
      <p:sp>
        <p:nvSpPr>
          <p:cNvPr id="8" name="Text 6"/>
          <p:cNvSpPr/>
          <p:nvPr/>
        </p:nvSpPr>
        <p:spPr>
          <a:xfrm>
            <a:off x="1604010" y="3519964"/>
            <a:ext cx="12251888" cy="708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Налаштуйте параметри відображення: кольорову схему, масштаб по вертикальній осі (Z), кут огляду, освітлення. Для гірських районів можна зменшити вертикальний масштаб для більш реалістичного відображення.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1438275" y="4449366"/>
            <a:ext cx="165854" cy="1540669"/>
          </a:xfrm>
          <a:prstGeom prst="roundRect">
            <a:avLst>
              <a:gd name="adj" fmla="val 5604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935956" y="4449366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Додавання текстури</a:t>
            </a:r>
            <a:endParaRPr lang="en-US" sz="2150" dirty="0"/>
          </a:p>
        </p:txBody>
      </p:sp>
      <p:sp>
        <p:nvSpPr>
          <p:cNvPr id="11" name="Text 9"/>
          <p:cNvSpPr/>
          <p:nvPr/>
        </p:nvSpPr>
        <p:spPr>
          <a:xfrm>
            <a:off x="1935956" y="4927759"/>
            <a:ext cx="11919942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Для реалістичнішого відображення можна додати текстуру на поверхню: кольорове зображення, аерофотознімок або супутниковий знімок місцевості. Використовуйте функцію "Overlay" для накладання зображення на 3D-поверхню.</a:t>
            </a:r>
            <a:endParaRPr lang="en-US" sz="1700" dirty="0"/>
          </a:p>
        </p:txBody>
      </p:sp>
      <p:sp>
        <p:nvSpPr>
          <p:cNvPr id="12" name="Shape 10"/>
          <p:cNvSpPr/>
          <p:nvPr/>
        </p:nvSpPr>
        <p:spPr>
          <a:xfrm>
            <a:off x="1770221" y="6211253"/>
            <a:ext cx="165854" cy="1186577"/>
          </a:xfrm>
          <a:prstGeom prst="roundRect">
            <a:avLst>
              <a:gd name="adj" fmla="val 5604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267903" y="6211253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Експорт 3D-моделі</a:t>
            </a:r>
            <a:endParaRPr lang="en-US" sz="2150" dirty="0"/>
          </a:p>
        </p:txBody>
      </p:sp>
      <p:sp>
        <p:nvSpPr>
          <p:cNvPr id="14" name="Text 12"/>
          <p:cNvSpPr/>
          <p:nvPr/>
        </p:nvSpPr>
        <p:spPr>
          <a:xfrm>
            <a:off x="2267903" y="6689646"/>
            <a:ext cx="11587996" cy="708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Експортуйте створену 3D-модель у формати для подальшого використання: зображення (PNG, JPEG), 3D-формати (DXF, VRML) або створіть анімацію обльоту території для презентацій.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2948" y="683300"/>
            <a:ext cx="7698105" cy="12911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Що таке цифрова модель рельєфу?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2948" y="2284214"/>
            <a:ext cx="3745825" cy="3188732"/>
          </a:xfrm>
          <a:prstGeom prst="roundRect">
            <a:avLst>
              <a:gd name="adj" fmla="val 272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37141" y="2498408"/>
            <a:ext cx="2582108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Визначення ЦМР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937141" y="2945130"/>
            <a:ext cx="3317438" cy="2313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Цифрова модель рельєфу (ЦМР) — це числове представлення топографічної поверхні земної території, що містить координати та висотні відмітки точок місцевості, організованих у певну структуру даних.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675346" y="2284214"/>
            <a:ext cx="3745825" cy="3188732"/>
          </a:xfrm>
          <a:prstGeom prst="roundRect">
            <a:avLst>
              <a:gd name="adj" fmla="val 272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889540" y="2498408"/>
            <a:ext cx="2582108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Структура даних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4889540" y="2945130"/>
            <a:ext cx="3317438" cy="2313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Регулярна ЦМР (GRID) представляє висотні дані у вигляді матриці значень, де кожна комірка (вузол) містить значення висоти для конкретної координатної позиції з регулярним кроком сітки.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22948" y="5679519"/>
            <a:ext cx="7698105" cy="1866662"/>
          </a:xfrm>
          <a:prstGeom prst="roundRect">
            <a:avLst>
              <a:gd name="adj" fmla="val 4648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37141" y="5893713"/>
            <a:ext cx="2696170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Області застосування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937141" y="6340435"/>
            <a:ext cx="7269718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ЦМР застосовуються для аналізу рельєфу, гідрологічного моделювання, планування будівництва, військового картографування, аналізу видимості та моделювання ерозійних процесів.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4028" y="2089428"/>
            <a:ext cx="5046226" cy="405062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16148" y="765691"/>
            <a:ext cx="6493907" cy="5501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Накладання тіньового рельєфу</a:t>
            </a:r>
            <a:endParaRPr lang="en-US" sz="3450" dirty="0"/>
          </a:p>
        </p:txBody>
      </p:sp>
      <p:sp>
        <p:nvSpPr>
          <p:cNvPr id="5" name="Text 1"/>
          <p:cNvSpPr/>
          <p:nvPr/>
        </p:nvSpPr>
        <p:spPr>
          <a:xfrm>
            <a:off x="616148" y="1667828"/>
            <a:ext cx="3823811" cy="5809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550"/>
              </a:lnSpc>
              <a:buNone/>
            </a:pPr>
            <a:r>
              <a:rPr lang="en-US" sz="45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4550" dirty="0"/>
          </a:p>
        </p:txBody>
      </p:sp>
      <p:sp>
        <p:nvSpPr>
          <p:cNvPr id="6" name="Text 2"/>
          <p:cNvSpPr/>
          <p:nvPr/>
        </p:nvSpPr>
        <p:spPr>
          <a:xfrm>
            <a:off x="1427798" y="2468642"/>
            <a:ext cx="2200513" cy="275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Етап створення</a:t>
            </a:r>
            <a:endParaRPr lang="en-US" sz="1700" dirty="0"/>
          </a:p>
        </p:txBody>
      </p:sp>
      <p:sp>
        <p:nvSpPr>
          <p:cNvPr id="7" name="Text 3"/>
          <p:cNvSpPr/>
          <p:nvPr/>
        </p:nvSpPr>
        <p:spPr>
          <a:xfrm>
            <a:off x="616148" y="2849285"/>
            <a:ext cx="3823811" cy="1408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Оберіть "Map → Shaded Relief" у меню Surfer і виберіть файл сітки (*.grd). Тіньовий рельєф створюється шляхом обчислення тіней залежно від віртуального джерела світла та напрямку схилів.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4703921" y="1667828"/>
            <a:ext cx="3823930" cy="5809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550"/>
              </a:lnSpc>
              <a:buNone/>
            </a:pPr>
            <a:r>
              <a:rPr lang="en-US" sz="45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4550" dirty="0"/>
          </a:p>
        </p:txBody>
      </p:sp>
      <p:sp>
        <p:nvSpPr>
          <p:cNvPr id="9" name="Text 5"/>
          <p:cNvSpPr/>
          <p:nvPr/>
        </p:nvSpPr>
        <p:spPr>
          <a:xfrm>
            <a:off x="5421035" y="2468642"/>
            <a:ext cx="2389584" cy="275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Параметри освітлення</a:t>
            </a:r>
            <a:endParaRPr lang="en-US" sz="1700" dirty="0"/>
          </a:p>
        </p:txBody>
      </p:sp>
      <p:sp>
        <p:nvSpPr>
          <p:cNvPr id="10" name="Text 6"/>
          <p:cNvSpPr/>
          <p:nvPr/>
        </p:nvSpPr>
        <p:spPr>
          <a:xfrm>
            <a:off x="4703921" y="2849285"/>
            <a:ext cx="3823930" cy="1408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Налаштуйте азимут (0-360°) та кут висоти (0-90°) джерела світла. Стандартні значення: азимут 315° (північний захід), висота 45°. Різні налаштування підкреслюють різні аспекти рельєфу.</a:t>
            </a:r>
            <a:endParaRPr lang="en-US" sz="1350" dirty="0"/>
          </a:p>
        </p:txBody>
      </p:sp>
      <p:sp>
        <p:nvSpPr>
          <p:cNvPr id="11" name="Text 7"/>
          <p:cNvSpPr/>
          <p:nvPr/>
        </p:nvSpPr>
        <p:spPr>
          <a:xfrm>
            <a:off x="2659975" y="4873823"/>
            <a:ext cx="3823930" cy="5809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550"/>
              </a:lnSpc>
              <a:buNone/>
            </a:pPr>
            <a:r>
              <a:rPr lang="en-US" sz="45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4550" dirty="0"/>
          </a:p>
        </p:txBody>
      </p:sp>
      <p:sp>
        <p:nvSpPr>
          <p:cNvPr id="12" name="Text 8"/>
          <p:cNvSpPr/>
          <p:nvPr/>
        </p:nvSpPr>
        <p:spPr>
          <a:xfrm>
            <a:off x="3054787" y="5674638"/>
            <a:ext cx="3034189" cy="275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Вертикальне перебільшення</a:t>
            </a:r>
            <a:endParaRPr lang="en-US" sz="1700" dirty="0"/>
          </a:p>
        </p:txBody>
      </p:sp>
      <p:sp>
        <p:nvSpPr>
          <p:cNvPr id="13" name="Text 9"/>
          <p:cNvSpPr/>
          <p:nvPr/>
        </p:nvSpPr>
        <p:spPr>
          <a:xfrm>
            <a:off x="2659975" y="6055281"/>
            <a:ext cx="3823930" cy="1408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Збільшіть фактор Z-Scale для підкреслення мікрорельєфу на відносно пласких територіях. Типові значення від 1 (без перебільшення) до 10 (значне підкреслення) залежно від типу рельєфу.</a:t>
            </a:r>
            <a:endParaRPr lang="en-US" sz="13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5806" y="579239"/>
            <a:ext cx="6414849" cy="656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Аналіз ухилів і експозицій</a:t>
            </a:r>
            <a:endParaRPr lang="en-US" sz="4100" dirty="0"/>
          </a:p>
        </p:txBody>
      </p:sp>
      <p:sp>
        <p:nvSpPr>
          <p:cNvPr id="3" name="Text 1"/>
          <p:cNvSpPr/>
          <p:nvPr/>
        </p:nvSpPr>
        <p:spPr>
          <a:xfrm>
            <a:off x="735806" y="1761649"/>
            <a:ext cx="3089910" cy="328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Карта ухилів (Slope Map)</a:t>
            </a:r>
            <a:endParaRPr lang="en-US" sz="2050" dirty="0"/>
          </a:p>
        </p:txBody>
      </p:sp>
      <p:sp>
        <p:nvSpPr>
          <p:cNvPr id="4" name="Text 2"/>
          <p:cNvSpPr/>
          <p:nvPr/>
        </p:nvSpPr>
        <p:spPr>
          <a:xfrm>
            <a:off x="735806" y="2300168"/>
            <a:ext cx="6322933" cy="16817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Карта ухилів відображає крутизну схилів, виражену в градусах або відсотках. Для створення в Surfer використовуйте функцію "Grid → Calculus → Terrain Slope". Ухили розраховуються як кут між горизонтальною площиною та дотичною до поверхні у кожній точці.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735806" y="4171117"/>
            <a:ext cx="6322933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Типові діапазони ухилів:</a:t>
            </a:r>
            <a:endParaRPr lang="en-US" sz="1650" dirty="0"/>
          </a:p>
        </p:txBody>
      </p:sp>
      <p:sp>
        <p:nvSpPr>
          <p:cNvPr id="6" name="Text 4"/>
          <p:cNvSpPr/>
          <p:nvPr/>
        </p:nvSpPr>
        <p:spPr>
          <a:xfrm>
            <a:off x="735806" y="4696658"/>
            <a:ext cx="6322933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0-2° — рівнинні території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735806" y="5106591"/>
            <a:ext cx="6322933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2-6° — слабопохилі території</a:t>
            </a:r>
            <a:endParaRPr lang="en-US" sz="1650" dirty="0"/>
          </a:p>
        </p:txBody>
      </p:sp>
      <p:sp>
        <p:nvSpPr>
          <p:cNvPr id="8" name="Text 6"/>
          <p:cNvSpPr/>
          <p:nvPr/>
        </p:nvSpPr>
        <p:spPr>
          <a:xfrm>
            <a:off x="735806" y="5516523"/>
            <a:ext cx="6322933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6-15° — похилі схили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735806" y="5926455"/>
            <a:ext cx="6322933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15-30° — круті схили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735806" y="6336387"/>
            <a:ext cx="6322933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&gt;30° — дуже круті схили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7579281" y="1761649"/>
            <a:ext cx="3842147" cy="328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Карта експозицій (Aspect Map)</a:t>
            </a:r>
            <a:endParaRPr lang="en-US" sz="2050" dirty="0"/>
          </a:p>
        </p:txBody>
      </p:sp>
      <p:sp>
        <p:nvSpPr>
          <p:cNvPr id="12" name="Text 10"/>
          <p:cNvSpPr/>
          <p:nvPr/>
        </p:nvSpPr>
        <p:spPr>
          <a:xfrm>
            <a:off x="7579281" y="2300168"/>
            <a:ext cx="6322933" cy="20181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Карта експозицій показує напрямок схилів відносно сторін світу в градусах (0-360°). Створюється за допомогою функції "Grid → Calculus → Terrain Aspect". Експозиція визначає кількість сонячної радіації, що отримує схил, і є важливим параметром для екологічних та сільськогосподарських досліджень.</a:t>
            </a:r>
            <a:endParaRPr lang="en-US" sz="1650" dirty="0"/>
          </a:p>
        </p:txBody>
      </p:sp>
      <p:sp>
        <p:nvSpPr>
          <p:cNvPr id="13" name="Text 11"/>
          <p:cNvSpPr/>
          <p:nvPr/>
        </p:nvSpPr>
        <p:spPr>
          <a:xfrm>
            <a:off x="7579281" y="4507468"/>
            <a:ext cx="6322933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Основні напрямки експозицій:</a:t>
            </a:r>
            <a:endParaRPr lang="en-US" sz="1650" dirty="0"/>
          </a:p>
        </p:txBody>
      </p:sp>
      <p:sp>
        <p:nvSpPr>
          <p:cNvPr id="14" name="Text 12"/>
          <p:cNvSpPr/>
          <p:nvPr/>
        </p:nvSpPr>
        <p:spPr>
          <a:xfrm>
            <a:off x="7579281" y="5033010"/>
            <a:ext cx="6322933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0° (або 360°) — північ</a:t>
            </a:r>
            <a:endParaRPr lang="en-US" sz="1650" dirty="0"/>
          </a:p>
        </p:txBody>
      </p:sp>
      <p:sp>
        <p:nvSpPr>
          <p:cNvPr id="15" name="Text 13"/>
          <p:cNvSpPr/>
          <p:nvPr/>
        </p:nvSpPr>
        <p:spPr>
          <a:xfrm>
            <a:off x="7579281" y="5442942"/>
            <a:ext cx="6322933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90° — схід</a:t>
            </a:r>
            <a:endParaRPr lang="en-US" sz="1650" dirty="0"/>
          </a:p>
        </p:txBody>
      </p:sp>
      <p:sp>
        <p:nvSpPr>
          <p:cNvPr id="16" name="Text 14"/>
          <p:cNvSpPr/>
          <p:nvPr/>
        </p:nvSpPr>
        <p:spPr>
          <a:xfrm>
            <a:off x="7579281" y="5852874"/>
            <a:ext cx="6322933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180° — південь</a:t>
            </a:r>
            <a:endParaRPr lang="en-US" sz="1650" dirty="0"/>
          </a:p>
        </p:txBody>
      </p:sp>
      <p:sp>
        <p:nvSpPr>
          <p:cNvPr id="17" name="Text 15"/>
          <p:cNvSpPr/>
          <p:nvPr/>
        </p:nvSpPr>
        <p:spPr>
          <a:xfrm>
            <a:off x="7579281" y="6262807"/>
            <a:ext cx="6322933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270° — захід</a:t>
            </a:r>
            <a:endParaRPr lang="en-US" sz="1650" dirty="0"/>
          </a:p>
        </p:txBody>
      </p:sp>
      <p:sp>
        <p:nvSpPr>
          <p:cNvPr id="18" name="Text 16"/>
          <p:cNvSpPr/>
          <p:nvPr/>
        </p:nvSpPr>
        <p:spPr>
          <a:xfrm>
            <a:off x="7579281" y="6788348"/>
            <a:ext cx="6322933" cy="672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Для візуалізації експозицій використовуйте циклічну кольорову схему, де кожному напрямку відповідає свій колір.</a:t>
            </a:r>
            <a:endParaRPr lang="en-US" sz="16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39441"/>
            <a:ext cx="994255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Розрахунок об'ємів та профілювання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401848"/>
            <a:ext cx="4196358" cy="4588312"/>
          </a:xfrm>
          <a:prstGeom prst="roundRect">
            <a:avLst>
              <a:gd name="adj" fmla="val 227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26362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Розрахунок об'ємів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8224" y="3126700"/>
            <a:ext cx="3727490" cy="3266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Surfer дозволяє розрахувати об'єм між поверхнею ЦМР та базовою площиною або між двома поверхнями. Використовуйте функцію "Grid → Volume" та вкажіть метод розрахунку (Trapezoidal Rule, Simpson's Rule, Simpson's 3/8 Rule) та базову площину (Z=0 або інше значення).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16962" y="2401848"/>
            <a:ext cx="4196358" cy="4588312"/>
          </a:xfrm>
          <a:prstGeom prst="roundRect">
            <a:avLst>
              <a:gd name="adj" fmla="val 227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51396" y="2636282"/>
            <a:ext cx="37045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Розрахунок площі поверхні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451396" y="3126700"/>
            <a:ext cx="3727490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Функція "Grid → Calculus → Surface Area" дозволяє визначити реальну площу поверхні з урахуванням рельєфу, на відміну від пласкої проекційної площі. Це важливо для оцінки ерозійних процесів, гідрологічного аналізу та точного розрахунку земляних робіт.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640133" y="2401848"/>
            <a:ext cx="4196358" cy="4588312"/>
          </a:xfrm>
          <a:prstGeom prst="roundRect">
            <a:avLst>
              <a:gd name="adj" fmla="val 227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74568" y="2636282"/>
            <a:ext cx="323469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Профілювання поверхні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874568" y="3126700"/>
            <a:ext cx="3727490" cy="3629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Для аналізу перетину місцевості створіть профіль рельєфу за допомогою інструмента "Map → Profile". Вкажіть лінію перетину на карті, і Surfer побудує графік висоти відносно відстані вздовж заданого маршруту. Можливе створення серії паралельних профілів для комплексного аналізу.</a:t>
            </a:r>
            <a:endParaRPr lang="en-US" sz="175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5320" y="514826"/>
            <a:ext cx="6582966" cy="5851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Гідрологічний аналіз рельєфу</a:t>
            </a:r>
            <a:endParaRPr lang="en-US" sz="3650" dirty="0"/>
          </a:p>
        </p:txBody>
      </p:sp>
      <p:sp>
        <p:nvSpPr>
          <p:cNvPr id="3" name="Shape 1"/>
          <p:cNvSpPr/>
          <p:nvPr/>
        </p:nvSpPr>
        <p:spPr>
          <a:xfrm>
            <a:off x="655320" y="1474470"/>
            <a:ext cx="2219920" cy="1378268"/>
          </a:xfrm>
          <a:prstGeom prst="roundRect">
            <a:avLst>
              <a:gd name="adj" fmla="val 5706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657" y="1999059"/>
            <a:ext cx="263247" cy="32908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062407" y="1661636"/>
            <a:ext cx="3196828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Аналіз водозбірних басейнів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3062407" y="2066449"/>
            <a:ext cx="10725507" cy="599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Використання інструментів "Grid → Watershed" для визначення меж водозбірних басейнів, тальвегів та вододілів на основі напрямку стоку води</a:t>
            </a:r>
            <a:endParaRPr lang="en-US" sz="1450" dirty="0"/>
          </a:p>
        </p:txBody>
      </p:sp>
      <p:sp>
        <p:nvSpPr>
          <p:cNvPr id="7" name="Shape 4"/>
          <p:cNvSpPr/>
          <p:nvPr/>
        </p:nvSpPr>
        <p:spPr>
          <a:xfrm>
            <a:off x="2968823" y="2843213"/>
            <a:ext cx="10912673" cy="11430"/>
          </a:xfrm>
          <a:prstGeom prst="roundRect">
            <a:avLst>
              <a:gd name="adj" fmla="val 688058"/>
            </a:avLst>
          </a:prstGeom>
          <a:solidFill>
            <a:srgbClr val="C7C7D0"/>
          </a:solidFill>
          <a:ln/>
        </p:spPr>
      </p:sp>
      <p:sp>
        <p:nvSpPr>
          <p:cNvPr id="8" name="Shape 5"/>
          <p:cNvSpPr/>
          <p:nvPr/>
        </p:nvSpPr>
        <p:spPr>
          <a:xfrm>
            <a:off x="655320" y="2946321"/>
            <a:ext cx="4439841" cy="1378268"/>
          </a:xfrm>
          <a:prstGeom prst="roundRect">
            <a:avLst>
              <a:gd name="adj" fmla="val 5706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557" y="3470910"/>
            <a:ext cx="263247" cy="329089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282327" y="3133487"/>
            <a:ext cx="3401378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Моделювання річкової мережі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5282327" y="3538299"/>
            <a:ext cx="8505587" cy="599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Визначення потенційних русел водотоків на основі аналізу акумуляції стоку та застосування порогових значень</a:t>
            </a:r>
            <a:endParaRPr lang="en-US" sz="1450" dirty="0"/>
          </a:p>
        </p:txBody>
      </p:sp>
      <p:sp>
        <p:nvSpPr>
          <p:cNvPr id="12" name="Shape 8"/>
          <p:cNvSpPr/>
          <p:nvPr/>
        </p:nvSpPr>
        <p:spPr>
          <a:xfrm>
            <a:off x="5188744" y="4315063"/>
            <a:ext cx="8692753" cy="11430"/>
          </a:xfrm>
          <a:prstGeom prst="roundRect">
            <a:avLst>
              <a:gd name="adj" fmla="val 688058"/>
            </a:avLst>
          </a:prstGeom>
          <a:solidFill>
            <a:srgbClr val="C7C7D0"/>
          </a:solidFill>
          <a:ln/>
        </p:spPr>
      </p:sp>
      <p:sp>
        <p:nvSpPr>
          <p:cNvPr id="13" name="Shape 9"/>
          <p:cNvSpPr/>
          <p:nvPr/>
        </p:nvSpPr>
        <p:spPr>
          <a:xfrm>
            <a:off x="655320" y="4418171"/>
            <a:ext cx="6659880" cy="1378268"/>
          </a:xfrm>
          <a:prstGeom prst="roundRect">
            <a:avLst>
              <a:gd name="adj" fmla="val 5706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577" y="4942761"/>
            <a:ext cx="263247" cy="329089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02366" y="4605337"/>
            <a:ext cx="2989302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Виявлення зон затоплення</a:t>
            </a:r>
            <a:endParaRPr lang="en-US" sz="1800" dirty="0"/>
          </a:p>
        </p:txBody>
      </p:sp>
      <p:sp>
        <p:nvSpPr>
          <p:cNvPr id="16" name="Text 11"/>
          <p:cNvSpPr/>
          <p:nvPr/>
        </p:nvSpPr>
        <p:spPr>
          <a:xfrm>
            <a:off x="7502366" y="5010150"/>
            <a:ext cx="6285548" cy="599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Моделювання зон потенційного затоплення при заданому рівні води з візуалізацією глибин та розрахунком площ</a:t>
            </a:r>
            <a:endParaRPr lang="en-US" sz="1450" dirty="0"/>
          </a:p>
        </p:txBody>
      </p:sp>
      <p:sp>
        <p:nvSpPr>
          <p:cNvPr id="17" name="Text 12"/>
          <p:cNvSpPr/>
          <p:nvPr/>
        </p:nvSpPr>
        <p:spPr>
          <a:xfrm>
            <a:off x="655320" y="6007060"/>
            <a:ext cx="13319760" cy="8986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Гідрологічний аналіз у Surfer дозволяє виконувати комплексне дослідження режиму поверхневих вод на основі ЦМР. Критично важливим першим кроком є корекція "ям" (понижень) у рельєфі за допомогою функції "Grid → Fill", яка забезпечує коректне моделювання напрямків стоку. Наступний етап — обчислення напрямів стоку за алгоритмом D8 з подальшим розрахунком акумуляції стоку та виділенням мережі водотоків.</a:t>
            </a:r>
            <a:endParaRPr lang="en-US" sz="1450" dirty="0"/>
          </a:p>
        </p:txBody>
      </p:sp>
      <p:sp>
        <p:nvSpPr>
          <p:cNvPr id="18" name="Text 13"/>
          <p:cNvSpPr/>
          <p:nvPr/>
        </p:nvSpPr>
        <p:spPr>
          <a:xfrm>
            <a:off x="655320" y="7116366"/>
            <a:ext cx="13319760" cy="599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Результати гідрологічного аналізу використовуються для планування водогосподарських об'єктів, попередження паводків, оцінки ерозійної небезпеки та екологічного моніторингу територій.</a:t>
            </a:r>
            <a:endParaRPr lang="en-US" sz="145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679751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Експорт та обмін даними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5893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Формати сіток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079790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Експорт ЦМР у формати ASCII Grid, ArcInfo Grid, GeoTIFF, Surfer GRD для використання в ГІС-системах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589371"/>
            <a:ext cx="291655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Растрові зображення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079790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Збереження візуалізацій як JPEG, PNG, TIFF з географічною прив'язкою для звітів і презентацій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0419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Векторні формати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532358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Експорт контурів та інших об'єктів у SHP, DXF, KML для роботи в AutoCAD, ArcGIS, QGIS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48604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3D-моделі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350907"/>
            <a:ext cx="389870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Збереження 3D-поверхонь у форматах VRML, DXF для візуалізації в спеціалізованих програмах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16781"/>
            <a:ext cx="985182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Практичні рекомендації та висновки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22087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60" y="2263378"/>
            <a:ext cx="340162" cy="4252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530906" y="2220873"/>
            <a:ext cx="44367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Оптимальний метод інтерполяції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530906" y="2711291"/>
            <a:ext cx="56709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Вибір методу залежить від типу рельєфу та розподілу вхідних точок. Для складного рельєфу з різкими змінами рекомендується Kriging або Natural Neighbor. Для плавного рельєфу ефективні Minimum Curvature та Radial Basis Functions.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428667" y="222087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737" y="2263378"/>
            <a:ext cx="340162" cy="42529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8165783" y="2220873"/>
            <a:ext cx="33973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Балансування деталізації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8165783" y="2711291"/>
            <a:ext cx="56709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Підбирайте оптимальний крок сітки, враховуючи щільність вхідних даних та мету проекту. Занадто малий крок створює ілюзію надмірної точності, занадто великий — втрату важливих деталей рельєфу.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793790" y="50077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5050274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530906" y="5007769"/>
            <a:ext cx="345126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Постобробка результатів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1530906" y="5498187"/>
            <a:ext cx="56709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Використовуйте фільтри згладжування для усунення шуму або підкреслення структурних ліній для покращення репрезентативності моделі. Функції "Grid → Filter" та "Grid → Spline Smooth" допоможуть отримати бажаний результат.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7428667" y="50077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3737" y="5050274"/>
            <a:ext cx="340162" cy="425291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8165783" y="5007769"/>
            <a:ext cx="32340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Автоматизація процесів</a:t>
            </a:r>
            <a:endParaRPr lang="en-US" sz="2200" dirty="0"/>
          </a:p>
        </p:txBody>
      </p:sp>
      <p:sp>
        <p:nvSpPr>
          <p:cNvPr id="18" name="Text 12"/>
          <p:cNvSpPr/>
          <p:nvPr/>
        </p:nvSpPr>
        <p:spPr>
          <a:xfrm>
            <a:off x="8165783" y="5498187"/>
            <a:ext cx="56709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Для обробки багатьох наборів даних використовуйте скрипти та пакетну обробку через Surfer Scripter або зовнішні інструменти автоматизації для підвищення продуктивності та забезпечення однотипності результатів.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2507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6993" y="3288983"/>
            <a:ext cx="12975550" cy="6312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Програмний пакет Surfer: призначення та можливості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706993" y="4450437"/>
            <a:ext cx="454462" cy="454462"/>
          </a:xfrm>
          <a:prstGeom prst="roundRect">
            <a:avLst>
              <a:gd name="adj" fmla="val 1867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57" y="4488240"/>
            <a:ext cx="303014" cy="37873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63385" y="4450437"/>
            <a:ext cx="3614499" cy="631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Універсальність застосування</a:t>
            </a:r>
            <a:endParaRPr lang="en-US" sz="1950" dirty="0"/>
          </a:p>
        </p:txBody>
      </p:sp>
      <p:sp>
        <p:nvSpPr>
          <p:cNvPr id="7" name="Text 3"/>
          <p:cNvSpPr/>
          <p:nvPr/>
        </p:nvSpPr>
        <p:spPr>
          <a:xfrm>
            <a:off x="1363385" y="5202912"/>
            <a:ext cx="3614499" cy="2262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Surfer — професійний інструмент для моделювання поверхонь, аналізу карт та просторової візуалізації даних, що використовується в геології, геодезії, гідрології, інженерних науках та багатьох інших галузях.</a:t>
            </a:r>
            <a:endParaRPr lang="en-US" sz="1550" dirty="0"/>
          </a:p>
        </p:txBody>
      </p:sp>
      <p:sp>
        <p:nvSpPr>
          <p:cNvPr id="8" name="Shape 4"/>
          <p:cNvSpPr/>
          <p:nvPr/>
        </p:nvSpPr>
        <p:spPr>
          <a:xfrm>
            <a:off x="5179814" y="4450437"/>
            <a:ext cx="454462" cy="454462"/>
          </a:xfrm>
          <a:prstGeom prst="roundRect">
            <a:avLst>
              <a:gd name="adj" fmla="val 1867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478" y="4488240"/>
            <a:ext cx="303014" cy="37873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836206" y="4450437"/>
            <a:ext cx="3429357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Розширений інструментарій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5836206" y="4887278"/>
            <a:ext cx="3614499" cy="19395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Пакет пропонує понад 10 методів інтерполяції даних, 3D візуалізацію, розрахунок об'ємів, профілювання, аналіз ухилів та експозицій, створення ізоліній та багато інших інструментів аналізу рельєфу.</a:t>
            </a:r>
            <a:endParaRPr lang="en-US" sz="1550" dirty="0"/>
          </a:p>
        </p:txBody>
      </p:sp>
      <p:sp>
        <p:nvSpPr>
          <p:cNvPr id="12" name="Shape 7"/>
          <p:cNvSpPr/>
          <p:nvPr/>
        </p:nvSpPr>
        <p:spPr>
          <a:xfrm>
            <a:off x="9652635" y="4450437"/>
            <a:ext cx="454462" cy="454462"/>
          </a:xfrm>
          <a:prstGeom prst="roundRect">
            <a:avLst>
              <a:gd name="adj" fmla="val 1867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8299" y="4488240"/>
            <a:ext cx="303014" cy="37873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309027" y="4450437"/>
            <a:ext cx="2525078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Підтримка форматів</a:t>
            </a:r>
            <a:endParaRPr lang="en-US" sz="1950" dirty="0"/>
          </a:p>
        </p:txBody>
      </p:sp>
      <p:sp>
        <p:nvSpPr>
          <p:cNvPr id="15" name="Text 9"/>
          <p:cNvSpPr/>
          <p:nvPr/>
        </p:nvSpPr>
        <p:spPr>
          <a:xfrm>
            <a:off x="10309027" y="4887278"/>
            <a:ext cx="3614499" cy="19395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Surfer працює з великою кількістю форматів даних, включаючи XYZ, CSV, TXT, SHP, DXF, XLSX, забезпечуючи інтеграцію з іншими ГІС-системами та програмами для обробки геопросторової інформації.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67765"/>
            <a:ext cx="83947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Вихідні дані для побудови ЦМР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443520"/>
            <a:ext cx="28835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Польові вимірювання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024664"/>
            <a:ext cx="397811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Дані тахеометричної зйомки, нівелювання, GPS/GNSS вимірювань. Ці дані характеризуються високою точністю, але обмеженою кількістю точок.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406152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Бази даних польових вимірювань зазвичай мають точність від 1-2 см до 10-15 см залежно від методики та обладнання.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2443520"/>
            <a:ext cx="33344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Картографічні матеріали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3024664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Оцифровані топографічні карти, плани місцевості. Такі джерела дають можливість отримати більше точок, але з меншою точністю.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332928" y="4680347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Горизонталі з топографічних карт можуть забезпечувати точність від 0.5 м до кількох метрів залежно від масштабу карти.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872067" y="24435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Дистанційні дані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72067" y="3024664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Матеріали аерофотозйомки, лазерного сканування (LiDAR), радарної інтерферометрії (InSAR), супутникові дані (SRTM, ASTER).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872067" y="4680347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LiDAR забезпечує точність до 10-15 см, SRTM — близько 16 м, ASTER GDEM — до 30 м точності по висоті.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281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0443" y="542449"/>
            <a:ext cx="7763113" cy="1232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Формати вхідних даних для Surfer</a:t>
            </a:r>
            <a:endParaRPr lang="en-US" sz="3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43" y="2105501"/>
            <a:ext cx="493157" cy="49315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380768" y="2071092"/>
            <a:ext cx="2465903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XYZ формат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1380768" y="2497574"/>
            <a:ext cx="7072789" cy="12625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Основний формат просторових даних, де X, Y — планові координати (широта, довгота або проекційні координати), а Z — висотне значення. Може бути представлений як текстовий файл з роздільниками (пробіл, кома, табуляція).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43" y="4386263"/>
            <a:ext cx="493157" cy="49315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380768" y="4351853"/>
            <a:ext cx="2465903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Табличні дані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1380768" y="4778335"/>
            <a:ext cx="7072789" cy="946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Excel (XLSX, XLS), CSV, ASCII, що містять колонки з координатами та атрибутивними даними. Surfer може читати дані з конкретних стовпців таблиці для побудови моделі.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443" y="6351389"/>
            <a:ext cx="493157" cy="49315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380768" y="6316980"/>
            <a:ext cx="2465903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ГІС-формати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1380768" y="6743462"/>
            <a:ext cx="7072789" cy="946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Shapefile (SHP), AutoCAD (DXF), Esri Grid, GeoTIFF, NetCDF та інші галузеві формати, які містять просторову інформацію з висотними відмітками або іншими атрибутами для моделювання.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648" y="783788"/>
            <a:ext cx="5030986" cy="666190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7461" y="793194"/>
            <a:ext cx="6436995" cy="5692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Підготовка даних для імпорту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37461" y="1635562"/>
            <a:ext cx="136565" cy="1268135"/>
          </a:xfrm>
          <a:prstGeom prst="roundRect">
            <a:avLst>
              <a:gd name="adj" fmla="val 56017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47155" y="1635562"/>
            <a:ext cx="3314938" cy="284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Перевірка системи координат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1047155" y="2029301"/>
            <a:ext cx="7459385" cy="8743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Переконайтесь, що всі дані знаходяться в одній координатній системі (WGS84, UTM, державна система координат). За необхідності виконайте трансформацію координат перед імпортом.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910590" y="3085743"/>
            <a:ext cx="136565" cy="1268135"/>
          </a:xfrm>
          <a:prstGeom prst="roundRect">
            <a:avLst>
              <a:gd name="adj" fmla="val 56017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320284" y="3085743"/>
            <a:ext cx="2276713" cy="284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Очищення даних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320284" y="3479483"/>
            <a:ext cx="7186255" cy="8743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Видаліть дублікати точок, перевірте наявність аномальних значень, виправте помилки у координатах. Для великих наборів даних застосуйте статистичні методи фільтрації викидів.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1183838" y="4535924"/>
            <a:ext cx="136565" cy="1268135"/>
          </a:xfrm>
          <a:prstGeom prst="roundRect">
            <a:avLst>
              <a:gd name="adj" fmla="val 56017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593533" y="4535924"/>
            <a:ext cx="2491740" cy="284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Структурування файлу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1593533" y="4929664"/>
            <a:ext cx="6913007" cy="8743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Організуйте дані у стовпці X, Y, Z без заголовків або з чітко визначеними заголовками, які можна вказати при імпорті. Збережіть файл у форматі, що підтримується Surfer (CSV, TXT, XLSX).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1457087" y="5986105"/>
            <a:ext cx="136565" cy="1268135"/>
          </a:xfrm>
          <a:prstGeom prst="roundRect">
            <a:avLst>
              <a:gd name="adj" fmla="val 56017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866781" y="5986105"/>
            <a:ext cx="3182541" cy="284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Підготовка додаткових даних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1866781" y="6379845"/>
            <a:ext cx="6639758" cy="8743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 наявності додаткових атрибутів (тип точки, джерело даних, точність) підготуйте їх у додаткових стовпцях для можливого використання при аналізі та візуалізації.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7829" y="572333"/>
            <a:ext cx="5234226" cy="649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Імпорт даних у Surfer</a:t>
            </a:r>
            <a:endParaRPr lang="en-US" sz="40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29" y="1534001"/>
            <a:ext cx="1039773" cy="153078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79427" y="1741884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Запуск Surfer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2079427" y="2191345"/>
            <a:ext cx="11823144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Відкрийте програму Surfer та створіть новий проект. У верхньому меню виберіть "File → New Worksheet" для імпорту табличних даних.</a:t>
            </a:r>
            <a:endParaRPr lang="en-US" sz="16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29" y="3064788"/>
            <a:ext cx="1039773" cy="153078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079427" y="3272671"/>
            <a:ext cx="2675334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Вибір джерела даних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2079427" y="3722132"/>
            <a:ext cx="11823144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 вікні Worksheet виберіть "File → Import" та знайдіть ваш файл даних. Підтримуються формати XLSX, CSV, TXT, DAT та інші.</a:t>
            </a:r>
            <a:endParaRPr lang="en-US" sz="16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829" y="4595574"/>
            <a:ext cx="1039773" cy="153078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079427" y="4803458"/>
            <a:ext cx="3284815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Налаштування параметрів</a:t>
            </a:r>
            <a:endParaRPr lang="en-US" sz="2000" dirty="0"/>
          </a:p>
        </p:txBody>
      </p:sp>
      <p:sp>
        <p:nvSpPr>
          <p:cNvPr id="11" name="Text 6"/>
          <p:cNvSpPr/>
          <p:nvPr/>
        </p:nvSpPr>
        <p:spPr>
          <a:xfrm>
            <a:off x="2079427" y="5252918"/>
            <a:ext cx="11823144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Вкажіть параметри імпорту: роздільники, формат даних, кодування тексту. Переконайтеся, що стовпці правильно визначені як X, Y, Z.</a:t>
            </a:r>
            <a:endParaRPr lang="en-US" sz="16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829" y="6126361"/>
            <a:ext cx="1039773" cy="153078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079427" y="6334244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Перевірка імпорту</a:t>
            </a:r>
            <a:endParaRPr lang="en-US" sz="2000" dirty="0"/>
          </a:p>
        </p:txBody>
      </p:sp>
      <p:sp>
        <p:nvSpPr>
          <p:cNvPr id="14" name="Text 8"/>
          <p:cNvSpPr/>
          <p:nvPr/>
        </p:nvSpPr>
        <p:spPr>
          <a:xfrm>
            <a:off x="2079427" y="6783705"/>
            <a:ext cx="11823144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Після імпорту перевірте дані на наявність помилок, пропусків або некоректних значень. Збережіть робочий лист у форматі Surfer Worksheet (*.dat).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40036"/>
            <a:ext cx="1230403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Методи інтерполяції в Surfer: загальний огляд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784390" y="2402443"/>
            <a:ext cx="324826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Детерміністичні методи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892862"/>
            <a:ext cx="423886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Використовують математичні функції для визначення значень у невідомих точках: Inverse Distance Weighting (IDW), Radial Basis Functions, Triangulation with Linear Interpolation, Natural Neighbor.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362" y="3665458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97628" y="2583894"/>
            <a:ext cx="31324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Геостатистичні методи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97628" y="3074313"/>
            <a:ext cx="423898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Враховують статистичні властивості та просторову кореляцію даних: Kriging (простий, звичайний, універсальний), Indicator Kriging, Disjunctive Kriging.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6713" y="3665458"/>
            <a:ext cx="318968" cy="3986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597628" y="50475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Методи сплайнів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597628" y="5537954"/>
            <a:ext cx="423898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Використовують кусково-поліноміальні функції для побудови гладких поверхонь: Minimum Curvature, Thin Plate Spline, Regularized Spline.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6713" y="532780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2089785" y="5047536"/>
            <a:ext cx="29428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Поліноміальні методи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537954"/>
            <a:ext cx="423886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Застосовують поліноми різних ступенів для моделювання тренда поверхні: Moving Average, Polynomial Regression, Local Polynomial.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362" y="5327809"/>
            <a:ext cx="318968" cy="3986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73" y="3239452"/>
            <a:ext cx="5001935" cy="175069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4580" y="614958"/>
            <a:ext cx="7787640" cy="121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Kriging: геостатистичний метод інтерполяції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164580" y="2334697"/>
            <a:ext cx="436007" cy="436007"/>
          </a:xfrm>
          <a:prstGeom prst="roundRect">
            <a:avLst>
              <a:gd name="adj" fmla="val 18667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268" y="2371070"/>
            <a:ext cx="290632" cy="36326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794302" y="2334697"/>
            <a:ext cx="2422208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Принцип методу</a:t>
            </a:r>
            <a:endParaRPr lang="en-US" sz="1900" dirty="0"/>
          </a:p>
        </p:txBody>
      </p:sp>
      <p:sp>
        <p:nvSpPr>
          <p:cNvPr id="7" name="Text 3"/>
          <p:cNvSpPr/>
          <p:nvPr/>
        </p:nvSpPr>
        <p:spPr>
          <a:xfrm>
            <a:off x="6794302" y="2753558"/>
            <a:ext cx="3167301" cy="27903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Kriging базується на теорії регіоналізованих змінних і враховує просторову автокореляцію даних. Метод оцінює значення в невідомих точках як зважену лінійну комбінацію відомих значень, де ваги визначаються на основі варіограми.</a:t>
            </a:r>
            <a:endParaRPr lang="en-US" sz="1500" dirty="0"/>
          </a:p>
        </p:txBody>
      </p:sp>
      <p:sp>
        <p:nvSpPr>
          <p:cNvPr id="8" name="Shape 4"/>
          <p:cNvSpPr/>
          <p:nvPr/>
        </p:nvSpPr>
        <p:spPr>
          <a:xfrm>
            <a:off x="10155317" y="2334697"/>
            <a:ext cx="436007" cy="436007"/>
          </a:xfrm>
          <a:prstGeom prst="roundRect">
            <a:avLst>
              <a:gd name="adj" fmla="val 18667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8005" y="2371070"/>
            <a:ext cx="290632" cy="36326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785038" y="2334697"/>
            <a:ext cx="3019663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Параметри налаштування</a:t>
            </a:r>
            <a:endParaRPr lang="en-US" sz="1900" dirty="0"/>
          </a:p>
        </p:txBody>
      </p:sp>
      <p:sp>
        <p:nvSpPr>
          <p:cNvPr id="11" name="Text 6"/>
          <p:cNvSpPr/>
          <p:nvPr/>
        </p:nvSpPr>
        <p:spPr>
          <a:xfrm>
            <a:off x="10785038" y="2753558"/>
            <a:ext cx="3167301" cy="24803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 Surfer можна налаштовувати тип Kriging (простий, звичайний, універсальний), модель варіограми (сферична, експоненціальна, гауссова), радіус пошуку, параметри анізотропії та крос-валідацію для оптимізації результатів.</a:t>
            </a:r>
            <a:endParaRPr lang="en-US" sz="1500" dirty="0"/>
          </a:p>
        </p:txBody>
      </p:sp>
      <p:sp>
        <p:nvSpPr>
          <p:cNvPr id="12" name="Shape 7"/>
          <p:cNvSpPr/>
          <p:nvPr/>
        </p:nvSpPr>
        <p:spPr>
          <a:xfrm>
            <a:off x="6164580" y="5955625"/>
            <a:ext cx="436007" cy="436007"/>
          </a:xfrm>
          <a:prstGeom prst="roundRect">
            <a:avLst>
              <a:gd name="adj" fmla="val 18667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7268" y="5991999"/>
            <a:ext cx="290632" cy="36326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794302" y="5955625"/>
            <a:ext cx="2823329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Переваги та обмеження</a:t>
            </a:r>
            <a:endParaRPr lang="en-US" sz="1900" dirty="0"/>
          </a:p>
        </p:txBody>
      </p:sp>
      <p:sp>
        <p:nvSpPr>
          <p:cNvPr id="15" name="Text 9"/>
          <p:cNvSpPr/>
          <p:nvPr/>
        </p:nvSpPr>
        <p:spPr>
          <a:xfrm>
            <a:off x="6794302" y="6374487"/>
            <a:ext cx="7157918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Kriging дає оцінку похибки інтерполяції (варіанс Kriging), добре працює з нерівномірно розподіленими даними та враховує просторові тренди. Проте метод вимагає ретельного налаштування варіограми та більш ресурсоємний порівняно з простішими методами.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2970</Words>
  <Application>Microsoft Office PowerPoint</Application>
  <PresentationFormat>Довільний</PresentationFormat>
  <Paragraphs>241</Paragraphs>
  <Slides>25</Slides>
  <Notes>25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0" baseType="lpstr">
      <vt:lpstr>Arial</vt:lpstr>
      <vt:lpstr>Roboto</vt:lpstr>
      <vt:lpstr>Raleway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Андрей Панасюк</cp:lastModifiedBy>
  <cp:revision>2</cp:revision>
  <dcterms:created xsi:type="dcterms:W3CDTF">2025-03-24T12:29:39Z</dcterms:created>
  <dcterms:modified xsi:type="dcterms:W3CDTF">2025-03-24T13:32:31Z</dcterms:modified>
</cp:coreProperties>
</file>