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14630400" cy="8229600"/>
  <p:notesSz cx="8229600" cy="14630400"/>
  <p:embeddedFontLst>
    <p:embeddedFont>
      <p:font typeface="Raleway"/>
      <p:regular r:id="rId32"/>
    </p:embeddedFont>
    <p:embeddedFont>
      <p:font typeface="Raleway"/>
      <p:regular r:id="rId33"/>
    </p:embeddedFont>
    <p:embeddedFont>
      <p:font typeface="Raleway"/>
      <p:regular r:id="rId34"/>
    </p:embeddedFont>
    <p:embeddedFont>
      <p:font typeface="Raleway"/>
      <p:regular r:id="rId35"/>
    </p:embeddedFont>
    <p:embeddedFont>
      <p:font typeface="Roboto"/>
      <p:regular r:id="rId36"/>
    </p:embeddedFont>
    <p:embeddedFont>
      <p:font typeface="Roboto"/>
      <p:regular r:id="rId37"/>
    </p:embeddedFont>
    <p:embeddedFont>
      <p:font typeface="Roboto"/>
      <p:regular r:id="rId38"/>
    </p:embeddedFont>
    <p:embeddedFont>
      <p:font typeface="Roboto"/>
      <p:regular r:id="rId3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32" Type="http://schemas.openxmlformats.org/officeDocument/2006/relationships/font" Target="fonts/font1.fntdata"/><Relationship Id="rId33" Type="http://schemas.openxmlformats.org/officeDocument/2006/relationships/font" Target="fonts/font2.fntdata"/><Relationship Id="rId34" Type="http://schemas.openxmlformats.org/officeDocument/2006/relationships/font" Target="fonts/font3.fntdata"/><Relationship Id="rId35" Type="http://schemas.openxmlformats.org/officeDocument/2006/relationships/font" Target="fonts/font4.fntdata"/><Relationship Id="rId36" Type="http://schemas.openxmlformats.org/officeDocument/2006/relationships/font" Target="fonts/font5.fntdata"/><Relationship Id="rId37" Type="http://schemas.openxmlformats.org/officeDocument/2006/relationships/font" Target="fonts/font6.fntdata"/><Relationship Id="rId38" Type="http://schemas.openxmlformats.org/officeDocument/2006/relationships/font" Target="fonts/font7.fntdata"/><Relationship Id="rId39"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slideLayout" Target="../slideLayouts/slideLayout12.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4.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slideLayout" Target="../slideLayouts/slideLayout15.xml"/><Relationship Id="rId8"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9.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slideLayout" Target="../slideLayouts/slideLayout20.xml"/><Relationship Id="rId10"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slideLayout" Target="../slideLayouts/slideLayout22.xml"/><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slideLayout" Target="../slideLayouts/slideLayout23.xml"/><Relationship Id="rId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slideLayout" Target="../slideLayouts/slideLayout24.xml"/><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slideLayout" Target="../slideLayouts/slideLayout25.xml"/><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slideLayout" Target="../slideLayouts/slideLayout26.xml"/><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slideLayout" Target="../slideLayouts/slideLayout8.xml"/><Relationship Id="rId8"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slideLayout" Target="../slideLayouts/slideLayout9.xml"/><Relationship Id="rId10"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slideLayout" Target="../slideLayouts/slideLayout10.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939403"/>
            <a:ext cx="7556421" cy="2126337"/>
          </a:xfrm>
          <a:prstGeom prst="rect">
            <a:avLst/>
          </a:prstGeom>
          <a:noFill/>
          <a:ln/>
        </p:spPr>
        <p:txBody>
          <a:bodyPr wrap="squar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Вступ до Surfer: Побудова Піраміди за Даними GRD-Файлу</a:t>
            </a:r>
            <a:endParaRPr lang="en-US" sz="4450" dirty="0"/>
          </a:p>
        </p:txBody>
      </p:sp>
      <p:sp>
        <p:nvSpPr>
          <p:cNvPr id="4" name="Text 1"/>
          <p:cNvSpPr/>
          <p:nvPr/>
        </p:nvSpPr>
        <p:spPr>
          <a:xfrm>
            <a:off x="793790" y="3405902"/>
            <a:ext cx="7556421" cy="217741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Ласкаво просимо до презентації, присвяченої роботі з програмним пакетом Surfer — потужним інструментом для аналізу та візуалізації просторових даних. Surfer широко використовується у геології, картографії, гідрології та інших наукових галузях, дозволяючи перетворювати числові дані на інформативні тривимірні моделі та контурні карти.</a:t>
            </a:r>
            <a:endParaRPr lang="en-US" sz="1750" dirty="0"/>
          </a:p>
        </p:txBody>
      </p:sp>
      <p:sp>
        <p:nvSpPr>
          <p:cNvPr id="5" name="Text 2"/>
          <p:cNvSpPr/>
          <p:nvPr/>
        </p:nvSpPr>
        <p:spPr>
          <a:xfrm>
            <a:off x="793790" y="5838468"/>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Сьогодні ми детально розглянемо інтерфейс програми та навчимося будувати піраміду за допомогою даних з GRD-файлів. Ці навички стануть основою для подальшої роботи з більш складними геопросторовими моделями та аналізом поверхонь.</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8670" y="619839"/>
            <a:ext cx="7528322" cy="704255"/>
          </a:xfrm>
          <a:prstGeom prst="rect">
            <a:avLst/>
          </a:prstGeom>
          <a:noFill/>
          <a:ln/>
        </p:spPr>
        <p:txBody>
          <a:bodyPr wrap="none" lIns="0" tIns="0" rIns="0" bIns="0" rtlCol="0" anchor="t"/>
          <a:lstStyle/>
          <a:p>
            <a:pPr algn="l" indent="0" marL="0">
              <a:lnSpc>
                <a:spcPts val="5500"/>
              </a:lnSpc>
              <a:buNone/>
            </a:pPr>
            <a:r>
              <a:rPr lang="en-US" sz="4400" dirty="0">
                <a:solidFill>
                  <a:srgbClr val="1B1B27"/>
                </a:solidFill>
                <a:latin typeface="Raleway" pitchFamily="34" charset="0"/>
                <a:ea typeface="Raleway" pitchFamily="34" charset="-122"/>
                <a:cs typeface="Raleway" pitchFamily="34" charset="-120"/>
              </a:rPr>
              <a:t>Аналіз Завантажених Даних</a:t>
            </a:r>
            <a:endParaRPr lang="en-US" sz="4400" dirty="0"/>
          </a:p>
        </p:txBody>
      </p:sp>
      <p:sp>
        <p:nvSpPr>
          <p:cNvPr id="3" name="Shape 1"/>
          <p:cNvSpPr/>
          <p:nvPr/>
        </p:nvSpPr>
        <p:spPr>
          <a:xfrm>
            <a:off x="788670" y="1662113"/>
            <a:ext cx="13053060" cy="4612481"/>
          </a:xfrm>
          <a:prstGeom prst="roundRect">
            <a:avLst>
              <a:gd name="adj" fmla="val 2052"/>
            </a:avLst>
          </a:prstGeom>
          <a:noFill/>
          <a:ln w="7620">
            <a:solidFill>
              <a:srgbClr val="000000">
                <a:alpha val="8000"/>
              </a:srgbClr>
            </a:solidFill>
            <a:prstDash val="solid"/>
          </a:ln>
        </p:spPr>
      </p:sp>
      <p:sp>
        <p:nvSpPr>
          <p:cNvPr id="4" name="Shape 2"/>
          <p:cNvSpPr/>
          <p:nvPr/>
        </p:nvSpPr>
        <p:spPr>
          <a:xfrm>
            <a:off x="796290" y="1669732"/>
            <a:ext cx="13037820" cy="1006554"/>
          </a:xfrm>
          <a:prstGeom prst="rect">
            <a:avLst/>
          </a:prstGeom>
          <a:solidFill>
            <a:srgbClr val="FFFFFF">
              <a:alpha val="4000"/>
            </a:srgbClr>
          </a:solidFill>
          <a:ln/>
        </p:spPr>
      </p:sp>
      <p:sp>
        <p:nvSpPr>
          <p:cNvPr id="5" name="Text 3"/>
          <p:cNvSpPr/>
          <p:nvPr/>
        </p:nvSpPr>
        <p:spPr>
          <a:xfrm>
            <a:off x="1021556" y="1812488"/>
            <a:ext cx="6064568" cy="360521"/>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Мінімальне значення Z</a:t>
            </a:r>
            <a:endParaRPr lang="en-US" sz="1750" dirty="0"/>
          </a:p>
        </p:txBody>
      </p:sp>
      <p:sp>
        <p:nvSpPr>
          <p:cNvPr id="6" name="Text 4"/>
          <p:cNvSpPr/>
          <p:nvPr/>
        </p:nvSpPr>
        <p:spPr>
          <a:xfrm>
            <a:off x="7544276" y="1812488"/>
            <a:ext cx="6064568" cy="721043"/>
          </a:xfrm>
          <a:prstGeom prst="rect">
            <a:avLst/>
          </a:prstGeom>
          <a:noFill/>
          <a:ln/>
        </p:spPr>
        <p:txBody>
          <a:bodyPr wrap="squar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Найнижча точка в сітці, визначає нижню межу кольорової шкали</a:t>
            </a:r>
            <a:endParaRPr lang="en-US" sz="1750" dirty="0"/>
          </a:p>
        </p:txBody>
      </p:sp>
      <p:sp>
        <p:nvSpPr>
          <p:cNvPr id="7" name="Shape 5"/>
          <p:cNvSpPr/>
          <p:nvPr/>
        </p:nvSpPr>
        <p:spPr>
          <a:xfrm>
            <a:off x="796290" y="2676287"/>
            <a:ext cx="13037820" cy="1006554"/>
          </a:xfrm>
          <a:prstGeom prst="rect">
            <a:avLst/>
          </a:prstGeom>
          <a:solidFill>
            <a:srgbClr val="000000">
              <a:alpha val="4000"/>
            </a:srgbClr>
          </a:solidFill>
          <a:ln/>
        </p:spPr>
      </p:sp>
      <p:sp>
        <p:nvSpPr>
          <p:cNvPr id="8" name="Text 6"/>
          <p:cNvSpPr/>
          <p:nvPr/>
        </p:nvSpPr>
        <p:spPr>
          <a:xfrm>
            <a:off x="1021556" y="2819043"/>
            <a:ext cx="6064568" cy="360521"/>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Максимальне значення Z</a:t>
            </a:r>
            <a:endParaRPr lang="en-US" sz="1750" dirty="0"/>
          </a:p>
        </p:txBody>
      </p:sp>
      <p:sp>
        <p:nvSpPr>
          <p:cNvPr id="9" name="Text 7"/>
          <p:cNvSpPr/>
          <p:nvPr/>
        </p:nvSpPr>
        <p:spPr>
          <a:xfrm>
            <a:off x="7544276" y="2819043"/>
            <a:ext cx="6064568" cy="721043"/>
          </a:xfrm>
          <a:prstGeom prst="rect">
            <a:avLst/>
          </a:prstGeom>
          <a:noFill/>
          <a:ln/>
        </p:spPr>
        <p:txBody>
          <a:bodyPr wrap="squar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Найвища точка в сітці, визначає верхню межу кольорової шкали</a:t>
            </a:r>
            <a:endParaRPr lang="en-US" sz="1750" dirty="0"/>
          </a:p>
        </p:txBody>
      </p:sp>
      <p:sp>
        <p:nvSpPr>
          <p:cNvPr id="10" name="Shape 8"/>
          <p:cNvSpPr/>
          <p:nvPr/>
        </p:nvSpPr>
        <p:spPr>
          <a:xfrm>
            <a:off x="796290" y="3682841"/>
            <a:ext cx="13037820" cy="646033"/>
          </a:xfrm>
          <a:prstGeom prst="rect">
            <a:avLst/>
          </a:prstGeom>
          <a:solidFill>
            <a:srgbClr val="FFFFFF">
              <a:alpha val="4000"/>
            </a:srgbClr>
          </a:solidFill>
          <a:ln/>
        </p:spPr>
      </p:sp>
      <p:sp>
        <p:nvSpPr>
          <p:cNvPr id="11" name="Text 9"/>
          <p:cNvSpPr/>
          <p:nvPr/>
        </p:nvSpPr>
        <p:spPr>
          <a:xfrm>
            <a:off x="1021556" y="3825597"/>
            <a:ext cx="6064568" cy="360521"/>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Середнє значення</a:t>
            </a:r>
            <a:endParaRPr lang="en-US" sz="1750" dirty="0"/>
          </a:p>
        </p:txBody>
      </p:sp>
      <p:sp>
        <p:nvSpPr>
          <p:cNvPr id="12" name="Text 10"/>
          <p:cNvSpPr/>
          <p:nvPr/>
        </p:nvSpPr>
        <p:spPr>
          <a:xfrm>
            <a:off x="7544276" y="3825597"/>
            <a:ext cx="6064568" cy="360521"/>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Середнє арифметичне всіх значень у сітці</a:t>
            </a:r>
            <a:endParaRPr lang="en-US" sz="1750" dirty="0"/>
          </a:p>
        </p:txBody>
      </p:sp>
      <p:sp>
        <p:nvSpPr>
          <p:cNvPr id="13" name="Shape 11"/>
          <p:cNvSpPr/>
          <p:nvPr/>
        </p:nvSpPr>
        <p:spPr>
          <a:xfrm>
            <a:off x="796290" y="4328874"/>
            <a:ext cx="13037820" cy="646033"/>
          </a:xfrm>
          <a:prstGeom prst="rect">
            <a:avLst/>
          </a:prstGeom>
          <a:solidFill>
            <a:srgbClr val="000000">
              <a:alpha val="4000"/>
            </a:srgbClr>
          </a:solidFill>
          <a:ln/>
        </p:spPr>
      </p:sp>
      <p:sp>
        <p:nvSpPr>
          <p:cNvPr id="14" name="Text 12"/>
          <p:cNvSpPr/>
          <p:nvPr/>
        </p:nvSpPr>
        <p:spPr>
          <a:xfrm>
            <a:off x="1021556" y="4471630"/>
            <a:ext cx="6064568" cy="360521"/>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Стандартне відхилення</a:t>
            </a:r>
            <a:endParaRPr lang="en-US" sz="1750" dirty="0"/>
          </a:p>
        </p:txBody>
      </p:sp>
      <p:sp>
        <p:nvSpPr>
          <p:cNvPr id="15" name="Text 13"/>
          <p:cNvSpPr/>
          <p:nvPr/>
        </p:nvSpPr>
        <p:spPr>
          <a:xfrm>
            <a:off x="7544276" y="4471630"/>
            <a:ext cx="6064568" cy="360521"/>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Міра розсіювання значень відносно середнього</a:t>
            </a:r>
            <a:endParaRPr lang="en-US" sz="1750" dirty="0"/>
          </a:p>
        </p:txBody>
      </p:sp>
      <p:sp>
        <p:nvSpPr>
          <p:cNvPr id="16" name="Shape 14"/>
          <p:cNvSpPr/>
          <p:nvPr/>
        </p:nvSpPr>
        <p:spPr>
          <a:xfrm>
            <a:off x="796290" y="4974908"/>
            <a:ext cx="13037820" cy="646033"/>
          </a:xfrm>
          <a:prstGeom prst="rect">
            <a:avLst/>
          </a:prstGeom>
          <a:solidFill>
            <a:srgbClr val="FFFFFF">
              <a:alpha val="4000"/>
            </a:srgbClr>
          </a:solidFill>
          <a:ln/>
        </p:spPr>
      </p:sp>
      <p:sp>
        <p:nvSpPr>
          <p:cNvPr id="17" name="Text 15"/>
          <p:cNvSpPr/>
          <p:nvPr/>
        </p:nvSpPr>
        <p:spPr>
          <a:xfrm>
            <a:off x="1021556" y="5117663"/>
            <a:ext cx="6064568" cy="360521"/>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Кількість вузлів</a:t>
            </a:r>
            <a:endParaRPr lang="en-US" sz="1750" dirty="0"/>
          </a:p>
        </p:txBody>
      </p:sp>
      <p:sp>
        <p:nvSpPr>
          <p:cNvPr id="18" name="Text 16"/>
          <p:cNvSpPr/>
          <p:nvPr/>
        </p:nvSpPr>
        <p:spPr>
          <a:xfrm>
            <a:off x="7544276" y="5117663"/>
            <a:ext cx="6064568" cy="360521"/>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Загальна кількість точок даних у сітці</a:t>
            </a:r>
            <a:endParaRPr lang="en-US" sz="1750" dirty="0"/>
          </a:p>
        </p:txBody>
      </p:sp>
      <p:sp>
        <p:nvSpPr>
          <p:cNvPr id="19" name="Shape 17"/>
          <p:cNvSpPr/>
          <p:nvPr/>
        </p:nvSpPr>
        <p:spPr>
          <a:xfrm>
            <a:off x="796290" y="5620941"/>
            <a:ext cx="13037820" cy="646033"/>
          </a:xfrm>
          <a:prstGeom prst="rect">
            <a:avLst/>
          </a:prstGeom>
          <a:solidFill>
            <a:srgbClr val="000000">
              <a:alpha val="4000"/>
            </a:srgbClr>
          </a:solidFill>
          <a:ln/>
        </p:spPr>
      </p:sp>
      <p:sp>
        <p:nvSpPr>
          <p:cNvPr id="20" name="Text 18"/>
          <p:cNvSpPr/>
          <p:nvPr/>
        </p:nvSpPr>
        <p:spPr>
          <a:xfrm>
            <a:off x="1021556" y="5763697"/>
            <a:ext cx="6064568" cy="360521"/>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Розмір сітки</a:t>
            </a:r>
            <a:endParaRPr lang="en-US" sz="1750" dirty="0"/>
          </a:p>
        </p:txBody>
      </p:sp>
      <p:sp>
        <p:nvSpPr>
          <p:cNvPr id="21" name="Text 19"/>
          <p:cNvSpPr/>
          <p:nvPr/>
        </p:nvSpPr>
        <p:spPr>
          <a:xfrm>
            <a:off x="7544276" y="5763697"/>
            <a:ext cx="6064568" cy="360521"/>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Фізичні розміри сітки по осях X та Y</a:t>
            </a:r>
            <a:endParaRPr lang="en-US" sz="1750" dirty="0"/>
          </a:p>
        </p:txBody>
      </p:sp>
      <p:sp>
        <p:nvSpPr>
          <p:cNvPr id="22" name="Text 20"/>
          <p:cNvSpPr/>
          <p:nvPr/>
        </p:nvSpPr>
        <p:spPr>
          <a:xfrm>
            <a:off x="788670" y="6528078"/>
            <a:ext cx="13053060" cy="1081564"/>
          </a:xfrm>
          <a:prstGeom prst="rect">
            <a:avLst/>
          </a:prstGeom>
          <a:noFill/>
          <a:ln/>
        </p:spPr>
        <p:txBody>
          <a:bodyPr wrap="squar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Перш ніж перейти до побудови піраміди, важливо проаналізувати завантажені дані. Розуміння статистичних характеристик допоможе вам правильно налаштувати параметри візуалізації та обрати відповідні методи обробки. При необхідності ви можете відкрити Grid Editor для детальнішого перегляду значень у різних точках сітки.</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0218" y="623173"/>
            <a:ext cx="6338292" cy="705564"/>
          </a:xfrm>
          <a:prstGeom prst="rect">
            <a:avLst/>
          </a:prstGeom>
          <a:noFill/>
          <a:ln/>
        </p:spPr>
        <p:txBody>
          <a:bodyPr wrap="none" lIns="0" tIns="0" rIns="0" bIns="0" rtlCol="0" anchor="t"/>
          <a:lstStyle/>
          <a:p>
            <a:pPr algn="l" indent="0" marL="0">
              <a:lnSpc>
                <a:spcPts val="5550"/>
              </a:lnSpc>
              <a:buNone/>
            </a:pPr>
            <a:r>
              <a:rPr lang="en-US" sz="4400" dirty="0">
                <a:solidFill>
                  <a:srgbClr val="1B1B27"/>
                </a:solidFill>
                <a:latin typeface="Raleway" pitchFamily="34" charset="0"/>
                <a:ea typeface="Raleway" pitchFamily="34" charset="-122"/>
                <a:cs typeface="Raleway" pitchFamily="34" charset="-120"/>
              </a:rPr>
              <a:t>Створення Нової Карти</a:t>
            </a:r>
            <a:endParaRPr lang="en-US" sz="4400" dirty="0"/>
          </a:p>
        </p:txBody>
      </p:sp>
      <p:sp>
        <p:nvSpPr>
          <p:cNvPr id="3" name="Shape 1"/>
          <p:cNvSpPr/>
          <p:nvPr/>
        </p:nvSpPr>
        <p:spPr>
          <a:xfrm>
            <a:off x="790218" y="1780222"/>
            <a:ext cx="2174915" cy="1300639"/>
          </a:xfrm>
          <a:prstGeom prst="roundRect">
            <a:avLst>
              <a:gd name="adj" fmla="val 7291"/>
            </a:avLst>
          </a:prstGeom>
          <a:solidFill>
            <a:srgbClr val="E1E1EA"/>
          </a:solidFill>
          <a:ln w="7620">
            <a:solidFill>
              <a:srgbClr val="C7C7D0"/>
            </a:solidFill>
            <a:prstDash val="solid"/>
          </a:ln>
        </p:spPr>
      </p:sp>
      <p:pic>
        <p:nvPicPr>
          <p:cNvPr id="4" name="Image 0" descr="preencoded.png">    </p:cNvPr>
          <p:cNvPicPr>
            <a:picLocks noChangeAspect="1"/>
          </p:cNvPicPr>
          <p:nvPr/>
        </p:nvPicPr>
        <p:blipFill>
          <a:blip r:embed="rId1"/>
          <a:stretch>
            <a:fillRect/>
          </a:stretch>
        </p:blipFill>
        <p:spPr>
          <a:xfrm>
            <a:off x="1718905" y="2232065"/>
            <a:ext cx="317421" cy="396835"/>
          </a:xfrm>
          <a:prstGeom prst="rect">
            <a:avLst/>
          </a:prstGeom>
        </p:spPr>
      </p:pic>
      <p:sp>
        <p:nvSpPr>
          <p:cNvPr id="5" name="Text 2"/>
          <p:cNvSpPr/>
          <p:nvPr/>
        </p:nvSpPr>
        <p:spPr>
          <a:xfrm>
            <a:off x="3190875" y="2005965"/>
            <a:ext cx="2822258" cy="352663"/>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Вибір типу карти</a:t>
            </a:r>
            <a:endParaRPr lang="en-US" sz="2200" dirty="0"/>
          </a:p>
        </p:txBody>
      </p:sp>
      <p:sp>
        <p:nvSpPr>
          <p:cNvPr id="6" name="Text 3"/>
          <p:cNvSpPr/>
          <p:nvPr/>
        </p:nvSpPr>
        <p:spPr>
          <a:xfrm>
            <a:off x="3190875" y="2494002"/>
            <a:ext cx="7385209" cy="361117"/>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В меню Map виберіть 3D Surface для створення тривимірної поверхні</a:t>
            </a:r>
            <a:endParaRPr lang="en-US" sz="1750" dirty="0"/>
          </a:p>
        </p:txBody>
      </p:sp>
      <p:sp>
        <p:nvSpPr>
          <p:cNvPr id="7" name="Shape 4"/>
          <p:cNvSpPr/>
          <p:nvPr/>
        </p:nvSpPr>
        <p:spPr>
          <a:xfrm>
            <a:off x="3078004" y="3065621"/>
            <a:ext cx="10649307" cy="15240"/>
          </a:xfrm>
          <a:prstGeom prst="roundRect">
            <a:avLst>
              <a:gd name="adj" fmla="val 622236"/>
            </a:avLst>
          </a:prstGeom>
          <a:solidFill>
            <a:srgbClr val="C7C7D0"/>
          </a:solidFill>
          <a:ln/>
        </p:spPr>
      </p:sp>
      <p:sp>
        <p:nvSpPr>
          <p:cNvPr id="8" name="Shape 5"/>
          <p:cNvSpPr/>
          <p:nvPr/>
        </p:nvSpPr>
        <p:spPr>
          <a:xfrm>
            <a:off x="790218" y="3193733"/>
            <a:ext cx="4349948" cy="1300639"/>
          </a:xfrm>
          <a:prstGeom prst="roundRect">
            <a:avLst>
              <a:gd name="adj" fmla="val 7291"/>
            </a:avLst>
          </a:prstGeom>
          <a:solidFill>
            <a:srgbClr val="E1E1EA"/>
          </a:solidFill>
          <a:ln w="7620">
            <a:solidFill>
              <a:srgbClr val="C7C7D0"/>
            </a:solidFill>
            <a:prstDash val="solid"/>
          </a:ln>
        </p:spPr>
      </p:sp>
      <p:pic>
        <p:nvPicPr>
          <p:cNvPr id="9" name="Image 1" descr="preencoded.png">    </p:cNvPr>
          <p:cNvPicPr>
            <a:picLocks noChangeAspect="1"/>
          </p:cNvPicPr>
          <p:nvPr/>
        </p:nvPicPr>
        <p:blipFill>
          <a:blip r:embed="rId2"/>
          <a:stretch>
            <a:fillRect/>
          </a:stretch>
        </p:blipFill>
        <p:spPr>
          <a:xfrm>
            <a:off x="2806422" y="3645575"/>
            <a:ext cx="317421" cy="396835"/>
          </a:xfrm>
          <a:prstGeom prst="rect">
            <a:avLst/>
          </a:prstGeom>
        </p:spPr>
      </p:pic>
      <p:sp>
        <p:nvSpPr>
          <p:cNvPr id="10" name="Text 6"/>
          <p:cNvSpPr/>
          <p:nvPr/>
        </p:nvSpPr>
        <p:spPr>
          <a:xfrm>
            <a:off x="5365909" y="3419475"/>
            <a:ext cx="2822258" cy="352663"/>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Вибір GRD-файлу</a:t>
            </a:r>
            <a:endParaRPr lang="en-US" sz="2200" dirty="0"/>
          </a:p>
        </p:txBody>
      </p:sp>
      <p:sp>
        <p:nvSpPr>
          <p:cNvPr id="11" name="Text 7"/>
          <p:cNvSpPr/>
          <p:nvPr/>
        </p:nvSpPr>
        <p:spPr>
          <a:xfrm>
            <a:off x="5365909" y="3907512"/>
            <a:ext cx="6530340" cy="361117"/>
          </a:xfrm>
          <a:prstGeom prst="rect">
            <a:avLst/>
          </a:prstGeom>
          <a:noFill/>
          <a:ln/>
        </p:spPr>
        <p:txBody>
          <a:bodyPr wrap="non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У діалоговому вікні виберіть раніше завантажений GRD-файл</a:t>
            </a:r>
            <a:endParaRPr lang="en-US" sz="1750" dirty="0"/>
          </a:p>
        </p:txBody>
      </p:sp>
      <p:sp>
        <p:nvSpPr>
          <p:cNvPr id="12" name="Shape 8"/>
          <p:cNvSpPr/>
          <p:nvPr/>
        </p:nvSpPr>
        <p:spPr>
          <a:xfrm>
            <a:off x="5253037" y="4479131"/>
            <a:ext cx="8474273" cy="15240"/>
          </a:xfrm>
          <a:prstGeom prst="roundRect">
            <a:avLst>
              <a:gd name="adj" fmla="val 622236"/>
            </a:avLst>
          </a:prstGeom>
          <a:solidFill>
            <a:srgbClr val="C7C7D0"/>
          </a:solidFill>
          <a:ln/>
        </p:spPr>
      </p:sp>
      <p:sp>
        <p:nvSpPr>
          <p:cNvPr id="13" name="Shape 9"/>
          <p:cNvSpPr/>
          <p:nvPr/>
        </p:nvSpPr>
        <p:spPr>
          <a:xfrm>
            <a:off x="790218" y="4607243"/>
            <a:ext cx="6524982" cy="1661755"/>
          </a:xfrm>
          <a:prstGeom prst="roundRect">
            <a:avLst>
              <a:gd name="adj" fmla="val 5707"/>
            </a:avLst>
          </a:prstGeom>
          <a:solidFill>
            <a:srgbClr val="E1E1EA"/>
          </a:solidFill>
          <a:ln w="7620">
            <a:solidFill>
              <a:srgbClr val="C7C7D0"/>
            </a:solidFill>
            <a:prstDash val="solid"/>
          </a:ln>
        </p:spPr>
      </p:sp>
      <p:pic>
        <p:nvPicPr>
          <p:cNvPr id="14" name="Image 2" descr="preencoded.png">    </p:cNvPr>
          <p:cNvPicPr>
            <a:picLocks noChangeAspect="1"/>
          </p:cNvPicPr>
          <p:nvPr/>
        </p:nvPicPr>
        <p:blipFill>
          <a:blip r:embed="rId3"/>
          <a:stretch>
            <a:fillRect/>
          </a:stretch>
        </p:blipFill>
        <p:spPr>
          <a:xfrm>
            <a:off x="3893939" y="5239703"/>
            <a:ext cx="317421" cy="396835"/>
          </a:xfrm>
          <a:prstGeom prst="rect">
            <a:avLst/>
          </a:prstGeom>
        </p:spPr>
      </p:pic>
      <p:sp>
        <p:nvSpPr>
          <p:cNvPr id="15" name="Text 10"/>
          <p:cNvSpPr/>
          <p:nvPr/>
        </p:nvSpPr>
        <p:spPr>
          <a:xfrm>
            <a:off x="7540942" y="4832985"/>
            <a:ext cx="3676174" cy="352663"/>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Підтвердження параметрів</a:t>
            </a:r>
            <a:endParaRPr lang="en-US" sz="2200" dirty="0"/>
          </a:p>
        </p:txBody>
      </p:sp>
      <p:sp>
        <p:nvSpPr>
          <p:cNvPr id="16" name="Text 11"/>
          <p:cNvSpPr/>
          <p:nvPr/>
        </p:nvSpPr>
        <p:spPr>
          <a:xfrm>
            <a:off x="7540942" y="5321022"/>
            <a:ext cx="6073497" cy="722233"/>
          </a:xfrm>
          <a:prstGeom prst="rect">
            <a:avLst/>
          </a:prstGeom>
          <a:noFill/>
          <a:ln/>
        </p:spPr>
        <p:txBody>
          <a:bodyPr wrap="squar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Перевірте настройки та натисніть OK для створення карти</a:t>
            </a:r>
            <a:endParaRPr lang="en-US" sz="1750" dirty="0"/>
          </a:p>
        </p:txBody>
      </p:sp>
      <p:sp>
        <p:nvSpPr>
          <p:cNvPr id="17" name="Text 12"/>
          <p:cNvSpPr/>
          <p:nvPr/>
        </p:nvSpPr>
        <p:spPr>
          <a:xfrm>
            <a:off x="790218" y="6522958"/>
            <a:ext cx="13049964" cy="1083350"/>
          </a:xfrm>
          <a:prstGeom prst="rect">
            <a:avLst/>
          </a:prstGeom>
          <a:noFill/>
          <a:ln/>
        </p:spPr>
        <p:txBody>
          <a:bodyPr wrap="squar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Після виконання цих кроків Surfer створить початкову 3D-поверхню на основі даних з вашого GRD-файлу. Ця поверхня буде відображатися у робочій області та буде готова до подальшого налаштування. Зверніть увагу, що створена поверхня може ще не мати вигляду піраміди — ми перетворимо її на піраміду на наступних етапах.</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06931" y="2688074"/>
            <a:ext cx="5072539" cy="2853333"/>
          </a:xfrm>
          <a:prstGeom prst="rect">
            <a:avLst/>
          </a:prstGeom>
        </p:spPr>
      </p:pic>
      <p:sp>
        <p:nvSpPr>
          <p:cNvPr id="3" name="Text 0"/>
          <p:cNvSpPr/>
          <p:nvPr/>
        </p:nvSpPr>
        <p:spPr>
          <a:xfrm>
            <a:off x="6065520" y="721043"/>
            <a:ext cx="7985760" cy="1034177"/>
          </a:xfrm>
          <a:prstGeom prst="rect">
            <a:avLst/>
          </a:prstGeom>
          <a:noFill/>
          <a:ln/>
        </p:spPr>
        <p:txBody>
          <a:bodyPr wrap="square" lIns="0" tIns="0" rIns="0" bIns="0" rtlCol="0" anchor="t"/>
          <a:lstStyle/>
          <a:p>
            <a:pPr algn="l" indent="0" marL="0">
              <a:lnSpc>
                <a:spcPts val="4050"/>
              </a:lnSpc>
              <a:buNone/>
            </a:pPr>
            <a:r>
              <a:rPr lang="en-US" sz="3250" dirty="0">
                <a:solidFill>
                  <a:srgbClr val="1B1B27"/>
                </a:solidFill>
                <a:latin typeface="Raleway" pitchFamily="34" charset="0"/>
                <a:ea typeface="Raleway" pitchFamily="34" charset="-122"/>
                <a:cs typeface="Raleway" pitchFamily="34" charset="-120"/>
              </a:rPr>
              <a:t>Налаштування Властивостей 3D-Поверхні</a:t>
            </a:r>
            <a:endParaRPr lang="en-US" sz="3250" dirty="0"/>
          </a:p>
        </p:txBody>
      </p:sp>
      <p:sp>
        <p:nvSpPr>
          <p:cNvPr id="4" name="Shape 1"/>
          <p:cNvSpPr/>
          <p:nvPr/>
        </p:nvSpPr>
        <p:spPr>
          <a:xfrm>
            <a:off x="6065520" y="2189440"/>
            <a:ext cx="372308" cy="372308"/>
          </a:xfrm>
          <a:prstGeom prst="roundRect">
            <a:avLst>
              <a:gd name="adj" fmla="val 18668"/>
            </a:avLst>
          </a:prstGeom>
          <a:solidFill>
            <a:srgbClr val="E1E1EA"/>
          </a:solidFill>
          <a:ln w="7620">
            <a:solidFill>
              <a:srgbClr val="C7C7D0"/>
            </a:solidFill>
            <a:prstDash val="solid"/>
          </a:ln>
        </p:spPr>
      </p:sp>
      <p:sp>
        <p:nvSpPr>
          <p:cNvPr id="5" name="Text 2"/>
          <p:cNvSpPr/>
          <p:nvPr/>
        </p:nvSpPr>
        <p:spPr>
          <a:xfrm>
            <a:off x="6127552" y="2220397"/>
            <a:ext cx="248126" cy="310277"/>
          </a:xfrm>
          <a:prstGeom prst="rect">
            <a:avLst/>
          </a:prstGeom>
          <a:noFill/>
          <a:ln/>
        </p:spPr>
        <p:txBody>
          <a:bodyPr wrap="none" lIns="0" tIns="0" rIns="0" bIns="0" rtlCol="0" anchor="t"/>
          <a:lstStyle/>
          <a:p>
            <a:pPr algn="ctr" indent="0" marL="0">
              <a:lnSpc>
                <a:spcPts val="1950"/>
              </a:lnSpc>
              <a:buNone/>
            </a:pPr>
            <a:r>
              <a:rPr lang="en-US" sz="1950" dirty="0">
                <a:solidFill>
                  <a:srgbClr val="3C3939"/>
                </a:solidFill>
                <a:latin typeface="Raleway" pitchFamily="34" charset="0"/>
                <a:ea typeface="Raleway" pitchFamily="34" charset="-122"/>
                <a:cs typeface="Raleway" pitchFamily="34" charset="-120"/>
              </a:rPr>
              <a:t>1</a:t>
            </a:r>
            <a:endParaRPr lang="en-US" sz="1950" dirty="0"/>
          </a:p>
        </p:txBody>
      </p:sp>
      <p:sp>
        <p:nvSpPr>
          <p:cNvPr id="6" name="Text 3"/>
          <p:cNvSpPr/>
          <p:nvPr/>
        </p:nvSpPr>
        <p:spPr>
          <a:xfrm>
            <a:off x="6603206" y="2189440"/>
            <a:ext cx="2774037" cy="258485"/>
          </a:xfrm>
          <a:prstGeom prst="rect">
            <a:avLst/>
          </a:prstGeom>
          <a:noFill/>
          <a:ln/>
        </p:spPr>
        <p:txBody>
          <a:bodyPr wrap="none" lIns="0" tIns="0" rIns="0" bIns="0" rtlCol="0" anchor="t"/>
          <a:lstStyle/>
          <a:p>
            <a:pPr algn="l" indent="0" marL="0">
              <a:lnSpc>
                <a:spcPts val="2000"/>
              </a:lnSpc>
              <a:buNone/>
            </a:pPr>
            <a:r>
              <a:rPr lang="en-US" sz="1600" dirty="0">
                <a:solidFill>
                  <a:srgbClr val="3C3939"/>
                </a:solidFill>
                <a:latin typeface="Raleway" pitchFamily="34" charset="0"/>
                <a:ea typeface="Raleway" pitchFamily="34" charset="-122"/>
                <a:cs typeface="Raleway" pitchFamily="34" charset="-120"/>
              </a:rPr>
              <a:t>Відкрийте Property Manager</a:t>
            </a:r>
            <a:endParaRPr lang="en-US" sz="1600" dirty="0"/>
          </a:p>
        </p:txBody>
      </p:sp>
      <p:sp>
        <p:nvSpPr>
          <p:cNvPr id="7" name="Text 4"/>
          <p:cNvSpPr/>
          <p:nvPr/>
        </p:nvSpPr>
        <p:spPr>
          <a:xfrm>
            <a:off x="6603206" y="2547104"/>
            <a:ext cx="7448074" cy="529590"/>
          </a:xfrm>
          <a:prstGeom prst="rect">
            <a:avLst/>
          </a:prstGeom>
          <a:noFill/>
          <a:ln/>
        </p:spPr>
        <p:txBody>
          <a:bodyPr wrap="square" lIns="0" tIns="0" rIns="0" bIns="0" rtlCol="0" anchor="t"/>
          <a:lstStyle/>
          <a:p>
            <a:pPr algn="l" indent="0" marL="0">
              <a:lnSpc>
                <a:spcPts val="2050"/>
              </a:lnSpc>
              <a:buNone/>
            </a:pPr>
            <a:r>
              <a:rPr lang="en-US" sz="1300" dirty="0">
                <a:solidFill>
                  <a:srgbClr val="3C3939"/>
                </a:solidFill>
                <a:latin typeface="Roboto" pitchFamily="34" charset="0"/>
                <a:ea typeface="Roboto" pitchFamily="34" charset="-122"/>
                <a:cs typeface="Roboto" pitchFamily="34" charset="-120"/>
              </a:rPr>
              <a:t>Якщо панель властивостей не відображається, відкрийте її через меню View &gt; Managers &gt; Property Manager.</a:t>
            </a:r>
            <a:endParaRPr lang="en-US" sz="1300" dirty="0"/>
          </a:p>
        </p:txBody>
      </p:sp>
      <p:sp>
        <p:nvSpPr>
          <p:cNvPr id="8" name="Shape 5"/>
          <p:cNvSpPr/>
          <p:nvPr/>
        </p:nvSpPr>
        <p:spPr>
          <a:xfrm>
            <a:off x="6065520" y="3428167"/>
            <a:ext cx="372308" cy="372308"/>
          </a:xfrm>
          <a:prstGeom prst="roundRect">
            <a:avLst>
              <a:gd name="adj" fmla="val 18668"/>
            </a:avLst>
          </a:prstGeom>
          <a:solidFill>
            <a:srgbClr val="E1E1EA"/>
          </a:solidFill>
          <a:ln w="7620">
            <a:solidFill>
              <a:srgbClr val="C7C7D0"/>
            </a:solidFill>
            <a:prstDash val="solid"/>
          </a:ln>
        </p:spPr>
      </p:sp>
      <p:sp>
        <p:nvSpPr>
          <p:cNvPr id="9" name="Text 6"/>
          <p:cNvSpPr/>
          <p:nvPr/>
        </p:nvSpPr>
        <p:spPr>
          <a:xfrm>
            <a:off x="6127552" y="3459123"/>
            <a:ext cx="248126" cy="310277"/>
          </a:xfrm>
          <a:prstGeom prst="rect">
            <a:avLst/>
          </a:prstGeom>
          <a:noFill/>
          <a:ln/>
        </p:spPr>
        <p:txBody>
          <a:bodyPr wrap="none" lIns="0" tIns="0" rIns="0" bIns="0" rtlCol="0" anchor="t"/>
          <a:lstStyle/>
          <a:p>
            <a:pPr algn="ctr" indent="0" marL="0">
              <a:lnSpc>
                <a:spcPts val="1950"/>
              </a:lnSpc>
              <a:buNone/>
            </a:pPr>
            <a:r>
              <a:rPr lang="en-US" sz="1950" dirty="0">
                <a:solidFill>
                  <a:srgbClr val="3C3939"/>
                </a:solidFill>
                <a:latin typeface="Raleway" pitchFamily="34" charset="0"/>
                <a:ea typeface="Raleway" pitchFamily="34" charset="-122"/>
                <a:cs typeface="Raleway" pitchFamily="34" charset="-120"/>
              </a:rPr>
              <a:t>2</a:t>
            </a:r>
            <a:endParaRPr lang="en-US" sz="1950" dirty="0"/>
          </a:p>
        </p:txBody>
      </p:sp>
      <p:sp>
        <p:nvSpPr>
          <p:cNvPr id="10" name="Text 7"/>
          <p:cNvSpPr/>
          <p:nvPr/>
        </p:nvSpPr>
        <p:spPr>
          <a:xfrm>
            <a:off x="6603206" y="3428167"/>
            <a:ext cx="2068473" cy="258485"/>
          </a:xfrm>
          <a:prstGeom prst="rect">
            <a:avLst/>
          </a:prstGeom>
          <a:noFill/>
          <a:ln/>
        </p:spPr>
        <p:txBody>
          <a:bodyPr wrap="none" lIns="0" tIns="0" rIns="0" bIns="0" rtlCol="0" anchor="t"/>
          <a:lstStyle/>
          <a:p>
            <a:pPr algn="l" indent="0" marL="0">
              <a:lnSpc>
                <a:spcPts val="2000"/>
              </a:lnSpc>
              <a:buNone/>
            </a:pPr>
            <a:r>
              <a:rPr lang="en-US" sz="1600" dirty="0">
                <a:solidFill>
                  <a:srgbClr val="3C3939"/>
                </a:solidFill>
                <a:latin typeface="Raleway" pitchFamily="34" charset="0"/>
                <a:ea typeface="Raleway" pitchFamily="34" charset="-122"/>
                <a:cs typeface="Raleway" pitchFamily="34" charset="-120"/>
              </a:rPr>
              <a:t>Виберіть поверхню</a:t>
            </a:r>
            <a:endParaRPr lang="en-US" sz="1600" dirty="0"/>
          </a:p>
        </p:txBody>
      </p:sp>
      <p:sp>
        <p:nvSpPr>
          <p:cNvPr id="11" name="Text 8"/>
          <p:cNvSpPr/>
          <p:nvPr/>
        </p:nvSpPr>
        <p:spPr>
          <a:xfrm>
            <a:off x="6603206" y="3785830"/>
            <a:ext cx="7448074" cy="264795"/>
          </a:xfrm>
          <a:prstGeom prst="rect">
            <a:avLst/>
          </a:prstGeom>
          <a:noFill/>
          <a:ln/>
        </p:spPr>
        <p:txBody>
          <a:bodyPr wrap="none" lIns="0" tIns="0" rIns="0" bIns="0" rtlCol="0" anchor="t"/>
          <a:lstStyle/>
          <a:p>
            <a:pPr algn="l" indent="0" marL="0">
              <a:lnSpc>
                <a:spcPts val="2050"/>
              </a:lnSpc>
              <a:buNone/>
            </a:pPr>
            <a:r>
              <a:rPr lang="en-US" sz="1300" dirty="0">
                <a:solidFill>
                  <a:srgbClr val="3C3939"/>
                </a:solidFill>
                <a:latin typeface="Roboto" pitchFamily="34" charset="0"/>
                <a:ea typeface="Roboto" pitchFamily="34" charset="-122"/>
                <a:cs typeface="Roboto" pitchFamily="34" charset="-120"/>
              </a:rPr>
              <a:t>Клікніть на 3D-поверхню в робочій області або виберіть відповідний шар у Object Manager.</a:t>
            </a:r>
            <a:endParaRPr lang="en-US" sz="1300" dirty="0"/>
          </a:p>
        </p:txBody>
      </p:sp>
      <p:sp>
        <p:nvSpPr>
          <p:cNvPr id="12" name="Shape 9"/>
          <p:cNvSpPr/>
          <p:nvPr/>
        </p:nvSpPr>
        <p:spPr>
          <a:xfrm>
            <a:off x="6065520" y="4402098"/>
            <a:ext cx="372308" cy="372308"/>
          </a:xfrm>
          <a:prstGeom prst="roundRect">
            <a:avLst>
              <a:gd name="adj" fmla="val 18668"/>
            </a:avLst>
          </a:prstGeom>
          <a:solidFill>
            <a:srgbClr val="E1E1EA"/>
          </a:solidFill>
          <a:ln w="7620">
            <a:solidFill>
              <a:srgbClr val="C7C7D0"/>
            </a:solidFill>
            <a:prstDash val="solid"/>
          </a:ln>
        </p:spPr>
      </p:sp>
      <p:sp>
        <p:nvSpPr>
          <p:cNvPr id="13" name="Text 10"/>
          <p:cNvSpPr/>
          <p:nvPr/>
        </p:nvSpPr>
        <p:spPr>
          <a:xfrm>
            <a:off x="6127552" y="4433054"/>
            <a:ext cx="248126" cy="310277"/>
          </a:xfrm>
          <a:prstGeom prst="rect">
            <a:avLst/>
          </a:prstGeom>
          <a:noFill/>
          <a:ln/>
        </p:spPr>
        <p:txBody>
          <a:bodyPr wrap="none" lIns="0" tIns="0" rIns="0" bIns="0" rtlCol="0" anchor="t"/>
          <a:lstStyle/>
          <a:p>
            <a:pPr algn="ctr" indent="0" marL="0">
              <a:lnSpc>
                <a:spcPts val="1950"/>
              </a:lnSpc>
              <a:buNone/>
            </a:pPr>
            <a:r>
              <a:rPr lang="en-US" sz="1950" dirty="0">
                <a:solidFill>
                  <a:srgbClr val="3C3939"/>
                </a:solidFill>
                <a:latin typeface="Raleway" pitchFamily="34" charset="0"/>
                <a:ea typeface="Raleway" pitchFamily="34" charset="-122"/>
                <a:cs typeface="Raleway" pitchFamily="34" charset="-120"/>
              </a:rPr>
              <a:t>3</a:t>
            </a:r>
            <a:endParaRPr lang="en-US" sz="1950" dirty="0"/>
          </a:p>
        </p:txBody>
      </p:sp>
      <p:sp>
        <p:nvSpPr>
          <p:cNvPr id="14" name="Text 11"/>
          <p:cNvSpPr/>
          <p:nvPr/>
        </p:nvSpPr>
        <p:spPr>
          <a:xfrm>
            <a:off x="6603206" y="4402098"/>
            <a:ext cx="2350770" cy="258485"/>
          </a:xfrm>
          <a:prstGeom prst="rect">
            <a:avLst/>
          </a:prstGeom>
          <a:noFill/>
          <a:ln/>
        </p:spPr>
        <p:txBody>
          <a:bodyPr wrap="none" lIns="0" tIns="0" rIns="0" bIns="0" rtlCol="0" anchor="t"/>
          <a:lstStyle/>
          <a:p>
            <a:pPr algn="l" indent="0" marL="0">
              <a:lnSpc>
                <a:spcPts val="2000"/>
              </a:lnSpc>
              <a:buNone/>
            </a:pPr>
            <a:r>
              <a:rPr lang="en-US" sz="1600" dirty="0">
                <a:solidFill>
                  <a:srgbClr val="3C3939"/>
                </a:solidFill>
                <a:latin typeface="Raleway" pitchFamily="34" charset="0"/>
                <a:ea typeface="Raleway" pitchFamily="34" charset="-122"/>
                <a:cs typeface="Raleway" pitchFamily="34" charset="-120"/>
              </a:rPr>
              <a:t>Налаштуйте параметри</a:t>
            </a:r>
            <a:endParaRPr lang="en-US" sz="1600" dirty="0"/>
          </a:p>
        </p:txBody>
      </p:sp>
      <p:sp>
        <p:nvSpPr>
          <p:cNvPr id="15" name="Text 12"/>
          <p:cNvSpPr/>
          <p:nvPr/>
        </p:nvSpPr>
        <p:spPr>
          <a:xfrm>
            <a:off x="6603206" y="4759762"/>
            <a:ext cx="7448074" cy="529590"/>
          </a:xfrm>
          <a:prstGeom prst="rect">
            <a:avLst/>
          </a:prstGeom>
          <a:noFill/>
          <a:ln/>
        </p:spPr>
        <p:txBody>
          <a:bodyPr wrap="square" lIns="0" tIns="0" rIns="0" bIns="0" rtlCol="0" anchor="t"/>
          <a:lstStyle/>
          <a:p>
            <a:pPr algn="l" indent="0" marL="0">
              <a:lnSpc>
                <a:spcPts val="2050"/>
              </a:lnSpc>
              <a:buNone/>
            </a:pPr>
            <a:r>
              <a:rPr lang="en-US" sz="1300" dirty="0">
                <a:solidFill>
                  <a:srgbClr val="3C3939"/>
                </a:solidFill>
                <a:latin typeface="Roboto" pitchFamily="34" charset="0"/>
                <a:ea typeface="Roboto" pitchFamily="34" charset="-122"/>
                <a:cs typeface="Roboto" pitchFamily="34" charset="-120"/>
              </a:rPr>
              <a:t>У Property Manager знайдіть розділ Surface Properties, де можна змінити колір, стиль та інші параметри відображення поверхні.</a:t>
            </a:r>
            <a:endParaRPr lang="en-US" sz="1300" dirty="0"/>
          </a:p>
        </p:txBody>
      </p:sp>
      <p:sp>
        <p:nvSpPr>
          <p:cNvPr id="16" name="Shape 13"/>
          <p:cNvSpPr/>
          <p:nvPr/>
        </p:nvSpPr>
        <p:spPr>
          <a:xfrm>
            <a:off x="6065520" y="5640824"/>
            <a:ext cx="372308" cy="372308"/>
          </a:xfrm>
          <a:prstGeom prst="roundRect">
            <a:avLst>
              <a:gd name="adj" fmla="val 18668"/>
            </a:avLst>
          </a:prstGeom>
          <a:solidFill>
            <a:srgbClr val="E1E1EA"/>
          </a:solidFill>
          <a:ln w="7620">
            <a:solidFill>
              <a:srgbClr val="C7C7D0"/>
            </a:solidFill>
            <a:prstDash val="solid"/>
          </a:ln>
        </p:spPr>
      </p:sp>
      <p:sp>
        <p:nvSpPr>
          <p:cNvPr id="17" name="Text 14"/>
          <p:cNvSpPr/>
          <p:nvPr/>
        </p:nvSpPr>
        <p:spPr>
          <a:xfrm>
            <a:off x="6127552" y="5671780"/>
            <a:ext cx="248126" cy="310277"/>
          </a:xfrm>
          <a:prstGeom prst="rect">
            <a:avLst/>
          </a:prstGeom>
          <a:noFill/>
          <a:ln/>
        </p:spPr>
        <p:txBody>
          <a:bodyPr wrap="none" lIns="0" tIns="0" rIns="0" bIns="0" rtlCol="0" anchor="t"/>
          <a:lstStyle/>
          <a:p>
            <a:pPr algn="ctr" indent="0" marL="0">
              <a:lnSpc>
                <a:spcPts val="1950"/>
              </a:lnSpc>
              <a:buNone/>
            </a:pPr>
            <a:r>
              <a:rPr lang="en-US" sz="1950" dirty="0">
                <a:solidFill>
                  <a:srgbClr val="3C3939"/>
                </a:solidFill>
                <a:latin typeface="Raleway" pitchFamily="34" charset="0"/>
                <a:ea typeface="Raleway" pitchFamily="34" charset="-122"/>
                <a:cs typeface="Raleway" pitchFamily="34" charset="-120"/>
              </a:rPr>
              <a:t>4</a:t>
            </a:r>
            <a:endParaRPr lang="en-US" sz="1950" dirty="0"/>
          </a:p>
        </p:txBody>
      </p:sp>
      <p:sp>
        <p:nvSpPr>
          <p:cNvPr id="18" name="Text 15"/>
          <p:cNvSpPr/>
          <p:nvPr/>
        </p:nvSpPr>
        <p:spPr>
          <a:xfrm>
            <a:off x="6603206" y="5640824"/>
            <a:ext cx="2068473" cy="258485"/>
          </a:xfrm>
          <a:prstGeom prst="rect">
            <a:avLst/>
          </a:prstGeom>
          <a:noFill/>
          <a:ln/>
        </p:spPr>
        <p:txBody>
          <a:bodyPr wrap="none" lIns="0" tIns="0" rIns="0" bIns="0" rtlCol="0" anchor="t"/>
          <a:lstStyle/>
          <a:p>
            <a:pPr algn="l" indent="0" marL="0">
              <a:lnSpc>
                <a:spcPts val="2000"/>
              </a:lnSpc>
              <a:buNone/>
            </a:pPr>
            <a:r>
              <a:rPr lang="en-US" sz="1600" dirty="0">
                <a:solidFill>
                  <a:srgbClr val="3C3939"/>
                </a:solidFill>
                <a:latin typeface="Raleway" pitchFamily="34" charset="0"/>
                <a:ea typeface="Raleway" pitchFamily="34" charset="-122"/>
                <a:cs typeface="Raleway" pitchFamily="34" charset="-120"/>
              </a:rPr>
              <a:t>Застосуйте зміни</a:t>
            </a:r>
            <a:endParaRPr lang="en-US" sz="1600" dirty="0"/>
          </a:p>
        </p:txBody>
      </p:sp>
      <p:sp>
        <p:nvSpPr>
          <p:cNvPr id="19" name="Text 16"/>
          <p:cNvSpPr/>
          <p:nvPr/>
        </p:nvSpPr>
        <p:spPr>
          <a:xfrm>
            <a:off x="6603206" y="5998488"/>
            <a:ext cx="7448074" cy="529590"/>
          </a:xfrm>
          <a:prstGeom prst="rect">
            <a:avLst/>
          </a:prstGeom>
          <a:noFill/>
          <a:ln/>
        </p:spPr>
        <p:txBody>
          <a:bodyPr wrap="square" lIns="0" tIns="0" rIns="0" bIns="0" rtlCol="0" anchor="t"/>
          <a:lstStyle/>
          <a:p>
            <a:pPr algn="l" indent="0" marL="0">
              <a:lnSpc>
                <a:spcPts val="2050"/>
              </a:lnSpc>
              <a:buNone/>
            </a:pPr>
            <a:r>
              <a:rPr lang="en-US" sz="1300" dirty="0">
                <a:solidFill>
                  <a:srgbClr val="3C3939"/>
                </a:solidFill>
                <a:latin typeface="Roboto" pitchFamily="34" charset="0"/>
                <a:ea typeface="Roboto" pitchFamily="34" charset="-122"/>
                <a:cs typeface="Roboto" pitchFamily="34" charset="-120"/>
              </a:rPr>
              <a:t>Після внесення змін натисніть Apply або просто клікніть в іншому місці для застосування налаштувань.</a:t>
            </a:r>
            <a:endParaRPr lang="en-US" sz="1300" dirty="0"/>
          </a:p>
        </p:txBody>
      </p:sp>
      <p:sp>
        <p:nvSpPr>
          <p:cNvPr id="20" name="Text 17"/>
          <p:cNvSpPr/>
          <p:nvPr/>
        </p:nvSpPr>
        <p:spPr>
          <a:xfrm>
            <a:off x="6065520" y="6714173"/>
            <a:ext cx="7985760" cy="794385"/>
          </a:xfrm>
          <a:prstGeom prst="rect">
            <a:avLst/>
          </a:prstGeom>
          <a:noFill/>
          <a:ln/>
        </p:spPr>
        <p:txBody>
          <a:bodyPr wrap="square" lIns="0" tIns="0" rIns="0" bIns="0" rtlCol="0" anchor="t"/>
          <a:lstStyle/>
          <a:p>
            <a:pPr algn="l" indent="0" marL="0">
              <a:lnSpc>
                <a:spcPts val="2050"/>
              </a:lnSpc>
              <a:buNone/>
            </a:pPr>
            <a:r>
              <a:rPr lang="en-US" sz="1300" dirty="0">
                <a:solidFill>
                  <a:srgbClr val="3C3939"/>
                </a:solidFill>
                <a:latin typeface="Roboto" pitchFamily="34" charset="0"/>
                <a:ea typeface="Roboto" pitchFamily="34" charset="-122"/>
                <a:cs typeface="Roboto" pitchFamily="34" charset="-120"/>
              </a:rPr>
              <a:t>У розділі властивостей ви можете налаштувати безліч параметрів 3D-поверхні, включаючи кольорову схему, тип заливки, прозорість та спосіб відображення ліній сітки. Для створення ефекту піраміди особливу увагу слід приділити налаштуванням кольорової шкали та згладжування поверхні.</a:t>
            </a:r>
            <a:endParaRPr lang="en-US" sz="13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05264" y="2619494"/>
            <a:ext cx="5075753" cy="2990493"/>
          </a:xfrm>
          <a:prstGeom prst="rect">
            <a:avLst/>
          </a:prstGeom>
        </p:spPr>
      </p:pic>
      <p:sp>
        <p:nvSpPr>
          <p:cNvPr id="3" name="Text 0"/>
          <p:cNvSpPr/>
          <p:nvPr/>
        </p:nvSpPr>
        <p:spPr>
          <a:xfrm>
            <a:off x="6061234" y="451842"/>
            <a:ext cx="6596777" cy="513278"/>
          </a:xfrm>
          <a:prstGeom prst="rect">
            <a:avLst/>
          </a:prstGeom>
          <a:noFill/>
          <a:ln/>
        </p:spPr>
        <p:txBody>
          <a:bodyPr wrap="none" lIns="0" tIns="0" rIns="0" bIns="0" rtlCol="0" anchor="t"/>
          <a:lstStyle/>
          <a:p>
            <a:pPr algn="l" indent="0" marL="0">
              <a:lnSpc>
                <a:spcPts val="4000"/>
              </a:lnSpc>
              <a:buNone/>
            </a:pPr>
            <a:r>
              <a:rPr lang="en-US" sz="3200" dirty="0">
                <a:solidFill>
                  <a:srgbClr val="1B1B27"/>
                </a:solidFill>
                <a:latin typeface="Raleway" pitchFamily="34" charset="0"/>
                <a:ea typeface="Raleway" pitchFamily="34" charset="-122"/>
                <a:cs typeface="Raleway" pitchFamily="34" charset="-120"/>
              </a:rPr>
              <a:t>Налаштування Кольорової Шкали</a:t>
            </a:r>
            <a:endParaRPr lang="en-US" sz="3200" dirty="0"/>
          </a:p>
        </p:txBody>
      </p:sp>
      <p:sp>
        <p:nvSpPr>
          <p:cNvPr id="4" name="Shape 1"/>
          <p:cNvSpPr/>
          <p:nvPr/>
        </p:nvSpPr>
        <p:spPr>
          <a:xfrm>
            <a:off x="6246019" y="1211461"/>
            <a:ext cx="22860" cy="5329833"/>
          </a:xfrm>
          <a:prstGeom prst="roundRect">
            <a:avLst>
              <a:gd name="adj" fmla="val 301812"/>
            </a:avLst>
          </a:prstGeom>
          <a:solidFill>
            <a:srgbClr val="C7C7D0"/>
          </a:solidFill>
          <a:ln/>
        </p:spPr>
      </p:sp>
      <p:sp>
        <p:nvSpPr>
          <p:cNvPr id="5" name="Shape 2"/>
          <p:cNvSpPr/>
          <p:nvPr/>
        </p:nvSpPr>
        <p:spPr>
          <a:xfrm>
            <a:off x="6407944" y="1569601"/>
            <a:ext cx="492800" cy="22860"/>
          </a:xfrm>
          <a:prstGeom prst="roundRect">
            <a:avLst>
              <a:gd name="adj" fmla="val 301812"/>
            </a:avLst>
          </a:prstGeom>
          <a:solidFill>
            <a:srgbClr val="C7C7D0"/>
          </a:solidFill>
          <a:ln/>
        </p:spPr>
      </p:sp>
      <p:sp>
        <p:nvSpPr>
          <p:cNvPr id="6" name="Shape 3"/>
          <p:cNvSpPr/>
          <p:nvPr/>
        </p:nvSpPr>
        <p:spPr>
          <a:xfrm>
            <a:off x="6061234" y="1396246"/>
            <a:ext cx="369570" cy="369570"/>
          </a:xfrm>
          <a:prstGeom prst="roundRect">
            <a:avLst>
              <a:gd name="adj" fmla="val 18669"/>
            </a:avLst>
          </a:prstGeom>
          <a:solidFill>
            <a:srgbClr val="E1E1EA"/>
          </a:solidFill>
          <a:ln w="7620">
            <a:solidFill>
              <a:srgbClr val="C7C7D0"/>
            </a:solidFill>
            <a:prstDash val="solid"/>
          </a:ln>
        </p:spPr>
      </p:sp>
      <p:pic>
        <p:nvPicPr>
          <p:cNvPr id="7" name="Image 1" descr="preencoded.png">    </p:cNvPr>
          <p:cNvPicPr>
            <a:picLocks noChangeAspect="1"/>
          </p:cNvPicPr>
          <p:nvPr/>
        </p:nvPicPr>
        <p:blipFill>
          <a:blip r:embed="rId2"/>
          <a:stretch>
            <a:fillRect/>
          </a:stretch>
        </p:blipFill>
        <p:spPr>
          <a:xfrm>
            <a:off x="6122849" y="1427083"/>
            <a:ext cx="246340" cy="307896"/>
          </a:xfrm>
          <a:prstGeom prst="rect">
            <a:avLst/>
          </a:prstGeom>
        </p:spPr>
      </p:pic>
      <p:sp>
        <p:nvSpPr>
          <p:cNvPr id="8" name="Text 4"/>
          <p:cNvSpPr/>
          <p:nvPr/>
        </p:nvSpPr>
        <p:spPr>
          <a:xfrm>
            <a:off x="7067312" y="1375648"/>
            <a:ext cx="2489716" cy="256699"/>
          </a:xfrm>
          <a:prstGeom prst="rect">
            <a:avLst/>
          </a:prstGeom>
          <a:noFill/>
          <a:ln/>
        </p:spPr>
        <p:txBody>
          <a:bodyPr wrap="none" lIns="0" tIns="0" rIns="0" bIns="0" rtlCol="0" anchor="t"/>
          <a:lstStyle/>
          <a:p>
            <a:pPr algn="l" indent="0" marL="0">
              <a:lnSpc>
                <a:spcPts val="2000"/>
              </a:lnSpc>
              <a:buNone/>
            </a:pPr>
            <a:r>
              <a:rPr lang="en-US" sz="1600" dirty="0">
                <a:solidFill>
                  <a:srgbClr val="3C3939"/>
                </a:solidFill>
                <a:latin typeface="Raleway" pitchFamily="34" charset="0"/>
                <a:ea typeface="Raleway" pitchFamily="34" charset="-122"/>
                <a:cs typeface="Raleway" pitchFamily="34" charset="-120"/>
              </a:rPr>
              <a:t>Відкрийте вкладку Colors</a:t>
            </a:r>
            <a:endParaRPr lang="en-US" sz="1600" dirty="0"/>
          </a:p>
        </p:txBody>
      </p:sp>
      <p:sp>
        <p:nvSpPr>
          <p:cNvPr id="9" name="Text 5"/>
          <p:cNvSpPr/>
          <p:nvPr/>
        </p:nvSpPr>
        <p:spPr>
          <a:xfrm>
            <a:off x="7067312" y="1730812"/>
            <a:ext cx="6988254" cy="525780"/>
          </a:xfrm>
          <a:prstGeom prst="rect">
            <a:avLst/>
          </a:prstGeom>
          <a:noFill/>
          <a:ln/>
        </p:spPr>
        <p:txBody>
          <a:bodyPr wrap="square" lIns="0" tIns="0" rIns="0" bIns="0" rtlCol="0" anchor="t"/>
          <a:lstStyle/>
          <a:p>
            <a:pPr algn="l" indent="0" marL="0">
              <a:lnSpc>
                <a:spcPts val="2050"/>
              </a:lnSpc>
              <a:buNone/>
            </a:pPr>
            <a:r>
              <a:rPr lang="en-US" sz="1250" dirty="0">
                <a:solidFill>
                  <a:srgbClr val="3C3939"/>
                </a:solidFill>
                <a:latin typeface="Roboto" pitchFamily="34" charset="0"/>
                <a:ea typeface="Roboto" pitchFamily="34" charset="-122"/>
                <a:cs typeface="Roboto" pitchFamily="34" charset="-120"/>
              </a:rPr>
              <a:t>У Property Manager знайдіть та розгорніть розділ Colors для редагування кольорової схеми.</a:t>
            </a:r>
            <a:endParaRPr lang="en-US" sz="1250" dirty="0"/>
          </a:p>
        </p:txBody>
      </p:sp>
      <p:sp>
        <p:nvSpPr>
          <p:cNvPr id="10" name="Shape 6"/>
          <p:cNvSpPr/>
          <p:nvPr/>
        </p:nvSpPr>
        <p:spPr>
          <a:xfrm>
            <a:off x="6407944" y="2943106"/>
            <a:ext cx="492800" cy="22860"/>
          </a:xfrm>
          <a:prstGeom prst="roundRect">
            <a:avLst>
              <a:gd name="adj" fmla="val 301812"/>
            </a:avLst>
          </a:prstGeom>
          <a:solidFill>
            <a:srgbClr val="C7C7D0"/>
          </a:solidFill>
          <a:ln/>
        </p:spPr>
      </p:sp>
      <p:sp>
        <p:nvSpPr>
          <p:cNvPr id="11" name="Shape 7"/>
          <p:cNvSpPr/>
          <p:nvPr/>
        </p:nvSpPr>
        <p:spPr>
          <a:xfrm>
            <a:off x="6061234" y="2769751"/>
            <a:ext cx="369570" cy="369570"/>
          </a:xfrm>
          <a:prstGeom prst="roundRect">
            <a:avLst>
              <a:gd name="adj" fmla="val 18669"/>
            </a:avLst>
          </a:prstGeom>
          <a:solidFill>
            <a:srgbClr val="E1E1EA"/>
          </a:solidFill>
          <a:ln w="7620">
            <a:solidFill>
              <a:srgbClr val="C7C7D0"/>
            </a:solidFill>
            <a:prstDash val="solid"/>
          </a:ln>
        </p:spPr>
      </p:sp>
      <p:pic>
        <p:nvPicPr>
          <p:cNvPr id="12" name="Image 2" descr="preencoded.png">    </p:cNvPr>
          <p:cNvPicPr>
            <a:picLocks noChangeAspect="1"/>
          </p:cNvPicPr>
          <p:nvPr/>
        </p:nvPicPr>
        <p:blipFill>
          <a:blip r:embed="rId3"/>
          <a:stretch>
            <a:fillRect/>
          </a:stretch>
        </p:blipFill>
        <p:spPr>
          <a:xfrm>
            <a:off x="6122849" y="2800588"/>
            <a:ext cx="246340" cy="307896"/>
          </a:xfrm>
          <a:prstGeom prst="rect">
            <a:avLst/>
          </a:prstGeom>
        </p:spPr>
      </p:pic>
      <p:sp>
        <p:nvSpPr>
          <p:cNvPr id="13" name="Text 8"/>
          <p:cNvSpPr/>
          <p:nvPr/>
        </p:nvSpPr>
        <p:spPr>
          <a:xfrm>
            <a:off x="7067312" y="2749153"/>
            <a:ext cx="2913340" cy="256699"/>
          </a:xfrm>
          <a:prstGeom prst="rect">
            <a:avLst/>
          </a:prstGeom>
          <a:noFill/>
          <a:ln/>
        </p:spPr>
        <p:txBody>
          <a:bodyPr wrap="none" lIns="0" tIns="0" rIns="0" bIns="0" rtlCol="0" anchor="t"/>
          <a:lstStyle/>
          <a:p>
            <a:pPr algn="l" indent="0" marL="0">
              <a:lnSpc>
                <a:spcPts val="2000"/>
              </a:lnSpc>
              <a:buNone/>
            </a:pPr>
            <a:r>
              <a:rPr lang="en-US" sz="1600" dirty="0">
                <a:solidFill>
                  <a:srgbClr val="3C3939"/>
                </a:solidFill>
                <a:latin typeface="Raleway" pitchFamily="34" charset="0"/>
                <a:ea typeface="Raleway" pitchFamily="34" charset="-122"/>
                <a:cs typeface="Raleway" pitchFamily="34" charset="-120"/>
              </a:rPr>
              <a:t>Виберіть кольоровий профіль</a:t>
            </a:r>
            <a:endParaRPr lang="en-US" sz="1600" dirty="0"/>
          </a:p>
        </p:txBody>
      </p:sp>
      <p:sp>
        <p:nvSpPr>
          <p:cNvPr id="14" name="Text 9"/>
          <p:cNvSpPr/>
          <p:nvPr/>
        </p:nvSpPr>
        <p:spPr>
          <a:xfrm>
            <a:off x="7067312" y="3104317"/>
            <a:ext cx="6988254" cy="525780"/>
          </a:xfrm>
          <a:prstGeom prst="rect">
            <a:avLst/>
          </a:prstGeom>
          <a:noFill/>
          <a:ln/>
        </p:spPr>
        <p:txBody>
          <a:bodyPr wrap="square" lIns="0" tIns="0" rIns="0" bIns="0" rtlCol="0" anchor="t"/>
          <a:lstStyle/>
          <a:p>
            <a:pPr algn="l" indent="0" marL="0">
              <a:lnSpc>
                <a:spcPts val="2050"/>
              </a:lnSpc>
              <a:buNone/>
            </a:pPr>
            <a:r>
              <a:rPr lang="en-US" sz="1250" dirty="0">
                <a:solidFill>
                  <a:srgbClr val="3C3939"/>
                </a:solidFill>
                <a:latin typeface="Roboto" pitchFamily="34" charset="0"/>
                <a:ea typeface="Roboto" pitchFamily="34" charset="-122"/>
                <a:cs typeface="Roboto" pitchFamily="34" charset="-120"/>
              </a:rPr>
              <a:t>З випадаючого списку виберіть попередньо встановлений кольоровий профіль або створіть власний.</a:t>
            </a:r>
            <a:endParaRPr lang="en-US" sz="1250" dirty="0"/>
          </a:p>
        </p:txBody>
      </p:sp>
      <p:sp>
        <p:nvSpPr>
          <p:cNvPr id="15" name="Shape 10"/>
          <p:cNvSpPr/>
          <p:nvPr/>
        </p:nvSpPr>
        <p:spPr>
          <a:xfrm>
            <a:off x="6407944" y="4316611"/>
            <a:ext cx="492800" cy="22860"/>
          </a:xfrm>
          <a:prstGeom prst="roundRect">
            <a:avLst>
              <a:gd name="adj" fmla="val 301812"/>
            </a:avLst>
          </a:prstGeom>
          <a:solidFill>
            <a:srgbClr val="C7C7D0"/>
          </a:solidFill>
          <a:ln/>
        </p:spPr>
      </p:sp>
      <p:sp>
        <p:nvSpPr>
          <p:cNvPr id="16" name="Shape 11"/>
          <p:cNvSpPr/>
          <p:nvPr/>
        </p:nvSpPr>
        <p:spPr>
          <a:xfrm>
            <a:off x="6061234" y="4143256"/>
            <a:ext cx="369570" cy="369570"/>
          </a:xfrm>
          <a:prstGeom prst="roundRect">
            <a:avLst>
              <a:gd name="adj" fmla="val 18669"/>
            </a:avLst>
          </a:prstGeom>
          <a:solidFill>
            <a:srgbClr val="E1E1EA"/>
          </a:solidFill>
          <a:ln w="7620">
            <a:solidFill>
              <a:srgbClr val="C7C7D0"/>
            </a:solidFill>
            <a:prstDash val="solid"/>
          </a:ln>
        </p:spPr>
      </p:sp>
      <p:pic>
        <p:nvPicPr>
          <p:cNvPr id="17" name="Image 3" descr="preencoded.png">    </p:cNvPr>
          <p:cNvPicPr>
            <a:picLocks noChangeAspect="1"/>
          </p:cNvPicPr>
          <p:nvPr/>
        </p:nvPicPr>
        <p:blipFill>
          <a:blip r:embed="rId4"/>
          <a:stretch>
            <a:fillRect/>
          </a:stretch>
        </p:blipFill>
        <p:spPr>
          <a:xfrm>
            <a:off x="6122849" y="4174093"/>
            <a:ext cx="246340" cy="307896"/>
          </a:xfrm>
          <a:prstGeom prst="rect">
            <a:avLst/>
          </a:prstGeom>
        </p:spPr>
      </p:pic>
      <p:sp>
        <p:nvSpPr>
          <p:cNvPr id="18" name="Text 12"/>
          <p:cNvSpPr/>
          <p:nvPr/>
        </p:nvSpPr>
        <p:spPr>
          <a:xfrm>
            <a:off x="7067312" y="4122658"/>
            <a:ext cx="2992993" cy="256699"/>
          </a:xfrm>
          <a:prstGeom prst="rect">
            <a:avLst/>
          </a:prstGeom>
          <a:noFill/>
          <a:ln/>
        </p:spPr>
        <p:txBody>
          <a:bodyPr wrap="none" lIns="0" tIns="0" rIns="0" bIns="0" rtlCol="0" anchor="t"/>
          <a:lstStyle/>
          <a:p>
            <a:pPr algn="l" indent="0" marL="0">
              <a:lnSpc>
                <a:spcPts val="2000"/>
              </a:lnSpc>
              <a:buNone/>
            </a:pPr>
            <a:r>
              <a:rPr lang="en-US" sz="1600" dirty="0">
                <a:solidFill>
                  <a:srgbClr val="3C3939"/>
                </a:solidFill>
                <a:latin typeface="Raleway" pitchFamily="34" charset="0"/>
                <a:ea typeface="Raleway" pitchFamily="34" charset="-122"/>
                <a:cs typeface="Raleway" pitchFamily="34" charset="-120"/>
              </a:rPr>
              <a:t>Налаштуйте діапазон кольорів</a:t>
            </a:r>
            <a:endParaRPr lang="en-US" sz="1600" dirty="0"/>
          </a:p>
        </p:txBody>
      </p:sp>
      <p:sp>
        <p:nvSpPr>
          <p:cNvPr id="19" name="Text 13"/>
          <p:cNvSpPr/>
          <p:nvPr/>
        </p:nvSpPr>
        <p:spPr>
          <a:xfrm>
            <a:off x="7067312" y="4477822"/>
            <a:ext cx="6988254" cy="525780"/>
          </a:xfrm>
          <a:prstGeom prst="rect">
            <a:avLst/>
          </a:prstGeom>
          <a:noFill/>
          <a:ln/>
        </p:spPr>
        <p:txBody>
          <a:bodyPr wrap="square" lIns="0" tIns="0" rIns="0" bIns="0" rtlCol="0" anchor="t"/>
          <a:lstStyle/>
          <a:p>
            <a:pPr algn="l" indent="0" marL="0">
              <a:lnSpc>
                <a:spcPts val="2050"/>
              </a:lnSpc>
              <a:buNone/>
            </a:pPr>
            <a:r>
              <a:rPr lang="en-US" sz="1250" dirty="0">
                <a:solidFill>
                  <a:srgbClr val="3C3939"/>
                </a:solidFill>
                <a:latin typeface="Roboto" pitchFamily="34" charset="0"/>
                <a:ea typeface="Roboto" pitchFamily="34" charset="-122"/>
                <a:cs typeface="Roboto" pitchFamily="34" charset="-120"/>
              </a:rPr>
              <a:t>Виберіть мінімальні та максимальні значення для кольорової шкали, або використовуйте автоматичні значення з файлу.</a:t>
            </a:r>
            <a:endParaRPr lang="en-US" sz="1250" dirty="0"/>
          </a:p>
        </p:txBody>
      </p:sp>
      <p:sp>
        <p:nvSpPr>
          <p:cNvPr id="20" name="Shape 14"/>
          <p:cNvSpPr/>
          <p:nvPr/>
        </p:nvSpPr>
        <p:spPr>
          <a:xfrm>
            <a:off x="6407944" y="5690116"/>
            <a:ext cx="492800" cy="22860"/>
          </a:xfrm>
          <a:prstGeom prst="roundRect">
            <a:avLst>
              <a:gd name="adj" fmla="val 301812"/>
            </a:avLst>
          </a:prstGeom>
          <a:solidFill>
            <a:srgbClr val="C7C7D0"/>
          </a:solidFill>
          <a:ln/>
        </p:spPr>
      </p:sp>
      <p:sp>
        <p:nvSpPr>
          <p:cNvPr id="21" name="Shape 15"/>
          <p:cNvSpPr/>
          <p:nvPr/>
        </p:nvSpPr>
        <p:spPr>
          <a:xfrm>
            <a:off x="6061234" y="5516761"/>
            <a:ext cx="369570" cy="369570"/>
          </a:xfrm>
          <a:prstGeom prst="roundRect">
            <a:avLst>
              <a:gd name="adj" fmla="val 18669"/>
            </a:avLst>
          </a:prstGeom>
          <a:solidFill>
            <a:srgbClr val="E1E1EA"/>
          </a:solidFill>
          <a:ln w="7620">
            <a:solidFill>
              <a:srgbClr val="C7C7D0"/>
            </a:solidFill>
            <a:prstDash val="solid"/>
          </a:ln>
        </p:spPr>
      </p:sp>
      <p:pic>
        <p:nvPicPr>
          <p:cNvPr id="22" name="Image 4" descr="preencoded.png">    </p:cNvPr>
          <p:cNvPicPr>
            <a:picLocks noChangeAspect="1"/>
          </p:cNvPicPr>
          <p:nvPr/>
        </p:nvPicPr>
        <p:blipFill>
          <a:blip r:embed="rId5"/>
          <a:stretch>
            <a:fillRect/>
          </a:stretch>
        </p:blipFill>
        <p:spPr>
          <a:xfrm>
            <a:off x="6122849" y="5547598"/>
            <a:ext cx="246340" cy="307896"/>
          </a:xfrm>
          <a:prstGeom prst="rect">
            <a:avLst/>
          </a:prstGeom>
        </p:spPr>
      </p:pic>
      <p:sp>
        <p:nvSpPr>
          <p:cNvPr id="23" name="Text 16"/>
          <p:cNvSpPr/>
          <p:nvPr/>
        </p:nvSpPr>
        <p:spPr>
          <a:xfrm>
            <a:off x="7067312" y="5496163"/>
            <a:ext cx="3210163" cy="256699"/>
          </a:xfrm>
          <a:prstGeom prst="rect">
            <a:avLst/>
          </a:prstGeom>
          <a:noFill/>
          <a:ln/>
        </p:spPr>
        <p:txBody>
          <a:bodyPr wrap="none" lIns="0" tIns="0" rIns="0" bIns="0" rtlCol="0" anchor="t"/>
          <a:lstStyle/>
          <a:p>
            <a:pPr algn="l" indent="0" marL="0">
              <a:lnSpc>
                <a:spcPts val="2000"/>
              </a:lnSpc>
              <a:buNone/>
            </a:pPr>
            <a:r>
              <a:rPr lang="en-US" sz="1600" dirty="0">
                <a:solidFill>
                  <a:srgbClr val="3C3939"/>
                </a:solidFill>
                <a:latin typeface="Raleway" pitchFamily="34" charset="0"/>
                <a:ea typeface="Raleway" pitchFamily="34" charset="-122"/>
                <a:cs typeface="Raleway" pitchFamily="34" charset="-120"/>
              </a:rPr>
              <a:t>Редагуйте індивідуальні кольори</a:t>
            </a:r>
            <a:endParaRPr lang="en-US" sz="1600" dirty="0"/>
          </a:p>
        </p:txBody>
      </p:sp>
      <p:sp>
        <p:nvSpPr>
          <p:cNvPr id="24" name="Text 17"/>
          <p:cNvSpPr/>
          <p:nvPr/>
        </p:nvSpPr>
        <p:spPr>
          <a:xfrm>
            <a:off x="7067312" y="5851327"/>
            <a:ext cx="6988254" cy="525780"/>
          </a:xfrm>
          <a:prstGeom prst="rect">
            <a:avLst/>
          </a:prstGeom>
          <a:noFill/>
          <a:ln/>
        </p:spPr>
        <p:txBody>
          <a:bodyPr wrap="square" lIns="0" tIns="0" rIns="0" bIns="0" rtlCol="0" anchor="t"/>
          <a:lstStyle/>
          <a:p>
            <a:pPr algn="l" indent="0" marL="0">
              <a:lnSpc>
                <a:spcPts val="2050"/>
              </a:lnSpc>
              <a:buNone/>
            </a:pPr>
            <a:r>
              <a:rPr lang="en-US" sz="1250" dirty="0">
                <a:solidFill>
                  <a:srgbClr val="3C3939"/>
                </a:solidFill>
                <a:latin typeface="Roboto" pitchFamily="34" charset="0"/>
                <a:ea typeface="Roboto" pitchFamily="34" charset="-122"/>
                <a:cs typeface="Roboto" pitchFamily="34" charset="-120"/>
              </a:rPr>
              <a:t>При необхідності, змініть окремі кольори або додайте проміжні значення для кращої візуалізації.</a:t>
            </a:r>
            <a:endParaRPr lang="en-US" sz="1250" dirty="0"/>
          </a:p>
        </p:txBody>
      </p:sp>
      <p:sp>
        <p:nvSpPr>
          <p:cNvPr id="25" name="Text 18"/>
          <p:cNvSpPr/>
          <p:nvPr/>
        </p:nvSpPr>
        <p:spPr>
          <a:xfrm>
            <a:off x="6061234" y="6726079"/>
            <a:ext cx="7994333" cy="1051560"/>
          </a:xfrm>
          <a:prstGeom prst="rect">
            <a:avLst/>
          </a:prstGeom>
          <a:noFill/>
          <a:ln/>
        </p:spPr>
        <p:txBody>
          <a:bodyPr wrap="square" lIns="0" tIns="0" rIns="0" bIns="0" rtlCol="0" anchor="t"/>
          <a:lstStyle/>
          <a:p>
            <a:pPr algn="l" indent="0" marL="0">
              <a:lnSpc>
                <a:spcPts val="2050"/>
              </a:lnSpc>
              <a:buNone/>
            </a:pPr>
            <a:r>
              <a:rPr lang="en-US" sz="1250" dirty="0">
                <a:solidFill>
                  <a:srgbClr val="3C3939"/>
                </a:solidFill>
                <a:latin typeface="Roboto" pitchFamily="34" charset="0"/>
                <a:ea typeface="Roboto" pitchFamily="34" charset="-122"/>
                <a:cs typeface="Roboto" pitchFamily="34" charset="-120"/>
              </a:rPr>
              <a:t>Правильно налаштована кольорова шкала є ключовим елементом у створенні виразної 3D-піраміди. Для класичного вигляду піраміди рекомендується використовувати кольорову схему, що плавно переходить від темних відтінків для нижніх рівнів до світлих для вершини. Також корисно додати відображення кольорової легенди для полегшення інтерпретації висот.</a:t>
            </a:r>
            <a:endParaRPr lang="en-US" sz="12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35806" y="579596"/>
            <a:ext cx="9134475" cy="656987"/>
          </a:xfrm>
          <a:prstGeom prst="rect">
            <a:avLst/>
          </a:prstGeom>
          <a:noFill/>
          <a:ln/>
        </p:spPr>
        <p:txBody>
          <a:bodyPr wrap="none" lIns="0" tIns="0" rIns="0" bIns="0" rtlCol="0" anchor="t"/>
          <a:lstStyle/>
          <a:p>
            <a:pPr algn="l" indent="0" marL="0">
              <a:lnSpc>
                <a:spcPts val="5150"/>
              </a:lnSpc>
              <a:buNone/>
            </a:pPr>
            <a:r>
              <a:rPr lang="en-US" sz="4100" dirty="0">
                <a:solidFill>
                  <a:srgbClr val="1B1B27"/>
                </a:solidFill>
                <a:latin typeface="Raleway" pitchFamily="34" charset="0"/>
                <a:ea typeface="Raleway" pitchFamily="34" charset="-122"/>
                <a:cs typeface="Raleway" pitchFamily="34" charset="-120"/>
              </a:rPr>
              <a:t>Перетворення Поверхні на Піраміду</a:t>
            </a:r>
            <a:endParaRPr lang="en-US" sz="4100" dirty="0"/>
          </a:p>
        </p:txBody>
      </p:sp>
      <p:pic>
        <p:nvPicPr>
          <p:cNvPr id="3" name="Image 0" descr="preencoded.png">    </p:cNvPr>
          <p:cNvPicPr>
            <a:picLocks noChangeAspect="1"/>
          </p:cNvPicPr>
          <p:nvPr/>
        </p:nvPicPr>
        <p:blipFill>
          <a:blip r:embed="rId1"/>
          <a:stretch>
            <a:fillRect/>
          </a:stretch>
        </p:blipFill>
        <p:spPr>
          <a:xfrm>
            <a:off x="2939891" y="1656993"/>
            <a:ext cx="2171105" cy="1547455"/>
          </a:xfrm>
          <a:prstGeom prst="rect">
            <a:avLst/>
          </a:prstGeom>
        </p:spPr>
      </p:pic>
      <p:pic>
        <p:nvPicPr>
          <p:cNvPr id="4" name="Image 1" descr="preencoded.png">    </p:cNvPr>
          <p:cNvPicPr>
            <a:picLocks noChangeAspect="1"/>
          </p:cNvPicPr>
          <p:nvPr/>
        </p:nvPicPr>
        <p:blipFill>
          <a:blip r:embed="rId2"/>
          <a:stretch>
            <a:fillRect/>
          </a:stretch>
        </p:blipFill>
        <p:spPr>
          <a:xfrm>
            <a:off x="3877627" y="2446377"/>
            <a:ext cx="295632" cy="369570"/>
          </a:xfrm>
          <a:prstGeom prst="rect">
            <a:avLst/>
          </a:prstGeom>
        </p:spPr>
      </p:pic>
      <p:sp>
        <p:nvSpPr>
          <p:cNvPr id="5" name="Text 1"/>
          <p:cNvSpPr/>
          <p:nvPr/>
        </p:nvSpPr>
        <p:spPr>
          <a:xfrm>
            <a:off x="5321141" y="1867138"/>
            <a:ext cx="5134094" cy="328374"/>
          </a:xfrm>
          <a:prstGeom prst="rect">
            <a:avLst/>
          </a:prstGeom>
          <a:noFill/>
          <a:ln/>
        </p:spPr>
        <p:txBody>
          <a:bodyPr wrap="none" lIns="0" tIns="0" rIns="0" bIns="0" rtlCol="0" anchor="t"/>
          <a:lstStyle/>
          <a:p>
            <a:pPr algn="l" indent="0" marL="0">
              <a:lnSpc>
                <a:spcPts val="2550"/>
              </a:lnSpc>
              <a:buNone/>
            </a:pPr>
            <a:r>
              <a:rPr lang="en-US" sz="2050" dirty="0">
                <a:solidFill>
                  <a:srgbClr val="3C3939"/>
                </a:solidFill>
                <a:latin typeface="Raleway" pitchFamily="34" charset="0"/>
                <a:ea typeface="Raleway" pitchFamily="34" charset="-122"/>
                <a:cs typeface="Raleway" pitchFamily="34" charset="-120"/>
              </a:rPr>
              <a:t>Налаштування параметрів згладжування</a:t>
            </a:r>
            <a:endParaRPr lang="en-US" sz="2050" dirty="0"/>
          </a:p>
        </p:txBody>
      </p:sp>
      <p:sp>
        <p:nvSpPr>
          <p:cNvPr id="6" name="Text 2"/>
          <p:cNvSpPr/>
          <p:nvPr/>
        </p:nvSpPr>
        <p:spPr>
          <a:xfrm>
            <a:off x="5321141" y="2321600"/>
            <a:ext cx="8363307" cy="672703"/>
          </a:xfrm>
          <a:prstGeom prst="rect">
            <a:avLst/>
          </a:prstGeom>
          <a:noFill/>
          <a:ln/>
        </p:spPr>
        <p:txBody>
          <a:bodyPr wrap="square" lIns="0" tIns="0" rIns="0" bIns="0" rtlCol="0" anchor="t"/>
          <a:lstStyle/>
          <a:p>
            <a:pPr algn="l" indent="0" marL="0">
              <a:lnSpc>
                <a:spcPts val="2600"/>
              </a:lnSpc>
              <a:buNone/>
            </a:pPr>
            <a:r>
              <a:rPr lang="en-US" sz="1650" dirty="0">
                <a:solidFill>
                  <a:srgbClr val="3C3939"/>
                </a:solidFill>
                <a:latin typeface="Roboto" pitchFamily="34" charset="0"/>
                <a:ea typeface="Roboto" pitchFamily="34" charset="-122"/>
                <a:cs typeface="Roboto" pitchFamily="34" charset="-120"/>
              </a:rPr>
              <a:t>Зменшіть параметри згладжування для створення більш різких, пірамідальних форм</a:t>
            </a:r>
            <a:endParaRPr lang="en-US" sz="1650" dirty="0"/>
          </a:p>
        </p:txBody>
      </p:sp>
      <p:sp>
        <p:nvSpPr>
          <p:cNvPr id="7" name="Shape 3"/>
          <p:cNvSpPr/>
          <p:nvPr/>
        </p:nvSpPr>
        <p:spPr>
          <a:xfrm>
            <a:off x="5163503" y="3221117"/>
            <a:ext cx="8678585" cy="11430"/>
          </a:xfrm>
          <a:prstGeom prst="roundRect">
            <a:avLst>
              <a:gd name="adj" fmla="val 772563"/>
            </a:avLst>
          </a:prstGeom>
          <a:solidFill>
            <a:srgbClr val="C7C7D0"/>
          </a:solidFill>
          <a:ln/>
        </p:spPr>
      </p:sp>
      <p:pic>
        <p:nvPicPr>
          <p:cNvPr id="8" name="Image 2" descr="preencoded.png">    </p:cNvPr>
          <p:cNvPicPr>
            <a:picLocks noChangeAspect="1"/>
          </p:cNvPicPr>
          <p:nvPr/>
        </p:nvPicPr>
        <p:blipFill>
          <a:blip r:embed="rId3"/>
          <a:stretch>
            <a:fillRect/>
          </a:stretch>
        </p:blipFill>
        <p:spPr>
          <a:xfrm>
            <a:off x="1854279" y="3256955"/>
            <a:ext cx="4342328" cy="1547455"/>
          </a:xfrm>
          <a:prstGeom prst="rect">
            <a:avLst/>
          </a:prstGeom>
        </p:spPr>
      </p:pic>
      <p:pic>
        <p:nvPicPr>
          <p:cNvPr id="9" name="Image 3" descr="preencoded.png">    </p:cNvPr>
          <p:cNvPicPr>
            <a:picLocks noChangeAspect="1"/>
          </p:cNvPicPr>
          <p:nvPr/>
        </p:nvPicPr>
        <p:blipFill>
          <a:blip r:embed="rId4"/>
          <a:stretch>
            <a:fillRect/>
          </a:stretch>
        </p:blipFill>
        <p:spPr>
          <a:xfrm>
            <a:off x="3877627" y="3845838"/>
            <a:ext cx="295632" cy="369570"/>
          </a:xfrm>
          <a:prstGeom prst="rect">
            <a:avLst/>
          </a:prstGeom>
        </p:spPr>
      </p:pic>
      <p:sp>
        <p:nvSpPr>
          <p:cNvPr id="10" name="Text 4"/>
          <p:cNvSpPr/>
          <p:nvPr/>
        </p:nvSpPr>
        <p:spPr>
          <a:xfrm>
            <a:off x="6406753" y="3635216"/>
            <a:ext cx="2628067" cy="328374"/>
          </a:xfrm>
          <a:prstGeom prst="rect">
            <a:avLst/>
          </a:prstGeom>
          <a:noFill/>
          <a:ln/>
        </p:spPr>
        <p:txBody>
          <a:bodyPr wrap="none" lIns="0" tIns="0" rIns="0" bIns="0" rtlCol="0" anchor="t"/>
          <a:lstStyle/>
          <a:p>
            <a:pPr algn="l" indent="0" marL="0">
              <a:lnSpc>
                <a:spcPts val="2550"/>
              </a:lnSpc>
              <a:buNone/>
            </a:pPr>
            <a:r>
              <a:rPr lang="en-US" sz="2050" dirty="0">
                <a:solidFill>
                  <a:srgbClr val="3C3939"/>
                </a:solidFill>
                <a:latin typeface="Raleway" pitchFamily="34" charset="0"/>
                <a:ea typeface="Raleway" pitchFamily="34" charset="-122"/>
                <a:cs typeface="Raleway" pitchFamily="34" charset="-120"/>
              </a:rPr>
              <a:t>Модифікація сітки</a:t>
            </a:r>
            <a:endParaRPr lang="en-US" sz="2050" dirty="0"/>
          </a:p>
        </p:txBody>
      </p:sp>
      <p:sp>
        <p:nvSpPr>
          <p:cNvPr id="11" name="Text 5"/>
          <p:cNvSpPr/>
          <p:nvPr/>
        </p:nvSpPr>
        <p:spPr>
          <a:xfrm>
            <a:off x="6406753" y="4089678"/>
            <a:ext cx="6307217" cy="336352"/>
          </a:xfrm>
          <a:prstGeom prst="rect">
            <a:avLst/>
          </a:prstGeom>
          <a:noFill/>
          <a:ln/>
        </p:spPr>
        <p:txBody>
          <a:bodyPr wrap="none" lIns="0" tIns="0" rIns="0" bIns="0" rtlCol="0" anchor="t"/>
          <a:lstStyle/>
          <a:p>
            <a:pPr algn="l" indent="0" marL="0">
              <a:lnSpc>
                <a:spcPts val="2600"/>
              </a:lnSpc>
              <a:buNone/>
            </a:pPr>
            <a:r>
              <a:rPr lang="en-US" sz="1650" dirty="0">
                <a:solidFill>
                  <a:srgbClr val="3C3939"/>
                </a:solidFill>
                <a:latin typeface="Roboto" pitchFamily="34" charset="0"/>
                <a:ea typeface="Roboto" pitchFamily="34" charset="-122"/>
                <a:cs typeface="Roboto" pitchFamily="34" charset="-120"/>
              </a:rPr>
              <a:t>Використовуйте Grid Editor для підкреслення геометрії піраміди</a:t>
            </a:r>
            <a:endParaRPr lang="en-US" sz="1650" dirty="0"/>
          </a:p>
        </p:txBody>
      </p:sp>
      <p:sp>
        <p:nvSpPr>
          <p:cNvPr id="12" name="Shape 6"/>
          <p:cNvSpPr/>
          <p:nvPr/>
        </p:nvSpPr>
        <p:spPr>
          <a:xfrm>
            <a:off x="6249114" y="4821079"/>
            <a:ext cx="7592973" cy="11430"/>
          </a:xfrm>
          <a:prstGeom prst="roundRect">
            <a:avLst>
              <a:gd name="adj" fmla="val 772563"/>
            </a:avLst>
          </a:prstGeom>
          <a:solidFill>
            <a:srgbClr val="C7C7D0"/>
          </a:solidFill>
          <a:ln/>
        </p:spPr>
      </p:sp>
      <p:pic>
        <p:nvPicPr>
          <p:cNvPr id="13" name="Image 4" descr="preencoded.png">    </p:cNvPr>
          <p:cNvPicPr>
            <a:picLocks noChangeAspect="1"/>
          </p:cNvPicPr>
          <p:nvPr/>
        </p:nvPicPr>
        <p:blipFill>
          <a:blip r:embed="rId5"/>
          <a:stretch>
            <a:fillRect/>
          </a:stretch>
        </p:blipFill>
        <p:spPr>
          <a:xfrm>
            <a:off x="768668" y="4856917"/>
            <a:ext cx="6513552" cy="1547455"/>
          </a:xfrm>
          <a:prstGeom prst="rect">
            <a:avLst/>
          </a:prstGeom>
        </p:spPr>
      </p:pic>
      <p:pic>
        <p:nvPicPr>
          <p:cNvPr id="14" name="Image 5" descr="preencoded.png">    </p:cNvPr>
          <p:cNvPicPr>
            <a:picLocks noChangeAspect="1"/>
          </p:cNvPicPr>
          <p:nvPr/>
        </p:nvPicPr>
        <p:blipFill>
          <a:blip r:embed="rId6"/>
          <a:stretch>
            <a:fillRect/>
          </a:stretch>
        </p:blipFill>
        <p:spPr>
          <a:xfrm>
            <a:off x="3877627" y="5445800"/>
            <a:ext cx="295632" cy="369570"/>
          </a:xfrm>
          <a:prstGeom prst="rect">
            <a:avLst/>
          </a:prstGeom>
        </p:spPr>
      </p:pic>
      <p:sp>
        <p:nvSpPr>
          <p:cNvPr id="15" name="Text 7"/>
          <p:cNvSpPr/>
          <p:nvPr/>
        </p:nvSpPr>
        <p:spPr>
          <a:xfrm>
            <a:off x="7492365" y="5067062"/>
            <a:ext cx="2628067" cy="328374"/>
          </a:xfrm>
          <a:prstGeom prst="rect">
            <a:avLst/>
          </a:prstGeom>
          <a:noFill/>
          <a:ln/>
        </p:spPr>
        <p:txBody>
          <a:bodyPr wrap="none" lIns="0" tIns="0" rIns="0" bIns="0" rtlCol="0" anchor="t"/>
          <a:lstStyle/>
          <a:p>
            <a:pPr algn="l" indent="0" marL="0">
              <a:lnSpc>
                <a:spcPts val="2550"/>
              </a:lnSpc>
              <a:buNone/>
            </a:pPr>
            <a:r>
              <a:rPr lang="en-US" sz="2050" dirty="0">
                <a:solidFill>
                  <a:srgbClr val="3C3939"/>
                </a:solidFill>
                <a:latin typeface="Raleway" pitchFamily="34" charset="0"/>
                <a:ea typeface="Raleway" pitchFamily="34" charset="-122"/>
                <a:cs typeface="Raleway" pitchFamily="34" charset="-120"/>
              </a:rPr>
              <a:t>Вибір кута огляду</a:t>
            </a:r>
            <a:endParaRPr lang="en-US" sz="2050" dirty="0"/>
          </a:p>
        </p:txBody>
      </p:sp>
      <p:sp>
        <p:nvSpPr>
          <p:cNvPr id="16" name="Text 8"/>
          <p:cNvSpPr/>
          <p:nvPr/>
        </p:nvSpPr>
        <p:spPr>
          <a:xfrm>
            <a:off x="7492365" y="5521523"/>
            <a:ext cx="6192083" cy="672703"/>
          </a:xfrm>
          <a:prstGeom prst="rect">
            <a:avLst/>
          </a:prstGeom>
          <a:noFill/>
          <a:ln/>
        </p:spPr>
        <p:txBody>
          <a:bodyPr wrap="square" lIns="0" tIns="0" rIns="0" bIns="0" rtlCol="0" anchor="t"/>
          <a:lstStyle/>
          <a:p>
            <a:pPr algn="l" indent="0" marL="0">
              <a:lnSpc>
                <a:spcPts val="2600"/>
              </a:lnSpc>
              <a:buNone/>
            </a:pPr>
            <a:r>
              <a:rPr lang="en-US" sz="1650" dirty="0">
                <a:solidFill>
                  <a:srgbClr val="3C3939"/>
                </a:solidFill>
                <a:latin typeface="Roboto" pitchFamily="34" charset="0"/>
                <a:ea typeface="Roboto" pitchFamily="34" charset="-122"/>
                <a:cs typeface="Roboto" pitchFamily="34" charset="-120"/>
              </a:rPr>
              <a:t>Налаштуйте кут перегляду для найкращого відображення пірамідальної форми</a:t>
            </a:r>
            <a:endParaRPr lang="en-US" sz="1650" dirty="0"/>
          </a:p>
        </p:txBody>
      </p:sp>
      <p:sp>
        <p:nvSpPr>
          <p:cNvPr id="17" name="Text 9"/>
          <p:cNvSpPr/>
          <p:nvPr/>
        </p:nvSpPr>
        <p:spPr>
          <a:xfrm>
            <a:off x="735806" y="6640830"/>
            <a:ext cx="13158788" cy="1009055"/>
          </a:xfrm>
          <a:prstGeom prst="rect">
            <a:avLst/>
          </a:prstGeom>
          <a:noFill/>
          <a:ln/>
        </p:spPr>
        <p:txBody>
          <a:bodyPr wrap="square" lIns="0" tIns="0" rIns="0" bIns="0" rtlCol="0" anchor="t"/>
          <a:lstStyle/>
          <a:p>
            <a:pPr algn="l" indent="0" marL="0">
              <a:lnSpc>
                <a:spcPts val="2600"/>
              </a:lnSpc>
              <a:buNone/>
            </a:pPr>
            <a:r>
              <a:rPr lang="en-US" sz="1650" dirty="0">
                <a:solidFill>
                  <a:srgbClr val="3C3939"/>
                </a:solidFill>
                <a:latin typeface="Roboto" pitchFamily="34" charset="0"/>
                <a:ea typeface="Roboto" pitchFamily="34" charset="-122"/>
                <a:cs typeface="Roboto" pitchFamily="34" charset="-120"/>
              </a:rPr>
              <a:t>Для надання поверхні форми піраміди важливо правильно налаштувати параметри інтерполяції та відображення. Зменшення згладжування поверхні дозволяє підкреслити гострі краї та чіткі грані, характерні для пірамідальних структур. У деяких випадках може знадобитися додаткова обробка вхідної сітки через Grid Editor для досягнення бажаного ефекту.</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374815"/>
            <a:ext cx="6396157"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Налаштування 3D-Виду</a:t>
            </a:r>
            <a:endParaRPr lang="en-US" sz="4450" dirty="0"/>
          </a:p>
        </p:txBody>
      </p:sp>
      <p:sp>
        <p:nvSpPr>
          <p:cNvPr id="3" name="Text 1"/>
          <p:cNvSpPr/>
          <p:nvPr/>
        </p:nvSpPr>
        <p:spPr>
          <a:xfrm>
            <a:off x="793790" y="2537103"/>
            <a:ext cx="4120753" cy="748427"/>
          </a:xfrm>
          <a:prstGeom prst="rect">
            <a:avLst/>
          </a:prstGeom>
          <a:noFill/>
          <a:ln/>
        </p:spPr>
        <p:txBody>
          <a:bodyPr wrap="none" lIns="0" tIns="0" rIns="0" bIns="0" rtlCol="0" anchor="t"/>
          <a:lstStyle/>
          <a:p>
            <a:pPr algn="ctr" indent="0" marL="0">
              <a:lnSpc>
                <a:spcPts val="5850"/>
              </a:lnSpc>
              <a:buNone/>
            </a:pPr>
            <a:r>
              <a:rPr lang="en-US" sz="5850" dirty="0">
                <a:solidFill>
                  <a:srgbClr val="3C3939"/>
                </a:solidFill>
                <a:latin typeface="Raleway" pitchFamily="34" charset="0"/>
                <a:ea typeface="Raleway" pitchFamily="34" charset="-122"/>
                <a:cs typeface="Raleway" pitchFamily="34" charset="-120"/>
              </a:rPr>
              <a:t>30°</a:t>
            </a:r>
            <a:endParaRPr lang="en-US" sz="5850" dirty="0"/>
          </a:p>
        </p:txBody>
      </p:sp>
      <p:sp>
        <p:nvSpPr>
          <p:cNvPr id="4" name="Text 2"/>
          <p:cNvSpPr/>
          <p:nvPr/>
        </p:nvSpPr>
        <p:spPr>
          <a:xfrm>
            <a:off x="1436489" y="3568898"/>
            <a:ext cx="2835235" cy="354330"/>
          </a:xfrm>
          <a:prstGeom prst="rect">
            <a:avLst/>
          </a:prstGeom>
          <a:noFill/>
          <a:ln/>
        </p:spPr>
        <p:txBody>
          <a:bodyPr wrap="none" lIns="0" tIns="0" rIns="0" bIns="0" rtlCol="0" anchor="t"/>
          <a:lstStyle/>
          <a:p>
            <a:pPr algn="ctr" indent="0" marL="0">
              <a:lnSpc>
                <a:spcPts val="2750"/>
              </a:lnSpc>
              <a:buNone/>
            </a:pPr>
            <a:r>
              <a:rPr lang="en-US" sz="2200" dirty="0">
                <a:solidFill>
                  <a:srgbClr val="3C3939"/>
                </a:solidFill>
                <a:latin typeface="Raleway" pitchFamily="34" charset="0"/>
                <a:ea typeface="Raleway" pitchFamily="34" charset="-122"/>
                <a:cs typeface="Raleway" pitchFamily="34" charset="-120"/>
              </a:rPr>
              <a:t>Кут нахилу</a:t>
            </a:r>
            <a:endParaRPr lang="en-US" sz="2200" dirty="0"/>
          </a:p>
        </p:txBody>
      </p:sp>
      <p:sp>
        <p:nvSpPr>
          <p:cNvPr id="5" name="Text 3"/>
          <p:cNvSpPr/>
          <p:nvPr/>
        </p:nvSpPr>
        <p:spPr>
          <a:xfrm>
            <a:off x="793790" y="4059317"/>
            <a:ext cx="4120753" cy="725805"/>
          </a:xfrm>
          <a:prstGeom prst="rect">
            <a:avLst/>
          </a:prstGeom>
          <a:noFill/>
          <a:ln/>
        </p:spPr>
        <p:txBody>
          <a:bodyPr wrap="square" lIns="0" tIns="0" rIns="0" bIns="0" rtlCol="0" anchor="t"/>
          <a:lstStyle/>
          <a:p>
            <a:pPr algn="ctr" indent="0" marL="0">
              <a:lnSpc>
                <a:spcPts val="2850"/>
              </a:lnSpc>
              <a:buNone/>
            </a:pPr>
            <a:r>
              <a:rPr lang="en-US" sz="1750" dirty="0">
                <a:solidFill>
                  <a:srgbClr val="3C3939"/>
                </a:solidFill>
                <a:latin typeface="Roboto" pitchFamily="34" charset="0"/>
                <a:ea typeface="Roboto" pitchFamily="34" charset="-122"/>
                <a:cs typeface="Roboto" pitchFamily="34" charset="-120"/>
              </a:rPr>
              <a:t>Оптимальний кут нахилу для перегляду пірамідальної структури</a:t>
            </a:r>
            <a:endParaRPr lang="en-US" sz="1750" dirty="0"/>
          </a:p>
        </p:txBody>
      </p:sp>
      <p:sp>
        <p:nvSpPr>
          <p:cNvPr id="6" name="Text 4"/>
          <p:cNvSpPr/>
          <p:nvPr/>
        </p:nvSpPr>
        <p:spPr>
          <a:xfrm>
            <a:off x="5254704" y="2537103"/>
            <a:ext cx="4120872" cy="748427"/>
          </a:xfrm>
          <a:prstGeom prst="rect">
            <a:avLst/>
          </a:prstGeom>
          <a:noFill/>
          <a:ln/>
        </p:spPr>
        <p:txBody>
          <a:bodyPr wrap="none" lIns="0" tIns="0" rIns="0" bIns="0" rtlCol="0" anchor="t"/>
          <a:lstStyle/>
          <a:p>
            <a:pPr algn="ctr" indent="0" marL="0">
              <a:lnSpc>
                <a:spcPts val="5850"/>
              </a:lnSpc>
              <a:buNone/>
            </a:pPr>
            <a:r>
              <a:rPr lang="en-US" sz="5850" dirty="0">
                <a:solidFill>
                  <a:srgbClr val="3C3939"/>
                </a:solidFill>
                <a:latin typeface="Raleway" pitchFamily="34" charset="0"/>
                <a:ea typeface="Raleway" pitchFamily="34" charset="-122"/>
                <a:cs typeface="Raleway" pitchFamily="34" charset="-120"/>
              </a:rPr>
              <a:t>45°</a:t>
            </a:r>
            <a:endParaRPr lang="en-US" sz="5850" dirty="0"/>
          </a:p>
        </p:txBody>
      </p:sp>
      <p:sp>
        <p:nvSpPr>
          <p:cNvPr id="7" name="Text 5"/>
          <p:cNvSpPr/>
          <p:nvPr/>
        </p:nvSpPr>
        <p:spPr>
          <a:xfrm>
            <a:off x="5897523" y="3568898"/>
            <a:ext cx="2835235" cy="354330"/>
          </a:xfrm>
          <a:prstGeom prst="rect">
            <a:avLst/>
          </a:prstGeom>
          <a:noFill/>
          <a:ln/>
        </p:spPr>
        <p:txBody>
          <a:bodyPr wrap="none" lIns="0" tIns="0" rIns="0" bIns="0" rtlCol="0" anchor="t"/>
          <a:lstStyle/>
          <a:p>
            <a:pPr algn="ctr" indent="0" marL="0">
              <a:lnSpc>
                <a:spcPts val="2750"/>
              </a:lnSpc>
              <a:buNone/>
            </a:pPr>
            <a:r>
              <a:rPr lang="en-US" sz="2200" dirty="0">
                <a:solidFill>
                  <a:srgbClr val="3C3939"/>
                </a:solidFill>
                <a:latin typeface="Raleway" pitchFamily="34" charset="0"/>
                <a:ea typeface="Raleway" pitchFamily="34" charset="-122"/>
                <a:cs typeface="Raleway" pitchFamily="34" charset="-120"/>
              </a:rPr>
              <a:t>Кут повороту</a:t>
            </a:r>
            <a:endParaRPr lang="en-US" sz="2200" dirty="0"/>
          </a:p>
        </p:txBody>
      </p:sp>
      <p:sp>
        <p:nvSpPr>
          <p:cNvPr id="8" name="Text 6"/>
          <p:cNvSpPr/>
          <p:nvPr/>
        </p:nvSpPr>
        <p:spPr>
          <a:xfrm>
            <a:off x="5254704" y="4059317"/>
            <a:ext cx="4120872" cy="1088708"/>
          </a:xfrm>
          <a:prstGeom prst="rect">
            <a:avLst/>
          </a:prstGeom>
          <a:noFill/>
          <a:ln/>
        </p:spPr>
        <p:txBody>
          <a:bodyPr wrap="square" lIns="0" tIns="0" rIns="0" bIns="0" rtlCol="0" anchor="t"/>
          <a:lstStyle/>
          <a:p>
            <a:pPr algn="ctr" indent="0" marL="0">
              <a:lnSpc>
                <a:spcPts val="2850"/>
              </a:lnSpc>
              <a:buNone/>
            </a:pPr>
            <a:r>
              <a:rPr lang="en-US" sz="1750" dirty="0">
                <a:solidFill>
                  <a:srgbClr val="3C3939"/>
                </a:solidFill>
                <a:latin typeface="Roboto" pitchFamily="34" charset="0"/>
                <a:ea typeface="Roboto" pitchFamily="34" charset="-122"/>
                <a:cs typeface="Roboto" pitchFamily="34" charset="-120"/>
              </a:rPr>
              <a:t>Стандартний кут повороту для найкращого відображення граней піраміди</a:t>
            </a:r>
            <a:endParaRPr lang="en-US" sz="1750" dirty="0"/>
          </a:p>
        </p:txBody>
      </p:sp>
      <p:sp>
        <p:nvSpPr>
          <p:cNvPr id="9" name="Text 7"/>
          <p:cNvSpPr/>
          <p:nvPr/>
        </p:nvSpPr>
        <p:spPr>
          <a:xfrm>
            <a:off x="9715738" y="2537103"/>
            <a:ext cx="4120753" cy="748427"/>
          </a:xfrm>
          <a:prstGeom prst="rect">
            <a:avLst/>
          </a:prstGeom>
          <a:noFill/>
          <a:ln/>
        </p:spPr>
        <p:txBody>
          <a:bodyPr wrap="none" lIns="0" tIns="0" rIns="0" bIns="0" rtlCol="0" anchor="t"/>
          <a:lstStyle/>
          <a:p>
            <a:pPr algn="ctr" indent="0" marL="0">
              <a:lnSpc>
                <a:spcPts val="5850"/>
              </a:lnSpc>
              <a:buNone/>
            </a:pPr>
            <a:r>
              <a:rPr lang="en-US" sz="5850" dirty="0">
                <a:solidFill>
                  <a:srgbClr val="3C3939"/>
                </a:solidFill>
                <a:latin typeface="Raleway" pitchFamily="34" charset="0"/>
                <a:ea typeface="Raleway" pitchFamily="34" charset="-122"/>
                <a:cs typeface="Raleway" pitchFamily="34" charset="-120"/>
              </a:rPr>
              <a:t>2.5x</a:t>
            </a:r>
            <a:endParaRPr lang="en-US" sz="5850" dirty="0"/>
          </a:p>
        </p:txBody>
      </p:sp>
      <p:sp>
        <p:nvSpPr>
          <p:cNvPr id="10" name="Text 8"/>
          <p:cNvSpPr/>
          <p:nvPr/>
        </p:nvSpPr>
        <p:spPr>
          <a:xfrm>
            <a:off x="9821228" y="3568898"/>
            <a:ext cx="3909655" cy="354330"/>
          </a:xfrm>
          <a:prstGeom prst="rect">
            <a:avLst/>
          </a:prstGeom>
          <a:noFill/>
          <a:ln/>
        </p:spPr>
        <p:txBody>
          <a:bodyPr wrap="none" lIns="0" tIns="0" rIns="0" bIns="0" rtlCol="0" anchor="t"/>
          <a:lstStyle/>
          <a:p>
            <a:pPr algn="ctr" indent="0" marL="0">
              <a:lnSpc>
                <a:spcPts val="2750"/>
              </a:lnSpc>
              <a:buNone/>
            </a:pPr>
            <a:r>
              <a:rPr lang="en-US" sz="2200" dirty="0">
                <a:solidFill>
                  <a:srgbClr val="3C3939"/>
                </a:solidFill>
                <a:latin typeface="Raleway" pitchFamily="34" charset="0"/>
                <a:ea typeface="Raleway" pitchFamily="34" charset="-122"/>
                <a:cs typeface="Raleway" pitchFamily="34" charset="-120"/>
              </a:rPr>
              <a:t>Вертикальне перебільшення</a:t>
            </a:r>
            <a:endParaRPr lang="en-US" sz="2200" dirty="0"/>
          </a:p>
        </p:txBody>
      </p:sp>
      <p:sp>
        <p:nvSpPr>
          <p:cNvPr id="11" name="Text 9"/>
          <p:cNvSpPr/>
          <p:nvPr/>
        </p:nvSpPr>
        <p:spPr>
          <a:xfrm>
            <a:off x="9715738" y="4059317"/>
            <a:ext cx="4120753" cy="725805"/>
          </a:xfrm>
          <a:prstGeom prst="rect">
            <a:avLst/>
          </a:prstGeom>
          <a:noFill/>
          <a:ln/>
        </p:spPr>
        <p:txBody>
          <a:bodyPr wrap="square" lIns="0" tIns="0" rIns="0" bIns="0" rtlCol="0" anchor="t"/>
          <a:lstStyle/>
          <a:p>
            <a:pPr algn="ctr" indent="0" marL="0">
              <a:lnSpc>
                <a:spcPts val="2850"/>
              </a:lnSpc>
              <a:buNone/>
            </a:pPr>
            <a:r>
              <a:rPr lang="en-US" sz="1750" dirty="0">
                <a:solidFill>
                  <a:srgbClr val="3C3939"/>
                </a:solidFill>
                <a:latin typeface="Roboto" pitchFamily="34" charset="0"/>
                <a:ea typeface="Roboto" pitchFamily="34" charset="-122"/>
                <a:cs typeface="Roboto" pitchFamily="34" charset="-120"/>
              </a:rPr>
              <a:t>Рекомендований коефіцієнт для підкреслення висоти піраміди</a:t>
            </a:r>
            <a:endParaRPr lang="en-US" sz="1750" dirty="0"/>
          </a:p>
        </p:txBody>
      </p:sp>
      <p:sp>
        <p:nvSpPr>
          <p:cNvPr id="12" name="Text 10"/>
          <p:cNvSpPr/>
          <p:nvPr/>
        </p:nvSpPr>
        <p:spPr>
          <a:xfrm>
            <a:off x="793790" y="5403175"/>
            <a:ext cx="13042821"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Налаштування 3D-виду є критично важливим для правильного відображення піраміди. У Property Manager знайдіть розділ 3D View Properties, де можна змінити кут нахилу (Tilt), кут повороту (Rotation) та вертикальне перебільшення (Vertical Exaggeration). Експериментуйте з цими параметрами для досягнення найбільш виразного представлення вашої пірамідальної структури.</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1386"/>
          </a:xfrm>
          <a:prstGeom prst="rect">
            <a:avLst/>
          </a:prstGeom>
        </p:spPr>
      </p:pic>
      <p:sp>
        <p:nvSpPr>
          <p:cNvPr id="3" name="Text 0"/>
          <p:cNvSpPr/>
          <p:nvPr/>
        </p:nvSpPr>
        <p:spPr>
          <a:xfrm>
            <a:off x="727115" y="571262"/>
            <a:ext cx="6224587" cy="649129"/>
          </a:xfrm>
          <a:prstGeom prst="rect">
            <a:avLst/>
          </a:prstGeom>
          <a:noFill/>
          <a:ln/>
        </p:spPr>
        <p:txBody>
          <a:bodyPr wrap="none" lIns="0" tIns="0" rIns="0" bIns="0" rtlCol="0" anchor="t"/>
          <a:lstStyle/>
          <a:p>
            <a:pPr algn="l" indent="0" marL="0">
              <a:lnSpc>
                <a:spcPts val="5100"/>
              </a:lnSpc>
              <a:buNone/>
            </a:pPr>
            <a:r>
              <a:rPr lang="en-US" sz="4050" dirty="0">
                <a:solidFill>
                  <a:srgbClr val="1B1B27"/>
                </a:solidFill>
                <a:latin typeface="Raleway" pitchFamily="34" charset="0"/>
                <a:ea typeface="Raleway" pitchFamily="34" charset="-122"/>
                <a:cs typeface="Raleway" pitchFamily="34" charset="-120"/>
              </a:rPr>
              <a:t>Додавання Осей та Сітки</a:t>
            </a:r>
            <a:endParaRPr lang="en-US" sz="4050" dirty="0"/>
          </a:p>
        </p:txBody>
      </p:sp>
      <p:sp>
        <p:nvSpPr>
          <p:cNvPr id="4" name="Shape 1"/>
          <p:cNvSpPr/>
          <p:nvPr/>
        </p:nvSpPr>
        <p:spPr>
          <a:xfrm>
            <a:off x="727115" y="1765578"/>
            <a:ext cx="467320" cy="467320"/>
          </a:xfrm>
          <a:prstGeom prst="roundRect">
            <a:avLst>
              <a:gd name="adj" fmla="val 18671"/>
            </a:avLst>
          </a:prstGeom>
          <a:solidFill>
            <a:srgbClr val="E1E1EA"/>
          </a:solidFill>
          <a:ln w="7620">
            <a:solidFill>
              <a:srgbClr val="C7C7D0"/>
            </a:solidFill>
            <a:prstDash val="solid"/>
          </a:ln>
        </p:spPr>
      </p:sp>
      <p:pic>
        <p:nvPicPr>
          <p:cNvPr id="5" name="Image 1" descr="preencoded.png">    </p:cNvPr>
          <p:cNvPicPr>
            <a:picLocks noChangeAspect="1"/>
          </p:cNvPicPr>
          <p:nvPr/>
        </p:nvPicPr>
        <p:blipFill>
          <a:blip r:embed="rId2"/>
          <a:stretch>
            <a:fillRect/>
          </a:stretch>
        </p:blipFill>
        <p:spPr>
          <a:xfrm>
            <a:off x="804922" y="1804452"/>
            <a:ext cx="311587" cy="389453"/>
          </a:xfrm>
          <a:prstGeom prst="rect">
            <a:avLst/>
          </a:prstGeom>
        </p:spPr>
      </p:pic>
      <p:sp>
        <p:nvSpPr>
          <p:cNvPr id="6" name="Text 2"/>
          <p:cNvSpPr/>
          <p:nvPr/>
        </p:nvSpPr>
        <p:spPr>
          <a:xfrm>
            <a:off x="1402080" y="1765578"/>
            <a:ext cx="2596753" cy="324564"/>
          </a:xfrm>
          <a:prstGeom prst="rect">
            <a:avLst/>
          </a:prstGeom>
          <a:noFill/>
          <a:ln/>
        </p:spPr>
        <p:txBody>
          <a:bodyPr wrap="none" lIns="0" tIns="0" rIns="0" bIns="0" rtlCol="0" anchor="t"/>
          <a:lstStyle/>
          <a:p>
            <a:pPr algn="l" indent="0" marL="0">
              <a:lnSpc>
                <a:spcPts val="2550"/>
              </a:lnSpc>
              <a:buNone/>
            </a:pPr>
            <a:r>
              <a:rPr lang="en-US" sz="2000" dirty="0">
                <a:solidFill>
                  <a:srgbClr val="3C3939"/>
                </a:solidFill>
                <a:latin typeface="Raleway" pitchFamily="34" charset="0"/>
                <a:ea typeface="Raleway" pitchFamily="34" charset="-122"/>
                <a:cs typeface="Raleway" pitchFamily="34" charset="-120"/>
              </a:rPr>
              <a:t>Осі координат</a:t>
            </a:r>
            <a:endParaRPr lang="en-US" sz="2000" dirty="0"/>
          </a:p>
        </p:txBody>
      </p:sp>
      <p:sp>
        <p:nvSpPr>
          <p:cNvPr id="7" name="Text 3"/>
          <p:cNvSpPr/>
          <p:nvPr/>
        </p:nvSpPr>
        <p:spPr>
          <a:xfrm>
            <a:off x="1402080" y="2214682"/>
            <a:ext cx="3066098" cy="1662113"/>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Додайте осі X, Y і Z для кращого розуміння масштабу та орієнтації піраміди. Налаштуйте їх колір, товщину та стиль підписів.</a:t>
            </a:r>
            <a:endParaRPr lang="en-US" sz="1600" dirty="0"/>
          </a:p>
        </p:txBody>
      </p:sp>
      <p:sp>
        <p:nvSpPr>
          <p:cNvPr id="8" name="Shape 4"/>
          <p:cNvSpPr/>
          <p:nvPr/>
        </p:nvSpPr>
        <p:spPr>
          <a:xfrm>
            <a:off x="4675823" y="1765578"/>
            <a:ext cx="467320" cy="467320"/>
          </a:xfrm>
          <a:prstGeom prst="roundRect">
            <a:avLst>
              <a:gd name="adj" fmla="val 18671"/>
            </a:avLst>
          </a:prstGeom>
          <a:solidFill>
            <a:srgbClr val="E1E1EA"/>
          </a:solidFill>
          <a:ln w="7620">
            <a:solidFill>
              <a:srgbClr val="C7C7D0"/>
            </a:solidFill>
            <a:prstDash val="solid"/>
          </a:ln>
        </p:spPr>
      </p:sp>
      <p:pic>
        <p:nvPicPr>
          <p:cNvPr id="9" name="Image 2" descr="preencoded.png">    </p:cNvPr>
          <p:cNvPicPr>
            <a:picLocks noChangeAspect="1"/>
          </p:cNvPicPr>
          <p:nvPr/>
        </p:nvPicPr>
        <p:blipFill>
          <a:blip r:embed="rId3"/>
          <a:stretch>
            <a:fillRect/>
          </a:stretch>
        </p:blipFill>
        <p:spPr>
          <a:xfrm>
            <a:off x="4753630" y="1804452"/>
            <a:ext cx="311587" cy="389453"/>
          </a:xfrm>
          <a:prstGeom prst="rect">
            <a:avLst/>
          </a:prstGeom>
        </p:spPr>
      </p:pic>
      <p:sp>
        <p:nvSpPr>
          <p:cNvPr id="10" name="Text 5"/>
          <p:cNvSpPr/>
          <p:nvPr/>
        </p:nvSpPr>
        <p:spPr>
          <a:xfrm>
            <a:off x="5350788" y="1765578"/>
            <a:ext cx="2596753" cy="324564"/>
          </a:xfrm>
          <a:prstGeom prst="rect">
            <a:avLst/>
          </a:prstGeom>
          <a:noFill/>
          <a:ln/>
        </p:spPr>
        <p:txBody>
          <a:bodyPr wrap="none" lIns="0" tIns="0" rIns="0" bIns="0" rtlCol="0" anchor="t"/>
          <a:lstStyle/>
          <a:p>
            <a:pPr algn="l" indent="0" marL="0">
              <a:lnSpc>
                <a:spcPts val="2550"/>
              </a:lnSpc>
              <a:buNone/>
            </a:pPr>
            <a:r>
              <a:rPr lang="en-US" sz="2000" dirty="0">
                <a:solidFill>
                  <a:srgbClr val="3C3939"/>
                </a:solidFill>
                <a:latin typeface="Raleway" pitchFamily="34" charset="0"/>
                <a:ea typeface="Raleway" pitchFamily="34" charset="-122"/>
                <a:cs typeface="Raleway" pitchFamily="34" charset="-120"/>
              </a:rPr>
              <a:t>Координатна сітка</a:t>
            </a:r>
            <a:endParaRPr lang="en-US" sz="2000" dirty="0"/>
          </a:p>
        </p:txBody>
      </p:sp>
      <p:sp>
        <p:nvSpPr>
          <p:cNvPr id="11" name="Text 6"/>
          <p:cNvSpPr/>
          <p:nvPr/>
        </p:nvSpPr>
        <p:spPr>
          <a:xfrm>
            <a:off x="5350788" y="2214682"/>
            <a:ext cx="3066098" cy="1662113"/>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Увімкніть відображення сітки на поверхні або у вигляді проекції на площині для полегшення візуальної оцінки розмірів.</a:t>
            </a:r>
            <a:endParaRPr lang="en-US" sz="1600" dirty="0"/>
          </a:p>
        </p:txBody>
      </p:sp>
      <p:sp>
        <p:nvSpPr>
          <p:cNvPr id="12" name="Shape 7"/>
          <p:cNvSpPr/>
          <p:nvPr/>
        </p:nvSpPr>
        <p:spPr>
          <a:xfrm>
            <a:off x="727115" y="4318040"/>
            <a:ext cx="467320" cy="467320"/>
          </a:xfrm>
          <a:prstGeom prst="roundRect">
            <a:avLst>
              <a:gd name="adj" fmla="val 18671"/>
            </a:avLst>
          </a:prstGeom>
          <a:solidFill>
            <a:srgbClr val="E1E1EA"/>
          </a:solidFill>
          <a:ln w="7620">
            <a:solidFill>
              <a:srgbClr val="C7C7D0"/>
            </a:solidFill>
            <a:prstDash val="solid"/>
          </a:ln>
        </p:spPr>
      </p:sp>
      <p:pic>
        <p:nvPicPr>
          <p:cNvPr id="13" name="Image 3" descr="preencoded.png">    </p:cNvPr>
          <p:cNvPicPr>
            <a:picLocks noChangeAspect="1"/>
          </p:cNvPicPr>
          <p:nvPr/>
        </p:nvPicPr>
        <p:blipFill>
          <a:blip r:embed="rId4"/>
          <a:stretch>
            <a:fillRect/>
          </a:stretch>
        </p:blipFill>
        <p:spPr>
          <a:xfrm>
            <a:off x="804922" y="4356914"/>
            <a:ext cx="311587" cy="389453"/>
          </a:xfrm>
          <a:prstGeom prst="rect">
            <a:avLst/>
          </a:prstGeom>
        </p:spPr>
      </p:pic>
      <p:sp>
        <p:nvSpPr>
          <p:cNvPr id="14" name="Text 8"/>
          <p:cNvSpPr/>
          <p:nvPr/>
        </p:nvSpPr>
        <p:spPr>
          <a:xfrm>
            <a:off x="1402080" y="4318040"/>
            <a:ext cx="2596753" cy="324564"/>
          </a:xfrm>
          <a:prstGeom prst="rect">
            <a:avLst/>
          </a:prstGeom>
          <a:noFill/>
          <a:ln/>
        </p:spPr>
        <p:txBody>
          <a:bodyPr wrap="none" lIns="0" tIns="0" rIns="0" bIns="0" rtlCol="0" anchor="t"/>
          <a:lstStyle/>
          <a:p>
            <a:pPr algn="l" indent="0" marL="0">
              <a:lnSpc>
                <a:spcPts val="2550"/>
              </a:lnSpc>
              <a:buNone/>
            </a:pPr>
            <a:r>
              <a:rPr lang="en-US" sz="2000" dirty="0">
                <a:solidFill>
                  <a:srgbClr val="3C3939"/>
                </a:solidFill>
                <a:latin typeface="Raleway" pitchFamily="34" charset="0"/>
                <a:ea typeface="Raleway" pitchFamily="34" charset="-122"/>
                <a:cs typeface="Raleway" pitchFamily="34" charset="-120"/>
              </a:rPr>
              <a:t>Підписи та мітки</a:t>
            </a:r>
            <a:endParaRPr lang="en-US" sz="2000" dirty="0"/>
          </a:p>
        </p:txBody>
      </p:sp>
      <p:sp>
        <p:nvSpPr>
          <p:cNvPr id="15" name="Text 9"/>
          <p:cNvSpPr/>
          <p:nvPr/>
        </p:nvSpPr>
        <p:spPr>
          <a:xfrm>
            <a:off x="1402080" y="4767143"/>
            <a:ext cx="7014805" cy="664845"/>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Додайте підписи до осей, значення основних поділок та заголовок для покращення читабельності та інформативності.</a:t>
            </a:r>
            <a:endParaRPr lang="en-US" sz="1600" dirty="0"/>
          </a:p>
        </p:txBody>
      </p:sp>
      <p:sp>
        <p:nvSpPr>
          <p:cNvPr id="16" name="Text 10"/>
          <p:cNvSpPr/>
          <p:nvPr/>
        </p:nvSpPr>
        <p:spPr>
          <a:xfrm>
            <a:off x="727115" y="5665589"/>
            <a:ext cx="7689771" cy="1994535"/>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Для додавання осей та сітки використовуйте меню Map &gt; Add. Виберіть потрібні елементи, такі як Map Axes або Grid Lines. Після додавання кожного елемента використовуйте Property Manager для точного налаштування їх вигляду. Пам'ятайте, що надто багато допоміжних елементів може перевантажити візуалізацію, тому знайдіть баланс між інформативністю та естетикою.</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040130"/>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Додавання Легенди</a:t>
            </a:r>
            <a:endParaRPr lang="en-US" sz="4450" dirty="0"/>
          </a:p>
        </p:txBody>
      </p:sp>
      <p:sp>
        <p:nvSpPr>
          <p:cNvPr id="3" name="Text 1"/>
          <p:cNvSpPr/>
          <p:nvPr/>
        </p:nvSpPr>
        <p:spPr>
          <a:xfrm>
            <a:off x="793790" y="2315885"/>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B1B27"/>
                </a:solidFill>
                <a:latin typeface="Raleway" pitchFamily="34" charset="0"/>
                <a:ea typeface="Raleway" pitchFamily="34" charset="-122"/>
                <a:cs typeface="Raleway" pitchFamily="34" charset="-120"/>
              </a:rPr>
              <a:t>Створення легенди</a:t>
            </a:r>
            <a:endParaRPr lang="en-US" sz="2200" dirty="0"/>
          </a:p>
        </p:txBody>
      </p:sp>
      <p:sp>
        <p:nvSpPr>
          <p:cNvPr id="4" name="Text 2"/>
          <p:cNvSpPr/>
          <p:nvPr/>
        </p:nvSpPr>
        <p:spPr>
          <a:xfrm>
            <a:off x="793790" y="2897029"/>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Для додавання легенди кольорової шкали виберіть вашу 3D-поверхню та використайте меню Map &gt; Add &gt; Color Scale.</a:t>
            </a:r>
            <a:endParaRPr lang="en-US" sz="1750" dirty="0"/>
          </a:p>
        </p:txBody>
      </p:sp>
      <p:sp>
        <p:nvSpPr>
          <p:cNvPr id="5" name="Text 3"/>
          <p:cNvSpPr/>
          <p:nvPr/>
        </p:nvSpPr>
        <p:spPr>
          <a:xfrm>
            <a:off x="793790" y="4189809"/>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Після додавання легенди вона з'явиться поруч із вашою 3D-моделлю і буде автоматично прив'язана до кольорової схеми поверхні.</a:t>
            </a:r>
            <a:endParaRPr lang="en-US" sz="1750" dirty="0"/>
          </a:p>
        </p:txBody>
      </p:sp>
      <p:sp>
        <p:nvSpPr>
          <p:cNvPr id="6" name="Text 4"/>
          <p:cNvSpPr/>
          <p:nvPr/>
        </p:nvSpPr>
        <p:spPr>
          <a:xfrm>
            <a:off x="7599521" y="2315885"/>
            <a:ext cx="3154799" cy="354330"/>
          </a:xfrm>
          <a:prstGeom prst="rect">
            <a:avLst/>
          </a:prstGeom>
          <a:noFill/>
          <a:ln/>
        </p:spPr>
        <p:txBody>
          <a:bodyPr wrap="none" lIns="0" tIns="0" rIns="0" bIns="0" rtlCol="0" anchor="t"/>
          <a:lstStyle/>
          <a:p>
            <a:pPr algn="l" indent="0" marL="0">
              <a:lnSpc>
                <a:spcPts val="2750"/>
              </a:lnSpc>
              <a:buNone/>
            </a:pPr>
            <a:r>
              <a:rPr lang="en-US" sz="2200" dirty="0">
                <a:solidFill>
                  <a:srgbClr val="1B1B27"/>
                </a:solidFill>
                <a:latin typeface="Raleway" pitchFamily="34" charset="0"/>
                <a:ea typeface="Raleway" pitchFamily="34" charset="-122"/>
                <a:cs typeface="Raleway" pitchFamily="34" charset="-120"/>
              </a:rPr>
              <a:t>Налаштування легенди</a:t>
            </a:r>
            <a:endParaRPr lang="en-US" sz="2200" dirty="0"/>
          </a:p>
        </p:txBody>
      </p:sp>
      <p:sp>
        <p:nvSpPr>
          <p:cNvPr id="7" name="Text 5"/>
          <p:cNvSpPr/>
          <p:nvPr/>
        </p:nvSpPr>
        <p:spPr>
          <a:xfrm>
            <a:off x="7599521" y="2897029"/>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У Property Manager відкрийте розділ Color Scale для налаштування вигляду легенди. Тут можна змінити розмір, орієнтацію, кількість поділок та формат підписів.</a:t>
            </a:r>
            <a:endParaRPr lang="en-US" sz="1750" dirty="0"/>
          </a:p>
        </p:txBody>
      </p:sp>
      <p:sp>
        <p:nvSpPr>
          <p:cNvPr id="8" name="Text 6"/>
          <p:cNvSpPr/>
          <p:nvPr/>
        </p:nvSpPr>
        <p:spPr>
          <a:xfrm>
            <a:off x="7599521" y="4189809"/>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Для покращення читабельності рекомендується налаштувати контрастний колір для тексту та встановити відповідний розмір шрифту.</a:t>
            </a:r>
            <a:endParaRPr lang="en-US" sz="1750" dirty="0"/>
          </a:p>
        </p:txBody>
      </p:sp>
      <p:sp>
        <p:nvSpPr>
          <p:cNvPr id="9" name="Text 7"/>
          <p:cNvSpPr/>
          <p:nvPr/>
        </p:nvSpPr>
        <p:spPr>
          <a:xfrm>
            <a:off x="793790" y="5737741"/>
            <a:ext cx="13042821"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Легенда є важливим елементом будь-якої карти, оскільки вона дозволяє глядачам інтерпретувати кольори та зрозуміти, які значення висот вони представляють. Для наукових та технічних презентацій рекомендується включати детальну легенду з чіткими підписами значень. Легенду можна вільно переміщувати по робочій області, розташовуючи її у найбільш зручному місці відносно піраміди.</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9075" y="2389942"/>
            <a:ext cx="5048131" cy="3449598"/>
          </a:xfrm>
          <a:prstGeom prst="rect">
            <a:avLst/>
          </a:prstGeom>
        </p:spPr>
      </p:pic>
      <p:sp>
        <p:nvSpPr>
          <p:cNvPr id="3" name="Text 0"/>
          <p:cNvSpPr/>
          <p:nvPr/>
        </p:nvSpPr>
        <p:spPr>
          <a:xfrm>
            <a:off x="6099929" y="567690"/>
            <a:ext cx="6251615" cy="547807"/>
          </a:xfrm>
          <a:prstGeom prst="rect">
            <a:avLst/>
          </a:prstGeom>
          <a:noFill/>
          <a:ln/>
        </p:spPr>
        <p:txBody>
          <a:bodyPr wrap="none" lIns="0" tIns="0" rIns="0" bIns="0" rtlCol="0" anchor="t"/>
          <a:lstStyle/>
          <a:p>
            <a:pPr algn="l" indent="0" marL="0">
              <a:lnSpc>
                <a:spcPts val="4300"/>
              </a:lnSpc>
              <a:buNone/>
            </a:pPr>
            <a:r>
              <a:rPr lang="en-US" sz="3450" dirty="0">
                <a:solidFill>
                  <a:srgbClr val="1B1B27"/>
                </a:solidFill>
                <a:latin typeface="Raleway" pitchFamily="34" charset="0"/>
                <a:ea typeface="Raleway" pitchFamily="34" charset="-122"/>
                <a:cs typeface="Raleway" pitchFamily="34" charset="-120"/>
              </a:rPr>
              <a:t>Обрізка та Маскування Даних</a:t>
            </a:r>
            <a:endParaRPr lang="en-US" sz="3450" dirty="0"/>
          </a:p>
        </p:txBody>
      </p:sp>
      <p:pic>
        <p:nvPicPr>
          <p:cNvPr id="4" name="Image 1" descr="preencoded.png">    </p:cNvPr>
          <p:cNvPicPr>
            <a:picLocks noChangeAspect="1"/>
          </p:cNvPicPr>
          <p:nvPr/>
        </p:nvPicPr>
        <p:blipFill>
          <a:blip r:embed="rId2"/>
          <a:stretch>
            <a:fillRect/>
          </a:stretch>
        </p:blipFill>
        <p:spPr>
          <a:xfrm>
            <a:off x="6099929" y="1378387"/>
            <a:ext cx="876538" cy="1290399"/>
          </a:xfrm>
          <a:prstGeom prst="rect">
            <a:avLst/>
          </a:prstGeom>
        </p:spPr>
      </p:pic>
      <p:sp>
        <p:nvSpPr>
          <p:cNvPr id="5" name="Text 1"/>
          <p:cNvSpPr/>
          <p:nvPr/>
        </p:nvSpPr>
        <p:spPr>
          <a:xfrm>
            <a:off x="7239357" y="1553647"/>
            <a:ext cx="3035975" cy="273963"/>
          </a:xfrm>
          <a:prstGeom prst="rect">
            <a:avLst/>
          </a:prstGeom>
          <a:noFill/>
          <a:ln/>
        </p:spPr>
        <p:txBody>
          <a:bodyPr wrap="none" lIns="0" tIns="0" rIns="0" bIns="0" rtlCol="0" anchor="t"/>
          <a:lstStyle/>
          <a:p>
            <a:pPr algn="l" indent="0" marL="0">
              <a:lnSpc>
                <a:spcPts val="2150"/>
              </a:lnSpc>
              <a:buNone/>
            </a:pPr>
            <a:r>
              <a:rPr lang="en-US" sz="1700" dirty="0">
                <a:solidFill>
                  <a:srgbClr val="3C3939"/>
                </a:solidFill>
                <a:latin typeface="Raleway" pitchFamily="34" charset="0"/>
                <a:ea typeface="Raleway" pitchFamily="34" charset="-122"/>
                <a:cs typeface="Raleway" pitchFamily="34" charset="-120"/>
              </a:rPr>
              <a:t>Визначення області інтересу</a:t>
            </a:r>
            <a:endParaRPr lang="en-US" sz="1700" dirty="0"/>
          </a:p>
        </p:txBody>
      </p:sp>
      <p:sp>
        <p:nvSpPr>
          <p:cNvPr id="6" name="Text 2"/>
          <p:cNvSpPr/>
          <p:nvPr/>
        </p:nvSpPr>
        <p:spPr>
          <a:xfrm>
            <a:off x="7239357" y="1932742"/>
            <a:ext cx="6777514" cy="560784"/>
          </a:xfrm>
          <a:prstGeom prst="rect">
            <a:avLst/>
          </a:prstGeom>
          <a:noFill/>
          <a:ln/>
        </p:spPr>
        <p:txBody>
          <a:bodyPr wrap="square" lIns="0" tIns="0" rIns="0" bIns="0" rtlCol="0" anchor="t"/>
          <a:lstStyle/>
          <a:p>
            <a:pPr algn="l" indent="0" marL="0">
              <a:lnSpc>
                <a:spcPts val="2200"/>
              </a:lnSpc>
              <a:buNone/>
            </a:pPr>
            <a:r>
              <a:rPr lang="en-US" sz="1350" dirty="0">
                <a:solidFill>
                  <a:srgbClr val="3C3939"/>
                </a:solidFill>
                <a:latin typeface="Roboto" pitchFamily="34" charset="0"/>
                <a:ea typeface="Roboto" pitchFamily="34" charset="-122"/>
                <a:cs typeface="Roboto" pitchFamily="34" charset="-120"/>
              </a:rPr>
              <a:t>Визначте частину даних, яку ви хочете зберегти для створення чіткої пірамідальної форми.</a:t>
            </a:r>
            <a:endParaRPr lang="en-US" sz="1350" dirty="0"/>
          </a:p>
        </p:txBody>
      </p:sp>
      <p:pic>
        <p:nvPicPr>
          <p:cNvPr id="7" name="Image 2" descr="preencoded.png">    </p:cNvPr>
          <p:cNvPicPr>
            <a:picLocks noChangeAspect="1"/>
          </p:cNvPicPr>
          <p:nvPr/>
        </p:nvPicPr>
        <p:blipFill>
          <a:blip r:embed="rId3"/>
          <a:stretch>
            <a:fillRect/>
          </a:stretch>
        </p:blipFill>
        <p:spPr>
          <a:xfrm>
            <a:off x="6099929" y="2668786"/>
            <a:ext cx="876538" cy="1290399"/>
          </a:xfrm>
          <a:prstGeom prst="rect">
            <a:avLst/>
          </a:prstGeom>
        </p:spPr>
      </p:pic>
      <p:sp>
        <p:nvSpPr>
          <p:cNvPr id="8" name="Text 3"/>
          <p:cNvSpPr/>
          <p:nvPr/>
        </p:nvSpPr>
        <p:spPr>
          <a:xfrm>
            <a:off x="7239357" y="2844046"/>
            <a:ext cx="2191345" cy="273963"/>
          </a:xfrm>
          <a:prstGeom prst="rect">
            <a:avLst/>
          </a:prstGeom>
          <a:noFill/>
          <a:ln/>
        </p:spPr>
        <p:txBody>
          <a:bodyPr wrap="none" lIns="0" tIns="0" rIns="0" bIns="0" rtlCol="0" anchor="t"/>
          <a:lstStyle/>
          <a:p>
            <a:pPr algn="l" indent="0" marL="0">
              <a:lnSpc>
                <a:spcPts val="2150"/>
              </a:lnSpc>
              <a:buNone/>
            </a:pPr>
            <a:r>
              <a:rPr lang="en-US" sz="1700" dirty="0">
                <a:solidFill>
                  <a:srgbClr val="3C3939"/>
                </a:solidFill>
                <a:latin typeface="Raleway" pitchFamily="34" charset="0"/>
                <a:ea typeface="Raleway" pitchFamily="34" charset="-122"/>
                <a:cs typeface="Raleway" pitchFamily="34" charset="-120"/>
              </a:rPr>
              <a:t>Створення маски</a:t>
            </a:r>
            <a:endParaRPr lang="en-US" sz="1700" dirty="0"/>
          </a:p>
        </p:txBody>
      </p:sp>
      <p:sp>
        <p:nvSpPr>
          <p:cNvPr id="9" name="Text 4"/>
          <p:cNvSpPr/>
          <p:nvPr/>
        </p:nvSpPr>
        <p:spPr>
          <a:xfrm>
            <a:off x="7239357" y="3223141"/>
            <a:ext cx="6777514" cy="560784"/>
          </a:xfrm>
          <a:prstGeom prst="rect">
            <a:avLst/>
          </a:prstGeom>
          <a:noFill/>
          <a:ln/>
        </p:spPr>
        <p:txBody>
          <a:bodyPr wrap="square" lIns="0" tIns="0" rIns="0" bIns="0" rtlCol="0" anchor="t"/>
          <a:lstStyle/>
          <a:p>
            <a:pPr algn="l" indent="0" marL="0">
              <a:lnSpc>
                <a:spcPts val="2200"/>
              </a:lnSpc>
              <a:buNone/>
            </a:pPr>
            <a:r>
              <a:rPr lang="en-US" sz="1350" dirty="0">
                <a:solidFill>
                  <a:srgbClr val="3C3939"/>
                </a:solidFill>
                <a:latin typeface="Roboto" pitchFamily="34" charset="0"/>
                <a:ea typeface="Roboto" pitchFamily="34" charset="-122"/>
                <a:cs typeface="Roboto" pitchFamily="34" charset="-120"/>
              </a:rPr>
              <a:t>Використайте інструменти Grid &gt; Blank або Grid &gt; Extract для вирізання потрібної області з існуючої сітки.</a:t>
            </a:r>
            <a:endParaRPr lang="en-US" sz="1350" dirty="0"/>
          </a:p>
        </p:txBody>
      </p:sp>
      <p:pic>
        <p:nvPicPr>
          <p:cNvPr id="10" name="Image 3" descr="preencoded.png">    </p:cNvPr>
          <p:cNvPicPr>
            <a:picLocks noChangeAspect="1"/>
          </p:cNvPicPr>
          <p:nvPr/>
        </p:nvPicPr>
        <p:blipFill>
          <a:blip r:embed="rId4"/>
          <a:stretch>
            <a:fillRect/>
          </a:stretch>
        </p:blipFill>
        <p:spPr>
          <a:xfrm>
            <a:off x="6099929" y="3959185"/>
            <a:ext cx="876538" cy="1051798"/>
          </a:xfrm>
          <a:prstGeom prst="rect">
            <a:avLst/>
          </a:prstGeom>
        </p:spPr>
      </p:pic>
      <p:sp>
        <p:nvSpPr>
          <p:cNvPr id="11" name="Text 5"/>
          <p:cNvSpPr/>
          <p:nvPr/>
        </p:nvSpPr>
        <p:spPr>
          <a:xfrm>
            <a:off x="7239357" y="4134445"/>
            <a:ext cx="2283857" cy="273963"/>
          </a:xfrm>
          <a:prstGeom prst="rect">
            <a:avLst/>
          </a:prstGeom>
          <a:noFill/>
          <a:ln/>
        </p:spPr>
        <p:txBody>
          <a:bodyPr wrap="none" lIns="0" tIns="0" rIns="0" bIns="0" rtlCol="0" anchor="t"/>
          <a:lstStyle/>
          <a:p>
            <a:pPr algn="l" indent="0" marL="0">
              <a:lnSpc>
                <a:spcPts val="2150"/>
              </a:lnSpc>
              <a:buNone/>
            </a:pPr>
            <a:r>
              <a:rPr lang="en-US" sz="1700" dirty="0">
                <a:solidFill>
                  <a:srgbClr val="3C3939"/>
                </a:solidFill>
                <a:latin typeface="Raleway" pitchFamily="34" charset="0"/>
                <a:ea typeface="Raleway" pitchFamily="34" charset="-122"/>
                <a:cs typeface="Raleway" pitchFamily="34" charset="-120"/>
              </a:rPr>
              <a:t>Застосування обрізки</a:t>
            </a:r>
            <a:endParaRPr lang="en-US" sz="1700" dirty="0"/>
          </a:p>
        </p:txBody>
      </p:sp>
      <p:sp>
        <p:nvSpPr>
          <p:cNvPr id="12" name="Text 6"/>
          <p:cNvSpPr/>
          <p:nvPr/>
        </p:nvSpPr>
        <p:spPr>
          <a:xfrm>
            <a:off x="7239357" y="4513540"/>
            <a:ext cx="6777514" cy="280392"/>
          </a:xfrm>
          <a:prstGeom prst="rect">
            <a:avLst/>
          </a:prstGeom>
          <a:noFill/>
          <a:ln/>
        </p:spPr>
        <p:txBody>
          <a:bodyPr wrap="none" lIns="0" tIns="0" rIns="0" bIns="0" rtlCol="0" anchor="t"/>
          <a:lstStyle/>
          <a:p>
            <a:pPr algn="l" indent="0" marL="0">
              <a:lnSpc>
                <a:spcPts val="2200"/>
              </a:lnSpc>
              <a:buNone/>
            </a:pPr>
            <a:r>
              <a:rPr lang="en-US" sz="1350" dirty="0">
                <a:solidFill>
                  <a:srgbClr val="3C3939"/>
                </a:solidFill>
                <a:latin typeface="Roboto" pitchFamily="34" charset="0"/>
                <a:ea typeface="Roboto" pitchFamily="34" charset="-122"/>
                <a:cs typeface="Roboto" pitchFamily="34" charset="-120"/>
              </a:rPr>
              <a:t>Застосуйте маску до вашої 3D-поверхні, видаливши непотрібні частини даних.</a:t>
            </a:r>
            <a:endParaRPr lang="en-US" sz="1350" dirty="0"/>
          </a:p>
        </p:txBody>
      </p:sp>
      <p:pic>
        <p:nvPicPr>
          <p:cNvPr id="13" name="Image 4" descr="preencoded.png">    </p:cNvPr>
          <p:cNvPicPr>
            <a:picLocks noChangeAspect="1"/>
          </p:cNvPicPr>
          <p:nvPr/>
        </p:nvPicPr>
        <p:blipFill>
          <a:blip r:embed="rId5"/>
          <a:stretch>
            <a:fillRect/>
          </a:stretch>
        </p:blipFill>
        <p:spPr>
          <a:xfrm>
            <a:off x="6099929" y="5010983"/>
            <a:ext cx="876538" cy="1051798"/>
          </a:xfrm>
          <a:prstGeom prst="rect">
            <a:avLst/>
          </a:prstGeom>
        </p:spPr>
      </p:pic>
      <p:sp>
        <p:nvSpPr>
          <p:cNvPr id="14" name="Text 7"/>
          <p:cNvSpPr/>
          <p:nvPr/>
        </p:nvSpPr>
        <p:spPr>
          <a:xfrm>
            <a:off x="7239357" y="5186243"/>
            <a:ext cx="2697480" cy="273963"/>
          </a:xfrm>
          <a:prstGeom prst="rect">
            <a:avLst/>
          </a:prstGeom>
          <a:noFill/>
          <a:ln/>
        </p:spPr>
        <p:txBody>
          <a:bodyPr wrap="none" lIns="0" tIns="0" rIns="0" bIns="0" rtlCol="0" anchor="t"/>
          <a:lstStyle/>
          <a:p>
            <a:pPr algn="l" indent="0" marL="0">
              <a:lnSpc>
                <a:spcPts val="2150"/>
              </a:lnSpc>
              <a:buNone/>
            </a:pPr>
            <a:r>
              <a:rPr lang="en-US" sz="1700" dirty="0">
                <a:solidFill>
                  <a:srgbClr val="3C3939"/>
                </a:solidFill>
                <a:latin typeface="Raleway" pitchFamily="34" charset="0"/>
                <a:ea typeface="Raleway" pitchFamily="34" charset="-122"/>
                <a:cs typeface="Raleway" pitchFamily="34" charset="-120"/>
              </a:rPr>
              <a:t>Оновлення відображення</a:t>
            </a:r>
            <a:endParaRPr lang="en-US" sz="1700" dirty="0"/>
          </a:p>
        </p:txBody>
      </p:sp>
      <p:sp>
        <p:nvSpPr>
          <p:cNvPr id="15" name="Text 8"/>
          <p:cNvSpPr/>
          <p:nvPr/>
        </p:nvSpPr>
        <p:spPr>
          <a:xfrm>
            <a:off x="7239357" y="5565338"/>
            <a:ext cx="6777514" cy="280392"/>
          </a:xfrm>
          <a:prstGeom prst="rect">
            <a:avLst/>
          </a:prstGeom>
          <a:noFill/>
          <a:ln/>
        </p:spPr>
        <p:txBody>
          <a:bodyPr wrap="none" lIns="0" tIns="0" rIns="0" bIns="0" rtlCol="0" anchor="t"/>
          <a:lstStyle/>
          <a:p>
            <a:pPr algn="l" indent="0" marL="0">
              <a:lnSpc>
                <a:spcPts val="2200"/>
              </a:lnSpc>
              <a:buNone/>
            </a:pPr>
            <a:r>
              <a:rPr lang="en-US" sz="1350" dirty="0">
                <a:solidFill>
                  <a:srgbClr val="3C3939"/>
                </a:solidFill>
                <a:latin typeface="Roboto" pitchFamily="34" charset="0"/>
                <a:ea typeface="Roboto" pitchFamily="34" charset="-122"/>
                <a:cs typeface="Roboto" pitchFamily="34" charset="-120"/>
              </a:rPr>
              <a:t>Переконайтеся, що 3D-поверхня оновилася відповідно до обрізаних даних.</a:t>
            </a:r>
            <a:endParaRPr lang="en-US" sz="1350" dirty="0"/>
          </a:p>
        </p:txBody>
      </p:sp>
      <p:sp>
        <p:nvSpPr>
          <p:cNvPr id="16" name="Text 9"/>
          <p:cNvSpPr/>
          <p:nvPr/>
        </p:nvSpPr>
        <p:spPr>
          <a:xfrm>
            <a:off x="6099929" y="6259949"/>
            <a:ext cx="7916942" cy="1401961"/>
          </a:xfrm>
          <a:prstGeom prst="rect">
            <a:avLst/>
          </a:prstGeom>
          <a:noFill/>
          <a:ln/>
        </p:spPr>
        <p:txBody>
          <a:bodyPr wrap="square" lIns="0" tIns="0" rIns="0" bIns="0" rtlCol="0" anchor="t"/>
          <a:lstStyle/>
          <a:p>
            <a:pPr algn="l" indent="0" marL="0">
              <a:lnSpc>
                <a:spcPts val="2200"/>
              </a:lnSpc>
              <a:buNone/>
            </a:pPr>
            <a:r>
              <a:rPr lang="en-US" sz="1350" dirty="0">
                <a:solidFill>
                  <a:srgbClr val="3C3939"/>
                </a:solidFill>
                <a:latin typeface="Roboto" pitchFamily="34" charset="0"/>
                <a:ea typeface="Roboto" pitchFamily="34" charset="-122"/>
                <a:cs typeface="Roboto" pitchFamily="34" charset="-120"/>
              </a:rPr>
              <a:t>Обрізка та маскування даних дозволяють зосередитися на конкретній області інтересу та видалити непотрібні або спотворюючі елементи. Для створення ідеальної піраміди часто потрібно обрізати дані таким чином, щоб зберегти лише центральну, найбільш виразну частину. Surfer пропонує різноманітні інструменти для роботи з масками, включаючи створення масок за значеннями, за геометрією або вручну.</a:t>
            </a:r>
            <a:endParaRPr lang="en-US" sz="13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614839" y="483037"/>
            <a:ext cx="5531882" cy="548997"/>
          </a:xfrm>
          <a:prstGeom prst="rect">
            <a:avLst/>
          </a:prstGeom>
          <a:noFill/>
          <a:ln/>
        </p:spPr>
        <p:txBody>
          <a:bodyPr wrap="none" lIns="0" tIns="0" rIns="0" bIns="0" rtlCol="0" anchor="t"/>
          <a:lstStyle/>
          <a:p>
            <a:pPr algn="l" indent="0" marL="0">
              <a:lnSpc>
                <a:spcPts val="4300"/>
              </a:lnSpc>
              <a:buNone/>
            </a:pPr>
            <a:r>
              <a:rPr lang="en-US" sz="3450" dirty="0">
                <a:solidFill>
                  <a:srgbClr val="1B1B27"/>
                </a:solidFill>
                <a:latin typeface="Raleway" pitchFamily="34" charset="0"/>
                <a:ea typeface="Raleway" pitchFamily="34" charset="-122"/>
                <a:cs typeface="Raleway" pitchFamily="34" charset="-120"/>
              </a:rPr>
              <a:t>Налаштування Освітлення</a:t>
            </a:r>
            <a:endParaRPr lang="en-US" sz="3450" dirty="0"/>
          </a:p>
        </p:txBody>
      </p:sp>
      <p:pic>
        <p:nvPicPr>
          <p:cNvPr id="3" name="Image 0" descr="preencoded.png">    </p:cNvPr>
          <p:cNvPicPr>
            <a:picLocks noChangeAspect="1"/>
          </p:cNvPicPr>
          <p:nvPr/>
        </p:nvPicPr>
        <p:blipFill>
          <a:blip r:embed="rId1"/>
          <a:stretch>
            <a:fillRect/>
          </a:stretch>
        </p:blipFill>
        <p:spPr>
          <a:xfrm>
            <a:off x="3294936" y="3055501"/>
            <a:ext cx="8040410" cy="8040410"/>
          </a:xfrm>
          <a:prstGeom prst="rect">
            <a:avLst/>
          </a:prstGeom>
        </p:spPr>
      </p:pic>
      <p:pic>
        <p:nvPicPr>
          <p:cNvPr id="4" name="Image 1" descr="preencoded.png">    </p:cNvPr>
          <p:cNvPicPr>
            <a:picLocks noChangeAspect="1"/>
          </p:cNvPicPr>
          <p:nvPr/>
        </p:nvPicPr>
        <p:blipFill>
          <a:blip r:embed="rId2"/>
          <a:stretch>
            <a:fillRect/>
          </a:stretch>
        </p:blipFill>
        <p:spPr>
          <a:xfrm>
            <a:off x="4381083" y="5736491"/>
            <a:ext cx="296466" cy="370523"/>
          </a:xfrm>
          <a:prstGeom prst="rect">
            <a:avLst/>
          </a:prstGeom>
        </p:spPr>
      </p:pic>
      <p:pic>
        <p:nvPicPr>
          <p:cNvPr id="5" name="Image 2" descr="preencoded.png">    </p:cNvPr>
          <p:cNvPicPr>
            <a:picLocks noChangeAspect="1"/>
          </p:cNvPicPr>
          <p:nvPr/>
        </p:nvPicPr>
        <p:blipFill>
          <a:blip r:embed="rId3"/>
          <a:stretch>
            <a:fillRect/>
          </a:stretch>
        </p:blipFill>
        <p:spPr>
          <a:xfrm>
            <a:off x="3294936" y="3055501"/>
            <a:ext cx="8040410" cy="8040410"/>
          </a:xfrm>
          <a:prstGeom prst="rect">
            <a:avLst/>
          </a:prstGeom>
        </p:spPr>
      </p:pic>
      <p:pic>
        <p:nvPicPr>
          <p:cNvPr id="6" name="Image 3" descr="preencoded.png">    </p:cNvPr>
          <p:cNvPicPr>
            <a:picLocks noChangeAspect="1"/>
          </p:cNvPicPr>
          <p:nvPr/>
        </p:nvPicPr>
        <p:blipFill>
          <a:blip r:embed="rId4"/>
          <a:stretch>
            <a:fillRect/>
          </a:stretch>
        </p:blipFill>
        <p:spPr>
          <a:xfrm>
            <a:off x="6012954" y="4104620"/>
            <a:ext cx="296466" cy="370523"/>
          </a:xfrm>
          <a:prstGeom prst="rect">
            <a:avLst/>
          </a:prstGeom>
        </p:spPr>
      </p:pic>
      <p:pic>
        <p:nvPicPr>
          <p:cNvPr id="7" name="Image 4" descr="preencoded.png">    </p:cNvPr>
          <p:cNvPicPr>
            <a:picLocks noChangeAspect="1"/>
          </p:cNvPicPr>
          <p:nvPr/>
        </p:nvPicPr>
        <p:blipFill>
          <a:blip r:embed="rId5"/>
          <a:stretch>
            <a:fillRect/>
          </a:stretch>
        </p:blipFill>
        <p:spPr>
          <a:xfrm>
            <a:off x="3294936" y="3055501"/>
            <a:ext cx="8040410" cy="8040410"/>
          </a:xfrm>
          <a:prstGeom prst="rect">
            <a:avLst/>
          </a:prstGeom>
        </p:spPr>
      </p:pic>
      <p:pic>
        <p:nvPicPr>
          <p:cNvPr id="8" name="Image 5" descr="preencoded.png">    </p:cNvPr>
          <p:cNvPicPr>
            <a:picLocks noChangeAspect="1"/>
          </p:cNvPicPr>
          <p:nvPr/>
        </p:nvPicPr>
        <p:blipFill>
          <a:blip r:embed="rId6"/>
          <a:stretch>
            <a:fillRect/>
          </a:stretch>
        </p:blipFill>
        <p:spPr>
          <a:xfrm>
            <a:off x="8320504" y="4104620"/>
            <a:ext cx="296466" cy="370523"/>
          </a:xfrm>
          <a:prstGeom prst="rect">
            <a:avLst/>
          </a:prstGeom>
        </p:spPr>
      </p:pic>
      <p:pic>
        <p:nvPicPr>
          <p:cNvPr id="9" name="Image 6" descr="preencoded.png">    </p:cNvPr>
          <p:cNvPicPr>
            <a:picLocks noChangeAspect="1"/>
          </p:cNvPicPr>
          <p:nvPr/>
        </p:nvPicPr>
        <p:blipFill>
          <a:blip r:embed="rId7"/>
          <a:stretch>
            <a:fillRect/>
          </a:stretch>
        </p:blipFill>
        <p:spPr>
          <a:xfrm>
            <a:off x="3294936" y="3055501"/>
            <a:ext cx="8040410" cy="8040410"/>
          </a:xfrm>
          <a:prstGeom prst="rect">
            <a:avLst/>
          </a:prstGeom>
        </p:spPr>
      </p:pic>
      <p:pic>
        <p:nvPicPr>
          <p:cNvPr id="10" name="Image 7" descr="preencoded.png">    </p:cNvPr>
          <p:cNvPicPr>
            <a:picLocks noChangeAspect="1"/>
          </p:cNvPicPr>
          <p:nvPr/>
        </p:nvPicPr>
        <p:blipFill>
          <a:blip r:embed="rId8"/>
          <a:stretch>
            <a:fillRect/>
          </a:stretch>
        </p:blipFill>
        <p:spPr>
          <a:xfrm>
            <a:off x="9952375" y="5736491"/>
            <a:ext cx="296466" cy="370523"/>
          </a:xfrm>
          <a:prstGeom prst="rect">
            <a:avLst/>
          </a:prstGeom>
        </p:spPr>
      </p:pic>
      <p:sp>
        <p:nvSpPr>
          <p:cNvPr id="11" name="Text 1"/>
          <p:cNvSpPr/>
          <p:nvPr/>
        </p:nvSpPr>
        <p:spPr>
          <a:xfrm>
            <a:off x="614839" y="7273290"/>
            <a:ext cx="13400723" cy="843320"/>
          </a:xfrm>
          <a:prstGeom prst="rect">
            <a:avLst/>
          </a:prstGeom>
          <a:noFill/>
          <a:ln/>
        </p:spPr>
        <p:txBody>
          <a:bodyPr wrap="square" lIns="0" tIns="0" rIns="0" bIns="0" rtlCol="0" anchor="t"/>
          <a:lstStyle/>
          <a:p>
            <a:pPr algn="l" indent="0" marL="0">
              <a:lnSpc>
                <a:spcPts val="2200"/>
              </a:lnSpc>
              <a:buNone/>
            </a:pPr>
            <a:r>
              <a:rPr lang="en-US" sz="1350" dirty="0">
                <a:solidFill>
                  <a:srgbClr val="3C3939"/>
                </a:solidFill>
                <a:latin typeface="Roboto" pitchFamily="34" charset="0"/>
                <a:ea typeface="Roboto" pitchFamily="34" charset="-122"/>
                <a:cs typeface="Roboto" pitchFamily="34" charset="-120"/>
              </a:rPr>
              <a:t>Освітлення є ключовим фактором у створенні виразної 3D-візуалізації. У Surfer ви можете налаштувати параметри освітлення через Property Manager у розділі Lighting. Експериментуйте з різними позиціями джерела світла (зазвичай 135° для азимута і 45° для висоти) для найкращого підкреслення граней піраміди. Правильно налаштоване освітлення значно покращує сприйняття форми та глибини об'єкта.</a:t>
            </a:r>
            <a:endParaRPr lang="en-US" sz="1350" dirty="0"/>
          </a:p>
        </p:txBody>
      </p:sp>
      <p:sp>
        <p:nvSpPr>
          <p:cNvPr id="12" name="Text 2"/>
          <p:cNvSpPr/>
          <p:nvPr/>
        </p:nvSpPr>
        <p:spPr>
          <a:xfrm>
            <a:off x="1092994" y="2688788"/>
            <a:ext cx="2196108" cy="274558"/>
          </a:xfrm>
          <a:prstGeom prst="rect">
            <a:avLst/>
          </a:prstGeom>
          <a:noFill/>
          <a:ln/>
        </p:spPr>
        <p:txBody>
          <a:bodyPr wrap="none" lIns="0" tIns="0" rIns="0" bIns="0" rtlCol="0" anchor="t"/>
          <a:lstStyle/>
          <a:p>
            <a:pPr algn="ctr" indent="0" marL="0">
              <a:lnSpc>
                <a:spcPts val="2150"/>
              </a:lnSpc>
              <a:buNone/>
            </a:pPr>
            <a:r>
              <a:rPr lang="en-US" sz="1700" dirty="0">
                <a:solidFill>
                  <a:srgbClr val="1B1B27"/>
                </a:solidFill>
                <a:latin typeface="Raleway" pitchFamily="34" charset="0"/>
                <a:ea typeface="Raleway" pitchFamily="34" charset="-122"/>
                <a:cs typeface="Raleway" pitchFamily="34" charset="-120"/>
              </a:rPr>
              <a:t>Джерело світла</a:t>
            </a:r>
            <a:endParaRPr lang="en-US" sz="1700" dirty="0"/>
          </a:p>
        </p:txBody>
      </p:sp>
      <p:sp>
        <p:nvSpPr>
          <p:cNvPr id="13" name="Text 3"/>
          <p:cNvSpPr/>
          <p:nvPr/>
        </p:nvSpPr>
        <p:spPr>
          <a:xfrm>
            <a:off x="614839" y="3068717"/>
            <a:ext cx="3152537" cy="1124426"/>
          </a:xfrm>
          <a:prstGeom prst="rect">
            <a:avLst/>
          </a:prstGeom>
          <a:noFill/>
          <a:ln/>
        </p:spPr>
        <p:txBody>
          <a:bodyPr wrap="square" lIns="0" tIns="0" rIns="0" bIns="0" rtlCol="0" anchor="t"/>
          <a:lstStyle/>
          <a:p>
            <a:pPr algn="ctr" indent="0" marL="0">
              <a:lnSpc>
                <a:spcPts val="2200"/>
              </a:lnSpc>
              <a:buNone/>
            </a:pPr>
            <a:r>
              <a:rPr lang="en-US" sz="1350" dirty="0">
                <a:solidFill>
                  <a:srgbClr val="3C3939"/>
                </a:solidFill>
                <a:latin typeface="Roboto" pitchFamily="34" charset="0"/>
                <a:ea typeface="Roboto" pitchFamily="34" charset="-122"/>
                <a:cs typeface="Roboto" pitchFamily="34" charset="-120"/>
              </a:rPr>
              <a:t>Налаштуйте положення джерела світла для підкреслення об'ємності піраміди та створення реалістичних тіней.</a:t>
            </a:r>
            <a:endParaRPr lang="en-US" sz="1350" dirty="0"/>
          </a:p>
        </p:txBody>
      </p:sp>
      <p:sp>
        <p:nvSpPr>
          <p:cNvPr id="14" name="Text 4"/>
          <p:cNvSpPr/>
          <p:nvPr/>
        </p:nvSpPr>
        <p:spPr>
          <a:xfrm>
            <a:off x="4509016" y="1664494"/>
            <a:ext cx="2196108" cy="274558"/>
          </a:xfrm>
          <a:prstGeom prst="rect">
            <a:avLst/>
          </a:prstGeom>
          <a:noFill/>
          <a:ln/>
        </p:spPr>
        <p:txBody>
          <a:bodyPr wrap="none" lIns="0" tIns="0" rIns="0" bIns="0" rtlCol="0" anchor="t"/>
          <a:lstStyle/>
          <a:p>
            <a:pPr algn="ctr" indent="0" marL="0">
              <a:lnSpc>
                <a:spcPts val="2150"/>
              </a:lnSpc>
              <a:buNone/>
            </a:pPr>
            <a:r>
              <a:rPr lang="en-US" sz="1700" dirty="0">
                <a:solidFill>
                  <a:srgbClr val="1B1B27"/>
                </a:solidFill>
                <a:latin typeface="Raleway" pitchFamily="34" charset="0"/>
                <a:ea typeface="Raleway" pitchFamily="34" charset="-122"/>
                <a:cs typeface="Raleway" pitchFamily="34" charset="-120"/>
              </a:rPr>
              <a:t>Інтенсивність</a:t>
            </a:r>
            <a:endParaRPr lang="en-US" sz="1700" dirty="0"/>
          </a:p>
        </p:txBody>
      </p:sp>
      <p:sp>
        <p:nvSpPr>
          <p:cNvPr id="15" name="Text 5"/>
          <p:cNvSpPr/>
          <p:nvPr/>
        </p:nvSpPr>
        <p:spPr>
          <a:xfrm>
            <a:off x="4030861" y="2044422"/>
            <a:ext cx="3152537" cy="843320"/>
          </a:xfrm>
          <a:prstGeom prst="rect">
            <a:avLst/>
          </a:prstGeom>
          <a:noFill/>
          <a:ln/>
        </p:spPr>
        <p:txBody>
          <a:bodyPr wrap="square" lIns="0" tIns="0" rIns="0" bIns="0" rtlCol="0" anchor="t"/>
          <a:lstStyle/>
          <a:p>
            <a:pPr algn="ctr" indent="0" marL="0">
              <a:lnSpc>
                <a:spcPts val="2200"/>
              </a:lnSpc>
              <a:buNone/>
            </a:pPr>
            <a:r>
              <a:rPr lang="en-US" sz="1350" dirty="0">
                <a:solidFill>
                  <a:srgbClr val="3C3939"/>
                </a:solidFill>
                <a:latin typeface="Roboto" pitchFamily="34" charset="0"/>
                <a:ea typeface="Roboto" pitchFamily="34" charset="-122"/>
                <a:cs typeface="Roboto" pitchFamily="34" charset="-120"/>
              </a:rPr>
              <a:t>Регулюйте яскравість освітлення для досягнення балансу між видимістю деталей та драматичним ефектом.</a:t>
            </a:r>
            <a:endParaRPr lang="en-US" sz="1350" dirty="0"/>
          </a:p>
        </p:txBody>
      </p:sp>
      <p:sp>
        <p:nvSpPr>
          <p:cNvPr id="16" name="Text 6"/>
          <p:cNvSpPr/>
          <p:nvPr/>
        </p:nvSpPr>
        <p:spPr>
          <a:xfrm>
            <a:off x="7925038" y="1383387"/>
            <a:ext cx="2196108" cy="274558"/>
          </a:xfrm>
          <a:prstGeom prst="rect">
            <a:avLst/>
          </a:prstGeom>
          <a:noFill/>
          <a:ln/>
        </p:spPr>
        <p:txBody>
          <a:bodyPr wrap="none" lIns="0" tIns="0" rIns="0" bIns="0" rtlCol="0" anchor="t"/>
          <a:lstStyle/>
          <a:p>
            <a:pPr algn="ctr" indent="0" marL="0">
              <a:lnSpc>
                <a:spcPts val="2150"/>
              </a:lnSpc>
              <a:buNone/>
            </a:pPr>
            <a:r>
              <a:rPr lang="en-US" sz="1700" dirty="0">
                <a:solidFill>
                  <a:srgbClr val="1B1B27"/>
                </a:solidFill>
                <a:latin typeface="Raleway" pitchFamily="34" charset="0"/>
                <a:ea typeface="Raleway" pitchFamily="34" charset="-122"/>
                <a:cs typeface="Raleway" pitchFamily="34" charset="-120"/>
              </a:rPr>
              <a:t>Контраст</a:t>
            </a:r>
            <a:endParaRPr lang="en-US" sz="1700" dirty="0"/>
          </a:p>
        </p:txBody>
      </p:sp>
      <p:sp>
        <p:nvSpPr>
          <p:cNvPr id="17" name="Text 7"/>
          <p:cNvSpPr/>
          <p:nvPr/>
        </p:nvSpPr>
        <p:spPr>
          <a:xfrm>
            <a:off x="7446883" y="1763316"/>
            <a:ext cx="3152537" cy="1124426"/>
          </a:xfrm>
          <a:prstGeom prst="rect">
            <a:avLst/>
          </a:prstGeom>
          <a:noFill/>
          <a:ln/>
        </p:spPr>
        <p:txBody>
          <a:bodyPr wrap="square" lIns="0" tIns="0" rIns="0" bIns="0" rtlCol="0" anchor="t"/>
          <a:lstStyle/>
          <a:p>
            <a:pPr algn="ctr" indent="0" marL="0">
              <a:lnSpc>
                <a:spcPts val="2200"/>
              </a:lnSpc>
              <a:buNone/>
            </a:pPr>
            <a:r>
              <a:rPr lang="en-US" sz="1350" dirty="0">
                <a:solidFill>
                  <a:srgbClr val="3C3939"/>
                </a:solidFill>
                <a:latin typeface="Roboto" pitchFamily="34" charset="0"/>
                <a:ea typeface="Roboto" pitchFamily="34" charset="-122"/>
                <a:cs typeface="Roboto" pitchFamily="34" charset="-120"/>
              </a:rPr>
              <a:t>Налаштуйте рівень контрасту між освітленими та затіненими ділянками для підсилення сприйняття форми.</a:t>
            </a:r>
            <a:endParaRPr lang="en-US" sz="1350" dirty="0"/>
          </a:p>
        </p:txBody>
      </p:sp>
      <p:sp>
        <p:nvSpPr>
          <p:cNvPr id="18" name="Text 8"/>
          <p:cNvSpPr/>
          <p:nvPr/>
        </p:nvSpPr>
        <p:spPr>
          <a:xfrm>
            <a:off x="11341179" y="2969895"/>
            <a:ext cx="2196108" cy="274558"/>
          </a:xfrm>
          <a:prstGeom prst="rect">
            <a:avLst/>
          </a:prstGeom>
          <a:noFill/>
          <a:ln/>
        </p:spPr>
        <p:txBody>
          <a:bodyPr wrap="none" lIns="0" tIns="0" rIns="0" bIns="0" rtlCol="0" anchor="t"/>
          <a:lstStyle/>
          <a:p>
            <a:pPr algn="ctr" indent="0" marL="0">
              <a:lnSpc>
                <a:spcPts val="2150"/>
              </a:lnSpc>
              <a:buNone/>
            </a:pPr>
            <a:r>
              <a:rPr lang="en-US" sz="1700" dirty="0">
                <a:solidFill>
                  <a:srgbClr val="1B1B27"/>
                </a:solidFill>
                <a:latin typeface="Raleway" pitchFamily="34" charset="0"/>
                <a:ea typeface="Raleway" pitchFamily="34" charset="-122"/>
                <a:cs typeface="Raleway" pitchFamily="34" charset="-120"/>
              </a:rPr>
              <a:t>Відбиття</a:t>
            </a:r>
            <a:endParaRPr lang="en-US" sz="1700" dirty="0"/>
          </a:p>
        </p:txBody>
      </p:sp>
      <p:sp>
        <p:nvSpPr>
          <p:cNvPr id="19" name="Text 9"/>
          <p:cNvSpPr/>
          <p:nvPr/>
        </p:nvSpPr>
        <p:spPr>
          <a:xfrm>
            <a:off x="10862905" y="3349823"/>
            <a:ext cx="3152656" cy="843320"/>
          </a:xfrm>
          <a:prstGeom prst="rect">
            <a:avLst/>
          </a:prstGeom>
          <a:noFill/>
          <a:ln/>
        </p:spPr>
        <p:txBody>
          <a:bodyPr wrap="square" lIns="0" tIns="0" rIns="0" bIns="0" rtlCol="0" anchor="t"/>
          <a:lstStyle/>
          <a:p>
            <a:pPr algn="ctr" indent="0" marL="0">
              <a:lnSpc>
                <a:spcPts val="2200"/>
              </a:lnSpc>
              <a:buNone/>
            </a:pPr>
            <a:r>
              <a:rPr lang="en-US" sz="1350" dirty="0">
                <a:solidFill>
                  <a:srgbClr val="3C3939"/>
                </a:solidFill>
                <a:latin typeface="Roboto" pitchFamily="34" charset="0"/>
                <a:ea typeface="Roboto" pitchFamily="34" charset="-122"/>
                <a:cs typeface="Roboto" pitchFamily="34" charset="-120"/>
              </a:rPr>
              <a:t>Керуйте параметрами відбиття світла від поверхні для створення різних матеріальних ефектів.</a:t>
            </a:r>
            <a:endParaRPr lang="en-US" sz="13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3291"/>
          </a:xfrm>
          <a:prstGeom prst="rect">
            <a:avLst/>
          </a:prstGeom>
        </p:spPr>
      </p:pic>
      <p:pic>
        <p:nvPicPr>
          <p:cNvPr id="3" name="Image 1" descr="preencoded.png">    </p:cNvPr>
          <p:cNvPicPr>
            <a:picLocks noChangeAspect="1"/>
          </p:cNvPicPr>
          <p:nvPr/>
        </p:nvPicPr>
        <p:blipFill>
          <a:blip r:embed="rId2"/>
          <a:stretch>
            <a:fillRect/>
          </a:stretch>
        </p:blipFill>
        <p:spPr>
          <a:xfrm>
            <a:off x="268724" y="2345293"/>
            <a:ext cx="4948952" cy="3542705"/>
          </a:xfrm>
          <a:prstGeom prst="rect">
            <a:avLst/>
          </a:prstGeom>
        </p:spPr>
      </p:pic>
      <p:sp>
        <p:nvSpPr>
          <p:cNvPr id="4" name="Text 0"/>
          <p:cNvSpPr/>
          <p:nvPr/>
        </p:nvSpPr>
        <p:spPr>
          <a:xfrm>
            <a:off x="6238399" y="590907"/>
            <a:ext cx="5372219" cy="671512"/>
          </a:xfrm>
          <a:prstGeom prst="rect">
            <a:avLst/>
          </a:prstGeom>
          <a:noFill/>
          <a:ln/>
        </p:spPr>
        <p:txBody>
          <a:bodyPr wrap="none" lIns="0" tIns="0" rIns="0" bIns="0" rtlCol="0" anchor="t"/>
          <a:lstStyle/>
          <a:p>
            <a:pPr algn="l" indent="0" marL="0">
              <a:lnSpc>
                <a:spcPts val="5250"/>
              </a:lnSpc>
              <a:buNone/>
            </a:pPr>
            <a:r>
              <a:rPr lang="en-US" sz="4200" dirty="0">
                <a:solidFill>
                  <a:srgbClr val="1B1B27"/>
                </a:solidFill>
                <a:latin typeface="Raleway" pitchFamily="34" charset="0"/>
                <a:ea typeface="Raleway" pitchFamily="34" charset="-122"/>
                <a:cs typeface="Raleway" pitchFamily="34" charset="-120"/>
              </a:rPr>
              <a:t>Що Таке Surfer?</a:t>
            </a:r>
            <a:endParaRPr lang="en-US" sz="4200" dirty="0"/>
          </a:p>
        </p:txBody>
      </p:sp>
      <p:sp>
        <p:nvSpPr>
          <p:cNvPr id="5" name="Shape 1"/>
          <p:cNvSpPr/>
          <p:nvPr/>
        </p:nvSpPr>
        <p:spPr>
          <a:xfrm>
            <a:off x="6238399" y="1584722"/>
            <a:ext cx="3712607" cy="2628662"/>
          </a:xfrm>
          <a:prstGeom prst="roundRect">
            <a:avLst>
              <a:gd name="adj" fmla="val 3433"/>
            </a:avLst>
          </a:prstGeom>
          <a:solidFill>
            <a:srgbClr val="E1E1EA"/>
          </a:solidFill>
          <a:ln w="7620">
            <a:solidFill>
              <a:srgbClr val="C7C7D0"/>
            </a:solidFill>
            <a:prstDash val="solid"/>
          </a:ln>
        </p:spPr>
      </p:sp>
      <p:sp>
        <p:nvSpPr>
          <p:cNvPr id="6" name="Text 2"/>
          <p:cNvSpPr/>
          <p:nvPr/>
        </p:nvSpPr>
        <p:spPr>
          <a:xfrm>
            <a:off x="6460808" y="1807131"/>
            <a:ext cx="2686050" cy="335756"/>
          </a:xfrm>
          <a:prstGeom prst="rect">
            <a:avLst/>
          </a:prstGeom>
          <a:noFill/>
          <a:ln/>
        </p:spPr>
        <p:txBody>
          <a:bodyPr wrap="none" lIns="0" tIns="0" rIns="0" bIns="0" rtlCol="0" anchor="t"/>
          <a:lstStyle/>
          <a:p>
            <a:pPr algn="l" indent="0" marL="0">
              <a:lnSpc>
                <a:spcPts val="2600"/>
              </a:lnSpc>
              <a:buNone/>
            </a:pPr>
            <a:r>
              <a:rPr lang="en-US" sz="2100" dirty="0">
                <a:solidFill>
                  <a:srgbClr val="3C3939"/>
                </a:solidFill>
                <a:latin typeface="Raleway" pitchFamily="34" charset="0"/>
                <a:ea typeface="Raleway" pitchFamily="34" charset="-122"/>
                <a:cs typeface="Raleway" pitchFamily="34" charset="-120"/>
              </a:rPr>
              <a:t>Функціональність</a:t>
            </a:r>
            <a:endParaRPr lang="en-US" sz="2100" dirty="0"/>
          </a:p>
        </p:txBody>
      </p:sp>
      <p:sp>
        <p:nvSpPr>
          <p:cNvPr id="7" name="Text 3"/>
          <p:cNvSpPr/>
          <p:nvPr/>
        </p:nvSpPr>
        <p:spPr>
          <a:xfrm>
            <a:off x="6460808" y="2271713"/>
            <a:ext cx="3267789" cy="1375410"/>
          </a:xfrm>
          <a:prstGeom prst="rect">
            <a:avLst/>
          </a:prstGeom>
          <a:noFill/>
          <a:ln/>
        </p:spPr>
        <p:txBody>
          <a:bodyPr wrap="square" lIns="0" tIns="0" rIns="0" bIns="0" rtlCol="0" anchor="t"/>
          <a:lstStyle/>
          <a:p>
            <a:pPr algn="l" indent="0" marL="0">
              <a:lnSpc>
                <a:spcPts val="2700"/>
              </a:lnSpc>
              <a:buNone/>
            </a:pPr>
            <a:r>
              <a:rPr lang="en-US" sz="1650" dirty="0">
                <a:solidFill>
                  <a:srgbClr val="3C3939"/>
                </a:solidFill>
                <a:latin typeface="Roboto" pitchFamily="34" charset="0"/>
                <a:ea typeface="Roboto" pitchFamily="34" charset="-122"/>
                <a:cs typeface="Roboto" pitchFamily="34" charset="-120"/>
              </a:rPr>
              <a:t>Програмний пакет для створення контурних карт, 3D-поверхонь, аналізу рельєфу та візуалізації просторових даних.</a:t>
            </a:r>
            <a:endParaRPr lang="en-US" sz="1650" dirty="0"/>
          </a:p>
        </p:txBody>
      </p:sp>
      <p:sp>
        <p:nvSpPr>
          <p:cNvPr id="8" name="Shape 4"/>
          <p:cNvSpPr/>
          <p:nvPr/>
        </p:nvSpPr>
        <p:spPr>
          <a:xfrm>
            <a:off x="10165794" y="1584722"/>
            <a:ext cx="3712607" cy="2628662"/>
          </a:xfrm>
          <a:prstGeom prst="roundRect">
            <a:avLst>
              <a:gd name="adj" fmla="val 3433"/>
            </a:avLst>
          </a:prstGeom>
          <a:solidFill>
            <a:srgbClr val="E1E1EA"/>
          </a:solidFill>
          <a:ln w="7620">
            <a:solidFill>
              <a:srgbClr val="C7C7D0"/>
            </a:solidFill>
            <a:prstDash val="solid"/>
          </a:ln>
        </p:spPr>
      </p:sp>
      <p:sp>
        <p:nvSpPr>
          <p:cNvPr id="9" name="Text 5"/>
          <p:cNvSpPr/>
          <p:nvPr/>
        </p:nvSpPr>
        <p:spPr>
          <a:xfrm>
            <a:off x="10388203" y="1807131"/>
            <a:ext cx="2686050" cy="335756"/>
          </a:xfrm>
          <a:prstGeom prst="rect">
            <a:avLst/>
          </a:prstGeom>
          <a:noFill/>
          <a:ln/>
        </p:spPr>
        <p:txBody>
          <a:bodyPr wrap="none" lIns="0" tIns="0" rIns="0" bIns="0" rtlCol="0" anchor="t"/>
          <a:lstStyle/>
          <a:p>
            <a:pPr algn="l" indent="0" marL="0">
              <a:lnSpc>
                <a:spcPts val="2600"/>
              </a:lnSpc>
              <a:buNone/>
            </a:pPr>
            <a:r>
              <a:rPr lang="en-US" sz="2100" dirty="0">
                <a:solidFill>
                  <a:srgbClr val="3C3939"/>
                </a:solidFill>
                <a:latin typeface="Raleway" pitchFamily="34" charset="0"/>
                <a:ea typeface="Raleway" pitchFamily="34" charset="-122"/>
                <a:cs typeface="Raleway" pitchFamily="34" charset="-120"/>
              </a:rPr>
              <a:t>Застосування</a:t>
            </a:r>
            <a:endParaRPr lang="en-US" sz="2100" dirty="0"/>
          </a:p>
        </p:txBody>
      </p:sp>
      <p:sp>
        <p:nvSpPr>
          <p:cNvPr id="10" name="Text 6"/>
          <p:cNvSpPr/>
          <p:nvPr/>
        </p:nvSpPr>
        <p:spPr>
          <a:xfrm>
            <a:off x="10388203" y="2271713"/>
            <a:ext cx="3267789" cy="1719263"/>
          </a:xfrm>
          <a:prstGeom prst="rect">
            <a:avLst/>
          </a:prstGeom>
          <a:noFill/>
          <a:ln/>
        </p:spPr>
        <p:txBody>
          <a:bodyPr wrap="square" lIns="0" tIns="0" rIns="0" bIns="0" rtlCol="0" anchor="t"/>
          <a:lstStyle/>
          <a:p>
            <a:pPr algn="l" indent="0" marL="0">
              <a:lnSpc>
                <a:spcPts val="2700"/>
              </a:lnSpc>
              <a:buNone/>
            </a:pPr>
            <a:r>
              <a:rPr lang="en-US" sz="1650" dirty="0">
                <a:solidFill>
                  <a:srgbClr val="3C3939"/>
                </a:solidFill>
                <a:latin typeface="Roboto" pitchFamily="34" charset="0"/>
                <a:ea typeface="Roboto" pitchFamily="34" charset="-122"/>
                <a:cs typeface="Roboto" pitchFamily="34" charset="-120"/>
              </a:rPr>
              <a:t>Використовується геологами, картографами, інженерами, науковцями для моделювання поверхонь та аналізу просторових даних.</a:t>
            </a:r>
            <a:endParaRPr lang="en-US" sz="1650" dirty="0"/>
          </a:p>
        </p:txBody>
      </p:sp>
      <p:sp>
        <p:nvSpPr>
          <p:cNvPr id="11" name="Shape 7"/>
          <p:cNvSpPr/>
          <p:nvPr/>
        </p:nvSpPr>
        <p:spPr>
          <a:xfrm>
            <a:off x="6238399" y="4428173"/>
            <a:ext cx="7640003" cy="1597104"/>
          </a:xfrm>
          <a:prstGeom prst="roundRect">
            <a:avLst>
              <a:gd name="adj" fmla="val 5651"/>
            </a:avLst>
          </a:prstGeom>
          <a:solidFill>
            <a:srgbClr val="E1E1EA"/>
          </a:solidFill>
          <a:ln w="7620">
            <a:solidFill>
              <a:srgbClr val="C7C7D0"/>
            </a:solidFill>
            <a:prstDash val="solid"/>
          </a:ln>
        </p:spPr>
      </p:sp>
      <p:sp>
        <p:nvSpPr>
          <p:cNvPr id="12" name="Text 8"/>
          <p:cNvSpPr/>
          <p:nvPr/>
        </p:nvSpPr>
        <p:spPr>
          <a:xfrm>
            <a:off x="6460808" y="4650581"/>
            <a:ext cx="2686050" cy="335756"/>
          </a:xfrm>
          <a:prstGeom prst="rect">
            <a:avLst/>
          </a:prstGeom>
          <a:noFill/>
          <a:ln/>
        </p:spPr>
        <p:txBody>
          <a:bodyPr wrap="none" lIns="0" tIns="0" rIns="0" bIns="0" rtlCol="0" anchor="t"/>
          <a:lstStyle/>
          <a:p>
            <a:pPr algn="l" indent="0" marL="0">
              <a:lnSpc>
                <a:spcPts val="2600"/>
              </a:lnSpc>
              <a:buNone/>
            </a:pPr>
            <a:r>
              <a:rPr lang="en-US" sz="2100" dirty="0">
                <a:solidFill>
                  <a:srgbClr val="3C3939"/>
                </a:solidFill>
                <a:latin typeface="Raleway" pitchFamily="34" charset="0"/>
                <a:ea typeface="Raleway" pitchFamily="34" charset="-122"/>
                <a:cs typeface="Raleway" pitchFamily="34" charset="-120"/>
              </a:rPr>
              <a:t>Переваги</a:t>
            </a:r>
            <a:endParaRPr lang="en-US" sz="2100" dirty="0"/>
          </a:p>
        </p:txBody>
      </p:sp>
      <p:sp>
        <p:nvSpPr>
          <p:cNvPr id="13" name="Text 9"/>
          <p:cNvSpPr/>
          <p:nvPr/>
        </p:nvSpPr>
        <p:spPr>
          <a:xfrm>
            <a:off x="6460808" y="5115163"/>
            <a:ext cx="7195185" cy="687705"/>
          </a:xfrm>
          <a:prstGeom prst="rect">
            <a:avLst/>
          </a:prstGeom>
          <a:noFill/>
          <a:ln/>
        </p:spPr>
        <p:txBody>
          <a:bodyPr wrap="square" lIns="0" tIns="0" rIns="0" bIns="0" rtlCol="0" anchor="t"/>
          <a:lstStyle/>
          <a:p>
            <a:pPr algn="l" indent="0" marL="0">
              <a:lnSpc>
                <a:spcPts val="2700"/>
              </a:lnSpc>
              <a:buNone/>
            </a:pPr>
            <a:r>
              <a:rPr lang="en-US" sz="1650" dirty="0">
                <a:solidFill>
                  <a:srgbClr val="3C3939"/>
                </a:solidFill>
                <a:latin typeface="Roboto" pitchFamily="34" charset="0"/>
                <a:ea typeface="Roboto" pitchFamily="34" charset="-122"/>
                <a:cs typeface="Roboto" pitchFamily="34" charset="-120"/>
              </a:rPr>
              <a:t>Інтуїтивний інтерфейс, потужні алгоритми інтерполяції, гнучкі можливості налаштування та висока якість вихідних матеріалів.</a:t>
            </a:r>
            <a:endParaRPr lang="en-US" sz="1650" dirty="0"/>
          </a:p>
        </p:txBody>
      </p:sp>
      <p:sp>
        <p:nvSpPr>
          <p:cNvPr id="14" name="Text 10"/>
          <p:cNvSpPr/>
          <p:nvPr/>
        </p:nvSpPr>
        <p:spPr>
          <a:xfrm>
            <a:off x="6238399" y="6266974"/>
            <a:ext cx="7640003" cy="1375410"/>
          </a:xfrm>
          <a:prstGeom prst="rect">
            <a:avLst/>
          </a:prstGeom>
          <a:noFill/>
          <a:ln/>
        </p:spPr>
        <p:txBody>
          <a:bodyPr wrap="square" lIns="0" tIns="0" rIns="0" bIns="0" rtlCol="0" anchor="t"/>
          <a:lstStyle/>
          <a:p>
            <a:pPr algn="l" indent="0" marL="0">
              <a:lnSpc>
                <a:spcPts val="2700"/>
              </a:lnSpc>
              <a:buNone/>
            </a:pPr>
            <a:r>
              <a:rPr lang="en-US" sz="1650" dirty="0">
                <a:solidFill>
                  <a:srgbClr val="3C3939"/>
                </a:solidFill>
                <a:latin typeface="Roboto" pitchFamily="34" charset="0"/>
                <a:ea typeface="Roboto" pitchFamily="34" charset="-122"/>
                <a:cs typeface="Roboto" pitchFamily="34" charset="-120"/>
              </a:rPr>
              <a:t>Surfer розроблений компанією Golden Software і вже понад 30 років є стандартом у галузі картографії та аналізу поверхонь. Програма підтримує широкий спектр форматів даних та пропонує різноманітні методи інтерполяції для створення найбільш точних моделей.</a:t>
            </a:r>
            <a:endParaRPr lang="en-US" sz="16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930354"/>
            <a:ext cx="8233648"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Додавання Текстових Підписів</a:t>
            </a:r>
            <a:endParaRPr lang="en-US" sz="4450" dirty="0"/>
          </a:p>
        </p:txBody>
      </p:sp>
      <p:sp>
        <p:nvSpPr>
          <p:cNvPr id="3" name="Shape 1"/>
          <p:cNvSpPr/>
          <p:nvPr/>
        </p:nvSpPr>
        <p:spPr>
          <a:xfrm>
            <a:off x="793790" y="2092762"/>
            <a:ext cx="4196358" cy="3499604"/>
          </a:xfrm>
          <a:prstGeom prst="roundRect">
            <a:avLst>
              <a:gd name="adj" fmla="val 2722"/>
            </a:avLst>
          </a:prstGeom>
          <a:solidFill>
            <a:srgbClr val="E1E1EA"/>
          </a:solidFill>
          <a:ln w="7620">
            <a:solidFill>
              <a:srgbClr val="C7C7D0"/>
            </a:solidFill>
            <a:prstDash val="solid"/>
          </a:ln>
        </p:spPr>
      </p:sp>
      <p:sp>
        <p:nvSpPr>
          <p:cNvPr id="4" name="Text 2"/>
          <p:cNvSpPr/>
          <p:nvPr/>
        </p:nvSpPr>
        <p:spPr>
          <a:xfrm>
            <a:off x="1028224" y="232719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Заголовок карти</a:t>
            </a:r>
            <a:endParaRPr lang="en-US" sz="2200" dirty="0"/>
          </a:p>
        </p:txBody>
      </p:sp>
      <p:sp>
        <p:nvSpPr>
          <p:cNvPr id="5" name="Text 3"/>
          <p:cNvSpPr/>
          <p:nvPr/>
        </p:nvSpPr>
        <p:spPr>
          <a:xfrm>
            <a:off x="1028224" y="2817614"/>
            <a:ext cx="3727490" cy="254031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Додайте чіткий, інформативний заголовок до вашої 3D-моделі, використовуючи інструмент Text з панелі Draw. Розташуйте його у верхній частині карти та виберіть достатньо великий розмір шрифту.</a:t>
            </a:r>
            <a:endParaRPr lang="en-US" sz="1750" dirty="0"/>
          </a:p>
        </p:txBody>
      </p:sp>
      <p:sp>
        <p:nvSpPr>
          <p:cNvPr id="6" name="Shape 4"/>
          <p:cNvSpPr/>
          <p:nvPr/>
        </p:nvSpPr>
        <p:spPr>
          <a:xfrm>
            <a:off x="5216962" y="2092762"/>
            <a:ext cx="4196358" cy="3499604"/>
          </a:xfrm>
          <a:prstGeom prst="roundRect">
            <a:avLst>
              <a:gd name="adj" fmla="val 2722"/>
            </a:avLst>
          </a:prstGeom>
          <a:solidFill>
            <a:srgbClr val="E1E1EA"/>
          </a:solidFill>
          <a:ln w="7620">
            <a:solidFill>
              <a:srgbClr val="C7C7D0"/>
            </a:solidFill>
            <a:prstDash val="solid"/>
          </a:ln>
        </p:spPr>
      </p:sp>
      <p:sp>
        <p:nvSpPr>
          <p:cNvPr id="7" name="Text 5"/>
          <p:cNvSpPr/>
          <p:nvPr/>
        </p:nvSpPr>
        <p:spPr>
          <a:xfrm>
            <a:off x="5451396" y="232719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Підписи елементів</a:t>
            </a:r>
            <a:endParaRPr lang="en-US" sz="2200" dirty="0"/>
          </a:p>
        </p:txBody>
      </p:sp>
      <p:sp>
        <p:nvSpPr>
          <p:cNvPr id="8" name="Text 6"/>
          <p:cNvSpPr/>
          <p:nvPr/>
        </p:nvSpPr>
        <p:spPr>
          <a:xfrm>
            <a:off x="5451396" y="2817614"/>
            <a:ext cx="3727490" cy="254031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Використовуйте Text Tool для створення підписів ключових елементів піраміди, таких як вершина, схили або особливі точки. Забезпечте контрастний колір для покращення читабельності.</a:t>
            </a:r>
            <a:endParaRPr lang="en-US" sz="1750" dirty="0"/>
          </a:p>
        </p:txBody>
      </p:sp>
      <p:sp>
        <p:nvSpPr>
          <p:cNvPr id="9" name="Shape 7"/>
          <p:cNvSpPr/>
          <p:nvPr/>
        </p:nvSpPr>
        <p:spPr>
          <a:xfrm>
            <a:off x="9640133" y="2092762"/>
            <a:ext cx="4196358" cy="3499604"/>
          </a:xfrm>
          <a:prstGeom prst="roundRect">
            <a:avLst>
              <a:gd name="adj" fmla="val 2722"/>
            </a:avLst>
          </a:prstGeom>
          <a:solidFill>
            <a:srgbClr val="E1E1EA"/>
          </a:solidFill>
          <a:ln w="7620">
            <a:solidFill>
              <a:srgbClr val="C7C7D0"/>
            </a:solidFill>
            <a:prstDash val="solid"/>
          </a:ln>
        </p:spPr>
      </p:sp>
      <p:sp>
        <p:nvSpPr>
          <p:cNvPr id="10" name="Text 8"/>
          <p:cNvSpPr/>
          <p:nvPr/>
        </p:nvSpPr>
        <p:spPr>
          <a:xfrm>
            <a:off x="9874568" y="2327196"/>
            <a:ext cx="303466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Пояснювальні нотатки</a:t>
            </a:r>
            <a:endParaRPr lang="en-US" sz="2200" dirty="0"/>
          </a:p>
        </p:txBody>
      </p:sp>
      <p:sp>
        <p:nvSpPr>
          <p:cNvPr id="11" name="Text 9"/>
          <p:cNvSpPr/>
          <p:nvPr/>
        </p:nvSpPr>
        <p:spPr>
          <a:xfrm>
            <a:off x="9874568" y="2817614"/>
            <a:ext cx="3727490" cy="254031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Додайте короткі пояснення або коментарі, які допоможуть глядачам краще зрозуміти особливості представлених даних. Використовуйте виносні лінії для з'єднання тексту з відповідними елементами.</a:t>
            </a:r>
            <a:endParaRPr lang="en-US" sz="1750" dirty="0"/>
          </a:p>
        </p:txBody>
      </p:sp>
      <p:sp>
        <p:nvSpPr>
          <p:cNvPr id="12" name="Text 10"/>
          <p:cNvSpPr/>
          <p:nvPr/>
        </p:nvSpPr>
        <p:spPr>
          <a:xfrm>
            <a:off x="793790" y="5847517"/>
            <a:ext cx="13042821"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Підписи є важливим компонентом будь-якої картографічної візуалізації, оскільки вони надають контекст та пояснення. Для додавання тексту використовуйте інструмент Draw &gt; Text або відповідну кнопку на панелі інструментів. Після створення тексту використовуйте Property Manager для налаштування шрифту, розміру, кольору та інших атрибутів. Також можна додавати складніші елементи, такі як виносні лінії або текстові блоки з рамками.</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87241" y="618530"/>
            <a:ext cx="8836581" cy="702826"/>
          </a:xfrm>
          <a:prstGeom prst="rect">
            <a:avLst/>
          </a:prstGeom>
          <a:noFill/>
          <a:ln/>
        </p:spPr>
        <p:txBody>
          <a:bodyPr wrap="none" lIns="0" tIns="0" rIns="0" bIns="0" rtlCol="0" anchor="t"/>
          <a:lstStyle/>
          <a:p>
            <a:pPr algn="l" indent="0" marL="0">
              <a:lnSpc>
                <a:spcPts val="5500"/>
              </a:lnSpc>
              <a:buNone/>
            </a:pPr>
            <a:r>
              <a:rPr lang="en-US" sz="4400" dirty="0">
                <a:solidFill>
                  <a:srgbClr val="1B1B27"/>
                </a:solidFill>
                <a:latin typeface="Raleway" pitchFamily="34" charset="0"/>
                <a:ea typeface="Raleway" pitchFamily="34" charset="-122"/>
                <a:cs typeface="Raleway" pitchFamily="34" charset="-120"/>
              </a:rPr>
              <a:t>Експорт та Збереження Проєкту</a:t>
            </a:r>
            <a:endParaRPr lang="en-US" sz="4400" dirty="0"/>
          </a:p>
        </p:txBody>
      </p:sp>
      <p:sp>
        <p:nvSpPr>
          <p:cNvPr id="3" name="Shape 1"/>
          <p:cNvSpPr/>
          <p:nvPr/>
        </p:nvSpPr>
        <p:spPr>
          <a:xfrm>
            <a:off x="787241" y="2024182"/>
            <a:ext cx="13055918" cy="30480"/>
          </a:xfrm>
          <a:prstGeom prst="roundRect">
            <a:avLst>
              <a:gd name="adj" fmla="val 309975"/>
            </a:avLst>
          </a:prstGeom>
          <a:solidFill>
            <a:srgbClr val="C7C7D0"/>
          </a:solidFill>
          <a:ln/>
        </p:spPr>
      </p:sp>
      <p:sp>
        <p:nvSpPr>
          <p:cNvPr id="4" name="Shape 2"/>
          <p:cNvSpPr/>
          <p:nvPr/>
        </p:nvSpPr>
        <p:spPr>
          <a:xfrm>
            <a:off x="2319457" y="2024122"/>
            <a:ext cx="30480" cy="674846"/>
          </a:xfrm>
          <a:prstGeom prst="roundRect">
            <a:avLst>
              <a:gd name="adj" fmla="val 309975"/>
            </a:avLst>
          </a:prstGeom>
          <a:solidFill>
            <a:srgbClr val="C7C7D0"/>
          </a:solidFill>
          <a:ln/>
        </p:spPr>
      </p:sp>
      <p:sp>
        <p:nvSpPr>
          <p:cNvPr id="5" name="Shape 3"/>
          <p:cNvSpPr/>
          <p:nvPr/>
        </p:nvSpPr>
        <p:spPr>
          <a:xfrm>
            <a:off x="2081689" y="1771114"/>
            <a:ext cx="506135" cy="506135"/>
          </a:xfrm>
          <a:prstGeom prst="roundRect">
            <a:avLst>
              <a:gd name="adj" fmla="val 18667"/>
            </a:avLst>
          </a:prstGeom>
          <a:solidFill>
            <a:srgbClr val="E1E1EA"/>
          </a:solidFill>
          <a:ln w="7620">
            <a:solidFill>
              <a:srgbClr val="C7C7D0"/>
            </a:solidFill>
            <a:prstDash val="solid"/>
          </a:ln>
        </p:spPr>
      </p:sp>
      <p:pic>
        <p:nvPicPr>
          <p:cNvPr id="6" name="Image 0" descr="preencoded.png">    </p:cNvPr>
          <p:cNvPicPr>
            <a:picLocks noChangeAspect="1"/>
          </p:cNvPicPr>
          <p:nvPr/>
        </p:nvPicPr>
        <p:blipFill>
          <a:blip r:embed="rId1"/>
          <a:stretch>
            <a:fillRect/>
          </a:stretch>
        </p:blipFill>
        <p:spPr>
          <a:xfrm>
            <a:off x="2165985" y="1813262"/>
            <a:ext cx="337423" cy="421719"/>
          </a:xfrm>
          <a:prstGeom prst="rect">
            <a:avLst/>
          </a:prstGeom>
        </p:spPr>
      </p:pic>
      <p:sp>
        <p:nvSpPr>
          <p:cNvPr id="7" name="Text 4"/>
          <p:cNvSpPr/>
          <p:nvPr/>
        </p:nvSpPr>
        <p:spPr>
          <a:xfrm>
            <a:off x="1012150" y="2924056"/>
            <a:ext cx="2645450" cy="702945"/>
          </a:xfrm>
          <a:prstGeom prst="rect">
            <a:avLst/>
          </a:prstGeom>
          <a:noFill/>
          <a:ln/>
        </p:spPr>
        <p:txBody>
          <a:bodyPr wrap="square" lIns="0" tIns="0" rIns="0" bIns="0" rtlCol="0" anchor="t"/>
          <a:lstStyle/>
          <a:p>
            <a:pPr algn="ctr" indent="0" marL="0">
              <a:lnSpc>
                <a:spcPts val="2750"/>
              </a:lnSpc>
              <a:buNone/>
            </a:pPr>
            <a:r>
              <a:rPr lang="en-US" sz="2200" dirty="0">
                <a:solidFill>
                  <a:srgbClr val="3C3939"/>
                </a:solidFill>
                <a:latin typeface="Raleway" pitchFamily="34" charset="0"/>
                <a:ea typeface="Raleway" pitchFamily="34" charset="-122"/>
                <a:cs typeface="Raleway" pitchFamily="34" charset="-120"/>
              </a:rPr>
              <a:t>Збереження проєкту Surfer</a:t>
            </a:r>
            <a:endParaRPr lang="en-US" sz="2200" dirty="0"/>
          </a:p>
        </p:txBody>
      </p:sp>
      <p:sp>
        <p:nvSpPr>
          <p:cNvPr id="8" name="Text 5"/>
          <p:cNvSpPr/>
          <p:nvPr/>
        </p:nvSpPr>
        <p:spPr>
          <a:xfrm>
            <a:off x="1012150" y="3761899"/>
            <a:ext cx="2645450" cy="2158841"/>
          </a:xfrm>
          <a:prstGeom prst="rect">
            <a:avLst/>
          </a:prstGeom>
          <a:noFill/>
          <a:ln/>
        </p:spPr>
        <p:txBody>
          <a:bodyPr wrap="square" lIns="0" tIns="0" rIns="0" bIns="0" rtlCol="0" anchor="t"/>
          <a:lstStyle/>
          <a:p>
            <a:pPr algn="ctr" indent="0" marL="0">
              <a:lnSpc>
                <a:spcPts val="2800"/>
              </a:lnSpc>
              <a:buNone/>
            </a:pPr>
            <a:r>
              <a:rPr lang="en-US" sz="1750" dirty="0">
                <a:solidFill>
                  <a:srgbClr val="3C3939"/>
                </a:solidFill>
                <a:latin typeface="Roboto" pitchFamily="34" charset="0"/>
                <a:ea typeface="Roboto" pitchFamily="34" charset="-122"/>
                <a:cs typeface="Roboto" pitchFamily="34" charset="-120"/>
              </a:rPr>
              <a:t>Використайте File &gt; Save або File &gt; Save As для збереження проєкту у форматі .srf для подальшого редагування.</a:t>
            </a:r>
            <a:endParaRPr lang="en-US" sz="1750" dirty="0"/>
          </a:p>
        </p:txBody>
      </p:sp>
      <p:sp>
        <p:nvSpPr>
          <p:cNvPr id="9" name="Shape 6"/>
          <p:cNvSpPr/>
          <p:nvPr/>
        </p:nvSpPr>
        <p:spPr>
          <a:xfrm>
            <a:off x="5639633" y="2024122"/>
            <a:ext cx="30480" cy="674846"/>
          </a:xfrm>
          <a:prstGeom prst="roundRect">
            <a:avLst>
              <a:gd name="adj" fmla="val 309975"/>
            </a:avLst>
          </a:prstGeom>
          <a:solidFill>
            <a:srgbClr val="C7C7D0"/>
          </a:solidFill>
          <a:ln/>
        </p:spPr>
      </p:sp>
      <p:sp>
        <p:nvSpPr>
          <p:cNvPr id="10" name="Shape 7"/>
          <p:cNvSpPr/>
          <p:nvPr/>
        </p:nvSpPr>
        <p:spPr>
          <a:xfrm>
            <a:off x="5401866" y="1771114"/>
            <a:ext cx="506135" cy="506135"/>
          </a:xfrm>
          <a:prstGeom prst="roundRect">
            <a:avLst>
              <a:gd name="adj" fmla="val 18667"/>
            </a:avLst>
          </a:prstGeom>
          <a:solidFill>
            <a:srgbClr val="E1E1EA"/>
          </a:solidFill>
          <a:ln w="7620">
            <a:solidFill>
              <a:srgbClr val="C7C7D0"/>
            </a:solidFill>
            <a:prstDash val="solid"/>
          </a:ln>
        </p:spPr>
      </p:sp>
      <p:pic>
        <p:nvPicPr>
          <p:cNvPr id="11" name="Image 1" descr="preencoded.png">    </p:cNvPr>
          <p:cNvPicPr>
            <a:picLocks noChangeAspect="1"/>
          </p:cNvPicPr>
          <p:nvPr/>
        </p:nvPicPr>
        <p:blipFill>
          <a:blip r:embed="rId2"/>
          <a:stretch>
            <a:fillRect/>
          </a:stretch>
        </p:blipFill>
        <p:spPr>
          <a:xfrm>
            <a:off x="5486162" y="1813262"/>
            <a:ext cx="337423" cy="421719"/>
          </a:xfrm>
          <a:prstGeom prst="rect">
            <a:avLst/>
          </a:prstGeom>
        </p:spPr>
      </p:pic>
      <p:sp>
        <p:nvSpPr>
          <p:cNvPr id="12" name="Text 8"/>
          <p:cNvSpPr/>
          <p:nvPr/>
        </p:nvSpPr>
        <p:spPr>
          <a:xfrm>
            <a:off x="4332327" y="2924056"/>
            <a:ext cx="2645450" cy="702945"/>
          </a:xfrm>
          <a:prstGeom prst="rect">
            <a:avLst/>
          </a:prstGeom>
          <a:noFill/>
          <a:ln/>
        </p:spPr>
        <p:txBody>
          <a:bodyPr wrap="square" lIns="0" tIns="0" rIns="0" bIns="0" rtlCol="0" anchor="t"/>
          <a:lstStyle/>
          <a:p>
            <a:pPr algn="ctr" indent="0" marL="0">
              <a:lnSpc>
                <a:spcPts val="2750"/>
              </a:lnSpc>
              <a:buNone/>
            </a:pPr>
            <a:r>
              <a:rPr lang="en-US" sz="2200" dirty="0">
                <a:solidFill>
                  <a:srgbClr val="3C3939"/>
                </a:solidFill>
                <a:latin typeface="Raleway" pitchFamily="34" charset="0"/>
                <a:ea typeface="Raleway" pitchFamily="34" charset="-122"/>
                <a:cs typeface="Raleway" pitchFamily="34" charset="-120"/>
              </a:rPr>
              <a:t>Експорт як зображення</a:t>
            </a:r>
            <a:endParaRPr lang="en-US" sz="2200" dirty="0"/>
          </a:p>
        </p:txBody>
      </p:sp>
      <p:sp>
        <p:nvSpPr>
          <p:cNvPr id="13" name="Text 9"/>
          <p:cNvSpPr/>
          <p:nvPr/>
        </p:nvSpPr>
        <p:spPr>
          <a:xfrm>
            <a:off x="4332327" y="3761899"/>
            <a:ext cx="2645450" cy="2158841"/>
          </a:xfrm>
          <a:prstGeom prst="rect">
            <a:avLst/>
          </a:prstGeom>
          <a:noFill/>
          <a:ln/>
        </p:spPr>
        <p:txBody>
          <a:bodyPr wrap="square" lIns="0" tIns="0" rIns="0" bIns="0" rtlCol="0" anchor="t"/>
          <a:lstStyle/>
          <a:p>
            <a:pPr algn="ctr" indent="0" marL="0">
              <a:lnSpc>
                <a:spcPts val="2800"/>
              </a:lnSpc>
              <a:buNone/>
            </a:pPr>
            <a:r>
              <a:rPr lang="en-US" sz="1750" dirty="0">
                <a:solidFill>
                  <a:srgbClr val="3C3939"/>
                </a:solidFill>
                <a:latin typeface="Roboto" pitchFamily="34" charset="0"/>
                <a:ea typeface="Roboto" pitchFamily="34" charset="-122"/>
                <a:cs typeface="Roboto" pitchFamily="34" charset="-120"/>
              </a:rPr>
              <a:t>Виберіть File &gt; Export для збереження вашої 3D-піраміди як растрового зображення у форматах .png, .jpg, .tif тощо.</a:t>
            </a:r>
            <a:endParaRPr lang="en-US" sz="1750" dirty="0"/>
          </a:p>
        </p:txBody>
      </p:sp>
      <p:sp>
        <p:nvSpPr>
          <p:cNvPr id="14" name="Shape 10"/>
          <p:cNvSpPr/>
          <p:nvPr/>
        </p:nvSpPr>
        <p:spPr>
          <a:xfrm>
            <a:off x="8959810" y="2024122"/>
            <a:ext cx="30480" cy="674846"/>
          </a:xfrm>
          <a:prstGeom prst="roundRect">
            <a:avLst>
              <a:gd name="adj" fmla="val 309975"/>
            </a:avLst>
          </a:prstGeom>
          <a:solidFill>
            <a:srgbClr val="C7C7D0"/>
          </a:solidFill>
          <a:ln/>
        </p:spPr>
      </p:sp>
      <p:sp>
        <p:nvSpPr>
          <p:cNvPr id="15" name="Shape 11"/>
          <p:cNvSpPr/>
          <p:nvPr/>
        </p:nvSpPr>
        <p:spPr>
          <a:xfrm>
            <a:off x="8722043" y="1771114"/>
            <a:ext cx="506135" cy="506135"/>
          </a:xfrm>
          <a:prstGeom prst="roundRect">
            <a:avLst>
              <a:gd name="adj" fmla="val 18667"/>
            </a:avLst>
          </a:prstGeom>
          <a:solidFill>
            <a:srgbClr val="E1E1EA"/>
          </a:solidFill>
          <a:ln w="7620">
            <a:solidFill>
              <a:srgbClr val="C7C7D0"/>
            </a:solidFill>
            <a:prstDash val="solid"/>
          </a:ln>
        </p:spPr>
      </p:sp>
      <p:pic>
        <p:nvPicPr>
          <p:cNvPr id="16" name="Image 2" descr="preencoded.png">    </p:cNvPr>
          <p:cNvPicPr>
            <a:picLocks noChangeAspect="1"/>
          </p:cNvPicPr>
          <p:nvPr/>
        </p:nvPicPr>
        <p:blipFill>
          <a:blip r:embed="rId3"/>
          <a:stretch>
            <a:fillRect/>
          </a:stretch>
        </p:blipFill>
        <p:spPr>
          <a:xfrm>
            <a:off x="8806339" y="1813262"/>
            <a:ext cx="337423" cy="421719"/>
          </a:xfrm>
          <a:prstGeom prst="rect">
            <a:avLst/>
          </a:prstGeom>
        </p:spPr>
      </p:pic>
      <p:sp>
        <p:nvSpPr>
          <p:cNvPr id="17" name="Text 12"/>
          <p:cNvSpPr/>
          <p:nvPr/>
        </p:nvSpPr>
        <p:spPr>
          <a:xfrm>
            <a:off x="7652504" y="2924056"/>
            <a:ext cx="2645450" cy="351472"/>
          </a:xfrm>
          <a:prstGeom prst="rect">
            <a:avLst/>
          </a:prstGeom>
          <a:noFill/>
          <a:ln/>
        </p:spPr>
        <p:txBody>
          <a:bodyPr wrap="none" lIns="0" tIns="0" rIns="0" bIns="0" rtlCol="0" anchor="t"/>
          <a:lstStyle/>
          <a:p>
            <a:pPr algn="ctr" indent="0" marL="0">
              <a:lnSpc>
                <a:spcPts val="2750"/>
              </a:lnSpc>
              <a:buNone/>
            </a:pPr>
            <a:r>
              <a:rPr lang="en-US" sz="2200" dirty="0">
                <a:solidFill>
                  <a:srgbClr val="3C3939"/>
                </a:solidFill>
                <a:latin typeface="Raleway" pitchFamily="34" charset="0"/>
                <a:ea typeface="Raleway" pitchFamily="34" charset="-122"/>
                <a:cs typeface="Raleway" pitchFamily="34" charset="-120"/>
              </a:rPr>
              <a:t>Експорт у PDF</a:t>
            </a:r>
            <a:endParaRPr lang="en-US" sz="2200" dirty="0"/>
          </a:p>
        </p:txBody>
      </p:sp>
      <p:sp>
        <p:nvSpPr>
          <p:cNvPr id="18" name="Text 13"/>
          <p:cNvSpPr/>
          <p:nvPr/>
        </p:nvSpPr>
        <p:spPr>
          <a:xfrm>
            <a:off x="7652504" y="3410426"/>
            <a:ext cx="2645450" cy="2158841"/>
          </a:xfrm>
          <a:prstGeom prst="rect">
            <a:avLst/>
          </a:prstGeom>
          <a:noFill/>
          <a:ln/>
        </p:spPr>
        <p:txBody>
          <a:bodyPr wrap="square" lIns="0" tIns="0" rIns="0" bIns="0" rtlCol="0" anchor="t"/>
          <a:lstStyle/>
          <a:p>
            <a:pPr algn="ctr" indent="0" marL="0">
              <a:lnSpc>
                <a:spcPts val="2800"/>
              </a:lnSpc>
              <a:buNone/>
            </a:pPr>
            <a:r>
              <a:rPr lang="en-US" sz="1750" dirty="0">
                <a:solidFill>
                  <a:srgbClr val="3C3939"/>
                </a:solidFill>
                <a:latin typeface="Roboto" pitchFamily="34" charset="0"/>
                <a:ea typeface="Roboto" pitchFamily="34" charset="-122"/>
                <a:cs typeface="Roboto" pitchFamily="34" charset="-120"/>
              </a:rPr>
              <a:t>Збережіть як PDF-документ для високоякісного друку або поширення, зберігаючи векторні елементи.</a:t>
            </a:r>
            <a:endParaRPr lang="en-US" sz="1750" dirty="0"/>
          </a:p>
        </p:txBody>
      </p:sp>
      <p:sp>
        <p:nvSpPr>
          <p:cNvPr id="19" name="Shape 14"/>
          <p:cNvSpPr/>
          <p:nvPr/>
        </p:nvSpPr>
        <p:spPr>
          <a:xfrm>
            <a:off x="12280106" y="2024122"/>
            <a:ext cx="30480" cy="674846"/>
          </a:xfrm>
          <a:prstGeom prst="roundRect">
            <a:avLst>
              <a:gd name="adj" fmla="val 309975"/>
            </a:avLst>
          </a:prstGeom>
          <a:solidFill>
            <a:srgbClr val="C7C7D0"/>
          </a:solidFill>
          <a:ln/>
        </p:spPr>
      </p:sp>
      <p:sp>
        <p:nvSpPr>
          <p:cNvPr id="20" name="Shape 15"/>
          <p:cNvSpPr/>
          <p:nvPr/>
        </p:nvSpPr>
        <p:spPr>
          <a:xfrm>
            <a:off x="12042338" y="1771114"/>
            <a:ext cx="506135" cy="506135"/>
          </a:xfrm>
          <a:prstGeom prst="roundRect">
            <a:avLst>
              <a:gd name="adj" fmla="val 18667"/>
            </a:avLst>
          </a:prstGeom>
          <a:solidFill>
            <a:srgbClr val="E1E1EA"/>
          </a:solidFill>
          <a:ln w="7620">
            <a:solidFill>
              <a:srgbClr val="C7C7D0"/>
            </a:solidFill>
            <a:prstDash val="solid"/>
          </a:ln>
        </p:spPr>
      </p:sp>
      <p:pic>
        <p:nvPicPr>
          <p:cNvPr id="21" name="Image 3" descr="preencoded.png">    </p:cNvPr>
          <p:cNvPicPr>
            <a:picLocks noChangeAspect="1"/>
          </p:cNvPicPr>
          <p:nvPr/>
        </p:nvPicPr>
        <p:blipFill>
          <a:blip r:embed="rId4"/>
          <a:stretch>
            <a:fillRect/>
          </a:stretch>
        </p:blipFill>
        <p:spPr>
          <a:xfrm>
            <a:off x="12126635" y="1813262"/>
            <a:ext cx="337423" cy="421719"/>
          </a:xfrm>
          <a:prstGeom prst="rect">
            <a:avLst/>
          </a:prstGeom>
        </p:spPr>
      </p:pic>
      <p:sp>
        <p:nvSpPr>
          <p:cNvPr id="22" name="Text 16"/>
          <p:cNvSpPr/>
          <p:nvPr/>
        </p:nvSpPr>
        <p:spPr>
          <a:xfrm>
            <a:off x="10972681" y="2924056"/>
            <a:ext cx="2645569" cy="351472"/>
          </a:xfrm>
          <a:prstGeom prst="rect">
            <a:avLst/>
          </a:prstGeom>
          <a:noFill/>
          <a:ln/>
        </p:spPr>
        <p:txBody>
          <a:bodyPr wrap="none" lIns="0" tIns="0" rIns="0" bIns="0" rtlCol="0" anchor="t"/>
          <a:lstStyle/>
          <a:p>
            <a:pPr algn="ctr" indent="0" marL="0">
              <a:lnSpc>
                <a:spcPts val="2750"/>
              </a:lnSpc>
              <a:buNone/>
            </a:pPr>
            <a:r>
              <a:rPr lang="en-US" sz="2200" dirty="0">
                <a:solidFill>
                  <a:srgbClr val="3C3939"/>
                </a:solidFill>
                <a:latin typeface="Raleway" pitchFamily="34" charset="0"/>
                <a:ea typeface="Raleway" pitchFamily="34" charset="-122"/>
                <a:cs typeface="Raleway" pitchFamily="34" charset="-120"/>
              </a:rPr>
              <a:t>Експорт 3D-моделі</a:t>
            </a:r>
            <a:endParaRPr lang="en-US" sz="2200" dirty="0"/>
          </a:p>
        </p:txBody>
      </p:sp>
      <p:sp>
        <p:nvSpPr>
          <p:cNvPr id="23" name="Text 17"/>
          <p:cNvSpPr/>
          <p:nvPr/>
        </p:nvSpPr>
        <p:spPr>
          <a:xfrm>
            <a:off x="10972681" y="3410426"/>
            <a:ext cx="2645569" cy="1799034"/>
          </a:xfrm>
          <a:prstGeom prst="rect">
            <a:avLst/>
          </a:prstGeom>
          <a:noFill/>
          <a:ln/>
        </p:spPr>
        <p:txBody>
          <a:bodyPr wrap="square" lIns="0" tIns="0" rIns="0" bIns="0" rtlCol="0" anchor="t"/>
          <a:lstStyle/>
          <a:p>
            <a:pPr algn="ctr" indent="0" marL="0">
              <a:lnSpc>
                <a:spcPts val="2800"/>
              </a:lnSpc>
              <a:buNone/>
            </a:pPr>
            <a:r>
              <a:rPr lang="en-US" sz="1750" dirty="0">
                <a:solidFill>
                  <a:srgbClr val="3C3939"/>
                </a:solidFill>
                <a:latin typeface="Roboto" pitchFamily="34" charset="0"/>
                <a:ea typeface="Roboto" pitchFamily="34" charset="-122"/>
                <a:cs typeface="Roboto" pitchFamily="34" charset="-120"/>
              </a:rPr>
              <a:t>Експортуйте як 3D-модель у форматах .dxf або .shp для використання в інших програмах.</a:t>
            </a:r>
            <a:endParaRPr lang="en-US" sz="1750" dirty="0"/>
          </a:p>
        </p:txBody>
      </p:sp>
      <p:sp>
        <p:nvSpPr>
          <p:cNvPr id="24" name="Text 18"/>
          <p:cNvSpPr/>
          <p:nvPr/>
        </p:nvSpPr>
        <p:spPr>
          <a:xfrm>
            <a:off x="787241" y="6173748"/>
            <a:ext cx="13055918" cy="1439228"/>
          </a:xfrm>
          <a:prstGeom prst="rect">
            <a:avLst/>
          </a:prstGeom>
          <a:noFill/>
          <a:ln/>
        </p:spPr>
        <p:txBody>
          <a:bodyPr wrap="squar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Збереження вашої роботи у різних форматах дозволяє використовувати її для різних цілей: від подальшого редагування до презентацій та публікацій. При експорті зображень звертайте увагу на налаштування роздільної здатності — для презентацій достатньо 96-150 DPI, а для друку рекомендується 300 DPI або вище. Для наукових публікацій часто вимагаються конкретні формати, тому перевірте вимоги перед експортом.</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15566" y="562213"/>
            <a:ext cx="9973628" cy="638889"/>
          </a:xfrm>
          <a:prstGeom prst="rect">
            <a:avLst/>
          </a:prstGeom>
          <a:noFill/>
          <a:ln/>
        </p:spPr>
        <p:txBody>
          <a:bodyPr wrap="none" lIns="0" tIns="0" rIns="0" bIns="0" rtlCol="0" anchor="t"/>
          <a:lstStyle/>
          <a:p>
            <a:pPr algn="l" indent="0" marL="0">
              <a:lnSpc>
                <a:spcPts val="5000"/>
              </a:lnSpc>
              <a:buNone/>
            </a:pPr>
            <a:r>
              <a:rPr lang="en-US" sz="4000" dirty="0">
                <a:solidFill>
                  <a:srgbClr val="1B1B27"/>
                </a:solidFill>
                <a:latin typeface="Raleway" pitchFamily="34" charset="0"/>
                <a:ea typeface="Raleway" pitchFamily="34" charset="-122"/>
                <a:cs typeface="Raleway" pitchFamily="34" charset="-120"/>
              </a:rPr>
              <a:t>Розширені Можливості Аналізу Поверхні</a:t>
            </a:r>
            <a:endParaRPr lang="en-US" sz="4000" dirty="0"/>
          </a:p>
        </p:txBody>
      </p:sp>
      <p:pic>
        <p:nvPicPr>
          <p:cNvPr id="3" name="Image 0" descr="preencoded.png">    </p:cNvPr>
          <p:cNvPicPr>
            <a:picLocks noChangeAspect="1"/>
          </p:cNvPicPr>
          <p:nvPr/>
        </p:nvPicPr>
        <p:blipFill>
          <a:blip r:embed="rId1"/>
          <a:stretch>
            <a:fillRect/>
          </a:stretch>
        </p:blipFill>
        <p:spPr>
          <a:xfrm>
            <a:off x="715566" y="1609963"/>
            <a:ext cx="4195286" cy="2592824"/>
          </a:xfrm>
          <a:prstGeom prst="rect">
            <a:avLst/>
          </a:prstGeom>
        </p:spPr>
      </p:pic>
      <p:sp>
        <p:nvSpPr>
          <p:cNvPr id="4" name="Text 1"/>
          <p:cNvSpPr/>
          <p:nvPr/>
        </p:nvSpPr>
        <p:spPr>
          <a:xfrm>
            <a:off x="715566" y="4458295"/>
            <a:ext cx="2555677" cy="319445"/>
          </a:xfrm>
          <a:prstGeom prst="rect">
            <a:avLst/>
          </a:prstGeom>
          <a:noFill/>
          <a:ln/>
        </p:spPr>
        <p:txBody>
          <a:bodyPr wrap="none" lIns="0" tIns="0" rIns="0" bIns="0" rtlCol="0" anchor="t"/>
          <a:lstStyle/>
          <a:p>
            <a:pPr algn="l" indent="0" marL="0">
              <a:lnSpc>
                <a:spcPts val="2500"/>
              </a:lnSpc>
              <a:buNone/>
            </a:pPr>
            <a:r>
              <a:rPr lang="en-US" sz="2000" dirty="0">
                <a:solidFill>
                  <a:srgbClr val="3C3939"/>
                </a:solidFill>
                <a:latin typeface="Raleway" pitchFamily="34" charset="0"/>
                <a:ea typeface="Raleway" pitchFamily="34" charset="-122"/>
                <a:cs typeface="Raleway" pitchFamily="34" charset="-120"/>
              </a:rPr>
              <a:t>Аналіз Ухилу (Slope)</a:t>
            </a:r>
            <a:endParaRPr lang="en-US" sz="2000" dirty="0"/>
          </a:p>
        </p:txBody>
      </p:sp>
      <p:sp>
        <p:nvSpPr>
          <p:cNvPr id="5" name="Text 2"/>
          <p:cNvSpPr/>
          <p:nvPr/>
        </p:nvSpPr>
        <p:spPr>
          <a:xfrm>
            <a:off x="715566" y="4900374"/>
            <a:ext cx="4195286" cy="1635323"/>
          </a:xfrm>
          <a:prstGeom prst="rect">
            <a:avLst/>
          </a:prstGeom>
          <a:noFill/>
          <a:ln/>
        </p:spPr>
        <p:txBody>
          <a:bodyPr wrap="square" lIns="0" tIns="0" rIns="0" bIns="0" rtlCol="0" anchor="t"/>
          <a:lstStyle/>
          <a:p>
            <a:pPr algn="l" indent="0" marL="0">
              <a:lnSpc>
                <a:spcPts val="2550"/>
              </a:lnSpc>
              <a:buNone/>
            </a:pPr>
            <a:r>
              <a:rPr lang="en-US" sz="1600" dirty="0">
                <a:solidFill>
                  <a:srgbClr val="3C3939"/>
                </a:solidFill>
                <a:latin typeface="Roboto" pitchFamily="34" charset="0"/>
                <a:ea typeface="Roboto" pitchFamily="34" charset="-122"/>
                <a:cs typeface="Roboto" pitchFamily="34" charset="-120"/>
              </a:rPr>
              <a:t>Інструмент Slope дозволяє розрахувати та візуалізувати крутизну схилів піраміди у градусах або відсотках. Це корисно для визначення найкрутіших ділянок та оцінки стабільності схилів.</a:t>
            </a:r>
            <a:endParaRPr lang="en-US" sz="1600" dirty="0"/>
          </a:p>
        </p:txBody>
      </p:sp>
      <p:pic>
        <p:nvPicPr>
          <p:cNvPr id="6" name="Image 1" descr="preencoded.png">    </p:cNvPr>
          <p:cNvPicPr>
            <a:picLocks noChangeAspect="1"/>
          </p:cNvPicPr>
          <p:nvPr/>
        </p:nvPicPr>
        <p:blipFill>
          <a:blip r:embed="rId2"/>
          <a:stretch>
            <a:fillRect/>
          </a:stretch>
        </p:blipFill>
        <p:spPr>
          <a:xfrm>
            <a:off x="5217438" y="1609963"/>
            <a:ext cx="4195405" cy="2592943"/>
          </a:xfrm>
          <a:prstGeom prst="rect">
            <a:avLst/>
          </a:prstGeom>
        </p:spPr>
      </p:pic>
      <p:sp>
        <p:nvSpPr>
          <p:cNvPr id="7" name="Text 3"/>
          <p:cNvSpPr/>
          <p:nvPr/>
        </p:nvSpPr>
        <p:spPr>
          <a:xfrm>
            <a:off x="5217438" y="4458414"/>
            <a:ext cx="3119914" cy="319445"/>
          </a:xfrm>
          <a:prstGeom prst="rect">
            <a:avLst/>
          </a:prstGeom>
          <a:noFill/>
          <a:ln/>
        </p:spPr>
        <p:txBody>
          <a:bodyPr wrap="none" lIns="0" tIns="0" rIns="0" bIns="0" rtlCol="0" anchor="t"/>
          <a:lstStyle/>
          <a:p>
            <a:pPr algn="l" indent="0" marL="0">
              <a:lnSpc>
                <a:spcPts val="2500"/>
              </a:lnSpc>
              <a:buNone/>
            </a:pPr>
            <a:r>
              <a:rPr lang="en-US" sz="2000" dirty="0">
                <a:solidFill>
                  <a:srgbClr val="3C3939"/>
                </a:solidFill>
                <a:latin typeface="Raleway" pitchFamily="34" charset="0"/>
                <a:ea typeface="Raleway" pitchFamily="34" charset="-122"/>
                <a:cs typeface="Raleway" pitchFamily="34" charset="-120"/>
              </a:rPr>
              <a:t>Аналіз Експозиції (Aspect)</a:t>
            </a:r>
            <a:endParaRPr lang="en-US" sz="2000" dirty="0"/>
          </a:p>
        </p:txBody>
      </p:sp>
      <p:sp>
        <p:nvSpPr>
          <p:cNvPr id="8" name="Text 4"/>
          <p:cNvSpPr/>
          <p:nvPr/>
        </p:nvSpPr>
        <p:spPr>
          <a:xfrm>
            <a:off x="5217438" y="4900493"/>
            <a:ext cx="4195405" cy="1308259"/>
          </a:xfrm>
          <a:prstGeom prst="rect">
            <a:avLst/>
          </a:prstGeom>
          <a:noFill/>
          <a:ln/>
        </p:spPr>
        <p:txBody>
          <a:bodyPr wrap="square" lIns="0" tIns="0" rIns="0" bIns="0" rtlCol="0" anchor="t"/>
          <a:lstStyle/>
          <a:p>
            <a:pPr algn="l" indent="0" marL="0">
              <a:lnSpc>
                <a:spcPts val="2550"/>
              </a:lnSpc>
              <a:buNone/>
            </a:pPr>
            <a:r>
              <a:rPr lang="en-US" sz="1600" dirty="0">
                <a:solidFill>
                  <a:srgbClr val="3C3939"/>
                </a:solidFill>
                <a:latin typeface="Roboto" pitchFamily="34" charset="0"/>
                <a:ea typeface="Roboto" pitchFamily="34" charset="-122"/>
                <a:cs typeface="Roboto" pitchFamily="34" charset="-120"/>
              </a:rPr>
              <a:t>Функція Aspect визначає напрямок схилів відносно сторін світу, що допомагає аналізувати орієнтацію граней піраміди та потенційний вплив зовнішніх факторів.</a:t>
            </a:r>
            <a:endParaRPr lang="en-US" sz="1600" dirty="0"/>
          </a:p>
        </p:txBody>
      </p:sp>
      <p:pic>
        <p:nvPicPr>
          <p:cNvPr id="9" name="Image 2" descr="preencoded.png">    </p:cNvPr>
          <p:cNvPicPr>
            <a:picLocks noChangeAspect="1"/>
          </p:cNvPicPr>
          <p:nvPr/>
        </p:nvPicPr>
        <p:blipFill>
          <a:blip r:embed="rId3"/>
          <a:stretch>
            <a:fillRect/>
          </a:stretch>
        </p:blipFill>
        <p:spPr>
          <a:xfrm>
            <a:off x="9719429" y="1609963"/>
            <a:ext cx="4195286" cy="2592824"/>
          </a:xfrm>
          <a:prstGeom prst="rect">
            <a:avLst/>
          </a:prstGeom>
        </p:spPr>
      </p:pic>
      <p:sp>
        <p:nvSpPr>
          <p:cNvPr id="10" name="Text 5"/>
          <p:cNvSpPr/>
          <p:nvPr/>
        </p:nvSpPr>
        <p:spPr>
          <a:xfrm>
            <a:off x="9719429" y="4458295"/>
            <a:ext cx="2555677" cy="319445"/>
          </a:xfrm>
          <a:prstGeom prst="rect">
            <a:avLst/>
          </a:prstGeom>
          <a:noFill/>
          <a:ln/>
        </p:spPr>
        <p:txBody>
          <a:bodyPr wrap="none" lIns="0" tIns="0" rIns="0" bIns="0" rtlCol="0" anchor="t"/>
          <a:lstStyle/>
          <a:p>
            <a:pPr algn="l" indent="0" marL="0">
              <a:lnSpc>
                <a:spcPts val="2500"/>
              </a:lnSpc>
              <a:buNone/>
            </a:pPr>
            <a:r>
              <a:rPr lang="en-US" sz="2000" dirty="0">
                <a:solidFill>
                  <a:srgbClr val="3C3939"/>
                </a:solidFill>
                <a:latin typeface="Raleway" pitchFamily="34" charset="0"/>
                <a:ea typeface="Raleway" pitchFamily="34" charset="-122"/>
                <a:cs typeface="Raleway" pitchFamily="34" charset="-120"/>
              </a:rPr>
              <a:t>Розрахунок Об'єму</a:t>
            </a:r>
            <a:endParaRPr lang="en-US" sz="2000" dirty="0"/>
          </a:p>
        </p:txBody>
      </p:sp>
      <p:sp>
        <p:nvSpPr>
          <p:cNvPr id="11" name="Text 6"/>
          <p:cNvSpPr/>
          <p:nvPr/>
        </p:nvSpPr>
        <p:spPr>
          <a:xfrm>
            <a:off x="9719429" y="4900374"/>
            <a:ext cx="4195286" cy="1635323"/>
          </a:xfrm>
          <a:prstGeom prst="rect">
            <a:avLst/>
          </a:prstGeom>
          <a:noFill/>
          <a:ln/>
        </p:spPr>
        <p:txBody>
          <a:bodyPr wrap="square" lIns="0" tIns="0" rIns="0" bIns="0" rtlCol="0" anchor="t"/>
          <a:lstStyle/>
          <a:p>
            <a:pPr algn="l" indent="0" marL="0">
              <a:lnSpc>
                <a:spcPts val="2550"/>
              </a:lnSpc>
              <a:buNone/>
            </a:pPr>
            <a:r>
              <a:rPr lang="en-US" sz="1600" dirty="0">
                <a:solidFill>
                  <a:srgbClr val="3C3939"/>
                </a:solidFill>
                <a:latin typeface="Roboto" pitchFamily="34" charset="0"/>
                <a:ea typeface="Roboto" pitchFamily="34" charset="-122"/>
                <a:cs typeface="Roboto" pitchFamily="34" charset="-120"/>
              </a:rPr>
              <a:t>Інструменти Grid &gt; Volume дозволяють обчислити об'єм піраміди між поверхнею та базовою площиною, що важливо для кількісної оцінки геометричних параметрів.</a:t>
            </a:r>
            <a:endParaRPr lang="en-US" sz="1600" dirty="0"/>
          </a:p>
        </p:txBody>
      </p:sp>
      <p:sp>
        <p:nvSpPr>
          <p:cNvPr id="12" name="Text 7"/>
          <p:cNvSpPr/>
          <p:nvPr/>
        </p:nvSpPr>
        <p:spPr>
          <a:xfrm>
            <a:off x="715566" y="6765608"/>
            <a:ext cx="13199269" cy="981194"/>
          </a:xfrm>
          <a:prstGeom prst="rect">
            <a:avLst/>
          </a:prstGeom>
          <a:noFill/>
          <a:ln/>
        </p:spPr>
        <p:txBody>
          <a:bodyPr wrap="square" lIns="0" tIns="0" rIns="0" bIns="0" rtlCol="0" anchor="t"/>
          <a:lstStyle/>
          <a:p>
            <a:pPr algn="l" indent="0" marL="0">
              <a:lnSpc>
                <a:spcPts val="2550"/>
              </a:lnSpc>
              <a:buNone/>
            </a:pPr>
            <a:r>
              <a:rPr lang="en-US" sz="1600" dirty="0">
                <a:solidFill>
                  <a:srgbClr val="3C3939"/>
                </a:solidFill>
                <a:latin typeface="Roboto" pitchFamily="34" charset="0"/>
                <a:ea typeface="Roboto" pitchFamily="34" charset="-122"/>
                <a:cs typeface="Roboto" pitchFamily="34" charset="-120"/>
              </a:rPr>
              <a:t>Surfer пропонує широкий спектр інструментів для детального аналізу побудованої поверхні. Доступ до більшості з них здійснюється через меню Grid &gt; Calculus або Grid &gt; Analysis. Результати цих аналізів можна відображати у вигляді окремих кольорових карт або накладати на основну 3D-модель для комплексного представлення.</a:t>
            </a: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98477" y="2683312"/>
            <a:ext cx="5089446" cy="2862858"/>
          </a:xfrm>
          <a:prstGeom prst="rect">
            <a:avLst/>
          </a:prstGeom>
        </p:spPr>
      </p:pic>
      <p:sp>
        <p:nvSpPr>
          <p:cNvPr id="3" name="Text 0"/>
          <p:cNvSpPr/>
          <p:nvPr/>
        </p:nvSpPr>
        <p:spPr>
          <a:xfrm>
            <a:off x="6042065" y="1136809"/>
            <a:ext cx="7680365" cy="496133"/>
          </a:xfrm>
          <a:prstGeom prst="rect">
            <a:avLst/>
          </a:prstGeom>
          <a:noFill/>
          <a:ln/>
        </p:spPr>
        <p:txBody>
          <a:bodyPr wrap="none" lIns="0" tIns="0" rIns="0" bIns="0" rtlCol="0" anchor="t"/>
          <a:lstStyle/>
          <a:p>
            <a:pPr algn="l" indent="0" marL="0">
              <a:lnSpc>
                <a:spcPts val="3900"/>
              </a:lnSpc>
              <a:buNone/>
            </a:pPr>
            <a:r>
              <a:rPr lang="en-US" sz="3100" dirty="0">
                <a:solidFill>
                  <a:srgbClr val="1B1B27"/>
                </a:solidFill>
                <a:latin typeface="Raleway" pitchFamily="34" charset="0"/>
                <a:ea typeface="Raleway" pitchFamily="34" charset="-122"/>
                <a:cs typeface="Raleway" pitchFamily="34" charset="-120"/>
              </a:rPr>
              <a:t>Створення Ізоліній на Поверхні Піраміди</a:t>
            </a:r>
            <a:endParaRPr lang="en-US" sz="3100" dirty="0"/>
          </a:p>
        </p:txBody>
      </p:sp>
      <p:pic>
        <p:nvPicPr>
          <p:cNvPr id="4" name="Image 1" descr="preencoded.png">    </p:cNvPr>
          <p:cNvPicPr>
            <a:picLocks noChangeAspect="1"/>
          </p:cNvPicPr>
          <p:nvPr/>
        </p:nvPicPr>
        <p:blipFill>
          <a:blip r:embed="rId2"/>
          <a:stretch>
            <a:fillRect/>
          </a:stretch>
        </p:blipFill>
        <p:spPr>
          <a:xfrm>
            <a:off x="6042065" y="1871067"/>
            <a:ext cx="793790" cy="952619"/>
          </a:xfrm>
          <a:prstGeom prst="rect">
            <a:avLst/>
          </a:prstGeom>
        </p:spPr>
      </p:pic>
      <p:sp>
        <p:nvSpPr>
          <p:cNvPr id="5" name="Text 1"/>
          <p:cNvSpPr/>
          <p:nvPr/>
        </p:nvSpPr>
        <p:spPr>
          <a:xfrm>
            <a:off x="7073979" y="2029778"/>
            <a:ext cx="1984534" cy="248007"/>
          </a:xfrm>
          <a:prstGeom prst="rect">
            <a:avLst/>
          </a:prstGeom>
          <a:noFill/>
          <a:ln/>
        </p:spPr>
        <p:txBody>
          <a:bodyPr wrap="none" lIns="0" tIns="0" rIns="0" bIns="0" rtlCol="0" anchor="t"/>
          <a:lstStyle/>
          <a:p>
            <a:pPr algn="l" indent="0" marL="0">
              <a:lnSpc>
                <a:spcPts val="1950"/>
              </a:lnSpc>
              <a:buNone/>
            </a:pPr>
            <a:r>
              <a:rPr lang="en-US" sz="1550" dirty="0">
                <a:solidFill>
                  <a:srgbClr val="3C3939"/>
                </a:solidFill>
                <a:latin typeface="Raleway" pitchFamily="34" charset="0"/>
                <a:ea typeface="Raleway" pitchFamily="34" charset="-122"/>
                <a:cs typeface="Raleway" pitchFamily="34" charset="-120"/>
              </a:rPr>
              <a:t>Вибір команди</a:t>
            </a:r>
            <a:endParaRPr lang="en-US" sz="1550" dirty="0"/>
          </a:p>
        </p:txBody>
      </p:sp>
      <p:sp>
        <p:nvSpPr>
          <p:cNvPr id="6" name="Text 2"/>
          <p:cNvSpPr/>
          <p:nvPr/>
        </p:nvSpPr>
        <p:spPr>
          <a:xfrm>
            <a:off x="7073979" y="2373035"/>
            <a:ext cx="7000756" cy="254079"/>
          </a:xfrm>
          <a:prstGeom prst="rect">
            <a:avLst/>
          </a:prstGeom>
          <a:noFill/>
          <a:ln/>
        </p:spPr>
        <p:txBody>
          <a:bodyPr wrap="none" lIns="0" tIns="0" rIns="0" bIns="0" rtlCol="0" anchor="t"/>
          <a:lstStyle/>
          <a:p>
            <a:pPr algn="l" indent="0" marL="0">
              <a:lnSpc>
                <a:spcPts val="2000"/>
              </a:lnSpc>
              <a:buNone/>
            </a:pPr>
            <a:r>
              <a:rPr lang="en-US" sz="1250" dirty="0">
                <a:solidFill>
                  <a:srgbClr val="3C3939"/>
                </a:solidFill>
                <a:latin typeface="Roboto" pitchFamily="34" charset="0"/>
                <a:ea typeface="Roboto" pitchFamily="34" charset="-122"/>
                <a:cs typeface="Roboto" pitchFamily="34" charset="-120"/>
              </a:rPr>
              <a:t>Виберіть Map &gt; Add &gt; Contours для додавання контурних ліній до вашої 3D-поверхні.</a:t>
            </a:r>
            <a:endParaRPr lang="en-US" sz="1250" dirty="0"/>
          </a:p>
        </p:txBody>
      </p:sp>
      <p:pic>
        <p:nvPicPr>
          <p:cNvPr id="7" name="Image 2" descr="preencoded.png">    </p:cNvPr>
          <p:cNvPicPr>
            <a:picLocks noChangeAspect="1"/>
          </p:cNvPicPr>
          <p:nvPr/>
        </p:nvPicPr>
        <p:blipFill>
          <a:blip r:embed="rId3"/>
          <a:stretch>
            <a:fillRect/>
          </a:stretch>
        </p:blipFill>
        <p:spPr>
          <a:xfrm>
            <a:off x="6042065" y="2823686"/>
            <a:ext cx="793790" cy="1168837"/>
          </a:xfrm>
          <a:prstGeom prst="rect">
            <a:avLst/>
          </a:prstGeom>
        </p:spPr>
      </p:pic>
      <p:sp>
        <p:nvSpPr>
          <p:cNvPr id="8" name="Text 3"/>
          <p:cNvSpPr/>
          <p:nvPr/>
        </p:nvSpPr>
        <p:spPr>
          <a:xfrm>
            <a:off x="7073979" y="2982397"/>
            <a:ext cx="2402562" cy="248007"/>
          </a:xfrm>
          <a:prstGeom prst="rect">
            <a:avLst/>
          </a:prstGeom>
          <a:noFill/>
          <a:ln/>
        </p:spPr>
        <p:txBody>
          <a:bodyPr wrap="none" lIns="0" tIns="0" rIns="0" bIns="0" rtlCol="0" anchor="t"/>
          <a:lstStyle/>
          <a:p>
            <a:pPr algn="l" indent="0" marL="0">
              <a:lnSpc>
                <a:spcPts val="1950"/>
              </a:lnSpc>
              <a:buNone/>
            </a:pPr>
            <a:r>
              <a:rPr lang="en-US" sz="1550" dirty="0">
                <a:solidFill>
                  <a:srgbClr val="3C3939"/>
                </a:solidFill>
                <a:latin typeface="Raleway" pitchFamily="34" charset="0"/>
                <a:ea typeface="Raleway" pitchFamily="34" charset="-122"/>
                <a:cs typeface="Raleway" pitchFamily="34" charset="-120"/>
              </a:rPr>
              <a:t>Налаштування інтервалів</a:t>
            </a:r>
            <a:endParaRPr lang="en-US" sz="1550" dirty="0"/>
          </a:p>
        </p:txBody>
      </p:sp>
      <p:sp>
        <p:nvSpPr>
          <p:cNvPr id="9" name="Text 4"/>
          <p:cNvSpPr/>
          <p:nvPr/>
        </p:nvSpPr>
        <p:spPr>
          <a:xfrm>
            <a:off x="7073979" y="3325654"/>
            <a:ext cx="7000756" cy="508159"/>
          </a:xfrm>
          <a:prstGeom prst="rect">
            <a:avLst/>
          </a:prstGeom>
          <a:noFill/>
          <a:ln/>
        </p:spPr>
        <p:txBody>
          <a:bodyPr wrap="square" lIns="0" tIns="0" rIns="0" bIns="0" rtlCol="0" anchor="t"/>
          <a:lstStyle/>
          <a:p>
            <a:pPr algn="l" indent="0" marL="0">
              <a:lnSpc>
                <a:spcPts val="2000"/>
              </a:lnSpc>
              <a:buNone/>
            </a:pPr>
            <a:r>
              <a:rPr lang="en-US" sz="1250" dirty="0">
                <a:solidFill>
                  <a:srgbClr val="3C3939"/>
                </a:solidFill>
                <a:latin typeface="Roboto" pitchFamily="34" charset="0"/>
                <a:ea typeface="Roboto" pitchFamily="34" charset="-122"/>
                <a:cs typeface="Roboto" pitchFamily="34" charset="-120"/>
              </a:rPr>
              <a:t>У Property Manager встановіть інтервал між ізолініями, що відповідає особливостям вашої піраміди.</a:t>
            </a:r>
            <a:endParaRPr lang="en-US" sz="1250" dirty="0"/>
          </a:p>
        </p:txBody>
      </p:sp>
      <p:pic>
        <p:nvPicPr>
          <p:cNvPr id="10" name="Image 3" descr="preencoded.png">    </p:cNvPr>
          <p:cNvPicPr>
            <a:picLocks noChangeAspect="1"/>
          </p:cNvPicPr>
          <p:nvPr/>
        </p:nvPicPr>
        <p:blipFill>
          <a:blip r:embed="rId4"/>
          <a:stretch>
            <a:fillRect/>
          </a:stretch>
        </p:blipFill>
        <p:spPr>
          <a:xfrm>
            <a:off x="6042065" y="3992523"/>
            <a:ext cx="793790" cy="952619"/>
          </a:xfrm>
          <a:prstGeom prst="rect">
            <a:avLst/>
          </a:prstGeom>
        </p:spPr>
      </p:pic>
      <p:sp>
        <p:nvSpPr>
          <p:cNvPr id="11" name="Text 5"/>
          <p:cNvSpPr/>
          <p:nvPr/>
        </p:nvSpPr>
        <p:spPr>
          <a:xfrm>
            <a:off x="7073979" y="4151233"/>
            <a:ext cx="1984534" cy="248007"/>
          </a:xfrm>
          <a:prstGeom prst="rect">
            <a:avLst/>
          </a:prstGeom>
          <a:noFill/>
          <a:ln/>
        </p:spPr>
        <p:txBody>
          <a:bodyPr wrap="none" lIns="0" tIns="0" rIns="0" bIns="0" rtlCol="0" anchor="t"/>
          <a:lstStyle/>
          <a:p>
            <a:pPr algn="l" indent="0" marL="0">
              <a:lnSpc>
                <a:spcPts val="1950"/>
              </a:lnSpc>
              <a:buNone/>
            </a:pPr>
            <a:r>
              <a:rPr lang="en-US" sz="1550" dirty="0">
                <a:solidFill>
                  <a:srgbClr val="3C3939"/>
                </a:solidFill>
                <a:latin typeface="Raleway" pitchFamily="34" charset="0"/>
                <a:ea typeface="Raleway" pitchFamily="34" charset="-122"/>
                <a:cs typeface="Raleway" pitchFamily="34" charset="-120"/>
              </a:rPr>
              <a:t>Стилізація ліній</a:t>
            </a:r>
            <a:endParaRPr lang="en-US" sz="1550" dirty="0"/>
          </a:p>
        </p:txBody>
      </p:sp>
      <p:sp>
        <p:nvSpPr>
          <p:cNvPr id="12" name="Text 6"/>
          <p:cNvSpPr/>
          <p:nvPr/>
        </p:nvSpPr>
        <p:spPr>
          <a:xfrm>
            <a:off x="7073979" y="4494490"/>
            <a:ext cx="7000756" cy="254079"/>
          </a:xfrm>
          <a:prstGeom prst="rect">
            <a:avLst/>
          </a:prstGeom>
          <a:noFill/>
          <a:ln/>
        </p:spPr>
        <p:txBody>
          <a:bodyPr wrap="none" lIns="0" tIns="0" rIns="0" bIns="0" rtlCol="0" anchor="t"/>
          <a:lstStyle/>
          <a:p>
            <a:pPr algn="l" indent="0" marL="0">
              <a:lnSpc>
                <a:spcPts val="2000"/>
              </a:lnSpc>
              <a:buNone/>
            </a:pPr>
            <a:r>
              <a:rPr lang="en-US" sz="1250" dirty="0">
                <a:solidFill>
                  <a:srgbClr val="3C3939"/>
                </a:solidFill>
                <a:latin typeface="Roboto" pitchFamily="34" charset="0"/>
                <a:ea typeface="Roboto" pitchFamily="34" charset="-122"/>
                <a:cs typeface="Roboto" pitchFamily="34" charset="-120"/>
              </a:rPr>
              <a:t>Налаштуйте товщину, колір та стиль ліній для покращення візуального сприйняття.</a:t>
            </a:r>
            <a:endParaRPr lang="en-US" sz="1250" dirty="0"/>
          </a:p>
        </p:txBody>
      </p:sp>
      <p:pic>
        <p:nvPicPr>
          <p:cNvPr id="13" name="Image 4" descr="preencoded.png">    </p:cNvPr>
          <p:cNvPicPr>
            <a:picLocks noChangeAspect="1"/>
          </p:cNvPicPr>
          <p:nvPr/>
        </p:nvPicPr>
        <p:blipFill>
          <a:blip r:embed="rId5"/>
          <a:stretch>
            <a:fillRect/>
          </a:stretch>
        </p:blipFill>
        <p:spPr>
          <a:xfrm>
            <a:off x="6042065" y="4945142"/>
            <a:ext cx="793790" cy="952619"/>
          </a:xfrm>
          <a:prstGeom prst="rect">
            <a:avLst/>
          </a:prstGeom>
        </p:spPr>
      </p:pic>
      <p:sp>
        <p:nvSpPr>
          <p:cNvPr id="14" name="Text 7"/>
          <p:cNvSpPr/>
          <p:nvPr/>
        </p:nvSpPr>
        <p:spPr>
          <a:xfrm>
            <a:off x="7073979" y="5103852"/>
            <a:ext cx="1984534" cy="248007"/>
          </a:xfrm>
          <a:prstGeom prst="rect">
            <a:avLst/>
          </a:prstGeom>
          <a:noFill/>
          <a:ln/>
        </p:spPr>
        <p:txBody>
          <a:bodyPr wrap="none" lIns="0" tIns="0" rIns="0" bIns="0" rtlCol="0" anchor="t"/>
          <a:lstStyle/>
          <a:p>
            <a:pPr algn="l" indent="0" marL="0">
              <a:lnSpc>
                <a:spcPts val="1950"/>
              </a:lnSpc>
              <a:buNone/>
            </a:pPr>
            <a:r>
              <a:rPr lang="en-US" sz="1550" dirty="0">
                <a:solidFill>
                  <a:srgbClr val="3C3939"/>
                </a:solidFill>
                <a:latin typeface="Raleway" pitchFamily="34" charset="0"/>
                <a:ea typeface="Raleway" pitchFamily="34" charset="-122"/>
                <a:cs typeface="Raleway" pitchFamily="34" charset="-120"/>
              </a:rPr>
              <a:t>Додавання підписів</a:t>
            </a:r>
            <a:endParaRPr lang="en-US" sz="1550" dirty="0"/>
          </a:p>
        </p:txBody>
      </p:sp>
      <p:sp>
        <p:nvSpPr>
          <p:cNvPr id="15" name="Text 8"/>
          <p:cNvSpPr/>
          <p:nvPr/>
        </p:nvSpPr>
        <p:spPr>
          <a:xfrm>
            <a:off x="7073979" y="5447109"/>
            <a:ext cx="7000756" cy="254079"/>
          </a:xfrm>
          <a:prstGeom prst="rect">
            <a:avLst/>
          </a:prstGeom>
          <a:noFill/>
          <a:ln/>
        </p:spPr>
        <p:txBody>
          <a:bodyPr wrap="none" lIns="0" tIns="0" rIns="0" bIns="0" rtlCol="0" anchor="t"/>
          <a:lstStyle/>
          <a:p>
            <a:pPr algn="l" indent="0" marL="0">
              <a:lnSpc>
                <a:spcPts val="2000"/>
              </a:lnSpc>
              <a:buNone/>
            </a:pPr>
            <a:r>
              <a:rPr lang="en-US" sz="1250" dirty="0">
                <a:solidFill>
                  <a:srgbClr val="3C3939"/>
                </a:solidFill>
                <a:latin typeface="Roboto" pitchFamily="34" charset="0"/>
                <a:ea typeface="Roboto" pitchFamily="34" charset="-122"/>
                <a:cs typeface="Roboto" pitchFamily="34" charset="-120"/>
              </a:rPr>
              <a:t>Увімкніть підписи значень висот для основних ізоліній у налаштуваннях Contour Labels.</a:t>
            </a:r>
            <a:endParaRPr lang="en-US" sz="1250" dirty="0"/>
          </a:p>
        </p:txBody>
      </p:sp>
      <p:sp>
        <p:nvSpPr>
          <p:cNvPr id="16" name="Text 9"/>
          <p:cNvSpPr/>
          <p:nvPr/>
        </p:nvSpPr>
        <p:spPr>
          <a:xfrm>
            <a:off x="6042065" y="6076355"/>
            <a:ext cx="8032671" cy="1016318"/>
          </a:xfrm>
          <a:prstGeom prst="rect">
            <a:avLst/>
          </a:prstGeom>
          <a:noFill/>
          <a:ln/>
        </p:spPr>
        <p:txBody>
          <a:bodyPr wrap="square" lIns="0" tIns="0" rIns="0" bIns="0" rtlCol="0" anchor="t"/>
          <a:lstStyle/>
          <a:p>
            <a:pPr algn="l" indent="0" marL="0">
              <a:lnSpc>
                <a:spcPts val="2000"/>
              </a:lnSpc>
              <a:buNone/>
            </a:pPr>
            <a:r>
              <a:rPr lang="en-US" sz="1250" dirty="0">
                <a:solidFill>
                  <a:srgbClr val="3C3939"/>
                </a:solidFill>
                <a:latin typeface="Roboto" pitchFamily="34" charset="0"/>
                <a:ea typeface="Roboto" pitchFamily="34" charset="-122"/>
                <a:cs typeface="Roboto" pitchFamily="34" charset="-120"/>
              </a:rPr>
              <a:t>Ізолінії (контурні лінії) є класичним способом відображення висот на картах. На 3D-піраміді вони допомагають глядачам краще оцінити перепад висот та форму об'єкта. Для кращого візуального ефекту рекомендується використовувати потовщені головні лінії (Major Contours) з інтервалом, що відповідає значним змінам висот, та тонші проміжні лінії (Minor Contours) для детальнішого відображення.</a:t>
            </a:r>
            <a:endParaRPr lang="en-US" sz="12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36521" y="578644"/>
            <a:ext cx="8144351" cy="657582"/>
          </a:xfrm>
          <a:prstGeom prst="rect">
            <a:avLst/>
          </a:prstGeom>
          <a:noFill/>
          <a:ln/>
        </p:spPr>
        <p:txBody>
          <a:bodyPr wrap="none" lIns="0" tIns="0" rIns="0" bIns="0" rtlCol="0" anchor="t"/>
          <a:lstStyle/>
          <a:p>
            <a:pPr algn="l" indent="0" marL="0">
              <a:lnSpc>
                <a:spcPts val="5150"/>
              </a:lnSpc>
              <a:buNone/>
            </a:pPr>
            <a:r>
              <a:rPr lang="en-US" sz="4100" dirty="0">
                <a:solidFill>
                  <a:srgbClr val="1B1B27"/>
                </a:solidFill>
                <a:latin typeface="Raleway" pitchFamily="34" charset="0"/>
                <a:ea typeface="Raleway" pitchFamily="34" charset="-122"/>
                <a:cs typeface="Raleway" pitchFamily="34" charset="-120"/>
              </a:rPr>
              <a:t>Накладання Текстур на Піраміду</a:t>
            </a:r>
            <a:endParaRPr lang="en-US" sz="4100" dirty="0"/>
          </a:p>
        </p:txBody>
      </p:sp>
      <p:pic>
        <p:nvPicPr>
          <p:cNvPr id="3" name="Image 0" descr="preencoded.png">    </p:cNvPr>
          <p:cNvPicPr>
            <a:picLocks noChangeAspect="1"/>
          </p:cNvPicPr>
          <p:nvPr/>
        </p:nvPicPr>
        <p:blipFill>
          <a:blip r:embed="rId1"/>
          <a:stretch>
            <a:fillRect/>
          </a:stretch>
        </p:blipFill>
        <p:spPr>
          <a:xfrm>
            <a:off x="744141" y="1793081"/>
            <a:ext cx="3159204" cy="3159204"/>
          </a:xfrm>
          <a:prstGeom prst="rect">
            <a:avLst/>
          </a:prstGeom>
        </p:spPr>
      </p:pic>
      <p:pic>
        <p:nvPicPr>
          <p:cNvPr id="4" name="Image 1" descr="preencoded.png">    </p:cNvPr>
          <p:cNvPicPr>
            <a:picLocks noChangeAspect="1"/>
          </p:cNvPicPr>
          <p:nvPr/>
        </p:nvPicPr>
        <p:blipFill>
          <a:blip r:embed="rId2"/>
          <a:stretch>
            <a:fillRect/>
          </a:stretch>
        </p:blipFill>
        <p:spPr>
          <a:xfrm>
            <a:off x="4071699" y="1793081"/>
            <a:ext cx="3159323" cy="3159323"/>
          </a:xfrm>
          <a:prstGeom prst="rect">
            <a:avLst/>
          </a:prstGeom>
        </p:spPr>
      </p:pic>
      <p:pic>
        <p:nvPicPr>
          <p:cNvPr id="5" name="Image 2" descr="preencoded.png">    </p:cNvPr>
          <p:cNvPicPr>
            <a:picLocks noChangeAspect="1"/>
          </p:cNvPicPr>
          <p:nvPr/>
        </p:nvPicPr>
        <p:blipFill>
          <a:blip r:embed="rId3"/>
          <a:stretch>
            <a:fillRect/>
          </a:stretch>
        </p:blipFill>
        <p:spPr>
          <a:xfrm>
            <a:off x="7399377" y="1793081"/>
            <a:ext cx="3159204" cy="3159204"/>
          </a:xfrm>
          <a:prstGeom prst="rect">
            <a:avLst/>
          </a:prstGeom>
        </p:spPr>
      </p:pic>
      <p:pic>
        <p:nvPicPr>
          <p:cNvPr id="6" name="Image 3" descr="preencoded.png">    </p:cNvPr>
          <p:cNvPicPr>
            <a:picLocks noChangeAspect="1"/>
          </p:cNvPicPr>
          <p:nvPr/>
        </p:nvPicPr>
        <p:blipFill>
          <a:blip r:embed="rId4"/>
          <a:stretch>
            <a:fillRect/>
          </a:stretch>
        </p:blipFill>
        <p:spPr>
          <a:xfrm>
            <a:off x="10726936" y="1793081"/>
            <a:ext cx="3159323" cy="3159323"/>
          </a:xfrm>
          <a:prstGeom prst="rect">
            <a:avLst/>
          </a:prstGeom>
        </p:spPr>
      </p:pic>
      <p:sp>
        <p:nvSpPr>
          <p:cNvPr id="7" name="Text 1"/>
          <p:cNvSpPr/>
          <p:nvPr/>
        </p:nvSpPr>
        <p:spPr>
          <a:xfrm>
            <a:off x="736521" y="5325070"/>
            <a:ext cx="13157359" cy="1346835"/>
          </a:xfrm>
          <a:prstGeom prst="rect">
            <a:avLst/>
          </a:prstGeom>
          <a:noFill/>
          <a:ln/>
        </p:spPr>
        <p:txBody>
          <a:bodyPr wrap="square" lIns="0" tIns="0" rIns="0" bIns="0" rtlCol="0" anchor="t"/>
          <a:lstStyle/>
          <a:p>
            <a:pPr algn="l" indent="0" marL="0">
              <a:lnSpc>
                <a:spcPts val="2650"/>
              </a:lnSpc>
              <a:buNone/>
            </a:pPr>
            <a:r>
              <a:rPr lang="en-US" sz="1650" dirty="0">
                <a:solidFill>
                  <a:srgbClr val="3C3939"/>
                </a:solidFill>
                <a:latin typeface="Roboto" pitchFamily="34" charset="0"/>
                <a:ea typeface="Roboto" pitchFamily="34" charset="-122"/>
                <a:cs typeface="Roboto" pitchFamily="34" charset="-120"/>
              </a:rPr>
              <a:t>Накладання текстур може значно покращити візуальне сприйняття 3D-піраміди, додаючи реалізму або додаткову інформацію. У Surfer ви можете накласти зображення або карту на поверхню через меню Map &gt; Overlay &gt; Image. Для цього потрібно мати зображення з геоприв'язкою або налаштувати його координати вручну. Підтримуються різні типи зображень, включаючи супутникові знімки, фотографії, геологічні карти або будь-які інші растрові дані.</a:t>
            </a:r>
            <a:endParaRPr lang="en-US" sz="1650" dirty="0"/>
          </a:p>
        </p:txBody>
      </p:sp>
      <p:sp>
        <p:nvSpPr>
          <p:cNvPr id="8" name="Text 2"/>
          <p:cNvSpPr/>
          <p:nvPr/>
        </p:nvSpPr>
        <p:spPr>
          <a:xfrm>
            <a:off x="736521" y="6908602"/>
            <a:ext cx="13157359" cy="1010126"/>
          </a:xfrm>
          <a:prstGeom prst="rect">
            <a:avLst/>
          </a:prstGeom>
          <a:noFill/>
          <a:ln/>
        </p:spPr>
        <p:txBody>
          <a:bodyPr wrap="square" lIns="0" tIns="0" rIns="0" bIns="0" rtlCol="0" anchor="t"/>
          <a:lstStyle/>
          <a:p>
            <a:pPr algn="l" indent="0" marL="0">
              <a:lnSpc>
                <a:spcPts val="2650"/>
              </a:lnSpc>
              <a:buNone/>
            </a:pPr>
            <a:r>
              <a:rPr lang="en-US" sz="1650" dirty="0">
                <a:solidFill>
                  <a:srgbClr val="3C3939"/>
                </a:solidFill>
                <a:latin typeface="Roboto" pitchFamily="34" charset="0"/>
                <a:ea typeface="Roboto" pitchFamily="34" charset="-122"/>
                <a:cs typeface="Roboto" pitchFamily="34" charset="-120"/>
              </a:rPr>
              <a:t>Для найкращих результатів рекомендується використовувати зображення високої роздільної здатності та налаштувати прозорість так, щоб була видна як текстура, так і рельєф піраміди. Також можна комбінувати текстуру з кольоровою схемою, щоб підкреслити як візуальні особливості, так і кількісні значення висот.</a:t>
            </a:r>
            <a:endParaRPr lang="en-US" sz="16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685800"/>
            <a:ext cx="8290917"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Підсумки та Практичні Поради</a:t>
            </a:r>
            <a:endParaRPr lang="en-US" sz="4450" dirty="0"/>
          </a:p>
        </p:txBody>
      </p:sp>
      <p:pic>
        <p:nvPicPr>
          <p:cNvPr id="3" name="Image 0" descr="preencoded.png">    </p:cNvPr>
          <p:cNvPicPr>
            <a:picLocks noChangeAspect="1"/>
          </p:cNvPicPr>
          <p:nvPr/>
        </p:nvPicPr>
        <p:blipFill>
          <a:blip r:embed="rId1"/>
          <a:stretch>
            <a:fillRect/>
          </a:stretch>
        </p:blipFill>
        <p:spPr>
          <a:xfrm>
            <a:off x="793790" y="1774388"/>
            <a:ext cx="566976" cy="566976"/>
          </a:xfrm>
          <a:prstGeom prst="rect">
            <a:avLst/>
          </a:prstGeom>
        </p:spPr>
      </p:pic>
      <p:sp>
        <p:nvSpPr>
          <p:cNvPr id="4" name="Text 1"/>
          <p:cNvSpPr/>
          <p:nvPr/>
        </p:nvSpPr>
        <p:spPr>
          <a:xfrm>
            <a:off x="1587579" y="1734741"/>
            <a:ext cx="2211705" cy="1062990"/>
          </a:xfrm>
          <a:prstGeom prst="rect">
            <a:avLst/>
          </a:prstGeom>
          <a:noFill/>
          <a:ln/>
        </p:spPr>
        <p:txBody>
          <a:bodyPr wrap="squar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Регулярно зберігайте роботу</a:t>
            </a:r>
            <a:endParaRPr lang="en-US" sz="2200" dirty="0"/>
          </a:p>
        </p:txBody>
      </p:sp>
      <p:sp>
        <p:nvSpPr>
          <p:cNvPr id="5" name="Text 2"/>
          <p:cNvSpPr/>
          <p:nvPr/>
        </p:nvSpPr>
        <p:spPr>
          <a:xfrm>
            <a:off x="1587579" y="2933819"/>
            <a:ext cx="2211705" cy="217741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Створюйте проміжні версії проєкту, щоб мати можливість повернутися до попередніх етапів у разі необхідності.</a:t>
            </a:r>
            <a:endParaRPr lang="en-US" sz="1750" dirty="0"/>
          </a:p>
        </p:txBody>
      </p:sp>
      <p:pic>
        <p:nvPicPr>
          <p:cNvPr id="6" name="Image 1" descr="preencoded.png">    </p:cNvPr>
          <p:cNvPicPr>
            <a:picLocks noChangeAspect="1"/>
          </p:cNvPicPr>
          <p:nvPr/>
        </p:nvPicPr>
        <p:blipFill>
          <a:blip r:embed="rId2"/>
          <a:stretch>
            <a:fillRect/>
          </a:stretch>
        </p:blipFill>
        <p:spPr>
          <a:xfrm>
            <a:off x="4139446" y="1774388"/>
            <a:ext cx="566976" cy="566976"/>
          </a:xfrm>
          <a:prstGeom prst="rect">
            <a:avLst/>
          </a:prstGeom>
        </p:spPr>
      </p:pic>
      <p:sp>
        <p:nvSpPr>
          <p:cNvPr id="7" name="Text 3"/>
          <p:cNvSpPr/>
          <p:nvPr/>
        </p:nvSpPr>
        <p:spPr>
          <a:xfrm>
            <a:off x="4933236" y="1734741"/>
            <a:ext cx="2211824" cy="1062990"/>
          </a:xfrm>
          <a:prstGeom prst="rect">
            <a:avLst/>
          </a:prstGeom>
          <a:noFill/>
          <a:ln/>
        </p:spPr>
        <p:txBody>
          <a:bodyPr wrap="squar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Експериментуйте з візуалізацією</a:t>
            </a:r>
            <a:endParaRPr lang="en-US" sz="2200" dirty="0"/>
          </a:p>
        </p:txBody>
      </p:sp>
      <p:sp>
        <p:nvSpPr>
          <p:cNvPr id="8" name="Text 4"/>
          <p:cNvSpPr/>
          <p:nvPr/>
        </p:nvSpPr>
        <p:spPr>
          <a:xfrm>
            <a:off x="4933236" y="2933819"/>
            <a:ext cx="2211824" cy="290322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Випробуйте різні кольорові схеми, кути огляду та параметри освітлення для досягнення найкращого візуального ефекту.</a:t>
            </a:r>
            <a:endParaRPr lang="en-US" sz="1750" dirty="0"/>
          </a:p>
        </p:txBody>
      </p:sp>
      <p:pic>
        <p:nvPicPr>
          <p:cNvPr id="9" name="Image 2" descr="preencoded.png">    </p:cNvPr>
          <p:cNvPicPr>
            <a:picLocks noChangeAspect="1"/>
          </p:cNvPicPr>
          <p:nvPr/>
        </p:nvPicPr>
        <p:blipFill>
          <a:blip r:embed="rId3"/>
          <a:stretch>
            <a:fillRect/>
          </a:stretch>
        </p:blipFill>
        <p:spPr>
          <a:xfrm>
            <a:off x="7485221" y="1774388"/>
            <a:ext cx="566976" cy="566976"/>
          </a:xfrm>
          <a:prstGeom prst="rect">
            <a:avLst/>
          </a:prstGeom>
        </p:spPr>
      </p:pic>
      <p:sp>
        <p:nvSpPr>
          <p:cNvPr id="10" name="Text 5"/>
          <p:cNvSpPr/>
          <p:nvPr/>
        </p:nvSpPr>
        <p:spPr>
          <a:xfrm>
            <a:off x="8279011" y="1734741"/>
            <a:ext cx="2211824" cy="708660"/>
          </a:xfrm>
          <a:prstGeom prst="rect">
            <a:avLst/>
          </a:prstGeom>
          <a:noFill/>
          <a:ln/>
        </p:spPr>
        <p:txBody>
          <a:bodyPr wrap="squar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Зберігайте баланс</a:t>
            </a:r>
            <a:endParaRPr lang="en-US" sz="2200" dirty="0"/>
          </a:p>
        </p:txBody>
      </p:sp>
      <p:sp>
        <p:nvSpPr>
          <p:cNvPr id="11" name="Text 6"/>
          <p:cNvSpPr/>
          <p:nvPr/>
        </p:nvSpPr>
        <p:spPr>
          <a:xfrm>
            <a:off x="8279011" y="2579489"/>
            <a:ext cx="2211824" cy="254031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Уникайте перевантаження карти надмірною кількістю елементів — простота часто покращує сприйняття.</a:t>
            </a:r>
            <a:endParaRPr lang="en-US" sz="1750" dirty="0"/>
          </a:p>
        </p:txBody>
      </p:sp>
      <p:pic>
        <p:nvPicPr>
          <p:cNvPr id="12" name="Image 3" descr="preencoded.png">    </p:cNvPr>
          <p:cNvPicPr>
            <a:picLocks noChangeAspect="1"/>
          </p:cNvPicPr>
          <p:nvPr/>
        </p:nvPicPr>
        <p:blipFill>
          <a:blip r:embed="rId4"/>
          <a:stretch>
            <a:fillRect/>
          </a:stretch>
        </p:blipFill>
        <p:spPr>
          <a:xfrm>
            <a:off x="10830997" y="1774388"/>
            <a:ext cx="566976" cy="566976"/>
          </a:xfrm>
          <a:prstGeom prst="rect">
            <a:avLst/>
          </a:prstGeom>
        </p:spPr>
      </p:pic>
      <p:sp>
        <p:nvSpPr>
          <p:cNvPr id="13" name="Text 7"/>
          <p:cNvSpPr/>
          <p:nvPr/>
        </p:nvSpPr>
        <p:spPr>
          <a:xfrm>
            <a:off x="11624786" y="1734741"/>
            <a:ext cx="2211824" cy="708660"/>
          </a:xfrm>
          <a:prstGeom prst="rect">
            <a:avLst/>
          </a:prstGeom>
          <a:noFill/>
          <a:ln/>
        </p:spPr>
        <p:txBody>
          <a:bodyPr wrap="squar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Вивчайте документацію</a:t>
            </a:r>
            <a:endParaRPr lang="en-US" sz="2200" dirty="0"/>
          </a:p>
        </p:txBody>
      </p:sp>
      <p:sp>
        <p:nvSpPr>
          <p:cNvPr id="14" name="Text 8"/>
          <p:cNvSpPr/>
          <p:nvPr/>
        </p:nvSpPr>
        <p:spPr>
          <a:xfrm>
            <a:off x="11624786" y="2579489"/>
            <a:ext cx="2211824" cy="217741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Офіційна документація Surfer містить детальні пояснення всіх функцій та багато корисних порад.</a:t>
            </a:r>
            <a:endParaRPr lang="en-US" sz="1750" dirty="0"/>
          </a:p>
        </p:txBody>
      </p:sp>
      <p:sp>
        <p:nvSpPr>
          <p:cNvPr id="15" name="Text 9"/>
          <p:cNvSpPr/>
          <p:nvPr/>
        </p:nvSpPr>
        <p:spPr>
          <a:xfrm>
            <a:off x="793790" y="6092190"/>
            <a:ext cx="13042821"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Ми розглянули основні етапи роботи з програмою Surfer для створення 3D-піраміди на основі GRD-файлу. Від початкового ознайомлення з інтерфейсом до складних налаштувань візуалізації — ці навички дозволять вам ефективно працювати з різноманітними просторовими даними. Пам'ятайте, що майстерність приходить з практикою, тому експериментуйте з різними наборами даних та параметрами для вдосконалення своїх навичок.</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555081"/>
          </a:xfrm>
          <a:prstGeom prst="rect">
            <a:avLst/>
          </a:prstGeom>
        </p:spPr>
      </p:pic>
      <p:sp>
        <p:nvSpPr>
          <p:cNvPr id="3" name="Text 0"/>
          <p:cNvSpPr/>
          <p:nvPr/>
        </p:nvSpPr>
        <p:spPr>
          <a:xfrm>
            <a:off x="715328" y="3203972"/>
            <a:ext cx="5110162" cy="638770"/>
          </a:xfrm>
          <a:prstGeom prst="rect">
            <a:avLst/>
          </a:prstGeom>
          <a:noFill/>
          <a:ln/>
        </p:spPr>
        <p:txBody>
          <a:bodyPr wrap="none" lIns="0" tIns="0" rIns="0" bIns="0" rtlCol="0" anchor="t"/>
          <a:lstStyle/>
          <a:p>
            <a:pPr algn="l" indent="0" marL="0">
              <a:lnSpc>
                <a:spcPts val="5000"/>
              </a:lnSpc>
              <a:buNone/>
            </a:pPr>
            <a:r>
              <a:rPr lang="en-US" sz="4000" dirty="0">
                <a:solidFill>
                  <a:srgbClr val="1B1B27"/>
                </a:solidFill>
                <a:latin typeface="Raleway" pitchFamily="34" charset="0"/>
                <a:ea typeface="Raleway" pitchFamily="34" charset="-122"/>
                <a:cs typeface="Raleway" pitchFamily="34" charset="-120"/>
              </a:rPr>
              <a:t>Огляд Проєкту</a:t>
            </a:r>
            <a:endParaRPr lang="en-US" sz="4000" dirty="0"/>
          </a:p>
        </p:txBody>
      </p:sp>
      <p:sp>
        <p:nvSpPr>
          <p:cNvPr id="4" name="Shape 1"/>
          <p:cNvSpPr/>
          <p:nvPr/>
        </p:nvSpPr>
        <p:spPr>
          <a:xfrm>
            <a:off x="715328" y="4762500"/>
            <a:ext cx="4195524" cy="204311"/>
          </a:xfrm>
          <a:prstGeom prst="roundRect">
            <a:avLst>
              <a:gd name="adj" fmla="val 42020"/>
            </a:avLst>
          </a:prstGeom>
          <a:solidFill>
            <a:srgbClr val="E1E1EA"/>
          </a:solidFill>
          <a:ln w="7620">
            <a:solidFill>
              <a:srgbClr val="C7C7D0"/>
            </a:solidFill>
            <a:prstDash val="solid"/>
          </a:ln>
        </p:spPr>
      </p:sp>
      <p:sp>
        <p:nvSpPr>
          <p:cNvPr id="5" name="Text 2"/>
          <p:cNvSpPr/>
          <p:nvPr/>
        </p:nvSpPr>
        <p:spPr>
          <a:xfrm>
            <a:off x="715328" y="5273397"/>
            <a:ext cx="3636764" cy="319326"/>
          </a:xfrm>
          <a:prstGeom prst="rect">
            <a:avLst/>
          </a:prstGeom>
          <a:noFill/>
          <a:ln/>
        </p:spPr>
        <p:txBody>
          <a:bodyPr wrap="none" lIns="0" tIns="0" rIns="0" bIns="0" rtlCol="0" anchor="t"/>
          <a:lstStyle/>
          <a:p>
            <a:pPr algn="l" indent="0" marL="0">
              <a:lnSpc>
                <a:spcPts val="2500"/>
              </a:lnSpc>
              <a:buNone/>
            </a:pPr>
            <a:r>
              <a:rPr lang="en-US" sz="2000" dirty="0">
                <a:solidFill>
                  <a:srgbClr val="3C3939"/>
                </a:solidFill>
                <a:latin typeface="Raleway" pitchFamily="34" charset="0"/>
                <a:ea typeface="Raleway" pitchFamily="34" charset="-122"/>
                <a:cs typeface="Raleway" pitchFamily="34" charset="-120"/>
              </a:rPr>
              <a:t>Ознайомлення з інтерфейсом</a:t>
            </a:r>
            <a:endParaRPr lang="en-US" sz="2000" dirty="0"/>
          </a:p>
        </p:txBody>
      </p:sp>
      <p:sp>
        <p:nvSpPr>
          <p:cNvPr id="6" name="Text 3"/>
          <p:cNvSpPr/>
          <p:nvPr/>
        </p:nvSpPr>
        <p:spPr>
          <a:xfrm>
            <a:off x="715328" y="5715357"/>
            <a:ext cx="4195524" cy="981194"/>
          </a:xfrm>
          <a:prstGeom prst="rect">
            <a:avLst/>
          </a:prstGeom>
          <a:noFill/>
          <a:ln/>
        </p:spPr>
        <p:txBody>
          <a:bodyPr wrap="square" lIns="0" tIns="0" rIns="0" bIns="0" rtlCol="0" anchor="t"/>
          <a:lstStyle/>
          <a:p>
            <a:pPr algn="l" indent="0" marL="0">
              <a:lnSpc>
                <a:spcPts val="2550"/>
              </a:lnSpc>
              <a:buNone/>
            </a:pPr>
            <a:r>
              <a:rPr lang="en-US" sz="1600" dirty="0">
                <a:solidFill>
                  <a:srgbClr val="3C3939"/>
                </a:solidFill>
                <a:latin typeface="Roboto" pitchFamily="34" charset="0"/>
                <a:ea typeface="Roboto" pitchFamily="34" charset="-122"/>
                <a:cs typeface="Roboto" pitchFamily="34" charset="-120"/>
              </a:rPr>
              <a:t>Вивчення основних елементів робочого середовища Surfer, розуміння принципів організації інструментів та панелей.</a:t>
            </a:r>
            <a:endParaRPr lang="en-US" sz="1600" dirty="0"/>
          </a:p>
        </p:txBody>
      </p:sp>
      <p:sp>
        <p:nvSpPr>
          <p:cNvPr id="7" name="Shape 4"/>
          <p:cNvSpPr/>
          <p:nvPr/>
        </p:nvSpPr>
        <p:spPr>
          <a:xfrm>
            <a:off x="5217438" y="4455914"/>
            <a:ext cx="4195524" cy="204311"/>
          </a:xfrm>
          <a:prstGeom prst="roundRect">
            <a:avLst>
              <a:gd name="adj" fmla="val 42020"/>
            </a:avLst>
          </a:prstGeom>
          <a:solidFill>
            <a:srgbClr val="E1E1EA"/>
          </a:solidFill>
          <a:ln w="7620">
            <a:solidFill>
              <a:srgbClr val="C7C7D0"/>
            </a:solidFill>
            <a:prstDash val="solid"/>
          </a:ln>
        </p:spPr>
      </p:sp>
      <p:sp>
        <p:nvSpPr>
          <p:cNvPr id="8" name="Text 5"/>
          <p:cNvSpPr/>
          <p:nvPr/>
        </p:nvSpPr>
        <p:spPr>
          <a:xfrm>
            <a:off x="5217438" y="4966811"/>
            <a:ext cx="2850475" cy="319326"/>
          </a:xfrm>
          <a:prstGeom prst="rect">
            <a:avLst/>
          </a:prstGeom>
          <a:noFill/>
          <a:ln/>
        </p:spPr>
        <p:txBody>
          <a:bodyPr wrap="none" lIns="0" tIns="0" rIns="0" bIns="0" rtlCol="0" anchor="t"/>
          <a:lstStyle/>
          <a:p>
            <a:pPr algn="l" indent="0" marL="0">
              <a:lnSpc>
                <a:spcPts val="2500"/>
              </a:lnSpc>
              <a:buNone/>
            </a:pPr>
            <a:r>
              <a:rPr lang="en-US" sz="2000" dirty="0">
                <a:solidFill>
                  <a:srgbClr val="3C3939"/>
                </a:solidFill>
                <a:latin typeface="Raleway" pitchFamily="34" charset="0"/>
                <a:ea typeface="Raleway" pitchFamily="34" charset="-122"/>
                <a:cs typeface="Raleway" pitchFamily="34" charset="-120"/>
              </a:rPr>
              <a:t>Робота з GRD-файлами</a:t>
            </a:r>
            <a:endParaRPr lang="en-US" sz="2000" dirty="0"/>
          </a:p>
        </p:txBody>
      </p:sp>
      <p:sp>
        <p:nvSpPr>
          <p:cNvPr id="9" name="Text 6"/>
          <p:cNvSpPr/>
          <p:nvPr/>
        </p:nvSpPr>
        <p:spPr>
          <a:xfrm>
            <a:off x="5217438" y="5408771"/>
            <a:ext cx="4195524" cy="981194"/>
          </a:xfrm>
          <a:prstGeom prst="rect">
            <a:avLst/>
          </a:prstGeom>
          <a:noFill/>
          <a:ln/>
        </p:spPr>
        <p:txBody>
          <a:bodyPr wrap="square" lIns="0" tIns="0" rIns="0" bIns="0" rtlCol="0" anchor="t"/>
          <a:lstStyle/>
          <a:p>
            <a:pPr algn="l" indent="0" marL="0">
              <a:lnSpc>
                <a:spcPts val="2550"/>
              </a:lnSpc>
              <a:buNone/>
            </a:pPr>
            <a:r>
              <a:rPr lang="en-US" sz="1600" dirty="0">
                <a:solidFill>
                  <a:srgbClr val="3C3939"/>
                </a:solidFill>
                <a:latin typeface="Roboto" pitchFamily="34" charset="0"/>
                <a:ea typeface="Roboto" pitchFamily="34" charset="-122"/>
                <a:cs typeface="Roboto" pitchFamily="34" charset="-120"/>
              </a:rPr>
              <a:t>Завантаження, аналіз та підготовка сіткових даних для подальшої обробки та візуалізації.</a:t>
            </a:r>
            <a:endParaRPr lang="en-US" sz="1600" dirty="0"/>
          </a:p>
        </p:txBody>
      </p:sp>
      <p:sp>
        <p:nvSpPr>
          <p:cNvPr id="10" name="Shape 7"/>
          <p:cNvSpPr/>
          <p:nvPr/>
        </p:nvSpPr>
        <p:spPr>
          <a:xfrm>
            <a:off x="9719548" y="4149328"/>
            <a:ext cx="4195524" cy="204311"/>
          </a:xfrm>
          <a:prstGeom prst="roundRect">
            <a:avLst>
              <a:gd name="adj" fmla="val 42020"/>
            </a:avLst>
          </a:prstGeom>
          <a:solidFill>
            <a:srgbClr val="E1E1EA"/>
          </a:solidFill>
          <a:ln w="7620">
            <a:solidFill>
              <a:srgbClr val="C7C7D0"/>
            </a:solidFill>
            <a:prstDash val="solid"/>
          </a:ln>
        </p:spPr>
      </p:sp>
      <p:sp>
        <p:nvSpPr>
          <p:cNvPr id="11" name="Text 8"/>
          <p:cNvSpPr/>
          <p:nvPr/>
        </p:nvSpPr>
        <p:spPr>
          <a:xfrm>
            <a:off x="9719548" y="4660225"/>
            <a:ext cx="2723078" cy="319326"/>
          </a:xfrm>
          <a:prstGeom prst="rect">
            <a:avLst/>
          </a:prstGeom>
          <a:noFill/>
          <a:ln/>
        </p:spPr>
        <p:txBody>
          <a:bodyPr wrap="none" lIns="0" tIns="0" rIns="0" bIns="0" rtlCol="0" anchor="t"/>
          <a:lstStyle/>
          <a:p>
            <a:pPr algn="l" indent="0" marL="0">
              <a:lnSpc>
                <a:spcPts val="2500"/>
              </a:lnSpc>
              <a:buNone/>
            </a:pPr>
            <a:r>
              <a:rPr lang="en-US" sz="2000" dirty="0">
                <a:solidFill>
                  <a:srgbClr val="3C3939"/>
                </a:solidFill>
                <a:latin typeface="Raleway" pitchFamily="34" charset="0"/>
                <a:ea typeface="Raleway" pitchFamily="34" charset="-122"/>
                <a:cs typeface="Raleway" pitchFamily="34" charset="-120"/>
              </a:rPr>
              <a:t>Побудова 3D-піраміди</a:t>
            </a:r>
            <a:endParaRPr lang="en-US" sz="2000" dirty="0"/>
          </a:p>
        </p:txBody>
      </p:sp>
      <p:sp>
        <p:nvSpPr>
          <p:cNvPr id="12" name="Text 9"/>
          <p:cNvSpPr/>
          <p:nvPr/>
        </p:nvSpPr>
        <p:spPr>
          <a:xfrm>
            <a:off x="9719548" y="5102185"/>
            <a:ext cx="4195524" cy="981194"/>
          </a:xfrm>
          <a:prstGeom prst="rect">
            <a:avLst/>
          </a:prstGeom>
          <a:noFill/>
          <a:ln/>
        </p:spPr>
        <p:txBody>
          <a:bodyPr wrap="square" lIns="0" tIns="0" rIns="0" bIns="0" rtlCol="0" anchor="t"/>
          <a:lstStyle/>
          <a:p>
            <a:pPr algn="l" indent="0" marL="0">
              <a:lnSpc>
                <a:spcPts val="2550"/>
              </a:lnSpc>
              <a:buNone/>
            </a:pPr>
            <a:r>
              <a:rPr lang="en-US" sz="1600" dirty="0">
                <a:solidFill>
                  <a:srgbClr val="3C3939"/>
                </a:solidFill>
                <a:latin typeface="Roboto" pitchFamily="34" charset="0"/>
                <a:ea typeface="Roboto" pitchFamily="34" charset="-122"/>
                <a:cs typeface="Roboto" pitchFamily="34" charset="-120"/>
              </a:rPr>
              <a:t>Використання інструментів 3D-моделювання для створення піраміди на основі даних з GRD-файлу.</a:t>
            </a:r>
            <a:endParaRPr lang="en-US" sz="1600" dirty="0"/>
          </a:p>
        </p:txBody>
      </p:sp>
      <p:sp>
        <p:nvSpPr>
          <p:cNvPr id="13" name="Text 10"/>
          <p:cNvSpPr/>
          <p:nvPr/>
        </p:nvSpPr>
        <p:spPr>
          <a:xfrm>
            <a:off x="715328" y="6926461"/>
            <a:ext cx="13199745" cy="654129"/>
          </a:xfrm>
          <a:prstGeom prst="rect">
            <a:avLst/>
          </a:prstGeom>
          <a:noFill/>
          <a:ln/>
        </p:spPr>
        <p:txBody>
          <a:bodyPr wrap="square" lIns="0" tIns="0" rIns="0" bIns="0" rtlCol="0" anchor="t"/>
          <a:lstStyle/>
          <a:p>
            <a:pPr algn="l" indent="0" marL="0">
              <a:lnSpc>
                <a:spcPts val="2550"/>
              </a:lnSpc>
              <a:buNone/>
            </a:pPr>
            <a:r>
              <a:rPr lang="en-US" sz="1600" dirty="0">
                <a:solidFill>
                  <a:srgbClr val="3C3939"/>
                </a:solidFill>
                <a:latin typeface="Roboto" pitchFamily="34" charset="0"/>
                <a:ea typeface="Roboto" pitchFamily="34" charset="-122"/>
                <a:cs typeface="Roboto" pitchFamily="34" charset="-120"/>
              </a:rPr>
              <a:t>Наш проєкт спрямований на практичне засвоєння основних навичок роботи з програмою Surfer. Ми пройдемо весь процес від початкового ознайомлення з інтерфейсом до створення готової 3D-моделі піраміди, використовуючи реальні дані з GRD-файлів.</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pic>
        <p:nvPicPr>
          <p:cNvPr id="3" name="Image 1" descr="preencoded.png">    </p:cNvPr>
          <p:cNvPicPr>
            <a:picLocks noChangeAspect="1"/>
          </p:cNvPicPr>
          <p:nvPr/>
        </p:nvPicPr>
        <p:blipFill>
          <a:blip r:embed="rId2"/>
          <a:stretch>
            <a:fillRect/>
          </a:stretch>
        </p:blipFill>
        <p:spPr>
          <a:xfrm>
            <a:off x="9392960" y="2772013"/>
            <a:ext cx="4988362" cy="2685455"/>
          </a:xfrm>
          <a:prstGeom prst="rect">
            <a:avLst/>
          </a:prstGeom>
        </p:spPr>
      </p:pic>
      <p:sp>
        <p:nvSpPr>
          <p:cNvPr id="4" name="Text 0"/>
          <p:cNvSpPr/>
          <p:nvPr/>
        </p:nvSpPr>
        <p:spPr>
          <a:xfrm>
            <a:off x="697230" y="875705"/>
            <a:ext cx="5122902" cy="622697"/>
          </a:xfrm>
          <a:prstGeom prst="rect">
            <a:avLst/>
          </a:prstGeom>
          <a:noFill/>
          <a:ln/>
        </p:spPr>
        <p:txBody>
          <a:bodyPr wrap="none" lIns="0" tIns="0" rIns="0" bIns="0" rtlCol="0" anchor="t"/>
          <a:lstStyle/>
          <a:p>
            <a:pPr algn="l" indent="0" marL="0">
              <a:lnSpc>
                <a:spcPts val="4900"/>
              </a:lnSpc>
              <a:buNone/>
            </a:pPr>
            <a:r>
              <a:rPr lang="en-US" sz="3900" dirty="0">
                <a:solidFill>
                  <a:srgbClr val="1B1B27"/>
                </a:solidFill>
                <a:latin typeface="Raleway" pitchFamily="34" charset="0"/>
                <a:ea typeface="Raleway" pitchFamily="34" charset="-122"/>
                <a:cs typeface="Raleway" pitchFamily="34" charset="-120"/>
              </a:rPr>
              <a:t>Що Таке GRD-Файли?</a:t>
            </a:r>
            <a:endParaRPr lang="en-US" sz="3900" dirty="0"/>
          </a:p>
        </p:txBody>
      </p:sp>
      <p:sp>
        <p:nvSpPr>
          <p:cNvPr id="5" name="Shape 1"/>
          <p:cNvSpPr/>
          <p:nvPr/>
        </p:nvSpPr>
        <p:spPr>
          <a:xfrm>
            <a:off x="697230" y="2021324"/>
            <a:ext cx="448270" cy="448270"/>
          </a:xfrm>
          <a:prstGeom prst="roundRect">
            <a:avLst>
              <a:gd name="adj" fmla="val 18667"/>
            </a:avLst>
          </a:prstGeom>
          <a:solidFill>
            <a:srgbClr val="E1E1EA"/>
          </a:solidFill>
          <a:ln w="7620">
            <a:solidFill>
              <a:srgbClr val="C7C7D0"/>
            </a:solidFill>
            <a:prstDash val="solid"/>
          </a:ln>
        </p:spPr>
      </p:sp>
      <p:pic>
        <p:nvPicPr>
          <p:cNvPr id="6" name="Image 2" descr="preencoded.png">    </p:cNvPr>
          <p:cNvPicPr>
            <a:picLocks noChangeAspect="1"/>
          </p:cNvPicPr>
          <p:nvPr/>
        </p:nvPicPr>
        <p:blipFill>
          <a:blip r:embed="rId3"/>
          <a:stretch>
            <a:fillRect/>
          </a:stretch>
        </p:blipFill>
        <p:spPr>
          <a:xfrm>
            <a:off x="771882" y="2058650"/>
            <a:ext cx="298847" cy="373499"/>
          </a:xfrm>
          <a:prstGeom prst="rect">
            <a:avLst/>
          </a:prstGeom>
        </p:spPr>
      </p:pic>
      <p:sp>
        <p:nvSpPr>
          <p:cNvPr id="7" name="Text 2"/>
          <p:cNvSpPr/>
          <p:nvPr/>
        </p:nvSpPr>
        <p:spPr>
          <a:xfrm>
            <a:off x="1344692" y="2021324"/>
            <a:ext cx="2819281" cy="311348"/>
          </a:xfrm>
          <a:prstGeom prst="rect">
            <a:avLst/>
          </a:prstGeom>
          <a:noFill/>
          <a:ln/>
        </p:spPr>
        <p:txBody>
          <a:bodyPr wrap="none" lIns="0" tIns="0" rIns="0" bIns="0" rtlCol="0" anchor="t"/>
          <a:lstStyle/>
          <a:p>
            <a:pPr algn="l" indent="0" marL="0">
              <a:lnSpc>
                <a:spcPts val="2450"/>
              </a:lnSpc>
              <a:buNone/>
            </a:pPr>
            <a:r>
              <a:rPr lang="en-US" sz="1950" dirty="0">
                <a:solidFill>
                  <a:srgbClr val="3C3939"/>
                </a:solidFill>
                <a:latin typeface="Raleway" pitchFamily="34" charset="0"/>
                <a:ea typeface="Raleway" pitchFamily="34" charset="-122"/>
                <a:cs typeface="Raleway" pitchFamily="34" charset="-120"/>
              </a:rPr>
              <a:t>Формат Сіткових Даних</a:t>
            </a:r>
            <a:endParaRPr lang="en-US" sz="1950" dirty="0"/>
          </a:p>
        </p:txBody>
      </p:sp>
      <p:sp>
        <p:nvSpPr>
          <p:cNvPr id="8" name="Text 3"/>
          <p:cNvSpPr/>
          <p:nvPr/>
        </p:nvSpPr>
        <p:spPr>
          <a:xfrm>
            <a:off x="1344692" y="2452211"/>
            <a:ext cx="3127772" cy="1593056"/>
          </a:xfrm>
          <a:prstGeom prst="rect">
            <a:avLst/>
          </a:prstGeom>
          <a:noFill/>
          <a:ln/>
        </p:spPr>
        <p:txBody>
          <a:bodyPr wrap="squar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GRD (Grid) — це формат файлів, що містить регулярну мережу точок з координатами X, Y та значеннями Z, організованими у вигляді матриці.</a:t>
            </a:r>
            <a:endParaRPr lang="en-US" sz="1550" dirty="0"/>
          </a:p>
        </p:txBody>
      </p:sp>
      <p:sp>
        <p:nvSpPr>
          <p:cNvPr id="9" name="Shape 4"/>
          <p:cNvSpPr/>
          <p:nvPr/>
        </p:nvSpPr>
        <p:spPr>
          <a:xfrm>
            <a:off x="4671655" y="2021324"/>
            <a:ext cx="448270" cy="448270"/>
          </a:xfrm>
          <a:prstGeom prst="roundRect">
            <a:avLst>
              <a:gd name="adj" fmla="val 18667"/>
            </a:avLst>
          </a:prstGeom>
          <a:solidFill>
            <a:srgbClr val="E1E1EA"/>
          </a:solidFill>
          <a:ln w="7620">
            <a:solidFill>
              <a:srgbClr val="C7C7D0"/>
            </a:solidFill>
            <a:prstDash val="solid"/>
          </a:ln>
        </p:spPr>
      </p:sp>
      <p:pic>
        <p:nvPicPr>
          <p:cNvPr id="10" name="Image 3" descr="preencoded.png">    </p:cNvPr>
          <p:cNvPicPr>
            <a:picLocks noChangeAspect="1"/>
          </p:cNvPicPr>
          <p:nvPr/>
        </p:nvPicPr>
        <p:blipFill>
          <a:blip r:embed="rId4"/>
          <a:stretch>
            <a:fillRect/>
          </a:stretch>
        </p:blipFill>
        <p:spPr>
          <a:xfrm>
            <a:off x="4746308" y="2058650"/>
            <a:ext cx="298847" cy="373499"/>
          </a:xfrm>
          <a:prstGeom prst="rect">
            <a:avLst/>
          </a:prstGeom>
        </p:spPr>
      </p:pic>
      <p:sp>
        <p:nvSpPr>
          <p:cNvPr id="11" name="Text 5"/>
          <p:cNvSpPr/>
          <p:nvPr/>
        </p:nvSpPr>
        <p:spPr>
          <a:xfrm>
            <a:off x="5319117" y="2021324"/>
            <a:ext cx="2490430" cy="311348"/>
          </a:xfrm>
          <a:prstGeom prst="rect">
            <a:avLst/>
          </a:prstGeom>
          <a:noFill/>
          <a:ln/>
        </p:spPr>
        <p:txBody>
          <a:bodyPr wrap="none" lIns="0" tIns="0" rIns="0" bIns="0" rtlCol="0" anchor="t"/>
          <a:lstStyle/>
          <a:p>
            <a:pPr algn="l" indent="0" marL="0">
              <a:lnSpc>
                <a:spcPts val="2450"/>
              </a:lnSpc>
              <a:buNone/>
            </a:pPr>
            <a:r>
              <a:rPr lang="en-US" sz="1950" dirty="0">
                <a:solidFill>
                  <a:srgbClr val="3C3939"/>
                </a:solidFill>
                <a:latin typeface="Raleway" pitchFamily="34" charset="0"/>
                <a:ea typeface="Raleway" pitchFamily="34" charset="-122"/>
                <a:cs typeface="Raleway" pitchFamily="34" charset="-120"/>
              </a:rPr>
              <a:t>Структура Даних</a:t>
            </a:r>
            <a:endParaRPr lang="en-US" sz="1950" dirty="0"/>
          </a:p>
        </p:txBody>
      </p:sp>
      <p:sp>
        <p:nvSpPr>
          <p:cNvPr id="12" name="Text 6"/>
          <p:cNvSpPr/>
          <p:nvPr/>
        </p:nvSpPr>
        <p:spPr>
          <a:xfrm>
            <a:off x="5319117" y="2452211"/>
            <a:ext cx="3127772" cy="1911668"/>
          </a:xfrm>
          <a:prstGeom prst="rect">
            <a:avLst/>
          </a:prstGeom>
          <a:noFill/>
          <a:ln/>
        </p:spPr>
        <p:txBody>
          <a:bodyPr wrap="squar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Включає заголовок з метаданими (розмір сітки, географічні межі) та масив числових значень, що представляють висоти чи інші параметри.</a:t>
            </a:r>
            <a:endParaRPr lang="en-US" sz="1550" dirty="0"/>
          </a:p>
        </p:txBody>
      </p:sp>
      <p:sp>
        <p:nvSpPr>
          <p:cNvPr id="13" name="Shape 7"/>
          <p:cNvSpPr/>
          <p:nvPr/>
        </p:nvSpPr>
        <p:spPr>
          <a:xfrm>
            <a:off x="697230" y="4787146"/>
            <a:ext cx="448270" cy="448270"/>
          </a:xfrm>
          <a:prstGeom prst="roundRect">
            <a:avLst>
              <a:gd name="adj" fmla="val 18667"/>
            </a:avLst>
          </a:prstGeom>
          <a:solidFill>
            <a:srgbClr val="E1E1EA"/>
          </a:solidFill>
          <a:ln w="7620">
            <a:solidFill>
              <a:srgbClr val="C7C7D0"/>
            </a:solidFill>
            <a:prstDash val="solid"/>
          </a:ln>
        </p:spPr>
      </p:sp>
      <p:pic>
        <p:nvPicPr>
          <p:cNvPr id="14" name="Image 4" descr="preencoded.png">    </p:cNvPr>
          <p:cNvPicPr>
            <a:picLocks noChangeAspect="1"/>
          </p:cNvPicPr>
          <p:nvPr/>
        </p:nvPicPr>
        <p:blipFill>
          <a:blip r:embed="rId5"/>
          <a:stretch>
            <a:fillRect/>
          </a:stretch>
        </p:blipFill>
        <p:spPr>
          <a:xfrm>
            <a:off x="771882" y="4824472"/>
            <a:ext cx="298847" cy="373499"/>
          </a:xfrm>
          <a:prstGeom prst="rect">
            <a:avLst/>
          </a:prstGeom>
        </p:spPr>
      </p:pic>
      <p:sp>
        <p:nvSpPr>
          <p:cNvPr id="15" name="Text 8"/>
          <p:cNvSpPr/>
          <p:nvPr/>
        </p:nvSpPr>
        <p:spPr>
          <a:xfrm>
            <a:off x="1344692" y="4787146"/>
            <a:ext cx="2490430" cy="311348"/>
          </a:xfrm>
          <a:prstGeom prst="rect">
            <a:avLst/>
          </a:prstGeom>
          <a:noFill/>
          <a:ln/>
        </p:spPr>
        <p:txBody>
          <a:bodyPr wrap="none" lIns="0" tIns="0" rIns="0" bIns="0" rtlCol="0" anchor="t"/>
          <a:lstStyle/>
          <a:p>
            <a:pPr algn="l" indent="0" marL="0">
              <a:lnSpc>
                <a:spcPts val="2450"/>
              </a:lnSpc>
              <a:buNone/>
            </a:pPr>
            <a:r>
              <a:rPr lang="en-US" sz="1950" dirty="0">
                <a:solidFill>
                  <a:srgbClr val="3C3939"/>
                </a:solidFill>
                <a:latin typeface="Raleway" pitchFamily="34" charset="0"/>
                <a:ea typeface="Raleway" pitchFamily="34" charset="-122"/>
                <a:cs typeface="Raleway" pitchFamily="34" charset="-120"/>
              </a:rPr>
              <a:t>Сумісність</a:t>
            </a:r>
            <a:endParaRPr lang="en-US" sz="1950" dirty="0"/>
          </a:p>
        </p:txBody>
      </p:sp>
      <p:sp>
        <p:nvSpPr>
          <p:cNvPr id="16" name="Text 9"/>
          <p:cNvSpPr/>
          <p:nvPr/>
        </p:nvSpPr>
        <p:spPr>
          <a:xfrm>
            <a:off x="1344692" y="5218033"/>
            <a:ext cx="7102078" cy="637223"/>
          </a:xfrm>
          <a:prstGeom prst="rect">
            <a:avLst/>
          </a:prstGeom>
          <a:noFill/>
          <a:ln/>
        </p:spPr>
        <p:txBody>
          <a:bodyPr wrap="squar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Surfer підтримує різні формати GRD, включаючи власний формат Surfer GRD, а також ASCII GRD, ESRI Grid та інші популярні формати.</a:t>
            </a:r>
            <a:endParaRPr lang="en-US" sz="1550" dirty="0"/>
          </a:p>
        </p:txBody>
      </p:sp>
      <p:sp>
        <p:nvSpPr>
          <p:cNvPr id="17" name="Text 10"/>
          <p:cNvSpPr/>
          <p:nvPr/>
        </p:nvSpPr>
        <p:spPr>
          <a:xfrm>
            <a:off x="697230" y="6079331"/>
            <a:ext cx="7749540" cy="1274445"/>
          </a:xfrm>
          <a:prstGeom prst="rect">
            <a:avLst/>
          </a:prstGeom>
          <a:noFill/>
          <a:ln/>
        </p:spPr>
        <p:txBody>
          <a:bodyPr wrap="squar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GRD-файли є основним джерелом даних для створення поверхонь у Surfer. Вони можуть бути отримані шляхом інтерполяції точкових даних або імпортовані з інших систем ГІС. Правильне розуміння структури цих файлів є ключовим для ефективної роботи з програмою.</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95563" y="681871"/>
            <a:ext cx="9487019" cy="621030"/>
          </a:xfrm>
          <a:prstGeom prst="rect">
            <a:avLst/>
          </a:prstGeom>
          <a:noFill/>
          <a:ln/>
        </p:spPr>
        <p:txBody>
          <a:bodyPr wrap="none" lIns="0" tIns="0" rIns="0" bIns="0" rtlCol="0" anchor="t"/>
          <a:lstStyle/>
          <a:p>
            <a:pPr algn="l" indent="0" marL="0">
              <a:lnSpc>
                <a:spcPts val="4850"/>
              </a:lnSpc>
              <a:buNone/>
            </a:pPr>
            <a:r>
              <a:rPr lang="en-US" sz="3900" dirty="0">
                <a:solidFill>
                  <a:srgbClr val="1B1B27"/>
                </a:solidFill>
                <a:latin typeface="Raleway" pitchFamily="34" charset="0"/>
                <a:ea typeface="Raleway" pitchFamily="34" charset="-122"/>
                <a:cs typeface="Raleway" pitchFamily="34" charset="-120"/>
              </a:rPr>
              <a:t>Запуск Програми та Перше Знайомство</a:t>
            </a:r>
            <a:endParaRPr lang="en-US" sz="3900" dirty="0"/>
          </a:p>
        </p:txBody>
      </p:sp>
      <p:pic>
        <p:nvPicPr>
          <p:cNvPr id="3" name="Image 0" descr="preencoded.png">    </p:cNvPr>
          <p:cNvPicPr>
            <a:picLocks noChangeAspect="1"/>
          </p:cNvPicPr>
          <p:nvPr/>
        </p:nvPicPr>
        <p:blipFill>
          <a:blip r:embed="rId1"/>
          <a:stretch>
            <a:fillRect/>
          </a:stretch>
        </p:blipFill>
        <p:spPr>
          <a:xfrm>
            <a:off x="695563" y="1600914"/>
            <a:ext cx="993696" cy="1192411"/>
          </a:xfrm>
          <a:prstGeom prst="rect">
            <a:avLst/>
          </a:prstGeom>
        </p:spPr>
      </p:pic>
      <p:sp>
        <p:nvSpPr>
          <p:cNvPr id="4" name="Text 1"/>
          <p:cNvSpPr/>
          <p:nvPr/>
        </p:nvSpPr>
        <p:spPr>
          <a:xfrm>
            <a:off x="1987272" y="1799630"/>
            <a:ext cx="2484358" cy="310515"/>
          </a:xfrm>
          <a:prstGeom prst="rect">
            <a:avLst/>
          </a:prstGeom>
          <a:noFill/>
          <a:ln/>
        </p:spPr>
        <p:txBody>
          <a:bodyPr wrap="none" lIns="0" tIns="0" rIns="0" bIns="0" rtlCol="0" anchor="t"/>
          <a:lstStyle/>
          <a:p>
            <a:pPr algn="l" indent="0" marL="0">
              <a:lnSpc>
                <a:spcPts val="2400"/>
              </a:lnSpc>
              <a:buNone/>
            </a:pPr>
            <a:r>
              <a:rPr lang="en-US" sz="1950" dirty="0">
                <a:solidFill>
                  <a:srgbClr val="3C3939"/>
                </a:solidFill>
                <a:latin typeface="Raleway" pitchFamily="34" charset="0"/>
                <a:ea typeface="Raleway" pitchFamily="34" charset="-122"/>
                <a:cs typeface="Raleway" pitchFamily="34" charset="-120"/>
              </a:rPr>
              <a:t>Запуск програми</a:t>
            </a:r>
            <a:endParaRPr lang="en-US" sz="1950" dirty="0"/>
          </a:p>
        </p:txBody>
      </p:sp>
      <p:sp>
        <p:nvSpPr>
          <p:cNvPr id="5" name="Text 2"/>
          <p:cNvSpPr/>
          <p:nvPr/>
        </p:nvSpPr>
        <p:spPr>
          <a:xfrm>
            <a:off x="1987272" y="2229326"/>
            <a:ext cx="11947565" cy="317897"/>
          </a:xfrm>
          <a:prstGeom prst="rect">
            <a:avLst/>
          </a:prstGeom>
          <a:noFill/>
          <a:ln/>
        </p:spPr>
        <p:txBody>
          <a:bodyPr wrap="non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Знайдіть ярлик Surfer на робочому столі або в меню Пуск і запустіть програму подвійним кліком.</a:t>
            </a:r>
            <a:endParaRPr lang="en-US" sz="1550" dirty="0"/>
          </a:p>
        </p:txBody>
      </p:sp>
      <p:pic>
        <p:nvPicPr>
          <p:cNvPr id="6" name="Image 1" descr="preencoded.png">    </p:cNvPr>
          <p:cNvPicPr>
            <a:picLocks noChangeAspect="1"/>
          </p:cNvPicPr>
          <p:nvPr/>
        </p:nvPicPr>
        <p:blipFill>
          <a:blip r:embed="rId2"/>
          <a:stretch>
            <a:fillRect/>
          </a:stretch>
        </p:blipFill>
        <p:spPr>
          <a:xfrm>
            <a:off x="695563" y="2793325"/>
            <a:ext cx="993696" cy="1192411"/>
          </a:xfrm>
          <a:prstGeom prst="rect">
            <a:avLst/>
          </a:prstGeom>
        </p:spPr>
      </p:pic>
      <p:sp>
        <p:nvSpPr>
          <p:cNvPr id="7" name="Text 3"/>
          <p:cNvSpPr/>
          <p:nvPr/>
        </p:nvSpPr>
        <p:spPr>
          <a:xfrm>
            <a:off x="1987272" y="2992041"/>
            <a:ext cx="2484358" cy="310515"/>
          </a:xfrm>
          <a:prstGeom prst="rect">
            <a:avLst/>
          </a:prstGeom>
          <a:noFill/>
          <a:ln/>
        </p:spPr>
        <p:txBody>
          <a:bodyPr wrap="none" lIns="0" tIns="0" rIns="0" bIns="0" rtlCol="0" anchor="t"/>
          <a:lstStyle/>
          <a:p>
            <a:pPr algn="l" indent="0" marL="0">
              <a:lnSpc>
                <a:spcPts val="2400"/>
              </a:lnSpc>
              <a:buNone/>
            </a:pPr>
            <a:r>
              <a:rPr lang="en-US" sz="1950" dirty="0">
                <a:solidFill>
                  <a:srgbClr val="3C3939"/>
                </a:solidFill>
                <a:latin typeface="Raleway" pitchFamily="34" charset="0"/>
                <a:ea typeface="Raleway" pitchFamily="34" charset="-122"/>
                <a:cs typeface="Raleway" pitchFamily="34" charset="-120"/>
              </a:rPr>
              <a:t>Вітальне вікно</a:t>
            </a:r>
            <a:endParaRPr lang="en-US" sz="1950" dirty="0"/>
          </a:p>
        </p:txBody>
      </p:sp>
      <p:sp>
        <p:nvSpPr>
          <p:cNvPr id="8" name="Text 4"/>
          <p:cNvSpPr/>
          <p:nvPr/>
        </p:nvSpPr>
        <p:spPr>
          <a:xfrm>
            <a:off x="1987272" y="3421737"/>
            <a:ext cx="11947565" cy="317897"/>
          </a:xfrm>
          <a:prstGeom prst="rect">
            <a:avLst/>
          </a:prstGeom>
          <a:noFill/>
          <a:ln/>
        </p:spPr>
        <p:txBody>
          <a:bodyPr wrap="non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Перед вами з'явиться вітальне вікно з опціями: створити новий проєкт, відкрити існуючий або використати шаблон.</a:t>
            </a:r>
            <a:endParaRPr lang="en-US" sz="1550" dirty="0"/>
          </a:p>
        </p:txBody>
      </p:sp>
      <p:pic>
        <p:nvPicPr>
          <p:cNvPr id="9" name="Image 2" descr="preencoded.png">    </p:cNvPr>
          <p:cNvPicPr>
            <a:picLocks noChangeAspect="1"/>
          </p:cNvPicPr>
          <p:nvPr/>
        </p:nvPicPr>
        <p:blipFill>
          <a:blip r:embed="rId3"/>
          <a:stretch>
            <a:fillRect/>
          </a:stretch>
        </p:blipFill>
        <p:spPr>
          <a:xfrm>
            <a:off x="695563" y="3985736"/>
            <a:ext cx="993696" cy="1192411"/>
          </a:xfrm>
          <a:prstGeom prst="rect">
            <a:avLst/>
          </a:prstGeom>
        </p:spPr>
      </p:pic>
      <p:sp>
        <p:nvSpPr>
          <p:cNvPr id="10" name="Text 5"/>
          <p:cNvSpPr/>
          <p:nvPr/>
        </p:nvSpPr>
        <p:spPr>
          <a:xfrm>
            <a:off x="1987272" y="4184452"/>
            <a:ext cx="3198019" cy="310515"/>
          </a:xfrm>
          <a:prstGeom prst="rect">
            <a:avLst/>
          </a:prstGeom>
          <a:noFill/>
          <a:ln/>
        </p:spPr>
        <p:txBody>
          <a:bodyPr wrap="none" lIns="0" tIns="0" rIns="0" bIns="0" rtlCol="0" anchor="t"/>
          <a:lstStyle/>
          <a:p>
            <a:pPr algn="l" indent="0" marL="0">
              <a:lnSpc>
                <a:spcPts val="2400"/>
              </a:lnSpc>
              <a:buNone/>
            </a:pPr>
            <a:r>
              <a:rPr lang="en-US" sz="1950" dirty="0">
                <a:solidFill>
                  <a:srgbClr val="3C3939"/>
                </a:solidFill>
                <a:latin typeface="Raleway" pitchFamily="34" charset="0"/>
                <a:ea typeface="Raleway" pitchFamily="34" charset="-122"/>
                <a:cs typeface="Raleway" pitchFamily="34" charset="-120"/>
              </a:rPr>
              <a:t>Створення нового проєкту</a:t>
            </a:r>
            <a:endParaRPr lang="en-US" sz="1950" dirty="0"/>
          </a:p>
        </p:txBody>
      </p:sp>
      <p:sp>
        <p:nvSpPr>
          <p:cNvPr id="11" name="Text 6"/>
          <p:cNvSpPr/>
          <p:nvPr/>
        </p:nvSpPr>
        <p:spPr>
          <a:xfrm>
            <a:off x="1987272" y="4614148"/>
            <a:ext cx="11947565" cy="317897"/>
          </a:xfrm>
          <a:prstGeom prst="rect">
            <a:avLst/>
          </a:prstGeom>
          <a:noFill/>
          <a:ln/>
        </p:spPr>
        <p:txBody>
          <a:bodyPr wrap="non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Виберіть опцію "New Plot" для створення нового порожнього проєкту або "New Worksheet" для роботи з табличними даними.</a:t>
            </a:r>
            <a:endParaRPr lang="en-US" sz="1550" dirty="0"/>
          </a:p>
        </p:txBody>
      </p:sp>
      <p:pic>
        <p:nvPicPr>
          <p:cNvPr id="12" name="Image 3" descr="preencoded.png">    </p:cNvPr>
          <p:cNvPicPr>
            <a:picLocks noChangeAspect="1"/>
          </p:cNvPicPr>
          <p:nvPr/>
        </p:nvPicPr>
        <p:blipFill>
          <a:blip r:embed="rId4"/>
          <a:stretch>
            <a:fillRect/>
          </a:stretch>
        </p:blipFill>
        <p:spPr>
          <a:xfrm>
            <a:off x="695563" y="5178147"/>
            <a:ext cx="993696" cy="1192411"/>
          </a:xfrm>
          <a:prstGeom prst="rect">
            <a:avLst/>
          </a:prstGeom>
        </p:spPr>
      </p:pic>
      <p:sp>
        <p:nvSpPr>
          <p:cNvPr id="13" name="Text 7"/>
          <p:cNvSpPr/>
          <p:nvPr/>
        </p:nvSpPr>
        <p:spPr>
          <a:xfrm>
            <a:off x="1987272" y="5376863"/>
            <a:ext cx="2755940" cy="310515"/>
          </a:xfrm>
          <a:prstGeom prst="rect">
            <a:avLst/>
          </a:prstGeom>
          <a:noFill/>
          <a:ln/>
        </p:spPr>
        <p:txBody>
          <a:bodyPr wrap="none" lIns="0" tIns="0" rIns="0" bIns="0" rtlCol="0" anchor="t"/>
          <a:lstStyle/>
          <a:p>
            <a:pPr algn="l" indent="0" marL="0">
              <a:lnSpc>
                <a:spcPts val="2400"/>
              </a:lnSpc>
              <a:buNone/>
            </a:pPr>
            <a:r>
              <a:rPr lang="en-US" sz="1950" dirty="0">
                <a:solidFill>
                  <a:srgbClr val="3C3939"/>
                </a:solidFill>
                <a:latin typeface="Raleway" pitchFamily="34" charset="0"/>
                <a:ea typeface="Raleway" pitchFamily="34" charset="-122"/>
                <a:cs typeface="Raleway" pitchFamily="34" charset="-120"/>
              </a:rPr>
              <a:t>Підтвердження вибору</a:t>
            </a:r>
            <a:endParaRPr lang="en-US" sz="1950" dirty="0"/>
          </a:p>
        </p:txBody>
      </p:sp>
      <p:sp>
        <p:nvSpPr>
          <p:cNvPr id="14" name="Text 8"/>
          <p:cNvSpPr/>
          <p:nvPr/>
        </p:nvSpPr>
        <p:spPr>
          <a:xfrm>
            <a:off x="1987272" y="5806559"/>
            <a:ext cx="11947565" cy="317897"/>
          </a:xfrm>
          <a:prstGeom prst="rect">
            <a:avLst/>
          </a:prstGeom>
          <a:noFill/>
          <a:ln/>
        </p:spPr>
        <p:txBody>
          <a:bodyPr wrap="non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Після вибору потрібної опції натисніть "OK" для продовження роботи.</a:t>
            </a:r>
            <a:endParaRPr lang="en-US" sz="1550" dirty="0"/>
          </a:p>
        </p:txBody>
      </p:sp>
      <p:sp>
        <p:nvSpPr>
          <p:cNvPr id="15" name="Text 9"/>
          <p:cNvSpPr/>
          <p:nvPr/>
        </p:nvSpPr>
        <p:spPr>
          <a:xfrm>
            <a:off x="695563" y="6594038"/>
            <a:ext cx="13239274" cy="953691"/>
          </a:xfrm>
          <a:prstGeom prst="rect">
            <a:avLst/>
          </a:prstGeom>
          <a:noFill/>
          <a:ln/>
        </p:spPr>
        <p:txBody>
          <a:bodyPr wrap="squar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При першому запуску програми Surfer ви можете побачити короткий посібник з основними функціями. Рекомендується переглянути його для швидкого ознайомлення з можливостями програми. Також зверніть увагу на статусний рядок внизу вікна, де відображається корисна інформація під час роботи.</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77228"/>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Головне Вікно Surfer</a:t>
            </a:r>
            <a:endParaRPr lang="en-US" sz="4450" dirty="0"/>
          </a:p>
        </p:txBody>
      </p:sp>
      <p:sp>
        <p:nvSpPr>
          <p:cNvPr id="3" name="Text 1"/>
          <p:cNvSpPr/>
          <p:nvPr/>
        </p:nvSpPr>
        <p:spPr>
          <a:xfrm>
            <a:off x="793790" y="195298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B1B27"/>
                </a:solidFill>
                <a:latin typeface="Raleway" pitchFamily="34" charset="0"/>
                <a:ea typeface="Raleway" pitchFamily="34" charset="-122"/>
                <a:cs typeface="Raleway" pitchFamily="34" charset="-120"/>
              </a:rPr>
              <a:t>Рядок меню</a:t>
            </a:r>
            <a:endParaRPr lang="en-US" sz="2200" dirty="0"/>
          </a:p>
        </p:txBody>
      </p:sp>
      <p:sp>
        <p:nvSpPr>
          <p:cNvPr id="4" name="Text 2"/>
          <p:cNvSpPr/>
          <p:nvPr/>
        </p:nvSpPr>
        <p:spPr>
          <a:xfrm>
            <a:off x="793790" y="2534126"/>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Містить основні команди, згруповані за категоріями: File, Edit, View, Draw, Map, Grid, Tools, Window та Help. Кожне меню розкриває додаткові опції та інструменти.</a:t>
            </a:r>
            <a:endParaRPr lang="en-US" sz="1750" dirty="0"/>
          </a:p>
        </p:txBody>
      </p:sp>
      <p:sp>
        <p:nvSpPr>
          <p:cNvPr id="5" name="Text 3"/>
          <p:cNvSpPr/>
          <p:nvPr/>
        </p:nvSpPr>
        <p:spPr>
          <a:xfrm>
            <a:off x="793790" y="4552712"/>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Через рядок меню ви отримуєте доступ до всіх функцій програми, включаючи завантаження даних, редагування та експорт.</a:t>
            </a:r>
            <a:endParaRPr lang="en-US" sz="1750" dirty="0"/>
          </a:p>
        </p:txBody>
      </p:sp>
      <p:sp>
        <p:nvSpPr>
          <p:cNvPr id="6" name="Text 4"/>
          <p:cNvSpPr/>
          <p:nvPr/>
        </p:nvSpPr>
        <p:spPr>
          <a:xfrm>
            <a:off x="5332928" y="195298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B1B27"/>
                </a:solidFill>
                <a:latin typeface="Raleway" pitchFamily="34" charset="0"/>
                <a:ea typeface="Raleway" pitchFamily="34" charset="-122"/>
                <a:cs typeface="Raleway" pitchFamily="34" charset="-120"/>
              </a:rPr>
              <a:t>Панелі інструментів</a:t>
            </a:r>
            <a:endParaRPr lang="en-US" sz="2200" dirty="0"/>
          </a:p>
        </p:txBody>
      </p:sp>
      <p:sp>
        <p:nvSpPr>
          <p:cNvPr id="7" name="Text 5"/>
          <p:cNvSpPr/>
          <p:nvPr/>
        </p:nvSpPr>
        <p:spPr>
          <a:xfrm>
            <a:off x="5332928" y="2534126"/>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Містять кнопки для швидкого доступу до найчастіше використовуваних функцій. Основні панелі: Standard, Draw, Ваш робочий простір (Layout) та View.</a:t>
            </a:r>
            <a:endParaRPr lang="en-US" sz="1750" dirty="0"/>
          </a:p>
        </p:txBody>
      </p:sp>
      <p:sp>
        <p:nvSpPr>
          <p:cNvPr id="8" name="Text 6"/>
          <p:cNvSpPr/>
          <p:nvPr/>
        </p:nvSpPr>
        <p:spPr>
          <a:xfrm>
            <a:off x="5332928" y="4552712"/>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Панелі інструментів можна налаштовувати, переміщати та змінювати їх видимість відповідно до ваших потреб.</a:t>
            </a:r>
            <a:endParaRPr lang="en-US" sz="1750" dirty="0"/>
          </a:p>
        </p:txBody>
      </p:sp>
      <p:sp>
        <p:nvSpPr>
          <p:cNvPr id="9" name="Text 7"/>
          <p:cNvSpPr/>
          <p:nvPr/>
        </p:nvSpPr>
        <p:spPr>
          <a:xfrm>
            <a:off x="9872067" y="195298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B1B27"/>
                </a:solidFill>
                <a:latin typeface="Raleway" pitchFamily="34" charset="0"/>
                <a:ea typeface="Raleway" pitchFamily="34" charset="-122"/>
                <a:cs typeface="Raleway" pitchFamily="34" charset="-120"/>
              </a:rPr>
              <a:t>Робоча область</a:t>
            </a:r>
            <a:endParaRPr lang="en-US" sz="2200" dirty="0"/>
          </a:p>
        </p:txBody>
      </p:sp>
      <p:sp>
        <p:nvSpPr>
          <p:cNvPr id="10" name="Text 8"/>
          <p:cNvSpPr/>
          <p:nvPr/>
        </p:nvSpPr>
        <p:spPr>
          <a:xfrm>
            <a:off x="9872067" y="2534126"/>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Центральна частина екрана, де відображаються та редагуються карти, графіки та інші об'єкти. Тут ви будете створювати та візуалізувати вашу піраміду.</a:t>
            </a:r>
            <a:endParaRPr lang="en-US" sz="1750" dirty="0"/>
          </a:p>
        </p:txBody>
      </p:sp>
      <p:sp>
        <p:nvSpPr>
          <p:cNvPr id="11" name="Text 9"/>
          <p:cNvSpPr/>
          <p:nvPr/>
        </p:nvSpPr>
        <p:spPr>
          <a:xfrm>
            <a:off x="9872067" y="4552712"/>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Робоча область підтримує багатодокументний інтерфейс, дозволяючи працювати з кількома проєктами одночасно.</a:t>
            </a:r>
            <a:endParaRPr lang="en-US" sz="1750" dirty="0"/>
          </a:p>
        </p:txBody>
      </p:sp>
      <p:sp>
        <p:nvSpPr>
          <p:cNvPr id="12" name="Text 10"/>
          <p:cNvSpPr/>
          <p:nvPr/>
        </p:nvSpPr>
        <p:spPr>
          <a:xfrm>
            <a:off x="793790" y="6463546"/>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Для ефективної роботи в Surfer важливо ознайомитися з розташуванням та призначенням усіх елементів інтерфейсу. З часом ви зможете налаштувати робоче середовище відповідно до своїх потреб, змінюючи розташування панелей та створюючи власні комбінації інструментів.</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pic>
        <p:nvPicPr>
          <p:cNvPr id="3" name="Image 1" descr="preencoded.png">    </p:cNvPr>
          <p:cNvPicPr>
            <a:picLocks noChangeAspect="1"/>
          </p:cNvPicPr>
          <p:nvPr/>
        </p:nvPicPr>
        <p:blipFill>
          <a:blip r:embed="rId2"/>
          <a:stretch>
            <a:fillRect/>
          </a:stretch>
        </p:blipFill>
        <p:spPr>
          <a:xfrm>
            <a:off x="199192" y="1943933"/>
            <a:ext cx="5087898" cy="4341733"/>
          </a:xfrm>
          <a:prstGeom prst="rect">
            <a:avLst/>
          </a:prstGeom>
        </p:spPr>
      </p:pic>
      <p:sp>
        <p:nvSpPr>
          <p:cNvPr id="4" name="Text 0"/>
          <p:cNvSpPr/>
          <p:nvPr/>
        </p:nvSpPr>
        <p:spPr>
          <a:xfrm>
            <a:off x="6044446" y="729496"/>
            <a:ext cx="5431988" cy="498277"/>
          </a:xfrm>
          <a:prstGeom prst="rect">
            <a:avLst/>
          </a:prstGeom>
          <a:noFill/>
          <a:ln/>
        </p:spPr>
        <p:txBody>
          <a:bodyPr wrap="none" lIns="0" tIns="0" rIns="0" bIns="0" rtlCol="0" anchor="t"/>
          <a:lstStyle/>
          <a:p>
            <a:pPr algn="l" indent="0" marL="0">
              <a:lnSpc>
                <a:spcPts val="3900"/>
              </a:lnSpc>
              <a:buNone/>
            </a:pPr>
            <a:r>
              <a:rPr lang="en-US" sz="3100" dirty="0">
                <a:solidFill>
                  <a:srgbClr val="1B1B27"/>
                </a:solidFill>
                <a:latin typeface="Raleway" pitchFamily="34" charset="0"/>
                <a:ea typeface="Raleway" pitchFamily="34" charset="-122"/>
                <a:cs typeface="Raleway" pitchFamily="34" charset="-120"/>
              </a:rPr>
              <a:t>Панелі та Вікна Інструментів</a:t>
            </a:r>
            <a:endParaRPr lang="en-US" sz="3100" dirty="0"/>
          </a:p>
        </p:txBody>
      </p:sp>
      <p:pic>
        <p:nvPicPr>
          <p:cNvPr id="5" name="Image 2" descr="preencoded.png">    </p:cNvPr>
          <p:cNvPicPr>
            <a:picLocks noChangeAspect="1"/>
          </p:cNvPicPr>
          <p:nvPr/>
        </p:nvPicPr>
        <p:blipFill>
          <a:blip r:embed="rId3"/>
          <a:stretch>
            <a:fillRect/>
          </a:stretch>
        </p:blipFill>
        <p:spPr>
          <a:xfrm>
            <a:off x="6044446" y="1466850"/>
            <a:ext cx="398502" cy="398502"/>
          </a:xfrm>
          <a:prstGeom prst="rect">
            <a:avLst/>
          </a:prstGeom>
        </p:spPr>
      </p:pic>
      <p:sp>
        <p:nvSpPr>
          <p:cNvPr id="6" name="Text 1"/>
          <p:cNvSpPr/>
          <p:nvPr/>
        </p:nvSpPr>
        <p:spPr>
          <a:xfrm>
            <a:off x="6044446" y="2024777"/>
            <a:ext cx="1992987" cy="249079"/>
          </a:xfrm>
          <a:prstGeom prst="rect">
            <a:avLst/>
          </a:prstGeom>
          <a:noFill/>
          <a:ln/>
        </p:spPr>
        <p:txBody>
          <a:bodyPr wrap="none" lIns="0" tIns="0" rIns="0" bIns="0" rtlCol="0" anchor="t"/>
          <a:lstStyle/>
          <a:p>
            <a:pPr algn="l" indent="0" marL="0">
              <a:lnSpc>
                <a:spcPts val="1950"/>
              </a:lnSpc>
              <a:buNone/>
            </a:pPr>
            <a:r>
              <a:rPr lang="en-US" sz="1550" dirty="0">
                <a:solidFill>
                  <a:srgbClr val="3C3939"/>
                </a:solidFill>
                <a:latin typeface="Raleway" pitchFamily="34" charset="0"/>
                <a:ea typeface="Raleway" pitchFamily="34" charset="-122"/>
                <a:cs typeface="Raleway" pitchFamily="34" charset="-120"/>
              </a:rPr>
              <a:t>Property Manager</a:t>
            </a:r>
            <a:endParaRPr lang="en-US" sz="1550" dirty="0"/>
          </a:p>
        </p:txBody>
      </p:sp>
      <p:sp>
        <p:nvSpPr>
          <p:cNvPr id="7" name="Text 2"/>
          <p:cNvSpPr/>
          <p:nvPr/>
        </p:nvSpPr>
        <p:spPr>
          <a:xfrm>
            <a:off x="6044446" y="2369463"/>
            <a:ext cx="2516505" cy="1785223"/>
          </a:xfrm>
          <a:prstGeom prst="rect">
            <a:avLst/>
          </a:prstGeom>
          <a:noFill/>
          <a:ln/>
        </p:spPr>
        <p:txBody>
          <a:bodyPr wrap="square" lIns="0" tIns="0" rIns="0" bIns="0" rtlCol="0" anchor="t"/>
          <a:lstStyle/>
          <a:p>
            <a:pPr algn="l" indent="0" marL="0">
              <a:lnSpc>
                <a:spcPts val="2000"/>
              </a:lnSpc>
              <a:buNone/>
            </a:pPr>
            <a:r>
              <a:rPr lang="en-US" sz="1250" dirty="0">
                <a:solidFill>
                  <a:srgbClr val="3C3939"/>
                </a:solidFill>
                <a:latin typeface="Roboto" pitchFamily="34" charset="0"/>
                <a:ea typeface="Roboto" pitchFamily="34" charset="-122"/>
                <a:cs typeface="Roboto" pitchFamily="34" charset="-120"/>
              </a:rPr>
              <a:t>Відображає та дозволяє змінювати властивості виділених об'єктів. Тут ви налаштовуватимете параметри відображення піраміди, включаючи колір, стиль ліній та заливку.</a:t>
            </a:r>
            <a:endParaRPr lang="en-US" sz="1250" dirty="0"/>
          </a:p>
        </p:txBody>
      </p:sp>
      <p:pic>
        <p:nvPicPr>
          <p:cNvPr id="8" name="Image 3" descr="preencoded.png">    </p:cNvPr>
          <p:cNvPicPr>
            <a:picLocks noChangeAspect="1"/>
          </p:cNvPicPr>
          <p:nvPr/>
        </p:nvPicPr>
        <p:blipFill>
          <a:blip r:embed="rId4"/>
          <a:stretch>
            <a:fillRect/>
          </a:stretch>
        </p:blipFill>
        <p:spPr>
          <a:xfrm>
            <a:off x="8800028" y="1466850"/>
            <a:ext cx="398502" cy="398502"/>
          </a:xfrm>
          <a:prstGeom prst="rect">
            <a:avLst/>
          </a:prstGeom>
        </p:spPr>
      </p:pic>
      <p:sp>
        <p:nvSpPr>
          <p:cNvPr id="9" name="Text 3"/>
          <p:cNvSpPr/>
          <p:nvPr/>
        </p:nvSpPr>
        <p:spPr>
          <a:xfrm>
            <a:off x="8800028" y="2024777"/>
            <a:ext cx="1992987" cy="249079"/>
          </a:xfrm>
          <a:prstGeom prst="rect">
            <a:avLst/>
          </a:prstGeom>
          <a:noFill/>
          <a:ln/>
        </p:spPr>
        <p:txBody>
          <a:bodyPr wrap="none" lIns="0" tIns="0" rIns="0" bIns="0" rtlCol="0" anchor="t"/>
          <a:lstStyle/>
          <a:p>
            <a:pPr algn="l" indent="0" marL="0">
              <a:lnSpc>
                <a:spcPts val="1950"/>
              </a:lnSpc>
              <a:buNone/>
            </a:pPr>
            <a:r>
              <a:rPr lang="en-US" sz="1550" dirty="0">
                <a:solidFill>
                  <a:srgbClr val="3C3939"/>
                </a:solidFill>
                <a:latin typeface="Raleway" pitchFamily="34" charset="0"/>
                <a:ea typeface="Raleway" pitchFamily="34" charset="-122"/>
                <a:cs typeface="Raleway" pitchFamily="34" charset="-120"/>
              </a:rPr>
              <a:t>Object Manager</a:t>
            </a:r>
            <a:endParaRPr lang="en-US" sz="1550" dirty="0"/>
          </a:p>
        </p:txBody>
      </p:sp>
      <p:sp>
        <p:nvSpPr>
          <p:cNvPr id="10" name="Text 4"/>
          <p:cNvSpPr/>
          <p:nvPr/>
        </p:nvSpPr>
        <p:spPr>
          <a:xfrm>
            <a:off x="8800028" y="2369463"/>
            <a:ext cx="2516624" cy="1275159"/>
          </a:xfrm>
          <a:prstGeom prst="rect">
            <a:avLst/>
          </a:prstGeom>
          <a:noFill/>
          <a:ln/>
        </p:spPr>
        <p:txBody>
          <a:bodyPr wrap="square" lIns="0" tIns="0" rIns="0" bIns="0" rtlCol="0" anchor="t"/>
          <a:lstStyle/>
          <a:p>
            <a:pPr algn="l" indent="0" marL="0">
              <a:lnSpc>
                <a:spcPts val="2000"/>
              </a:lnSpc>
              <a:buNone/>
            </a:pPr>
            <a:r>
              <a:rPr lang="en-US" sz="1250" dirty="0">
                <a:solidFill>
                  <a:srgbClr val="3C3939"/>
                </a:solidFill>
                <a:latin typeface="Roboto" pitchFamily="34" charset="0"/>
                <a:ea typeface="Roboto" pitchFamily="34" charset="-122"/>
                <a:cs typeface="Roboto" pitchFamily="34" charset="-120"/>
              </a:rPr>
              <a:t>Показує ієрархічну структуру всіх об'єктів у проєкті. Через цю панель ви керуватимете видимістю шарів та порядком їх відображення.</a:t>
            </a:r>
            <a:endParaRPr lang="en-US" sz="1250" dirty="0"/>
          </a:p>
        </p:txBody>
      </p:sp>
      <p:pic>
        <p:nvPicPr>
          <p:cNvPr id="11" name="Image 4" descr="preencoded.png">    </p:cNvPr>
          <p:cNvPicPr>
            <a:picLocks noChangeAspect="1"/>
          </p:cNvPicPr>
          <p:nvPr/>
        </p:nvPicPr>
        <p:blipFill>
          <a:blip r:embed="rId5"/>
          <a:stretch>
            <a:fillRect/>
          </a:stretch>
        </p:blipFill>
        <p:spPr>
          <a:xfrm>
            <a:off x="11555730" y="1466850"/>
            <a:ext cx="398502" cy="398502"/>
          </a:xfrm>
          <a:prstGeom prst="rect">
            <a:avLst/>
          </a:prstGeom>
        </p:spPr>
      </p:pic>
      <p:sp>
        <p:nvSpPr>
          <p:cNvPr id="12" name="Text 5"/>
          <p:cNvSpPr/>
          <p:nvPr/>
        </p:nvSpPr>
        <p:spPr>
          <a:xfrm>
            <a:off x="11555730" y="2024777"/>
            <a:ext cx="1992987" cy="249079"/>
          </a:xfrm>
          <a:prstGeom prst="rect">
            <a:avLst/>
          </a:prstGeom>
          <a:noFill/>
          <a:ln/>
        </p:spPr>
        <p:txBody>
          <a:bodyPr wrap="none" lIns="0" tIns="0" rIns="0" bIns="0" rtlCol="0" anchor="t"/>
          <a:lstStyle/>
          <a:p>
            <a:pPr algn="l" indent="0" marL="0">
              <a:lnSpc>
                <a:spcPts val="1950"/>
              </a:lnSpc>
              <a:buNone/>
            </a:pPr>
            <a:r>
              <a:rPr lang="en-US" sz="1550" dirty="0">
                <a:solidFill>
                  <a:srgbClr val="3C3939"/>
                </a:solidFill>
                <a:latin typeface="Raleway" pitchFamily="34" charset="0"/>
                <a:ea typeface="Raleway" pitchFamily="34" charset="-122"/>
                <a:cs typeface="Raleway" pitchFamily="34" charset="-120"/>
              </a:rPr>
              <a:t>Worksheet</a:t>
            </a:r>
            <a:endParaRPr lang="en-US" sz="1550" dirty="0"/>
          </a:p>
        </p:txBody>
      </p:sp>
      <p:sp>
        <p:nvSpPr>
          <p:cNvPr id="13" name="Text 6"/>
          <p:cNvSpPr/>
          <p:nvPr/>
        </p:nvSpPr>
        <p:spPr>
          <a:xfrm>
            <a:off x="11555730" y="2369463"/>
            <a:ext cx="2516624" cy="1530191"/>
          </a:xfrm>
          <a:prstGeom prst="rect">
            <a:avLst/>
          </a:prstGeom>
          <a:noFill/>
          <a:ln/>
        </p:spPr>
        <p:txBody>
          <a:bodyPr wrap="square" lIns="0" tIns="0" rIns="0" bIns="0" rtlCol="0" anchor="t"/>
          <a:lstStyle/>
          <a:p>
            <a:pPr algn="l" indent="0" marL="0">
              <a:lnSpc>
                <a:spcPts val="2000"/>
              </a:lnSpc>
              <a:buNone/>
            </a:pPr>
            <a:r>
              <a:rPr lang="en-US" sz="1250" dirty="0">
                <a:solidFill>
                  <a:srgbClr val="3C3939"/>
                </a:solidFill>
                <a:latin typeface="Roboto" pitchFamily="34" charset="0"/>
                <a:ea typeface="Roboto" pitchFamily="34" charset="-122"/>
                <a:cs typeface="Roboto" pitchFamily="34" charset="-120"/>
              </a:rPr>
              <a:t>Електронна таблиця для перегляду та редагування числових даних. Використовується для підготовки даних перед створенням сіток та поверхонь.</a:t>
            </a:r>
            <a:endParaRPr lang="en-US" sz="1250" dirty="0"/>
          </a:p>
        </p:txBody>
      </p:sp>
      <p:pic>
        <p:nvPicPr>
          <p:cNvPr id="14" name="Image 5" descr="preencoded.png">    </p:cNvPr>
          <p:cNvPicPr>
            <a:picLocks noChangeAspect="1"/>
          </p:cNvPicPr>
          <p:nvPr/>
        </p:nvPicPr>
        <p:blipFill>
          <a:blip r:embed="rId6"/>
          <a:stretch>
            <a:fillRect/>
          </a:stretch>
        </p:blipFill>
        <p:spPr>
          <a:xfrm>
            <a:off x="6044446" y="4632960"/>
            <a:ext cx="398502" cy="398502"/>
          </a:xfrm>
          <a:prstGeom prst="rect">
            <a:avLst/>
          </a:prstGeom>
        </p:spPr>
      </p:pic>
      <p:sp>
        <p:nvSpPr>
          <p:cNvPr id="15" name="Text 7"/>
          <p:cNvSpPr/>
          <p:nvPr/>
        </p:nvSpPr>
        <p:spPr>
          <a:xfrm>
            <a:off x="6044446" y="5190887"/>
            <a:ext cx="1992987" cy="249079"/>
          </a:xfrm>
          <a:prstGeom prst="rect">
            <a:avLst/>
          </a:prstGeom>
          <a:noFill/>
          <a:ln/>
        </p:spPr>
        <p:txBody>
          <a:bodyPr wrap="none" lIns="0" tIns="0" rIns="0" bIns="0" rtlCol="0" anchor="t"/>
          <a:lstStyle/>
          <a:p>
            <a:pPr algn="l" indent="0" marL="0">
              <a:lnSpc>
                <a:spcPts val="1950"/>
              </a:lnSpc>
              <a:buNone/>
            </a:pPr>
            <a:r>
              <a:rPr lang="en-US" sz="1550" dirty="0">
                <a:solidFill>
                  <a:srgbClr val="3C3939"/>
                </a:solidFill>
                <a:latin typeface="Raleway" pitchFamily="34" charset="0"/>
                <a:ea typeface="Raleway" pitchFamily="34" charset="-122"/>
                <a:cs typeface="Raleway" pitchFamily="34" charset="-120"/>
              </a:rPr>
              <a:t>Grid Editor</a:t>
            </a:r>
            <a:endParaRPr lang="en-US" sz="1550" dirty="0"/>
          </a:p>
        </p:txBody>
      </p:sp>
      <p:sp>
        <p:nvSpPr>
          <p:cNvPr id="16" name="Text 8"/>
          <p:cNvSpPr/>
          <p:nvPr/>
        </p:nvSpPr>
        <p:spPr>
          <a:xfrm>
            <a:off x="6044446" y="5535573"/>
            <a:ext cx="2516505" cy="1020128"/>
          </a:xfrm>
          <a:prstGeom prst="rect">
            <a:avLst/>
          </a:prstGeom>
          <a:noFill/>
          <a:ln/>
        </p:spPr>
        <p:txBody>
          <a:bodyPr wrap="square" lIns="0" tIns="0" rIns="0" bIns="0" rtlCol="0" anchor="t"/>
          <a:lstStyle/>
          <a:p>
            <a:pPr algn="l" indent="0" marL="0">
              <a:lnSpc>
                <a:spcPts val="2000"/>
              </a:lnSpc>
              <a:buNone/>
            </a:pPr>
            <a:r>
              <a:rPr lang="en-US" sz="1250" dirty="0">
                <a:solidFill>
                  <a:srgbClr val="3C3939"/>
                </a:solidFill>
                <a:latin typeface="Roboto" pitchFamily="34" charset="0"/>
                <a:ea typeface="Roboto" pitchFamily="34" charset="-122"/>
                <a:cs typeface="Roboto" pitchFamily="34" charset="-120"/>
              </a:rPr>
              <a:t>Спеціалізований редактор для модифікації сіткових даних, що дозволяє змінювати значення вузлів сітки безпосередньо.</a:t>
            </a:r>
            <a:endParaRPr lang="en-US" sz="1250" dirty="0"/>
          </a:p>
        </p:txBody>
      </p:sp>
      <p:sp>
        <p:nvSpPr>
          <p:cNvPr id="17" name="Text 9"/>
          <p:cNvSpPr/>
          <p:nvPr/>
        </p:nvSpPr>
        <p:spPr>
          <a:xfrm>
            <a:off x="6044446" y="6735008"/>
            <a:ext cx="8027908" cy="765096"/>
          </a:xfrm>
          <a:prstGeom prst="rect">
            <a:avLst/>
          </a:prstGeom>
          <a:noFill/>
          <a:ln/>
        </p:spPr>
        <p:txBody>
          <a:bodyPr wrap="square" lIns="0" tIns="0" rIns="0" bIns="0" rtlCol="0" anchor="t"/>
          <a:lstStyle/>
          <a:p>
            <a:pPr algn="l" indent="0" marL="0">
              <a:lnSpc>
                <a:spcPts val="2000"/>
              </a:lnSpc>
              <a:buNone/>
            </a:pPr>
            <a:r>
              <a:rPr lang="en-US" sz="1250" dirty="0">
                <a:solidFill>
                  <a:srgbClr val="3C3939"/>
                </a:solidFill>
                <a:latin typeface="Roboto" pitchFamily="34" charset="0"/>
                <a:ea typeface="Roboto" pitchFamily="34" charset="-122"/>
                <a:cs typeface="Roboto" pitchFamily="34" charset="-120"/>
              </a:rPr>
              <a:t>Всі панелі можна відображати або приховувати через меню View &gt; Managers та View &gt; Toolbars. Для зручності роботи рекомендується розташувати найбільш використовувані панелі так, щоб вони були завжди доступні, але не займали забагато робочого простору.</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85098" y="616863"/>
            <a:ext cx="7501176" cy="700921"/>
          </a:xfrm>
          <a:prstGeom prst="rect">
            <a:avLst/>
          </a:prstGeom>
          <a:noFill/>
          <a:ln/>
        </p:spPr>
        <p:txBody>
          <a:bodyPr wrap="none" lIns="0" tIns="0" rIns="0" bIns="0" rtlCol="0" anchor="t"/>
          <a:lstStyle/>
          <a:p>
            <a:pPr algn="l" indent="0" marL="0">
              <a:lnSpc>
                <a:spcPts val="5500"/>
              </a:lnSpc>
              <a:buNone/>
            </a:pPr>
            <a:r>
              <a:rPr lang="en-US" sz="4400" dirty="0">
                <a:solidFill>
                  <a:srgbClr val="1B1B27"/>
                </a:solidFill>
                <a:latin typeface="Raleway" pitchFamily="34" charset="0"/>
                <a:ea typeface="Raleway" pitchFamily="34" charset="-122"/>
                <a:cs typeface="Raleway" pitchFamily="34" charset="-120"/>
              </a:rPr>
              <a:t>Система Координат у Surfer</a:t>
            </a:r>
            <a:endParaRPr lang="en-US" sz="4400" dirty="0"/>
          </a:p>
        </p:txBody>
      </p:sp>
      <p:sp>
        <p:nvSpPr>
          <p:cNvPr id="3" name="Text 1"/>
          <p:cNvSpPr/>
          <p:nvPr/>
        </p:nvSpPr>
        <p:spPr>
          <a:xfrm>
            <a:off x="1491972" y="2046327"/>
            <a:ext cx="3201233" cy="350401"/>
          </a:xfrm>
          <a:prstGeom prst="rect">
            <a:avLst/>
          </a:prstGeom>
          <a:noFill/>
          <a:ln/>
        </p:spPr>
        <p:txBody>
          <a:bodyPr wrap="none" lIns="0" tIns="0" rIns="0" bIns="0" rtlCol="0" anchor="t"/>
          <a:lstStyle/>
          <a:p>
            <a:pPr algn="r" indent="0" marL="0">
              <a:lnSpc>
                <a:spcPts val="2750"/>
              </a:lnSpc>
              <a:buNone/>
            </a:pPr>
            <a:r>
              <a:rPr lang="en-US" sz="2200" dirty="0">
                <a:solidFill>
                  <a:srgbClr val="3C3939"/>
                </a:solidFill>
                <a:latin typeface="Raleway" pitchFamily="34" charset="0"/>
                <a:ea typeface="Raleway" pitchFamily="34" charset="-122"/>
                <a:cs typeface="Raleway" pitchFamily="34" charset="-120"/>
              </a:rPr>
              <a:t>Географічні координати</a:t>
            </a:r>
            <a:endParaRPr lang="en-US" sz="2200" dirty="0"/>
          </a:p>
        </p:txBody>
      </p:sp>
      <p:sp>
        <p:nvSpPr>
          <p:cNvPr id="4" name="Text 2"/>
          <p:cNvSpPr/>
          <p:nvPr/>
        </p:nvSpPr>
        <p:spPr>
          <a:xfrm>
            <a:off x="785098" y="2531269"/>
            <a:ext cx="3908107" cy="1076563"/>
          </a:xfrm>
          <a:prstGeom prst="rect">
            <a:avLst/>
          </a:prstGeom>
          <a:noFill/>
          <a:ln/>
        </p:spPr>
        <p:txBody>
          <a:bodyPr wrap="square" lIns="0" tIns="0" rIns="0" bIns="0" rtlCol="0" anchor="t"/>
          <a:lstStyle/>
          <a:p>
            <a:pPr algn="r" indent="0" marL="0">
              <a:lnSpc>
                <a:spcPts val="2800"/>
              </a:lnSpc>
              <a:buNone/>
            </a:pPr>
            <a:r>
              <a:rPr lang="en-US" sz="1750" dirty="0">
                <a:solidFill>
                  <a:srgbClr val="3C3939"/>
                </a:solidFill>
                <a:latin typeface="Roboto" pitchFamily="34" charset="0"/>
                <a:ea typeface="Roboto" pitchFamily="34" charset="-122"/>
                <a:cs typeface="Roboto" pitchFamily="34" charset="-120"/>
              </a:rPr>
              <a:t>Використовуються для прив'язки даних до реальної географії, зазвичай як широта і довгота.</a:t>
            </a:r>
            <a:endParaRPr lang="en-US" sz="1750" dirty="0"/>
          </a:p>
        </p:txBody>
      </p:sp>
      <p:pic>
        <p:nvPicPr>
          <p:cNvPr id="5" name="Image 0" descr="preencoded.png">    </p:cNvPr>
          <p:cNvPicPr>
            <a:picLocks noChangeAspect="1"/>
          </p:cNvPicPr>
          <p:nvPr/>
        </p:nvPicPr>
        <p:blipFill>
          <a:blip r:embed="rId1"/>
          <a:stretch>
            <a:fillRect/>
          </a:stretch>
        </p:blipFill>
        <p:spPr>
          <a:xfrm>
            <a:off x="5029676" y="1766411"/>
            <a:ext cx="4571048" cy="4571048"/>
          </a:xfrm>
          <a:prstGeom prst="rect">
            <a:avLst/>
          </a:prstGeom>
        </p:spPr>
      </p:pic>
      <p:pic>
        <p:nvPicPr>
          <p:cNvPr id="6" name="Image 1" descr="preencoded.png">    </p:cNvPr>
          <p:cNvPicPr>
            <a:picLocks noChangeAspect="1"/>
          </p:cNvPicPr>
          <p:nvPr/>
        </p:nvPicPr>
        <p:blipFill>
          <a:blip r:embed="rId2"/>
          <a:stretch>
            <a:fillRect/>
          </a:stretch>
        </p:blipFill>
        <p:spPr>
          <a:xfrm>
            <a:off x="6227326" y="2533174"/>
            <a:ext cx="335637" cy="419576"/>
          </a:xfrm>
          <a:prstGeom prst="rect">
            <a:avLst/>
          </a:prstGeom>
        </p:spPr>
      </p:pic>
      <p:sp>
        <p:nvSpPr>
          <p:cNvPr id="7" name="Text 3"/>
          <p:cNvSpPr/>
          <p:nvPr/>
        </p:nvSpPr>
        <p:spPr>
          <a:xfrm>
            <a:off x="9937194" y="1866900"/>
            <a:ext cx="3124795" cy="350401"/>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Проекційні координати</a:t>
            </a:r>
            <a:endParaRPr lang="en-US" sz="2200" dirty="0"/>
          </a:p>
        </p:txBody>
      </p:sp>
      <p:sp>
        <p:nvSpPr>
          <p:cNvPr id="8" name="Text 4"/>
          <p:cNvSpPr/>
          <p:nvPr/>
        </p:nvSpPr>
        <p:spPr>
          <a:xfrm>
            <a:off x="9937194" y="2351842"/>
            <a:ext cx="3908107" cy="1435418"/>
          </a:xfrm>
          <a:prstGeom prst="rect">
            <a:avLst/>
          </a:prstGeom>
          <a:noFill/>
          <a:ln/>
        </p:spPr>
        <p:txBody>
          <a:bodyPr wrap="squar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Перетворені географічні дані для відображення на плоскій карті з використанням різних картографічних проекцій.</a:t>
            </a:r>
            <a:endParaRPr lang="en-US" sz="1750" dirty="0"/>
          </a:p>
        </p:txBody>
      </p:sp>
      <p:pic>
        <p:nvPicPr>
          <p:cNvPr id="9" name="Image 2" descr="preencoded.png">    </p:cNvPr>
          <p:cNvPicPr>
            <a:picLocks noChangeAspect="1"/>
          </p:cNvPicPr>
          <p:nvPr/>
        </p:nvPicPr>
        <p:blipFill>
          <a:blip r:embed="rId3"/>
          <a:stretch>
            <a:fillRect/>
          </a:stretch>
        </p:blipFill>
        <p:spPr>
          <a:xfrm>
            <a:off x="5029676" y="1766411"/>
            <a:ext cx="4571048" cy="4571048"/>
          </a:xfrm>
          <a:prstGeom prst="rect">
            <a:avLst/>
          </a:prstGeom>
        </p:spPr>
      </p:pic>
      <p:pic>
        <p:nvPicPr>
          <p:cNvPr id="10" name="Image 3" descr="preencoded.png">    </p:cNvPr>
          <p:cNvPicPr>
            <a:picLocks noChangeAspect="1"/>
          </p:cNvPicPr>
          <p:nvPr/>
        </p:nvPicPr>
        <p:blipFill>
          <a:blip r:embed="rId4"/>
          <a:stretch>
            <a:fillRect/>
          </a:stretch>
        </p:blipFill>
        <p:spPr>
          <a:xfrm>
            <a:off x="8456176" y="2922151"/>
            <a:ext cx="335637" cy="419576"/>
          </a:xfrm>
          <a:prstGeom prst="rect">
            <a:avLst/>
          </a:prstGeom>
        </p:spPr>
      </p:pic>
      <p:sp>
        <p:nvSpPr>
          <p:cNvPr id="11" name="Text 5"/>
          <p:cNvSpPr/>
          <p:nvPr/>
        </p:nvSpPr>
        <p:spPr>
          <a:xfrm>
            <a:off x="9937194" y="4500086"/>
            <a:ext cx="2849404" cy="350401"/>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Локальні координати</a:t>
            </a:r>
            <a:endParaRPr lang="en-US" sz="2200" dirty="0"/>
          </a:p>
        </p:txBody>
      </p:sp>
      <p:sp>
        <p:nvSpPr>
          <p:cNvPr id="12" name="Text 6"/>
          <p:cNvSpPr/>
          <p:nvPr/>
        </p:nvSpPr>
        <p:spPr>
          <a:xfrm>
            <a:off x="9937194" y="4985028"/>
            <a:ext cx="3908107" cy="1076563"/>
          </a:xfrm>
          <a:prstGeom prst="rect">
            <a:avLst/>
          </a:prstGeom>
          <a:noFill/>
          <a:ln/>
        </p:spPr>
        <p:txBody>
          <a:bodyPr wrap="squar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Відносні координати для невеликих локальних проєктів без географічної прив'язки.</a:t>
            </a:r>
            <a:endParaRPr lang="en-US" sz="1750" dirty="0"/>
          </a:p>
        </p:txBody>
      </p:sp>
      <p:pic>
        <p:nvPicPr>
          <p:cNvPr id="13" name="Image 4" descr="preencoded.png">    </p:cNvPr>
          <p:cNvPicPr>
            <a:picLocks noChangeAspect="1"/>
          </p:cNvPicPr>
          <p:nvPr/>
        </p:nvPicPr>
        <p:blipFill>
          <a:blip r:embed="rId5"/>
          <a:stretch>
            <a:fillRect/>
          </a:stretch>
        </p:blipFill>
        <p:spPr>
          <a:xfrm>
            <a:off x="5029676" y="1766411"/>
            <a:ext cx="4571048" cy="4571048"/>
          </a:xfrm>
          <a:prstGeom prst="rect">
            <a:avLst/>
          </a:prstGeom>
        </p:spPr>
      </p:pic>
      <p:pic>
        <p:nvPicPr>
          <p:cNvPr id="14" name="Image 5" descr="preencoded.png">    </p:cNvPr>
          <p:cNvPicPr>
            <a:picLocks noChangeAspect="1"/>
          </p:cNvPicPr>
          <p:nvPr/>
        </p:nvPicPr>
        <p:blipFill>
          <a:blip r:embed="rId6"/>
          <a:stretch>
            <a:fillRect/>
          </a:stretch>
        </p:blipFill>
        <p:spPr>
          <a:xfrm>
            <a:off x="8067199" y="5151001"/>
            <a:ext cx="335637" cy="419576"/>
          </a:xfrm>
          <a:prstGeom prst="rect">
            <a:avLst/>
          </a:prstGeom>
        </p:spPr>
      </p:pic>
      <p:sp>
        <p:nvSpPr>
          <p:cNvPr id="15" name="Text 7"/>
          <p:cNvSpPr/>
          <p:nvPr/>
        </p:nvSpPr>
        <p:spPr>
          <a:xfrm>
            <a:off x="785098" y="4324945"/>
            <a:ext cx="3908107" cy="700802"/>
          </a:xfrm>
          <a:prstGeom prst="rect">
            <a:avLst/>
          </a:prstGeom>
          <a:noFill/>
          <a:ln/>
        </p:spPr>
        <p:txBody>
          <a:bodyPr wrap="square" lIns="0" tIns="0" rIns="0" bIns="0" rtlCol="0" anchor="t"/>
          <a:lstStyle/>
          <a:p>
            <a:pPr algn="r" indent="0" marL="0">
              <a:lnSpc>
                <a:spcPts val="2750"/>
              </a:lnSpc>
              <a:buNone/>
            </a:pPr>
            <a:r>
              <a:rPr lang="en-US" sz="2200" dirty="0">
                <a:solidFill>
                  <a:srgbClr val="3C3939"/>
                </a:solidFill>
                <a:latin typeface="Raleway" pitchFamily="34" charset="0"/>
                <a:ea typeface="Raleway" pitchFamily="34" charset="-122"/>
                <a:cs typeface="Raleway" pitchFamily="34" charset="-120"/>
              </a:rPr>
              <a:t>Налаштування системи координат</a:t>
            </a:r>
            <a:endParaRPr lang="en-US" sz="2200" dirty="0"/>
          </a:p>
        </p:txBody>
      </p:sp>
      <p:sp>
        <p:nvSpPr>
          <p:cNvPr id="16" name="Text 8"/>
          <p:cNvSpPr/>
          <p:nvPr/>
        </p:nvSpPr>
        <p:spPr>
          <a:xfrm>
            <a:off x="785098" y="5160288"/>
            <a:ext cx="3908107" cy="1076563"/>
          </a:xfrm>
          <a:prstGeom prst="rect">
            <a:avLst/>
          </a:prstGeom>
          <a:noFill/>
          <a:ln/>
        </p:spPr>
        <p:txBody>
          <a:bodyPr wrap="square" lIns="0" tIns="0" rIns="0" bIns="0" rtlCol="0" anchor="t"/>
          <a:lstStyle/>
          <a:p>
            <a:pPr algn="r" indent="0" marL="0">
              <a:lnSpc>
                <a:spcPts val="2800"/>
              </a:lnSpc>
              <a:buNone/>
            </a:pPr>
            <a:r>
              <a:rPr lang="en-US" sz="1750" dirty="0">
                <a:solidFill>
                  <a:srgbClr val="3C3939"/>
                </a:solidFill>
                <a:latin typeface="Roboto" pitchFamily="34" charset="0"/>
                <a:ea typeface="Roboto" pitchFamily="34" charset="-122"/>
                <a:cs typeface="Roboto" pitchFamily="34" charset="-120"/>
              </a:rPr>
              <a:t>Можливість вибрати та змінити систему координат через меню Map &gt; Coordinate System.</a:t>
            </a:r>
            <a:endParaRPr lang="en-US" sz="1750" dirty="0"/>
          </a:p>
        </p:txBody>
      </p:sp>
      <p:pic>
        <p:nvPicPr>
          <p:cNvPr id="17" name="Image 6" descr="preencoded.png">    </p:cNvPr>
          <p:cNvPicPr>
            <a:picLocks noChangeAspect="1"/>
          </p:cNvPicPr>
          <p:nvPr/>
        </p:nvPicPr>
        <p:blipFill>
          <a:blip r:embed="rId7"/>
          <a:stretch>
            <a:fillRect/>
          </a:stretch>
        </p:blipFill>
        <p:spPr>
          <a:xfrm>
            <a:off x="5029676" y="1766411"/>
            <a:ext cx="4571048" cy="4571048"/>
          </a:xfrm>
          <a:prstGeom prst="rect">
            <a:avLst/>
          </a:prstGeom>
        </p:spPr>
      </p:pic>
      <p:pic>
        <p:nvPicPr>
          <p:cNvPr id="18" name="Image 7" descr="preencoded.png">    </p:cNvPr>
          <p:cNvPicPr>
            <a:picLocks noChangeAspect="1"/>
          </p:cNvPicPr>
          <p:nvPr/>
        </p:nvPicPr>
        <p:blipFill>
          <a:blip r:embed="rId8"/>
          <a:stretch>
            <a:fillRect/>
          </a:stretch>
        </p:blipFill>
        <p:spPr>
          <a:xfrm>
            <a:off x="5838349" y="4762024"/>
            <a:ext cx="335637" cy="419576"/>
          </a:xfrm>
          <a:prstGeom prst="rect">
            <a:avLst/>
          </a:prstGeom>
        </p:spPr>
      </p:pic>
      <p:sp>
        <p:nvSpPr>
          <p:cNvPr id="19" name="Text 9"/>
          <p:cNvSpPr/>
          <p:nvPr/>
        </p:nvSpPr>
        <p:spPr>
          <a:xfrm>
            <a:off x="785098" y="6589752"/>
            <a:ext cx="13060204" cy="1076563"/>
          </a:xfrm>
          <a:prstGeom prst="rect">
            <a:avLst/>
          </a:prstGeom>
          <a:noFill/>
          <a:ln/>
        </p:spPr>
        <p:txBody>
          <a:bodyPr wrap="square" lIns="0" tIns="0" rIns="0" bIns="0" rtlCol="0" anchor="t"/>
          <a:lstStyle/>
          <a:p>
            <a:pPr algn="l" indent="0" marL="0">
              <a:lnSpc>
                <a:spcPts val="2800"/>
              </a:lnSpc>
              <a:buNone/>
            </a:pPr>
            <a:r>
              <a:rPr lang="en-US" sz="1750" dirty="0">
                <a:solidFill>
                  <a:srgbClr val="3C3939"/>
                </a:solidFill>
                <a:latin typeface="Roboto" pitchFamily="34" charset="0"/>
                <a:ea typeface="Roboto" pitchFamily="34" charset="-122"/>
                <a:cs typeface="Roboto" pitchFamily="34" charset="-120"/>
              </a:rPr>
              <a:t>Правильне налаштування системи координат є критично важливим для точного відображення просторових даних. Surfer пропонує широкий вибір систем координат та проекцій, що дозволяє працювати з даними будь-якого географічного регіону. При створенні піраміди важливо враховувати особливості використовуваної системи координат.</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3291"/>
          </a:xfrm>
          <a:prstGeom prst="rect">
            <a:avLst/>
          </a:prstGeom>
        </p:spPr>
      </p:pic>
      <p:pic>
        <p:nvPicPr>
          <p:cNvPr id="3" name="Image 1" descr="preencoded.png">    </p:cNvPr>
          <p:cNvPicPr>
            <a:picLocks noChangeAspect="1"/>
          </p:cNvPicPr>
          <p:nvPr/>
        </p:nvPicPr>
        <p:blipFill>
          <a:blip r:embed="rId2"/>
          <a:stretch>
            <a:fillRect/>
          </a:stretch>
        </p:blipFill>
        <p:spPr>
          <a:xfrm>
            <a:off x="9369028" y="1394936"/>
            <a:ext cx="5036225" cy="5443418"/>
          </a:xfrm>
          <a:prstGeom prst="rect">
            <a:avLst/>
          </a:prstGeom>
        </p:spPr>
      </p:pic>
      <p:sp>
        <p:nvSpPr>
          <p:cNvPr id="4" name="Text 0"/>
          <p:cNvSpPr/>
          <p:nvPr/>
        </p:nvSpPr>
        <p:spPr>
          <a:xfrm>
            <a:off x="630079" y="495062"/>
            <a:ext cx="5691783" cy="562570"/>
          </a:xfrm>
          <a:prstGeom prst="rect">
            <a:avLst/>
          </a:prstGeom>
          <a:noFill/>
          <a:ln/>
        </p:spPr>
        <p:txBody>
          <a:bodyPr wrap="none" lIns="0" tIns="0" rIns="0" bIns="0" rtlCol="0" anchor="t"/>
          <a:lstStyle/>
          <a:p>
            <a:pPr algn="l" indent="0" marL="0">
              <a:lnSpc>
                <a:spcPts val="4400"/>
              </a:lnSpc>
              <a:buNone/>
            </a:pPr>
            <a:r>
              <a:rPr lang="en-US" sz="3500" dirty="0">
                <a:solidFill>
                  <a:srgbClr val="1B1B27"/>
                </a:solidFill>
                <a:latin typeface="Raleway" pitchFamily="34" charset="0"/>
                <a:ea typeface="Raleway" pitchFamily="34" charset="-122"/>
                <a:cs typeface="Raleway" pitchFamily="34" charset="-120"/>
              </a:rPr>
              <a:t>Завантаження GRD-Файлу</a:t>
            </a:r>
            <a:endParaRPr lang="en-US" sz="3500" dirty="0"/>
          </a:p>
        </p:txBody>
      </p:sp>
      <p:pic>
        <p:nvPicPr>
          <p:cNvPr id="5" name="Image 2" descr="preencoded.png">    </p:cNvPr>
          <p:cNvPicPr>
            <a:picLocks noChangeAspect="1"/>
          </p:cNvPicPr>
          <p:nvPr/>
        </p:nvPicPr>
        <p:blipFill>
          <a:blip r:embed="rId3"/>
          <a:stretch>
            <a:fillRect/>
          </a:stretch>
        </p:blipFill>
        <p:spPr>
          <a:xfrm>
            <a:off x="630079" y="1327666"/>
            <a:ext cx="900113" cy="1325285"/>
          </a:xfrm>
          <a:prstGeom prst="rect">
            <a:avLst/>
          </a:prstGeom>
        </p:spPr>
      </p:pic>
      <p:sp>
        <p:nvSpPr>
          <p:cNvPr id="6" name="Text 1"/>
          <p:cNvSpPr/>
          <p:nvPr/>
        </p:nvSpPr>
        <p:spPr>
          <a:xfrm>
            <a:off x="1800225" y="1507688"/>
            <a:ext cx="2250400" cy="281226"/>
          </a:xfrm>
          <a:prstGeom prst="rect">
            <a:avLst/>
          </a:prstGeom>
          <a:noFill/>
          <a:ln/>
        </p:spPr>
        <p:txBody>
          <a:bodyPr wrap="none" lIns="0" tIns="0" rIns="0" bIns="0" rtlCol="0" anchor="t"/>
          <a:lstStyle/>
          <a:p>
            <a:pPr algn="l" indent="0" marL="0">
              <a:lnSpc>
                <a:spcPts val="2200"/>
              </a:lnSpc>
              <a:buNone/>
            </a:pPr>
            <a:r>
              <a:rPr lang="en-US" sz="1750" dirty="0">
                <a:solidFill>
                  <a:srgbClr val="3C3939"/>
                </a:solidFill>
                <a:latin typeface="Raleway" pitchFamily="34" charset="0"/>
                <a:ea typeface="Raleway" pitchFamily="34" charset="-122"/>
                <a:cs typeface="Raleway" pitchFamily="34" charset="-120"/>
              </a:rPr>
              <a:t>Вибір команди</a:t>
            </a:r>
            <a:endParaRPr lang="en-US" sz="1750" dirty="0"/>
          </a:p>
        </p:txBody>
      </p:sp>
      <p:sp>
        <p:nvSpPr>
          <p:cNvPr id="7" name="Text 2"/>
          <p:cNvSpPr/>
          <p:nvPr/>
        </p:nvSpPr>
        <p:spPr>
          <a:xfrm>
            <a:off x="1800225" y="1896904"/>
            <a:ext cx="6713696" cy="576024"/>
          </a:xfrm>
          <a:prstGeom prst="rect">
            <a:avLst/>
          </a:prstGeom>
          <a:noFill/>
          <a:ln/>
        </p:spPr>
        <p:txBody>
          <a:bodyPr wrap="square" lIns="0" tIns="0" rIns="0" bIns="0" rtlCol="0" anchor="t"/>
          <a:lstStyle/>
          <a:p>
            <a:pPr algn="l" indent="0" marL="0">
              <a:lnSpc>
                <a:spcPts val="2250"/>
              </a:lnSpc>
              <a:buNone/>
            </a:pPr>
            <a:r>
              <a:rPr lang="en-US" sz="1400" dirty="0">
                <a:solidFill>
                  <a:srgbClr val="3C3939"/>
                </a:solidFill>
                <a:latin typeface="Roboto" pitchFamily="34" charset="0"/>
                <a:ea typeface="Roboto" pitchFamily="34" charset="-122"/>
                <a:cs typeface="Roboto" pitchFamily="34" charset="-120"/>
              </a:rPr>
              <a:t>У головному меню виберіть File &gt; Open або натисніть іконку відкриття файлу на стандартній панелі інструментів.</a:t>
            </a:r>
            <a:endParaRPr lang="en-US" sz="1400" dirty="0"/>
          </a:p>
        </p:txBody>
      </p:sp>
      <p:pic>
        <p:nvPicPr>
          <p:cNvPr id="8" name="Image 3" descr="preencoded.png">    </p:cNvPr>
          <p:cNvPicPr>
            <a:picLocks noChangeAspect="1"/>
          </p:cNvPicPr>
          <p:nvPr/>
        </p:nvPicPr>
        <p:blipFill>
          <a:blip r:embed="rId4"/>
          <a:stretch>
            <a:fillRect/>
          </a:stretch>
        </p:blipFill>
        <p:spPr>
          <a:xfrm>
            <a:off x="630079" y="2652951"/>
            <a:ext cx="900113" cy="1325285"/>
          </a:xfrm>
          <a:prstGeom prst="rect">
            <a:avLst/>
          </a:prstGeom>
        </p:spPr>
      </p:pic>
      <p:sp>
        <p:nvSpPr>
          <p:cNvPr id="9" name="Text 3"/>
          <p:cNvSpPr/>
          <p:nvPr/>
        </p:nvSpPr>
        <p:spPr>
          <a:xfrm>
            <a:off x="1800225" y="2832973"/>
            <a:ext cx="2250400" cy="281226"/>
          </a:xfrm>
          <a:prstGeom prst="rect">
            <a:avLst/>
          </a:prstGeom>
          <a:noFill/>
          <a:ln/>
        </p:spPr>
        <p:txBody>
          <a:bodyPr wrap="none" lIns="0" tIns="0" rIns="0" bIns="0" rtlCol="0" anchor="t"/>
          <a:lstStyle/>
          <a:p>
            <a:pPr algn="l" indent="0" marL="0">
              <a:lnSpc>
                <a:spcPts val="2200"/>
              </a:lnSpc>
              <a:buNone/>
            </a:pPr>
            <a:r>
              <a:rPr lang="en-US" sz="1750" dirty="0">
                <a:solidFill>
                  <a:srgbClr val="3C3939"/>
                </a:solidFill>
                <a:latin typeface="Raleway" pitchFamily="34" charset="0"/>
                <a:ea typeface="Raleway" pitchFamily="34" charset="-122"/>
                <a:cs typeface="Raleway" pitchFamily="34" charset="-120"/>
              </a:rPr>
              <a:t>Навігація</a:t>
            </a:r>
            <a:endParaRPr lang="en-US" sz="1750" dirty="0"/>
          </a:p>
        </p:txBody>
      </p:sp>
      <p:sp>
        <p:nvSpPr>
          <p:cNvPr id="10" name="Text 4"/>
          <p:cNvSpPr/>
          <p:nvPr/>
        </p:nvSpPr>
        <p:spPr>
          <a:xfrm>
            <a:off x="1800225" y="3222188"/>
            <a:ext cx="6713696" cy="576024"/>
          </a:xfrm>
          <a:prstGeom prst="rect">
            <a:avLst/>
          </a:prstGeom>
          <a:noFill/>
          <a:ln/>
        </p:spPr>
        <p:txBody>
          <a:bodyPr wrap="square" lIns="0" tIns="0" rIns="0" bIns="0" rtlCol="0" anchor="t"/>
          <a:lstStyle/>
          <a:p>
            <a:pPr algn="l" indent="0" marL="0">
              <a:lnSpc>
                <a:spcPts val="2250"/>
              </a:lnSpc>
              <a:buNone/>
            </a:pPr>
            <a:r>
              <a:rPr lang="en-US" sz="1400" dirty="0">
                <a:solidFill>
                  <a:srgbClr val="3C3939"/>
                </a:solidFill>
                <a:latin typeface="Roboto" pitchFamily="34" charset="0"/>
                <a:ea typeface="Roboto" pitchFamily="34" charset="-122"/>
                <a:cs typeface="Roboto" pitchFamily="34" charset="-120"/>
              </a:rPr>
              <a:t>У діалоговому вікні знайдіть місце розташування вашого GRD-файлу, виберіть тип файлів "Grid Files (*.grd)" у випадаючому списку.</a:t>
            </a:r>
            <a:endParaRPr lang="en-US" sz="1400" dirty="0"/>
          </a:p>
        </p:txBody>
      </p:sp>
      <p:pic>
        <p:nvPicPr>
          <p:cNvPr id="11" name="Image 4" descr="preencoded.png">    </p:cNvPr>
          <p:cNvPicPr>
            <a:picLocks noChangeAspect="1"/>
          </p:cNvPicPr>
          <p:nvPr/>
        </p:nvPicPr>
        <p:blipFill>
          <a:blip r:embed="rId5"/>
          <a:stretch>
            <a:fillRect/>
          </a:stretch>
        </p:blipFill>
        <p:spPr>
          <a:xfrm>
            <a:off x="630079" y="3978235"/>
            <a:ext cx="900113" cy="1080135"/>
          </a:xfrm>
          <a:prstGeom prst="rect">
            <a:avLst/>
          </a:prstGeom>
        </p:spPr>
      </p:pic>
      <p:sp>
        <p:nvSpPr>
          <p:cNvPr id="12" name="Text 5"/>
          <p:cNvSpPr/>
          <p:nvPr/>
        </p:nvSpPr>
        <p:spPr>
          <a:xfrm>
            <a:off x="1800225" y="4158258"/>
            <a:ext cx="2250400" cy="281226"/>
          </a:xfrm>
          <a:prstGeom prst="rect">
            <a:avLst/>
          </a:prstGeom>
          <a:noFill/>
          <a:ln/>
        </p:spPr>
        <p:txBody>
          <a:bodyPr wrap="none" lIns="0" tIns="0" rIns="0" bIns="0" rtlCol="0" anchor="t"/>
          <a:lstStyle/>
          <a:p>
            <a:pPr algn="l" indent="0" marL="0">
              <a:lnSpc>
                <a:spcPts val="2200"/>
              </a:lnSpc>
              <a:buNone/>
            </a:pPr>
            <a:r>
              <a:rPr lang="en-US" sz="1750" dirty="0">
                <a:solidFill>
                  <a:srgbClr val="3C3939"/>
                </a:solidFill>
                <a:latin typeface="Raleway" pitchFamily="34" charset="0"/>
                <a:ea typeface="Raleway" pitchFamily="34" charset="-122"/>
                <a:cs typeface="Raleway" pitchFamily="34" charset="-120"/>
              </a:rPr>
              <a:t>Вибір файлу</a:t>
            </a:r>
            <a:endParaRPr lang="en-US" sz="1750" dirty="0"/>
          </a:p>
        </p:txBody>
      </p:sp>
      <p:sp>
        <p:nvSpPr>
          <p:cNvPr id="13" name="Text 6"/>
          <p:cNvSpPr/>
          <p:nvPr/>
        </p:nvSpPr>
        <p:spPr>
          <a:xfrm>
            <a:off x="1800225" y="4547473"/>
            <a:ext cx="6713696" cy="288012"/>
          </a:xfrm>
          <a:prstGeom prst="rect">
            <a:avLst/>
          </a:prstGeom>
          <a:noFill/>
          <a:ln/>
        </p:spPr>
        <p:txBody>
          <a:bodyPr wrap="none" lIns="0" tIns="0" rIns="0" bIns="0" rtlCol="0" anchor="t"/>
          <a:lstStyle/>
          <a:p>
            <a:pPr algn="l" indent="0" marL="0">
              <a:lnSpc>
                <a:spcPts val="2250"/>
              </a:lnSpc>
              <a:buNone/>
            </a:pPr>
            <a:r>
              <a:rPr lang="en-US" sz="1400" dirty="0">
                <a:solidFill>
                  <a:srgbClr val="3C3939"/>
                </a:solidFill>
                <a:latin typeface="Roboto" pitchFamily="34" charset="0"/>
                <a:ea typeface="Roboto" pitchFamily="34" charset="-122"/>
                <a:cs typeface="Roboto" pitchFamily="34" charset="-120"/>
              </a:rPr>
              <a:t>Виберіть потрібний GRD-файл зі списку та натисніть кнопку "Open".</a:t>
            </a:r>
            <a:endParaRPr lang="en-US" sz="1400" dirty="0"/>
          </a:p>
        </p:txBody>
      </p:sp>
      <p:pic>
        <p:nvPicPr>
          <p:cNvPr id="14" name="Image 5" descr="preencoded.png">    </p:cNvPr>
          <p:cNvPicPr>
            <a:picLocks noChangeAspect="1"/>
          </p:cNvPicPr>
          <p:nvPr/>
        </p:nvPicPr>
        <p:blipFill>
          <a:blip r:embed="rId6"/>
          <a:stretch>
            <a:fillRect/>
          </a:stretch>
        </p:blipFill>
        <p:spPr>
          <a:xfrm>
            <a:off x="630079" y="5058370"/>
            <a:ext cx="900113" cy="1325285"/>
          </a:xfrm>
          <a:prstGeom prst="rect">
            <a:avLst/>
          </a:prstGeom>
        </p:spPr>
      </p:pic>
      <p:sp>
        <p:nvSpPr>
          <p:cNvPr id="15" name="Text 7"/>
          <p:cNvSpPr/>
          <p:nvPr/>
        </p:nvSpPr>
        <p:spPr>
          <a:xfrm>
            <a:off x="1800225" y="5238393"/>
            <a:ext cx="2250400" cy="281226"/>
          </a:xfrm>
          <a:prstGeom prst="rect">
            <a:avLst/>
          </a:prstGeom>
          <a:noFill/>
          <a:ln/>
        </p:spPr>
        <p:txBody>
          <a:bodyPr wrap="none" lIns="0" tIns="0" rIns="0" bIns="0" rtlCol="0" anchor="t"/>
          <a:lstStyle/>
          <a:p>
            <a:pPr algn="l" indent="0" marL="0">
              <a:lnSpc>
                <a:spcPts val="2200"/>
              </a:lnSpc>
              <a:buNone/>
            </a:pPr>
            <a:r>
              <a:rPr lang="en-US" sz="1750" dirty="0">
                <a:solidFill>
                  <a:srgbClr val="3C3939"/>
                </a:solidFill>
                <a:latin typeface="Raleway" pitchFamily="34" charset="0"/>
                <a:ea typeface="Raleway" pitchFamily="34" charset="-122"/>
                <a:cs typeface="Raleway" pitchFamily="34" charset="-120"/>
              </a:rPr>
              <a:t>Перевірка</a:t>
            </a:r>
            <a:endParaRPr lang="en-US" sz="1750" dirty="0"/>
          </a:p>
        </p:txBody>
      </p:sp>
      <p:sp>
        <p:nvSpPr>
          <p:cNvPr id="16" name="Text 8"/>
          <p:cNvSpPr/>
          <p:nvPr/>
        </p:nvSpPr>
        <p:spPr>
          <a:xfrm>
            <a:off x="1800225" y="5627608"/>
            <a:ext cx="6713696" cy="576024"/>
          </a:xfrm>
          <a:prstGeom prst="rect">
            <a:avLst/>
          </a:prstGeom>
          <a:noFill/>
          <a:ln/>
        </p:spPr>
        <p:txBody>
          <a:bodyPr wrap="square" lIns="0" tIns="0" rIns="0" bIns="0" rtlCol="0" anchor="t"/>
          <a:lstStyle/>
          <a:p>
            <a:pPr algn="l" indent="0" marL="0">
              <a:lnSpc>
                <a:spcPts val="2250"/>
              </a:lnSpc>
              <a:buNone/>
            </a:pPr>
            <a:r>
              <a:rPr lang="en-US" sz="1400" dirty="0">
                <a:solidFill>
                  <a:srgbClr val="3C3939"/>
                </a:solidFill>
                <a:latin typeface="Roboto" pitchFamily="34" charset="0"/>
                <a:ea typeface="Roboto" pitchFamily="34" charset="-122"/>
                <a:cs typeface="Roboto" pitchFamily="34" charset="-120"/>
              </a:rPr>
              <a:t>Surfer відкриє файл та відобразить діалогове вікно Grid Info з основною інформацією про завантажену сітку.</a:t>
            </a:r>
            <a:endParaRPr lang="en-US" sz="1400" dirty="0"/>
          </a:p>
        </p:txBody>
      </p:sp>
      <p:sp>
        <p:nvSpPr>
          <p:cNvPr id="17" name="Text 9"/>
          <p:cNvSpPr/>
          <p:nvPr/>
        </p:nvSpPr>
        <p:spPr>
          <a:xfrm>
            <a:off x="630079" y="6586180"/>
            <a:ext cx="7883842" cy="1152049"/>
          </a:xfrm>
          <a:prstGeom prst="rect">
            <a:avLst/>
          </a:prstGeom>
          <a:noFill/>
          <a:ln/>
        </p:spPr>
        <p:txBody>
          <a:bodyPr wrap="square" lIns="0" tIns="0" rIns="0" bIns="0" rtlCol="0" anchor="t"/>
          <a:lstStyle/>
          <a:p>
            <a:pPr algn="l" indent="0" marL="0">
              <a:lnSpc>
                <a:spcPts val="2250"/>
              </a:lnSpc>
              <a:buNone/>
            </a:pPr>
            <a:r>
              <a:rPr lang="en-US" sz="1400" dirty="0">
                <a:solidFill>
                  <a:srgbClr val="3C3939"/>
                </a:solidFill>
                <a:latin typeface="Roboto" pitchFamily="34" charset="0"/>
                <a:ea typeface="Roboto" pitchFamily="34" charset="-122"/>
                <a:cs typeface="Roboto" pitchFamily="34" charset="-120"/>
              </a:rPr>
              <a:t>Після завантаження GRD-файлу, Surfer автоматично визначить його параметри, включаючи розмір сітки, географічні межі та статистичні дані. Зверніть увагу на мінімальне та максимальне значення Z — ці дані будуть важливі при налаштуванні відображення вашої піраміди.</a:t>
            </a:r>
            <a:endParaRPr lang="en-US" sz="1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2025-03-24T12:25:08Z</dcterms:created>
  <dcterms:modified xsi:type="dcterms:W3CDTF">2025-03-24T12:25:08Z</dcterms:modified>
</cp:coreProperties>
</file>