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4630400" cy="8229600"/>
  <p:notesSz cx="8229600" cy="14630400"/>
  <p:embeddedFontLst>
    <p:embeddedFont>
      <p:font typeface="Calibri" panose="020F0502020204030204" pitchFamily="34" charset="0"/>
      <p:regular r:id="rId28"/>
      <p:bold r:id="rId29"/>
      <p:italic r:id="rId30"/>
      <p:boldItalic r:id="rId31"/>
    </p:embeddedFont>
    <p:embeddedFont>
      <p:font typeface="Raleway" pitchFamily="2" charset="-52"/>
      <p:regular r:id="rId32"/>
    </p:embeddedFont>
    <p:embeddedFont>
      <p:font typeface="Roboto" panose="02000000000000000000" pitchFamily="2" charset="0"/>
      <p:regular r:id="rId33"/>
      <p:bold r:id="rId34"/>
    </p:embeddedFont>
  </p:embeddedFontLst>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59" d="100"/>
          <a:sy n="59" d="100"/>
        </p:scale>
        <p:origin x="77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9350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2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2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2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ECF3"/>
          </a:solidFill>
          <a:ln/>
        </p:spPr>
      </p:sp>
      <p:sp>
        <p:nvSpPr>
          <p:cNvPr id="3" name="Shape 1"/>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22.xml"/><Relationship Id="rId6" Type="http://schemas.openxmlformats.org/officeDocument/2006/relationships/image" Target="../media/image72.png"/><Relationship Id="rId11" Type="http://schemas.openxmlformats.org/officeDocument/2006/relationships/image" Target="../media/image76.png"/><Relationship Id="rId5" Type="http://schemas.openxmlformats.org/officeDocument/2006/relationships/image" Target="../media/image38.png"/><Relationship Id="rId10" Type="http://schemas.openxmlformats.org/officeDocument/2006/relationships/image" Target="../media/image75.png"/><Relationship Id="rId4" Type="http://schemas.openxmlformats.org/officeDocument/2006/relationships/image" Target="../media/image71.png"/><Relationship Id="rId9"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3.xml"/><Relationship Id="rId1" Type="http://schemas.openxmlformats.org/officeDocument/2006/relationships/slideLayout" Target="../slideLayouts/slideLayout24.xml"/><Relationship Id="rId5" Type="http://schemas.openxmlformats.org/officeDocument/2006/relationships/image" Target="../media/image85.png"/><Relationship Id="rId4" Type="http://schemas.openxmlformats.org/officeDocument/2006/relationships/image" Target="../media/image84.png"/></Relationships>
</file>

<file path=ppt/slides/_rels/slide24.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24.xml"/><Relationship Id="rId1" Type="http://schemas.openxmlformats.org/officeDocument/2006/relationships/slideLayout" Target="../slideLayouts/slideLayout25.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22921" y="1244918"/>
            <a:ext cx="7670959" cy="1315164"/>
          </a:xfrm>
          <a:prstGeom prst="rect">
            <a:avLst/>
          </a:prstGeom>
          <a:noFill/>
          <a:ln/>
        </p:spPr>
        <p:txBody>
          <a:bodyPr wrap="square" lIns="0" tIns="0" rIns="0" bIns="0" rtlCol="0" anchor="t"/>
          <a:lstStyle/>
          <a:p>
            <a:pPr marL="0" indent="0" algn="l">
              <a:lnSpc>
                <a:spcPts val="5150"/>
              </a:lnSpc>
              <a:buNone/>
            </a:pPr>
            <a:r>
              <a:rPr lang="en-US" sz="4100" dirty="0">
                <a:solidFill>
                  <a:srgbClr val="1B1B27"/>
                </a:solidFill>
                <a:latin typeface="Raleway" pitchFamily="34" charset="0"/>
                <a:ea typeface="Raleway" pitchFamily="34" charset="-122"/>
                <a:cs typeface="Raleway" pitchFamily="34" charset="-120"/>
              </a:rPr>
              <a:t>Геоінформаційні Системи (ГІС): Основи та Застосування</a:t>
            </a:r>
            <a:endParaRPr lang="en-US" sz="4100" dirty="0"/>
          </a:p>
        </p:txBody>
      </p:sp>
      <p:sp>
        <p:nvSpPr>
          <p:cNvPr id="4" name="Text 1"/>
          <p:cNvSpPr/>
          <p:nvPr/>
        </p:nvSpPr>
        <p:spPr>
          <a:xfrm>
            <a:off x="6222921" y="2875717"/>
            <a:ext cx="7670959" cy="1010126"/>
          </a:xfrm>
          <a:prstGeom prst="rect">
            <a:avLst/>
          </a:prstGeom>
          <a:noFill/>
          <a:ln/>
        </p:spPr>
        <p:txBody>
          <a:bodyPr wrap="square" lIns="0" tIns="0" rIns="0" bIns="0" rtlCol="0" anchor="t"/>
          <a:lstStyle/>
          <a:p>
            <a:pPr marL="0" indent="0" algn="l">
              <a:lnSpc>
                <a:spcPts val="2650"/>
              </a:lnSpc>
              <a:buNone/>
            </a:pPr>
            <a:r>
              <a:rPr lang="en-US" sz="1650" dirty="0">
                <a:solidFill>
                  <a:srgbClr val="3C3939"/>
                </a:solidFill>
                <a:latin typeface="Roboto" pitchFamily="34" charset="0"/>
                <a:ea typeface="Roboto" pitchFamily="34" charset="-122"/>
                <a:cs typeface="Roboto" pitchFamily="34" charset="-120"/>
              </a:rPr>
              <a:t>Вітаємо на курсі "Геоінформаційні системи"! Цей курс розкриває фундаментальні концепції та практичне застосування ГІС – технологій, що змінюють наше розуміння просторових даних та їх аналізу.</a:t>
            </a:r>
            <a:endParaRPr lang="en-US" sz="1650" dirty="0"/>
          </a:p>
        </p:txBody>
      </p:sp>
      <p:sp>
        <p:nvSpPr>
          <p:cNvPr id="5" name="Text 2"/>
          <p:cNvSpPr/>
          <p:nvPr/>
        </p:nvSpPr>
        <p:spPr>
          <a:xfrm>
            <a:off x="6222921" y="4122539"/>
            <a:ext cx="7670959" cy="1346835"/>
          </a:xfrm>
          <a:prstGeom prst="rect">
            <a:avLst/>
          </a:prstGeom>
          <a:noFill/>
          <a:ln/>
        </p:spPr>
        <p:txBody>
          <a:bodyPr wrap="square" lIns="0" tIns="0" rIns="0" bIns="0" rtlCol="0" anchor="t"/>
          <a:lstStyle/>
          <a:p>
            <a:pPr marL="0" indent="0" algn="l">
              <a:lnSpc>
                <a:spcPts val="2650"/>
              </a:lnSpc>
              <a:buNone/>
            </a:pPr>
            <a:r>
              <a:rPr lang="en-US" sz="1650" dirty="0">
                <a:solidFill>
                  <a:srgbClr val="3C3939"/>
                </a:solidFill>
                <a:latin typeface="Roboto" pitchFamily="34" charset="0"/>
                <a:ea typeface="Roboto" pitchFamily="34" charset="-122"/>
                <a:cs typeface="Roboto" pitchFamily="34" charset="-120"/>
              </a:rPr>
              <a:t>Протягом нашого курсу ми розглянемо історичний розвиток ГІС, їх класифікацію, структуру та різноманітні сфери застосування. Ви зрозумієте, як геоінформаційні системи допомагають приймати обґрунтовані рішення в екології, міському плануванні, бізнесі та багатьох інших галузях.</a:t>
            </a:r>
            <a:endParaRPr lang="en-US" sz="1650" dirty="0"/>
          </a:p>
        </p:txBody>
      </p:sp>
      <p:sp>
        <p:nvSpPr>
          <p:cNvPr id="6" name="Text 3"/>
          <p:cNvSpPr/>
          <p:nvPr/>
        </p:nvSpPr>
        <p:spPr>
          <a:xfrm>
            <a:off x="6222921" y="5706070"/>
            <a:ext cx="7670959" cy="673418"/>
          </a:xfrm>
          <a:prstGeom prst="rect">
            <a:avLst/>
          </a:prstGeom>
          <a:noFill/>
          <a:ln/>
        </p:spPr>
        <p:txBody>
          <a:bodyPr wrap="square" lIns="0" tIns="0" rIns="0" bIns="0" rtlCol="0" anchor="t"/>
          <a:lstStyle/>
          <a:p>
            <a:pPr marL="0" indent="0" algn="l">
              <a:lnSpc>
                <a:spcPts val="2650"/>
              </a:lnSpc>
              <a:buNone/>
            </a:pPr>
            <a:r>
              <a:rPr lang="en-US" sz="1650" dirty="0">
                <a:solidFill>
                  <a:srgbClr val="3C3939"/>
                </a:solidFill>
                <a:latin typeface="Roboto" pitchFamily="34" charset="0"/>
                <a:ea typeface="Roboto" pitchFamily="34" charset="-122"/>
                <a:cs typeface="Roboto" pitchFamily="34" charset="-120"/>
              </a:rPr>
              <a:t>Запрошуємо вас до захоплюючої подорожі світом просторового аналізу та візуалізації даних!</a:t>
            </a:r>
            <a:endParaRPr lang="en-US" sz="16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855821"/>
            <a:ext cx="6578679" cy="708779"/>
          </a:xfrm>
          <a:prstGeom prst="rect">
            <a:avLst/>
          </a:prstGeom>
          <a:noFill/>
          <a:ln/>
        </p:spPr>
        <p:txBody>
          <a:bodyPr wrap="none" lIns="0" tIns="0" rIns="0" bIns="0" rtlCol="0" anchor="t"/>
          <a:lstStyle/>
          <a:p>
            <a:pPr marL="0" indent="0" algn="l">
              <a:lnSpc>
                <a:spcPts val="5550"/>
              </a:lnSpc>
              <a:buNone/>
            </a:pPr>
            <a:r>
              <a:rPr lang="en-US" sz="4450" dirty="0">
                <a:solidFill>
                  <a:srgbClr val="1B1B27"/>
                </a:solidFill>
                <a:latin typeface="Raleway" pitchFamily="34" charset="0"/>
                <a:ea typeface="Raleway" pitchFamily="34" charset="-122"/>
                <a:cs typeface="Raleway" pitchFamily="34" charset="-120"/>
              </a:rPr>
              <a:t>Сучасне Визначення ГІС</a:t>
            </a:r>
            <a:endParaRPr lang="en-US" sz="4450" dirty="0"/>
          </a:p>
        </p:txBody>
      </p:sp>
      <p:sp>
        <p:nvSpPr>
          <p:cNvPr id="3" name="Shape 1"/>
          <p:cNvSpPr/>
          <p:nvPr/>
        </p:nvSpPr>
        <p:spPr>
          <a:xfrm>
            <a:off x="793790" y="2273379"/>
            <a:ext cx="510302" cy="510302"/>
          </a:xfrm>
          <a:prstGeom prst="roundRect">
            <a:avLst>
              <a:gd name="adj" fmla="val 18669"/>
            </a:avLst>
          </a:prstGeom>
          <a:solidFill>
            <a:srgbClr val="E1E1EA"/>
          </a:solidFill>
          <a:ln w="7620">
            <a:solidFill>
              <a:srgbClr val="C7C7D0"/>
            </a:solidFill>
            <a:prstDash val="solid"/>
          </a:ln>
        </p:spPr>
      </p:sp>
      <p:pic>
        <p:nvPicPr>
          <p:cNvPr id="4" name="Image 0" descr="preencoded.png"/>
          <p:cNvPicPr>
            <a:picLocks noChangeAspect="1"/>
          </p:cNvPicPr>
          <p:nvPr/>
        </p:nvPicPr>
        <p:blipFill>
          <a:blip r:embed="rId3"/>
          <a:stretch>
            <a:fillRect/>
          </a:stretch>
        </p:blipFill>
        <p:spPr>
          <a:xfrm>
            <a:off x="878860" y="2315885"/>
            <a:ext cx="340162" cy="425291"/>
          </a:xfrm>
          <a:prstGeom prst="rect">
            <a:avLst/>
          </a:prstGeom>
        </p:spPr>
      </p:pic>
      <p:sp>
        <p:nvSpPr>
          <p:cNvPr id="5" name="Text 2"/>
          <p:cNvSpPr/>
          <p:nvPr/>
        </p:nvSpPr>
        <p:spPr>
          <a:xfrm>
            <a:off x="1530906" y="2273379"/>
            <a:ext cx="2847975"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Комплексна система</a:t>
            </a:r>
            <a:endParaRPr lang="en-US" sz="2200" dirty="0"/>
          </a:p>
        </p:txBody>
      </p:sp>
      <p:sp>
        <p:nvSpPr>
          <p:cNvPr id="6" name="Text 3"/>
          <p:cNvSpPr/>
          <p:nvPr/>
        </p:nvSpPr>
        <p:spPr>
          <a:xfrm>
            <a:off x="1530906" y="2763798"/>
            <a:ext cx="3459242" cy="3266123"/>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ГІС – це інтегрована система, що включає апаратне забезпечення, програмні засоби, просторові дані, методи та користувачів для ефективного збору, зберігання, обробки, аналізу, моделювання та відображення просторово-координованої інформації.</a:t>
            </a:r>
            <a:endParaRPr lang="en-US" sz="1750" dirty="0"/>
          </a:p>
        </p:txBody>
      </p:sp>
      <p:sp>
        <p:nvSpPr>
          <p:cNvPr id="7" name="Shape 4"/>
          <p:cNvSpPr/>
          <p:nvPr/>
        </p:nvSpPr>
        <p:spPr>
          <a:xfrm>
            <a:off x="5216962" y="2273379"/>
            <a:ext cx="510302" cy="510302"/>
          </a:xfrm>
          <a:prstGeom prst="roundRect">
            <a:avLst>
              <a:gd name="adj" fmla="val 18669"/>
            </a:avLst>
          </a:prstGeom>
          <a:solidFill>
            <a:srgbClr val="E1E1EA"/>
          </a:solidFill>
          <a:ln w="7620">
            <a:solidFill>
              <a:srgbClr val="C7C7D0"/>
            </a:solidFill>
            <a:prstDash val="solid"/>
          </a:ln>
        </p:spPr>
      </p:sp>
      <p:pic>
        <p:nvPicPr>
          <p:cNvPr id="8" name="Image 1" descr="preencoded.png"/>
          <p:cNvPicPr>
            <a:picLocks noChangeAspect="1"/>
          </p:cNvPicPr>
          <p:nvPr/>
        </p:nvPicPr>
        <p:blipFill>
          <a:blip r:embed="rId4"/>
          <a:stretch>
            <a:fillRect/>
          </a:stretch>
        </p:blipFill>
        <p:spPr>
          <a:xfrm>
            <a:off x="5302032" y="2315885"/>
            <a:ext cx="340162" cy="425291"/>
          </a:xfrm>
          <a:prstGeom prst="rect">
            <a:avLst/>
          </a:prstGeom>
        </p:spPr>
      </p:pic>
      <p:sp>
        <p:nvSpPr>
          <p:cNvPr id="9" name="Text 5"/>
          <p:cNvSpPr/>
          <p:nvPr/>
        </p:nvSpPr>
        <p:spPr>
          <a:xfrm>
            <a:off x="5954078" y="2273379"/>
            <a:ext cx="2835235"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Робота з даними</a:t>
            </a:r>
            <a:endParaRPr lang="en-US" sz="2200" dirty="0"/>
          </a:p>
        </p:txBody>
      </p:sp>
      <p:sp>
        <p:nvSpPr>
          <p:cNvPr id="10" name="Text 6"/>
          <p:cNvSpPr/>
          <p:nvPr/>
        </p:nvSpPr>
        <p:spPr>
          <a:xfrm>
            <a:off x="5954078" y="2763798"/>
            <a:ext cx="3459242" cy="2540318"/>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Основою ГІС є геопросторові дані – інформація, прив'язана до певного місця на поверхні Землі через систему координат, що дозволяє аналізувати просторові взаємозв'язки об'єктів.</a:t>
            </a:r>
            <a:endParaRPr lang="en-US" sz="1750" dirty="0"/>
          </a:p>
        </p:txBody>
      </p:sp>
      <p:sp>
        <p:nvSpPr>
          <p:cNvPr id="11" name="Shape 7"/>
          <p:cNvSpPr/>
          <p:nvPr/>
        </p:nvSpPr>
        <p:spPr>
          <a:xfrm>
            <a:off x="9640133" y="2273379"/>
            <a:ext cx="510302" cy="510302"/>
          </a:xfrm>
          <a:prstGeom prst="roundRect">
            <a:avLst>
              <a:gd name="adj" fmla="val 18669"/>
            </a:avLst>
          </a:prstGeom>
          <a:solidFill>
            <a:srgbClr val="E1E1EA"/>
          </a:solidFill>
          <a:ln w="7620">
            <a:solidFill>
              <a:srgbClr val="C7C7D0"/>
            </a:solidFill>
            <a:prstDash val="solid"/>
          </a:ln>
        </p:spPr>
      </p:sp>
      <p:pic>
        <p:nvPicPr>
          <p:cNvPr id="12" name="Image 2" descr="preencoded.png"/>
          <p:cNvPicPr>
            <a:picLocks noChangeAspect="1"/>
          </p:cNvPicPr>
          <p:nvPr/>
        </p:nvPicPr>
        <p:blipFill>
          <a:blip r:embed="rId5"/>
          <a:stretch>
            <a:fillRect/>
          </a:stretch>
        </p:blipFill>
        <p:spPr>
          <a:xfrm>
            <a:off x="9725204" y="2315885"/>
            <a:ext cx="340162" cy="425291"/>
          </a:xfrm>
          <a:prstGeom prst="rect">
            <a:avLst/>
          </a:prstGeom>
        </p:spPr>
      </p:pic>
      <p:sp>
        <p:nvSpPr>
          <p:cNvPr id="13" name="Text 8"/>
          <p:cNvSpPr/>
          <p:nvPr/>
        </p:nvSpPr>
        <p:spPr>
          <a:xfrm>
            <a:off x="10377249" y="2273379"/>
            <a:ext cx="3076337" cy="354330"/>
          </a:xfrm>
          <a:prstGeom prst="rect">
            <a:avLst/>
          </a:prstGeom>
          <a:noFill/>
          <a:ln/>
        </p:spPr>
        <p:txBody>
          <a:bodyPr wrap="none" lIns="0" tIns="0" rIns="0" bIns="0" rtlCol="0" anchor="t"/>
          <a:lstStyle/>
          <a:p>
            <a:pPr marL="0" indent="0" algn="l">
              <a:lnSpc>
                <a:spcPts val="2750"/>
              </a:lnSpc>
              <a:buNone/>
            </a:pPr>
            <a:r>
              <a:rPr lang="en-US" sz="2200" dirty="0">
                <a:solidFill>
                  <a:srgbClr val="3C3939"/>
                </a:solidFill>
                <a:latin typeface="Raleway" pitchFamily="34" charset="0"/>
                <a:ea typeface="Raleway" pitchFamily="34" charset="-122"/>
                <a:cs typeface="Raleway" pitchFamily="34" charset="-120"/>
              </a:rPr>
              <a:t>Аналітичні можливості</a:t>
            </a:r>
            <a:endParaRPr lang="en-US" sz="2200" dirty="0"/>
          </a:p>
        </p:txBody>
      </p:sp>
      <p:sp>
        <p:nvSpPr>
          <p:cNvPr id="14" name="Text 9"/>
          <p:cNvSpPr/>
          <p:nvPr/>
        </p:nvSpPr>
        <p:spPr>
          <a:xfrm>
            <a:off x="10377249" y="2763798"/>
            <a:ext cx="3459242" cy="2903220"/>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Ключовою особливістю ГІС є здатність виконувати просторовий аналіз, який дозволяє виявляти закономірності, тенденції та взаємозв'язки, що не очевидні при використанні інших методів аналізу.</a:t>
            </a:r>
            <a:endParaRPr lang="en-US" sz="1750" dirty="0"/>
          </a:p>
        </p:txBody>
      </p:sp>
      <p:sp>
        <p:nvSpPr>
          <p:cNvPr id="15" name="Text 10"/>
          <p:cNvSpPr/>
          <p:nvPr/>
        </p:nvSpPr>
        <p:spPr>
          <a:xfrm>
            <a:off x="793790" y="6285071"/>
            <a:ext cx="13042821" cy="1088708"/>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Сучасне визначення ГІС підкреслює її роль як інструменту для прийняття обґрунтованих рішень на основі просторової інформації. Геоінформаційна система розглядається не лише як технологічний інструмент, але і як методологія роботи з просторовими даними та підхід до вирішення різноманітних прикладних задач.</a:t>
            </a:r>
            <a:endParaRPr lang="en-US" sz="17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12232" y="723067"/>
            <a:ext cx="8346638" cy="636032"/>
          </a:xfrm>
          <a:prstGeom prst="rect">
            <a:avLst/>
          </a:prstGeom>
          <a:noFill/>
          <a:ln/>
        </p:spPr>
        <p:txBody>
          <a:bodyPr wrap="none" lIns="0" tIns="0" rIns="0" bIns="0" rtlCol="0" anchor="t"/>
          <a:lstStyle/>
          <a:p>
            <a:pPr marL="0" indent="0" algn="l">
              <a:lnSpc>
                <a:spcPts val="5000"/>
              </a:lnSpc>
              <a:buNone/>
            </a:pPr>
            <a:r>
              <a:rPr lang="en-US" sz="4000" dirty="0">
                <a:solidFill>
                  <a:srgbClr val="1B1B27"/>
                </a:solidFill>
                <a:latin typeface="Raleway" pitchFamily="34" charset="0"/>
                <a:ea typeface="Raleway" pitchFamily="34" charset="-122"/>
                <a:cs typeface="Raleway" pitchFamily="34" charset="-120"/>
              </a:rPr>
              <a:t>Класифікація ГІС за Призначенням</a:t>
            </a:r>
            <a:endParaRPr lang="en-US" sz="4000" dirty="0"/>
          </a:p>
        </p:txBody>
      </p:sp>
      <p:sp>
        <p:nvSpPr>
          <p:cNvPr id="3" name="Text 1"/>
          <p:cNvSpPr/>
          <p:nvPr/>
        </p:nvSpPr>
        <p:spPr>
          <a:xfrm>
            <a:off x="2617113" y="2196465"/>
            <a:ext cx="2544008" cy="318016"/>
          </a:xfrm>
          <a:prstGeom prst="rect">
            <a:avLst/>
          </a:prstGeom>
          <a:noFill/>
          <a:ln/>
        </p:spPr>
        <p:txBody>
          <a:bodyPr wrap="none" lIns="0" tIns="0" rIns="0" bIns="0" rtlCol="0" anchor="t"/>
          <a:lstStyle/>
          <a:p>
            <a:pPr marL="0" indent="0" algn="r">
              <a:lnSpc>
                <a:spcPts val="2500"/>
              </a:lnSpc>
              <a:buNone/>
            </a:pPr>
            <a:r>
              <a:rPr lang="en-US" sz="2000" dirty="0">
                <a:solidFill>
                  <a:srgbClr val="3C3939"/>
                </a:solidFill>
                <a:latin typeface="Raleway" pitchFamily="34" charset="0"/>
                <a:ea typeface="Raleway" pitchFamily="34" charset="-122"/>
                <a:cs typeface="Raleway" pitchFamily="34" charset="-120"/>
              </a:rPr>
              <a:t>Земельні ГІС</a:t>
            </a:r>
            <a:endParaRPr lang="en-US" sz="2000" dirty="0"/>
          </a:p>
        </p:txBody>
      </p:sp>
      <p:sp>
        <p:nvSpPr>
          <p:cNvPr id="4" name="Text 2"/>
          <p:cNvSpPr/>
          <p:nvPr/>
        </p:nvSpPr>
        <p:spPr>
          <a:xfrm>
            <a:off x="712232" y="2636520"/>
            <a:ext cx="4448889" cy="976551"/>
          </a:xfrm>
          <a:prstGeom prst="rect">
            <a:avLst/>
          </a:prstGeom>
          <a:noFill/>
          <a:ln/>
        </p:spPr>
        <p:txBody>
          <a:bodyPr wrap="square" lIns="0" tIns="0" rIns="0" bIns="0" rtlCol="0" anchor="t"/>
          <a:lstStyle/>
          <a:p>
            <a:pPr marL="0" indent="0" algn="r">
              <a:lnSpc>
                <a:spcPts val="2550"/>
              </a:lnSpc>
              <a:buNone/>
            </a:pPr>
            <a:r>
              <a:rPr lang="en-US" sz="1600" dirty="0">
                <a:solidFill>
                  <a:srgbClr val="3C3939"/>
                </a:solidFill>
                <a:latin typeface="Roboto" pitchFamily="34" charset="0"/>
                <a:ea typeface="Roboto" pitchFamily="34" charset="-122"/>
                <a:cs typeface="Roboto" pitchFamily="34" charset="-120"/>
              </a:rPr>
              <a:t>Системи для управління земельними ресурсами, кадастрового обліку та моніторингу землекористування.</a:t>
            </a:r>
            <a:endParaRPr lang="en-US" sz="1600" dirty="0"/>
          </a:p>
        </p:txBody>
      </p:sp>
      <p:pic>
        <p:nvPicPr>
          <p:cNvPr id="5" name="Image 0" descr="preencoded.png"/>
          <p:cNvPicPr>
            <a:picLocks noChangeAspect="1"/>
          </p:cNvPicPr>
          <p:nvPr/>
        </p:nvPicPr>
        <p:blipFill>
          <a:blip r:embed="rId3"/>
          <a:stretch>
            <a:fillRect/>
          </a:stretch>
        </p:blipFill>
        <p:spPr>
          <a:xfrm>
            <a:off x="5466398" y="2184678"/>
            <a:ext cx="3697605" cy="3697605"/>
          </a:xfrm>
          <a:prstGeom prst="rect">
            <a:avLst/>
          </a:prstGeom>
        </p:spPr>
      </p:pic>
      <p:sp>
        <p:nvSpPr>
          <p:cNvPr id="6" name="Shape 3"/>
          <p:cNvSpPr/>
          <p:nvPr/>
        </p:nvSpPr>
        <p:spPr>
          <a:xfrm>
            <a:off x="5621119" y="2733139"/>
            <a:ext cx="508754" cy="508754"/>
          </a:xfrm>
          <a:prstGeom prst="roundRect">
            <a:avLst>
              <a:gd name="adj" fmla="val 1795535"/>
            </a:avLst>
          </a:prstGeom>
          <a:solidFill>
            <a:srgbClr val="E1E1EA"/>
          </a:solidFill>
          <a:ln w="7620">
            <a:solidFill>
              <a:srgbClr val="C7C7D0"/>
            </a:solidFill>
            <a:prstDash val="solid"/>
          </a:ln>
        </p:spPr>
      </p:sp>
      <p:pic>
        <p:nvPicPr>
          <p:cNvPr id="7" name="Image 1" descr="preencoded.png"/>
          <p:cNvPicPr>
            <a:picLocks noChangeAspect="1"/>
          </p:cNvPicPr>
          <p:nvPr/>
        </p:nvPicPr>
        <p:blipFill>
          <a:blip r:embed="rId4"/>
          <a:stretch>
            <a:fillRect/>
          </a:stretch>
        </p:blipFill>
        <p:spPr>
          <a:xfrm>
            <a:off x="5761018" y="2844463"/>
            <a:ext cx="228957" cy="286107"/>
          </a:xfrm>
          <a:prstGeom prst="rect">
            <a:avLst/>
          </a:prstGeom>
        </p:spPr>
      </p:pic>
      <p:sp>
        <p:nvSpPr>
          <p:cNvPr id="8" name="Text 4"/>
          <p:cNvSpPr/>
          <p:nvPr/>
        </p:nvSpPr>
        <p:spPr>
          <a:xfrm>
            <a:off x="9469279" y="1766054"/>
            <a:ext cx="2544008" cy="318016"/>
          </a:xfrm>
          <a:prstGeom prst="rect">
            <a:avLst/>
          </a:prstGeom>
          <a:noFill/>
          <a:ln/>
        </p:spPr>
        <p:txBody>
          <a:bodyPr wrap="none" lIns="0" tIns="0" rIns="0" bIns="0" rtlCol="0" anchor="t"/>
          <a:lstStyle/>
          <a:p>
            <a:pPr marL="0" indent="0" algn="l">
              <a:lnSpc>
                <a:spcPts val="2500"/>
              </a:lnSpc>
              <a:buNone/>
            </a:pPr>
            <a:r>
              <a:rPr lang="en-US" sz="2000" dirty="0">
                <a:solidFill>
                  <a:srgbClr val="3C3939"/>
                </a:solidFill>
                <a:latin typeface="Raleway" pitchFamily="34" charset="0"/>
                <a:ea typeface="Raleway" pitchFamily="34" charset="-122"/>
                <a:cs typeface="Raleway" pitchFamily="34" charset="-120"/>
              </a:rPr>
              <a:t>Муніципальні ГІС</a:t>
            </a:r>
            <a:endParaRPr lang="en-US" sz="2000" dirty="0"/>
          </a:p>
        </p:txBody>
      </p:sp>
      <p:sp>
        <p:nvSpPr>
          <p:cNvPr id="9" name="Text 5"/>
          <p:cNvSpPr/>
          <p:nvPr/>
        </p:nvSpPr>
        <p:spPr>
          <a:xfrm>
            <a:off x="9469279" y="2206109"/>
            <a:ext cx="4448889" cy="976551"/>
          </a:xfrm>
          <a:prstGeom prst="rect">
            <a:avLst/>
          </a:prstGeom>
          <a:noFill/>
          <a:ln/>
        </p:spPr>
        <p:txBody>
          <a:bodyPr wrap="square" lIns="0" tIns="0" rIns="0" bIns="0" rtlCol="0" anchor="t"/>
          <a:lstStyle/>
          <a:p>
            <a:pPr marL="0" indent="0" algn="l">
              <a:lnSpc>
                <a:spcPts val="2550"/>
              </a:lnSpc>
              <a:buNone/>
            </a:pPr>
            <a:r>
              <a:rPr lang="en-US" sz="1600" dirty="0">
                <a:solidFill>
                  <a:srgbClr val="3C3939"/>
                </a:solidFill>
                <a:latin typeface="Roboto" pitchFamily="34" charset="0"/>
                <a:ea typeface="Roboto" pitchFamily="34" charset="-122"/>
                <a:cs typeface="Roboto" pitchFamily="34" charset="-120"/>
              </a:rPr>
              <a:t>Системи для управління міською інфраструктурою, комунальними службами та міського планування.</a:t>
            </a:r>
            <a:endParaRPr lang="en-US" sz="1600" dirty="0"/>
          </a:p>
        </p:txBody>
      </p:sp>
      <p:pic>
        <p:nvPicPr>
          <p:cNvPr id="10" name="Image 2" descr="preencoded.png"/>
          <p:cNvPicPr>
            <a:picLocks noChangeAspect="1"/>
          </p:cNvPicPr>
          <p:nvPr/>
        </p:nvPicPr>
        <p:blipFill>
          <a:blip r:embed="rId5"/>
          <a:stretch>
            <a:fillRect/>
          </a:stretch>
        </p:blipFill>
        <p:spPr>
          <a:xfrm>
            <a:off x="5466398" y="2184678"/>
            <a:ext cx="3697605" cy="3697605"/>
          </a:xfrm>
          <a:prstGeom prst="rect">
            <a:avLst/>
          </a:prstGeom>
        </p:spPr>
      </p:pic>
      <p:sp>
        <p:nvSpPr>
          <p:cNvPr id="11" name="Shape 6"/>
          <p:cNvSpPr/>
          <p:nvPr/>
        </p:nvSpPr>
        <p:spPr>
          <a:xfrm>
            <a:off x="7610654" y="2086630"/>
            <a:ext cx="508754" cy="508754"/>
          </a:xfrm>
          <a:prstGeom prst="roundRect">
            <a:avLst>
              <a:gd name="adj" fmla="val 1795535"/>
            </a:avLst>
          </a:prstGeom>
          <a:solidFill>
            <a:srgbClr val="E1E1EA"/>
          </a:solidFill>
          <a:ln w="7620">
            <a:solidFill>
              <a:srgbClr val="C7C7D0"/>
            </a:solidFill>
            <a:prstDash val="solid"/>
          </a:ln>
        </p:spPr>
      </p:sp>
      <p:pic>
        <p:nvPicPr>
          <p:cNvPr id="12" name="Image 3" descr="preencoded.png"/>
          <p:cNvPicPr>
            <a:picLocks noChangeAspect="1"/>
          </p:cNvPicPr>
          <p:nvPr/>
        </p:nvPicPr>
        <p:blipFill>
          <a:blip r:embed="rId6"/>
          <a:stretch>
            <a:fillRect/>
          </a:stretch>
        </p:blipFill>
        <p:spPr>
          <a:xfrm>
            <a:off x="7750552" y="2197953"/>
            <a:ext cx="228957" cy="286107"/>
          </a:xfrm>
          <a:prstGeom prst="rect">
            <a:avLst/>
          </a:prstGeom>
        </p:spPr>
      </p:pic>
      <p:sp>
        <p:nvSpPr>
          <p:cNvPr id="13" name="Text 7"/>
          <p:cNvSpPr/>
          <p:nvPr/>
        </p:nvSpPr>
        <p:spPr>
          <a:xfrm>
            <a:off x="9570958" y="3487936"/>
            <a:ext cx="2544008" cy="318016"/>
          </a:xfrm>
          <a:prstGeom prst="rect">
            <a:avLst/>
          </a:prstGeom>
          <a:noFill/>
          <a:ln/>
        </p:spPr>
        <p:txBody>
          <a:bodyPr wrap="none" lIns="0" tIns="0" rIns="0" bIns="0" rtlCol="0" anchor="t"/>
          <a:lstStyle/>
          <a:p>
            <a:pPr marL="0" indent="0" algn="l">
              <a:lnSpc>
                <a:spcPts val="2500"/>
              </a:lnSpc>
              <a:buNone/>
            </a:pPr>
            <a:r>
              <a:rPr lang="en-US" sz="2000" dirty="0">
                <a:solidFill>
                  <a:srgbClr val="3C3939"/>
                </a:solidFill>
                <a:latin typeface="Raleway" pitchFamily="34" charset="0"/>
                <a:ea typeface="Raleway" pitchFamily="34" charset="-122"/>
                <a:cs typeface="Raleway" pitchFamily="34" charset="-120"/>
              </a:rPr>
              <a:t>Екологічні ГІС</a:t>
            </a:r>
            <a:endParaRPr lang="en-US" sz="2000" dirty="0"/>
          </a:p>
        </p:txBody>
      </p:sp>
      <p:sp>
        <p:nvSpPr>
          <p:cNvPr id="14" name="Text 8"/>
          <p:cNvSpPr/>
          <p:nvPr/>
        </p:nvSpPr>
        <p:spPr>
          <a:xfrm>
            <a:off x="9570958" y="3927991"/>
            <a:ext cx="4347210" cy="976551"/>
          </a:xfrm>
          <a:prstGeom prst="rect">
            <a:avLst/>
          </a:prstGeom>
          <a:noFill/>
          <a:ln/>
        </p:spPr>
        <p:txBody>
          <a:bodyPr wrap="square" lIns="0" tIns="0" rIns="0" bIns="0" rtlCol="0" anchor="t"/>
          <a:lstStyle/>
          <a:p>
            <a:pPr marL="0" indent="0" algn="l">
              <a:lnSpc>
                <a:spcPts val="2550"/>
              </a:lnSpc>
              <a:buNone/>
            </a:pPr>
            <a:r>
              <a:rPr lang="en-US" sz="1600" dirty="0">
                <a:solidFill>
                  <a:srgbClr val="3C3939"/>
                </a:solidFill>
                <a:latin typeface="Roboto" pitchFamily="34" charset="0"/>
                <a:ea typeface="Roboto" pitchFamily="34" charset="-122"/>
                <a:cs typeface="Roboto" pitchFamily="34" charset="-120"/>
              </a:rPr>
              <a:t>Системи для моніторингу стану навколишнього середовища, оцінки впливів та управління природними ресурсами.</a:t>
            </a:r>
            <a:endParaRPr lang="en-US" sz="1600" dirty="0"/>
          </a:p>
        </p:txBody>
      </p:sp>
      <p:pic>
        <p:nvPicPr>
          <p:cNvPr id="15" name="Image 4" descr="preencoded.png"/>
          <p:cNvPicPr>
            <a:picLocks noChangeAspect="1"/>
          </p:cNvPicPr>
          <p:nvPr/>
        </p:nvPicPr>
        <p:blipFill>
          <a:blip r:embed="rId7"/>
          <a:stretch>
            <a:fillRect/>
          </a:stretch>
        </p:blipFill>
        <p:spPr>
          <a:xfrm>
            <a:off x="5466398" y="2184678"/>
            <a:ext cx="3697605" cy="3697605"/>
          </a:xfrm>
          <a:prstGeom prst="rect">
            <a:avLst/>
          </a:prstGeom>
        </p:spPr>
      </p:pic>
      <p:sp>
        <p:nvSpPr>
          <p:cNvPr id="16" name="Shape 9"/>
          <p:cNvSpPr/>
          <p:nvPr/>
        </p:nvSpPr>
        <p:spPr>
          <a:xfrm>
            <a:off x="8840212" y="3779103"/>
            <a:ext cx="508754" cy="508754"/>
          </a:xfrm>
          <a:prstGeom prst="roundRect">
            <a:avLst>
              <a:gd name="adj" fmla="val 1795535"/>
            </a:avLst>
          </a:prstGeom>
          <a:solidFill>
            <a:srgbClr val="E1E1EA"/>
          </a:solidFill>
          <a:ln w="7620">
            <a:solidFill>
              <a:srgbClr val="C7C7D0"/>
            </a:solidFill>
            <a:prstDash val="solid"/>
          </a:ln>
        </p:spPr>
      </p:sp>
      <p:pic>
        <p:nvPicPr>
          <p:cNvPr id="17" name="Image 5" descr="preencoded.png"/>
          <p:cNvPicPr>
            <a:picLocks noChangeAspect="1"/>
          </p:cNvPicPr>
          <p:nvPr/>
        </p:nvPicPr>
        <p:blipFill>
          <a:blip r:embed="rId8"/>
          <a:stretch>
            <a:fillRect/>
          </a:stretch>
        </p:blipFill>
        <p:spPr>
          <a:xfrm>
            <a:off x="8980110" y="3890427"/>
            <a:ext cx="228957" cy="286107"/>
          </a:xfrm>
          <a:prstGeom prst="rect">
            <a:avLst/>
          </a:prstGeom>
        </p:spPr>
      </p:pic>
      <p:sp>
        <p:nvSpPr>
          <p:cNvPr id="18" name="Text 10"/>
          <p:cNvSpPr/>
          <p:nvPr/>
        </p:nvSpPr>
        <p:spPr>
          <a:xfrm>
            <a:off x="9469279" y="5209818"/>
            <a:ext cx="2544008" cy="318016"/>
          </a:xfrm>
          <a:prstGeom prst="rect">
            <a:avLst/>
          </a:prstGeom>
          <a:noFill/>
          <a:ln/>
        </p:spPr>
        <p:txBody>
          <a:bodyPr wrap="none" lIns="0" tIns="0" rIns="0" bIns="0" rtlCol="0" anchor="t"/>
          <a:lstStyle/>
          <a:p>
            <a:pPr marL="0" indent="0" algn="l">
              <a:lnSpc>
                <a:spcPts val="2500"/>
              </a:lnSpc>
              <a:buNone/>
            </a:pPr>
            <a:r>
              <a:rPr lang="en-US" sz="2000" dirty="0">
                <a:solidFill>
                  <a:srgbClr val="3C3939"/>
                </a:solidFill>
                <a:latin typeface="Raleway" pitchFamily="34" charset="0"/>
                <a:ea typeface="Raleway" pitchFamily="34" charset="-122"/>
                <a:cs typeface="Raleway" pitchFamily="34" charset="-120"/>
              </a:rPr>
              <a:t>Транспортні ГІС</a:t>
            </a:r>
            <a:endParaRPr lang="en-US" sz="2000" dirty="0"/>
          </a:p>
        </p:txBody>
      </p:sp>
      <p:sp>
        <p:nvSpPr>
          <p:cNvPr id="19" name="Text 11"/>
          <p:cNvSpPr/>
          <p:nvPr/>
        </p:nvSpPr>
        <p:spPr>
          <a:xfrm>
            <a:off x="9469279" y="5649873"/>
            <a:ext cx="4448889" cy="651034"/>
          </a:xfrm>
          <a:prstGeom prst="rect">
            <a:avLst/>
          </a:prstGeom>
          <a:noFill/>
          <a:ln/>
        </p:spPr>
        <p:txBody>
          <a:bodyPr wrap="square" lIns="0" tIns="0" rIns="0" bIns="0" rtlCol="0" anchor="t"/>
          <a:lstStyle/>
          <a:p>
            <a:pPr marL="0" indent="0" algn="l">
              <a:lnSpc>
                <a:spcPts val="2550"/>
              </a:lnSpc>
              <a:buNone/>
            </a:pPr>
            <a:r>
              <a:rPr lang="en-US" sz="1600" dirty="0">
                <a:solidFill>
                  <a:srgbClr val="3C3939"/>
                </a:solidFill>
                <a:latin typeface="Roboto" pitchFamily="34" charset="0"/>
                <a:ea typeface="Roboto" pitchFamily="34" charset="-122"/>
                <a:cs typeface="Roboto" pitchFamily="34" charset="-120"/>
              </a:rPr>
              <a:t>Системи для управління транспортними мережами, логістики та навігації.</a:t>
            </a:r>
            <a:endParaRPr lang="en-US" sz="1600" dirty="0"/>
          </a:p>
        </p:txBody>
      </p:sp>
      <p:pic>
        <p:nvPicPr>
          <p:cNvPr id="20" name="Image 6" descr="preencoded.png"/>
          <p:cNvPicPr>
            <a:picLocks noChangeAspect="1"/>
          </p:cNvPicPr>
          <p:nvPr/>
        </p:nvPicPr>
        <p:blipFill>
          <a:blip r:embed="rId9"/>
          <a:stretch>
            <a:fillRect/>
          </a:stretch>
        </p:blipFill>
        <p:spPr>
          <a:xfrm>
            <a:off x="5466398" y="2184678"/>
            <a:ext cx="3697605" cy="3697605"/>
          </a:xfrm>
          <a:prstGeom prst="rect">
            <a:avLst/>
          </a:prstGeom>
        </p:spPr>
      </p:pic>
      <p:sp>
        <p:nvSpPr>
          <p:cNvPr id="21" name="Shape 12"/>
          <p:cNvSpPr/>
          <p:nvPr/>
        </p:nvSpPr>
        <p:spPr>
          <a:xfrm>
            <a:off x="7610654" y="5471458"/>
            <a:ext cx="508754" cy="508754"/>
          </a:xfrm>
          <a:prstGeom prst="roundRect">
            <a:avLst>
              <a:gd name="adj" fmla="val 1795535"/>
            </a:avLst>
          </a:prstGeom>
          <a:solidFill>
            <a:srgbClr val="E1E1EA"/>
          </a:solidFill>
          <a:ln w="7620">
            <a:solidFill>
              <a:srgbClr val="C7C7D0"/>
            </a:solidFill>
            <a:prstDash val="solid"/>
          </a:ln>
        </p:spPr>
      </p:sp>
      <p:pic>
        <p:nvPicPr>
          <p:cNvPr id="22" name="Image 7" descr="preencoded.png"/>
          <p:cNvPicPr>
            <a:picLocks noChangeAspect="1"/>
          </p:cNvPicPr>
          <p:nvPr/>
        </p:nvPicPr>
        <p:blipFill>
          <a:blip r:embed="rId10"/>
          <a:stretch>
            <a:fillRect/>
          </a:stretch>
        </p:blipFill>
        <p:spPr>
          <a:xfrm>
            <a:off x="7750552" y="5582781"/>
            <a:ext cx="228957" cy="286107"/>
          </a:xfrm>
          <a:prstGeom prst="rect">
            <a:avLst/>
          </a:prstGeom>
        </p:spPr>
      </p:pic>
      <p:sp>
        <p:nvSpPr>
          <p:cNvPr id="23" name="Text 13"/>
          <p:cNvSpPr/>
          <p:nvPr/>
        </p:nvSpPr>
        <p:spPr>
          <a:xfrm>
            <a:off x="2617113" y="4616529"/>
            <a:ext cx="2544008" cy="318016"/>
          </a:xfrm>
          <a:prstGeom prst="rect">
            <a:avLst/>
          </a:prstGeom>
          <a:noFill/>
          <a:ln/>
        </p:spPr>
        <p:txBody>
          <a:bodyPr wrap="none" lIns="0" tIns="0" rIns="0" bIns="0" rtlCol="0" anchor="t"/>
          <a:lstStyle/>
          <a:p>
            <a:pPr marL="0" indent="0" algn="r">
              <a:lnSpc>
                <a:spcPts val="2500"/>
              </a:lnSpc>
              <a:buNone/>
            </a:pPr>
            <a:r>
              <a:rPr lang="en-US" sz="2000" dirty="0">
                <a:solidFill>
                  <a:srgbClr val="3C3939"/>
                </a:solidFill>
                <a:latin typeface="Raleway" pitchFamily="34" charset="0"/>
                <a:ea typeface="Raleway" pitchFamily="34" charset="-122"/>
                <a:cs typeface="Raleway" pitchFamily="34" charset="-120"/>
              </a:rPr>
              <a:t>Бізнес-ГІС</a:t>
            </a:r>
            <a:endParaRPr lang="en-US" sz="2000" dirty="0"/>
          </a:p>
        </p:txBody>
      </p:sp>
      <p:sp>
        <p:nvSpPr>
          <p:cNvPr id="24" name="Text 14"/>
          <p:cNvSpPr/>
          <p:nvPr/>
        </p:nvSpPr>
        <p:spPr>
          <a:xfrm>
            <a:off x="712232" y="5056584"/>
            <a:ext cx="4448889" cy="976551"/>
          </a:xfrm>
          <a:prstGeom prst="rect">
            <a:avLst/>
          </a:prstGeom>
          <a:noFill/>
          <a:ln/>
        </p:spPr>
        <p:txBody>
          <a:bodyPr wrap="square" lIns="0" tIns="0" rIns="0" bIns="0" rtlCol="0" anchor="t"/>
          <a:lstStyle/>
          <a:p>
            <a:pPr marL="0" indent="0" algn="r">
              <a:lnSpc>
                <a:spcPts val="2550"/>
              </a:lnSpc>
              <a:buNone/>
            </a:pPr>
            <a:r>
              <a:rPr lang="en-US" sz="1600" dirty="0">
                <a:solidFill>
                  <a:srgbClr val="3C3939"/>
                </a:solidFill>
                <a:latin typeface="Roboto" pitchFamily="34" charset="0"/>
                <a:ea typeface="Roboto" pitchFamily="34" charset="-122"/>
                <a:cs typeface="Roboto" pitchFamily="34" charset="-120"/>
              </a:rPr>
              <a:t>Системи для маркетингового аналізу, планування розміщення об'єктів та управління клієнтською базою.</a:t>
            </a:r>
            <a:endParaRPr lang="en-US" sz="1600" dirty="0"/>
          </a:p>
        </p:txBody>
      </p:sp>
      <p:pic>
        <p:nvPicPr>
          <p:cNvPr id="25" name="Image 8" descr="preencoded.png"/>
          <p:cNvPicPr>
            <a:picLocks noChangeAspect="1"/>
          </p:cNvPicPr>
          <p:nvPr/>
        </p:nvPicPr>
        <p:blipFill>
          <a:blip r:embed="rId11"/>
          <a:stretch>
            <a:fillRect/>
          </a:stretch>
        </p:blipFill>
        <p:spPr>
          <a:xfrm>
            <a:off x="5466398" y="2184678"/>
            <a:ext cx="3697605" cy="3697605"/>
          </a:xfrm>
          <a:prstGeom prst="rect">
            <a:avLst/>
          </a:prstGeom>
        </p:spPr>
      </p:pic>
      <p:sp>
        <p:nvSpPr>
          <p:cNvPr id="26" name="Shape 15"/>
          <p:cNvSpPr/>
          <p:nvPr/>
        </p:nvSpPr>
        <p:spPr>
          <a:xfrm>
            <a:off x="5621119" y="4824948"/>
            <a:ext cx="508754" cy="508754"/>
          </a:xfrm>
          <a:prstGeom prst="roundRect">
            <a:avLst>
              <a:gd name="adj" fmla="val 1795535"/>
            </a:avLst>
          </a:prstGeom>
          <a:solidFill>
            <a:srgbClr val="E1E1EA"/>
          </a:solidFill>
          <a:ln w="7620">
            <a:solidFill>
              <a:srgbClr val="C7C7D0"/>
            </a:solidFill>
            <a:prstDash val="solid"/>
          </a:ln>
        </p:spPr>
      </p:sp>
      <p:pic>
        <p:nvPicPr>
          <p:cNvPr id="27" name="Image 9" descr="preencoded.png"/>
          <p:cNvPicPr>
            <a:picLocks noChangeAspect="1"/>
          </p:cNvPicPr>
          <p:nvPr/>
        </p:nvPicPr>
        <p:blipFill>
          <a:blip r:embed="rId12"/>
          <a:stretch>
            <a:fillRect/>
          </a:stretch>
        </p:blipFill>
        <p:spPr>
          <a:xfrm>
            <a:off x="5761018" y="4936272"/>
            <a:ext cx="228957" cy="286107"/>
          </a:xfrm>
          <a:prstGeom prst="rect">
            <a:avLst/>
          </a:prstGeom>
        </p:spPr>
      </p:pic>
      <p:sp>
        <p:nvSpPr>
          <p:cNvPr id="28" name="Text 16"/>
          <p:cNvSpPr/>
          <p:nvPr/>
        </p:nvSpPr>
        <p:spPr>
          <a:xfrm>
            <a:off x="712232" y="6529864"/>
            <a:ext cx="13205936" cy="976551"/>
          </a:xfrm>
          <a:prstGeom prst="rect">
            <a:avLst/>
          </a:prstGeom>
          <a:noFill/>
          <a:ln/>
        </p:spPr>
        <p:txBody>
          <a:bodyPr wrap="square" lIns="0" tIns="0" rIns="0" bIns="0" rtlCol="0" anchor="t"/>
          <a:lstStyle/>
          <a:p>
            <a:pPr marL="0" indent="0" algn="l">
              <a:lnSpc>
                <a:spcPts val="2550"/>
              </a:lnSpc>
              <a:buNone/>
            </a:pPr>
            <a:r>
              <a:rPr lang="en-US" sz="1600" dirty="0">
                <a:solidFill>
                  <a:srgbClr val="3C3939"/>
                </a:solidFill>
                <a:latin typeface="Roboto" pitchFamily="34" charset="0"/>
                <a:ea typeface="Roboto" pitchFamily="34" charset="-122"/>
                <a:cs typeface="Roboto" pitchFamily="34" charset="-120"/>
              </a:rPr>
              <a:t>Класифікація ГІС за призначенням відображає широкий спектр прикладних завдань, для вирішення яких використовуються геоінформаційні технології. Незважаючи на різні сфери застосування, всі ці системи базуються на спільних принципах і технологіях обробки просторових даних.</a:t>
            </a:r>
            <a:endParaRPr lang="en-US" sz="16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600313" y="610910"/>
            <a:ext cx="9978152" cy="536019"/>
          </a:xfrm>
          <a:prstGeom prst="rect">
            <a:avLst/>
          </a:prstGeom>
          <a:noFill/>
          <a:ln/>
        </p:spPr>
        <p:txBody>
          <a:bodyPr wrap="none" lIns="0" tIns="0" rIns="0" bIns="0" rtlCol="0" anchor="t"/>
          <a:lstStyle/>
          <a:p>
            <a:pPr marL="0" indent="0" algn="l">
              <a:lnSpc>
                <a:spcPts val="4200"/>
              </a:lnSpc>
              <a:buNone/>
            </a:pPr>
            <a:r>
              <a:rPr lang="en-US" sz="3350" dirty="0">
                <a:solidFill>
                  <a:srgbClr val="1B1B27"/>
                </a:solidFill>
                <a:latin typeface="Raleway" pitchFamily="34" charset="0"/>
                <a:ea typeface="Raleway" pitchFamily="34" charset="-122"/>
                <a:cs typeface="Raleway" pitchFamily="34" charset="-120"/>
              </a:rPr>
              <a:t>Класифікація ГІС за Територіальним Охопленням</a:t>
            </a:r>
            <a:endParaRPr lang="en-US" sz="3350" dirty="0"/>
          </a:p>
        </p:txBody>
      </p:sp>
      <p:pic>
        <p:nvPicPr>
          <p:cNvPr id="3" name="Image 0" descr="preencoded.png"/>
          <p:cNvPicPr>
            <a:picLocks noChangeAspect="1"/>
          </p:cNvPicPr>
          <p:nvPr/>
        </p:nvPicPr>
        <p:blipFill>
          <a:blip r:embed="rId3"/>
          <a:stretch>
            <a:fillRect/>
          </a:stretch>
        </p:blipFill>
        <p:spPr>
          <a:xfrm>
            <a:off x="3292912" y="1489948"/>
            <a:ext cx="1329452" cy="988219"/>
          </a:xfrm>
          <a:prstGeom prst="rect">
            <a:avLst/>
          </a:prstGeom>
        </p:spPr>
      </p:pic>
      <p:pic>
        <p:nvPicPr>
          <p:cNvPr id="4" name="Image 1" descr="preencoded.png"/>
          <p:cNvPicPr>
            <a:picLocks noChangeAspect="1"/>
          </p:cNvPicPr>
          <p:nvPr/>
        </p:nvPicPr>
        <p:blipFill>
          <a:blip r:embed="rId4"/>
          <a:stretch>
            <a:fillRect/>
          </a:stretch>
        </p:blipFill>
        <p:spPr>
          <a:xfrm>
            <a:off x="3836908" y="1955840"/>
            <a:ext cx="241221" cy="301466"/>
          </a:xfrm>
          <a:prstGeom prst="rect">
            <a:avLst/>
          </a:prstGeom>
        </p:spPr>
      </p:pic>
      <p:sp>
        <p:nvSpPr>
          <p:cNvPr id="5" name="Text 1"/>
          <p:cNvSpPr/>
          <p:nvPr/>
        </p:nvSpPr>
        <p:spPr>
          <a:xfrm>
            <a:off x="4793813" y="1661398"/>
            <a:ext cx="2010251" cy="268010"/>
          </a:xfrm>
          <a:prstGeom prst="rect">
            <a:avLst/>
          </a:prstGeom>
          <a:noFill/>
          <a:ln/>
        </p:spPr>
        <p:txBody>
          <a:bodyPr wrap="none" lIns="0" tIns="0" rIns="0" bIns="0" rtlCol="0" anchor="t"/>
          <a:lstStyle/>
          <a:p>
            <a:pPr marL="0" indent="0" algn="l">
              <a:lnSpc>
                <a:spcPts val="2100"/>
              </a:lnSpc>
              <a:buNone/>
            </a:pPr>
            <a:r>
              <a:rPr lang="en-US" sz="1650" dirty="0">
                <a:solidFill>
                  <a:srgbClr val="3C3939"/>
                </a:solidFill>
                <a:latin typeface="Raleway" pitchFamily="34" charset="0"/>
                <a:ea typeface="Raleway" pitchFamily="34" charset="-122"/>
                <a:cs typeface="Raleway" pitchFamily="34" charset="-120"/>
              </a:rPr>
              <a:t>Глобальні ГІС</a:t>
            </a:r>
            <a:endParaRPr lang="en-US" sz="1650" dirty="0"/>
          </a:p>
        </p:txBody>
      </p:sp>
      <p:sp>
        <p:nvSpPr>
          <p:cNvPr id="6" name="Text 2"/>
          <p:cNvSpPr/>
          <p:nvPr/>
        </p:nvSpPr>
        <p:spPr>
          <a:xfrm>
            <a:off x="4793813" y="2032278"/>
            <a:ext cx="2010251" cy="274439"/>
          </a:xfrm>
          <a:prstGeom prst="rect">
            <a:avLst/>
          </a:prstGeom>
          <a:noFill/>
          <a:ln/>
        </p:spPr>
        <p:txBody>
          <a:bodyPr wrap="none" lIns="0" tIns="0" rIns="0" bIns="0" rtlCol="0" anchor="t"/>
          <a:lstStyle/>
          <a:p>
            <a:pPr marL="0" indent="0" algn="l">
              <a:lnSpc>
                <a:spcPts val="2150"/>
              </a:lnSpc>
              <a:buNone/>
            </a:pPr>
            <a:r>
              <a:rPr lang="en-US" sz="1350" dirty="0">
                <a:solidFill>
                  <a:srgbClr val="3C3939"/>
                </a:solidFill>
                <a:latin typeface="Roboto" pitchFamily="34" charset="0"/>
                <a:ea typeface="Roboto" pitchFamily="34" charset="-122"/>
                <a:cs typeface="Roboto" pitchFamily="34" charset="-120"/>
              </a:rPr>
              <a:t>Охоплюють всю планету</a:t>
            </a:r>
            <a:endParaRPr lang="en-US" sz="1350" dirty="0"/>
          </a:p>
        </p:txBody>
      </p:sp>
      <p:sp>
        <p:nvSpPr>
          <p:cNvPr id="7" name="Shape 3"/>
          <p:cNvSpPr/>
          <p:nvPr/>
        </p:nvSpPr>
        <p:spPr>
          <a:xfrm>
            <a:off x="4665226" y="2490073"/>
            <a:ext cx="9321998" cy="11430"/>
          </a:xfrm>
          <a:prstGeom prst="roundRect">
            <a:avLst>
              <a:gd name="adj" fmla="val 630357"/>
            </a:avLst>
          </a:prstGeom>
          <a:solidFill>
            <a:srgbClr val="C7C7D0"/>
          </a:solidFill>
          <a:ln/>
        </p:spPr>
      </p:sp>
      <p:pic>
        <p:nvPicPr>
          <p:cNvPr id="8" name="Image 2" descr="preencoded.png"/>
          <p:cNvPicPr>
            <a:picLocks noChangeAspect="1"/>
          </p:cNvPicPr>
          <p:nvPr/>
        </p:nvPicPr>
        <p:blipFill>
          <a:blip r:embed="rId5"/>
          <a:stretch>
            <a:fillRect/>
          </a:stretch>
        </p:blipFill>
        <p:spPr>
          <a:xfrm>
            <a:off x="2628186" y="2521029"/>
            <a:ext cx="2659023" cy="988219"/>
          </a:xfrm>
          <a:prstGeom prst="rect">
            <a:avLst/>
          </a:prstGeom>
        </p:spPr>
      </p:pic>
      <p:pic>
        <p:nvPicPr>
          <p:cNvPr id="9" name="Image 3" descr="preencoded.png"/>
          <p:cNvPicPr>
            <a:picLocks noChangeAspect="1"/>
          </p:cNvPicPr>
          <p:nvPr/>
        </p:nvPicPr>
        <p:blipFill>
          <a:blip r:embed="rId6"/>
          <a:stretch>
            <a:fillRect/>
          </a:stretch>
        </p:blipFill>
        <p:spPr>
          <a:xfrm>
            <a:off x="3837027" y="2864406"/>
            <a:ext cx="241221" cy="301466"/>
          </a:xfrm>
          <a:prstGeom prst="rect">
            <a:avLst/>
          </a:prstGeom>
        </p:spPr>
      </p:pic>
      <p:sp>
        <p:nvSpPr>
          <p:cNvPr id="10" name="Text 4"/>
          <p:cNvSpPr/>
          <p:nvPr/>
        </p:nvSpPr>
        <p:spPr>
          <a:xfrm>
            <a:off x="5458658" y="2692479"/>
            <a:ext cx="1577578" cy="268010"/>
          </a:xfrm>
          <a:prstGeom prst="rect">
            <a:avLst/>
          </a:prstGeom>
          <a:noFill/>
          <a:ln/>
        </p:spPr>
        <p:txBody>
          <a:bodyPr wrap="none" lIns="0" tIns="0" rIns="0" bIns="0" rtlCol="0" anchor="t"/>
          <a:lstStyle/>
          <a:p>
            <a:pPr marL="0" indent="0" algn="l">
              <a:lnSpc>
                <a:spcPts val="2100"/>
              </a:lnSpc>
              <a:buNone/>
            </a:pPr>
            <a:r>
              <a:rPr lang="en-US" sz="1650" dirty="0">
                <a:solidFill>
                  <a:srgbClr val="3C3939"/>
                </a:solidFill>
                <a:latin typeface="Raleway" pitchFamily="34" charset="0"/>
                <a:ea typeface="Raleway" pitchFamily="34" charset="-122"/>
                <a:cs typeface="Raleway" pitchFamily="34" charset="-120"/>
              </a:rPr>
              <a:t>Національні ГІС</a:t>
            </a:r>
            <a:endParaRPr lang="en-US" sz="1650" dirty="0"/>
          </a:p>
        </p:txBody>
      </p:sp>
      <p:sp>
        <p:nvSpPr>
          <p:cNvPr id="11" name="Text 5"/>
          <p:cNvSpPr/>
          <p:nvPr/>
        </p:nvSpPr>
        <p:spPr>
          <a:xfrm>
            <a:off x="5458658" y="3063359"/>
            <a:ext cx="1577578" cy="274439"/>
          </a:xfrm>
          <a:prstGeom prst="rect">
            <a:avLst/>
          </a:prstGeom>
          <a:noFill/>
          <a:ln/>
        </p:spPr>
        <p:txBody>
          <a:bodyPr wrap="none" lIns="0" tIns="0" rIns="0" bIns="0" rtlCol="0" anchor="t"/>
          <a:lstStyle/>
          <a:p>
            <a:pPr marL="0" indent="0" algn="l">
              <a:lnSpc>
                <a:spcPts val="2150"/>
              </a:lnSpc>
              <a:buNone/>
            </a:pPr>
            <a:r>
              <a:rPr lang="en-US" sz="1350" dirty="0">
                <a:solidFill>
                  <a:srgbClr val="3C3939"/>
                </a:solidFill>
                <a:latin typeface="Roboto" pitchFamily="34" charset="0"/>
                <a:ea typeface="Roboto" pitchFamily="34" charset="-122"/>
                <a:cs typeface="Roboto" pitchFamily="34" charset="-120"/>
              </a:rPr>
              <a:t>Масштаб країни</a:t>
            </a:r>
            <a:endParaRPr lang="en-US" sz="1350" dirty="0"/>
          </a:p>
        </p:txBody>
      </p:sp>
      <p:sp>
        <p:nvSpPr>
          <p:cNvPr id="12" name="Shape 6"/>
          <p:cNvSpPr/>
          <p:nvPr/>
        </p:nvSpPr>
        <p:spPr>
          <a:xfrm>
            <a:off x="5330071" y="3521154"/>
            <a:ext cx="8657153" cy="11430"/>
          </a:xfrm>
          <a:prstGeom prst="roundRect">
            <a:avLst>
              <a:gd name="adj" fmla="val 630357"/>
            </a:avLst>
          </a:prstGeom>
          <a:solidFill>
            <a:srgbClr val="C7C7D0"/>
          </a:solidFill>
          <a:ln/>
        </p:spPr>
      </p:sp>
      <p:pic>
        <p:nvPicPr>
          <p:cNvPr id="13" name="Image 4" descr="preencoded.png"/>
          <p:cNvPicPr>
            <a:picLocks noChangeAspect="1"/>
          </p:cNvPicPr>
          <p:nvPr/>
        </p:nvPicPr>
        <p:blipFill>
          <a:blip r:embed="rId7"/>
          <a:stretch>
            <a:fillRect/>
          </a:stretch>
        </p:blipFill>
        <p:spPr>
          <a:xfrm>
            <a:off x="1963341" y="3552111"/>
            <a:ext cx="3988594" cy="988219"/>
          </a:xfrm>
          <a:prstGeom prst="rect">
            <a:avLst/>
          </a:prstGeom>
        </p:spPr>
      </p:pic>
      <p:pic>
        <p:nvPicPr>
          <p:cNvPr id="14" name="Image 5" descr="preencoded.png"/>
          <p:cNvPicPr>
            <a:picLocks noChangeAspect="1"/>
          </p:cNvPicPr>
          <p:nvPr/>
        </p:nvPicPr>
        <p:blipFill>
          <a:blip r:embed="rId8"/>
          <a:stretch>
            <a:fillRect/>
          </a:stretch>
        </p:blipFill>
        <p:spPr>
          <a:xfrm>
            <a:off x="3836908" y="3895487"/>
            <a:ext cx="241221" cy="301466"/>
          </a:xfrm>
          <a:prstGeom prst="rect">
            <a:avLst/>
          </a:prstGeom>
        </p:spPr>
      </p:pic>
      <p:sp>
        <p:nvSpPr>
          <p:cNvPr id="15" name="Text 7"/>
          <p:cNvSpPr/>
          <p:nvPr/>
        </p:nvSpPr>
        <p:spPr>
          <a:xfrm>
            <a:off x="6123384" y="3723561"/>
            <a:ext cx="2144316" cy="268010"/>
          </a:xfrm>
          <a:prstGeom prst="rect">
            <a:avLst/>
          </a:prstGeom>
          <a:noFill/>
          <a:ln/>
        </p:spPr>
        <p:txBody>
          <a:bodyPr wrap="none" lIns="0" tIns="0" rIns="0" bIns="0" rtlCol="0" anchor="t"/>
          <a:lstStyle/>
          <a:p>
            <a:pPr marL="0" indent="0" algn="l">
              <a:lnSpc>
                <a:spcPts val="2100"/>
              </a:lnSpc>
              <a:buNone/>
            </a:pPr>
            <a:r>
              <a:rPr lang="en-US" sz="1650" dirty="0">
                <a:solidFill>
                  <a:srgbClr val="3C3939"/>
                </a:solidFill>
                <a:latin typeface="Raleway" pitchFamily="34" charset="0"/>
                <a:ea typeface="Raleway" pitchFamily="34" charset="-122"/>
                <a:cs typeface="Raleway" pitchFamily="34" charset="-120"/>
              </a:rPr>
              <a:t>Регіональні ГІС</a:t>
            </a:r>
            <a:endParaRPr lang="en-US" sz="1650" dirty="0"/>
          </a:p>
        </p:txBody>
      </p:sp>
      <p:sp>
        <p:nvSpPr>
          <p:cNvPr id="16" name="Text 8"/>
          <p:cNvSpPr/>
          <p:nvPr/>
        </p:nvSpPr>
        <p:spPr>
          <a:xfrm>
            <a:off x="6123384" y="4094440"/>
            <a:ext cx="2259092" cy="274439"/>
          </a:xfrm>
          <a:prstGeom prst="rect">
            <a:avLst/>
          </a:prstGeom>
          <a:noFill/>
          <a:ln/>
        </p:spPr>
        <p:txBody>
          <a:bodyPr wrap="none" lIns="0" tIns="0" rIns="0" bIns="0" rtlCol="0" anchor="t"/>
          <a:lstStyle/>
          <a:p>
            <a:pPr marL="0" indent="0" algn="l">
              <a:lnSpc>
                <a:spcPts val="2150"/>
              </a:lnSpc>
              <a:buNone/>
            </a:pPr>
            <a:r>
              <a:rPr lang="en-US" sz="1350" dirty="0">
                <a:solidFill>
                  <a:srgbClr val="3C3939"/>
                </a:solidFill>
                <a:latin typeface="Roboto" pitchFamily="34" charset="0"/>
                <a:ea typeface="Roboto" pitchFamily="34" charset="-122"/>
                <a:cs typeface="Roboto" pitchFamily="34" charset="-120"/>
              </a:rPr>
              <a:t>Область або великий регіон</a:t>
            </a:r>
            <a:endParaRPr lang="en-US" sz="1350" dirty="0"/>
          </a:p>
        </p:txBody>
      </p:sp>
      <p:sp>
        <p:nvSpPr>
          <p:cNvPr id="17" name="Shape 9"/>
          <p:cNvSpPr/>
          <p:nvPr/>
        </p:nvSpPr>
        <p:spPr>
          <a:xfrm>
            <a:off x="5994797" y="4552236"/>
            <a:ext cx="7992428" cy="11430"/>
          </a:xfrm>
          <a:prstGeom prst="roundRect">
            <a:avLst>
              <a:gd name="adj" fmla="val 630357"/>
            </a:avLst>
          </a:prstGeom>
          <a:solidFill>
            <a:srgbClr val="C7C7D0"/>
          </a:solidFill>
          <a:ln/>
        </p:spPr>
      </p:sp>
      <p:pic>
        <p:nvPicPr>
          <p:cNvPr id="18" name="Image 6" descr="preencoded.png"/>
          <p:cNvPicPr>
            <a:picLocks noChangeAspect="1"/>
          </p:cNvPicPr>
          <p:nvPr/>
        </p:nvPicPr>
        <p:blipFill>
          <a:blip r:embed="rId9"/>
          <a:stretch>
            <a:fillRect/>
          </a:stretch>
        </p:blipFill>
        <p:spPr>
          <a:xfrm>
            <a:off x="1298615" y="4583192"/>
            <a:ext cx="5318165" cy="988219"/>
          </a:xfrm>
          <a:prstGeom prst="rect">
            <a:avLst/>
          </a:prstGeom>
        </p:spPr>
      </p:pic>
      <p:pic>
        <p:nvPicPr>
          <p:cNvPr id="19" name="Image 7" descr="preencoded.png"/>
          <p:cNvPicPr>
            <a:picLocks noChangeAspect="1"/>
          </p:cNvPicPr>
          <p:nvPr/>
        </p:nvPicPr>
        <p:blipFill>
          <a:blip r:embed="rId10"/>
          <a:stretch>
            <a:fillRect/>
          </a:stretch>
        </p:blipFill>
        <p:spPr>
          <a:xfrm>
            <a:off x="3837027" y="4926568"/>
            <a:ext cx="241221" cy="301466"/>
          </a:xfrm>
          <a:prstGeom prst="rect">
            <a:avLst/>
          </a:prstGeom>
        </p:spPr>
      </p:pic>
      <p:sp>
        <p:nvSpPr>
          <p:cNvPr id="20" name="Text 10"/>
          <p:cNvSpPr/>
          <p:nvPr/>
        </p:nvSpPr>
        <p:spPr>
          <a:xfrm>
            <a:off x="6788229" y="4754642"/>
            <a:ext cx="1729383" cy="268010"/>
          </a:xfrm>
          <a:prstGeom prst="rect">
            <a:avLst/>
          </a:prstGeom>
          <a:noFill/>
          <a:ln/>
        </p:spPr>
        <p:txBody>
          <a:bodyPr wrap="none" lIns="0" tIns="0" rIns="0" bIns="0" rtlCol="0" anchor="t"/>
          <a:lstStyle/>
          <a:p>
            <a:pPr marL="0" indent="0" algn="l">
              <a:lnSpc>
                <a:spcPts val="2100"/>
              </a:lnSpc>
              <a:buNone/>
            </a:pPr>
            <a:r>
              <a:rPr lang="en-US" sz="1650" dirty="0">
                <a:solidFill>
                  <a:srgbClr val="3C3939"/>
                </a:solidFill>
                <a:latin typeface="Raleway" pitchFamily="34" charset="0"/>
                <a:ea typeface="Raleway" pitchFamily="34" charset="-122"/>
                <a:cs typeface="Raleway" pitchFamily="34" charset="-120"/>
              </a:rPr>
              <a:t>Муніципальні ГІС</a:t>
            </a:r>
            <a:endParaRPr lang="en-US" sz="1650" dirty="0"/>
          </a:p>
        </p:txBody>
      </p:sp>
      <p:sp>
        <p:nvSpPr>
          <p:cNvPr id="21" name="Text 11"/>
          <p:cNvSpPr/>
          <p:nvPr/>
        </p:nvSpPr>
        <p:spPr>
          <a:xfrm>
            <a:off x="6788229" y="5125522"/>
            <a:ext cx="1729383" cy="274439"/>
          </a:xfrm>
          <a:prstGeom prst="rect">
            <a:avLst/>
          </a:prstGeom>
          <a:noFill/>
          <a:ln/>
        </p:spPr>
        <p:txBody>
          <a:bodyPr wrap="none" lIns="0" tIns="0" rIns="0" bIns="0" rtlCol="0" anchor="t"/>
          <a:lstStyle/>
          <a:p>
            <a:pPr marL="0" indent="0" algn="l">
              <a:lnSpc>
                <a:spcPts val="2150"/>
              </a:lnSpc>
              <a:buNone/>
            </a:pPr>
            <a:r>
              <a:rPr lang="en-US" sz="1350" dirty="0">
                <a:solidFill>
                  <a:srgbClr val="3C3939"/>
                </a:solidFill>
                <a:latin typeface="Roboto" pitchFamily="34" charset="0"/>
                <a:ea typeface="Roboto" pitchFamily="34" charset="-122"/>
                <a:cs typeface="Roboto" pitchFamily="34" charset="-120"/>
              </a:rPr>
              <a:t>Місто або район</a:t>
            </a:r>
            <a:endParaRPr lang="en-US" sz="1350" dirty="0"/>
          </a:p>
        </p:txBody>
      </p:sp>
      <p:sp>
        <p:nvSpPr>
          <p:cNvPr id="22" name="Shape 12"/>
          <p:cNvSpPr/>
          <p:nvPr/>
        </p:nvSpPr>
        <p:spPr>
          <a:xfrm>
            <a:off x="6659642" y="5583317"/>
            <a:ext cx="7327583" cy="11430"/>
          </a:xfrm>
          <a:prstGeom prst="roundRect">
            <a:avLst>
              <a:gd name="adj" fmla="val 630357"/>
            </a:avLst>
          </a:prstGeom>
          <a:solidFill>
            <a:srgbClr val="C7C7D0"/>
          </a:solidFill>
          <a:ln/>
        </p:spPr>
      </p:sp>
      <p:pic>
        <p:nvPicPr>
          <p:cNvPr id="23" name="Image 8" descr="preencoded.png"/>
          <p:cNvPicPr>
            <a:picLocks noChangeAspect="1"/>
          </p:cNvPicPr>
          <p:nvPr/>
        </p:nvPicPr>
        <p:blipFill>
          <a:blip r:embed="rId11"/>
          <a:stretch>
            <a:fillRect/>
          </a:stretch>
        </p:blipFill>
        <p:spPr>
          <a:xfrm>
            <a:off x="633770" y="5614273"/>
            <a:ext cx="6647736" cy="988219"/>
          </a:xfrm>
          <a:prstGeom prst="rect">
            <a:avLst/>
          </a:prstGeom>
        </p:spPr>
      </p:pic>
      <p:pic>
        <p:nvPicPr>
          <p:cNvPr id="24" name="Image 9" descr="preencoded.png"/>
          <p:cNvPicPr>
            <a:picLocks noChangeAspect="1"/>
          </p:cNvPicPr>
          <p:nvPr/>
        </p:nvPicPr>
        <p:blipFill>
          <a:blip r:embed="rId12"/>
          <a:stretch>
            <a:fillRect/>
          </a:stretch>
        </p:blipFill>
        <p:spPr>
          <a:xfrm>
            <a:off x="3837027" y="5957649"/>
            <a:ext cx="241221" cy="301466"/>
          </a:xfrm>
          <a:prstGeom prst="rect">
            <a:avLst/>
          </a:prstGeom>
        </p:spPr>
      </p:pic>
      <p:sp>
        <p:nvSpPr>
          <p:cNvPr id="25" name="Text 13"/>
          <p:cNvSpPr/>
          <p:nvPr/>
        </p:nvSpPr>
        <p:spPr>
          <a:xfrm>
            <a:off x="7452955" y="5785723"/>
            <a:ext cx="2144316" cy="268010"/>
          </a:xfrm>
          <a:prstGeom prst="rect">
            <a:avLst/>
          </a:prstGeom>
          <a:noFill/>
          <a:ln/>
        </p:spPr>
        <p:txBody>
          <a:bodyPr wrap="none" lIns="0" tIns="0" rIns="0" bIns="0" rtlCol="0" anchor="t"/>
          <a:lstStyle/>
          <a:p>
            <a:pPr marL="0" indent="0" algn="l">
              <a:lnSpc>
                <a:spcPts val="2100"/>
              </a:lnSpc>
              <a:buNone/>
            </a:pPr>
            <a:r>
              <a:rPr lang="en-US" sz="1650" dirty="0">
                <a:solidFill>
                  <a:srgbClr val="3C3939"/>
                </a:solidFill>
                <a:latin typeface="Raleway" pitchFamily="34" charset="0"/>
                <a:ea typeface="Raleway" pitchFamily="34" charset="-122"/>
                <a:cs typeface="Raleway" pitchFamily="34" charset="-120"/>
              </a:rPr>
              <a:t>Локальні ГІС</a:t>
            </a:r>
            <a:endParaRPr lang="en-US" sz="1650" dirty="0"/>
          </a:p>
        </p:txBody>
      </p:sp>
      <p:sp>
        <p:nvSpPr>
          <p:cNvPr id="26" name="Text 14"/>
          <p:cNvSpPr/>
          <p:nvPr/>
        </p:nvSpPr>
        <p:spPr>
          <a:xfrm>
            <a:off x="7452955" y="6156603"/>
            <a:ext cx="2392204" cy="274439"/>
          </a:xfrm>
          <a:prstGeom prst="rect">
            <a:avLst/>
          </a:prstGeom>
          <a:noFill/>
          <a:ln/>
        </p:spPr>
        <p:txBody>
          <a:bodyPr wrap="none" lIns="0" tIns="0" rIns="0" bIns="0" rtlCol="0" anchor="t"/>
          <a:lstStyle/>
          <a:p>
            <a:pPr marL="0" indent="0" algn="l">
              <a:lnSpc>
                <a:spcPts val="2150"/>
              </a:lnSpc>
              <a:buNone/>
            </a:pPr>
            <a:r>
              <a:rPr lang="en-US" sz="1350" dirty="0">
                <a:solidFill>
                  <a:srgbClr val="3C3939"/>
                </a:solidFill>
                <a:latin typeface="Roboto" pitchFamily="34" charset="0"/>
                <a:ea typeface="Roboto" pitchFamily="34" charset="-122"/>
                <a:cs typeface="Roboto" pitchFamily="34" charset="-120"/>
              </a:rPr>
              <a:t>Окремий об'єкт або територія</a:t>
            </a:r>
            <a:endParaRPr lang="en-US" sz="1350" dirty="0"/>
          </a:p>
        </p:txBody>
      </p:sp>
      <p:sp>
        <p:nvSpPr>
          <p:cNvPr id="27" name="Text 15"/>
          <p:cNvSpPr/>
          <p:nvPr/>
        </p:nvSpPr>
        <p:spPr>
          <a:xfrm>
            <a:off x="600313" y="6795373"/>
            <a:ext cx="13429774" cy="823317"/>
          </a:xfrm>
          <a:prstGeom prst="rect">
            <a:avLst/>
          </a:prstGeom>
          <a:noFill/>
          <a:ln/>
        </p:spPr>
        <p:txBody>
          <a:bodyPr wrap="square" lIns="0" tIns="0" rIns="0" bIns="0" rtlCol="0" anchor="t"/>
          <a:lstStyle/>
          <a:p>
            <a:pPr marL="0" indent="0" algn="l">
              <a:lnSpc>
                <a:spcPts val="2150"/>
              </a:lnSpc>
              <a:buNone/>
            </a:pPr>
            <a:r>
              <a:rPr lang="en-US" sz="1350" dirty="0">
                <a:solidFill>
                  <a:srgbClr val="3C3939"/>
                </a:solidFill>
                <a:latin typeface="Roboto" pitchFamily="34" charset="0"/>
                <a:ea typeface="Roboto" pitchFamily="34" charset="-122"/>
                <a:cs typeface="Roboto" pitchFamily="34" charset="-120"/>
              </a:rPr>
              <a:t>Територіальне охоплення ГІС визначає не лише масштаб представлення даних, але й специфіку завдань, що вирішуються системою. Глобальні ГІС працюють із узагальненими даними для вивчення планетарних процесів, тоді як локальні системи оперують детальними даними для управління конкретними об'єктами. Національні, регіональні та муніципальні ГІС займають проміжне положення, забезпечуючи баланс між охопленням території та деталізацією даних.</a:t>
            </a:r>
            <a:endParaRPr lang="en-US" sz="13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69620" y="606266"/>
            <a:ext cx="8783598" cy="687110"/>
          </a:xfrm>
          <a:prstGeom prst="rect">
            <a:avLst/>
          </a:prstGeom>
          <a:noFill/>
          <a:ln/>
        </p:spPr>
        <p:txBody>
          <a:bodyPr wrap="none" lIns="0" tIns="0" rIns="0" bIns="0" rtlCol="0" anchor="t"/>
          <a:lstStyle/>
          <a:p>
            <a:pPr marL="0" indent="0" algn="l">
              <a:lnSpc>
                <a:spcPts val="5400"/>
              </a:lnSpc>
              <a:buNone/>
            </a:pPr>
            <a:r>
              <a:rPr lang="en-US" sz="4300" dirty="0">
                <a:solidFill>
                  <a:srgbClr val="1B1B27"/>
                </a:solidFill>
                <a:latin typeface="Raleway" pitchFamily="34" charset="0"/>
                <a:ea typeface="Raleway" pitchFamily="34" charset="-122"/>
                <a:cs typeface="Raleway" pitchFamily="34" charset="-120"/>
              </a:rPr>
              <a:t>Класифікація ГІС за Архітектурою</a:t>
            </a:r>
            <a:endParaRPr lang="en-US" sz="4300" dirty="0"/>
          </a:p>
        </p:txBody>
      </p:sp>
      <p:sp>
        <p:nvSpPr>
          <p:cNvPr id="3" name="Text 1"/>
          <p:cNvSpPr/>
          <p:nvPr/>
        </p:nvSpPr>
        <p:spPr>
          <a:xfrm>
            <a:off x="769620" y="1842968"/>
            <a:ext cx="2748796" cy="343614"/>
          </a:xfrm>
          <a:prstGeom prst="rect">
            <a:avLst/>
          </a:prstGeom>
          <a:noFill/>
          <a:ln/>
        </p:spPr>
        <p:txBody>
          <a:bodyPr wrap="none" lIns="0" tIns="0" rIns="0" bIns="0" rtlCol="0" anchor="t"/>
          <a:lstStyle/>
          <a:p>
            <a:pPr marL="0" indent="0" algn="l">
              <a:lnSpc>
                <a:spcPts val="2700"/>
              </a:lnSpc>
              <a:buNone/>
            </a:pPr>
            <a:r>
              <a:rPr lang="en-US" sz="2150" dirty="0">
                <a:solidFill>
                  <a:srgbClr val="1B1B27"/>
                </a:solidFill>
                <a:latin typeface="Raleway" pitchFamily="34" charset="0"/>
                <a:ea typeface="Raleway" pitchFamily="34" charset="-122"/>
                <a:cs typeface="Raleway" pitchFamily="34" charset="-120"/>
              </a:rPr>
              <a:t>Настільні ГІС</a:t>
            </a:r>
            <a:endParaRPr lang="en-US" sz="2150" dirty="0"/>
          </a:p>
        </p:txBody>
      </p:sp>
      <p:sp>
        <p:nvSpPr>
          <p:cNvPr id="4" name="Text 2"/>
          <p:cNvSpPr/>
          <p:nvPr/>
        </p:nvSpPr>
        <p:spPr>
          <a:xfrm>
            <a:off x="769620" y="2406372"/>
            <a:ext cx="4005501" cy="2110978"/>
          </a:xfrm>
          <a:prstGeom prst="rect">
            <a:avLst/>
          </a:prstGeom>
          <a:noFill/>
          <a:ln/>
        </p:spPr>
        <p:txBody>
          <a:bodyPr wrap="square" lIns="0" tIns="0" rIns="0" bIns="0" rtlCol="0" anchor="t"/>
          <a:lstStyle/>
          <a:p>
            <a:pPr marL="0" indent="0" algn="l">
              <a:lnSpc>
                <a:spcPts val="2750"/>
              </a:lnSpc>
              <a:buNone/>
            </a:pPr>
            <a:r>
              <a:rPr lang="en-US" sz="1700" dirty="0">
                <a:solidFill>
                  <a:srgbClr val="3C3939"/>
                </a:solidFill>
                <a:latin typeface="Roboto" pitchFamily="34" charset="0"/>
                <a:ea typeface="Roboto" pitchFamily="34" charset="-122"/>
                <a:cs typeface="Roboto" pitchFamily="34" charset="-120"/>
              </a:rPr>
              <a:t>Автономні системи, що встановлюються на одному комп'ютері та призначені для індивідуального використання. Приклади: QGIS, ArcGIS Desktop, MapInfo.</a:t>
            </a:r>
            <a:endParaRPr lang="en-US" sz="1700" dirty="0"/>
          </a:p>
        </p:txBody>
      </p:sp>
      <p:sp>
        <p:nvSpPr>
          <p:cNvPr id="5" name="Text 3"/>
          <p:cNvSpPr/>
          <p:nvPr/>
        </p:nvSpPr>
        <p:spPr>
          <a:xfrm>
            <a:off x="769620" y="4715232"/>
            <a:ext cx="4005501" cy="1407319"/>
          </a:xfrm>
          <a:prstGeom prst="rect">
            <a:avLst/>
          </a:prstGeom>
          <a:noFill/>
          <a:ln/>
        </p:spPr>
        <p:txBody>
          <a:bodyPr wrap="square" lIns="0" tIns="0" rIns="0" bIns="0" rtlCol="0" anchor="t"/>
          <a:lstStyle/>
          <a:p>
            <a:pPr marL="0" indent="0" algn="l">
              <a:lnSpc>
                <a:spcPts val="2750"/>
              </a:lnSpc>
              <a:buNone/>
            </a:pPr>
            <a:r>
              <a:rPr lang="en-US" sz="1700" dirty="0">
                <a:solidFill>
                  <a:srgbClr val="3C3939"/>
                </a:solidFill>
                <a:latin typeface="Roboto" pitchFamily="34" charset="0"/>
                <a:ea typeface="Roboto" pitchFamily="34" charset="-122"/>
                <a:cs typeface="Roboto" pitchFamily="34" charset="-120"/>
              </a:rPr>
              <a:t>Переваги: простота використання, відносно низька вартість, незалежність від мережевої інфраструктури.</a:t>
            </a:r>
            <a:endParaRPr lang="en-US" sz="1700" dirty="0"/>
          </a:p>
        </p:txBody>
      </p:sp>
      <p:sp>
        <p:nvSpPr>
          <p:cNvPr id="6" name="Text 4"/>
          <p:cNvSpPr/>
          <p:nvPr/>
        </p:nvSpPr>
        <p:spPr>
          <a:xfrm>
            <a:off x="5319236" y="1842968"/>
            <a:ext cx="2748796" cy="343614"/>
          </a:xfrm>
          <a:prstGeom prst="rect">
            <a:avLst/>
          </a:prstGeom>
          <a:noFill/>
          <a:ln/>
        </p:spPr>
        <p:txBody>
          <a:bodyPr wrap="none" lIns="0" tIns="0" rIns="0" bIns="0" rtlCol="0" anchor="t"/>
          <a:lstStyle/>
          <a:p>
            <a:pPr marL="0" indent="0" algn="l">
              <a:lnSpc>
                <a:spcPts val="2700"/>
              </a:lnSpc>
              <a:buNone/>
            </a:pPr>
            <a:r>
              <a:rPr lang="en-US" sz="2150" dirty="0">
                <a:solidFill>
                  <a:srgbClr val="1B1B27"/>
                </a:solidFill>
                <a:latin typeface="Raleway" pitchFamily="34" charset="0"/>
                <a:ea typeface="Raleway" pitchFamily="34" charset="-122"/>
                <a:cs typeface="Raleway" pitchFamily="34" charset="-120"/>
              </a:rPr>
              <a:t>Клієнт-серверні ГІС</a:t>
            </a:r>
            <a:endParaRPr lang="en-US" sz="2150" dirty="0"/>
          </a:p>
        </p:txBody>
      </p:sp>
      <p:sp>
        <p:nvSpPr>
          <p:cNvPr id="7" name="Text 5"/>
          <p:cNvSpPr/>
          <p:nvPr/>
        </p:nvSpPr>
        <p:spPr>
          <a:xfrm>
            <a:off x="5319236" y="2406372"/>
            <a:ext cx="4005501" cy="1759148"/>
          </a:xfrm>
          <a:prstGeom prst="rect">
            <a:avLst/>
          </a:prstGeom>
          <a:noFill/>
          <a:ln/>
        </p:spPr>
        <p:txBody>
          <a:bodyPr wrap="square" lIns="0" tIns="0" rIns="0" bIns="0" rtlCol="0" anchor="t"/>
          <a:lstStyle/>
          <a:p>
            <a:pPr marL="0" indent="0" algn="l">
              <a:lnSpc>
                <a:spcPts val="2750"/>
              </a:lnSpc>
              <a:buNone/>
            </a:pPr>
            <a:r>
              <a:rPr lang="en-US" sz="1700" dirty="0">
                <a:solidFill>
                  <a:srgbClr val="3C3939"/>
                </a:solidFill>
                <a:latin typeface="Roboto" pitchFamily="34" charset="0"/>
                <a:ea typeface="Roboto" pitchFamily="34" charset="-122"/>
                <a:cs typeface="Roboto" pitchFamily="34" charset="-120"/>
              </a:rPr>
              <a:t>Системи, в яких функції розподілені між сервером баз даних та клієнтськими додатками. Приклади: ArcGIS Enterprise, GeoServer з різними клієнтами.</a:t>
            </a:r>
            <a:endParaRPr lang="en-US" sz="1700" dirty="0"/>
          </a:p>
        </p:txBody>
      </p:sp>
      <p:sp>
        <p:nvSpPr>
          <p:cNvPr id="8" name="Text 6"/>
          <p:cNvSpPr/>
          <p:nvPr/>
        </p:nvSpPr>
        <p:spPr>
          <a:xfrm>
            <a:off x="5319236" y="4363403"/>
            <a:ext cx="4005501" cy="1759148"/>
          </a:xfrm>
          <a:prstGeom prst="rect">
            <a:avLst/>
          </a:prstGeom>
          <a:noFill/>
          <a:ln/>
        </p:spPr>
        <p:txBody>
          <a:bodyPr wrap="square" lIns="0" tIns="0" rIns="0" bIns="0" rtlCol="0" anchor="t"/>
          <a:lstStyle/>
          <a:p>
            <a:pPr marL="0" indent="0" algn="l">
              <a:lnSpc>
                <a:spcPts val="2750"/>
              </a:lnSpc>
              <a:buNone/>
            </a:pPr>
            <a:r>
              <a:rPr lang="en-US" sz="1700" dirty="0">
                <a:solidFill>
                  <a:srgbClr val="3C3939"/>
                </a:solidFill>
                <a:latin typeface="Roboto" pitchFamily="34" charset="0"/>
                <a:ea typeface="Roboto" pitchFamily="34" charset="-122"/>
                <a:cs typeface="Roboto" pitchFamily="34" charset="-120"/>
              </a:rPr>
              <a:t>Переваги: багатокористувацький режим роботи, централізоване управління даними, вища продуктивність для складних операцій.</a:t>
            </a:r>
            <a:endParaRPr lang="en-US" sz="1700" dirty="0"/>
          </a:p>
        </p:txBody>
      </p:sp>
      <p:sp>
        <p:nvSpPr>
          <p:cNvPr id="9" name="Text 7"/>
          <p:cNvSpPr/>
          <p:nvPr/>
        </p:nvSpPr>
        <p:spPr>
          <a:xfrm>
            <a:off x="9868852" y="1842968"/>
            <a:ext cx="2785110" cy="343614"/>
          </a:xfrm>
          <a:prstGeom prst="rect">
            <a:avLst/>
          </a:prstGeom>
          <a:noFill/>
          <a:ln/>
        </p:spPr>
        <p:txBody>
          <a:bodyPr wrap="none" lIns="0" tIns="0" rIns="0" bIns="0" rtlCol="0" anchor="t"/>
          <a:lstStyle/>
          <a:p>
            <a:pPr marL="0" indent="0" algn="l">
              <a:lnSpc>
                <a:spcPts val="2700"/>
              </a:lnSpc>
              <a:buNone/>
            </a:pPr>
            <a:r>
              <a:rPr lang="en-US" sz="2150" dirty="0">
                <a:solidFill>
                  <a:srgbClr val="1B1B27"/>
                </a:solidFill>
                <a:latin typeface="Raleway" pitchFamily="34" charset="0"/>
                <a:ea typeface="Raleway" pitchFamily="34" charset="-122"/>
                <a:cs typeface="Raleway" pitchFamily="34" charset="-120"/>
              </a:rPr>
              <a:t>Веб-ГІС та хмарні ГІС</a:t>
            </a:r>
            <a:endParaRPr lang="en-US" sz="2150" dirty="0"/>
          </a:p>
        </p:txBody>
      </p:sp>
      <p:sp>
        <p:nvSpPr>
          <p:cNvPr id="10" name="Text 8"/>
          <p:cNvSpPr/>
          <p:nvPr/>
        </p:nvSpPr>
        <p:spPr>
          <a:xfrm>
            <a:off x="9868852" y="2406372"/>
            <a:ext cx="4005501" cy="1407319"/>
          </a:xfrm>
          <a:prstGeom prst="rect">
            <a:avLst/>
          </a:prstGeom>
          <a:noFill/>
          <a:ln/>
        </p:spPr>
        <p:txBody>
          <a:bodyPr wrap="square" lIns="0" tIns="0" rIns="0" bIns="0" rtlCol="0" anchor="t"/>
          <a:lstStyle/>
          <a:p>
            <a:pPr marL="0" indent="0" algn="l">
              <a:lnSpc>
                <a:spcPts val="2750"/>
              </a:lnSpc>
              <a:buNone/>
            </a:pPr>
            <a:r>
              <a:rPr lang="en-US" sz="1700" dirty="0">
                <a:solidFill>
                  <a:srgbClr val="3C3939"/>
                </a:solidFill>
                <a:latin typeface="Roboto" pitchFamily="34" charset="0"/>
                <a:ea typeface="Roboto" pitchFamily="34" charset="-122"/>
                <a:cs typeface="Roboto" pitchFamily="34" charset="-120"/>
              </a:rPr>
              <a:t>Системи, що надають доступ до геоданих та функцій ГІС через веб-інтерфейс. Приклади: ArcGIS Online, Google Earth Engine, CartoDB.</a:t>
            </a:r>
            <a:endParaRPr lang="en-US" sz="1700" dirty="0"/>
          </a:p>
        </p:txBody>
      </p:sp>
      <p:sp>
        <p:nvSpPr>
          <p:cNvPr id="11" name="Text 9"/>
          <p:cNvSpPr/>
          <p:nvPr/>
        </p:nvSpPr>
        <p:spPr>
          <a:xfrm>
            <a:off x="9868852" y="4011573"/>
            <a:ext cx="4005501" cy="1407319"/>
          </a:xfrm>
          <a:prstGeom prst="rect">
            <a:avLst/>
          </a:prstGeom>
          <a:noFill/>
          <a:ln/>
        </p:spPr>
        <p:txBody>
          <a:bodyPr wrap="square" lIns="0" tIns="0" rIns="0" bIns="0" rtlCol="0" anchor="t"/>
          <a:lstStyle/>
          <a:p>
            <a:pPr marL="0" indent="0" algn="l">
              <a:lnSpc>
                <a:spcPts val="2750"/>
              </a:lnSpc>
              <a:buNone/>
            </a:pPr>
            <a:r>
              <a:rPr lang="en-US" sz="1700" dirty="0">
                <a:solidFill>
                  <a:srgbClr val="3C3939"/>
                </a:solidFill>
                <a:latin typeface="Roboto" pitchFamily="34" charset="0"/>
                <a:ea typeface="Roboto" pitchFamily="34" charset="-122"/>
                <a:cs typeface="Roboto" pitchFamily="34" charset="-120"/>
              </a:rPr>
              <a:t>Переваги: доступність з будь-якого пристрою з інтернет-підключенням, легка масштабованість, спрощене оновлення даних.</a:t>
            </a:r>
            <a:endParaRPr lang="en-US" sz="1700" dirty="0"/>
          </a:p>
        </p:txBody>
      </p:sp>
      <p:sp>
        <p:nvSpPr>
          <p:cNvPr id="12" name="Text 10"/>
          <p:cNvSpPr/>
          <p:nvPr/>
        </p:nvSpPr>
        <p:spPr>
          <a:xfrm>
            <a:off x="769620" y="6567726"/>
            <a:ext cx="13091160" cy="1055489"/>
          </a:xfrm>
          <a:prstGeom prst="rect">
            <a:avLst/>
          </a:prstGeom>
          <a:noFill/>
          <a:ln/>
        </p:spPr>
        <p:txBody>
          <a:bodyPr wrap="square" lIns="0" tIns="0" rIns="0" bIns="0" rtlCol="0" anchor="t"/>
          <a:lstStyle/>
          <a:p>
            <a:pPr marL="0" indent="0" algn="l">
              <a:lnSpc>
                <a:spcPts val="2750"/>
              </a:lnSpc>
              <a:buNone/>
            </a:pPr>
            <a:r>
              <a:rPr lang="en-US" sz="1700" dirty="0">
                <a:solidFill>
                  <a:srgbClr val="3C3939"/>
                </a:solidFill>
                <a:latin typeface="Roboto" pitchFamily="34" charset="0"/>
                <a:ea typeface="Roboto" pitchFamily="34" charset="-122"/>
                <a:cs typeface="Roboto" pitchFamily="34" charset="-120"/>
              </a:rPr>
              <a:t>Вибір архітектури ГІС залежить від масштабу проєкту, кількості користувачів, вимог до безпеки та доступності даних, а також від наявних ресурсів. Сучасні тенденції розвитку ГІС пов'язані з переходом від локальних рішень до розподілених та хмарних архітектур, що забезпечують гнучкість та масштабованість.</a:t>
            </a:r>
            <a:endParaRPr lang="en-US" sz="17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669369" y="711279"/>
            <a:ext cx="12210693" cy="597694"/>
          </a:xfrm>
          <a:prstGeom prst="rect">
            <a:avLst/>
          </a:prstGeom>
          <a:noFill/>
          <a:ln/>
        </p:spPr>
        <p:txBody>
          <a:bodyPr wrap="none" lIns="0" tIns="0" rIns="0" bIns="0" rtlCol="0" anchor="t"/>
          <a:lstStyle/>
          <a:p>
            <a:pPr marL="0" indent="0" algn="l">
              <a:lnSpc>
                <a:spcPts val="4700"/>
              </a:lnSpc>
              <a:buNone/>
            </a:pPr>
            <a:r>
              <a:rPr lang="en-US" sz="3750" dirty="0">
                <a:solidFill>
                  <a:srgbClr val="1B1B27"/>
                </a:solidFill>
                <a:latin typeface="Raleway" pitchFamily="34" charset="0"/>
                <a:ea typeface="Raleway" pitchFamily="34" charset="-122"/>
                <a:cs typeface="Raleway" pitchFamily="34" charset="-120"/>
              </a:rPr>
              <a:t>Класифікація ГІС за Функціональними Можливостями</a:t>
            </a:r>
            <a:endParaRPr lang="en-US" sz="3750" dirty="0"/>
          </a:p>
        </p:txBody>
      </p:sp>
      <p:sp>
        <p:nvSpPr>
          <p:cNvPr id="3" name="Shape 1"/>
          <p:cNvSpPr/>
          <p:nvPr/>
        </p:nvSpPr>
        <p:spPr>
          <a:xfrm>
            <a:off x="669369" y="1691402"/>
            <a:ext cx="1661398" cy="1101804"/>
          </a:xfrm>
          <a:prstGeom prst="roundRect">
            <a:avLst>
              <a:gd name="adj" fmla="val 7291"/>
            </a:avLst>
          </a:prstGeom>
          <a:solidFill>
            <a:srgbClr val="E1E1EA"/>
          </a:solidFill>
          <a:ln w="7620">
            <a:solidFill>
              <a:srgbClr val="C7C7D0"/>
            </a:solidFill>
            <a:prstDash val="solid"/>
          </a:ln>
        </p:spPr>
      </p:sp>
      <p:pic>
        <p:nvPicPr>
          <p:cNvPr id="4" name="Image 0" descr="preencoded.png"/>
          <p:cNvPicPr>
            <a:picLocks noChangeAspect="1"/>
          </p:cNvPicPr>
          <p:nvPr/>
        </p:nvPicPr>
        <p:blipFill>
          <a:blip r:embed="rId3"/>
          <a:stretch>
            <a:fillRect/>
          </a:stretch>
        </p:blipFill>
        <p:spPr>
          <a:xfrm>
            <a:off x="1365528" y="2074188"/>
            <a:ext cx="268962" cy="336113"/>
          </a:xfrm>
          <a:prstGeom prst="rect">
            <a:avLst/>
          </a:prstGeom>
        </p:spPr>
      </p:pic>
      <p:sp>
        <p:nvSpPr>
          <p:cNvPr id="5" name="Text 2"/>
          <p:cNvSpPr/>
          <p:nvPr/>
        </p:nvSpPr>
        <p:spPr>
          <a:xfrm>
            <a:off x="2521982" y="1882616"/>
            <a:ext cx="2390894" cy="298847"/>
          </a:xfrm>
          <a:prstGeom prst="rect">
            <a:avLst/>
          </a:prstGeom>
          <a:noFill/>
          <a:ln/>
        </p:spPr>
        <p:txBody>
          <a:bodyPr wrap="none" lIns="0" tIns="0" rIns="0" bIns="0" rtlCol="0" anchor="t"/>
          <a:lstStyle/>
          <a:p>
            <a:pPr marL="0" indent="0" algn="l">
              <a:lnSpc>
                <a:spcPts val="2350"/>
              </a:lnSpc>
              <a:buNone/>
            </a:pPr>
            <a:r>
              <a:rPr lang="en-US" sz="1850" dirty="0">
                <a:solidFill>
                  <a:srgbClr val="3C3939"/>
                </a:solidFill>
                <a:latin typeface="Raleway" pitchFamily="34" charset="0"/>
                <a:ea typeface="Raleway" pitchFamily="34" charset="-122"/>
                <a:cs typeface="Raleway" pitchFamily="34" charset="-120"/>
              </a:rPr>
              <a:t>ГІС-переглядачі</a:t>
            </a:r>
            <a:endParaRPr lang="en-US" sz="1850" dirty="0"/>
          </a:p>
        </p:txBody>
      </p:sp>
      <p:sp>
        <p:nvSpPr>
          <p:cNvPr id="6" name="Text 3"/>
          <p:cNvSpPr/>
          <p:nvPr/>
        </p:nvSpPr>
        <p:spPr>
          <a:xfrm>
            <a:off x="2521982" y="2296120"/>
            <a:ext cx="6089213" cy="305872"/>
          </a:xfrm>
          <a:prstGeom prst="rect">
            <a:avLst/>
          </a:prstGeom>
          <a:noFill/>
          <a:ln/>
        </p:spPr>
        <p:txBody>
          <a:bodyPr wrap="none" lIns="0" tIns="0" rIns="0" bIns="0" rtlCol="0" anchor="t"/>
          <a:lstStyle/>
          <a:p>
            <a:pPr marL="0" indent="0" algn="l">
              <a:lnSpc>
                <a:spcPts val="2400"/>
              </a:lnSpc>
              <a:buNone/>
            </a:pPr>
            <a:r>
              <a:rPr lang="en-US" sz="1500" dirty="0">
                <a:solidFill>
                  <a:srgbClr val="3C3939"/>
                </a:solidFill>
                <a:latin typeface="Roboto" pitchFamily="34" charset="0"/>
                <a:ea typeface="Roboto" pitchFamily="34" charset="-122"/>
                <a:cs typeface="Roboto" pitchFamily="34" charset="-120"/>
              </a:rPr>
              <a:t>Системи з базовими функціями навігації та відображення геоданих</a:t>
            </a:r>
            <a:endParaRPr lang="en-US" sz="1500" dirty="0"/>
          </a:p>
        </p:txBody>
      </p:sp>
      <p:sp>
        <p:nvSpPr>
          <p:cNvPr id="7" name="Shape 4"/>
          <p:cNvSpPr/>
          <p:nvPr/>
        </p:nvSpPr>
        <p:spPr>
          <a:xfrm>
            <a:off x="2426375" y="2783681"/>
            <a:ext cx="11439049" cy="11430"/>
          </a:xfrm>
          <a:prstGeom prst="roundRect">
            <a:avLst>
              <a:gd name="adj" fmla="val 702838"/>
            </a:avLst>
          </a:prstGeom>
          <a:solidFill>
            <a:srgbClr val="C7C7D0"/>
          </a:solidFill>
          <a:ln/>
        </p:spPr>
      </p:sp>
      <p:sp>
        <p:nvSpPr>
          <p:cNvPr id="8" name="Shape 5"/>
          <p:cNvSpPr/>
          <p:nvPr/>
        </p:nvSpPr>
        <p:spPr>
          <a:xfrm>
            <a:off x="669369" y="2888813"/>
            <a:ext cx="3322915" cy="1101804"/>
          </a:xfrm>
          <a:prstGeom prst="roundRect">
            <a:avLst>
              <a:gd name="adj" fmla="val 7291"/>
            </a:avLst>
          </a:prstGeom>
          <a:solidFill>
            <a:srgbClr val="E1E1EA"/>
          </a:solidFill>
          <a:ln w="7620">
            <a:solidFill>
              <a:srgbClr val="C7C7D0"/>
            </a:solidFill>
            <a:prstDash val="solid"/>
          </a:ln>
        </p:spPr>
      </p:sp>
      <p:pic>
        <p:nvPicPr>
          <p:cNvPr id="9" name="Image 1" descr="preencoded.png"/>
          <p:cNvPicPr>
            <a:picLocks noChangeAspect="1"/>
          </p:cNvPicPr>
          <p:nvPr/>
        </p:nvPicPr>
        <p:blipFill>
          <a:blip r:embed="rId4"/>
          <a:stretch>
            <a:fillRect/>
          </a:stretch>
        </p:blipFill>
        <p:spPr>
          <a:xfrm>
            <a:off x="2196346" y="3271599"/>
            <a:ext cx="268962" cy="336113"/>
          </a:xfrm>
          <a:prstGeom prst="rect">
            <a:avLst/>
          </a:prstGeom>
        </p:spPr>
      </p:pic>
      <p:sp>
        <p:nvSpPr>
          <p:cNvPr id="10" name="Text 6"/>
          <p:cNvSpPr/>
          <p:nvPr/>
        </p:nvSpPr>
        <p:spPr>
          <a:xfrm>
            <a:off x="4183499" y="3080028"/>
            <a:ext cx="2390894" cy="298847"/>
          </a:xfrm>
          <a:prstGeom prst="rect">
            <a:avLst/>
          </a:prstGeom>
          <a:noFill/>
          <a:ln/>
        </p:spPr>
        <p:txBody>
          <a:bodyPr wrap="none" lIns="0" tIns="0" rIns="0" bIns="0" rtlCol="0" anchor="t"/>
          <a:lstStyle/>
          <a:p>
            <a:pPr marL="0" indent="0" algn="l">
              <a:lnSpc>
                <a:spcPts val="2350"/>
              </a:lnSpc>
              <a:buNone/>
            </a:pPr>
            <a:r>
              <a:rPr lang="en-US" sz="1850" dirty="0">
                <a:solidFill>
                  <a:srgbClr val="3C3939"/>
                </a:solidFill>
                <a:latin typeface="Raleway" pitchFamily="34" charset="0"/>
                <a:ea typeface="Raleway" pitchFamily="34" charset="-122"/>
                <a:cs typeface="Raleway" pitchFamily="34" charset="-120"/>
              </a:rPr>
              <a:t>ГІС-редактори</a:t>
            </a:r>
            <a:endParaRPr lang="en-US" sz="1850" dirty="0"/>
          </a:p>
        </p:txBody>
      </p:sp>
      <p:sp>
        <p:nvSpPr>
          <p:cNvPr id="11" name="Text 7"/>
          <p:cNvSpPr/>
          <p:nvPr/>
        </p:nvSpPr>
        <p:spPr>
          <a:xfrm>
            <a:off x="4183499" y="3493532"/>
            <a:ext cx="5355312" cy="305872"/>
          </a:xfrm>
          <a:prstGeom prst="rect">
            <a:avLst/>
          </a:prstGeom>
          <a:noFill/>
          <a:ln/>
        </p:spPr>
        <p:txBody>
          <a:bodyPr wrap="none" lIns="0" tIns="0" rIns="0" bIns="0" rtlCol="0" anchor="t"/>
          <a:lstStyle/>
          <a:p>
            <a:pPr marL="0" indent="0" algn="l">
              <a:lnSpc>
                <a:spcPts val="2400"/>
              </a:lnSpc>
              <a:buNone/>
            </a:pPr>
            <a:r>
              <a:rPr lang="en-US" sz="1500" dirty="0">
                <a:solidFill>
                  <a:srgbClr val="3C3939"/>
                </a:solidFill>
                <a:latin typeface="Roboto" pitchFamily="34" charset="0"/>
                <a:ea typeface="Roboto" pitchFamily="34" charset="-122"/>
                <a:cs typeface="Roboto" pitchFamily="34" charset="-120"/>
              </a:rPr>
              <a:t>Системи для створення та редагування просторових даних</a:t>
            </a:r>
            <a:endParaRPr lang="en-US" sz="1500" dirty="0"/>
          </a:p>
        </p:txBody>
      </p:sp>
      <p:sp>
        <p:nvSpPr>
          <p:cNvPr id="12" name="Shape 8"/>
          <p:cNvSpPr/>
          <p:nvPr/>
        </p:nvSpPr>
        <p:spPr>
          <a:xfrm>
            <a:off x="4087892" y="3981093"/>
            <a:ext cx="9777532" cy="11430"/>
          </a:xfrm>
          <a:prstGeom prst="roundRect">
            <a:avLst>
              <a:gd name="adj" fmla="val 702838"/>
            </a:avLst>
          </a:prstGeom>
          <a:solidFill>
            <a:srgbClr val="C7C7D0"/>
          </a:solidFill>
          <a:ln/>
        </p:spPr>
      </p:sp>
      <p:sp>
        <p:nvSpPr>
          <p:cNvPr id="13" name="Shape 9"/>
          <p:cNvSpPr/>
          <p:nvPr/>
        </p:nvSpPr>
        <p:spPr>
          <a:xfrm>
            <a:off x="669369" y="4086225"/>
            <a:ext cx="4984313" cy="1101804"/>
          </a:xfrm>
          <a:prstGeom prst="roundRect">
            <a:avLst>
              <a:gd name="adj" fmla="val 7291"/>
            </a:avLst>
          </a:prstGeom>
          <a:solidFill>
            <a:srgbClr val="E1E1EA"/>
          </a:solidFill>
          <a:ln w="7620">
            <a:solidFill>
              <a:srgbClr val="C7C7D0"/>
            </a:solidFill>
            <a:prstDash val="solid"/>
          </a:ln>
        </p:spPr>
      </p:sp>
      <p:pic>
        <p:nvPicPr>
          <p:cNvPr id="14" name="Image 2" descr="preencoded.png"/>
          <p:cNvPicPr>
            <a:picLocks noChangeAspect="1"/>
          </p:cNvPicPr>
          <p:nvPr/>
        </p:nvPicPr>
        <p:blipFill>
          <a:blip r:embed="rId5"/>
          <a:stretch>
            <a:fillRect/>
          </a:stretch>
        </p:blipFill>
        <p:spPr>
          <a:xfrm>
            <a:off x="3027045" y="4469011"/>
            <a:ext cx="268962" cy="336113"/>
          </a:xfrm>
          <a:prstGeom prst="rect">
            <a:avLst/>
          </a:prstGeom>
        </p:spPr>
      </p:pic>
      <p:sp>
        <p:nvSpPr>
          <p:cNvPr id="15" name="Text 10"/>
          <p:cNvSpPr/>
          <p:nvPr/>
        </p:nvSpPr>
        <p:spPr>
          <a:xfrm>
            <a:off x="5844897" y="4277439"/>
            <a:ext cx="2390894" cy="298847"/>
          </a:xfrm>
          <a:prstGeom prst="rect">
            <a:avLst/>
          </a:prstGeom>
          <a:noFill/>
          <a:ln/>
        </p:spPr>
        <p:txBody>
          <a:bodyPr wrap="none" lIns="0" tIns="0" rIns="0" bIns="0" rtlCol="0" anchor="t"/>
          <a:lstStyle/>
          <a:p>
            <a:pPr marL="0" indent="0" algn="l">
              <a:lnSpc>
                <a:spcPts val="2350"/>
              </a:lnSpc>
              <a:buNone/>
            </a:pPr>
            <a:r>
              <a:rPr lang="en-US" sz="1850" dirty="0">
                <a:solidFill>
                  <a:srgbClr val="3C3939"/>
                </a:solidFill>
                <a:latin typeface="Raleway" pitchFamily="34" charset="0"/>
                <a:ea typeface="Raleway" pitchFamily="34" charset="-122"/>
                <a:cs typeface="Raleway" pitchFamily="34" charset="-120"/>
              </a:rPr>
              <a:t>Аналітичні ГІС</a:t>
            </a:r>
            <a:endParaRPr lang="en-US" sz="1850" dirty="0"/>
          </a:p>
        </p:txBody>
      </p:sp>
      <p:sp>
        <p:nvSpPr>
          <p:cNvPr id="16" name="Text 11"/>
          <p:cNvSpPr/>
          <p:nvPr/>
        </p:nvSpPr>
        <p:spPr>
          <a:xfrm>
            <a:off x="5844897" y="4690943"/>
            <a:ext cx="5660469" cy="305872"/>
          </a:xfrm>
          <a:prstGeom prst="rect">
            <a:avLst/>
          </a:prstGeom>
          <a:noFill/>
          <a:ln/>
        </p:spPr>
        <p:txBody>
          <a:bodyPr wrap="none" lIns="0" tIns="0" rIns="0" bIns="0" rtlCol="0" anchor="t"/>
          <a:lstStyle/>
          <a:p>
            <a:pPr marL="0" indent="0" algn="l">
              <a:lnSpc>
                <a:spcPts val="2400"/>
              </a:lnSpc>
              <a:buNone/>
            </a:pPr>
            <a:r>
              <a:rPr lang="en-US" sz="1500" dirty="0">
                <a:solidFill>
                  <a:srgbClr val="3C3939"/>
                </a:solidFill>
                <a:latin typeface="Roboto" pitchFamily="34" charset="0"/>
                <a:ea typeface="Roboto" pitchFamily="34" charset="-122"/>
                <a:cs typeface="Roboto" pitchFamily="34" charset="-120"/>
              </a:rPr>
              <a:t>Системи з розширеними можливостями просторового аналізу</a:t>
            </a:r>
            <a:endParaRPr lang="en-US" sz="1500" dirty="0"/>
          </a:p>
        </p:txBody>
      </p:sp>
      <p:sp>
        <p:nvSpPr>
          <p:cNvPr id="17" name="Shape 12"/>
          <p:cNvSpPr/>
          <p:nvPr/>
        </p:nvSpPr>
        <p:spPr>
          <a:xfrm>
            <a:off x="5749290" y="5178504"/>
            <a:ext cx="8116133" cy="11430"/>
          </a:xfrm>
          <a:prstGeom prst="roundRect">
            <a:avLst>
              <a:gd name="adj" fmla="val 702838"/>
            </a:avLst>
          </a:prstGeom>
          <a:solidFill>
            <a:srgbClr val="C7C7D0"/>
          </a:solidFill>
          <a:ln/>
        </p:spPr>
      </p:sp>
      <p:sp>
        <p:nvSpPr>
          <p:cNvPr id="18" name="Shape 13"/>
          <p:cNvSpPr/>
          <p:nvPr/>
        </p:nvSpPr>
        <p:spPr>
          <a:xfrm>
            <a:off x="669369" y="5283637"/>
            <a:ext cx="6645831" cy="1101804"/>
          </a:xfrm>
          <a:prstGeom prst="roundRect">
            <a:avLst>
              <a:gd name="adj" fmla="val 7291"/>
            </a:avLst>
          </a:prstGeom>
          <a:solidFill>
            <a:srgbClr val="E1E1EA"/>
          </a:solidFill>
          <a:ln w="7620">
            <a:solidFill>
              <a:srgbClr val="C7C7D0"/>
            </a:solidFill>
            <a:prstDash val="solid"/>
          </a:ln>
        </p:spPr>
      </p:sp>
      <p:pic>
        <p:nvPicPr>
          <p:cNvPr id="19" name="Image 3" descr="preencoded.png"/>
          <p:cNvPicPr>
            <a:picLocks noChangeAspect="1"/>
          </p:cNvPicPr>
          <p:nvPr/>
        </p:nvPicPr>
        <p:blipFill>
          <a:blip r:embed="rId6"/>
          <a:stretch>
            <a:fillRect/>
          </a:stretch>
        </p:blipFill>
        <p:spPr>
          <a:xfrm>
            <a:off x="3857744" y="5666423"/>
            <a:ext cx="268962" cy="336113"/>
          </a:xfrm>
          <a:prstGeom prst="rect">
            <a:avLst/>
          </a:prstGeom>
        </p:spPr>
      </p:pic>
      <p:sp>
        <p:nvSpPr>
          <p:cNvPr id="20" name="Text 14"/>
          <p:cNvSpPr/>
          <p:nvPr/>
        </p:nvSpPr>
        <p:spPr>
          <a:xfrm>
            <a:off x="7506414" y="5474851"/>
            <a:ext cx="2390894" cy="298847"/>
          </a:xfrm>
          <a:prstGeom prst="rect">
            <a:avLst/>
          </a:prstGeom>
          <a:noFill/>
          <a:ln/>
        </p:spPr>
        <p:txBody>
          <a:bodyPr wrap="none" lIns="0" tIns="0" rIns="0" bIns="0" rtlCol="0" anchor="t"/>
          <a:lstStyle/>
          <a:p>
            <a:pPr marL="0" indent="0" algn="l">
              <a:lnSpc>
                <a:spcPts val="2350"/>
              </a:lnSpc>
              <a:buNone/>
            </a:pPr>
            <a:r>
              <a:rPr lang="en-US" sz="1850" dirty="0">
                <a:solidFill>
                  <a:srgbClr val="3C3939"/>
                </a:solidFill>
                <a:latin typeface="Raleway" pitchFamily="34" charset="0"/>
                <a:ea typeface="Raleway" pitchFamily="34" charset="-122"/>
                <a:cs typeface="Raleway" pitchFamily="34" charset="-120"/>
              </a:rPr>
              <a:t>Професійні ГІС</a:t>
            </a:r>
            <a:endParaRPr lang="en-US" sz="1850" dirty="0"/>
          </a:p>
        </p:txBody>
      </p:sp>
      <p:sp>
        <p:nvSpPr>
          <p:cNvPr id="21" name="Text 15"/>
          <p:cNvSpPr/>
          <p:nvPr/>
        </p:nvSpPr>
        <p:spPr>
          <a:xfrm>
            <a:off x="7506414" y="5888355"/>
            <a:ext cx="6169343" cy="305872"/>
          </a:xfrm>
          <a:prstGeom prst="rect">
            <a:avLst/>
          </a:prstGeom>
          <a:noFill/>
          <a:ln/>
        </p:spPr>
        <p:txBody>
          <a:bodyPr wrap="none" lIns="0" tIns="0" rIns="0" bIns="0" rtlCol="0" anchor="t"/>
          <a:lstStyle/>
          <a:p>
            <a:pPr marL="0" indent="0" algn="l">
              <a:lnSpc>
                <a:spcPts val="2400"/>
              </a:lnSpc>
              <a:buNone/>
            </a:pPr>
            <a:r>
              <a:rPr lang="en-US" sz="1500" dirty="0">
                <a:solidFill>
                  <a:srgbClr val="3C3939"/>
                </a:solidFill>
                <a:latin typeface="Roboto" pitchFamily="34" charset="0"/>
                <a:ea typeface="Roboto" pitchFamily="34" charset="-122"/>
                <a:cs typeface="Roboto" pitchFamily="34" charset="-120"/>
              </a:rPr>
              <a:t>Повнофункціональні системи для комплексного вирішення завдань</a:t>
            </a:r>
            <a:endParaRPr lang="en-US" sz="1500" dirty="0"/>
          </a:p>
        </p:txBody>
      </p:sp>
      <p:sp>
        <p:nvSpPr>
          <p:cNvPr id="22" name="Text 16"/>
          <p:cNvSpPr/>
          <p:nvPr/>
        </p:nvSpPr>
        <p:spPr>
          <a:xfrm>
            <a:off x="669369" y="6600587"/>
            <a:ext cx="13291661" cy="917615"/>
          </a:xfrm>
          <a:prstGeom prst="rect">
            <a:avLst/>
          </a:prstGeom>
          <a:noFill/>
          <a:ln/>
        </p:spPr>
        <p:txBody>
          <a:bodyPr wrap="square" lIns="0" tIns="0" rIns="0" bIns="0" rtlCol="0" anchor="t"/>
          <a:lstStyle/>
          <a:p>
            <a:pPr marL="0" indent="0" algn="l">
              <a:lnSpc>
                <a:spcPts val="2400"/>
              </a:lnSpc>
              <a:buNone/>
            </a:pPr>
            <a:r>
              <a:rPr lang="en-US" sz="1500" dirty="0">
                <a:solidFill>
                  <a:srgbClr val="3C3939"/>
                </a:solidFill>
                <a:latin typeface="Roboto" pitchFamily="34" charset="0"/>
                <a:ea typeface="Roboto" pitchFamily="34" charset="-122"/>
                <a:cs typeface="Roboto" pitchFamily="34" charset="-120"/>
              </a:rPr>
              <a:t>Функціональна класифікація відображає спектр можливостей геоінформаційних систем – від найпростіших програм для перегляду карт до складних аналітичних платформ. Важливо розуміти, що функціональність ГІС прямо пов'язана з її вартістю та складністю освоєння, тому вибір системи повинен відповідати конкретним потребам користувача або організації.</a:t>
            </a:r>
            <a:endParaRPr lang="en-US" sz="15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92361" y="622578"/>
            <a:ext cx="13045678" cy="1414939"/>
          </a:xfrm>
          <a:prstGeom prst="rect">
            <a:avLst/>
          </a:prstGeom>
          <a:noFill/>
          <a:ln/>
        </p:spPr>
        <p:txBody>
          <a:bodyPr wrap="square" lIns="0" tIns="0" rIns="0" bIns="0" rtlCol="0" anchor="t"/>
          <a:lstStyle/>
          <a:p>
            <a:pPr marL="0" indent="0" algn="l">
              <a:lnSpc>
                <a:spcPts val="5550"/>
              </a:lnSpc>
              <a:buNone/>
            </a:pPr>
            <a:r>
              <a:rPr lang="en-US" sz="4450" dirty="0">
                <a:solidFill>
                  <a:srgbClr val="1B1B27"/>
                </a:solidFill>
                <a:latin typeface="Raleway" pitchFamily="34" charset="0"/>
                <a:ea typeface="Raleway" pitchFamily="34" charset="-122"/>
                <a:cs typeface="Raleway" pitchFamily="34" charset="-120"/>
              </a:rPr>
              <a:t>Класифікація ГІС за Способом Представлення Геоданих</a:t>
            </a:r>
            <a:endParaRPr lang="en-US" sz="4450" dirty="0"/>
          </a:p>
        </p:txBody>
      </p:sp>
      <p:sp>
        <p:nvSpPr>
          <p:cNvPr id="3" name="Text 1"/>
          <p:cNvSpPr/>
          <p:nvPr/>
        </p:nvSpPr>
        <p:spPr>
          <a:xfrm>
            <a:off x="792361" y="2603421"/>
            <a:ext cx="2829997" cy="353735"/>
          </a:xfrm>
          <a:prstGeom prst="rect">
            <a:avLst/>
          </a:prstGeom>
          <a:noFill/>
          <a:ln/>
        </p:spPr>
        <p:txBody>
          <a:bodyPr wrap="none" lIns="0" tIns="0" rIns="0" bIns="0" rtlCol="0" anchor="t"/>
          <a:lstStyle/>
          <a:p>
            <a:pPr marL="0" indent="0" algn="l">
              <a:lnSpc>
                <a:spcPts val="2750"/>
              </a:lnSpc>
              <a:buNone/>
            </a:pPr>
            <a:r>
              <a:rPr lang="en-US" sz="2200" dirty="0">
                <a:solidFill>
                  <a:srgbClr val="1B1B27"/>
                </a:solidFill>
                <a:latin typeface="Raleway" pitchFamily="34" charset="0"/>
                <a:ea typeface="Raleway" pitchFamily="34" charset="-122"/>
                <a:cs typeface="Raleway" pitchFamily="34" charset="-120"/>
              </a:rPr>
              <a:t>Векторні ГІС</a:t>
            </a:r>
            <a:endParaRPr lang="en-US" sz="2200" dirty="0"/>
          </a:p>
        </p:txBody>
      </p:sp>
      <p:sp>
        <p:nvSpPr>
          <p:cNvPr id="4" name="Text 2"/>
          <p:cNvSpPr/>
          <p:nvPr/>
        </p:nvSpPr>
        <p:spPr>
          <a:xfrm>
            <a:off x="792361" y="3183493"/>
            <a:ext cx="3979902" cy="2173843"/>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Системи, що працюють переважно з векторним представленням просторових об'єктів (точки, лінії, полігони). Ефективні для роботи з дискретними об'єктами та мережами.</a:t>
            </a:r>
            <a:endParaRPr lang="en-US" sz="1750" dirty="0"/>
          </a:p>
        </p:txBody>
      </p:sp>
      <p:sp>
        <p:nvSpPr>
          <p:cNvPr id="5" name="Text 3"/>
          <p:cNvSpPr/>
          <p:nvPr/>
        </p:nvSpPr>
        <p:spPr>
          <a:xfrm>
            <a:off x="792361" y="5561052"/>
            <a:ext cx="3979902" cy="724614"/>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3C3939"/>
                </a:solidFill>
                <a:latin typeface="Roboto" pitchFamily="34" charset="0"/>
                <a:ea typeface="Roboto" pitchFamily="34" charset="-122"/>
                <a:cs typeface="Roboto" pitchFamily="34" charset="-120"/>
              </a:rPr>
              <a:t>Висока точність представлення об'єктів</a:t>
            </a:r>
            <a:endParaRPr lang="en-US" sz="1750" dirty="0"/>
          </a:p>
        </p:txBody>
      </p:sp>
      <p:sp>
        <p:nvSpPr>
          <p:cNvPr id="6" name="Text 4"/>
          <p:cNvSpPr/>
          <p:nvPr/>
        </p:nvSpPr>
        <p:spPr>
          <a:xfrm>
            <a:off x="792361" y="6364843"/>
            <a:ext cx="3979902" cy="362307"/>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3C3939"/>
                </a:solidFill>
                <a:latin typeface="Roboto" pitchFamily="34" charset="0"/>
                <a:ea typeface="Roboto" pitchFamily="34" charset="-122"/>
                <a:cs typeface="Roboto" pitchFamily="34" charset="-120"/>
              </a:rPr>
              <a:t>Компактне зберігання даних</a:t>
            </a:r>
            <a:endParaRPr lang="en-US" sz="1750" dirty="0"/>
          </a:p>
        </p:txBody>
      </p:sp>
      <p:sp>
        <p:nvSpPr>
          <p:cNvPr id="7" name="Text 5"/>
          <p:cNvSpPr/>
          <p:nvPr/>
        </p:nvSpPr>
        <p:spPr>
          <a:xfrm>
            <a:off x="792361" y="6806327"/>
            <a:ext cx="3979902" cy="724614"/>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3C3939"/>
                </a:solidFill>
                <a:latin typeface="Roboto" pitchFamily="34" charset="0"/>
                <a:ea typeface="Roboto" pitchFamily="34" charset="-122"/>
                <a:cs typeface="Roboto" pitchFamily="34" charset="-120"/>
              </a:rPr>
              <a:t>Підтримка топологічних відношень</a:t>
            </a:r>
            <a:endParaRPr lang="en-US" sz="1750" dirty="0"/>
          </a:p>
        </p:txBody>
      </p:sp>
      <p:sp>
        <p:nvSpPr>
          <p:cNvPr id="8" name="Text 6"/>
          <p:cNvSpPr/>
          <p:nvPr/>
        </p:nvSpPr>
        <p:spPr>
          <a:xfrm>
            <a:off x="5332095" y="2603421"/>
            <a:ext cx="2829997" cy="353735"/>
          </a:xfrm>
          <a:prstGeom prst="rect">
            <a:avLst/>
          </a:prstGeom>
          <a:noFill/>
          <a:ln/>
        </p:spPr>
        <p:txBody>
          <a:bodyPr wrap="none" lIns="0" tIns="0" rIns="0" bIns="0" rtlCol="0" anchor="t"/>
          <a:lstStyle/>
          <a:p>
            <a:pPr marL="0" indent="0" algn="l">
              <a:lnSpc>
                <a:spcPts val="2750"/>
              </a:lnSpc>
              <a:buNone/>
            </a:pPr>
            <a:r>
              <a:rPr lang="en-US" sz="2200" dirty="0">
                <a:solidFill>
                  <a:srgbClr val="1B1B27"/>
                </a:solidFill>
                <a:latin typeface="Raleway" pitchFamily="34" charset="0"/>
                <a:ea typeface="Raleway" pitchFamily="34" charset="-122"/>
                <a:cs typeface="Raleway" pitchFamily="34" charset="-120"/>
              </a:rPr>
              <a:t>Растрові ГІС</a:t>
            </a:r>
            <a:endParaRPr lang="en-US" sz="2200" dirty="0"/>
          </a:p>
        </p:txBody>
      </p:sp>
      <p:sp>
        <p:nvSpPr>
          <p:cNvPr id="9" name="Text 7"/>
          <p:cNvSpPr/>
          <p:nvPr/>
        </p:nvSpPr>
        <p:spPr>
          <a:xfrm>
            <a:off x="5332095" y="3183493"/>
            <a:ext cx="3979902" cy="1811536"/>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Системи, орієнтовані на роботу з растровими даними (регулярними матрицями значень). Ефективні для аналізу неперервних явищ та поверхонь.</a:t>
            </a:r>
            <a:endParaRPr lang="en-US" sz="1750" dirty="0"/>
          </a:p>
        </p:txBody>
      </p:sp>
      <p:sp>
        <p:nvSpPr>
          <p:cNvPr id="10" name="Text 8"/>
          <p:cNvSpPr/>
          <p:nvPr/>
        </p:nvSpPr>
        <p:spPr>
          <a:xfrm>
            <a:off x="5332095" y="5198745"/>
            <a:ext cx="3979902" cy="362307"/>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3C3939"/>
                </a:solidFill>
                <a:latin typeface="Roboto" pitchFamily="34" charset="0"/>
                <a:ea typeface="Roboto" pitchFamily="34" charset="-122"/>
                <a:cs typeface="Roboto" pitchFamily="34" charset="-120"/>
              </a:rPr>
              <a:t>Простота структури даних</a:t>
            </a:r>
            <a:endParaRPr lang="en-US" sz="1750" dirty="0"/>
          </a:p>
        </p:txBody>
      </p:sp>
      <p:sp>
        <p:nvSpPr>
          <p:cNvPr id="11" name="Text 9"/>
          <p:cNvSpPr/>
          <p:nvPr/>
        </p:nvSpPr>
        <p:spPr>
          <a:xfrm>
            <a:off x="5332095" y="5640229"/>
            <a:ext cx="3979902" cy="724614"/>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3C3939"/>
                </a:solidFill>
                <a:latin typeface="Roboto" pitchFamily="34" charset="0"/>
                <a:ea typeface="Roboto" pitchFamily="34" charset="-122"/>
                <a:cs typeface="Roboto" pitchFamily="34" charset="-120"/>
              </a:rPr>
              <a:t>Ефективність для просторового аналізу</a:t>
            </a:r>
            <a:endParaRPr lang="en-US" sz="1750" dirty="0"/>
          </a:p>
        </p:txBody>
      </p:sp>
      <p:sp>
        <p:nvSpPr>
          <p:cNvPr id="12" name="Text 10"/>
          <p:cNvSpPr/>
          <p:nvPr/>
        </p:nvSpPr>
        <p:spPr>
          <a:xfrm>
            <a:off x="5332095" y="6444020"/>
            <a:ext cx="3979902" cy="724614"/>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3C3939"/>
                </a:solidFill>
                <a:latin typeface="Roboto" pitchFamily="34" charset="0"/>
                <a:ea typeface="Roboto" pitchFamily="34" charset="-122"/>
                <a:cs typeface="Roboto" pitchFamily="34" charset="-120"/>
              </a:rPr>
              <a:t>Природна інтеграція з даними дистанційного зондування</a:t>
            </a:r>
            <a:endParaRPr lang="en-US" sz="1750" dirty="0"/>
          </a:p>
        </p:txBody>
      </p:sp>
      <p:sp>
        <p:nvSpPr>
          <p:cNvPr id="13" name="Text 11"/>
          <p:cNvSpPr/>
          <p:nvPr/>
        </p:nvSpPr>
        <p:spPr>
          <a:xfrm>
            <a:off x="9871829" y="2603421"/>
            <a:ext cx="2829997" cy="353735"/>
          </a:xfrm>
          <a:prstGeom prst="rect">
            <a:avLst/>
          </a:prstGeom>
          <a:noFill/>
          <a:ln/>
        </p:spPr>
        <p:txBody>
          <a:bodyPr wrap="none" lIns="0" tIns="0" rIns="0" bIns="0" rtlCol="0" anchor="t"/>
          <a:lstStyle/>
          <a:p>
            <a:pPr marL="0" indent="0" algn="l">
              <a:lnSpc>
                <a:spcPts val="2750"/>
              </a:lnSpc>
              <a:buNone/>
            </a:pPr>
            <a:r>
              <a:rPr lang="en-US" sz="2200" dirty="0">
                <a:solidFill>
                  <a:srgbClr val="1B1B27"/>
                </a:solidFill>
                <a:latin typeface="Raleway" pitchFamily="34" charset="0"/>
                <a:ea typeface="Raleway" pitchFamily="34" charset="-122"/>
                <a:cs typeface="Raleway" pitchFamily="34" charset="-120"/>
              </a:rPr>
              <a:t>Інтегровані ГІС</a:t>
            </a:r>
            <a:endParaRPr lang="en-US" sz="2200" dirty="0"/>
          </a:p>
        </p:txBody>
      </p:sp>
      <p:sp>
        <p:nvSpPr>
          <p:cNvPr id="14" name="Text 12"/>
          <p:cNvSpPr/>
          <p:nvPr/>
        </p:nvSpPr>
        <p:spPr>
          <a:xfrm>
            <a:off x="9871829" y="3183493"/>
            <a:ext cx="3979902" cy="1811536"/>
          </a:xfrm>
          <a:prstGeom prst="rect">
            <a:avLst/>
          </a:prstGeom>
          <a:noFill/>
          <a:ln/>
        </p:spPr>
        <p:txBody>
          <a:bodyPr wrap="square" lIns="0" tIns="0" rIns="0" bIns="0" rtlCol="0" anchor="t"/>
          <a:lstStyle/>
          <a:p>
            <a:pPr marL="0" indent="0" algn="l">
              <a:lnSpc>
                <a:spcPts val="2850"/>
              </a:lnSpc>
              <a:buNone/>
            </a:pPr>
            <a:r>
              <a:rPr lang="en-US" sz="1750" dirty="0">
                <a:solidFill>
                  <a:srgbClr val="3C3939"/>
                </a:solidFill>
                <a:latin typeface="Roboto" pitchFamily="34" charset="0"/>
                <a:ea typeface="Roboto" pitchFamily="34" charset="-122"/>
                <a:cs typeface="Roboto" pitchFamily="34" charset="-120"/>
              </a:rPr>
              <a:t>Системи, що підтримують як векторне, так і растрове представлення даних, а також їх спільний аналіз. Більшість сучасних ГІС належать до цієї категорії.</a:t>
            </a:r>
            <a:endParaRPr lang="en-US" sz="1750" dirty="0"/>
          </a:p>
        </p:txBody>
      </p:sp>
      <p:sp>
        <p:nvSpPr>
          <p:cNvPr id="15" name="Text 13"/>
          <p:cNvSpPr/>
          <p:nvPr/>
        </p:nvSpPr>
        <p:spPr>
          <a:xfrm>
            <a:off x="9871829" y="5198745"/>
            <a:ext cx="3979902" cy="362307"/>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3C3939"/>
                </a:solidFill>
                <a:latin typeface="Roboto" pitchFamily="34" charset="0"/>
                <a:ea typeface="Roboto" pitchFamily="34" charset="-122"/>
                <a:cs typeface="Roboto" pitchFamily="34" charset="-120"/>
              </a:rPr>
              <a:t>Гнучкість у виборі моделі даних</a:t>
            </a:r>
            <a:endParaRPr lang="en-US" sz="1750" dirty="0"/>
          </a:p>
        </p:txBody>
      </p:sp>
      <p:sp>
        <p:nvSpPr>
          <p:cNvPr id="16" name="Text 14"/>
          <p:cNvSpPr/>
          <p:nvPr/>
        </p:nvSpPr>
        <p:spPr>
          <a:xfrm>
            <a:off x="9871829" y="5640229"/>
            <a:ext cx="3979902" cy="362307"/>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3C3939"/>
                </a:solidFill>
                <a:latin typeface="Roboto" pitchFamily="34" charset="0"/>
                <a:ea typeface="Roboto" pitchFamily="34" charset="-122"/>
                <a:cs typeface="Roboto" pitchFamily="34" charset="-120"/>
              </a:rPr>
              <a:t>Широкі аналітичні можливості</a:t>
            </a:r>
            <a:endParaRPr lang="en-US" sz="1750" dirty="0"/>
          </a:p>
        </p:txBody>
      </p:sp>
      <p:sp>
        <p:nvSpPr>
          <p:cNvPr id="17" name="Text 15"/>
          <p:cNvSpPr/>
          <p:nvPr/>
        </p:nvSpPr>
        <p:spPr>
          <a:xfrm>
            <a:off x="9871829" y="6081713"/>
            <a:ext cx="3979902" cy="724614"/>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3C3939"/>
                </a:solidFill>
                <a:latin typeface="Roboto" pitchFamily="34" charset="0"/>
                <a:ea typeface="Roboto" pitchFamily="34" charset="-122"/>
                <a:cs typeface="Roboto" pitchFamily="34" charset="-120"/>
              </a:rPr>
              <a:t>Комплексне вирішення різноманітних завдань</a:t>
            </a:r>
            <a:endParaRPr lang="en-US" sz="17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704612" y="598527"/>
            <a:ext cx="8816935" cy="629007"/>
          </a:xfrm>
          <a:prstGeom prst="rect">
            <a:avLst/>
          </a:prstGeom>
          <a:noFill/>
          <a:ln/>
        </p:spPr>
        <p:txBody>
          <a:bodyPr wrap="none" lIns="0" tIns="0" rIns="0" bIns="0" rtlCol="0" anchor="t"/>
          <a:lstStyle/>
          <a:p>
            <a:pPr marL="0" indent="0" algn="l">
              <a:lnSpc>
                <a:spcPts val="4950"/>
              </a:lnSpc>
              <a:buNone/>
            </a:pPr>
            <a:r>
              <a:rPr lang="en-US" sz="3950" dirty="0">
                <a:solidFill>
                  <a:srgbClr val="1B1B27"/>
                </a:solidFill>
                <a:latin typeface="Raleway" pitchFamily="34" charset="0"/>
                <a:ea typeface="Raleway" pitchFamily="34" charset="-122"/>
                <a:cs typeface="Raleway" pitchFamily="34" charset="-120"/>
              </a:rPr>
              <a:t>Компоненти ГІС: Загальна Структура</a:t>
            </a:r>
            <a:endParaRPr lang="en-US" sz="3950" dirty="0"/>
          </a:p>
        </p:txBody>
      </p:sp>
      <p:sp>
        <p:nvSpPr>
          <p:cNvPr id="3" name="Text 1"/>
          <p:cNvSpPr/>
          <p:nvPr/>
        </p:nvSpPr>
        <p:spPr>
          <a:xfrm>
            <a:off x="1819870" y="2055852"/>
            <a:ext cx="2879646" cy="314563"/>
          </a:xfrm>
          <a:prstGeom prst="rect">
            <a:avLst/>
          </a:prstGeom>
          <a:noFill/>
          <a:ln/>
        </p:spPr>
        <p:txBody>
          <a:bodyPr wrap="none" lIns="0" tIns="0" rIns="0" bIns="0" rtlCol="0" anchor="t"/>
          <a:lstStyle/>
          <a:p>
            <a:pPr marL="0" indent="0" algn="r">
              <a:lnSpc>
                <a:spcPts val="2450"/>
              </a:lnSpc>
              <a:buNone/>
            </a:pPr>
            <a:r>
              <a:rPr lang="en-US" sz="1950" dirty="0">
                <a:solidFill>
                  <a:srgbClr val="3C3939"/>
                </a:solidFill>
                <a:latin typeface="Raleway" pitchFamily="34" charset="0"/>
                <a:ea typeface="Raleway" pitchFamily="34" charset="-122"/>
                <a:cs typeface="Raleway" pitchFamily="34" charset="-120"/>
              </a:rPr>
              <a:t>Апаратне забезпечення</a:t>
            </a:r>
            <a:endParaRPr lang="en-US" sz="1950" dirty="0"/>
          </a:p>
        </p:txBody>
      </p:sp>
      <p:sp>
        <p:nvSpPr>
          <p:cNvPr id="4" name="Text 2"/>
          <p:cNvSpPr/>
          <p:nvPr/>
        </p:nvSpPr>
        <p:spPr>
          <a:xfrm>
            <a:off x="704612" y="2491145"/>
            <a:ext cx="3994904" cy="966192"/>
          </a:xfrm>
          <a:prstGeom prst="rect">
            <a:avLst/>
          </a:prstGeom>
          <a:noFill/>
          <a:ln/>
        </p:spPr>
        <p:txBody>
          <a:bodyPr wrap="square" lIns="0" tIns="0" rIns="0" bIns="0" rtlCol="0" anchor="t"/>
          <a:lstStyle/>
          <a:p>
            <a:pPr marL="0" indent="0" algn="r">
              <a:lnSpc>
                <a:spcPts val="2500"/>
              </a:lnSpc>
              <a:buNone/>
            </a:pPr>
            <a:r>
              <a:rPr lang="en-US" sz="1550" dirty="0">
                <a:solidFill>
                  <a:srgbClr val="3C3939"/>
                </a:solidFill>
                <a:latin typeface="Roboto" pitchFamily="34" charset="0"/>
                <a:ea typeface="Roboto" pitchFamily="34" charset="-122"/>
                <a:cs typeface="Roboto" pitchFamily="34" charset="-120"/>
              </a:rPr>
              <a:t>Комп'ютери, сервери, пристрої введення-виведення, мережеве обладнання для роботи з просторовими даними.</a:t>
            </a:r>
            <a:endParaRPr lang="en-US" sz="1550" dirty="0"/>
          </a:p>
        </p:txBody>
      </p:sp>
      <p:pic>
        <p:nvPicPr>
          <p:cNvPr id="5" name="Image 0" descr="preencoded.png"/>
          <p:cNvPicPr>
            <a:picLocks noChangeAspect="1"/>
          </p:cNvPicPr>
          <p:nvPr/>
        </p:nvPicPr>
        <p:blipFill>
          <a:blip r:embed="rId3"/>
          <a:stretch>
            <a:fillRect/>
          </a:stretch>
        </p:blipFill>
        <p:spPr>
          <a:xfrm>
            <a:off x="5001458" y="1720572"/>
            <a:ext cx="4627364" cy="4627364"/>
          </a:xfrm>
          <a:prstGeom prst="rect">
            <a:avLst/>
          </a:prstGeom>
        </p:spPr>
      </p:pic>
      <p:pic>
        <p:nvPicPr>
          <p:cNvPr id="6" name="Image 1" descr="preencoded.png"/>
          <p:cNvPicPr>
            <a:picLocks noChangeAspect="1"/>
          </p:cNvPicPr>
          <p:nvPr/>
        </p:nvPicPr>
        <p:blipFill>
          <a:blip r:embed="rId4"/>
          <a:stretch>
            <a:fillRect/>
          </a:stretch>
        </p:blipFill>
        <p:spPr>
          <a:xfrm>
            <a:off x="5854125" y="2893993"/>
            <a:ext cx="301228" cy="376476"/>
          </a:xfrm>
          <a:prstGeom prst="rect">
            <a:avLst/>
          </a:prstGeom>
        </p:spPr>
      </p:pic>
      <p:sp>
        <p:nvSpPr>
          <p:cNvPr id="7" name="Text 3"/>
          <p:cNvSpPr/>
          <p:nvPr/>
        </p:nvSpPr>
        <p:spPr>
          <a:xfrm>
            <a:off x="9930765" y="1630085"/>
            <a:ext cx="3074670" cy="314563"/>
          </a:xfrm>
          <a:prstGeom prst="rect">
            <a:avLst/>
          </a:prstGeom>
          <a:noFill/>
          <a:ln/>
        </p:spPr>
        <p:txBody>
          <a:bodyPr wrap="none" lIns="0" tIns="0" rIns="0" bIns="0" rtlCol="0" anchor="t"/>
          <a:lstStyle/>
          <a:p>
            <a:pPr marL="0" indent="0" algn="l">
              <a:lnSpc>
                <a:spcPts val="2450"/>
              </a:lnSpc>
              <a:buNone/>
            </a:pPr>
            <a:r>
              <a:rPr lang="en-US" sz="1950" dirty="0">
                <a:solidFill>
                  <a:srgbClr val="3C3939"/>
                </a:solidFill>
                <a:latin typeface="Raleway" pitchFamily="34" charset="0"/>
                <a:ea typeface="Raleway" pitchFamily="34" charset="-122"/>
                <a:cs typeface="Raleway" pitchFamily="34" charset="-120"/>
              </a:rPr>
              <a:t>Програмне забезпечення</a:t>
            </a:r>
            <a:endParaRPr lang="en-US" sz="1950" dirty="0"/>
          </a:p>
        </p:txBody>
      </p:sp>
      <p:sp>
        <p:nvSpPr>
          <p:cNvPr id="8" name="Text 4"/>
          <p:cNvSpPr/>
          <p:nvPr/>
        </p:nvSpPr>
        <p:spPr>
          <a:xfrm>
            <a:off x="9930765" y="2065377"/>
            <a:ext cx="3995023" cy="966192"/>
          </a:xfrm>
          <a:prstGeom prst="rect">
            <a:avLst/>
          </a:prstGeom>
          <a:noFill/>
          <a:ln/>
        </p:spPr>
        <p:txBody>
          <a:bodyPr wrap="square" lIns="0" tIns="0" rIns="0" bIns="0" rtlCol="0" anchor="t"/>
          <a:lstStyle/>
          <a:p>
            <a:pPr marL="0" indent="0" algn="l">
              <a:lnSpc>
                <a:spcPts val="2500"/>
              </a:lnSpc>
              <a:buNone/>
            </a:pPr>
            <a:r>
              <a:rPr lang="en-US" sz="1550" dirty="0">
                <a:solidFill>
                  <a:srgbClr val="3C3939"/>
                </a:solidFill>
                <a:latin typeface="Roboto" pitchFamily="34" charset="0"/>
                <a:ea typeface="Roboto" pitchFamily="34" charset="-122"/>
                <a:cs typeface="Roboto" pitchFamily="34" charset="-120"/>
              </a:rPr>
              <a:t>Спеціалізовані програмні комплекси для обробки та аналізу геоданих, СУБД, операційні системи.</a:t>
            </a:r>
            <a:endParaRPr lang="en-US" sz="1550" dirty="0"/>
          </a:p>
        </p:txBody>
      </p:sp>
      <p:pic>
        <p:nvPicPr>
          <p:cNvPr id="9" name="Image 2" descr="preencoded.png"/>
          <p:cNvPicPr>
            <a:picLocks noChangeAspect="1"/>
          </p:cNvPicPr>
          <p:nvPr/>
        </p:nvPicPr>
        <p:blipFill>
          <a:blip r:embed="rId5"/>
          <a:stretch>
            <a:fillRect/>
          </a:stretch>
        </p:blipFill>
        <p:spPr>
          <a:xfrm>
            <a:off x="5001458" y="1720572"/>
            <a:ext cx="4627364" cy="4627364"/>
          </a:xfrm>
          <a:prstGeom prst="rect">
            <a:avLst/>
          </a:prstGeom>
        </p:spPr>
      </p:pic>
      <p:pic>
        <p:nvPicPr>
          <p:cNvPr id="10" name="Image 3" descr="preencoded.png"/>
          <p:cNvPicPr>
            <a:picLocks noChangeAspect="1"/>
          </p:cNvPicPr>
          <p:nvPr/>
        </p:nvPicPr>
        <p:blipFill>
          <a:blip r:embed="rId6"/>
          <a:stretch>
            <a:fillRect/>
          </a:stretch>
        </p:blipFill>
        <p:spPr>
          <a:xfrm>
            <a:off x="7664827" y="2305586"/>
            <a:ext cx="301228" cy="376476"/>
          </a:xfrm>
          <a:prstGeom prst="rect">
            <a:avLst/>
          </a:prstGeom>
        </p:spPr>
      </p:pic>
      <p:sp>
        <p:nvSpPr>
          <p:cNvPr id="11" name="Text 5"/>
          <p:cNvSpPr/>
          <p:nvPr/>
        </p:nvSpPr>
        <p:spPr>
          <a:xfrm>
            <a:off x="10031373" y="3333512"/>
            <a:ext cx="2516624" cy="314563"/>
          </a:xfrm>
          <a:prstGeom prst="rect">
            <a:avLst/>
          </a:prstGeom>
          <a:noFill/>
          <a:ln/>
        </p:spPr>
        <p:txBody>
          <a:bodyPr wrap="none" lIns="0" tIns="0" rIns="0" bIns="0" rtlCol="0" anchor="t"/>
          <a:lstStyle/>
          <a:p>
            <a:pPr marL="0" indent="0" algn="l">
              <a:lnSpc>
                <a:spcPts val="2450"/>
              </a:lnSpc>
              <a:buNone/>
            </a:pPr>
            <a:r>
              <a:rPr lang="en-US" sz="1950" dirty="0">
                <a:solidFill>
                  <a:srgbClr val="3C3939"/>
                </a:solidFill>
                <a:latin typeface="Raleway" pitchFamily="34" charset="0"/>
                <a:ea typeface="Raleway" pitchFamily="34" charset="-122"/>
                <a:cs typeface="Raleway" pitchFamily="34" charset="-120"/>
              </a:rPr>
              <a:t>Просторові дані</a:t>
            </a:r>
            <a:endParaRPr lang="en-US" sz="1950" dirty="0"/>
          </a:p>
        </p:txBody>
      </p:sp>
      <p:sp>
        <p:nvSpPr>
          <p:cNvPr id="12" name="Text 6"/>
          <p:cNvSpPr/>
          <p:nvPr/>
        </p:nvSpPr>
        <p:spPr>
          <a:xfrm>
            <a:off x="10031373" y="3768804"/>
            <a:ext cx="3894415" cy="966192"/>
          </a:xfrm>
          <a:prstGeom prst="rect">
            <a:avLst/>
          </a:prstGeom>
          <a:noFill/>
          <a:ln/>
        </p:spPr>
        <p:txBody>
          <a:bodyPr wrap="square" lIns="0" tIns="0" rIns="0" bIns="0" rtlCol="0" anchor="t"/>
          <a:lstStyle/>
          <a:p>
            <a:pPr marL="0" indent="0" algn="l">
              <a:lnSpc>
                <a:spcPts val="2500"/>
              </a:lnSpc>
              <a:buNone/>
            </a:pPr>
            <a:r>
              <a:rPr lang="en-US" sz="1550" dirty="0">
                <a:solidFill>
                  <a:srgbClr val="3C3939"/>
                </a:solidFill>
                <a:latin typeface="Roboto" pitchFamily="34" charset="0"/>
                <a:ea typeface="Roboto" pitchFamily="34" charset="-122"/>
                <a:cs typeface="Roboto" pitchFamily="34" charset="-120"/>
              </a:rPr>
              <a:t>Цифрові карти, атрибутивні дані, аерофотознімки, дані дистанційного зондування та інші геопросторові дані.</a:t>
            </a:r>
            <a:endParaRPr lang="en-US" sz="1550" dirty="0"/>
          </a:p>
        </p:txBody>
      </p:sp>
      <p:pic>
        <p:nvPicPr>
          <p:cNvPr id="13" name="Image 4" descr="preencoded.png"/>
          <p:cNvPicPr>
            <a:picLocks noChangeAspect="1"/>
          </p:cNvPicPr>
          <p:nvPr/>
        </p:nvPicPr>
        <p:blipFill>
          <a:blip r:embed="rId7"/>
          <a:stretch>
            <a:fillRect/>
          </a:stretch>
        </p:blipFill>
        <p:spPr>
          <a:xfrm>
            <a:off x="5001458" y="1720572"/>
            <a:ext cx="4627364" cy="4627364"/>
          </a:xfrm>
          <a:prstGeom prst="rect">
            <a:avLst/>
          </a:prstGeom>
        </p:spPr>
      </p:pic>
      <p:sp>
        <p:nvSpPr>
          <p:cNvPr id="14" name="Text 7"/>
          <p:cNvSpPr/>
          <p:nvPr/>
        </p:nvSpPr>
        <p:spPr>
          <a:xfrm>
            <a:off x="8784015" y="3845897"/>
            <a:ext cx="301228" cy="376476"/>
          </a:xfrm>
          <a:prstGeom prst="rect">
            <a:avLst/>
          </a:prstGeom>
          <a:noFill/>
          <a:ln/>
        </p:spPr>
        <p:txBody>
          <a:bodyPr wrap="none" lIns="0" tIns="0" rIns="0" bIns="0" rtlCol="0" anchor="t"/>
          <a:lstStyle/>
          <a:p>
            <a:pPr marL="0" indent="0" algn="l">
              <a:lnSpc>
                <a:spcPts val="3750"/>
              </a:lnSpc>
              <a:buNone/>
            </a:pPr>
            <a:r>
              <a:rPr lang="en-US" sz="2350" dirty="0">
                <a:solidFill>
                  <a:srgbClr val="3C3939"/>
                </a:solidFill>
                <a:latin typeface="Raleway" pitchFamily="34" charset="0"/>
                <a:ea typeface="Raleway" pitchFamily="34" charset="-122"/>
                <a:cs typeface="Raleway" pitchFamily="34" charset="-120"/>
              </a:rPr>
              <a:t>3</a:t>
            </a:r>
            <a:endParaRPr lang="en-US" sz="2350" dirty="0"/>
          </a:p>
        </p:txBody>
      </p:sp>
      <p:sp>
        <p:nvSpPr>
          <p:cNvPr id="15" name="Text 8"/>
          <p:cNvSpPr/>
          <p:nvPr/>
        </p:nvSpPr>
        <p:spPr>
          <a:xfrm>
            <a:off x="9930765" y="5036939"/>
            <a:ext cx="2598420" cy="314563"/>
          </a:xfrm>
          <a:prstGeom prst="rect">
            <a:avLst/>
          </a:prstGeom>
          <a:noFill/>
          <a:ln/>
        </p:spPr>
        <p:txBody>
          <a:bodyPr wrap="none" lIns="0" tIns="0" rIns="0" bIns="0" rtlCol="0" anchor="t"/>
          <a:lstStyle/>
          <a:p>
            <a:pPr marL="0" indent="0" algn="l">
              <a:lnSpc>
                <a:spcPts val="2450"/>
              </a:lnSpc>
              <a:buNone/>
            </a:pPr>
            <a:r>
              <a:rPr lang="en-US" sz="1950" dirty="0">
                <a:solidFill>
                  <a:srgbClr val="3C3939"/>
                </a:solidFill>
                <a:latin typeface="Raleway" pitchFamily="34" charset="0"/>
                <a:ea typeface="Raleway" pitchFamily="34" charset="-122"/>
                <a:cs typeface="Raleway" pitchFamily="34" charset="-120"/>
              </a:rPr>
              <a:t>Методи та алгоритми</a:t>
            </a:r>
            <a:endParaRPr lang="en-US" sz="1950" dirty="0"/>
          </a:p>
        </p:txBody>
      </p:sp>
      <p:sp>
        <p:nvSpPr>
          <p:cNvPr id="16" name="Text 9"/>
          <p:cNvSpPr/>
          <p:nvPr/>
        </p:nvSpPr>
        <p:spPr>
          <a:xfrm>
            <a:off x="9930765" y="5472232"/>
            <a:ext cx="3995023" cy="966192"/>
          </a:xfrm>
          <a:prstGeom prst="rect">
            <a:avLst/>
          </a:prstGeom>
          <a:noFill/>
          <a:ln/>
        </p:spPr>
        <p:txBody>
          <a:bodyPr wrap="square" lIns="0" tIns="0" rIns="0" bIns="0" rtlCol="0" anchor="t"/>
          <a:lstStyle/>
          <a:p>
            <a:pPr marL="0" indent="0" algn="l">
              <a:lnSpc>
                <a:spcPts val="2500"/>
              </a:lnSpc>
              <a:buNone/>
            </a:pPr>
            <a:r>
              <a:rPr lang="en-US" sz="1550" dirty="0">
                <a:solidFill>
                  <a:srgbClr val="3C3939"/>
                </a:solidFill>
                <a:latin typeface="Roboto" pitchFamily="34" charset="0"/>
                <a:ea typeface="Roboto" pitchFamily="34" charset="-122"/>
                <a:cs typeface="Roboto" pitchFamily="34" charset="-120"/>
              </a:rPr>
              <a:t>Методологія обробки та аналізу просторових даних, аналітичні процедури та технології.</a:t>
            </a:r>
            <a:endParaRPr lang="en-US" sz="1550" dirty="0"/>
          </a:p>
        </p:txBody>
      </p:sp>
      <p:pic>
        <p:nvPicPr>
          <p:cNvPr id="17" name="Image 5" descr="preencoded.png"/>
          <p:cNvPicPr>
            <a:picLocks noChangeAspect="1"/>
          </p:cNvPicPr>
          <p:nvPr/>
        </p:nvPicPr>
        <p:blipFill>
          <a:blip r:embed="rId8"/>
          <a:stretch>
            <a:fillRect/>
          </a:stretch>
        </p:blipFill>
        <p:spPr>
          <a:xfrm>
            <a:off x="5001458" y="1720572"/>
            <a:ext cx="4627364" cy="4627364"/>
          </a:xfrm>
          <a:prstGeom prst="rect">
            <a:avLst/>
          </a:prstGeom>
        </p:spPr>
      </p:pic>
      <p:pic>
        <p:nvPicPr>
          <p:cNvPr id="18" name="Image 6" descr="preencoded.png"/>
          <p:cNvPicPr>
            <a:picLocks noChangeAspect="1"/>
          </p:cNvPicPr>
          <p:nvPr/>
        </p:nvPicPr>
        <p:blipFill>
          <a:blip r:embed="rId9"/>
          <a:stretch>
            <a:fillRect/>
          </a:stretch>
        </p:blipFill>
        <p:spPr>
          <a:xfrm>
            <a:off x="7664827" y="5386209"/>
            <a:ext cx="301228" cy="376476"/>
          </a:xfrm>
          <a:prstGeom prst="rect">
            <a:avLst/>
          </a:prstGeom>
        </p:spPr>
      </p:pic>
      <p:sp>
        <p:nvSpPr>
          <p:cNvPr id="19" name="Text 10"/>
          <p:cNvSpPr/>
          <p:nvPr/>
        </p:nvSpPr>
        <p:spPr>
          <a:xfrm>
            <a:off x="2182892" y="4772025"/>
            <a:ext cx="2516624" cy="314563"/>
          </a:xfrm>
          <a:prstGeom prst="rect">
            <a:avLst/>
          </a:prstGeom>
          <a:noFill/>
          <a:ln/>
        </p:spPr>
        <p:txBody>
          <a:bodyPr wrap="none" lIns="0" tIns="0" rIns="0" bIns="0" rtlCol="0" anchor="t"/>
          <a:lstStyle/>
          <a:p>
            <a:pPr marL="0" indent="0" algn="r">
              <a:lnSpc>
                <a:spcPts val="2450"/>
              </a:lnSpc>
              <a:buNone/>
            </a:pPr>
            <a:r>
              <a:rPr lang="en-US" sz="1950" dirty="0">
                <a:solidFill>
                  <a:srgbClr val="3C3939"/>
                </a:solidFill>
                <a:latin typeface="Raleway" pitchFamily="34" charset="0"/>
                <a:ea typeface="Raleway" pitchFamily="34" charset="-122"/>
                <a:cs typeface="Raleway" pitchFamily="34" charset="-120"/>
              </a:rPr>
              <a:t>Користувачі</a:t>
            </a:r>
            <a:endParaRPr lang="en-US" sz="1950" dirty="0"/>
          </a:p>
        </p:txBody>
      </p:sp>
      <p:sp>
        <p:nvSpPr>
          <p:cNvPr id="20" name="Text 11"/>
          <p:cNvSpPr/>
          <p:nvPr/>
        </p:nvSpPr>
        <p:spPr>
          <a:xfrm>
            <a:off x="704612" y="5207318"/>
            <a:ext cx="3994904" cy="644128"/>
          </a:xfrm>
          <a:prstGeom prst="rect">
            <a:avLst/>
          </a:prstGeom>
          <a:noFill/>
          <a:ln/>
        </p:spPr>
        <p:txBody>
          <a:bodyPr wrap="square" lIns="0" tIns="0" rIns="0" bIns="0" rtlCol="0" anchor="t"/>
          <a:lstStyle/>
          <a:p>
            <a:pPr marL="0" indent="0" algn="r">
              <a:lnSpc>
                <a:spcPts val="2500"/>
              </a:lnSpc>
              <a:buNone/>
            </a:pPr>
            <a:r>
              <a:rPr lang="en-US" sz="1550" dirty="0">
                <a:solidFill>
                  <a:srgbClr val="3C3939"/>
                </a:solidFill>
                <a:latin typeface="Roboto" pitchFamily="34" charset="0"/>
                <a:ea typeface="Roboto" pitchFamily="34" charset="-122"/>
                <a:cs typeface="Roboto" pitchFamily="34" charset="-120"/>
              </a:rPr>
              <a:t>Фахівці, що працюють з ГІС, та кінцеві споживачі геопросторової інформації.</a:t>
            </a:r>
            <a:endParaRPr lang="en-US" sz="1550" dirty="0"/>
          </a:p>
        </p:txBody>
      </p:sp>
      <p:pic>
        <p:nvPicPr>
          <p:cNvPr id="21" name="Image 7" descr="preencoded.png"/>
          <p:cNvPicPr>
            <a:picLocks noChangeAspect="1"/>
          </p:cNvPicPr>
          <p:nvPr/>
        </p:nvPicPr>
        <p:blipFill>
          <a:blip r:embed="rId10"/>
          <a:stretch>
            <a:fillRect/>
          </a:stretch>
        </p:blipFill>
        <p:spPr>
          <a:xfrm>
            <a:off x="5001458" y="1720572"/>
            <a:ext cx="4627364" cy="4627364"/>
          </a:xfrm>
          <a:prstGeom prst="rect">
            <a:avLst/>
          </a:prstGeom>
        </p:spPr>
      </p:pic>
      <p:pic>
        <p:nvPicPr>
          <p:cNvPr id="22" name="Image 8" descr="preencoded.png"/>
          <p:cNvPicPr>
            <a:picLocks noChangeAspect="1"/>
          </p:cNvPicPr>
          <p:nvPr/>
        </p:nvPicPr>
        <p:blipFill>
          <a:blip r:embed="rId11"/>
          <a:stretch>
            <a:fillRect/>
          </a:stretch>
        </p:blipFill>
        <p:spPr>
          <a:xfrm>
            <a:off x="5854125" y="4797802"/>
            <a:ext cx="301228" cy="376476"/>
          </a:xfrm>
          <a:prstGeom prst="rect">
            <a:avLst/>
          </a:prstGeom>
        </p:spPr>
      </p:pic>
      <p:sp>
        <p:nvSpPr>
          <p:cNvPr id="23" name="Text 12"/>
          <p:cNvSpPr/>
          <p:nvPr/>
        </p:nvSpPr>
        <p:spPr>
          <a:xfrm>
            <a:off x="704612" y="6664881"/>
            <a:ext cx="13221176" cy="966192"/>
          </a:xfrm>
          <a:prstGeom prst="rect">
            <a:avLst/>
          </a:prstGeom>
          <a:noFill/>
          <a:ln/>
        </p:spPr>
        <p:txBody>
          <a:bodyPr wrap="square" lIns="0" tIns="0" rIns="0" bIns="0" rtlCol="0" anchor="t"/>
          <a:lstStyle/>
          <a:p>
            <a:pPr marL="0" indent="0" algn="l">
              <a:lnSpc>
                <a:spcPts val="2500"/>
              </a:lnSpc>
              <a:buNone/>
            </a:pPr>
            <a:r>
              <a:rPr lang="en-US" sz="1550" dirty="0">
                <a:solidFill>
                  <a:srgbClr val="3C3939"/>
                </a:solidFill>
                <a:latin typeface="Roboto" pitchFamily="34" charset="0"/>
                <a:ea typeface="Roboto" pitchFamily="34" charset="-122"/>
                <a:cs typeface="Roboto" pitchFamily="34" charset="-120"/>
              </a:rPr>
              <a:t>Комплексний характер ГІС проявляється у взаємодії всіх п'яти компонентів. Ефективність геоінформаційної системи визначається не тільки потужністю апаратного забезпечення та функціональністю програмних засобів, але й якістю даних, доречністю застосованих методів аналізу та кваліфікацією користувачів.</a:t>
            </a:r>
            <a:endParaRPr lang="en-US" sz="15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348508"/>
          </a:xfrm>
          <a:prstGeom prst="rect">
            <a:avLst/>
          </a:prstGeom>
        </p:spPr>
      </p:pic>
      <p:sp>
        <p:nvSpPr>
          <p:cNvPr id="3" name="Text 0"/>
          <p:cNvSpPr/>
          <p:nvPr/>
        </p:nvSpPr>
        <p:spPr>
          <a:xfrm>
            <a:off x="657582" y="2865120"/>
            <a:ext cx="6215420" cy="587097"/>
          </a:xfrm>
          <a:prstGeom prst="rect">
            <a:avLst/>
          </a:prstGeom>
          <a:noFill/>
          <a:ln/>
        </p:spPr>
        <p:txBody>
          <a:bodyPr wrap="none" lIns="0" tIns="0" rIns="0" bIns="0" rtlCol="0" anchor="t"/>
          <a:lstStyle/>
          <a:p>
            <a:pPr marL="0" indent="0" algn="l">
              <a:lnSpc>
                <a:spcPts val="4600"/>
              </a:lnSpc>
              <a:buNone/>
            </a:pPr>
            <a:r>
              <a:rPr lang="en-US" sz="3650" dirty="0">
                <a:solidFill>
                  <a:srgbClr val="1B1B27"/>
                </a:solidFill>
                <a:latin typeface="Raleway" pitchFamily="34" charset="0"/>
                <a:ea typeface="Raleway" pitchFamily="34" charset="-122"/>
                <a:cs typeface="Raleway" pitchFamily="34" charset="-120"/>
              </a:rPr>
              <a:t>Апаратне Забезпечення ГІС</a:t>
            </a:r>
            <a:endParaRPr lang="en-US" sz="3650" dirty="0"/>
          </a:p>
        </p:txBody>
      </p:sp>
      <p:pic>
        <p:nvPicPr>
          <p:cNvPr id="4" name="Image 1" descr="preencoded.png"/>
          <p:cNvPicPr>
            <a:picLocks noChangeAspect="1"/>
          </p:cNvPicPr>
          <p:nvPr/>
        </p:nvPicPr>
        <p:blipFill>
          <a:blip r:embed="rId4"/>
          <a:stretch>
            <a:fillRect/>
          </a:stretch>
        </p:blipFill>
        <p:spPr>
          <a:xfrm>
            <a:off x="657582" y="3734038"/>
            <a:ext cx="469702" cy="469702"/>
          </a:xfrm>
          <a:prstGeom prst="rect">
            <a:avLst/>
          </a:prstGeom>
        </p:spPr>
      </p:pic>
      <p:sp>
        <p:nvSpPr>
          <p:cNvPr id="5" name="Text 1"/>
          <p:cNvSpPr/>
          <p:nvPr/>
        </p:nvSpPr>
        <p:spPr>
          <a:xfrm>
            <a:off x="657582" y="4391620"/>
            <a:ext cx="2348508" cy="293608"/>
          </a:xfrm>
          <a:prstGeom prst="rect">
            <a:avLst/>
          </a:prstGeom>
          <a:noFill/>
          <a:ln/>
        </p:spPr>
        <p:txBody>
          <a:bodyPr wrap="none" lIns="0" tIns="0" rIns="0" bIns="0" rtlCol="0" anchor="t"/>
          <a:lstStyle/>
          <a:p>
            <a:pPr marL="0" indent="0" algn="l">
              <a:lnSpc>
                <a:spcPts val="2300"/>
              </a:lnSpc>
              <a:buNone/>
            </a:pPr>
            <a:r>
              <a:rPr lang="en-US" sz="1800" dirty="0">
                <a:solidFill>
                  <a:srgbClr val="3C3939"/>
                </a:solidFill>
                <a:latin typeface="Raleway" pitchFamily="34" charset="0"/>
                <a:ea typeface="Raleway" pitchFamily="34" charset="-122"/>
                <a:cs typeface="Raleway" pitchFamily="34" charset="-120"/>
              </a:rPr>
              <a:t>Комп'ютери</a:t>
            </a:r>
            <a:endParaRPr lang="en-US" sz="1800" dirty="0"/>
          </a:p>
        </p:txBody>
      </p:sp>
      <p:sp>
        <p:nvSpPr>
          <p:cNvPr id="6" name="Text 2"/>
          <p:cNvSpPr/>
          <p:nvPr/>
        </p:nvSpPr>
        <p:spPr>
          <a:xfrm>
            <a:off x="657582" y="4797862"/>
            <a:ext cx="3117413" cy="1202055"/>
          </a:xfrm>
          <a:prstGeom prst="rect">
            <a:avLst/>
          </a:prstGeom>
          <a:noFill/>
          <a:ln/>
        </p:spPr>
        <p:txBody>
          <a:bodyPr wrap="square" lIns="0" tIns="0" rIns="0" bIns="0" rtlCol="0" anchor="t"/>
          <a:lstStyle/>
          <a:p>
            <a:pPr marL="0" indent="0" algn="l">
              <a:lnSpc>
                <a:spcPts val="2350"/>
              </a:lnSpc>
              <a:buNone/>
            </a:pPr>
            <a:r>
              <a:rPr lang="en-US" sz="1450" dirty="0">
                <a:solidFill>
                  <a:srgbClr val="3C3939"/>
                </a:solidFill>
                <a:latin typeface="Roboto" pitchFamily="34" charset="0"/>
                <a:ea typeface="Roboto" pitchFamily="34" charset="-122"/>
                <a:cs typeface="Roboto" pitchFamily="34" charset="-120"/>
              </a:rPr>
              <a:t>Від настільних ПК для базових операцій до високопродуктивних робочих станцій для складного аналізу та моделювання.</a:t>
            </a:r>
            <a:endParaRPr lang="en-US" sz="1450" dirty="0"/>
          </a:p>
        </p:txBody>
      </p:sp>
      <p:pic>
        <p:nvPicPr>
          <p:cNvPr id="7" name="Image 2" descr="preencoded.png"/>
          <p:cNvPicPr>
            <a:picLocks noChangeAspect="1"/>
          </p:cNvPicPr>
          <p:nvPr/>
        </p:nvPicPr>
        <p:blipFill>
          <a:blip r:embed="rId5"/>
          <a:stretch>
            <a:fillRect/>
          </a:stretch>
        </p:blipFill>
        <p:spPr>
          <a:xfrm>
            <a:off x="4056817" y="3734038"/>
            <a:ext cx="469702" cy="469702"/>
          </a:xfrm>
          <a:prstGeom prst="rect">
            <a:avLst/>
          </a:prstGeom>
        </p:spPr>
      </p:pic>
      <p:sp>
        <p:nvSpPr>
          <p:cNvPr id="8" name="Text 3"/>
          <p:cNvSpPr/>
          <p:nvPr/>
        </p:nvSpPr>
        <p:spPr>
          <a:xfrm>
            <a:off x="4056817" y="4391620"/>
            <a:ext cx="2348508" cy="293608"/>
          </a:xfrm>
          <a:prstGeom prst="rect">
            <a:avLst/>
          </a:prstGeom>
          <a:noFill/>
          <a:ln/>
        </p:spPr>
        <p:txBody>
          <a:bodyPr wrap="none" lIns="0" tIns="0" rIns="0" bIns="0" rtlCol="0" anchor="t"/>
          <a:lstStyle/>
          <a:p>
            <a:pPr marL="0" indent="0" algn="l">
              <a:lnSpc>
                <a:spcPts val="2300"/>
              </a:lnSpc>
              <a:buNone/>
            </a:pPr>
            <a:r>
              <a:rPr lang="en-US" sz="1800" dirty="0">
                <a:solidFill>
                  <a:srgbClr val="3C3939"/>
                </a:solidFill>
                <a:latin typeface="Raleway" pitchFamily="34" charset="0"/>
                <a:ea typeface="Raleway" pitchFamily="34" charset="-122"/>
                <a:cs typeface="Raleway" pitchFamily="34" charset="-120"/>
              </a:rPr>
              <a:t>Сервери</a:t>
            </a:r>
            <a:endParaRPr lang="en-US" sz="1800" dirty="0"/>
          </a:p>
        </p:txBody>
      </p:sp>
      <p:sp>
        <p:nvSpPr>
          <p:cNvPr id="9" name="Text 4"/>
          <p:cNvSpPr/>
          <p:nvPr/>
        </p:nvSpPr>
        <p:spPr>
          <a:xfrm>
            <a:off x="4056817" y="4797862"/>
            <a:ext cx="3117413" cy="1502569"/>
          </a:xfrm>
          <a:prstGeom prst="rect">
            <a:avLst/>
          </a:prstGeom>
          <a:noFill/>
          <a:ln/>
        </p:spPr>
        <p:txBody>
          <a:bodyPr wrap="square" lIns="0" tIns="0" rIns="0" bIns="0" rtlCol="0" anchor="t"/>
          <a:lstStyle/>
          <a:p>
            <a:pPr marL="0" indent="0" algn="l">
              <a:lnSpc>
                <a:spcPts val="2350"/>
              </a:lnSpc>
              <a:buNone/>
            </a:pPr>
            <a:r>
              <a:rPr lang="en-US" sz="1450" dirty="0">
                <a:solidFill>
                  <a:srgbClr val="3C3939"/>
                </a:solidFill>
                <a:latin typeface="Roboto" pitchFamily="34" charset="0"/>
                <a:ea typeface="Roboto" pitchFamily="34" charset="-122"/>
                <a:cs typeface="Roboto" pitchFamily="34" charset="-120"/>
              </a:rPr>
              <a:t>Потужні комп'ютери для зберігання геопросторових баз даних, обслуговування веб-ГІС та виконання ресурсомістких обчислень.</a:t>
            </a:r>
            <a:endParaRPr lang="en-US" sz="1450" dirty="0"/>
          </a:p>
        </p:txBody>
      </p:sp>
      <p:pic>
        <p:nvPicPr>
          <p:cNvPr id="10" name="Image 3" descr="preencoded.png"/>
          <p:cNvPicPr>
            <a:picLocks noChangeAspect="1"/>
          </p:cNvPicPr>
          <p:nvPr/>
        </p:nvPicPr>
        <p:blipFill>
          <a:blip r:embed="rId6"/>
          <a:stretch>
            <a:fillRect/>
          </a:stretch>
        </p:blipFill>
        <p:spPr>
          <a:xfrm>
            <a:off x="7456051" y="3734038"/>
            <a:ext cx="469702" cy="469702"/>
          </a:xfrm>
          <a:prstGeom prst="rect">
            <a:avLst/>
          </a:prstGeom>
        </p:spPr>
      </p:pic>
      <p:sp>
        <p:nvSpPr>
          <p:cNvPr id="11" name="Text 5"/>
          <p:cNvSpPr/>
          <p:nvPr/>
        </p:nvSpPr>
        <p:spPr>
          <a:xfrm>
            <a:off x="7456051" y="4391620"/>
            <a:ext cx="2348508" cy="293608"/>
          </a:xfrm>
          <a:prstGeom prst="rect">
            <a:avLst/>
          </a:prstGeom>
          <a:noFill/>
          <a:ln/>
        </p:spPr>
        <p:txBody>
          <a:bodyPr wrap="none" lIns="0" tIns="0" rIns="0" bIns="0" rtlCol="0" anchor="t"/>
          <a:lstStyle/>
          <a:p>
            <a:pPr marL="0" indent="0" algn="l">
              <a:lnSpc>
                <a:spcPts val="2300"/>
              </a:lnSpc>
              <a:buNone/>
            </a:pPr>
            <a:r>
              <a:rPr lang="en-US" sz="1800" dirty="0">
                <a:solidFill>
                  <a:srgbClr val="3C3939"/>
                </a:solidFill>
                <a:latin typeface="Raleway" pitchFamily="34" charset="0"/>
                <a:ea typeface="Raleway" pitchFamily="34" charset="-122"/>
                <a:cs typeface="Raleway" pitchFamily="34" charset="-120"/>
              </a:rPr>
              <a:t>Пристрої введення</a:t>
            </a:r>
            <a:endParaRPr lang="en-US" sz="1800" dirty="0"/>
          </a:p>
        </p:txBody>
      </p:sp>
      <p:sp>
        <p:nvSpPr>
          <p:cNvPr id="12" name="Text 6"/>
          <p:cNvSpPr/>
          <p:nvPr/>
        </p:nvSpPr>
        <p:spPr>
          <a:xfrm>
            <a:off x="7456051" y="4797862"/>
            <a:ext cx="3117413" cy="1202055"/>
          </a:xfrm>
          <a:prstGeom prst="rect">
            <a:avLst/>
          </a:prstGeom>
          <a:noFill/>
          <a:ln/>
        </p:spPr>
        <p:txBody>
          <a:bodyPr wrap="square" lIns="0" tIns="0" rIns="0" bIns="0" rtlCol="0" anchor="t"/>
          <a:lstStyle/>
          <a:p>
            <a:pPr marL="0" indent="0" algn="l">
              <a:lnSpc>
                <a:spcPts val="2350"/>
              </a:lnSpc>
              <a:buNone/>
            </a:pPr>
            <a:r>
              <a:rPr lang="en-US" sz="1450" dirty="0">
                <a:solidFill>
                  <a:srgbClr val="3C3939"/>
                </a:solidFill>
                <a:latin typeface="Roboto" pitchFamily="34" charset="0"/>
                <a:ea typeface="Roboto" pitchFamily="34" charset="-122"/>
                <a:cs typeface="Roboto" pitchFamily="34" charset="-120"/>
              </a:rPr>
              <a:t>Сканери, дигітайзери, GPS-приймачі, фотограмметричні системи для збору та введення просторових даних.</a:t>
            </a:r>
            <a:endParaRPr lang="en-US" sz="1450" dirty="0"/>
          </a:p>
        </p:txBody>
      </p:sp>
      <p:pic>
        <p:nvPicPr>
          <p:cNvPr id="13" name="Image 4" descr="preencoded.png"/>
          <p:cNvPicPr>
            <a:picLocks noChangeAspect="1"/>
          </p:cNvPicPr>
          <p:nvPr/>
        </p:nvPicPr>
        <p:blipFill>
          <a:blip r:embed="rId7"/>
          <a:stretch>
            <a:fillRect/>
          </a:stretch>
        </p:blipFill>
        <p:spPr>
          <a:xfrm>
            <a:off x="10855285" y="3734038"/>
            <a:ext cx="469702" cy="469702"/>
          </a:xfrm>
          <a:prstGeom prst="rect">
            <a:avLst/>
          </a:prstGeom>
        </p:spPr>
      </p:pic>
      <p:sp>
        <p:nvSpPr>
          <p:cNvPr id="14" name="Text 7"/>
          <p:cNvSpPr/>
          <p:nvPr/>
        </p:nvSpPr>
        <p:spPr>
          <a:xfrm>
            <a:off x="10855285" y="4391620"/>
            <a:ext cx="2348508" cy="293608"/>
          </a:xfrm>
          <a:prstGeom prst="rect">
            <a:avLst/>
          </a:prstGeom>
          <a:noFill/>
          <a:ln/>
        </p:spPr>
        <p:txBody>
          <a:bodyPr wrap="none" lIns="0" tIns="0" rIns="0" bIns="0" rtlCol="0" anchor="t"/>
          <a:lstStyle/>
          <a:p>
            <a:pPr marL="0" indent="0" algn="l">
              <a:lnSpc>
                <a:spcPts val="2300"/>
              </a:lnSpc>
              <a:buNone/>
            </a:pPr>
            <a:r>
              <a:rPr lang="en-US" sz="1800" dirty="0">
                <a:solidFill>
                  <a:srgbClr val="3C3939"/>
                </a:solidFill>
                <a:latin typeface="Raleway" pitchFamily="34" charset="0"/>
                <a:ea typeface="Raleway" pitchFamily="34" charset="-122"/>
                <a:cs typeface="Raleway" pitchFamily="34" charset="-120"/>
              </a:rPr>
              <a:t>Пристрої виведення</a:t>
            </a:r>
            <a:endParaRPr lang="en-US" sz="1800" dirty="0"/>
          </a:p>
        </p:txBody>
      </p:sp>
      <p:sp>
        <p:nvSpPr>
          <p:cNvPr id="15" name="Text 8"/>
          <p:cNvSpPr/>
          <p:nvPr/>
        </p:nvSpPr>
        <p:spPr>
          <a:xfrm>
            <a:off x="10855285" y="4797862"/>
            <a:ext cx="3117533" cy="1202055"/>
          </a:xfrm>
          <a:prstGeom prst="rect">
            <a:avLst/>
          </a:prstGeom>
          <a:noFill/>
          <a:ln/>
        </p:spPr>
        <p:txBody>
          <a:bodyPr wrap="square" lIns="0" tIns="0" rIns="0" bIns="0" rtlCol="0" anchor="t"/>
          <a:lstStyle/>
          <a:p>
            <a:pPr marL="0" indent="0" algn="l">
              <a:lnSpc>
                <a:spcPts val="2350"/>
              </a:lnSpc>
              <a:buNone/>
            </a:pPr>
            <a:r>
              <a:rPr lang="en-US" sz="1450" dirty="0">
                <a:solidFill>
                  <a:srgbClr val="3C3939"/>
                </a:solidFill>
                <a:latin typeface="Roboto" pitchFamily="34" charset="0"/>
                <a:ea typeface="Roboto" pitchFamily="34" charset="-122"/>
                <a:cs typeface="Roboto" pitchFamily="34" charset="-120"/>
              </a:rPr>
              <a:t>Монітори високої роздільної здатності, плотери, принтери для відображення та друку картографічної продукції.</a:t>
            </a:r>
            <a:endParaRPr lang="en-US" sz="1450" dirty="0"/>
          </a:p>
        </p:txBody>
      </p:sp>
      <p:sp>
        <p:nvSpPr>
          <p:cNvPr id="16" name="Text 9"/>
          <p:cNvSpPr/>
          <p:nvPr/>
        </p:nvSpPr>
        <p:spPr>
          <a:xfrm>
            <a:off x="657582" y="6511766"/>
            <a:ext cx="13315236" cy="1202055"/>
          </a:xfrm>
          <a:prstGeom prst="rect">
            <a:avLst/>
          </a:prstGeom>
          <a:noFill/>
          <a:ln/>
        </p:spPr>
        <p:txBody>
          <a:bodyPr wrap="square" lIns="0" tIns="0" rIns="0" bIns="0" rtlCol="0" anchor="t"/>
          <a:lstStyle/>
          <a:p>
            <a:pPr marL="0" indent="0" algn="l">
              <a:lnSpc>
                <a:spcPts val="2350"/>
              </a:lnSpc>
              <a:buNone/>
            </a:pPr>
            <a:r>
              <a:rPr lang="en-US" sz="1450" dirty="0">
                <a:solidFill>
                  <a:srgbClr val="3C3939"/>
                </a:solidFill>
                <a:latin typeface="Roboto" pitchFamily="34" charset="0"/>
                <a:ea typeface="Roboto" pitchFamily="34" charset="-122"/>
                <a:cs typeface="Roboto" pitchFamily="34" charset="-120"/>
              </a:rPr>
              <a:t>Вимоги до апаратного забезпечення ГІС значно зросли за останні десятиліття у зв'язку зі збільшенням обсягів даних та складності аналітичних задач. Особливо високі вимоги висуваються до обсягу оперативної пам'яті, продуктивності процесора та графічної підсистеми комп'ютера. Важливим аспектом є також ефективність систем зберігання даних, особливо для роботи з великими растровими наборами даних та тривимірними моделями.</a:t>
            </a:r>
            <a:endParaRPr lang="en-US" sz="14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572810" y="691158"/>
            <a:ext cx="5731907" cy="511493"/>
          </a:xfrm>
          <a:prstGeom prst="rect">
            <a:avLst/>
          </a:prstGeom>
          <a:noFill/>
          <a:ln/>
        </p:spPr>
        <p:txBody>
          <a:bodyPr wrap="none" lIns="0" tIns="0" rIns="0" bIns="0" rtlCol="0" anchor="t"/>
          <a:lstStyle/>
          <a:p>
            <a:pPr marL="0" indent="0" algn="l">
              <a:lnSpc>
                <a:spcPts val="4000"/>
              </a:lnSpc>
              <a:buNone/>
            </a:pPr>
            <a:r>
              <a:rPr lang="en-US" sz="3200" dirty="0">
                <a:solidFill>
                  <a:srgbClr val="1B1B27"/>
                </a:solidFill>
                <a:latin typeface="Raleway" pitchFamily="34" charset="0"/>
                <a:ea typeface="Raleway" pitchFamily="34" charset="-122"/>
                <a:cs typeface="Raleway" pitchFamily="34" charset="-120"/>
              </a:rPr>
              <a:t>Програмне Забезпечення ГІС</a:t>
            </a:r>
            <a:endParaRPr lang="en-US" sz="3200" dirty="0"/>
          </a:p>
        </p:txBody>
      </p:sp>
      <p:pic>
        <p:nvPicPr>
          <p:cNvPr id="4" name="Image 1" descr="preencoded.png"/>
          <p:cNvPicPr>
            <a:picLocks noChangeAspect="1"/>
          </p:cNvPicPr>
          <p:nvPr/>
        </p:nvPicPr>
        <p:blipFill>
          <a:blip r:embed="rId4"/>
          <a:stretch>
            <a:fillRect/>
          </a:stretch>
        </p:blipFill>
        <p:spPr>
          <a:xfrm>
            <a:off x="572810" y="1448157"/>
            <a:ext cx="818317" cy="982028"/>
          </a:xfrm>
          <a:prstGeom prst="rect">
            <a:avLst/>
          </a:prstGeom>
        </p:spPr>
      </p:pic>
      <p:sp>
        <p:nvSpPr>
          <p:cNvPr id="5" name="Text 1"/>
          <p:cNvSpPr/>
          <p:nvPr/>
        </p:nvSpPr>
        <p:spPr>
          <a:xfrm>
            <a:off x="1636633" y="1611749"/>
            <a:ext cx="2045851" cy="255627"/>
          </a:xfrm>
          <a:prstGeom prst="rect">
            <a:avLst/>
          </a:prstGeom>
          <a:noFill/>
          <a:ln/>
        </p:spPr>
        <p:txBody>
          <a:bodyPr wrap="none" lIns="0" tIns="0" rIns="0" bIns="0" rtlCol="0" anchor="t"/>
          <a:lstStyle/>
          <a:p>
            <a:pPr marL="0" indent="0" algn="l">
              <a:lnSpc>
                <a:spcPts val="2000"/>
              </a:lnSpc>
              <a:buNone/>
            </a:pPr>
            <a:r>
              <a:rPr lang="en-US" sz="1600" dirty="0">
                <a:solidFill>
                  <a:srgbClr val="3C3939"/>
                </a:solidFill>
                <a:latin typeface="Raleway" pitchFamily="34" charset="0"/>
                <a:ea typeface="Raleway" pitchFamily="34" charset="-122"/>
                <a:cs typeface="Raleway" pitchFamily="34" charset="-120"/>
              </a:rPr>
              <a:t>Базове ПЗ</a:t>
            </a:r>
            <a:endParaRPr lang="en-US" sz="1600" dirty="0"/>
          </a:p>
        </p:txBody>
      </p:sp>
      <p:sp>
        <p:nvSpPr>
          <p:cNvPr id="6" name="Text 2"/>
          <p:cNvSpPr/>
          <p:nvPr/>
        </p:nvSpPr>
        <p:spPr>
          <a:xfrm>
            <a:off x="1636633" y="1965484"/>
            <a:ext cx="6934557" cy="261937"/>
          </a:xfrm>
          <a:prstGeom prst="rect">
            <a:avLst/>
          </a:prstGeom>
          <a:noFill/>
          <a:ln/>
        </p:spPr>
        <p:txBody>
          <a:bodyPr wrap="none" lIns="0" tIns="0" rIns="0" bIns="0" rtlCol="0" anchor="t"/>
          <a:lstStyle/>
          <a:p>
            <a:pPr marL="0" indent="0" algn="l">
              <a:lnSpc>
                <a:spcPts val="2050"/>
              </a:lnSpc>
              <a:buNone/>
            </a:pPr>
            <a:r>
              <a:rPr lang="en-US" sz="1250" dirty="0">
                <a:solidFill>
                  <a:srgbClr val="3C3939"/>
                </a:solidFill>
                <a:latin typeface="Roboto" pitchFamily="34" charset="0"/>
                <a:ea typeface="Roboto" pitchFamily="34" charset="-122"/>
                <a:cs typeface="Roboto" pitchFamily="34" charset="-120"/>
              </a:rPr>
              <a:t>Операційні системи, СУБД, мережеве ПЗ, що забезпечують основу функціонування ГІС.</a:t>
            </a:r>
            <a:endParaRPr lang="en-US" sz="1250" dirty="0"/>
          </a:p>
        </p:txBody>
      </p:sp>
      <p:pic>
        <p:nvPicPr>
          <p:cNvPr id="7" name="Image 2" descr="preencoded.png"/>
          <p:cNvPicPr>
            <a:picLocks noChangeAspect="1"/>
          </p:cNvPicPr>
          <p:nvPr/>
        </p:nvPicPr>
        <p:blipFill>
          <a:blip r:embed="rId5"/>
          <a:stretch>
            <a:fillRect/>
          </a:stretch>
        </p:blipFill>
        <p:spPr>
          <a:xfrm>
            <a:off x="572810" y="2430185"/>
            <a:ext cx="818317" cy="1204793"/>
          </a:xfrm>
          <a:prstGeom prst="rect">
            <a:avLst/>
          </a:prstGeom>
        </p:spPr>
      </p:pic>
      <p:sp>
        <p:nvSpPr>
          <p:cNvPr id="8" name="Text 3"/>
          <p:cNvSpPr/>
          <p:nvPr/>
        </p:nvSpPr>
        <p:spPr>
          <a:xfrm>
            <a:off x="1636633" y="2593777"/>
            <a:ext cx="2143958" cy="255627"/>
          </a:xfrm>
          <a:prstGeom prst="rect">
            <a:avLst/>
          </a:prstGeom>
          <a:noFill/>
          <a:ln/>
        </p:spPr>
        <p:txBody>
          <a:bodyPr wrap="none" lIns="0" tIns="0" rIns="0" bIns="0" rtlCol="0" anchor="t"/>
          <a:lstStyle/>
          <a:p>
            <a:pPr marL="0" indent="0" algn="l">
              <a:lnSpc>
                <a:spcPts val="2000"/>
              </a:lnSpc>
              <a:buNone/>
            </a:pPr>
            <a:r>
              <a:rPr lang="en-US" sz="1600" dirty="0">
                <a:solidFill>
                  <a:srgbClr val="3C3939"/>
                </a:solidFill>
                <a:latin typeface="Raleway" pitchFamily="34" charset="0"/>
                <a:ea typeface="Raleway" pitchFamily="34" charset="-122"/>
                <a:cs typeface="Raleway" pitchFamily="34" charset="-120"/>
              </a:rPr>
              <a:t>Базові ГІС-платформи</a:t>
            </a:r>
            <a:endParaRPr lang="en-US" sz="1600" dirty="0"/>
          </a:p>
        </p:txBody>
      </p:sp>
      <p:sp>
        <p:nvSpPr>
          <p:cNvPr id="9" name="Text 4"/>
          <p:cNvSpPr/>
          <p:nvPr/>
        </p:nvSpPr>
        <p:spPr>
          <a:xfrm>
            <a:off x="1636633" y="2947511"/>
            <a:ext cx="6934557" cy="523875"/>
          </a:xfrm>
          <a:prstGeom prst="rect">
            <a:avLst/>
          </a:prstGeom>
          <a:noFill/>
          <a:ln/>
        </p:spPr>
        <p:txBody>
          <a:bodyPr wrap="square" lIns="0" tIns="0" rIns="0" bIns="0" rtlCol="0" anchor="t"/>
          <a:lstStyle/>
          <a:p>
            <a:pPr marL="0" indent="0" algn="l">
              <a:lnSpc>
                <a:spcPts val="2050"/>
              </a:lnSpc>
              <a:buNone/>
            </a:pPr>
            <a:r>
              <a:rPr lang="en-US" sz="1250" dirty="0">
                <a:solidFill>
                  <a:srgbClr val="3C3939"/>
                </a:solidFill>
                <a:latin typeface="Roboto" pitchFamily="34" charset="0"/>
                <a:ea typeface="Roboto" pitchFamily="34" charset="-122"/>
                <a:cs typeface="Roboto" pitchFamily="34" charset="-120"/>
              </a:rPr>
              <a:t>Повнофункціональні ГІС-пакети для створення, редагування, аналізу та візуалізації просторових даних.</a:t>
            </a:r>
            <a:endParaRPr lang="en-US" sz="1250" dirty="0"/>
          </a:p>
        </p:txBody>
      </p:sp>
      <p:pic>
        <p:nvPicPr>
          <p:cNvPr id="10" name="Image 3" descr="preencoded.png"/>
          <p:cNvPicPr>
            <a:picLocks noChangeAspect="1"/>
          </p:cNvPicPr>
          <p:nvPr/>
        </p:nvPicPr>
        <p:blipFill>
          <a:blip r:embed="rId6"/>
          <a:stretch>
            <a:fillRect/>
          </a:stretch>
        </p:blipFill>
        <p:spPr>
          <a:xfrm>
            <a:off x="572810" y="3634978"/>
            <a:ext cx="818317" cy="1204793"/>
          </a:xfrm>
          <a:prstGeom prst="rect">
            <a:avLst/>
          </a:prstGeom>
        </p:spPr>
      </p:pic>
      <p:sp>
        <p:nvSpPr>
          <p:cNvPr id="11" name="Text 5"/>
          <p:cNvSpPr/>
          <p:nvPr/>
        </p:nvSpPr>
        <p:spPr>
          <a:xfrm>
            <a:off x="1636633" y="3798570"/>
            <a:ext cx="2119193" cy="255627"/>
          </a:xfrm>
          <a:prstGeom prst="rect">
            <a:avLst/>
          </a:prstGeom>
          <a:noFill/>
          <a:ln/>
        </p:spPr>
        <p:txBody>
          <a:bodyPr wrap="none" lIns="0" tIns="0" rIns="0" bIns="0" rtlCol="0" anchor="t"/>
          <a:lstStyle/>
          <a:p>
            <a:pPr marL="0" indent="0" algn="l">
              <a:lnSpc>
                <a:spcPts val="2000"/>
              </a:lnSpc>
              <a:buNone/>
            </a:pPr>
            <a:r>
              <a:rPr lang="en-US" sz="1600" dirty="0">
                <a:solidFill>
                  <a:srgbClr val="3C3939"/>
                </a:solidFill>
                <a:latin typeface="Raleway" pitchFamily="34" charset="0"/>
                <a:ea typeface="Raleway" pitchFamily="34" charset="-122"/>
                <a:cs typeface="Raleway" pitchFamily="34" charset="-120"/>
              </a:rPr>
              <a:t>Спеціалізовані модулі</a:t>
            </a:r>
            <a:endParaRPr lang="en-US" sz="1600" dirty="0"/>
          </a:p>
        </p:txBody>
      </p:sp>
      <p:sp>
        <p:nvSpPr>
          <p:cNvPr id="12" name="Text 6"/>
          <p:cNvSpPr/>
          <p:nvPr/>
        </p:nvSpPr>
        <p:spPr>
          <a:xfrm>
            <a:off x="1636633" y="4152305"/>
            <a:ext cx="6934557" cy="523875"/>
          </a:xfrm>
          <a:prstGeom prst="rect">
            <a:avLst/>
          </a:prstGeom>
          <a:noFill/>
          <a:ln/>
        </p:spPr>
        <p:txBody>
          <a:bodyPr wrap="square" lIns="0" tIns="0" rIns="0" bIns="0" rtlCol="0" anchor="t"/>
          <a:lstStyle/>
          <a:p>
            <a:pPr marL="0" indent="0" algn="l">
              <a:lnSpc>
                <a:spcPts val="2050"/>
              </a:lnSpc>
              <a:buNone/>
            </a:pPr>
            <a:r>
              <a:rPr lang="en-US" sz="1250" dirty="0">
                <a:solidFill>
                  <a:srgbClr val="3C3939"/>
                </a:solidFill>
                <a:latin typeface="Roboto" pitchFamily="34" charset="0"/>
                <a:ea typeface="Roboto" pitchFamily="34" charset="-122"/>
                <a:cs typeface="Roboto" pitchFamily="34" charset="-120"/>
              </a:rPr>
              <a:t>Додаткові компоненти для розширення базових функцій ГІС: аналіз мереж, 3D-моделювання, просторова статистика.</a:t>
            </a:r>
            <a:endParaRPr lang="en-US" sz="1250" dirty="0"/>
          </a:p>
        </p:txBody>
      </p:sp>
      <p:pic>
        <p:nvPicPr>
          <p:cNvPr id="13" name="Image 4" descr="preencoded.png"/>
          <p:cNvPicPr>
            <a:picLocks noChangeAspect="1"/>
          </p:cNvPicPr>
          <p:nvPr/>
        </p:nvPicPr>
        <p:blipFill>
          <a:blip r:embed="rId7"/>
          <a:stretch>
            <a:fillRect/>
          </a:stretch>
        </p:blipFill>
        <p:spPr>
          <a:xfrm>
            <a:off x="572810" y="4839772"/>
            <a:ext cx="818317" cy="1204793"/>
          </a:xfrm>
          <a:prstGeom prst="rect">
            <a:avLst/>
          </a:prstGeom>
        </p:spPr>
      </p:pic>
      <p:sp>
        <p:nvSpPr>
          <p:cNvPr id="14" name="Text 7"/>
          <p:cNvSpPr/>
          <p:nvPr/>
        </p:nvSpPr>
        <p:spPr>
          <a:xfrm>
            <a:off x="1636633" y="5003363"/>
            <a:ext cx="2242899" cy="255627"/>
          </a:xfrm>
          <a:prstGeom prst="rect">
            <a:avLst/>
          </a:prstGeom>
          <a:noFill/>
          <a:ln/>
        </p:spPr>
        <p:txBody>
          <a:bodyPr wrap="none" lIns="0" tIns="0" rIns="0" bIns="0" rtlCol="0" anchor="t"/>
          <a:lstStyle/>
          <a:p>
            <a:pPr marL="0" indent="0" algn="l">
              <a:lnSpc>
                <a:spcPts val="2000"/>
              </a:lnSpc>
              <a:buNone/>
            </a:pPr>
            <a:r>
              <a:rPr lang="en-US" sz="1600" dirty="0">
                <a:solidFill>
                  <a:srgbClr val="3C3939"/>
                </a:solidFill>
                <a:latin typeface="Raleway" pitchFamily="34" charset="0"/>
                <a:ea typeface="Raleway" pitchFamily="34" charset="-122"/>
                <a:cs typeface="Raleway" pitchFamily="34" charset="-120"/>
              </a:rPr>
              <a:t>Прикладні ГІС-рішення</a:t>
            </a:r>
            <a:endParaRPr lang="en-US" sz="1600" dirty="0"/>
          </a:p>
        </p:txBody>
      </p:sp>
      <p:sp>
        <p:nvSpPr>
          <p:cNvPr id="15" name="Text 8"/>
          <p:cNvSpPr/>
          <p:nvPr/>
        </p:nvSpPr>
        <p:spPr>
          <a:xfrm>
            <a:off x="1636633" y="5357098"/>
            <a:ext cx="6934557" cy="523875"/>
          </a:xfrm>
          <a:prstGeom prst="rect">
            <a:avLst/>
          </a:prstGeom>
          <a:noFill/>
          <a:ln/>
        </p:spPr>
        <p:txBody>
          <a:bodyPr wrap="square" lIns="0" tIns="0" rIns="0" bIns="0" rtlCol="0" anchor="t"/>
          <a:lstStyle/>
          <a:p>
            <a:pPr marL="0" indent="0" algn="l">
              <a:lnSpc>
                <a:spcPts val="2050"/>
              </a:lnSpc>
              <a:buNone/>
            </a:pPr>
            <a:r>
              <a:rPr lang="en-US" sz="1250" dirty="0">
                <a:solidFill>
                  <a:srgbClr val="3C3939"/>
                </a:solidFill>
                <a:latin typeface="Roboto" pitchFamily="34" charset="0"/>
                <a:ea typeface="Roboto" pitchFamily="34" charset="-122"/>
                <a:cs typeface="Roboto" pitchFamily="34" charset="-120"/>
              </a:rPr>
              <a:t>Галузеві додатки, розроблені для конкретних сфер застосування ГІС: комунальне господарство, екологія, транспорт.</a:t>
            </a:r>
            <a:endParaRPr lang="en-US" sz="1250" dirty="0"/>
          </a:p>
        </p:txBody>
      </p:sp>
      <p:sp>
        <p:nvSpPr>
          <p:cNvPr id="16" name="Text 9"/>
          <p:cNvSpPr/>
          <p:nvPr/>
        </p:nvSpPr>
        <p:spPr>
          <a:xfrm>
            <a:off x="572810" y="6228636"/>
            <a:ext cx="7998381" cy="1309688"/>
          </a:xfrm>
          <a:prstGeom prst="rect">
            <a:avLst/>
          </a:prstGeom>
          <a:noFill/>
          <a:ln/>
        </p:spPr>
        <p:txBody>
          <a:bodyPr wrap="square" lIns="0" tIns="0" rIns="0" bIns="0" rtlCol="0" anchor="t"/>
          <a:lstStyle/>
          <a:p>
            <a:pPr marL="0" indent="0" algn="l">
              <a:lnSpc>
                <a:spcPts val="2050"/>
              </a:lnSpc>
              <a:buNone/>
            </a:pPr>
            <a:r>
              <a:rPr lang="en-US" sz="1250" dirty="0">
                <a:solidFill>
                  <a:srgbClr val="3C3939"/>
                </a:solidFill>
                <a:latin typeface="Roboto" pitchFamily="34" charset="0"/>
                <a:ea typeface="Roboto" pitchFamily="34" charset="-122"/>
                <a:cs typeface="Roboto" pitchFamily="34" charset="-120"/>
              </a:rPr>
              <a:t>Сучасний ринок ГІС-програм надзвичайно широкий: від вільних програмних засобів з відкритим кодом (QGIS, GRASS GIS) до потужних комерційних платформ (ArcGIS, MapInfo). Вибір програмного забезпечення визначається конкретними завданнями, бюджетом, наявними даними та кваліфікацією користувачів. Важливими критеріями вибору є також підтримка форматів даних, наявність необхідних аналітичних функцій та можливості інтеграції з іншими інформаційними системами.</a:t>
            </a:r>
            <a:endParaRPr lang="en-US" sz="12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32577"/>
          </a:xfrm>
          <a:prstGeom prst="rect">
            <a:avLst/>
          </a:prstGeom>
        </p:spPr>
      </p:pic>
      <p:sp>
        <p:nvSpPr>
          <p:cNvPr id="3" name="Text 0"/>
          <p:cNvSpPr/>
          <p:nvPr/>
        </p:nvSpPr>
        <p:spPr>
          <a:xfrm>
            <a:off x="580311" y="456009"/>
            <a:ext cx="4292560" cy="518160"/>
          </a:xfrm>
          <a:prstGeom prst="rect">
            <a:avLst/>
          </a:prstGeom>
          <a:noFill/>
          <a:ln/>
        </p:spPr>
        <p:txBody>
          <a:bodyPr wrap="none" lIns="0" tIns="0" rIns="0" bIns="0" rtlCol="0" anchor="t"/>
          <a:lstStyle/>
          <a:p>
            <a:pPr marL="0" indent="0" algn="l">
              <a:lnSpc>
                <a:spcPts val="4050"/>
              </a:lnSpc>
              <a:buNone/>
            </a:pPr>
            <a:r>
              <a:rPr lang="en-US" sz="3250" dirty="0">
                <a:solidFill>
                  <a:srgbClr val="1B1B27"/>
                </a:solidFill>
                <a:latin typeface="Raleway" pitchFamily="34" charset="0"/>
                <a:ea typeface="Raleway" pitchFamily="34" charset="-122"/>
                <a:cs typeface="Raleway" pitchFamily="34" charset="-120"/>
              </a:rPr>
              <a:t>Просторові Дані в ГІС</a:t>
            </a:r>
            <a:endParaRPr lang="en-US" sz="3250" dirty="0"/>
          </a:p>
        </p:txBody>
      </p:sp>
      <p:sp>
        <p:nvSpPr>
          <p:cNvPr id="4" name="Shape 1"/>
          <p:cNvSpPr/>
          <p:nvPr/>
        </p:nvSpPr>
        <p:spPr>
          <a:xfrm>
            <a:off x="580311" y="1222891"/>
            <a:ext cx="3908822" cy="2570202"/>
          </a:xfrm>
          <a:prstGeom prst="roundRect">
            <a:avLst>
              <a:gd name="adj" fmla="val 2710"/>
            </a:avLst>
          </a:prstGeom>
          <a:solidFill>
            <a:srgbClr val="E1E1EA"/>
          </a:solidFill>
          <a:ln w="7620">
            <a:solidFill>
              <a:srgbClr val="C7C7D0"/>
            </a:solidFill>
            <a:prstDash val="solid"/>
          </a:ln>
        </p:spPr>
      </p:sp>
      <p:sp>
        <p:nvSpPr>
          <p:cNvPr id="5" name="Text 2"/>
          <p:cNvSpPr/>
          <p:nvPr/>
        </p:nvSpPr>
        <p:spPr>
          <a:xfrm>
            <a:off x="753666" y="1396246"/>
            <a:ext cx="2072878" cy="259080"/>
          </a:xfrm>
          <a:prstGeom prst="rect">
            <a:avLst/>
          </a:prstGeom>
          <a:noFill/>
          <a:ln/>
        </p:spPr>
        <p:txBody>
          <a:bodyPr wrap="none" lIns="0" tIns="0" rIns="0" bIns="0" rtlCol="0" anchor="t"/>
          <a:lstStyle/>
          <a:p>
            <a:pPr marL="0" indent="0" algn="l">
              <a:lnSpc>
                <a:spcPts val="2000"/>
              </a:lnSpc>
              <a:buNone/>
            </a:pPr>
            <a:r>
              <a:rPr lang="en-US" sz="1600" dirty="0">
                <a:solidFill>
                  <a:srgbClr val="3C3939"/>
                </a:solidFill>
                <a:latin typeface="Raleway" pitchFamily="34" charset="0"/>
                <a:ea typeface="Raleway" pitchFamily="34" charset="-122"/>
                <a:cs typeface="Raleway" pitchFamily="34" charset="-120"/>
              </a:rPr>
              <a:t>Геометричні дані</a:t>
            </a:r>
            <a:endParaRPr lang="en-US" sz="1600" dirty="0"/>
          </a:p>
        </p:txBody>
      </p:sp>
      <p:sp>
        <p:nvSpPr>
          <p:cNvPr id="6" name="Text 3"/>
          <p:cNvSpPr/>
          <p:nvPr/>
        </p:nvSpPr>
        <p:spPr>
          <a:xfrm>
            <a:off x="753666" y="1754743"/>
            <a:ext cx="3562112" cy="530543"/>
          </a:xfrm>
          <a:prstGeom prst="rect">
            <a:avLst/>
          </a:prstGeom>
          <a:noFill/>
          <a:ln/>
        </p:spPr>
        <p:txBody>
          <a:bodyPr wrap="square" lIns="0" tIns="0" rIns="0" bIns="0" rtlCol="0" anchor="t"/>
          <a:lstStyle/>
          <a:p>
            <a:pPr marL="0" indent="0" algn="l">
              <a:lnSpc>
                <a:spcPts val="2050"/>
              </a:lnSpc>
              <a:buNone/>
            </a:pPr>
            <a:r>
              <a:rPr lang="en-US" sz="1300" dirty="0">
                <a:solidFill>
                  <a:srgbClr val="3C3939"/>
                </a:solidFill>
                <a:latin typeface="Roboto" pitchFamily="34" charset="0"/>
                <a:ea typeface="Roboto" pitchFamily="34" charset="-122"/>
                <a:cs typeface="Roboto" pitchFamily="34" charset="-120"/>
              </a:rPr>
              <a:t>Інформація про просторове положення об'єктів:</a:t>
            </a:r>
            <a:endParaRPr lang="en-US" sz="1300" dirty="0"/>
          </a:p>
        </p:txBody>
      </p:sp>
      <p:sp>
        <p:nvSpPr>
          <p:cNvPr id="7" name="Text 4"/>
          <p:cNvSpPr/>
          <p:nvPr/>
        </p:nvSpPr>
        <p:spPr>
          <a:xfrm>
            <a:off x="753666" y="2384703"/>
            <a:ext cx="3562112" cy="265271"/>
          </a:xfrm>
          <a:prstGeom prst="rect">
            <a:avLst/>
          </a:prstGeom>
          <a:noFill/>
          <a:ln/>
        </p:spPr>
        <p:txBody>
          <a:bodyPr wrap="none" lIns="0" tIns="0" rIns="0" bIns="0" rtlCol="0" anchor="t"/>
          <a:lstStyle/>
          <a:p>
            <a:pPr marL="342900" indent="-342900" algn="l">
              <a:lnSpc>
                <a:spcPts val="2050"/>
              </a:lnSpc>
              <a:buSzPct val="100000"/>
              <a:buChar char="•"/>
            </a:pPr>
            <a:r>
              <a:rPr lang="en-US" sz="1300" dirty="0">
                <a:solidFill>
                  <a:srgbClr val="3C3939"/>
                </a:solidFill>
                <a:latin typeface="Roboto" pitchFamily="34" charset="0"/>
                <a:ea typeface="Roboto" pitchFamily="34" charset="-122"/>
                <a:cs typeface="Roboto" pitchFamily="34" charset="-120"/>
              </a:rPr>
              <a:t>Координати точок</a:t>
            </a:r>
            <a:endParaRPr lang="en-US" sz="1300" dirty="0"/>
          </a:p>
        </p:txBody>
      </p:sp>
      <p:sp>
        <p:nvSpPr>
          <p:cNvPr id="8" name="Text 5"/>
          <p:cNvSpPr/>
          <p:nvPr/>
        </p:nvSpPr>
        <p:spPr>
          <a:xfrm>
            <a:off x="753666" y="2707958"/>
            <a:ext cx="3562112" cy="265271"/>
          </a:xfrm>
          <a:prstGeom prst="rect">
            <a:avLst/>
          </a:prstGeom>
          <a:noFill/>
          <a:ln/>
        </p:spPr>
        <p:txBody>
          <a:bodyPr wrap="none" lIns="0" tIns="0" rIns="0" bIns="0" rtlCol="0" anchor="t"/>
          <a:lstStyle/>
          <a:p>
            <a:pPr marL="342900" indent="-342900" algn="l">
              <a:lnSpc>
                <a:spcPts val="2050"/>
              </a:lnSpc>
              <a:buSzPct val="100000"/>
              <a:buChar char="•"/>
            </a:pPr>
            <a:r>
              <a:rPr lang="en-US" sz="1300" dirty="0">
                <a:solidFill>
                  <a:srgbClr val="3C3939"/>
                </a:solidFill>
                <a:latin typeface="Roboto" pitchFamily="34" charset="0"/>
                <a:ea typeface="Roboto" pitchFamily="34" charset="-122"/>
                <a:cs typeface="Roboto" pitchFamily="34" charset="-120"/>
              </a:rPr>
              <a:t>Траси ліній</a:t>
            </a:r>
            <a:endParaRPr lang="en-US" sz="1300" dirty="0"/>
          </a:p>
        </p:txBody>
      </p:sp>
      <p:sp>
        <p:nvSpPr>
          <p:cNvPr id="9" name="Text 6"/>
          <p:cNvSpPr/>
          <p:nvPr/>
        </p:nvSpPr>
        <p:spPr>
          <a:xfrm>
            <a:off x="753666" y="3031212"/>
            <a:ext cx="3562112" cy="265271"/>
          </a:xfrm>
          <a:prstGeom prst="rect">
            <a:avLst/>
          </a:prstGeom>
          <a:noFill/>
          <a:ln/>
        </p:spPr>
        <p:txBody>
          <a:bodyPr wrap="none" lIns="0" tIns="0" rIns="0" bIns="0" rtlCol="0" anchor="t"/>
          <a:lstStyle/>
          <a:p>
            <a:pPr marL="342900" indent="-342900" algn="l">
              <a:lnSpc>
                <a:spcPts val="2050"/>
              </a:lnSpc>
              <a:buSzPct val="100000"/>
              <a:buChar char="•"/>
            </a:pPr>
            <a:r>
              <a:rPr lang="en-US" sz="1300" dirty="0">
                <a:solidFill>
                  <a:srgbClr val="3C3939"/>
                </a:solidFill>
                <a:latin typeface="Roboto" pitchFamily="34" charset="0"/>
                <a:ea typeface="Roboto" pitchFamily="34" charset="-122"/>
                <a:cs typeface="Roboto" pitchFamily="34" charset="-120"/>
              </a:rPr>
              <a:t>Контури полігонів</a:t>
            </a:r>
            <a:endParaRPr lang="en-US" sz="1300" dirty="0"/>
          </a:p>
        </p:txBody>
      </p:sp>
      <p:sp>
        <p:nvSpPr>
          <p:cNvPr id="10" name="Text 7"/>
          <p:cNvSpPr/>
          <p:nvPr/>
        </p:nvSpPr>
        <p:spPr>
          <a:xfrm>
            <a:off x="753666" y="3354467"/>
            <a:ext cx="3562112" cy="265271"/>
          </a:xfrm>
          <a:prstGeom prst="rect">
            <a:avLst/>
          </a:prstGeom>
          <a:noFill/>
          <a:ln/>
        </p:spPr>
        <p:txBody>
          <a:bodyPr wrap="none" lIns="0" tIns="0" rIns="0" bIns="0" rtlCol="0" anchor="t"/>
          <a:lstStyle/>
          <a:p>
            <a:pPr marL="342900" indent="-342900" algn="l">
              <a:lnSpc>
                <a:spcPts val="2050"/>
              </a:lnSpc>
              <a:buSzPct val="100000"/>
              <a:buChar char="•"/>
            </a:pPr>
            <a:r>
              <a:rPr lang="en-US" sz="1300" dirty="0">
                <a:solidFill>
                  <a:srgbClr val="3C3939"/>
                </a:solidFill>
                <a:latin typeface="Roboto" pitchFamily="34" charset="0"/>
                <a:ea typeface="Roboto" pitchFamily="34" charset="-122"/>
                <a:cs typeface="Roboto" pitchFamily="34" charset="-120"/>
              </a:rPr>
              <a:t>Поверхні та об'єми</a:t>
            </a:r>
            <a:endParaRPr lang="en-US" sz="1300" dirty="0"/>
          </a:p>
        </p:txBody>
      </p:sp>
      <p:sp>
        <p:nvSpPr>
          <p:cNvPr id="11" name="Shape 8"/>
          <p:cNvSpPr/>
          <p:nvPr/>
        </p:nvSpPr>
        <p:spPr>
          <a:xfrm>
            <a:off x="4654868" y="1222891"/>
            <a:ext cx="3908822" cy="2570202"/>
          </a:xfrm>
          <a:prstGeom prst="roundRect">
            <a:avLst>
              <a:gd name="adj" fmla="val 2710"/>
            </a:avLst>
          </a:prstGeom>
          <a:solidFill>
            <a:srgbClr val="E1E1EA"/>
          </a:solidFill>
          <a:ln w="7620">
            <a:solidFill>
              <a:srgbClr val="C7C7D0"/>
            </a:solidFill>
            <a:prstDash val="solid"/>
          </a:ln>
        </p:spPr>
      </p:sp>
      <p:sp>
        <p:nvSpPr>
          <p:cNvPr id="12" name="Text 9"/>
          <p:cNvSpPr/>
          <p:nvPr/>
        </p:nvSpPr>
        <p:spPr>
          <a:xfrm>
            <a:off x="4828223" y="1396246"/>
            <a:ext cx="2072878" cy="259080"/>
          </a:xfrm>
          <a:prstGeom prst="rect">
            <a:avLst/>
          </a:prstGeom>
          <a:noFill/>
          <a:ln/>
        </p:spPr>
        <p:txBody>
          <a:bodyPr wrap="none" lIns="0" tIns="0" rIns="0" bIns="0" rtlCol="0" anchor="t"/>
          <a:lstStyle/>
          <a:p>
            <a:pPr marL="0" indent="0" algn="l">
              <a:lnSpc>
                <a:spcPts val="2000"/>
              </a:lnSpc>
              <a:buNone/>
            </a:pPr>
            <a:r>
              <a:rPr lang="en-US" sz="1600" dirty="0">
                <a:solidFill>
                  <a:srgbClr val="3C3939"/>
                </a:solidFill>
                <a:latin typeface="Raleway" pitchFamily="34" charset="0"/>
                <a:ea typeface="Raleway" pitchFamily="34" charset="-122"/>
                <a:cs typeface="Raleway" pitchFamily="34" charset="-120"/>
              </a:rPr>
              <a:t>Атрибутивні дані</a:t>
            </a:r>
            <a:endParaRPr lang="en-US" sz="1600" dirty="0"/>
          </a:p>
        </p:txBody>
      </p:sp>
      <p:sp>
        <p:nvSpPr>
          <p:cNvPr id="13" name="Text 10"/>
          <p:cNvSpPr/>
          <p:nvPr/>
        </p:nvSpPr>
        <p:spPr>
          <a:xfrm>
            <a:off x="4828223" y="1754743"/>
            <a:ext cx="3562112" cy="265271"/>
          </a:xfrm>
          <a:prstGeom prst="rect">
            <a:avLst/>
          </a:prstGeom>
          <a:noFill/>
          <a:ln/>
        </p:spPr>
        <p:txBody>
          <a:bodyPr wrap="none" lIns="0" tIns="0" rIns="0" bIns="0" rtlCol="0" anchor="t"/>
          <a:lstStyle/>
          <a:p>
            <a:pPr marL="0" indent="0" algn="l">
              <a:lnSpc>
                <a:spcPts val="2050"/>
              </a:lnSpc>
              <a:buNone/>
            </a:pPr>
            <a:r>
              <a:rPr lang="en-US" sz="1300" dirty="0">
                <a:solidFill>
                  <a:srgbClr val="3C3939"/>
                </a:solidFill>
                <a:latin typeface="Roboto" pitchFamily="34" charset="0"/>
                <a:ea typeface="Roboto" pitchFamily="34" charset="-122"/>
                <a:cs typeface="Roboto" pitchFamily="34" charset="-120"/>
              </a:rPr>
              <a:t>Описові характеристики об'єктів:</a:t>
            </a:r>
            <a:endParaRPr lang="en-US" sz="1300" dirty="0"/>
          </a:p>
        </p:txBody>
      </p:sp>
      <p:sp>
        <p:nvSpPr>
          <p:cNvPr id="14" name="Text 11"/>
          <p:cNvSpPr/>
          <p:nvPr/>
        </p:nvSpPr>
        <p:spPr>
          <a:xfrm>
            <a:off x="4828223" y="2119432"/>
            <a:ext cx="3562112" cy="265271"/>
          </a:xfrm>
          <a:prstGeom prst="rect">
            <a:avLst/>
          </a:prstGeom>
          <a:noFill/>
          <a:ln/>
        </p:spPr>
        <p:txBody>
          <a:bodyPr wrap="none" lIns="0" tIns="0" rIns="0" bIns="0" rtlCol="0" anchor="t"/>
          <a:lstStyle/>
          <a:p>
            <a:pPr marL="342900" indent="-342900" algn="l">
              <a:lnSpc>
                <a:spcPts val="2050"/>
              </a:lnSpc>
              <a:buSzPct val="100000"/>
              <a:buChar char="•"/>
            </a:pPr>
            <a:r>
              <a:rPr lang="en-US" sz="1300" dirty="0">
                <a:solidFill>
                  <a:srgbClr val="3C3939"/>
                </a:solidFill>
                <a:latin typeface="Roboto" pitchFamily="34" charset="0"/>
                <a:ea typeface="Roboto" pitchFamily="34" charset="-122"/>
                <a:cs typeface="Roboto" pitchFamily="34" charset="-120"/>
              </a:rPr>
              <a:t>Якісні ознаки</a:t>
            </a:r>
            <a:endParaRPr lang="en-US" sz="1300" dirty="0"/>
          </a:p>
        </p:txBody>
      </p:sp>
      <p:sp>
        <p:nvSpPr>
          <p:cNvPr id="15" name="Text 12"/>
          <p:cNvSpPr/>
          <p:nvPr/>
        </p:nvSpPr>
        <p:spPr>
          <a:xfrm>
            <a:off x="4828223" y="2442686"/>
            <a:ext cx="3562112" cy="265271"/>
          </a:xfrm>
          <a:prstGeom prst="rect">
            <a:avLst/>
          </a:prstGeom>
          <a:noFill/>
          <a:ln/>
        </p:spPr>
        <p:txBody>
          <a:bodyPr wrap="none" lIns="0" tIns="0" rIns="0" bIns="0" rtlCol="0" anchor="t"/>
          <a:lstStyle/>
          <a:p>
            <a:pPr marL="342900" indent="-342900" algn="l">
              <a:lnSpc>
                <a:spcPts val="2050"/>
              </a:lnSpc>
              <a:buSzPct val="100000"/>
              <a:buChar char="•"/>
            </a:pPr>
            <a:r>
              <a:rPr lang="en-US" sz="1300" dirty="0">
                <a:solidFill>
                  <a:srgbClr val="3C3939"/>
                </a:solidFill>
                <a:latin typeface="Roboto" pitchFamily="34" charset="0"/>
                <a:ea typeface="Roboto" pitchFamily="34" charset="-122"/>
                <a:cs typeface="Roboto" pitchFamily="34" charset="-120"/>
              </a:rPr>
              <a:t>Кількісні показники</a:t>
            </a:r>
            <a:endParaRPr lang="en-US" sz="1300" dirty="0"/>
          </a:p>
        </p:txBody>
      </p:sp>
      <p:sp>
        <p:nvSpPr>
          <p:cNvPr id="16" name="Text 13"/>
          <p:cNvSpPr/>
          <p:nvPr/>
        </p:nvSpPr>
        <p:spPr>
          <a:xfrm>
            <a:off x="4828223" y="2765941"/>
            <a:ext cx="3562112" cy="265271"/>
          </a:xfrm>
          <a:prstGeom prst="rect">
            <a:avLst/>
          </a:prstGeom>
          <a:noFill/>
          <a:ln/>
        </p:spPr>
        <p:txBody>
          <a:bodyPr wrap="none" lIns="0" tIns="0" rIns="0" bIns="0" rtlCol="0" anchor="t"/>
          <a:lstStyle/>
          <a:p>
            <a:pPr marL="342900" indent="-342900" algn="l">
              <a:lnSpc>
                <a:spcPts val="2050"/>
              </a:lnSpc>
              <a:buSzPct val="100000"/>
              <a:buChar char="•"/>
            </a:pPr>
            <a:r>
              <a:rPr lang="en-US" sz="1300" dirty="0">
                <a:solidFill>
                  <a:srgbClr val="3C3939"/>
                </a:solidFill>
                <a:latin typeface="Roboto" pitchFamily="34" charset="0"/>
                <a:ea typeface="Roboto" pitchFamily="34" charset="-122"/>
                <a:cs typeface="Roboto" pitchFamily="34" charset="-120"/>
              </a:rPr>
              <a:t>Часові параметри</a:t>
            </a:r>
            <a:endParaRPr lang="en-US" sz="1300" dirty="0"/>
          </a:p>
        </p:txBody>
      </p:sp>
      <p:sp>
        <p:nvSpPr>
          <p:cNvPr id="17" name="Text 14"/>
          <p:cNvSpPr/>
          <p:nvPr/>
        </p:nvSpPr>
        <p:spPr>
          <a:xfrm>
            <a:off x="4828223" y="3089196"/>
            <a:ext cx="3562112" cy="265271"/>
          </a:xfrm>
          <a:prstGeom prst="rect">
            <a:avLst/>
          </a:prstGeom>
          <a:noFill/>
          <a:ln/>
        </p:spPr>
        <p:txBody>
          <a:bodyPr wrap="none" lIns="0" tIns="0" rIns="0" bIns="0" rtlCol="0" anchor="t"/>
          <a:lstStyle/>
          <a:p>
            <a:pPr marL="342900" indent="-342900" algn="l">
              <a:lnSpc>
                <a:spcPts val="2050"/>
              </a:lnSpc>
              <a:buSzPct val="100000"/>
              <a:buChar char="•"/>
            </a:pPr>
            <a:r>
              <a:rPr lang="en-US" sz="1300" dirty="0">
                <a:solidFill>
                  <a:srgbClr val="3C3939"/>
                </a:solidFill>
                <a:latin typeface="Roboto" pitchFamily="34" charset="0"/>
                <a:ea typeface="Roboto" pitchFamily="34" charset="-122"/>
                <a:cs typeface="Roboto" pitchFamily="34" charset="-120"/>
              </a:rPr>
              <a:t>Ідентифікатори</a:t>
            </a:r>
            <a:endParaRPr lang="en-US" sz="1300" dirty="0"/>
          </a:p>
        </p:txBody>
      </p:sp>
      <p:sp>
        <p:nvSpPr>
          <p:cNvPr id="18" name="Shape 15"/>
          <p:cNvSpPr/>
          <p:nvPr/>
        </p:nvSpPr>
        <p:spPr>
          <a:xfrm>
            <a:off x="580311" y="3958828"/>
            <a:ext cx="7983379" cy="2304931"/>
          </a:xfrm>
          <a:prstGeom prst="roundRect">
            <a:avLst>
              <a:gd name="adj" fmla="val 3022"/>
            </a:avLst>
          </a:prstGeom>
          <a:solidFill>
            <a:srgbClr val="E1E1EA"/>
          </a:solidFill>
          <a:ln w="7620">
            <a:solidFill>
              <a:srgbClr val="C7C7D0"/>
            </a:solidFill>
            <a:prstDash val="solid"/>
          </a:ln>
        </p:spPr>
      </p:sp>
      <p:sp>
        <p:nvSpPr>
          <p:cNvPr id="19" name="Text 16"/>
          <p:cNvSpPr/>
          <p:nvPr/>
        </p:nvSpPr>
        <p:spPr>
          <a:xfrm>
            <a:off x="753666" y="4132183"/>
            <a:ext cx="2072878" cy="259080"/>
          </a:xfrm>
          <a:prstGeom prst="rect">
            <a:avLst/>
          </a:prstGeom>
          <a:noFill/>
          <a:ln/>
        </p:spPr>
        <p:txBody>
          <a:bodyPr wrap="none" lIns="0" tIns="0" rIns="0" bIns="0" rtlCol="0" anchor="t"/>
          <a:lstStyle/>
          <a:p>
            <a:pPr marL="0" indent="0" algn="l">
              <a:lnSpc>
                <a:spcPts val="2000"/>
              </a:lnSpc>
              <a:buNone/>
            </a:pPr>
            <a:r>
              <a:rPr lang="en-US" sz="1600" dirty="0">
                <a:solidFill>
                  <a:srgbClr val="3C3939"/>
                </a:solidFill>
                <a:latin typeface="Raleway" pitchFamily="34" charset="0"/>
                <a:ea typeface="Raleway" pitchFamily="34" charset="-122"/>
                <a:cs typeface="Raleway" pitchFamily="34" charset="-120"/>
              </a:rPr>
              <a:t>Метадані</a:t>
            </a:r>
            <a:endParaRPr lang="en-US" sz="1600" dirty="0"/>
          </a:p>
        </p:txBody>
      </p:sp>
      <p:sp>
        <p:nvSpPr>
          <p:cNvPr id="20" name="Text 17"/>
          <p:cNvSpPr/>
          <p:nvPr/>
        </p:nvSpPr>
        <p:spPr>
          <a:xfrm>
            <a:off x="753666" y="4490680"/>
            <a:ext cx="7636669" cy="265271"/>
          </a:xfrm>
          <a:prstGeom prst="rect">
            <a:avLst/>
          </a:prstGeom>
          <a:noFill/>
          <a:ln/>
        </p:spPr>
        <p:txBody>
          <a:bodyPr wrap="none" lIns="0" tIns="0" rIns="0" bIns="0" rtlCol="0" anchor="t"/>
          <a:lstStyle/>
          <a:p>
            <a:pPr marL="0" indent="0" algn="l">
              <a:lnSpc>
                <a:spcPts val="2050"/>
              </a:lnSpc>
              <a:buNone/>
            </a:pPr>
            <a:r>
              <a:rPr lang="en-US" sz="1300" dirty="0">
                <a:solidFill>
                  <a:srgbClr val="3C3939"/>
                </a:solidFill>
                <a:latin typeface="Roboto" pitchFamily="34" charset="0"/>
                <a:ea typeface="Roboto" pitchFamily="34" charset="-122"/>
                <a:cs typeface="Roboto" pitchFamily="34" charset="-120"/>
              </a:rPr>
              <a:t>Інформація про просторові дані:</a:t>
            </a:r>
            <a:endParaRPr lang="en-US" sz="1300" dirty="0"/>
          </a:p>
        </p:txBody>
      </p:sp>
      <p:sp>
        <p:nvSpPr>
          <p:cNvPr id="21" name="Text 18"/>
          <p:cNvSpPr/>
          <p:nvPr/>
        </p:nvSpPr>
        <p:spPr>
          <a:xfrm>
            <a:off x="753666" y="4855369"/>
            <a:ext cx="7636669" cy="265271"/>
          </a:xfrm>
          <a:prstGeom prst="rect">
            <a:avLst/>
          </a:prstGeom>
          <a:noFill/>
          <a:ln/>
        </p:spPr>
        <p:txBody>
          <a:bodyPr wrap="none" lIns="0" tIns="0" rIns="0" bIns="0" rtlCol="0" anchor="t"/>
          <a:lstStyle/>
          <a:p>
            <a:pPr marL="342900" indent="-342900" algn="l">
              <a:lnSpc>
                <a:spcPts val="2050"/>
              </a:lnSpc>
              <a:buSzPct val="100000"/>
              <a:buChar char="•"/>
            </a:pPr>
            <a:r>
              <a:rPr lang="en-US" sz="1300" dirty="0">
                <a:solidFill>
                  <a:srgbClr val="3C3939"/>
                </a:solidFill>
                <a:latin typeface="Roboto" pitchFamily="34" charset="0"/>
                <a:ea typeface="Roboto" pitchFamily="34" charset="-122"/>
                <a:cs typeface="Roboto" pitchFamily="34" charset="-120"/>
              </a:rPr>
              <a:t>Джерело даних</a:t>
            </a:r>
            <a:endParaRPr lang="en-US" sz="1300" dirty="0"/>
          </a:p>
        </p:txBody>
      </p:sp>
      <p:sp>
        <p:nvSpPr>
          <p:cNvPr id="22" name="Text 19"/>
          <p:cNvSpPr/>
          <p:nvPr/>
        </p:nvSpPr>
        <p:spPr>
          <a:xfrm>
            <a:off x="753666" y="5178623"/>
            <a:ext cx="7636669" cy="265271"/>
          </a:xfrm>
          <a:prstGeom prst="rect">
            <a:avLst/>
          </a:prstGeom>
          <a:noFill/>
          <a:ln/>
        </p:spPr>
        <p:txBody>
          <a:bodyPr wrap="none" lIns="0" tIns="0" rIns="0" bIns="0" rtlCol="0" anchor="t"/>
          <a:lstStyle/>
          <a:p>
            <a:pPr marL="342900" indent="-342900" algn="l">
              <a:lnSpc>
                <a:spcPts val="2050"/>
              </a:lnSpc>
              <a:buSzPct val="100000"/>
              <a:buChar char="•"/>
            </a:pPr>
            <a:r>
              <a:rPr lang="en-US" sz="1300" dirty="0">
                <a:solidFill>
                  <a:srgbClr val="3C3939"/>
                </a:solidFill>
                <a:latin typeface="Roboto" pitchFamily="34" charset="0"/>
                <a:ea typeface="Roboto" pitchFamily="34" charset="-122"/>
                <a:cs typeface="Roboto" pitchFamily="34" charset="-120"/>
              </a:rPr>
              <a:t>Точність і актуальність</a:t>
            </a:r>
            <a:endParaRPr lang="en-US" sz="1300" dirty="0"/>
          </a:p>
        </p:txBody>
      </p:sp>
      <p:sp>
        <p:nvSpPr>
          <p:cNvPr id="23" name="Text 20"/>
          <p:cNvSpPr/>
          <p:nvPr/>
        </p:nvSpPr>
        <p:spPr>
          <a:xfrm>
            <a:off x="753666" y="5501878"/>
            <a:ext cx="7636669" cy="265271"/>
          </a:xfrm>
          <a:prstGeom prst="rect">
            <a:avLst/>
          </a:prstGeom>
          <a:noFill/>
          <a:ln/>
        </p:spPr>
        <p:txBody>
          <a:bodyPr wrap="none" lIns="0" tIns="0" rIns="0" bIns="0" rtlCol="0" anchor="t"/>
          <a:lstStyle/>
          <a:p>
            <a:pPr marL="342900" indent="-342900" algn="l">
              <a:lnSpc>
                <a:spcPts val="2050"/>
              </a:lnSpc>
              <a:buSzPct val="100000"/>
              <a:buChar char="•"/>
            </a:pPr>
            <a:r>
              <a:rPr lang="en-US" sz="1300" dirty="0">
                <a:solidFill>
                  <a:srgbClr val="3C3939"/>
                </a:solidFill>
                <a:latin typeface="Roboto" pitchFamily="34" charset="0"/>
                <a:ea typeface="Roboto" pitchFamily="34" charset="-122"/>
                <a:cs typeface="Roboto" pitchFamily="34" charset="-120"/>
              </a:rPr>
              <a:t>Система координат</a:t>
            </a:r>
            <a:endParaRPr lang="en-US" sz="1300" dirty="0"/>
          </a:p>
        </p:txBody>
      </p:sp>
      <p:sp>
        <p:nvSpPr>
          <p:cNvPr id="24" name="Text 21"/>
          <p:cNvSpPr/>
          <p:nvPr/>
        </p:nvSpPr>
        <p:spPr>
          <a:xfrm>
            <a:off x="753666" y="5825133"/>
            <a:ext cx="7636669" cy="265271"/>
          </a:xfrm>
          <a:prstGeom prst="rect">
            <a:avLst/>
          </a:prstGeom>
          <a:noFill/>
          <a:ln/>
        </p:spPr>
        <p:txBody>
          <a:bodyPr wrap="none" lIns="0" tIns="0" rIns="0" bIns="0" rtlCol="0" anchor="t"/>
          <a:lstStyle/>
          <a:p>
            <a:pPr marL="342900" indent="-342900" algn="l">
              <a:lnSpc>
                <a:spcPts val="2050"/>
              </a:lnSpc>
              <a:buSzPct val="100000"/>
              <a:buChar char="•"/>
            </a:pPr>
            <a:r>
              <a:rPr lang="en-US" sz="1300" dirty="0">
                <a:solidFill>
                  <a:srgbClr val="3C3939"/>
                </a:solidFill>
                <a:latin typeface="Roboto" pitchFamily="34" charset="0"/>
                <a:ea typeface="Roboto" pitchFamily="34" charset="-122"/>
                <a:cs typeface="Roboto" pitchFamily="34" charset="-120"/>
              </a:rPr>
              <a:t>Методика збору</a:t>
            </a:r>
            <a:endParaRPr lang="en-US" sz="1300" dirty="0"/>
          </a:p>
        </p:txBody>
      </p:sp>
      <p:sp>
        <p:nvSpPr>
          <p:cNvPr id="25" name="Text 22"/>
          <p:cNvSpPr/>
          <p:nvPr/>
        </p:nvSpPr>
        <p:spPr>
          <a:xfrm>
            <a:off x="580311" y="6450211"/>
            <a:ext cx="7983379" cy="1326356"/>
          </a:xfrm>
          <a:prstGeom prst="rect">
            <a:avLst/>
          </a:prstGeom>
          <a:noFill/>
          <a:ln/>
        </p:spPr>
        <p:txBody>
          <a:bodyPr wrap="square" lIns="0" tIns="0" rIns="0" bIns="0" rtlCol="0" anchor="t"/>
          <a:lstStyle/>
          <a:p>
            <a:pPr marL="0" indent="0" algn="l">
              <a:lnSpc>
                <a:spcPts val="2050"/>
              </a:lnSpc>
              <a:buNone/>
            </a:pPr>
            <a:r>
              <a:rPr lang="en-US" sz="1300" dirty="0">
                <a:solidFill>
                  <a:srgbClr val="3C3939"/>
                </a:solidFill>
                <a:latin typeface="Roboto" pitchFamily="34" charset="0"/>
                <a:ea typeface="Roboto" pitchFamily="34" charset="-122"/>
                <a:cs typeface="Roboto" pitchFamily="34" charset="-120"/>
              </a:rPr>
              <a:t>Просторові дані є ключовим компонентом ГІС, що відрізняє їх від інших інформаційних систем. Унікальність просторових даних полягає у поєднанні геометричної та атрибутивної інформації, що дозволяє не лише візуалізувати об'єкти на карті, але й аналізувати їх властивості та взаємозв'язки. Важливе значення має також якість даних, яка визначається їх точністю, повнотою, актуальністю та узгодженістю.</a:t>
            </a:r>
            <a:endParaRPr lang="en-US" sz="13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1940719"/>
          </a:xfrm>
          <a:prstGeom prst="rect">
            <a:avLst/>
          </a:prstGeom>
        </p:spPr>
      </p:pic>
      <p:sp>
        <p:nvSpPr>
          <p:cNvPr id="3" name="Text 0"/>
          <p:cNvSpPr/>
          <p:nvPr/>
        </p:nvSpPr>
        <p:spPr>
          <a:xfrm>
            <a:off x="543401" y="2368510"/>
            <a:ext cx="3881557" cy="485180"/>
          </a:xfrm>
          <a:prstGeom prst="rect">
            <a:avLst/>
          </a:prstGeom>
          <a:noFill/>
          <a:ln/>
        </p:spPr>
        <p:txBody>
          <a:bodyPr wrap="none" lIns="0" tIns="0" rIns="0" bIns="0" rtlCol="0" anchor="t"/>
          <a:lstStyle/>
          <a:p>
            <a:pPr marL="0" indent="0" algn="l">
              <a:lnSpc>
                <a:spcPts val="3800"/>
              </a:lnSpc>
              <a:buNone/>
            </a:pPr>
            <a:r>
              <a:rPr lang="en-US" sz="3050" dirty="0">
                <a:solidFill>
                  <a:srgbClr val="1B1B27"/>
                </a:solidFill>
                <a:latin typeface="Raleway" pitchFamily="34" charset="0"/>
                <a:ea typeface="Raleway" pitchFamily="34" charset="-122"/>
                <a:cs typeface="Raleway" pitchFamily="34" charset="-120"/>
              </a:rPr>
              <a:t>Зміст Курсу</a:t>
            </a:r>
            <a:endParaRPr lang="en-US" sz="3050" dirty="0"/>
          </a:p>
        </p:txBody>
      </p:sp>
      <p:sp>
        <p:nvSpPr>
          <p:cNvPr id="4" name="Shape 1"/>
          <p:cNvSpPr/>
          <p:nvPr/>
        </p:nvSpPr>
        <p:spPr>
          <a:xfrm>
            <a:off x="718066" y="3086576"/>
            <a:ext cx="22860" cy="4043839"/>
          </a:xfrm>
          <a:prstGeom prst="roundRect">
            <a:avLst>
              <a:gd name="adj" fmla="val 285265"/>
            </a:avLst>
          </a:prstGeom>
          <a:solidFill>
            <a:srgbClr val="C7C7D0"/>
          </a:solidFill>
          <a:ln/>
        </p:spPr>
      </p:sp>
      <p:sp>
        <p:nvSpPr>
          <p:cNvPr id="5" name="Shape 2"/>
          <p:cNvSpPr/>
          <p:nvPr/>
        </p:nvSpPr>
        <p:spPr>
          <a:xfrm>
            <a:off x="869871" y="3424476"/>
            <a:ext cx="465773" cy="22860"/>
          </a:xfrm>
          <a:prstGeom prst="roundRect">
            <a:avLst>
              <a:gd name="adj" fmla="val 285265"/>
            </a:avLst>
          </a:prstGeom>
          <a:solidFill>
            <a:srgbClr val="C7C7D0"/>
          </a:solidFill>
          <a:ln/>
        </p:spPr>
      </p:sp>
      <p:sp>
        <p:nvSpPr>
          <p:cNvPr id="6" name="Shape 3"/>
          <p:cNvSpPr/>
          <p:nvPr/>
        </p:nvSpPr>
        <p:spPr>
          <a:xfrm>
            <a:off x="543401" y="3261241"/>
            <a:ext cx="349329" cy="349329"/>
          </a:xfrm>
          <a:prstGeom prst="roundRect">
            <a:avLst>
              <a:gd name="adj" fmla="val 18668"/>
            </a:avLst>
          </a:prstGeom>
          <a:solidFill>
            <a:srgbClr val="E1E1EA"/>
          </a:solidFill>
          <a:ln w="7620">
            <a:solidFill>
              <a:srgbClr val="C7C7D0"/>
            </a:solidFill>
            <a:prstDash val="solid"/>
          </a:ln>
        </p:spPr>
      </p:sp>
      <p:pic>
        <p:nvPicPr>
          <p:cNvPr id="7" name="Image 1" descr="preencoded.png"/>
          <p:cNvPicPr>
            <a:picLocks noChangeAspect="1"/>
          </p:cNvPicPr>
          <p:nvPr/>
        </p:nvPicPr>
        <p:blipFill>
          <a:blip r:embed="rId4"/>
          <a:stretch>
            <a:fillRect/>
          </a:stretch>
        </p:blipFill>
        <p:spPr>
          <a:xfrm>
            <a:off x="601623" y="3290352"/>
            <a:ext cx="232886" cy="291108"/>
          </a:xfrm>
          <a:prstGeom prst="rect">
            <a:avLst/>
          </a:prstGeom>
        </p:spPr>
      </p:pic>
      <p:sp>
        <p:nvSpPr>
          <p:cNvPr id="8" name="Text 4"/>
          <p:cNvSpPr/>
          <p:nvPr/>
        </p:nvSpPr>
        <p:spPr>
          <a:xfrm>
            <a:off x="1494353" y="3241834"/>
            <a:ext cx="1940719" cy="242530"/>
          </a:xfrm>
          <a:prstGeom prst="rect">
            <a:avLst/>
          </a:prstGeom>
          <a:noFill/>
          <a:ln/>
        </p:spPr>
        <p:txBody>
          <a:bodyPr wrap="none" lIns="0" tIns="0" rIns="0" bIns="0" rtlCol="0" anchor="t"/>
          <a:lstStyle/>
          <a:p>
            <a:pPr marL="0" indent="0" algn="l">
              <a:lnSpc>
                <a:spcPts val="1900"/>
              </a:lnSpc>
              <a:buNone/>
            </a:pPr>
            <a:r>
              <a:rPr lang="en-US" sz="1500" dirty="0">
                <a:solidFill>
                  <a:srgbClr val="3C3939"/>
                </a:solidFill>
                <a:latin typeface="Raleway" pitchFamily="34" charset="0"/>
                <a:ea typeface="Raleway" pitchFamily="34" charset="-122"/>
                <a:cs typeface="Raleway" pitchFamily="34" charset="-120"/>
              </a:rPr>
              <a:t>Вступ до ГІС</a:t>
            </a:r>
            <a:endParaRPr lang="en-US" sz="1500" dirty="0"/>
          </a:p>
        </p:txBody>
      </p:sp>
      <p:sp>
        <p:nvSpPr>
          <p:cNvPr id="9" name="Text 5"/>
          <p:cNvSpPr/>
          <p:nvPr/>
        </p:nvSpPr>
        <p:spPr>
          <a:xfrm>
            <a:off x="1494353" y="3577471"/>
            <a:ext cx="12592645" cy="248364"/>
          </a:xfrm>
          <a:prstGeom prst="rect">
            <a:avLst/>
          </a:prstGeom>
          <a:noFill/>
          <a:ln/>
        </p:spPr>
        <p:txBody>
          <a:bodyPr wrap="none" lIns="0" tIns="0" rIns="0" bIns="0" rtlCol="0" anchor="t"/>
          <a:lstStyle/>
          <a:p>
            <a:pPr marL="0" indent="0" algn="l">
              <a:lnSpc>
                <a:spcPts val="1950"/>
              </a:lnSpc>
              <a:buNone/>
            </a:pPr>
            <a:r>
              <a:rPr lang="en-US" sz="1200" dirty="0">
                <a:solidFill>
                  <a:srgbClr val="3C3939"/>
                </a:solidFill>
                <a:latin typeface="Roboto" pitchFamily="34" charset="0"/>
                <a:ea typeface="Roboto" pitchFamily="34" charset="-122"/>
                <a:cs typeface="Roboto" pitchFamily="34" charset="-120"/>
              </a:rPr>
              <a:t>Основні поняття, історія розвитку та визначення ГІС</a:t>
            </a:r>
            <a:endParaRPr lang="en-US" sz="1200" dirty="0"/>
          </a:p>
        </p:txBody>
      </p:sp>
      <p:sp>
        <p:nvSpPr>
          <p:cNvPr id="10" name="Shape 6"/>
          <p:cNvSpPr/>
          <p:nvPr/>
        </p:nvSpPr>
        <p:spPr>
          <a:xfrm>
            <a:off x="869871" y="4474250"/>
            <a:ext cx="465773" cy="22860"/>
          </a:xfrm>
          <a:prstGeom prst="roundRect">
            <a:avLst>
              <a:gd name="adj" fmla="val 285265"/>
            </a:avLst>
          </a:prstGeom>
          <a:solidFill>
            <a:srgbClr val="C7C7D0"/>
          </a:solidFill>
          <a:ln/>
        </p:spPr>
      </p:sp>
      <p:sp>
        <p:nvSpPr>
          <p:cNvPr id="11" name="Shape 7"/>
          <p:cNvSpPr/>
          <p:nvPr/>
        </p:nvSpPr>
        <p:spPr>
          <a:xfrm>
            <a:off x="543401" y="4311015"/>
            <a:ext cx="349329" cy="349329"/>
          </a:xfrm>
          <a:prstGeom prst="roundRect">
            <a:avLst>
              <a:gd name="adj" fmla="val 18668"/>
            </a:avLst>
          </a:prstGeom>
          <a:solidFill>
            <a:srgbClr val="E1E1EA"/>
          </a:solidFill>
          <a:ln w="7620">
            <a:solidFill>
              <a:srgbClr val="C7C7D0"/>
            </a:solidFill>
            <a:prstDash val="solid"/>
          </a:ln>
        </p:spPr>
      </p:sp>
      <p:pic>
        <p:nvPicPr>
          <p:cNvPr id="12" name="Image 2" descr="preencoded.png"/>
          <p:cNvPicPr>
            <a:picLocks noChangeAspect="1"/>
          </p:cNvPicPr>
          <p:nvPr/>
        </p:nvPicPr>
        <p:blipFill>
          <a:blip r:embed="rId5"/>
          <a:stretch>
            <a:fillRect/>
          </a:stretch>
        </p:blipFill>
        <p:spPr>
          <a:xfrm>
            <a:off x="601623" y="4340126"/>
            <a:ext cx="232886" cy="291108"/>
          </a:xfrm>
          <a:prstGeom prst="rect">
            <a:avLst/>
          </a:prstGeom>
        </p:spPr>
      </p:pic>
      <p:sp>
        <p:nvSpPr>
          <p:cNvPr id="13" name="Text 8"/>
          <p:cNvSpPr/>
          <p:nvPr/>
        </p:nvSpPr>
        <p:spPr>
          <a:xfrm>
            <a:off x="1494353" y="4291608"/>
            <a:ext cx="1940719" cy="242530"/>
          </a:xfrm>
          <a:prstGeom prst="rect">
            <a:avLst/>
          </a:prstGeom>
          <a:noFill/>
          <a:ln/>
        </p:spPr>
        <p:txBody>
          <a:bodyPr wrap="none" lIns="0" tIns="0" rIns="0" bIns="0" rtlCol="0" anchor="t"/>
          <a:lstStyle/>
          <a:p>
            <a:pPr marL="0" indent="0" algn="l">
              <a:lnSpc>
                <a:spcPts val="1900"/>
              </a:lnSpc>
              <a:buNone/>
            </a:pPr>
            <a:r>
              <a:rPr lang="en-US" sz="1500" dirty="0">
                <a:solidFill>
                  <a:srgbClr val="3C3939"/>
                </a:solidFill>
                <a:latin typeface="Raleway" pitchFamily="34" charset="0"/>
                <a:ea typeface="Raleway" pitchFamily="34" charset="-122"/>
                <a:cs typeface="Raleway" pitchFamily="34" charset="-120"/>
              </a:rPr>
              <a:t>Структура ГІС</a:t>
            </a:r>
            <a:endParaRPr lang="en-US" sz="1500" dirty="0"/>
          </a:p>
        </p:txBody>
      </p:sp>
      <p:sp>
        <p:nvSpPr>
          <p:cNvPr id="14" name="Text 9"/>
          <p:cNvSpPr/>
          <p:nvPr/>
        </p:nvSpPr>
        <p:spPr>
          <a:xfrm>
            <a:off x="1494353" y="4627245"/>
            <a:ext cx="12592645" cy="248364"/>
          </a:xfrm>
          <a:prstGeom prst="rect">
            <a:avLst/>
          </a:prstGeom>
          <a:noFill/>
          <a:ln/>
        </p:spPr>
        <p:txBody>
          <a:bodyPr wrap="none" lIns="0" tIns="0" rIns="0" bIns="0" rtlCol="0" anchor="t"/>
          <a:lstStyle/>
          <a:p>
            <a:pPr marL="0" indent="0" algn="l">
              <a:lnSpc>
                <a:spcPts val="1950"/>
              </a:lnSpc>
              <a:buNone/>
            </a:pPr>
            <a:r>
              <a:rPr lang="en-US" sz="1200" dirty="0">
                <a:solidFill>
                  <a:srgbClr val="3C3939"/>
                </a:solidFill>
                <a:latin typeface="Roboto" pitchFamily="34" charset="0"/>
                <a:ea typeface="Roboto" pitchFamily="34" charset="-122"/>
                <a:cs typeface="Roboto" pitchFamily="34" charset="-120"/>
              </a:rPr>
              <a:t>Компоненти та архітектура геоінформаційних систем</a:t>
            </a:r>
            <a:endParaRPr lang="en-US" sz="1200" dirty="0"/>
          </a:p>
        </p:txBody>
      </p:sp>
      <p:sp>
        <p:nvSpPr>
          <p:cNvPr id="15" name="Shape 10"/>
          <p:cNvSpPr/>
          <p:nvPr/>
        </p:nvSpPr>
        <p:spPr>
          <a:xfrm>
            <a:off x="869871" y="5524024"/>
            <a:ext cx="465773" cy="22860"/>
          </a:xfrm>
          <a:prstGeom prst="roundRect">
            <a:avLst>
              <a:gd name="adj" fmla="val 285265"/>
            </a:avLst>
          </a:prstGeom>
          <a:solidFill>
            <a:srgbClr val="C7C7D0"/>
          </a:solidFill>
          <a:ln/>
        </p:spPr>
      </p:sp>
      <p:sp>
        <p:nvSpPr>
          <p:cNvPr id="16" name="Shape 11"/>
          <p:cNvSpPr/>
          <p:nvPr/>
        </p:nvSpPr>
        <p:spPr>
          <a:xfrm>
            <a:off x="543401" y="5360789"/>
            <a:ext cx="349329" cy="349329"/>
          </a:xfrm>
          <a:prstGeom prst="roundRect">
            <a:avLst>
              <a:gd name="adj" fmla="val 18668"/>
            </a:avLst>
          </a:prstGeom>
          <a:solidFill>
            <a:srgbClr val="E1E1EA"/>
          </a:solidFill>
          <a:ln w="7620">
            <a:solidFill>
              <a:srgbClr val="C7C7D0"/>
            </a:solidFill>
            <a:prstDash val="solid"/>
          </a:ln>
        </p:spPr>
      </p:sp>
      <p:pic>
        <p:nvPicPr>
          <p:cNvPr id="17" name="Image 3" descr="preencoded.png"/>
          <p:cNvPicPr>
            <a:picLocks noChangeAspect="1"/>
          </p:cNvPicPr>
          <p:nvPr/>
        </p:nvPicPr>
        <p:blipFill>
          <a:blip r:embed="rId6"/>
          <a:stretch>
            <a:fillRect/>
          </a:stretch>
        </p:blipFill>
        <p:spPr>
          <a:xfrm>
            <a:off x="601623" y="5389900"/>
            <a:ext cx="232886" cy="291108"/>
          </a:xfrm>
          <a:prstGeom prst="rect">
            <a:avLst/>
          </a:prstGeom>
        </p:spPr>
      </p:pic>
      <p:sp>
        <p:nvSpPr>
          <p:cNvPr id="18" name="Text 12"/>
          <p:cNvSpPr/>
          <p:nvPr/>
        </p:nvSpPr>
        <p:spPr>
          <a:xfrm>
            <a:off x="1494353" y="5341382"/>
            <a:ext cx="1940719" cy="242530"/>
          </a:xfrm>
          <a:prstGeom prst="rect">
            <a:avLst/>
          </a:prstGeom>
          <a:noFill/>
          <a:ln/>
        </p:spPr>
        <p:txBody>
          <a:bodyPr wrap="none" lIns="0" tIns="0" rIns="0" bIns="0" rtlCol="0" anchor="t"/>
          <a:lstStyle/>
          <a:p>
            <a:pPr marL="0" indent="0" algn="l">
              <a:lnSpc>
                <a:spcPts val="1900"/>
              </a:lnSpc>
              <a:buNone/>
            </a:pPr>
            <a:r>
              <a:rPr lang="en-US" sz="1500" dirty="0">
                <a:solidFill>
                  <a:srgbClr val="3C3939"/>
                </a:solidFill>
                <a:latin typeface="Raleway" pitchFamily="34" charset="0"/>
                <a:ea typeface="Raleway" pitchFamily="34" charset="-122"/>
                <a:cs typeface="Raleway" pitchFamily="34" charset="-120"/>
              </a:rPr>
              <a:t>Просторові дані</a:t>
            </a:r>
            <a:endParaRPr lang="en-US" sz="1500" dirty="0"/>
          </a:p>
        </p:txBody>
      </p:sp>
      <p:sp>
        <p:nvSpPr>
          <p:cNvPr id="19" name="Text 13"/>
          <p:cNvSpPr/>
          <p:nvPr/>
        </p:nvSpPr>
        <p:spPr>
          <a:xfrm>
            <a:off x="1494353" y="5677019"/>
            <a:ext cx="12592645" cy="248364"/>
          </a:xfrm>
          <a:prstGeom prst="rect">
            <a:avLst/>
          </a:prstGeom>
          <a:noFill/>
          <a:ln/>
        </p:spPr>
        <p:txBody>
          <a:bodyPr wrap="none" lIns="0" tIns="0" rIns="0" bIns="0" rtlCol="0" anchor="t"/>
          <a:lstStyle/>
          <a:p>
            <a:pPr marL="0" indent="0" algn="l">
              <a:lnSpc>
                <a:spcPts val="1950"/>
              </a:lnSpc>
              <a:buNone/>
            </a:pPr>
            <a:r>
              <a:rPr lang="en-US" sz="1200" dirty="0">
                <a:solidFill>
                  <a:srgbClr val="3C3939"/>
                </a:solidFill>
                <a:latin typeface="Roboto" pitchFamily="34" charset="0"/>
                <a:ea typeface="Roboto" pitchFamily="34" charset="-122"/>
                <a:cs typeface="Roboto" pitchFamily="34" charset="-120"/>
              </a:rPr>
              <a:t>Типи та моделі представлення просторових даних</a:t>
            </a:r>
            <a:endParaRPr lang="en-US" sz="1200" dirty="0"/>
          </a:p>
        </p:txBody>
      </p:sp>
      <p:sp>
        <p:nvSpPr>
          <p:cNvPr id="20" name="Shape 14"/>
          <p:cNvSpPr/>
          <p:nvPr/>
        </p:nvSpPr>
        <p:spPr>
          <a:xfrm>
            <a:off x="869871" y="6573798"/>
            <a:ext cx="465773" cy="22860"/>
          </a:xfrm>
          <a:prstGeom prst="roundRect">
            <a:avLst>
              <a:gd name="adj" fmla="val 285265"/>
            </a:avLst>
          </a:prstGeom>
          <a:solidFill>
            <a:srgbClr val="C7C7D0"/>
          </a:solidFill>
          <a:ln/>
        </p:spPr>
      </p:sp>
      <p:sp>
        <p:nvSpPr>
          <p:cNvPr id="21" name="Shape 15"/>
          <p:cNvSpPr/>
          <p:nvPr/>
        </p:nvSpPr>
        <p:spPr>
          <a:xfrm>
            <a:off x="543401" y="6410563"/>
            <a:ext cx="349329" cy="349329"/>
          </a:xfrm>
          <a:prstGeom prst="roundRect">
            <a:avLst>
              <a:gd name="adj" fmla="val 18668"/>
            </a:avLst>
          </a:prstGeom>
          <a:solidFill>
            <a:srgbClr val="E1E1EA"/>
          </a:solidFill>
          <a:ln w="7620">
            <a:solidFill>
              <a:srgbClr val="C7C7D0"/>
            </a:solidFill>
            <a:prstDash val="solid"/>
          </a:ln>
        </p:spPr>
      </p:sp>
      <p:pic>
        <p:nvPicPr>
          <p:cNvPr id="22" name="Image 4" descr="preencoded.png"/>
          <p:cNvPicPr>
            <a:picLocks noChangeAspect="1"/>
          </p:cNvPicPr>
          <p:nvPr/>
        </p:nvPicPr>
        <p:blipFill>
          <a:blip r:embed="rId7"/>
          <a:stretch>
            <a:fillRect/>
          </a:stretch>
        </p:blipFill>
        <p:spPr>
          <a:xfrm>
            <a:off x="601623" y="6439674"/>
            <a:ext cx="232886" cy="291108"/>
          </a:xfrm>
          <a:prstGeom prst="rect">
            <a:avLst/>
          </a:prstGeom>
        </p:spPr>
      </p:pic>
      <p:sp>
        <p:nvSpPr>
          <p:cNvPr id="23" name="Text 16"/>
          <p:cNvSpPr/>
          <p:nvPr/>
        </p:nvSpPr>
        <p:spPr>
          <a:xfrm>
            <a:off x="1494353" y="6391156"/>
            <a:ext cx="1989653" cy="242530"/>
          </a:xfrm>
          <a:prstGeom prst="rect">
            <a:avLst/>
          </a:prstGeom>
          <a:noFill/>
          <a:ln/>
        </p:spPr>
        <p:txBody>
          <a:bodyPr wrap="none" lIns="0" tIns="0" rIns="0" bIns="0" rtlCol="0" anchor="t"/>
          <a:lstStyle/>
          <a:p>
            <a:pPr marL="0" indent="0" algn="l">
              <a:lnSpc>
                <a:spcPts val="1900"/>
              </a:lnSpc>
              <a:buNone/>
            </a:pPr>
            <a:r>
              <a:rPr lang="en-US" sz="1500" dirty="0">
                <a:solidFill>
                  <a:srgbClr val="3C3939"/>
                </a:solidFill>
                <a:latin typeface="Raleway" pitchFamily="34" charset="0"/>
                <a:ea typeface="Raleway" pitchFamily="34" charset="-122"/>
                <a:cs typeface="Raleway" pitchFamily="34" charset="-120"/>
              </a:rPr>
              <a:t>Аналіз і застосування</a:t>
            </a:r>
            <a:endParaRPr lang="en-US" sz="1500" dirty="0"/>
          </a:p>
        </p:txBody>
      </p:sp>
      <p:sp>
        <p:nvSpPr>
          <p:cNvPr id="24" name="Text 17"/>
          <p:cNvSpPr/>
          <p:nvPr/>
        </p:nvSpPr>
        <p:spPr>
          <a:xfrm>
            <a:off x="1494353" y="6726793"/>
            <a:ext cx="12592645" cy="248364"/>
          </a:xfrm>
          <a:prstGeom prst="rect">
            <a:avLst/>
          </a:prstGeom>
          <a:noFill/>
          <a:ln/>
        </p:spPr>
        <p:txBody>
          <a:bodyPr wrap="none" lIns="0" tIns="0" rIns="0" bIns="0" rtlCol="0" anchor="t"/>
          <a:lstStyle/>
          <a:p>
            <a:pPr marL="0" indent="0" algn="l">
              <a:lnSpc>
                <a:spcPts val="1950"/>
              </a:lnSpc>
              <a:buNone/>
            </a:pPr>
            <a:r>
              <a:rPr lang="en-US" sz="1200" dirty="0">
                <a:solidFill>
                  <a:srgbClr val="3C3939"/>
                </a:solidFill>
                <a:latin typeface="Roboto" pitchFamily="34" charset="0"/>
                <a:ea typeface="Roboto" pitchFamily="34" charset="-122"/>
                <a:cs typeface="Roboto" pitchFamily="34" charset="-120"/>
              </a:rPr>
              <a:t>Методи аналізу та приклади застосування ГІС у різних галузях</a:t>
            </a:r>
            <a:endParaRPr lang="en-US" sz="1200" dirty="0"/>
          </a:p>
        </p:txBody>
      </p:sp>
      <p:sp>
        <p:nvSpPr>
          <p:cNvPr id="25" name="Text 18"/>
          <p:cNvSpPr/>
          <p:nvPr/>
        </p:nvSpPr>
        <p:spPr>
          <a:xfrm>
            <a:off x="543401" y="7305080"/>
            <a:ext cx="13543598" cy="496729"/>
          </a:xfrm>
          <a:prstGeom prst="rect">
            <a:avLst/>
          </a:prstGeom>
          <a:noFill/>
          <a:ln/>
        </p:spPr>
        <p:txBody>
          <a:bodyPr wrap="square" lIns="0" tIns="0" rIns="0" bIns="0" rtlCol="0" anchor="t"/>
          <a:lstStyle/>
          <a:p>
            <a:pPr marL="0" indent="0" algn="l">
              <a:lnSpc>
                <a:spcPts val="1950"/>
              </a:lnSpc>
              <a:buNone/>
            </a:pPr>
            <a:r>
              <a:rPr lang="en-US" sz="1200" dirty="0">
                <a:solidFill>
                  <a:srgbClr val="3C3939"/>
                </a:solidFill>
                <a:latin typeface="Roboto" pitchFamily="34" charset="0"/>
                <a:ea typeface="Roboto" pitchFamily="34" charset="-122"/>
                <a:cs typeface="Roboto" pitchFamily="34" charset="-120"/>
              </a:rPr>
              <a:t>Курс побудований логічно від фундаментальних концепцій до практичного застосування. Ми розпочнемо з базових понять і поступово перейдемо до складніших аспектів геоінформаційних систем. Значну увагу буде приділено практичним навичкам роботи з популярними ГІС-платформами.</a:t>
            </a:r>
            <a:endParaRPr lang="en-US" sz="1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22102" y="631984"/>
            <a:ext cx="5740718" cy="555427"/>
          </a:xfrm>
          <a:prstGeom prst="rect">
            <a:avLst/>
          </a:prstGeom>
          <a:noFill/>
          <a:ln/>
        </p:spPr>
        <p:txBody>
          <a:bodyPr wrap="none" lIns="0" tIns="0" rIns="0" bIns="0" rtlCol="0" anchor="t"/>
          <a:lstStyle/>
          <a:p>
            <a:pPr marL="0" indent="0" algn="l">
              <a:lnSpc>
                <a:spcPts val="4350"/>
              </a:lnSpc>
              <a:buNone/>
            </a:pPr>
            <a:r>
              <a:rPr lang="en-US" sz="3450" dirty="0">
                <a:solidFill>
                  <a:srgbClr val="1B1B27"/>
                </a:solidFill>
                <a:latin typeface="Raleway" pitchFamily="34" charset="0"/>
                <a:ea typeface="Raleway" pitchFamily="34" charset="-122"/>
                <a:cs typeface="Raleway" pitchFamily="34" charset="-120"/>
              </a:rPr>
              <a:t>Методи та Алгоритми в ГІС</a:t>
            </a:r>
            <a:endParaRPr lang="en-US" sz="3450" dirty="0"/>
          </a:p>
        </p:txBody>
      </p:sp>
      <p:sp>
        <p:nvSpPr>
          <p:cNvPr id="4" name="Shape 1"/>
          <p:cNvSpPr/>
          <p:nvPr/>
        </p:nvSpPr>
        <p:spPr>
          <a:xfrm>
            <a:off x="622102" y="1453991"/>
            <a:ext cx="133231" cy="952857"/>
          </a:xfrm>
          <a:prstGeom prst="roundRect">
            <a:avLst>
              <a:gd name="adj" fmla="val 56037"/>
            </a:avLst>
          </a:prstGeom>
          <a:solidFill>
            <a:srgbClr val="E1E1EA"/>
          </a:solidFill>
          <a:ln w="7620">
            <a:solidFill>
              <a:srgbClr val="C7C7D0"/>
            </a:solidFill>
            <a:prstDash val="solid"/>
          </a:ln>
        </p:spPr>
      </p:sp>
      <p:sp>
        <p:nvSpPr>
          <p:cNvPr id="5" name="Text 2"/>
          <p:cNvSpPr/>
          <p:nvPr/>
        </p:nvSpPr>
        <p:spPr>
          <a:xfrm>
            <a:off x="1021913" y="1453991"/>
            <a:ext cx="2322076" cy="277654"/>
          </a:xfrm>
          <a:prstGeom prst="rect">
            <a:avLst/>
          </a:prstGeom>
          <a:noFill/>
          <a:ln/>
        </p:spPr>
        <p:txBody>
          <a:bodyPr wrap="none" lIns="0" tIns="0" rIns="0" bIns="0" rtlCol="0" anchor="t"/>
          <a:lstStyle/>
          <a:p>
            <a:pPr marL="0" indent="0" algn="l">
              <a:lnSpc>
                <a:spcPts val="2150"/>
              </a:lnSpc>
              <a:buNone/>
            </a:pPr>
            <a:r>
              <a:rPr lang="en-US" sz="1700" dirty="0">
                <a:solidFill>
                  <a:srgbClr val="3C3939"/>
                </a:solidFill>
                <a:latin typeface="Raleway" pitchFamily="34" charset="0"/>
                <a:ea typeface="Raleway" pitchFamily="34" charset="-122"/>
                <a:cs typeface="Raleway" pitchFamily="34" charset="-120"/>
              </a:rPr>
              <a:t>Картографічні методи</a:t>
            </a:r>
            <a:endParaRPr lang="en-US" sz="1700" dirty="0"/>
          </a:p>
        </p:txBody>
      </p:sp>
      <p:sp>
        <p:nvSpPr>
          <p:cNvPr id="6" name="Text 3"/>
          <p:cNvSpPr/>
          <p:nvPr/>
        </p:nvSpPr>
        <p:spPr>
          <a:xfrm>
            <a:off x="1021913" y="1838206"/>
            <a:ext cx="7499985" cy="568643"/>
          </a:xfrm>
          <a:prstGeom prst="rect">
            <a:avLst/>
          </a:prstGeom>
          <a:noFill/>
          <a:ln/>
        </p:spPr>
        <p:txBody>
          <a:bodyPr wrap="square" lIns="0" tIns="0" rIns="0" bIns="0" rtlCol="0" anchor="t"/>
          <a:lstStyle/>
          <a:p>
            <a:pPr marL="0" indent="0" algn="l">
              <a:lnSpc>
                <a:spcPts val="2200"/>
              </a:lnSpc>
              <a:buNone/>
            </a:pPr>
            <a:r>
              <a:rPr lang="en-US" sz="1350" dirty="0">
                <a:solidFill>
                  <a:srgbClr val="3C3939"/>
                </a:solidFill>
                <a:latin typeface="Roboto" pitchFamily="34" charset="0"/>
                <a:ea typeface="Roboto" pitchFamily="34" charset="-122"/>
                <a:cs typeface="Roboto" pitchFamily="34" charset="-120"/>
              </a:rPr>
              <a:t>Трансформація координат, генералізація, зміна проєкцій, композиція карт, оформлення тематичних карт.</a:t>
            </a:r>
            <a:endParaRPr lang="en-US" sz="1350" dirty="0"/>
          </a:p>
        </p:txBody>
      </p:sp>
      <p:sp>
        <p:nvSpPr>
          <p:cNvPr id="7" name="Shape 4"/>
          <p:cNvSpPr/>
          <p:nvPr/>
        </p:nvSpPr>
        <p:spPr>
          <a:xfrm>
            <a:off x="888683" y="2584490"/>
            <a:ext cx="133231" cy="952857"/>
          </a:xfrm>
          <a:prstGeom prst="roundRect">
            <a:avLst>
              <a:gd name="adj" fmla="val 56037"/>
            </a:avLst>
          </a:prstGeom>
          <a:solidFill>
            <a:srgbClr val="E1E1EA"/>
          </a:solidFill>
          <a:ln w="7620">
            <a:solidFill>
              <a:srgbClr val="C7C7D0"/>
            </a:solidFill>
            <a:prstDash val="solid"/>
          </a:ln>
        </p:spPr>
      </p:sp>
      <p:sp>
        <p:nvSpPr>
          <p:cNvPr id="8" name="Text 5"/>
          <p:cNvSpPr/>
          <p:nvPr/>
        </p:nvSpPr>
        <p:spPr>
          <a:xfrm>
            <a:off x="1288494" y="2584490"/>
            <a:ext cx="3201353" cy="277654"/>
          </a:xfrm>
          <a:prstGeom prst="rect">
            <a:avLst/>
          </a:prstGeom>
          <a:noFill/>
          <a:ln/>
        </p:spPr>
        <p:txBody>
          <a:bodyPr wrap="none" lIns="0" tIns="0" rIns="0" bIns="0" rtlCol="0" anchor="t"/>
          <a:lstStyle/>
          <a:p>
            <a:pPr marL="0" indent="0" algn="l">
              <a:lnSpc>
                <a:spcPts val="2150"/>
              </a:lnSpc>
              <a:buNone/>
            </a:pPr>
            <a:r>
              <a:rPr lang="en-US" sz="1700" dirty="0">
                <a:solidFill>
                  <a:srgbClr val="3C3939"/>
                </a:solidFill>
                <a:latin typeface="Raleway" pitchFamily="34" charset="0"/>
                <a:ea typeface="Raleway" pitchFamily="34" charset="-122"/>
                <a:cs typeface="Raleway" pitchFamily="34" charset="-120"/>
              </a:rPr>
              <a:t>Методи просторового аналізу</a:t>
            </a:r>
            <a:endParaRPr lang="en-US" sz="1700" dirty="0"/>
          </a:p>
        </p:txBody>
      </p:sp>
      <p:sp>
        <p:nvSpPr>
          <p:cNvPr id="9" name="Text 6"/>
          <p:cNvSpPr/>
          <p:nvPr/>
        </p:nvSpPr>
        <p:spPr>
          <a:xfrm>
            <a:off x="1288494" y="2968704"/>
            <a:ext cx="7233404" cy="568643"/>
          </a:xfrm>
          <a:prstGeom prst="rect">
            <a:avLst/>
          </a:prstGeom>
          <a:noFill/>
          <a:ln/>
        </p:spPr>
        <p:txBody>
          <a:bodyPr wrap="square" lIns="0" tIns="0" rIns="0" bIns="0" rtlCol="0" anchor="t"/>
          <a:lstStyle/>
          <a:p>
            <a:pPr marL="0" indent="0" algn="l">
              <a:lnSpc>
                <a:spcPts val="2200"/>
              </a:lnSpc>
              <a:buNone/>
            </a:pPr>
            <a:r>
              <a:rPr lang="en-US" sz="1350" dirty="0">
                <a:solidFill>
                  <a:srgbClr val="3C3939"/>
                </a:solidFill>
                <a:latin typeface="Roboto" pitchFamily="34" charset="0"/>
                <a:ea typeface="Roboto" pitchFamily="34" charset="-122"/>
                <a:cs typeface="Roboto" pitchFamily="34" charset="-120"/>
              </a:rPr>
              <a:t>Буферизація, оверлейні операції, мережевий аналіз, аналіз близькості, виділення зон видимості.</a:t>
            </a:r>
            <a:endParaRPr lang="en-US" sz="1350" dirty="0"/>
          </a:p>
        </p:txBody>
      </p:sp>
      <p:sp>
        <p:nvSpPr>
          <p:cNvPr id="10" name="Shape 7"/>
          <p:cNvSpPr/>
          <p:nvPr/>
        </p:nvSpPr>
        <p:spPr>
          <a:xfrm>
            <a:off x="1155263" y="3714988"/>
            <a:ext cx="133231" cy="952857"/>
          </a:xfrm>
          <a:prstGeom prst="roundRect">
            <a:avLst>
              <a:gd name="adj" fmla="val 56037"/>
            </a:avLst>
          </a:prstGeom>
          <a:solidFill>
            <a:srgbClr val="E1E1EA"/>
          </a:solidFill>
          <a:ln w="7620">
            <a:solidFill>
              <a:srgbClr val="C7C7D0"/>
            </a:solidFill>
            <a:prstDash val="solid"/>
          </a:ln>
        </p:spPr>
      </p:sp>
      <p:sp>
        <p:nvSpPr>
          <p:cNvPr id="11" name="Text 8"/>
          <p:cNvSpPr/>
          <p:nvPr/>
        </p:nvSpPr>
        <p:spPr>
          <a:xfrm>
            <a:off x="1555075" y="3714988"/>
            <a:ext cx="2422208" cy="277654"/>
          </a:xfrm>
          <a:prstGeom prst="rect">
            <a:avLst/>
          </a:prstGeom>
          <a:noFill/>
          <a:ln/>
        </p:spPr>
        <p:txBody>
          <a:bodyPr wrap="none" lIns="0" tIns="0" rIns="0" bIns="0" rtlCol="0" anchor="t"/>
          <a:lstStyle/>
          <a:p>
            <a:pPr marL="0" indent="0" algn="l">
              <a:lnSpc>
                <a:spcPts val="2150"/>
              </a:lnSpc>
              <a:buNone/>
            </a:pPr>
            <a:r>
              <a:rPr lang="en-US" sz="1700" dirty="0">
                <a:solidFill>
                  <a:srgbClr val="3C3939"/>
                </a:solidFill>
                <a:latin typeface="Raleway" pitchFamily="34" charset="0"/>
                <a:ea typeface="Raleway" pitchFamily="34" charset="-122"/>
                <a:cs typeface="Raleway" pitchFamily="34" charset="-120"/>
              </a:rPr>
              <a:t>Методи геостатистики</a:t>
            </a:r>
            <a:endParaRPr lang="en-US" sz="1700" dirty="0"/>
          </a:p>
        </p:txBody>
      </p:sp>
      <p:sp>
        <p:nvSpPr>
          <p:cNvPr id="12" name="Text 9"/>
          <p:cNvSpPr/>
          <p:nvPr/>
        </p:nvSpPr>
        <p:spPr>
          <a:xfrm>
            <a:off x="1555075" y="4099203"/>
            <a:ext cx="6966823" cy="568643"/>
          </a:xfrm>
          <a:prstGeom prst="rect">
            <a:avLst/>
          </a:prstGeom>
          <a:noFill/>
          <a:ln/>
        </p:spPr>
        <p:txBody>
          <a:bodyPr wrap="square" lIns="0" tIns="0" rIns="0" bIns="0" rtlCol="0" anchor="t"/>
          <a:lstStyle/>
          <a:p>
            <a:pPr marL="0" indent="0" algn="l">
              <a:lnSpc>
                <a:spcPts val="2200"/>
              </a:lnSpc>
              <a:buNone/>
            </a:pPr>
            <a:r>
              <a:rPr lang="en-US" sz="1350" dirty="0">
                <a:solidFill>
                  <a:srgbClr val="3C3939"/>
                </a:solidFill>
                <a:latin typeface="Roboto" pitchFamily="34" charset="0"/>
                <a:ea typeface="Roboto" pitchFamily="34" charset="-122"/>
                <a:cs typeface="Roboto" pitchFamily="34" charset="-120"/>
              </a:rPr>
              <a:t>Просторова інтерполяція, кригінг, просторова регресія, аналіз точкових образів, виявлення кластерів.</a:t>
            </a:r>
            <a:endParaRPr lang="en-US" sz="1350" dirty="0"/>
          </a:p>
        </p:txBody>
      </p:sp>
      <p:sp>
        <p:nvSpPr>
          <p:cNvPr id="13" name="Shape 10"/>
          <p:cNvSpPr/>
          <p:nvPr/>
        </p:nvSpPr>
        <p:spPr>
          <a:xfrm>
            <a:off x="1421963" y="4845487"/>
            <a:ext cx="133231" cy="952857"/>
          </a:xfrm>
          <a:prstGeom prst="roundRect">
            <a:avLst>
              <a:gd name="adj" fmla="val 56037"/>
            </a:avLst>
          </a:prstGeom>
          <a:solidFill>
            <a:srgbClr val="E1E1EA"/>
          </a:solidFill>
          <a:ln w="7620">
            <a:solidFill>
              <a:srgbClr val="C7C7D0"/>
            </a:solidFill>
            <a:prstDash val="solid"/>
          </a:ln>
        </p:spPr>
      </p:sp>
      <p:sp>
        <p:nvSpPr>
          <p:cNvPr id="14" name="Text 11"/>
          <p:cNvSpPr/>
          <p:nvPr/>
        </p:nvSpPr>
        <p:spPr>
          <a:xfrm>
            <a:off x="1821775" y="4845487"/>
            <a:ext cx="2338507" cy="277654"/>
          </a:xfrm>
          <a:prstGeom prst="rect">
            <a:avLst/>
          </a:prstGeom>
          <a:noFill/>
          <a:ln/>
        </p:spPr>
        <p:txBody>
          <a:bodyPr wrap="none" lIns="0" tIns="0" rIns="0" bIns="0" rtlCol="0" anchor="t"/>
          <a:lstStyle/>
          <a:p>
            <a:pPr marL="0" indent="0" algn="l">
              <a:lnSpc>
                <a:spcPts val="2150"/>
              </a:lnSpc>
              <a:buNone/>
            </a:pPr>
            <a:r>
              <a:rPr lang="en-US" sz="1700" dirty="0">
                <a:solidFill>
                  <a:srgbClr val="3C3939"/>
                </a:solidFill>
                <a:latin typeface="Raleway" pitchFamily="34" charset="0"/>
                <a:ea typeface="Raleway" pitchFamily="34" charset="-122"/>
                <a:cs typeface="Raleway" pitchFamily="34" charset="-120"/>
              </a:rPr>
              <a:t>Методи моделювання</a:t>
            </a:r>
            <a:endParaRPr lang="en-US" sz="1700" dirty="0"/>
          </a:p>
        </p:txBody>
      </p:sp>
      <p:sp>
        <p:nvSpPr>
          <p:cNvPr id="15" name="Text 12"/>
          <p:cNvSpPr/>
          <p:nvPr/>
        </p:nvSpPr>
        <p:spPr>
          <a:xfrm>
            <a:off x="1821775" y="5229701"/>
            <a:ext cx="6700123" cy="568643"/>
          </a:xfrm>
          <a:prstGeom prst="rect">
            <a:avLst/>
          </a:prstGeom>
          <a:noFill/>
          <a:ln/>
        </p:spPr>
        <p:txBody>
          <a:bodyPr wrap="square" lIns="0" tIns="0" rIns="0" bIns="0" rtlCol="0" anchor="t"/>
          <a:lstStyle/>
          <a:p>
            <a:pPr marL="0" indent="0" algn="l">
              <a:lnSpc>
                <a:spcPts val="2200"/>
              </a:lnSpc>
              <a:buNone/>
            </a:pPr>
            <a:r>
              <a:rPr lang="en-US" sz="1350" dirty="0">
                <a:solidFill>
                  <a:srgbClr val="3C3939"/>
                </a:solidFill>
                <a:latin typeface="Roboto" pitchFamily="34" charset="0"/>
                <a:ea typeface="Roboto" pitchFamily="34" charset="-122"/>
                <a:cs typeface="Roboto" pitchFamily="34" charset="-120"/>
              </a:rPr>
              <a:t>Побудова цифрових моделей рельєфу, гідрологічне моделювання, прогнозування змін земного покриву.</a:t>
            </a:r>
            <a:endParaRPr lang="en-US" sz="1350" dirty="0"/>
          </a:p>
        </p:txBody>
      </p:sp>
      <p:sp>
        <p:nvSpPr>
          <p:cNvPr id="16" name="Text 13"/>
          <p:cNvSpPr/>
          <p:nvPr/>
        </p:nvSpPr>
        <p:spPr>
          <a:xfrm>
            <a:off x="622102" y="6175891"/>
            <a:ext cx="7899797" cy="1421606"/>
          </a:xfrm>
          <a:prstGeom prst="rect">
            <a:avLst/>
          </a:prstGeom>
          <a:noFill/>
          <a:ln/>
        </p:spPr>
        <p:txBody>
          <a:bodyPr wrap="square" lIns="0" tIns="0" rIns="0" bIns="0" rtlCol="0" anchor="t"/>
          <a:lstStyle/>
          <a:p>
            <a:pPr marL="0" indent="0" algn="l">
              <a:lnSpc>
                <a:spcPts val="2200"/>
              </a:lnSpc>
              <a:buNone/>
            </a:pPr>
            <a:r>
              <a:rPr lang="en-US" sz="1350" dirty="0">
                <a:solidFill>
                  <a:srgbClr val="3C3939"/>
                </a:solidFill>
                <a:latin typeface="Roboto" pitchFamily="34" charset="0"/>
                <a:ea typeface="Roboto" pitchFamily="34" charset="-122"/>
                <a:cs typeface="Roboto" pitchFamily="34" charset="-120"/>
              </a:rPr>
              <a:t>Методи та алгоритми, що використовуються в ГІС, постійно розвиваються, інтегруючи досягнення суміжних дисциплін: комп'ютерні науки, математична статистика, теорія графів, дослідження операцій. Сучасні тенденції включають впровадження методів машинного навчання для аналізу просторових даних, розвиток алгоритмів обробки великих геоданих та використання методів нечіткої логіки для роботи з невизначеністю в просторовій інформації.</a:t>
            </a:r>
            <a:endParaRPr lang="en-US" sz="135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sp>
        <p:nvSpPr>
          <p:cNvPr id="2" name="Text 0"/>
          <p:cNvSpPr/>
          <p:nvPr/>
        </p:nvSpPr>
        <p:spPr>
          <a:xfrm>
            <a:off x="600432" y="473631"/>
            <a:ext cx="4288869" cy="536019"/>
          </a:xfrm>
          <a:prstGeom prst="rect">
            <a:avLst/>
          </a:prstGeom>
          <a:noFill/>
          <a:ln/>
        </p:spPr>
        <p:txBody>
          <a:bodyPr wrap="none" lIns="0" tIns="0" rIns="0" bIns="0" rtlCol="0" anchor="t"/>
          <a:lstStyle/>
          <a:p>
            <a:pPr marL="0" indent="0" algn="l">
              <a:lnSpc>
                <a:spcPts val="4200"/>
              </a:lnSpc>
              <a:buNone/>
            </a:pPr>
            <a:r>
              <a:rPr lang="en-US" sz="3350" dirty="0">
                <a:solidFill>
                  <a:srgbClr val="1B1B27"/>
                </a:solidFill>
                <a:latin typeface="Raleway" pitchFamily="34" charset="0"/>
                <a:ea typeface="Raleway" pitchFamily="34" charset="-122"/>
                <a:cs typeface="Raleway" pitchFamily="34" charset="-120"/>
              </a:rPr>
              <a:t>Користувачі ГІС</a:t>
            </a:r>
            <a:endParaRPr lang="en-US" sz="3350" dirty="0"/>
          </a:p>
        </p:txBody>
      </p:sp>
      <p:pic>
        <p:nvPicPr>
          <p:cNvPr id="3" name="Image 0" descr="preencoded.png"/>
          <p:cNvPicPr>
            <a:picLocks noChangeAspect="1"/>
          </p:cNvPicPr>
          <p:nvPr/>
        </p:nvPicPr>
        <p:blipFill>
          <a:blip r:embed="rId3"/>
          <a:stretch>
            <a:fillRect/>
          </a:stretch>
        </p:blipFill>
        <p:spPr>
          <a:xfrm>
            <a:off x="3293031" y="1352669"/>
            <a:ext cx="1329452" cy="988219"/>
          </a:xfrm>
          <a:prstGeom prst="rect">
            <a:avLst/>
          </a:prstGeom>
        </p:spPr>
      </p:pic>
      <p:pic>
        <p:nvPicPr>
          <p:cNvPr id="4" name="Image 1" descr="preencoded.png"/>
          <p:cNvPicPr>
            <a:picLocks noChangeAspect="1"/>
          </p:cNvPicPr>
          <p:nvPr/>
        </p:nvPicPr>
        <p:blipFill>
          <a:blip r:embed="rId4"/>
          <a:stretch>
            <a:fillRect/>
          </a:stretch>
        </p:blipFill>
        <p:spPr>
          <a:xfrm>
            <a:off x="3837027" y="1818561"/>
            <a:ext cx="241221" cy="301466"/>
          </a:xfrm>
          <a:prstGeom prst="rect">
            <a:avLst/>
          </a:prstGeom>
        </p:spPr>
      </p:pic>
      <p:sp>
        <p:nvSpPr>
          <p:cNvPr id="5" name="Text 1"/>
          <p:cNvSpPr/>
          <p:nvPr/>
        </p:nvSpPr>
        <p:spPr>
          <a:xfrm>
            <a:off x="4793933" y="1524119"/>
            <a:ext cx="2144435" cy="268010"/>
          </a:xfrm>
          <a:prstGeom prst="rect">
            <a:avLst/>
          </a:prstGeom>
          <a:noFill/>
          <a:ln/>
        </p:spPr>
        <p:txBody>
          <a:bodyPr wrap="none" lIns="0" tIns="0" rIns="0" bIns="0" rtlCol="0" anchor="t"/>
          <a:lstStyle/>
          <a:p>
            <a:pPr marL="0" indent="0" algn="l">
              <a:lnSpc>
                <a:spcPts val="2100"/>
              </a:lnSpc>
              <a:buNone/>
            </a:pPr>
            <a:r>
              <a:rPr lang="en-US" sz="1650" dirty="0">
                <a:solidFill>
                  <a:srgbClr val="3C3939"/>
                </a:solidFill>
                <a:latin typeface="Raleway" pitchFamily="34" charset="0"/>
                <a:ea typeface="Raleway" pitchFamily="34" charset="-122"/>
                <a:cs typeface="Raleway" pitchFamily="34" charset="-120"/>
              </a:rPr>
              <a:t>ГІС-фахівці</a:t>
            </a:r>
            <a:endParaRPr lang="en-US" sz="1650" dirty="0"/>
          </a:p>
        </p:txBody>
      </p:sp>
      <p:sp>
        <p:nvSpPr>
          <p:cNvPr id="6" name="Text 2"/>
          <p:cNvSpPr/>
          <p:nvPr/>
        </p:nvSpPr>
        <p:spPr>
          <a:xfrm>
            <a:off x="4793933" y="1894999"/>
            <a:ext cx="3081576" cy="274439"/>
          </a:xfrm>
          <a:prstGeom prst="rect">
            <a:avLst/>
          </a:prstGeom>
          <a:noFill/>
          <a:ln/>
        </p:spPr>
        <p:txBody>
          <a:bodyPr wrap="none" lIns="0" tIns="0" rIns="0" bIns="0" rtlCol="0" anchor="t"/>
          <a:lstStyle/>
          <a:p>
            <a:pPr marL="0" indent="0" algn="l">
              <a:lnSpc>
                <a:spcPts val="2150"/>
              </a:lnSpc>
              <a:buNone/>
            </a:pPr>
            <a:r>
              <a:rPr lang="en-US" sz="1350" dirty="0">
                <a:solidFill>
                  <a:srgbClr val="3C3939"/>
                </a:solidFill>
                <a:latin typeface="Roboto" pitchFamily="34" charset="0"/>
                <a:ea typeface="Roboto" pitchFamily="34" charset="-122"/>
                <a:cs typeface="Roboto" pitchFamily="34" charset="-120"/>
              </a:rPr>
              <a:t>Розробники та адміністратори систем</a:t>
            </a:r>
            <a:endParaRPr lang="en-US" sz="1350" dirty="0"/>
          </a:p>
        </p:txBody>
      </p:sp>
      <p:sp>
        <p:nvSpPr>
          <p:cNvPr id="7" name="Shape 3"/>
          <p:cNvSpPr/>
          <p:nvPr/>
        </p:nvSpPr>
        <p:spPr>
          <a:xfrm>
            <a:off x="4665345" y="2352794"/>
            <a:ext cx="9321760" cy="11430"/>
          </a:xfrm>
          <a:prstGeom prst="roundRect">
            <a:avLst>
              <a:gd name="adj" fmla="val 630400"/>
            </a:avLst>
          </a:prstGeom>
          <a:solidFill>
            <a:srgbClr val="C7C7D0"/>
          </a:solidFill>
          <a:ln/>
        </p:spPr>
      </p:sp>
      <p:pic>
        <p:nvPicPr>
          <p:cNvPr id="8" name="Image 2" descr="preencoded.png"/>
          <p:cNvPicPr>
            <a:picLocks noChangeAspect="1"/>
          </p:cNvPicPr>
          <p:nvPr/>
        </p:nvPicPr>
        <p:blipFill>
          <a:blip r:embed="rId5"/>
          <a:stretch>
            <a:fillRect/>
          </a:stretch>
        </p:blipFill>
        <p:spPr>
          <a:xfrm>
            <a:off x="2628186" y="2383750"/>
            <a:ext cx="2659023" cy="988219"/>
          </a:xfrm>
          <a:prstGeom prst="rect">
            <a:avLst/>
          </a:prstGeom>
        </p:spPr>
      </p:pic>
      <p:pic>
        <p:nvPicPr>
          <p:cNvPr id="9" name="Image 3" descr="preencoded.png"/>
          <p:cNvPicPr>
            <a:picLocks noChangeAspect="1"/>
          </p:cNvPicPr>
          <p:nvPr/>
        </p:nvPicPr>
        <p:blipFill>
          <a:blip r:embed="rId6"/>
          <a:stretch>
            <a:fillRect/>
          </a:stretch>
        </p:blipFill>
        <p:spPr>
          <a:xfrm>
            <a:off x="3837027" y="2727127"/>
            <a:ext cx="241221" cy="301466"/>
          </a:xfrm>
          <a:prstGeom prst="rect">
            <a:avLst/>
          </a:prstGeom>
        </p:spPr>
      </p:pic>
      <p:sp>
        <p:nvSpPr>
          <p:cNvPr id="10" name="Text 4"/>
          <p:cNvSpPr/>
          <p:nvPr/>
        </p:nvSpPr>
        <p:spPr>
          <a:xfrm>
            <a:off x="5458658" y="2555200"/>
            <a:ext cx="2144435" cy="268010"/>
          </a:xfrm>
          <a:prstGeom prst="rect">
            <a:avLst/>
          </a:prstGeom>
          <a:noFill/>
          <a:ln/>
        </p:spPr>
        <p:txBody>
          <a:bodyPr wrap="none" lIns="0" tIns="0" rIns="0" bIns="0" rtlCol="0" anchor="t"/>
          <a:lstStyle/>
          <a:p>
            <a:pPr marL="0" indent="0" algn="l">
              <a:lnSpc>
                <a:spcPts val="2100"/>
              </a:lnSpc>
              <a:buNone/>
            </a:pPr>
            <a:r>
              <a:rPr lang="en-US" sz="1650" dirty="0">
                <a:solidFill>
                  <a:srgbClr val="3C3939"/>
                </a:solidFill>
                <a:latin typeface="Raleway" pitchFamily="34" charset="0"/>
                <a:ea typeface="Raleway" pitchFamily="34" charset="-122"/>
                <a:cs typeface="Raleway" pitchFamily="34" charset="-120"/>
              </a:rPr>
              <a:t>ГІС-аналітики</a:t>
            </a:r>
            <a:endParaRPr lang="en-US" sz="1650" dirty="0"/>
          </a:p>
        </p:txBody>
      </p:sp>
      <p:sp>
        <p:nvSpPr>
          <p:cNvPr id="11" name="Text 5"/>
          <p:cNvSpPr/>
          <p:nvPr/>
        </p:nvSpPr>
        <p:spPr>
          <a:xfrm>
            <a:off x="5458658" y="2926080"/>
            <a:ext cx="3405307" cy="274439"/>
          </a:xfrm>
          <a:prstGeom prst="rect">
            <a:avLst/>
          </a:prstGeom>
          <a:noFill/>
          <a:ln/>
        </p:spPr>
        <p:txBody>
          <a:bodyPr wrap="none" lIns="0" tIns="0" rIns="0" bIns="0" rtlCol="0" anchor="t"/>
          <a:lstStyle/>
          <a:p>
            <a:pPr marL="0" indent="0" algn="l">
              <a:lnSpc>
                <a:spcPts val="2150"/>
              </a:lnSpc>
              <a:buNone/>
            </a:pPr>
            <a:r>
              <a:rPr lang="en-US" sz="1350" dirty="0">
                <a:solidFill>
                  <a:srgbClr val="3C3939"/>
                </a:solidFill>
                <a:latin typeface="Roboto" pitchFamily="34" charset="0"/>
                <a:ea typeface="Roboto" pitchFamily="34" charset="-122"/>
                <a:cs typeface="Roboto" pitchFamily="34" charset="-120"/>
              </a:rPr>
              <a:t>Виконавці складних просторових аналізів</a:t>
            </a:r>
            <a:endParaRPr lang="en-US" sz="1350" dirty="0"/>
          </a:p>
        </p:txBody>
      </p:sp>
      <p:sp>
        <p:nvSpPr>
          <p:cNvPr id="12" name="Shape 6"/>
          <p:cNvSpPr/>
          <p:nvPr/>
        </p:nvSpPr>
        <p:spPr>
          <a:xfrm>
            <a:off x="5330071" y="3383875"/>
            <a:ext cx="8657034" cy="11430"/>
          </a:xfrm>
          <a:prstGeom prst="roundRect">
            <a:avLst>
              <a:gd name="adj" fmla="val 630400"/>
            </a:avLst>
          </a:prstGeom>
          <a:solidFill>
            <a:srgbClr val="C7C7D0"/>
          </a:solidFill>
          <a:ln/>
        </p:spPr>
      </p:sp>
      <p:pic>
        <p:nvPicPr>
          <p:cNvPr id="13" name="Image 4" descr="preencoded.png"/>
          <p:cNvPicPr>
            <a:picLocks noChangeAspect="1"/>
          </p:cNvPicPr>
          <p:nvPr/>
        </p:nvPicPr>
        <p:blipFill>
          <a:blip r:embed="rId7"/>
          <a:stretch>
            <a:fillRect/>
          </a:stretch>
        </p:blipFill>
        <p:spPr>
          <a:xfrm>
            <a:off x="1963460" y="3414832"/>
            <a:ext cx="3988475" cy="988219"/>
          </a:xfrm>
          <a:prstGeom prst="rect">
            <a:avLst/>
          </a:prstGeom>
        </p:spPr>
      </p:pic>
      <p:pic>
        <p:nvPicPr>
          <p:cNvPr id="14" name="Image 5" descr="preencoded.png"/>
          <p:cNvPicPr>
            <a:picLocks noChangeAspect="1"/>
          </p:cNvPicPr>
          <p:nvPr/>
        </p:nvPicPr>
        <p:blipFill>
          <a:blip r:embed="rId8"/>
          <a:stretch>
            <a:fillRect/>
          </a:stretch>
        </p:blipFill>
        <p:spPr>
          <a:xfrm>
            <a:off x="3837027" y="3758208"/>
            <a:ext cx="241221" cy="301466"/>
          </a:xfrm>
          <a:prstGeom prst="rect">
            <a:avLst/>
          </a:prstGeom>
        </p:spPr>
      </p:pic>
      <p:sp>
        <p:nvSpPr>
          <p:cNvPr id="15" name="Text 7"/>
          <p:cNvSpPr/>
          <p:nvPr/>
        </p:nvSpPr>
        <p:spPr>
          <a:xfrm>
            <a:off x="6123384" y="3586282"/>
            <a:ext cx="2144435" cy="268010"/>
          </a:xfrm>
          <a:prstGeom prst="rect">
            <a:avLst/>
          </a:prstGeom>
          <a:noFill/>
          <a:ln/>
        </p:spPr>
        <p:txBody>
          <a:bodyPr wrap="none" lIns="0" tIns="0" rIns="0" bIns="0" rtlCol="0" anchor="t"/>
          <a:lstStyle/>
          <a:p>
            <a:pPr marL="0" indent="0" algn="l">
              <a:lnSpc>
                <a:spcPts val="2100"/>
              </a:lnSpc>
              <a:buNone/>
            </a:pPr>
            <a:r>
              <a:rPr lang="en-US" sz="1650" dirty="0">
                <a:solidFill>
                  <a:srgbClr val="3C3939"/>
                </a:solidFill>
                <a:latin typeface="Raleway" pitchFamily="34" charset="0"/>
                <a:ea typeface="Raleway" pitchFamily="34" charset="-122"/>
                <a:cs typeface="Raleway" pitchFamily="34" charset="-120"/>
              </a:rPr>
              <a:t>ГІС-оператори</a:t>
            </a:r>
            <a:endParaRPr lang="en-US" sz="1650" dirty="0"/>
          </a:p>
        </p:txBody>
      </p:sp>
      <p:sp>
        <p:nvSpPr>
          <p:cNvPr id="16" name="Text 8"/>
          <p:cNvSpPr/>
          <p:nvPr/>
        </p:nvSpPr>
        <p:spPr>
          <a:xfrm>
            <a:off x="6123384" y="3957161"/>
            <a:ext cx="4214932" cy="274439"/>
          </a:xfrm>
          <a:prstGeom prst="rect">
            <a:avLst/>
          </a:prstGeom>
          <a:noFill/>
          <a:ln/>
        </p:spPr>
        <p:txBody>
          <a:bodyPr wrap="none" lIns="0" tIns="0" rIns="0" bIns="0" rtlCol="0" anchor="t"/>
          <a:lstStyle/>
          <a:p>
            <a:pPr marL="0" indent="0" algn="l">
              <a:lnSpc>
                <a:spcPts val="2150"/>
              </a:lnSpc>
              <a:buNone/>
            </a:pPr>
            <a:r>
              <a:rPr lang="en-US" sz="1350" dirty="0">
                <a:solidFill>
                  <a:srgbClr val="3C3939"/>
                </a:solidFill>
                <a:latin typeface="Roboto" pitchFamily="34" charset="0"/>
                <a:ea typeface="Roboto" pitchFamily="34" charset="-122"/>
                <a:cs typeface="Roboto" pitchFamily="34" charset="-120"/>
              </a:rPr>
              <a:t>Технічний персонал для введення та обробки даних</a:t>
            </a:r>
            <a:endParaRPr lang="en-US" sz="1350" dirty="0"/>
          </a:p>
        </p:txBody>
      </p:sp>
      <p:sp>
        <p:nvSpPr>
          <p:cNvPr id="17" name="Shape 9"/>
          <p:cNvSpPr/>
          <p:nvPr/>
        </p:nvSpPr>
        <p:spPr>
          <a:xfrm>
            <a:off x="5994797" y="4414957"/>
            <a:ext cx="7992308" cy="11430"/>
          </a:xfrm>
          <a:prstGeom prst="roundRect">
            <a:avLst>
              <a:gd name="adj" fmla="val 630400"/>
            </a:avLst>
          </a:prstGeom>
          <a:solidFill>
            <a:srgbClr val="C7C7D0"/>
          </a:solidFill>
          <a:ln/>
        </p:spPr>
      </p:sp>
      <p:pic>
        <p:nvPicPr>
          <p:cNvPr id="18" name="Image 6" descr="preencoded.png"/>
          <p:cNvPicPr>
            <a:picLocks noChangeAspect="1"/>
          </p:cNvPicPr>
          <p:nvPr/>
        </p:nvPicPr>
        <p:blipFill>
          <a:blip r:embed="rId9"/>
          <a:stretch>
            <a:fillRect/>
          </a:stretch>
        </p:blipFill>
        <p:spPr>
          <a:xfrm>
            <a:off x="1298734" y="4445913"/>
            <a:ext cx="5318046" cy="988219"/>
          </a:xfrm>
          <a:prstGeom prst="rect">
            <a:avLst/>
          </a:prstGeom>
        </p:spPr>
      </p:pic>
      <p:pic>
        <p:nvPicPr>
          <p:cNvPr id="19" name="Image 7" descr="preencoded.png"/>
          <p:cNvPicPr>
            <a:picLocks noChangeAspect="1"/>
          </p:cNvPicPr>
          <p:nvPr/>
        </p:nvPicPr>
        <p:blipFill>
          <a:blip r:embed="rId10"/>
          <a:stretch>
            <a:fillRect/>
          </a:stretch>
        </p:blipFill>
        <p:spPr>
          <a:xfrm>
            <a:off x="3837027" y="4789289"/>
            <a:ext cx="241221" cy="301466"/>
          </a:xfrm>
          <a:prstGeom prst="rect">
            <a:avLst/>
          </a:prstGeom>
        </p:spPr>
      </p:pic>
      <p:sp>
        <p:nvSpPr>
          <p:cNvPr id="20" name="Text 10"/>
          <p:cNvSpPr/>
          <p:nvPr/>
        </p:nvSpPr>
        <p:spPr>
          <a:xfrm>
            <a:off x="6788229" y="4617363"/>
            <a:ext cx="4498538" cy="268010"/>
          </a:xfrm>
          <a:prstGeom prst="rect">
            <a:avLst/>
          </a:prstGeom>
          <a:noFill/>
          <a:ln/>
        </p:spPr>
        <p:txBody>
          <a:bodyPr wrap="none" lIns="0" tIns="0" rIns="0" bIns="0" rtlCol="0" anchor="t"/>
          <a:lstStyle/>
          <a:p>
            <a:pPr marL="0" indent="0" algn="l">
              <a:lnSpc>
                <a:spcPts val="2100"/>
              </a:lnSpc>
              <a:buNone/>
            </a:pPr>
            <a:r>
              <a:rPr lang="en-US" sz="1650" dirty="0">
                <a:solidFill>
                  <a:srgbClr val="3C3939"/>
                </a:solidFill>
                <a:latin typeface="Raleway" pitchFamily="34" charset="0"/>
                <a:ea typeface="Raleway" pitchFamily="34" charset="-122"/>
                <a:cs typeface="Raleway" pitchFamily="34" charset="-120"/>
              </a:rPr>
              <a:t>Керівники та особи, що приймають рішення</a:t>
            </a:r>
            <a:endParaRPr lang="en-US" sz="1650" dirty="0"/>
          </a:p>
        </p:txBody>
      </p:sp>
      <p:sp>
        <p:nvSpPr>
          <p:cNvPr id="21" name="Text 11"/>
          <p:cNvSpPr/>
          <p:nvPr/>
        </p:nvSpPr>
        <p:spPr>
          <a:xfrm>
            <a:off x="6788229" y="4988243"/>
            <a:ext cx="4498538" cy="274439"/>
          </a:xfrm>
          <a:prstGeom prst="rect">
            <a:avLst/>
          </a:prstGeom>
          <a:noFill/>
          <a:ln/>
        </p:spPr>
        <p:txBody>
          <a:bodyPr wrap="none" lIns="0" tIns="0" rIns="0" bIns="0" rtlCol="0" anchor="t"/>
          <a:lstStyle/>
          <a:p>
            <a:pPr marL="0" indent="0" algn="l">
              <a:lnSpc>
                <a:spcPts val="2150"/>
              </a:lnSpc>
              <a:buNone/>
            </a:pPr>
            <a:r>
              <a:rPr lang="en-US" sz="1350" dirty="0">
                <a:solidFill>
                  <a:srgbClr val="3C3939"/>
                </a:solidFill>
                <a:latin typeface="Roboto" pitchFamily="34" charset="0"/>
                <a:ea typeface="Roboto" pitchFamily="34" charset="-122"/>
                <a:cs typeface="Roboto" pitchFamily="34" charset="-120"/>
              </a:rPr>
              <a:t>Споживачі аналітичної інформації</a:t>
            </a:r>
            <a:endParaRPr lang="en-US" sz="1350" dirty="0"/>
          </a:p>
        </p:txBody>
      </p:sp>
      <p:sp>
        <p:nvSpPr>
          <p:cNvPr id="22" name="Shape 12"/>
          <p:cNvSpPr/>
          <p:nvPr/>
        </p:nvSpPr>
        <p:spPr>
          <a:xfrm>
            <a:off x="6659642" y="5446038"/>
            <a:ext cx="7327463" cy="11430"/>
          </a:xfrm>
          <a:prstGeom prst="roundRect">
            <a:avLst>
              <a:gd name="adj" fmla="val 630400"/>
            </a:avLst>
          </a:prstGeom>
          <a:solidFill>
            <a:srgbClr val="C7C7D0"/>
          </a:solidFill>
          <a:ln/>
        </p:spPr>
      </p:sp>
      <p:pic>
        <p:nvPicPr>
          <p:cNvPr id="23" name="Image 8" descr="preencoded.png"/>
          <p:cNvPicPr>
            <a:picLocks noChangeAspect="1"/>
          </p:cNvPicPr>
          <p:nvPr/>
        </p:nvPicPr>
        <p:blipFill>
          <a:blip r:embed="rId11"/>
          <a:stretch>
            <a:fillRect/>
          </a:stretch>
        </p:blipFill>
        <p:spPr>
          <a:xfrm>
            <a:off x="633889" y="5476994"/>
            <a:ext cx="6647617" cy="988219"/>
          </a:xfrm>
          <a:prstGeom prst="rect">
            <a:avLst/>
          </a:prstGeom>
        </p:spPr>
      </p:pic>
      <p:pic>
        <p:nvPicPr>
          <p:cNvPr id="24" name="Image 9" descr="preencoded.png"/>
          <p:cNvPicPr>
            <a:picLocks noChangeAspect="1"/>
          </p:cNvPicPr>
          <p:nvPr/>
        </p:nvPicPr>
        <p:blipFill>
          <a:blip r:embed="rId12"/>
          <a:stretch>
            <a:fillRect/>
          </a:stretch>
        </p:blipFill>
        <p:spPr>
          <a:xfrm>
            <a:off x="3837027" y="5820370"/>
            <a:ext cx="241221" cy="301466"/>
          </a:xfrm>
          <a:prstGeom prst="rect">
            <a:avLst/>
          </a:prstGeom>
        </p:spPr>
      </p:pic>
      <p:sp>
        <p:nvSpPr>
          <p:cNvPr id="25" name="Text 13"/>
          <p:cNvSpPr/>
          <p:nvPr/>
        </p:nvSpPr>
        <p:spPr>
          <a:xfrm>
            <a:off x="7452955" y="5648444"/>
            <a:ext cx="2315885" cy="268010"/>
          </a:xfrm>
          <a:prstGeom prst="rect">
            <a:avLst/>
          </a:prstGeom>
          <a:noFill/>
          <a:ln/>
        </p:spPr>
        <p:txBody>
          <a:bodyPr wrap="none" lIns="0" tIns="0" rIns="0" bIns="0" rtlCol="0" anchor="t"/>
          <a:lstStyle/>
          <a:p>
            <a:pPr marL="0" indent="0" algn="l">
              <a:lnSpc>
                <a:spcPts val="2100"/>
              </a:lnSpc>
              <a:buNone/>
            </a:pPr>
            <a:r>
              <a:rPr lang="en-US" sz="1650" dirty="0">
                <a:solidFill>
                  <a:srgbClr val="3C3939"/>
                </a:solidFill>
                <a:latin typeface="Raleway" pitchFamily="34" charset="0"/>
                <a:ea typeface="Raleway" pitchFamily="34" charset="-122"/>
                <a:cs typeface="Raleway" pitchFamily="34" charset="-120"/>
              </a:rPr>
              <a:t>Широка громадськість</a:t>
            </a:r>
            <a:endParaRPr lang="en-US" sz="1650" dirty="0"/>
          </a:p>
        </p:txBody>
      </p:sp>
      <p:sp>
        <p:nvSpPr>
          <p:cNvPr id="26" name="Text 14"/>
          <p:cNvSpPr/>
          <p:nvPr/>
        </p:nvSpPr>
        <p:spPr>
          <a:xfrm>
            <a:off x="7452955" y="6019324"/>
            <a:ext cx="2805470" cy="274439"/>
          </a:xfrm>
          <a:prstGeom prst="rect">
            <a:avLst/>
          </a:prstGeom>
          <a:noFill/>
          <a:ln/>
        </p:spPr>
        <p:txBody>
          <a:bodyPr wrap="none" lIns="0" tIns="0" rIns="0" bIns="0" rtlCol="0" anchor="t"/>
          <a:lstStyle/>
          <a:p>
            <a:pPr marL="0" indent="0" algn="l">
              <a:lnSpc>
                <a:spcPts val="2150"/>
              </a:lnSpc>
              <a:buNone/>
            </a:pPr>
            <a:r>
              <a:rPr lang="en-US" sz="1350" dirty="0">
                <a:solidFill>
                  <a:srgbClr val="3C3939"/>
                </a:solidFill>
                <a:latin typeface="Roboto" pitchFamily="34" charset="0"/>
                <a:ea typeface="Roboto" pitchFamily="34" charset="-122"/>
                <a:cs typeface="Roboto" pitchFamily="34" charset="-120"/>
              </a:rPr>
              <a:t>Користувачі публічних ГІС-сервісів</a:t>
            </a:r>
            <a:endParaRPr lang="en-US" sz="1350" dirty="0"/>
          </a:p>
        </p:txBody>
      </p:sp>
      <p:sp>
        <p:nvSpPr>
          <p:cNvPr id="27" name="Text 15"/>
          <p:cNvSpPr/>
          <p:nvPr/>
        </p:nvSpPr>
        <p:spPr>
          <a:xfrm>
            <a:off x="600432" y="6658213"/>
            <a:ext cx="13429536" cy="1097756"/>
          </a:xfrm>
          <a:prstGeom prst="rect">
            <a:avLst/>
          </a:prstGeom>
          <a:noFill/>
          <a:ln/>
        </p:spPr>
        <p:txBody>
          <a:bodyPr wrap="square" lIns="0" tIns="0" rIns="0" bIns="0" rtlCol="0" anchor="t"/>
          <a:lstStyle/>
          <a:p>
            <a:pPr marL="0" indent="0" algn="l">
              <a:lnSpc>
                <a:spcPts val="2150"/>
              </a:lnSpc>
              <a:buNone/>
            </a:pPr>
            <a:r>
              <a:rPr lang="en-US" sz="1350" dirty="0">
                <a:solidFill>
                  <a:srgbClr val="3C3939"/>
                </a:solidFill>
                <a:latin typeface="Roboto" pitchFamily="34" charset="0"/>
                <a:ea typeface="Roboto" pitchFamily="34" charset="-122"/>
                <a:cs typeface="Roboto" pitchFamily="34" charset="-120"/>
              </a:rPr>
              <a:t>Різноманіття користувачів ГІС відображає проникнення геоінформаційних технологій у різні сфери діяльності. Кожна категорія користувачів має свої потреби та вимоги до функціональності системи. Сучасні ГІС розробляються з урахуванням різних рівнів підготовки користувачів – від простих інтерфейсів для широкої аудиторії до спеціалізованих інструментів для експертів. Важливе значення має навчання та підвищення кваліфікації користувачів, що забезпечує ефективне використання можливостей ГІС.</a:t>
            </a:r>
            <a:endParaRPr lang="en-US" sz="135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511492" y="520184"/>
            <a:ext cx="4273868" cy="456724"/>
          </a:xfrm>
          <a:prstGeom prst="rect">
            <a:avLst/>
          </a:prstGeom>
          <a:noFill/>
          <a:ln/>
        </p:spPr>
        <p:txBody>
          <a:bodyPr wrap="none" lIns="0" tIns="0" rIns="0" bIns="0" rtlCol="0" anchor="t"/>
          <a:lstStyle/>
          <a:p>
            <a:pPr marL="0" indent="0" algn="l">
              <a:lnSpc>
                <a:spcPts val="3550"/>
              </a:lnSpc>
              <a:buNone/>
            </a:pPr>
            <a:r>
              <a:rPr lang="en-US" sz="2850" dirty="0">
                <a:solidFill>
                  <a:srgbClr val="1B1B27"/>
                </a:solidFill>
                <a:latin typeface="Raleway" pitchFamily="34" charset="0"/>
                <a:ea typeface="Raleway" pitchFamily="34" charset="-122"/>
                <a:cs typeface="Raleway" pitchFamily="34" charset="-120"/>
              </a:rPr>
              <a:t>Сфери Застосування ГІС</a:t>
            </a:r>
            <a:endParaRPr lang="en-US" sz="2850" dirty="0"/>
          </a:p>
        </p:txBody>
      </p:sp>
      <p:pic>
        <p:nvPicPr>
          <p:cNvPr id="4" name="Image 1" descr="preencoded.png"/>
          <p:cNvPicPr>
            <a:picLocks noChangeAspect="1"/>
          </p:cNvPicPr>
          <p:nvPr/>
        </p:nvPicPr>
        <p:blipFill>
          <a:blip r:embed="rId4"/>
          <a:stretch>
            <a:fillRect/>
          </a:stretch>
        </p:blipFill>
        <p:spPr>
          <a:xfrm>
            <a:off x="511492" y="1196102"/>
            <a:ext cx="730806" cy="1411843"/>
          </a:xfrm>
          <a:prstGeom prst="rect">
            <a:avLst/>
          </a:prstGeom>
        </p:spPr>
      </p:pic>
      <p:sp>
        <p:nvSpPr>
          <p:cNvPr id="5" name="Text 1"/>
          <p:cNvSpPr/>
          <p:nvPr/>
        </p:nvSpPr>
        <p:spPr>
          <a:xfrm>
            <a:off x="1461492" y="1342192"/>
            <a:ext cx="3394234" cy="228362"/>
          </a:xfrm>
          <a:prstGeom prst="rect">
            <a:avLst/>
          </a:prstGeom>
          <a:noFill/>
          <a:ln/>
        </p:spPr>
        <p:txBody>
          <a:bodyPr wrap="none" lIns="0" tIns="0" rIns="0" bIns="0" rtlCol="0" anchor="t"/>
          <a:lstStyle/>
          <a:p>
            <a:pPr marL="0" indent="0" algn="l">
              <a:lnSpc>
                <a:spcPts val="1750"/>
              </a:lnSpc>
              <a:buNone/>
            </a:pPr>
            <a:r>
              <a:rPr lang="en-US" sz="1400" dirty="0">
                <a:solidFill>
                  <a:srgbClr val="3C3939"/>
                </a:solidFill>
                <a:latin typeface="Raleway" pitchFamily="34" charset="0"/>
                <a:ea typeface="Raleway" pitchFamily="34" charset="-122"/>
                <a:cs typeface="Raleway" pitchFamily="34" charset="-120"/>
              </a:rPr>
              <a:t>Державне та муніципальне управління</a:t>
            </a:r>
            <a:endParaRPr lang="en-US" sz="1400" dirty="0"/>
          </a:p>
        </p:txBody>
      </p:sp>
      <p:sp>
        <p:nvSpPr>
          <p:cNvPr id="6" name="Text 2"/>
          <p:cNvSpPr/>
          <p:nvPr/>
        </p:nvSpPr>
        <p:spPr>
          <a:xfrm>
            <a:off x="1461492" y="1658183"/>
            <a:ext cx="7171015" cy="233839"/>
          </a:xfrm>
          <a:prstGeom prst="rect">
            <a:avLst/>
          </a:prstGeom>
          <a:noFill/>
          <a:ln/>
        </p:spPr>
        <p:txBody>
          <a:bodyPr wrap="none" lIns="0" tIns="0" rIns="0" bIns="0" rtlCol="0" anchor="t"/>
          <a:lstStyle/>
          <a:p>
            <a:pPr marL="342900" indent="-342900" algn="l">
              <a:lnSpc>
                <a:spcPts val="1800"/>
              </a:lnSpc>
              <a:buSzPct val="100000"/>
              <a:buChar char="•"/>
            </a:pPr>
            <a:r>
              <a:rPr lang="en-US" sz="1150" dirty="0">
                <a:solidFill>
                  <a:srgbClr val="3C3939"/>
                </a:solidFill>
                <a:latin typeface="Roboto" pitchFamily="34" charset="0"/>
                <a:ea typeface="Roboto" pitchFamily="34" charset="-122"/>
                <a:cs typeface="Roboto" pitchFamily="34" charset="-120"/>
              </a:rPr>
              <a:t>Територіальне планування</a:t>
            </a:r>
            <a:endParaRPr lang="en-US" sz="1150" dirty="0"/>
          </a:p>
        </p:txBody>
      </p:sp>
      <p:sp>
        <p:nvSpPr>
          <p:cNvPr id="7" name="Text 3"/>
          <p:cNvSpPr/>
          <p:nvPr/>
        </p:nvSpPr>
        <p:spPr>
          <a:xfrm>
            <a:off x="1461492" y="1943100"/>
            <a:ext cx="7171015" cy="233839"/>
          </a:xfrm>
          <a:prstGeom prst="rect">
            <a:avLst/>
          </a:prstGeom>
          <a:noFill/>
          <a:ln/>
        </p:spPr>
        <p:txBody>
          <a:bodyPr wrap="none" lIns="0" tIns="0" rIns="0" bIns="0" rtlCol="0" anchor="t"/>
          <a:lstStyle/>
          <a:p>
            <a:pPr marL="342900" indent="-342900" algn="l">
              <a:lnSpc>
                <a:spcPts val="1800"/>
              </a:lnSpc>
              <a:buSzPct val="100000"/>
              <a:buChar char="•"/>
            </a:pPr>
            <a:r>
              <a:rPr lang="en-US" sz="1150" dirty="0">
                <a:solidFill>
                  <a:srgbClr val="3C3939"/>
                </a:solidFill>
                <a:latin typeface="Roboto" pitchFamily="34" charset="0"/>
                <a:ea typeface="Roboto" pitchFamily="34" charset="-122"/>
                <a:cs typeface="Roboto" pitchFamily="34" charset="-120"/>
              </a:rPr>
              <a:t>Управління земельними ресурсами</a:t>
            </a:r>
            <a:endParaRPr lang="en-US" sz="1150" dirty="0"/>
          </a:p>
        </p:txBody>
      </p:sp>
      <p:sp>
        <p:nvSpPr>
          <p:cNvPr id="8" name="Text 4"/>
          <p:cNvSpPr/>
          <p:nvPr/>
        </p:nvSpPr>
        <p:spPr>
          <a:xfrm>
            <a:off x="1461492" y="2228017"/>
            <a:ext cx="7171015" cy="233839"/>
          </a:xfrm>
          <a:prstGeom prst="rect">
            <a:avLst/>
          </a:prstGeom>
          <a:noFill/>
          <a:ln/>
        </p:spPr>
        <p:txBody>
          <a:bodyPr wrap="none" lIns="0" tIns="0" rIns="0" bIns="0" rtlCol="0" anchor="t"/>
          <a:lstStyle/>
          <a:p>
            <a:pPr marL="342900" indent="-342900" algn="l">
              <a:lnSpc>
                <a:spcPts val="1800"/>
              </a:lnSpc>
              <a:buSzPct val="100000"/>
              <a:buChar char="•"/>
            </a:pPr>
            <a:r>
              <a:rPr lang="en-US" sz="1150" dirty="0">
                <a:solidFill>
                  <a:srgbClr val="3C3939"/>
                </a:solidFill>
                <a:latin typeface="Roboto" pitchFamily="34" charset="0"/>
                <a:ea typeface="Roboto" pitchFamily="34" charset="-122"/>
                <a:cs typeface="Roboto" pitchFamily="34" charset="-120"/>
              </a:rPr>
              <a:t>Моніторинг інфраструктури</a:t>
            </a:r>
            <a:endParaRPr lang="en-US" sz="1150" dirty="0"/>
          </a:p>
        </p:txBody>
      </p:sp>
      <p:pic>
        <p:nvPicPr>
          <p:cNvPr id="9" name="Image 2" descr="preencoded.png"/>
          <p:cNvPicPr>
            <a:picLocks noChangeAspect="1"/>
          </p:cNvPicPr>
          <p:nvPr/>
        </p:nvPicPr>
        <p:blipFill>
          <a:blip r:embed="rId5"/>
          <a:stretch>
            <a:fillRect/>
          </a:stretch>
        </p:blipFill>
        <p:spPr>
          <a:xfrm>
            <a:off x="511492" y="2607945"/>
            <a:ext cx="730806" cy="1411843"/>
          </a:xfrm>
          <a:prstGeom prst="rect">
            <a:avLst/>
          </a:prstGeom>
        </p:spPr>
      </p:pic>
      <p:sp>
        <p:nvSpPr>
          <p:cNvPr id="10" name="Text 5"/>
          <p:cNvSpPr/>
          <p:nvPr/>
        </p:nvSpPr>
        <p:spPr>
          <a:xfrm>
            <a:off x="1461492" y="2754035"/>
            <a:ext cx="1827014" cy="228362"/>
          </a:xfrm>
          <a:prstGeom prst="rect">
            <a:avLst/>
          </a:prstGeom>
          <a:noFill/>
          <a:ln/>
        </p:spPr>
        <p:txBody>
          <a:bodyPr wrap="none" lIns="0" tIns="0" rIns="0" bIns="0" rtlCol="0" anchor="t"/>
          <a:lstStyle/>
          <a:p>
            <a:pPr marL="0" indent="0" algn="l">
              <a:lnSpc>
                <a:spcPts val="1750"/>
              </a:lnSpc>
              <a:buNone/>
            </a:pPr>
            <a:r>
              <a:rPr lang="en-US" sz="1400" dirty="0">
                <a:solidFill>
                  <a:srgbClr val="3C3939"/>
                </a:solidFill>
                <a:latin typeface="Raleway" pitchFamily="34" charset="0"/>
                <a:ea typeface="Raleway" pitchFamily="34" charset="-122"/>
                <a:cs typeface="Raleway" pitchFamily="34" charset="-120"/>
              </a:rPr>
              <a:t>Бізнес та комерція</a:t>
            </a:r>
            <a:endParaRPr lang="en-US" sz="1400" dirty="0"/>
          </a:p>
        </p:txBody>
      </p:sp>
      <p:sp>
        <p:nvSpPr>
          <p:cNvPr id="11" name="Text 6"/>
          <p:cNvSpPr/>
          <p:nvPr/>
        </p:nvSpPr>
        <p:spPr>
          <a:xfrm>
            <a:off x="1461492" y="3070027"/>
            <a:ext cx="7171015" cy="233839"/>
          </a:xfrm>
          <a:prstGeom prst="rect">
            <a:avLst/>
          </a:prstGeom>
          <a:noFill/>
          <a:ln/>
        </p:spPr>
        <p:txBody>
          <a:bodyPr wrap="none" lIns="0" tIns="0" rIns="0" bIns="0" rtlCol="0" anchor="t"/>
          <a:lstStyle/>
          <a:p>
            <a:pPr marL="342900" indent="-342900" algn="l">
              <a:lnSpc>
                <a:spcPts val="1800"/>
              </a:lnSpc>
              <a:buSzPct val="100000"/>
              <a:buChar char="•"/>
            </a:pPr>
            <a:r>
              <a:rPr lang="en-US" sz="1150" dirty="0">
                <a:solidFill>
                  <a:srgbClr val="3C3939"/>
                </a:solidFill>
                <a:latin typeface="Roboto" pitchFamily="34" charset="0"/>
                <a:ea typeface="Roboto" pitchFamily="34" charset="-122"/>
                <a:cs typeface="Roboto" pitchFamily="34" charset="-120"/>
              </a:rPr>
              <a:t>Геомаркетинг</a:t>
            </a:r>
            <a:endParaRPr lang="en-US" sz="1150" dirty="0"/>
          </a:p>
        </p:txBody>
      </p:sp>
      <p:sp>
        <p:nvSpPr>
          <p:cNvPr id="12" name="Text 7"/>
          <p:cNvSpPr/>
          <p:nvPr/>
        </p:nvSpPr>
        <p:spPr>
          <a:xfrm>
            <a:off x="1461492" y="3354943"/>
            <a:ext cx="7171015" cy="233839"/>
          </a:xfrm>
          <a:prstGeom prst="rect">
            <a:avLst/>
          </a:prstGeom>
          <a:noFill/>
          <a:ln/>
        </p:spPr>
        <p:txBody>
          <a:bodyPr wrap="none" lIns="0" tIns="0" rIns="0" bIns="0" rtlCol="0" anchor="t"/>
          <a:lstStyle/>
          <a:p>
            <a:pPr marL="342900" indent="-342900" algn="l">
              <a:lnSpc>
                <a:spcPts val="1800"/>
              </a:lnSpc>
              <a:buSzPct val="100000"/>
              <a:buChar char="•"/>
            </a:pPr>
            <a:r>
              <a:rPr lang="en-US" sz="1150" dirty="0">
                <a:solidFill>
                  <a:srgbClr val="3C3939"/>
                </a:solidFill>
                <a:latin typeface="Roboto" pitchFamily="34" charset="0"/>
                <a:ea typeface="Roboto" pitchFamily="34" charset="-122"/>
                <a:cs typeface="Roboto" pitchFamily="34" charset="-120"/>
              </a:rPr>
              <a:t>Логістика та транспорт</a:t>
            </a:r>
            <a:endParaRPr lang="en-US" sz="1150" dirty="0"/>
          </a:p>
        </p:txBody>
      </p:sp>
      <p:sp>
        <p:nvSpPr>
          <p:cNvPr id="13" name="Text 8"/>
          <p:cNvSpPr/>
          <p:nvPr/>
        </p:nvSpPr>
        <p:spPr>
          <a:xfrm>
            <a:off x="1461492" y="3639860"/>
            <a:ext cx="7171015" cy="233839"/>
          </a:xfrm>
          <a:prstGeom prst="rect">
            <a:avLst/>
          </a:prstGeom>
          <a:noFill/>
          <a:ln/>
        </p:spPr>
        <p:txBody>
          <a:bodyPr wrap="none" lIns="0" tIns="0" rIns="0" bIns="0" rtlCol="0" anchor="t"/>
          <a:lstStyle/>
          <a:p>
            <a:pPr marL="342900" indent="-342900" algn="l">
              <a:lnSpc>
                <a:spcPts val="1800"/>
              </a:lnSpc>
              <a:buSzPct val="100000"/>
              <a:buChar char="•"/>
            </a:pPr>
            <a:r>
              <a:rPr lang="en-US" sz="1150" dirty="0">
                <a:solidFill>
                  <a:srgbClr val="3C3939"/>
                </a:solidFill>
                <a:latin typeface="Roboto" pitchFamily="34" charset="0"/>
                <a:ea typeface="Roboto" pitchFamily="34" charset="-122"/>
                <a:cs typeface="Roboto" pitchFamily="34" charset="-120"/>
              </a:rPr>
              <a:t>Управління нерухомістю</a:t>
            </a:r>
            <a:endParaRPr lang="en-US" sz="1150" dirty="0"/>
          </a:p>
        </p:txBody>
      </p:sp>
      <p:pic>
        <p:nvPicPr>
          <p:cNvPr id="14" name="Image 3" descr="preencoded.png"/>
          <p:cNvPicPr>
            <a:picLocks noChangeAspect="1"/>
          </p:cNvPicPr>
          <p:nvPr/>
        </p:nvPicPr>
        <p:blipFill>
          <a:blip r:embed="rId6"/>
          <a:stretch>
            <a:fillRect/>
          </a:stretch>
        </p:blipFill>
        <p:spPr>
          <a:xfrm>
            <a:off x="511492" y="4019788"/>
            <a:ext cx="730806" cy="1411843"/>
          </a:xfrm>
          <a:prstGeom prst="rect">
            <a:avLst/>
          </a:prstGeom>
        </p:spPr>
      </p:pic>
      <p:sp>
        <p:nvSpPr>
          <p:cNvPr id="15" name="Text 9"/>
          <p:cNvSpPr/>
          <p:nvPr/>
        </p:nvSpPr>
        <p:spPr>
          <a:xfrm>
            <a:off x="1461492" y="4165878"/>
            <a:ext cx="1827014" cy="228362"/>
          </a:xfrm>
          <a:prstGeom prst="rect">
            <a:avLst/>
          </a:prstGeom>
          <a:noFill/>
          <a:ln/>
        </p:spPr>
        <p:txBody>
          <a:bodyPr wrap="none" lIns="0" tIns="0" rIns="0" bIns="0" rtlCol="0" anchor="t"/>
          <a:lstStyle/>
          <a:p>
            <a:pPr marL="0" indent="0" algn="l">
              <a:lnSpc>
                <a:spcPts val="1750"/>
              </a:lnSpc>
              <a:buNone/>
            </a:pPr>
            <a:r>
              <a:rPr lang="en-US" sz="1400" dirty="0">
                <a:solidFill>
                  <a:srgbClr val="3C3939"/>
                </a:solidFill>
                <a:latin typeface="Raleway" pitchFamily="34" charset="0"/>
                <a:ea typeface="Raleway" pitchFamily="34" charset="-122"/>
                <a:cs typeface="Raleway" pitchFamily="34" charset="-120"/>
              </a:rPr>
              <a:t>Наука та освіта</a:t>
            </a:r>
            <a:endParaRPr lang="en-US" sz="1400" dirty="0"/>
          </a:p>
        </p:txBody>
      </p:sp>
      <p:sp>
        <p:nvSpPr>
          <p:cNvPr id="16" name="Text 10"/>
          <p:cNvSpPr/>
          <p:nvPr/>
        </p:nvSpPr>
        <p:spPr>
          <a:xfrm>
            <a:off x="1461492" y="4481870"/>
            <a:ext cx="7171015" cy="233839"/>
          </a:xfrm>
          <a:prstGeom prst="rect">
            <a:avLst/>
          </a:prstGeom>
          <a:noFill/>
          <a:ln/>
        </p:spPr>
        <p:txBody>
          <a:bodyPr wrap="none" lIns="0" tIns="0" rIns="0" bIns="0" rtlCol="0" anchor="t"/>
          <a:lstStyle/>
          <a:p>
            <a:pPr marL="342900" indent="-342900" algn="l">
              <a:lnSpc>
                <a:spcPts val="1800"/>
              </a:lnSpc>
              <a:buSzPct val="100000"/>
              <a:buChar char="•"/>
            </a:pPr>
            <a:r>
              <a:rPr lang="en-US" sz="1150" dirty="0">
                <a:solidFill>
                  <a:srgbClr val="3C3939"/>
                </a:solidFill>
                <a:latin typeface="Roboto" pitchFamily="34" charset="0"/>
                <a:ea typeface="Roboto" pitchFamily="34" charset="-122"/>
                <a:cs typeface="Roboto" pitchFamily="34" charset="-120"/>
              </a:rPr>
              <a:t>Екологічні дослідження</a:t>
            </a:r>
            <a:endParaRPr lang="en-US" sz="1150" dirty="0"/>
          </a:p>
        </p:txBody>
      </p:sp>
      <p:sp>
        <p:nvSpPr>
          <p:cNvPr id="17" name="Text 11"/>
          <p:cNvSpPr/>
          <p:nvPr/>
        </p:nvSpPr>
        <p:spPr>
          <a:xfrm>
            <a:off x="1461492" y="4766786"/>
            <a:ext cx="7171015" cy="233839"/>
          </a:xfrm>
          <a:prstGeom prst="rect">
            <a:avLst/>
          </a:prstGeom>
          <a:noFill/>
          <a:ln/>
        </p:spPr>
        <p:txBody>
          <a:bodyPr wrap="none" lIns="0" tIns="0" rIns="0" bIns="0" rtlCol="0" anchor="t"/>
          <a:lstStyle/>
          <a:p>
            <a:pPr marL="342900" indent="-342900" algn="l">
              <a:lnSpc>
                <a:spcPts val="1800"/>
              </a:lnSpc>
              <a:buSzPct val="100000"/>
              <a:buChar char="•"/>
            </a:pPr>
            <a:r>
              <a:rPr lang="en-US" sz="1150" dirty="0">
                <a:solidFill>
                  <a:srgbClr val="3C3939"/>
                </a:solidFill>
                <a:latin typeface="Roboto" pitchFamily="34" charset="0"/>
                <a:ea typeface="Roboto" pitchFamily="34" charset="-122"/>
                <a:cs typeface="Roboto" pitchFamily="34" charset="-120"/>
              </a:rPr>
              <a:t>Археологія та історія</a:t>
            </a:r>
            <a:endParaRPr lang="en-US" sz="1150" dirty="0"/>
          </a:p>
        </p:txBody>
      </p:sp>
      <p:sp>
        <p:nvSpPr>
          <p:cNvPr id="18" name="Text 12"/>
          <p:cNvSpPr/>
          <p:nvPr/>
        </p:nvSpPr>
        <p:spPr>
          <a:xfrm>
            <a:off x="1461492" y="5051703"/>
            <a:ext cx="7171015" cy="233839"/>
          </a:xfrm>
          <a:prstGeom prst="rect">
            <a:avLst/>
          </a:prstGeom>
          <a:noFill/>
          <a:ln/>
        </p:spPr>
        <p:txBody>
          <a:bodyPr wrap="none" lIns="0" tIns="0" rIns="0" bIns="0" rtlCol="0" anchor="t"/>
          <a:lstStyle/>
          <a:p>
            <a:pPr marL="342900" indent="-342900" algn="l">
              <a:lnSpc>
                <a:spcPts val="1800"/>
              </a:lnSpc>
              <a:buSzPct val="100000"/>
              <a:buChar char="•"/>
            </a:pPr>
            <a:r>
              <a:rPr lang="en-US" sz="1150" dirty="0">
                <a:solidFill>
                  <a:srgbClr val="3C3939"/>
                </a:solidFill>
                <a:latin typeface="Roboto" pitchFamily="34" charset="0"/>
                <a:ea typeface="Roboto" pitchFamily="34" charset="-122"/>
                <a:cs typeface="Roboto" pitchFamily="34" charset="-120"/>
              </a:rPr>
              <a:t>Соціально-економічні дослідження</a:t>
            </a:r>
            <a:endParaRPr lang="en-US" sz="1150" dirty="0"/>
          </a:p>
        </p:txBody>
      </p:sp>
      <p:pic>
        <p:nvPicPr>
          <p:cNvPr id="19" name="Image 4" descr="preencoded.png"/>
          <p:cNvPicPr>
            <a:picLocks noChangeAspect="1"/>
          </p:cNvPicPr>
          <p:nvPr/>
        </p:nvPicPr>
        <p:blipFill>
          <a:blip r:embed="rId7"/>
          <a:stretch>
            <a:fillRect/>
          </a:stretch>
        </p:blipFill>
        <p:spPr>
          <a:xfrm>
            <a:off x="511492" y="5431631"/>
            <a:ext cx="730806" cy="1411843"/>
          </a:xfrm>
          <a:prstGeom prst="rect">
            <a:avLst/>
          </a:prstGeom>
        </p:spPr>
      </p:pic>
      <p:sp>
        <p:nvSpPr>
          <p:cNvPr id="20" name="Text 13"/>
          <p:cNvSpPr/>
          <p:nvPr/>
        </p:nvSpPr>
        <p:spPr>
          <a:xfrm>
            <a:off x="1461492" y="5577721"/>
            <a:ext cx="1827014" cy="228362"/>
          </a:xfrm>
          <a:prstGeom prst="rect">
            <a:avLst/>
          </a:prstGeom>
          <a:noFill/>
          <a:ln/>
        </p:spPr>
        <p:txBody>
          <a:bodyPr wrap="none" lIns="0" tIns="0" rIns="0" bIns="0" rtlCol="0" anchor="t"/>
          <a:lstStyle/>
          <a:p>
            <a:pPr marL="0" indent="0" algn="l">
              <a:lnSpc>
                <a:spcPts val="1750"/>
              </a:lnSpc>
              <a:buNone/>
            </a:pPr>
            <a:r>
              <a:rPr lang="en-US" sz="1400" dirty="0">
                <a:solidFill>
                  <a:srgbClr val="3C3939"/>
                </a:solidFill>
                <a:latin typeface="Raleway" pitchFamily="34" charset="0"/>
                <a:ea typeface="Raleway" pitchFamily="34" charset="-122"/>
                <a:cs typeface="Raleway" pitchFamily="34" charset="-120"/>
              </a:rPr>
              <a:t>Надзвичайні ситуації</a:t>
            </a:r>
            <a:endParaRPr lang="en-US" sz="1400" dirty="0"/>
          </a:p>
        </p:txBody>
      </p:sp>
      <p:sp>
        <p:nvSpPr>
          <p:cNvPr id="21" name="Text 14"/>
          <p:cNvSpPr/>
          <p:nvPr/>
        </p:nvSpPr>
        <p:spPr>
          <a:xfrm>
            <a:off x="1461492" y="5893713"/>
            <a:ext cx="7171015" cy="233839"/>
          </a:xfrm>
          <a:prstGeom prst="rect">
            <a:avLst/>
          </a:prstGeom>
          <a:noFill/>
          <a:ln/>
        </p:spPr>
        <p:txBody>
          <a:bodyPr wrap="none" lIns="0" tIns="0" rIns="0" bIns="0" rtlCol="0" anchor="t"/>
          <a:lstStyle/>
          <a:p>
            <a:pPr marL="342900" indent="-342900" algn="l">
              <a:lnSpc>
                <a:spcPts val="1800"/>
              </a:lnSpc>
              <a:buSzPct val="100000"/>
              <a:buChar char="•"/>
            </a:pPr>
            <a:r>
              <a:rPr lang="en-US" sz="1150" dirty="0">
                <a:solidFill>
                  <a:srgbClr val="3C3939"/>
                </a:solidFill>
                <a:latin typeface="Roboto" pitchFamily="34" charset="0"/>
                <a:ea typeface="Roboto" pitchFamily="34" charset="-122"/>
                <a:cs typeface="Roboto" pitchFamily="34" charset="-120"/>
              </a:rPr>
              <a:t>Прогнозування та моделювання стихійних лих</a:t>
            </a:r>
            <a:endParaRPr lang="en-US" sz="1150" dirty="0"/>
          </a:p>
        </p:txBody>
      </p:sp>
      <p:sp>
        <p:nvSpPr>
          <p:cNvPr id="22" name="Text 15"/>
          <p:cNvSpPr/>
          <p:nvPr/>
        </p:nvSpPr>
        <p:spPr>
          <a:xfrm>
            <a:off x="1461492" y="6178629"/>
            <a:ext cx="7171015" cy="233839"/>
          </a:xfrm>
          <a:prstGeom prst="rect">
            <a:avLst/>
          </a:prstGeom>
          <a:noFill/>
          <a:ln/>
        </p:spPr>
        <p:txBody>
          <a:bodyPr wrap="none" lIns="0" tIns="0" rIns="0" bIns="0" rtlCol="0" anchor="t"/>
          <a:lstStyle/>
          <a:p>
            <a:pPr marL="342900" indent="-342900" algn="l">
              <a:lnSpc>
                <a:spcPts val="1800"/>
              </a:lnSpc>
              <a:buSzPct val="100000"/>
              <a:buChar char="•"/>
            </a:pPr>
            <a:r>
              <a:rPr lang="en-US" sz="1150" dirty="0">
                <a:solidFill>
                  <a:srgbClr val="3C3939"/>
                </a:solidFill>
                <a:latin typeface="Roboto" pitchFamily="34" charset="0"/>
                <a:ea typeface="Roboto" pitchFamily="34" charset="-122"/>
                <a:cs typeface="Roboto" pitchFamily="34" charset="-120"/>
              </a:rPr>
              <a:t>Координація рятувальних операцій</a:t>
            </a:r>
            <a:endParaRPr lang="en-US" sz="1150" dirty="0"/>
          </a:p>
        </p:txBody>
      </p:sp>
      <p:sp>
        <p:nvSpPr>
          <p:cNvPr id="23" name="Text 16"/>
          <p:cNvSpPr/>
          <p:nvPr/>
        </p:nvSpPr>
        <p:spPr>
          <a:xfrm>
            <a:off x="1461492" y="6463546"/>
            <a:ext cx="7171015" cy="233839"/>
          </a:xfrm>
          <a:prstGeom prst="rect">
            <a:avLst/>
          </a:prstGeom>
          <a:noFill/>
          <a:ln/>
        </p:spPr>
        <p:txBody>
          <a:bodyPr wrap="none" lIns="0" tIns="0" rIns="0" bIns="0" rtlCol="0" anchor="t"/>
          <a:lstStyle/>
          <a:p>
            <a:pPr marL="342900" indent="-342900" algn="l">
              <a:lnSpc>
                <a:spcPts val="1800"/>
              </a:lnSpc>
              <a:buSzPct val="100000"/>
              <a:buChar char="•"/>
            </a:pPr>
            <a:r>
              <a:rPr lang="en-US" sz="1150" dirty="0">
                <a:solidFill>
                  <a:srgbClr val="3C3939"/>
                </a:solidFill>
                <a:latin typeface="Roboto" pitchFamily="34" charset="0"/>
                <a:ea typeface="Roboto" pitchFamily="34" charset="-122"/>
                <a:cs typeface="Roboto" pitchFamily="34" charset="-120"/>
              </a:rPr>
              <a:t>Оцінка збитків</a:t>
            </a:r>
            <a:endParaRPr lang="en-US" sz="1150" dirty="0"/>
          </a:p>
        </p:txBody>
      </p:sp>
      <p:sp>
        <p:nvSpPr>
          <p:cNvPr id="24" name="Text 17"/>
          <p:cNvSpPr/>
          <p:nvPr/>
        </p:nvSpPr>
        <p:spPr>
          <a:xfrm>
            <a:off x="511492" y="7007900"/>
            <a:ext cx="8121015" cy="701516"/>
          </a:xfrm>
          <a:prstGeom prst="rect">
            <a:avLst/>
          </a:prstGeom>
          <a:noFill/>
          <a:ln/>
        </p:spPr>
        <p:txBody>
          <a:bodyPr wrap="square" lIns="0" tIns="0" rIns="0" bIns="0" rtlCol="0" anchor="t"/>
          <a:lstStyle/>
          <a:p>
            <a:pPr marL="0" indent="0" algn="l">
              <a:lnSpc>
                <a:spcPts val="1800"/>
              </a:lnSpc>
              <a:buNone/>
            </a:pPr>
            <a:r>
              <a:rPr lang="en-US" sz="1150" dirty="0">
                <a:solidFill>
                  <a:srgbClr val="3C3939"/>
                </a:solidFill>
                <a:latin typeface="Roboto" pitchFamily="34" charset="0"/>
                <a:ea typeface="Roboto" pitchFamily="34" charset="-122"/>
                <a:cs typeface="Roboto" pitchFamily="34" charset="-120"/>
              </a:rPr>
              <a:t>Універсальність ГІС як інструменту аналізу та управління просторовими даними зумовлює їх широке застосування у різних сферах людської діяльності. З розвитком технологій спектр застосувань геоінформаційних систем постійно розширюється, охоплюючи нові галузі та вирішуючи все складніші завдання.</a:t>
            </a:r>
            <a:endParaRPr lang="en-US" sz="115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sp>
        <p:nvSpPr>
          <p:cNvPr id="2" name="Text 0"/>
          <p:cNvSpPr/>
          <p:nvPr/>
        </p:nvSpPr>
        <p:spPr>
          <a:xfrm>
            <a:off x="643057" y="587097"/>
            <a:ext cx="4920020" cy="574238"/>
          </a:xfrm>
          <a:prstGeom prst="rect">
            <a:avLst/>
          </a:prstGeom>
          <a:noFill/>
          <a:ln/>
        </p:spPr>
        <p:txBody>
          <a:bodyPr wrap="none" lIns="0" tIns="0" rIns="0" bIns="0" rtlCol="0" anchor="t"/>
          <a:lstStyle/>
          <a:p>
            <a:pPr marL="0" indent="0" algn="l">
              <a:lnSpc>
                <a:spcPts val="4500"/>
              </a:lnSpc>
              <a:buNone/>
            </a:pPr>
            <a:r>
              <a:rPr lang="en-US" sz="3600" dirty="0">
                <a:solidFill>
                  <a:srgbClr val="1B1B27"/>
                </a:solidFill>
                <a:latin typeface="Raleway" pitchFamily="34" charset="0"/>
                <a:ea typeface="Raleway" pitchFamily="34" charset="-122"/>
                <a:cs typeface="Raleway" pitchFamily="34" charset="-120"/>
              </a:rPr>
              <a:t>Тенденції Розвитку ГІС</a:t>
            </a:r>
            <a:endParaRPr lang="en-US" sz="3600" dirty="0"/>
          </a:p>
        </p:txBody>
      </p:sp>
      <p:pic>
        <p:nvPicPr>
          <p:cNvPr id="3" name="Image 0" descr="preencoded.png"/>
          <p:cNvPicPr>
            <a:picLocks noChangeAspect="1"/>
          </p:cNvPicPr>
          <p:nvPr/>
        </p:nvPicPr>
        <p:blipFill>
          <a:blip r:embed="rId3"/>
          <a:stretch>
            <a:fillRect/>
          </a:stretch>
        </p:blipFill>
        <p:spPr>
          <a:xfrm>
            <a:off x="643057" y="1528763"/>
            <a:ext cx="4264343" cy="2635448"/>
          </a:xfrm>
          <a:prstGeom prst="rect">
            <a:avLst/>
          </a:prstGeom>
        </p:spPr>
      </p:pic>
      <p:sp>
        <p:nvSpPr>
          <p:cNvPr id="4" name="Text 1"/>
          <p:cNvSpPr/>
          <p:nvPr/>
        </p:nvSpPr>
        <p:spPr>
          <a:xfrm>
            <a:off x="643057" y="4393883"/>
            <a:ext cx="2296954" cy="287060"/>
          </a:xfrm>
          <a:prstGeom prst="rect">
            <a:avLst/>
          </a:prstGeom>
          <a:noFill/>
          <a:ln/>
        </p:spPr>
        <p:txBody>
          <a:bodyPr wrap="none" lIns="0" tIns="0" rIns="0" bIns="0" rtlCol="0" anchor="t"/>
          <a:lstStyle/>
          <a:p>
            <a:pPr marL="0" indent="0" algn="l">
              <a:lnSpc>
                <a:spcPts val="2250"/>
              </a:lnSpc>
              <a:buNone/>
            </a:pPr>
            <a:r>
              <a:rPr lang="en-US" sz="1800" dirty="0">
                <a:solidFill>
                  <a:srgbClr val="3C3939"/>
                </a:solidFill>
                <a:latin typeface="Raleway" pitchFamily="34" charset="0"/>
                <a:ea typeface="Raleway" pitchFamily="34" charset="-122"/>
                <a:cs typeface="Raleway" pitchFamily="34" charset="-120"/>
              </a:rPr>
              <a:t>Веб-орієнтовані ГІС</a:t>
            </a:r>
            <a:endParaRPr lang="en-US" sz="1800" dirty="0"/>
          </a:p>
        </p:txBody>
      </p:sp>
      <p:sp>
        <p:nvSpPr>
          <p:cNvPr id="5" name="Text 2"/>
          <p:cNvSpPr/>
          <p:nvPr/>
        </p:nvSpPr>
        <p:spPr>
          <a:xfrm>
            <a:off x="643057" y="4791194"/>
            <a:ext cx="4264343" cy="1763078"/>
          </a:xfrm>
          <a:prstGeom prst="rect">
            <a:avLst/>
          </a:prstGeom>
          <a:noFill/>
          <a:ln/>
        </p:spPr>
        <p:txBody>
          <a:bodyPr wrap="square" lIns="0" tIns="0" rIns="0" bIns="0" rtlCol="0" anchor="t"/>
          <a:lstStyle/>
          <a:p>
            <a:pPr marL="0" indent="0" algn="l">
              <a:lnSpc>
                <a:spcPts val="2300"/>
              </a:lnSpc>
              <a:buNone/>
            </a:pPr>
            <a:r>
              <a:rPr lang="en-US" sz="1400" dirty="0">
                <a:solidFill>
                  <a:srgbClr val="3C3939"/>
                </a:solidFill>
                <a:latin typeface="Roboto" pitchFamily="34" charset="0"/>
                <a:ea typeface="Roboto" pitchFamily="34" charset="-122"/>
                <a:cs typeface="Roboto" pitchFamily="34" charset="-120"/>
              </a:rPr>
              <a:t>Розвиток веб-сервісів та хмарних ГІС-платформ, що забезпечують доступ до геопросторових даних та аналітичних функцій через інтернет з будь-якого пристрою. Це робить ГІС доступнішими для ширшого кола користувачів та спрощує спільну роботу над проєктами.</a:t>
            </a:r>
            <a:endParaRPr lang="en-US" sz="1400" dirty="0"/>
          </a:p>
        </p:txBody>
      </p:sp>
      <p:pic>
        <p:nvPicPr>
          <p:cNvPr id="6" name="Image 1" descr="preencoded.png"/>
          <p:cNvPicPr>
            <a:picLocks noChangeAspect="1"/>
          </p:cNvPicPr>
          <p:nvPr/>
        </p:nvPicPr>
        <p:blipFill>
          <a:blip r:embed="rId4"/>
          <a:stretch>
            <a:fillRect/>
          </a:stretch>
        </p:blipFill>
        <p:spPr>
          <a:xfrm>
            <a:off x="5183029" y="1528763"/>
            <a:ext cx="4264343" cy="2635448"/>
          </a:xfrm>
          <a:prstGeom prst="rect">
            <a:avLst/>
          </a:prstGeom>
        </p:spPr>
      </p:pic>
      <p:sp>
        <p:nvSpPr>
          <p:cNvPr id="7" name="Text 3"/>
          <p:cNvSpPr/>
          <p:nvPr/>
        </p:nvSpPr>
        <p:spPr>
          <a:xfrm>
            <a:off x="5183029" y="4393883"/>
            <a:ext cx="2296954" cy="287060"/>
          </a:xfrm>
          <a:prstGeom prst="rect">
            <a:avLst/>
          </a:prstGeom>
          <a:noFill/>
          <a:ln/>
        </p:spPr>
        <p:txBody>
          <a:bodyPr wrap="none" lIns="0" tIns="0" rIns="0" bIns="0" rtlCol="0" anchor="t"/>
          <a:lstStyle/>
          <a:p>
            <a:pPr marL="0" indent="0" algn="l">
              <a:lnSpc>
                <a:spcPts val="2250"/>
              </a:lnSpc>
              <a:buNone/>
            </a:pPr>
            <a:r>
              <a:rPr lang="en-US" sz="1800" dirty="0">
                <a:solidFill>
                  <a:srgbClr val="3C3939"/>
                </a:solidFill>
                <a:latin typeface="Raleway" pitchFamily="34" charset="0"/>
                <a:ea typeface="Raleway" pitchFamily="34" charset="-122"/>
                <a:cs typeface="Raleway" pitchFamily="34" charset="-120"/>
              </a:rPr>
              <a:t>ГІС реального часу</a:t>
            </a:r>
            <a:endParaRPr lang="en-US" sz="1800" dirty="0"/>
          </a:p>
        </p:txBody>
      </p:sp>
      <p:sp>
        <p:nvSpPr>
          <p:cNvPr id="8" name="Text 4"/>
          <p:cNvSpPr/>
          <p:nvPr/>
        </p:nvSpPr>
        <p:spPr>
          <a:xfrm>
            <a:off x="5183029" y="4791194"/>
            <a:ext cx="4264343" cy="1763078"/>
          </a:xfrm>
          <a:prstGeom prst="rect">
            <a:avLst/>
          </a:prstGeom>
          <a:noFill/>
          <a:ln/>
        </p:spPr>
        <p:txBody>
          <a:bodyPr wrap="square" lIns="0" tIns="0" rIns="0" bIns="0" rtlCol="0" anchor="t"/>
          <a:lstStyle/>
          <a:p>
            <a:pPr marL="0" indent="0" algn="l">
              <a:lnSpc>
                <a:spcPts val="2300"/>
              </a:lnSpc>
              <a:buNone/>
            </a:pPr>
            <a:r>
              <a:rPr lang="en-US" sz="1400" dirty="0">
                <a:solidFill>
                  <a:srgbClr val="3C3939"/>
                </a:solidFill>
                <a:latin typeface="Roboto" pitchFamily="34" charset="0"/>
                <a:ea typeface="Roboto" pitchFamily="34" charset="-122"/>
                <a:cs typeface="Roboto" pitchFamily="34" charset="-120"/>
              </a:rPr>
              <a:t>Інтеграція ГІС з датчиками, IoT-пристроями та системами моніторингу для обробки та аналізу даних у режимі реального часу. Це дозволяє оперативно реагувати на зміни ситуації та приймати своєчасні рішення в динамічних умовах.</a:t>
            </a:r>
            <a:endParaRPr lang="en-US" sz="1400" dirty="0"/>
          </a:p>
        </p:txBody>
      </p:sp>
      <p:pic>
        <p:nvPicPr>
          <p:cNvPr id="9" name="Image 2" descr="preencoded.png"/>
          <p:cNvPicPr>
            <a:picLocks noChangeAspect="1"/>
          </p:cNvPicPr>
          <p:nvPr/>
        </p:nvPicPr>
        <p:blipFill>
          <a:blip r:embed="rId5"/>
          <a:stretch>
            <a:fillRect/>
          </a:stretch>
        </p:blipFill>
        <p:spPr>
          <a:xfrm>
            <a:off x="9723001" y="1528763"/>
            <a:ext cx="4264343" cy="2635448"/>
          </a:xfrm>
          <a:prstGeom prst="rect">
            <a:avLst/>
          </a:prstGeom>
        </p:spPr>
      </p:pic>
      <p:sp>
        <p:nvSpPr>
          <p:cNvPr id="10" name="Text 5"/>
          <p:cNvSpPr/>
          <p:nvPr/>
        </p:nvSpPr>
        <p:spPr>
          <a:xfrm>
            <a:off x="9723001" y="4393883"/>
            <a:ext cx="3473410" cy="287060"/>
          </a:xfrm>
          <a:prstGeom prst="rect">
            <a:avLst/>
          </a:prstGeom>
          <a:noFill/>
          <a:ln/>
        </p:spPr>
        <p:txBody>
          <a:bodyPr wrap="none" lIns="0" tIns="0" rIns="0" bIns="0" rtlCol="0" anchor="t"/>
          <a:lstStyle/>
          <a:p>
            <a:pPr marL="0" indent="0" algn="l">
              <a:lnSpc>
                <a:spcPts val="2250"/>
              </a:lnSpc>
              <a:buNone/>
            </a:pPr>
            <a:r>
              <a:rPr lang="en-US" sz="1800" dirty="0">
                <a:solidFill>
                  <a:srgbClr val="3C3939"/>
                </a:solidFill>
                <a:latin typeface="Raleway" pitchFamily="34" charset="0"/>
                <a:ea typeface="Raleway" pitchFamily="34" charset="-122"/>
                <a:cs typeface="Raleway" pitchFamily="34" charset="-120"/>
              </a:rPr>
              <a:t>3D-ГІС та віртуальна реальність</a:t>
            </a:r>
            <a:endParaRPr lang="en-US" sz="1800" dirty="0"/>
          </a:p>
        </p:txBody>
      </p:sp>
      <p:sp>
        <p:nvSpPr>
          <p:cNvPr id="11" name="Text 6"/>
          <p:cNvSpPr/>
          <p:nvPr/>
        </p:nvSpPr>
        <p:spPr>
          <a:xfrm>
            <a:off x="9723001" y="4791194"/>
            <a:ext cx="4264343" cy="1763078"/>
          </a:xfrm>
          <a:prstGeom prst="rect">
            <a:avLst/>
          </a:prstGeom>
          <a:noFill/>
          <a:ln/>
        </p:spPr>
        <p:txBody>
          <a:bodyPr wrap="square" lIns="0" tIns="0" rIns="0" bIns="0" rtlCol="0" anchor="t"/>
          <a:lstStyle/>
          <a:p>
            <a:pPr marL="0" indent="0" algn="l">
              <a:lnSpc>
                <a:spcPts val="2300"/>
              </a:lnSpc>
              <a:buNone/>
            </a:pPr>
            <a:r>
              <a:rPr lang="en-US" sz="1400" dirty="0">
                <a:solidFill>
                  <a:srgbClr val="3C3939"/>
                </a:solidFill>
                <a:latin typeface="Roboto" pitchFamily="34" charset="0"/>
                <a:ea typeface="Roboto" pitchFamily="34" charset="-122"/>
                <a:cs typeface="Roboto" pitchFamily="34" charset="-120"/>
              </a:rPr>
              <a:t>Розвиток тривимірного моделювання, візуалізації та аналізу в ГІС, а також інтеграція з технологіями віртуальної та доповненої реальності. Це відкриває нові можливості для містобудування, ландшафтного дизайну та візуалізації складних просторових даних.</a:t>
            </a:r>
            <a:endParaRPr lang="en-US" sz="1400" dirty="0"/>
          </a:p>
        </p:txBody>
      </p:sp>
      <p:sp>
        <p:nvSpPr>
          <p:cNvPr id="12" name="Text 7"/>
          <p:cNvSpPr/>
          <p:nvPr/>
        </p:nvSpPr>
        <p:spPr>
          <a:xfrm>
            <a:off x="643057" y="6760964"/>
            <a:ext cx="13344287" cy="881539"/>
          </a:xfrm>
          <a:prstGeom prst="rect">
            <a:avLst/>
          </a:prstGeom>
          <a:noFill/>
          <a:ln/>
        </p:spPr>
        <p:txBody>
          <a:bodyPr wrap="square" lIns="0" tIns="0" rIns="0" bIns="0" rtlCol="0" anchor="t"/>
          <a:lstStyle/>
          <a:p>
            <a:pPr marL="0" indent="0" algn="l">
              <a:lnSpc>
                <a:spcPts val="2300"/>
              </a:lnSpc>
              <a:buNone/>
            </a:pPr>
            <a:r>
              <a:rPr lang="en-US" sz="1400" dirty="0">
                <a:solidFill>
                  <a:srgbClr val="3C3939"/>
                </a:solidFill>
                <a:latin typeface="Roboto" pitchFamily="34" charset="0"/>
                <a:ea typeface="Roboto" pitchFamily="34" charset="-122"/>
                <a:cs typeface="Roboto" pitchFamily="34" charset="-120"/>
              </a:rPr>
              <a:t>Майбутнє ГІС пов'язане з інтеграцією з іншими передовими технологіями: штучний інтелект для автоматизованого аналізу геоданих, блокчейн для забезпечення надійності та прозорості транзакцій з просторовими даними, великі дані для обробки масштабних геопросторових наборів. Ключовими тенденціями є також спрощення інтерфейсів для кінцевих користувачів та розвиток спеціалізованих галузевих рішень.</a:t>
            </a:r>
            <a:endParaRPr lang="en-US" sz="14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sp>
        <p:nvSpPr>
          <p:cNvPr id="2" name="Text 0"/>
          <p:cNvSpPr/>
          <p:nvPr/>
        </p:nvSpPr>
        <p:spPr>
          <a:xfrm>
            <a:off x="622221" y="1209913"/>
            <a:ext cx="4857988" cy="555665"/>
          </a:xfrm>
          <a:prstGeom prst="rect">
            <a:avLst/>
          </a:prstGeom>
          <a:noFill/>
          <a:ln/>
        </p:spPr>
        <p:txBody>
          <a:bodyPr wrap="none" lIns="0" tIns="0" rIns="0" bIns="0" rtlCol="0" anchor="t"/>
          <a:lstStyle/>
          <a:p>
            <a:pPr marL="0" indent="0" algn="l">
              <a:lnSpc>
                <a:spcPts val="4350"/>
              </a:lnSpc>
              <a:buNone/>
            </a:pPr>
            <a:r>
              <a:rPr lang="en-US" sz="3500" dirty="0">
                <a:solidFill>
                  <a:srgbClr val="1B1B27"/>
                </a:solidFill>
                <a:latin typeface="Raleway" pitchFamily="34" charset="0"/>
                <a:ea typeface="Raleway" pitchFamily="34" charset="-122"/>
                <a:cs typeface="Raleway" pitchFamily="34" charset="-120"/>
              </a:rPr>
              <a:t>Українські ГІС-проєкти</a:t>
            </a:r>
            <a:endParaRPr lang="en-US" sz="3500" dirty="0"/>
          </a:p>
        </p:txBody>
      </p:sp>
      <p:pic>
        <p:nvPicPr>
          <p:cNvPr id="3" name="Image 0" descr="preencoded.png"/>
          <p:cNvPicPr>
            <a:picLocks noChangeAspect="1"/>
          </p:cNvPicPr>
          <p:nvPr/>
        </p:nvPicPr>
        <p:blipFill>
          <a:blip r:embed="rId3"/>
          <a:stretch>
            <a:fillRect/>
          </a:stretch>
        </p:blipFill>
        <p:spPr>
          <a:xfrm>
            <a:off x="629841" y="2237184"/>
            <a:ext cx="2560320" cy="2560320"/>
          </a:xfrm>
          <a:prstGeom prst="rect">
            <a:avLst/>
          </a:prstGeom>
        </p:spPr>
      </p:pic>
      <p:pic>
        <p:nvPicPr>
          <p:cNvPr id="4" name="Image 1" descr="preencoded.png"/>
          <p:cNvPicPr>
            <a:picLocks noChangeAspect="1"/>
          </p:cNvPicPr>
          <p:nvPr/>
        </p:nvPicPr>
        <p:blipFill>
          <a:blip r:embed="rId4"/>
          <a:stretch>
            <a:fillRect/>
          </a:stretch>
        </p:blipFill>
        <p:spPr>
          <a:xfrm>
            <a:off x="3332321" y="2237184"/>
            <a:ext cx="2560439" cy="2560439"/>
          </a:xfrm>
          <a:prstGeom prst="rect">
            <a:avLst/>
          </a:prstGeom>
        </p:spPr>
      </p:pic>
      <p:pic>
        <p:nvPicPr>
          <p:cNvPr id="5" name="Image 2" descr="preencoded.png"/>
          <p:cNvPicPr>
            <a:picLocks noChangeAspect="1"/>
          </p:cNvPicPr>
          <p:nvPr/>
        </p:nvPicPr>
        <p:blipFill>
          <a:blip r:embed="rId5"/>
          <a:stretch>
            <a:fillRect/>
          </a:stretch>
        </p:blipFill>
        <p:spPr>
          <a:xfrm>
            <a:off x="6034921" y="2237184"/>
            <a:ext cx="2560439" cy="2560439"/>
          </a:xfrm>
          <a:prstGeom prst="rect">
            <a:avLst/>
          </a:prstGeom>
        </p:spPr>
      </p:pic>
      <p:pic>
        <p:nvPicPr>
          <p:cNvPr id="6" name="Image 3" descr="preencoded.png"/>
          <p:cNvPicPr>
            <a:picLocks noChangeAspect="1"/>
          </p:cNvPicPr>
          <p:nvPr/>
        </p:nvPicPr>
        <p:blipFill>
          <a:blip r:embed="rId6"/>
          <a:stretch>
            <a:fillRect/>
          </a:stretch>
        </p:blipFill>
        <p:spPr>
          <a:xfrm>
            <a:off x="8737521" y="2237184"/>
            <a:ext cx="2560439" cy="2560439"/>
          </a:xfrm>
          <a:prstGeom prst="rect">
            <a:avLst/>
          </a:prstGeom>
        </p:spPr>
      </p:pic>
      <p:pic>
        <p:nvPicPr>
          <p:cNvPr id="7" name="Image 4" descr="preencoded.png"/>
          <p:cNvPicPr>
            <a:picLocks noChangeAspect="1"/>
          </p:cNvPicPr>
          <p:nvPr/>
        </p:nvPicPr>
        <p:blipFill>
          <a:blip r:embed="rId7"/>
          <a:stretch>
            <a:fillRect/>
          </a:stretch>
        </p:blipFill>
        <p:spPr>
          <a:xfrm>
            <a:off x="11440120" y="2237184"/>
            <a:ext cx="2560439" cy="2560439"/>
          </a:xfrm>
          <a:prstGeom prst="rect">
            <a:avLst/>
          </a:prstGeom>
        </p:spPr>
      </p:pic>
      <p:sp>
        <p:nvSpPr>
          <p:cNvPr id="8" name="Text 1"/>
          <p:cNvSpPr/>
          <p:nvPr/>
        </p:nvSpPr>
        <p:spPr>
          <a:xfrm>
            <a:off x="622221" y="5113734"/>
            <a:ext cx="13385959" cy="852964"/>
          </a:xfrm>
          <a:prstGeom prst="rect">
            <a:avLst/>
          </a:prstGeom>
          <a:noFill/>
          <a:ln/>
        </p:spPr>
        <p:txBody>
          <a:bodyPr wrap="square" lIns="0" tIns="0" rIns="0" bIns="0" rtlCol="0" anchor="t"/>
          <a:lstStyle/>
          <a:p>
            <a:pPr marL="0" indent="0" algn="l">
              <a:lnSpc>
                <a:spcPts val="2200"/>
              </a:lnSpc>
              <a:buNone/>
            </a:pPr>
            <a:r>
              <a:rPr lang="en-US" sz="1400" dirty="0">
                <a:solidFill>
                  <a:srgbClr val="3C3939"/>
                </a:solidFill>
                <a:latin typeface="Roboto" pitchFamily="34" charset="0"/>
                <a:ea typeface="Roboto" pitchFamily="34" charset="-122"/>
                <a:cs typeface="Roboto" pitchFamily="34" charset="-120"/>
              </a:rPr>
              <a:t>В Україні активно розвиваються різноманітні ГІС-проєкти: від національної інфраструктури геопросторових даних до муніципальних геоінформаційних систем. Особливе значення мають системи для моніторингу навколишнього середовища, земельного кадастру, просторового планування та управління міською інфраструктурою.</a:t>
            </a:r>
            <a:endParaRPr lang="en-US" sz="1400" dirty="0"/>
          </a:p>
        </p:txBody>
      </p:sp>
      <p:sp>
        <p:nvSpPr>
          <p:cNvPr id="9" name="Text 2"/>
          <p:cNvSpPr/>
          <p:nvPr/>
        </p:nvSpPr>
        <p:spPr>
          <a:xfrm>
            <a:off x="622221" y="6166723"/>
            <a:ext cx="13385959" cy="852964"/>
          </a:xfrm>
          <a:prstGeom prst="rect">
            <a:avLst/>
          </a:prstGeom>
          <a:noFill/>
          <a:ln/>
        </p:spPr>
        <p:txBody>
          <a:bodyPr wrap="square" lIns="0" tIns="0" rIns="0" bIns="0" rtlCol="0" anchor="t"/>
          <a:lstStyle/>
          <a:p>
            <a:pPr marL="0" indent="0" algn="l">
              <a:lnSpc>
                <a:spcPts val="2200"/>
              </a:lnSpc>
              <a:buNone/>
            </a:pPr>
            <a:r>
              <a:rPr lang="en-US" sz="1400" dirty="0">
                <a:solidFill>
                  <a:srgbClr val="3C3939"/>
                </a:solidFill>
                <a:latin typeface="Roboto" pitchFamily="34" charset="0"/>
                <a:ea typeface="Roboto" pitchFamily="34" charset="-122"/>
                <a:cs typeface="Roboto" pitchFamily="34" charset="-120"/>
              </a:rPr>
              <a:t>Важливими напрямками є також розвиток ГІС для оборони та безпеки, геопорталів відкритих даних та геоінформаційних систем для підтримки громадської активності. Українські ГІС-проєкти демонструють високий рівень інновацій та ефективне використання геоінформаційних технологій для вирішення актуальних проблем розвитку держави та суспільства.</a:t>
            </a:r>
            <a:endParaRPr lang="en-US" sz="14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sp>
        <p:nvSpPr>
          <p:cNvPr id="2" name="Text 0"/>
          <p:cNvSpPr/>
          <p:nvPr/>
        </p:nvSpPr>
        <p:spPr>
          <a:xfrm>
            <a:off x="676394" y="531376"/>
            <a:ext cx="9092327" cy="603885"/>
          </a:xfrm>
          <a:prstGeom prst="rect">
            <a:avLst/>
          </a:prstGeom>
          <a:noFill/>
          <a:ln/>
        </p:spPr>
        <p:txBody>
          <a:bodyPr wrap="none" lIns="0" tIns="0" rIns="0" bIns="0" rtlCol="0" anchor="t"/>
          <a:lstStyle/>
          <a:p>
            <a:pPr marL="0" indent="0" algn="l">
              <a:lnSpc>
                <a:spcPts val="4750"/>
              </a:lnSpc>
              <a:buNone/>
            </a:pPr>
            <a:r>
              <a:rPr lang="en-US" sz="3800" dirty="0">
                <a:solidFill>
                  <a:srgbClr val="1B1B27"/>
                </a:solidFill>
                <a:latin typeface="Raleway" pitchFamily="34" charset="0"/>
                <a:ea typeface="Raleway" pitchFamily="34" charset="-122"/>
                <a:cs typeface="Raleway" pitchFamily="34" charset="-120"/>
              </a:rPr>
              <a:t>Підсумки та Перспективи Вивчення ГІС</a:t>
            </a:r>
            <a:endParaRPr lang="en-US" sz="3800" dirty="0"/>
          </a:p>
        </p:txBody>
      </p:sp>
      <p:sp>
        <p:nvSpPr>
          <p:cNvPr id="3" name="Text 1"/>
          <p:cNvSpPr/>
          <p:nvPr/>
        </p:nvSpPr>
        <p:spPr>
          <a:xfrm>
            <a:off x="676394" y="1521619"/>
            <a:ext cx="6493907" cy="637699"/>
          </a:xfrm>
          <a:prstGeom prst="rect">
            <a:avLst/>
          </a:prstGeom>
          <a:noFill/>
          <a:ln/>
        </p:spPr>
        <p:txBody>
          <a:bodyPr wrap="none" lIns="0" tIns="0" rIns="0" bIns="0" rtlCol="0" anchor="t"/>
          <a:lstStyle/>
          <a:p>
            <a:pPr marL="0" indent="0" algn="ctr">
              <a:lnSpc>
                <a:spcPts val="5000"/>
              </a:lnSpc>
              <a:buNone/>
            </a:pPr>
            <a:r>
              <a:rPr lang="en-US" sz="5000" dirty="0">
                <a:solidFill>
                  <a:srgbClr val="3C3939"/>
                </a:solidFill>
                <a:latin typeface="Raleway" pitchFamily="34" charset="0"/>
                <a:ea typeface="Raleway" pitchFamily="34" charset="-122"/>
                <a:cs typeface="Raleway" pitchFamily="34" charset="-120"/>
              </a:rPr>
              <a:t>5</a:t>
            </a:r>
            <a:endParaRPr lang="en-US" sz="5000" dirty="0"/>
          </a:p>
        </p:txBody>
      </p:sp>
      <p:sp>
        <p:nvSpPr>
          <p:cNvPr id="4" name="Text 2"/>
          <p:cNvSpPr/>
          <p:nvPr/>
        </p:nvSpPr>
        <p:spPr>
          <a:xfrm>
            <a:off x="2605564" y="2400776"/>
            <a:ext cx="2635568" cy="301943"/>
          </a:xfrm>
          <a:prstGeom prst="rect">
            <a:avLst/>
          </a:prstGeom>
          <a:noFill/>
          <a:ln/>
        </p:spPr>
        <p:txBody>
          <a:bodyPr wrap="none" lIns="0" tIns="0" rIns="0" bIns="0" rtlCol="0" anchor="t"/>
          <a:lstStyle/>
          <a:p>
            <a:pPr marL="0" indent="0" algn="ctr">
              <a:lnSpc>
                <a:spcPts val="2350"/>
              </a:lnSpc>
              <a:buNone/>
            </a:pPr>
            <a:r>
              <a:rPr lang="en-US" sz="1900" dirty="0">
                <a:solidFill>
                  <a:srgbClr val="3C3939"/>
                </a:solidFill>
                <a:latin typeface="Raleway" pitchFamily="34" charset="0"/>
                <a:ea typeface="Raleway" pitchFamily="34" charset="-122"/>
                <a:cs typeface="Raleway" pitchFamily="34" charset="-120"/>
              </a:rPr>
              <a:t>Ключових компонентів</a:t>
            </a:r>
            <a:endParaRPr lang="en-US" sz="1900" dirty="0"/>
          </a:p>
        </p:txBody>
      </p:sp>
      <p:sp>
        <p:nvSpPr>
          <p:cNvPr id="5" name="Text 3"/>
          <p:cNvSpPr/>
          <p:nvPr/>
        </p:nvSpPr>
        <p:spPr>
          <a:xfrm>
            <a:off x="676394" y="2818567"/>
            <a:ext cx="6493907" cy="309086"/>
          </a:xfrm>
          <a:prstGeom prst="rect">
            <a:avLst/>
          </a:prstGeom>
          <a:noFill/>
          <a:ln/>
        </p:spPr>
        <p:txBody>
          <a:bodyPr wrap="none" lIns="0" tIns="0" rIns="0" bIns="0" rtlCol="0" anchor="t"/>
          <a:lstStyle/>
          <a:p>
            <a:pPr marL="0" indent="0" algn="ctr">
              <a:lnSpc>
                <a:spcPts val="2400"/>
              </a:lnSpc>
              <a:buNone/>
            </a:pPr>
            <a:r>
              <a:rPr lang="en-US" sz="1500" dirty="0">
                <a:solidFill>
                  <a:srgbClr val="3C3939"/>
                </a:solidFill>
                <a:latin typeface="Roboto" pitchFamily="34" charset="0"/>
                <a:ea typeface="Roboto" pitchFamily="34" charset="-122"/>
                <a:cs typeface="Roboto" pitchFamily="34" charset="-120"/>
              </a:rPr>
              <a:t>Апаратне та програмне забезпечення, дані, методи, користувачі</a:t>
            </a:r>
            <a:endParaRPr lang="en-US" sz="1500" dirty="0"/>
          </a:p>
        </p:txBody>
      </p:sp>
      <p:sp>
        <p:nvSpPr>
          <p:cNvPr id="6" name="Text 4"/>
          <p:cNvSpPr/>
          <p:nvPr/>
        </p:nvSpPr>
        <p:spPr>
          <a:xfrm>
            <a:off x="7460099" y="1521619"/>
            <a:ext cx="6493907" cy="637699"/>
          </a:xfrm>
          <a:prstGeom prst="rect">
            <a:avLst/>
          </a:prstGeom>
          <a:noFill/>
          <a:ln/>
        </p:spPr>
        <p:txBody>
          <a:bodyPr wrap="none" lIns="0" tIns="0" rIns="0" bIns="0" rtlCol="0" anchor="t"/>
          <a:lstStyle/>
          <a:p>
            <a:pPr marL="0" indent="0" algn="ctr">
              <a:lnSpc>
                <a:spcPts val="5000"/>
              </a:lnSpc>
              <a:buNone/>
            </a:pPr>
            <a:r>
              <a:rPr lang="en-US" sz="5000" dirty="0">
                <a:solidFill>
                  <a:srgbClr val="3C3939"/>
                </a:solidFill>
                <a:latin typeface="Raleway" pitchFamily="34" charset="0"/>
                <a:ea typeface="Raleway" pitchFamily="34" charset="-122"/>
                <a:cs typeface="Raleway" pitchFamily="34" charset="-120"/>
              </a:rPr>
              <a:t>60+</a:t>
            </a:r>
            <a:endParaRPr lang="en-US" sz="5000" dirty="0"/>
          </a:p>
        </p:txBody>
      </p:sp>
      <p:sp>
        <p:nvSpPr>
          <p:cNvPr id="7" name="Text 5"/>
          <p:cNvSpPr/>
          <p:nvPr/>
        </p:nvSpPr>
        <p:spPr>
          <a:xfrm>
            <a:off x="9499163" y="2400776"/>
            <a:ext cx="2415778" cy="301943"/>
          </a:xfrm>
          <a:prstGeom prst="rect">
            <a:avLst/>
          </a:prstGeom>
          <a:noFill/>
          <a:ln/>
        </p:spPr>
        <p:txBody>
          <a:bodyPr wrap="none" lIns="0" tIns="0" rIns="0" bIns="0" rtlCol="0" anchor="t"/>
          <a:lstStyle/>
          <a:p>
            <a:pPr marL="0" indent="0" algn="ctr">
              <a:lnSpc>
                <a:spcPts val="2350"/>
              </a:lnSpc>
              <a:buNone/>
            </a:pPr>
            <a:r>
              <a:rPr lang="en-US" sz="1900" dirty="0">
                <a:solidFill>
                  <a:srgbClr val="3C3939"/>
                </a:solidFill>
                <a:latin typeface="Raleway" pitchFamily="34" charset="0"/>
                <a:ea typeface="Raleway" pitchFamily="34" charset="-122"/>
                <a:cs typeface="Raleway" pitchFamily="34" charset="-120"/>
              </a:rPr>
              <a:t>Років розвитку</a:t>
            </a:r>
            <a:endParaRPr lang="en-US" sz="1900" dirty="0"/>
          </a:p>
        </p:txBody>
      </p:sp>
      <p:sp>
        <p:nvSpPr>
          <p:cNvPr id="8" name="Text 6"/>
          <p:cNvSpPr/>
          <p:nvPr/>
        </p:nvSpPr>
        <p:spPr>
          <a:xfrm>
            <a:off x="7460099" y="2818567"/>
            <a:ext cx="6493907" cy="309086"/>
          </a:xfrm>
          <a:prstGeom prst="rect">
            <a:avLst/>
          </a:prstGeom>
          <a:noFill/>
          <a:ln/>
        </p:spPr>
        <p:txBody>
          <a:bodyPr wrap="none" lIns="0" tIns="0" rIns="0" bIns="0" rtlCol="0" anchor="t"/>
          <a:lstStyle/>
          <a:p>
            <a:pPr marL="0" indent="0" algn="ctr">
              <a:lnSpc>
                <a:spcPts val="2400"/>
              </a:lnSpc>
              <a:buNone/>
            </a:pPr>
            <a:r>
              <a:rPr lang="en-US" sz="1500" dirty="0">
                <a:solidFill>
                  <a:srgbClr val="3C3939"/>
                </a:solidFill>
                <a:latin typeface="Roboto" pitchFamily="34" charset="0"/>
                <a:ea typeface="Roboto" pitchFamily="34" charset="-122"/>
                <a:cs typeface="Roboto" pitchFamily="34" charset="-120"/>
              </a:rPr>
              <a:t>Від перших експериментів до сучасних веб-платформ</a:t>
            </a:r>
            <a:endParaRPr lang="en-US" sz="1500" dirty="0"/>
          </a:p>
        </p:txBody>
      </p:sp>
      <p:sp>
        <p:nvSpPr>
          <p:cNvPr id="9" name="Text 7"/>
          <p:cNvSpPr/>
          <p:nvPr/>
        </p:nvSpPr>
        <p:spPr>
          <a:xfrm>
            <a:off x="676394" y="3803928"/>
            <a:ext cx="6493907" cy="637699"/>
          </a:xfrm>
          <a:prstGeom prst="rect">
            <a:avLst/>
          </a:prstGeom>
          <a:noFill/>
          <a:ln/>
        </p:spPr>
        <p:txBody>
          <a:bodyPr wrap="none" lIns="0" tIns="0" rIns="0" bIns="0" rtlCol="0" anchor="t"/>
          <a:lstStyle/>
          <a:p>
            <a:pPr marL="0" indent="0" algn="ctr">
              <a:lnSpc>
                <a:spcPts val="5000"/>
              </a:lnSpc>
              <a:buNone/>
            </a:pPr>
            <a:r>
              <a:rPr lang="en-US" sz="5000" dirty="0">
                <a:solidFill>
                  <a:srgbClr val="3C3939"/>
                </a:solidFill>
                <a:latin typeface="Raleway" pitchFamily="34" charset="0"/>
                <a:ea typeface="Raleway" pitchFamily="34" charset="-122"/>
                <a:cs typeface="Raleway" pitchFamily="34" charset="-120"/>
              </a:rPr>
              <a:t>100+</a:t>
            </a:r>
            <a:endParaRPr lang="en-US" sz="5000" dirty="0"/>
          </a:p>
        </p:txBody>
      </p:sp>
      <p:sp>
        <p:nvSpPr>
          <p:cNvPr id="10" name="Text 8"/>
          <p:cNvSpPr/>
          <p:nvPr/>
        </p:nvSpPr>
        <p:spPr>
          <a:xfrm>
            <a:off x="2715458" y="4683085"/>
            <a:ext cx="2415778" cy="301943"/>
          </a:xfrm>
          <a:prstGeom prst="rect">
            <a:avLst/>
          </a:prstGeom>
          <a:noFill/>
          <a:ln/>
        </p:spPr>
        <p:txBody>
          <a:bodyPr wrap="none" lIns="0" tIns="0" rIns="0" bIns="0" rtlCol="0" anchor="t"/>
          <a:lstStyle/>
          <a:p>
            <a:pPr marL="0" indent="0" algn="ctr">
              <a:lnSpc>
                <a:spcPts val="2350"/>
              </a:lnSpc>
              <a:buNone/>
            </a:pPr>
            <a:r>
              <a:rPr lang="en-US" sz="1900" dirty="0">
                <a:solidFill>
                  <a:srgbClr val="3C3939"/>
                </a:solidFill>
                <a:latin typeface="Raleway" pitchFamily="34" charset="0"/>
                <a:ea typeface="Raleway" pitchFamily="34" charset="-122"/>
                <a:cs typeface="Raleway" pitchFamily="34" charset="-120"/>
              </a:rPr>
              <a:t>Типів аналізу</a:t>
            </a:r>
            <a:endParaRPr lang="en-US" sz="1900" dirty="0"/>
          </a:p>
        </p:txBody>
      </p:sp>
      <p:sp>
        <p:nvSpPr>
          <p:cNvPr id="11" name="Text 9"/>
          <p:cNvSpPr/>
          <p:nvPr/>
        </p:nvSpPr>
        <p:spPr>
          <a:xfrm>
            <a:off x="676394" y="5100876"/>
            <a:ext cx="6493907" cy="309086"/>
          </a:xfrm>
          <a:prstGeom prst="rect">
            <a:avLst/>
          </a:prstGeom>
          <a:noFill/>
          <a:ln/>
        </p:spPr>
        <p:txBody>
          <a:bodyPr wrap="none" lIns="0" tIns="0" rIns="0" bIns="0" rtlCol="0" anchor="t"/>
          <a:lstStyle/>
          <a:p>
            <a:pPr marL="0" indent="0" algn="ctr">
              <a:lnSpc>
                <a:spcPts val="2400"/>
              </a:lnSpc>
              <a:buNone/>
            </a:pPr>
            <a:r>
              <a:rPr lang="en-US" sz="1500" dirty="0">
                <a:solidFill>
                  <a:srgbClr val="3C3939"/>
                </a:solidFill>
                <a:latin typeface="Roboto" pitchFamily="34" charset="0"/>
                <a:ea typeface="Roboto" pitchFamily="34" charset="-122"/>
                <a:cs typeface="Roboto" pitchFamily="34" charset="-120"/>
              </a:rPr>
              <a:t>Від простої візуалізації до складного моделювання</a:t>
            </a:r>
            <a:endParaRPr lang="en-US" sz="1500" dirty="0"/>
          </a:p>
        </p:txBody>
      </p:sp>
      <p:sp>
        <p:nvSpPr>
          <p:cNvPr id="12" name="Text 10"/>
          <p:cNvSpPr/>
          <p:nvPr/>
        </p:nvSpPr>
        <p:spPr>
          <a:xfrm>
            <a:off x="7460099" y="3803928"/>
            <a:ext cx="6493907" cy="637699"/>
          </a:xfrm>
          <a:prstGeom prst="rect">
            <a:avLst/>
          </a:prstGeom>
          <a:noFill/>
          <a:ln/>
        </p:spPr>
        <p:txBody>
          <a:bodyPr wrap="none" lIns="0" tIns="0" rIns="0" bIns="0" rtlCol="0" anchor="t"/>
          <a:lstStyle/>
          <a:p>
            <a:pPr marL="0" indent="0" algn="ctr">
              <a:lnSpc>
                <a:spcPts val="5000"/>
              </a:lnSpc>
              <a:buNone/>
            </a:pPr>
            <a:r>
              <a:rPr lang="en-US" sz="5000" dirty="0">
                <a:solidFill>
                  <a:srgbClr val="3C3939"/>
                </a:solidFill>
                <a:latin typeface="Raleway" pitchFamily="34" charset="0"/>
                <a:ea typeface="Raleway" pitchFamily="34" charset="-122"/>
                <a:cs typeface="Raleway" pitchFamily="34" charset="-120"/>
              </a:rPr>
              <a:t>1000+</a:t>
            </a:r>
            <a:endParaRPr lang="en-US" sz="5000" dirty="0"/>
          </a:p>
        </p:txBody>
      </p:sp>
      <p:sp>
        <p:nvSpPr>
          <p:cNvPr id="13" name="Text 11"/>
          <p:cNvSpPr/>
          <p:nvPr/>
        </p:nvSpPr>
        <p:spPr>
          <a:xfrm>
            <a:off x="9499163" y="4683085"/>
            <a:ext cx="2415778" cy="301943"/>
          </a:xfrm>
          <a:prstGeom prst="rect">
            <a:avLst/>
          </a:prstGeom>
          <a:noFill/>
          <a:ln/>
        </p:spPr>
        <p:txBody>
          <a:bodyPr wrap="none" lIns="0" tIns="0" rIns="0" bIns="0" rtlCol="0" anchor="t"/>
          <a:lstStyle/>
          <a:p>
            <a:pPr marL="0" indent="0" algn="ctr">
              <a:lnSpc>
                <a:spcPts val="2350"/>
              </a:lnSpc>
              <a:buNone/>
            </a:pPr>
            <a:r>
              <a:rPr lang="en-US" sz="1900" dirty="0">
                <a:solidFill>
                  <a:srgbClr val="3C3939"/>
                </a:solidFill>
                <a:latin typeface="Raleway" pitchFamily="34" charset="0"/>
                <a:ea typeface="Raleway" pitchFamily="34" charset="-122"/>
                <a:cs typeface="Raleway" pitchFamily="34" charset="-120"/>
              </a:rPr>
              <a:t>Сфер застосування</a:t>
            </a:r>
            <a:endParaRPr lang="en-US" sz="1900" dirty="0"/>
          </a:p>
        </p:txBody>
      </p:sp>
      <p:sp>
        <p:nvSpPr>
          <p:cNvPr id="14" name="Text 12"/>
          <p:cNvSpPr/>
          <p:nvPr/>
        </p:nvSpPr>
        <p:spPr>
          <a:xfrm>
            <a:off x="7460099" y="5100876"/>
            <a:ext cx="6493907" cy="309086"/>
          </a:xfrm>
          <a:prstGeom prst="rect">
            <a:avLst/>
          </a:prstGeom>
          <a:noFill/>
          <a:ln/>
        </p:spPr>
        <p:txBody>
          <a:bodyPr wrap="none" lIns="0" tIns="0" rIns="0" bIns="0" rtlCol="0" anchor="t"/>
          <a:lstStyle/>
          <a:p>
            <a:pPr marL="0" indent="0" algn="ctr">
              <a:lnSpc>
                <a:spcPts val="2400"/>
              </a:lnSpc>
              <a:buNone/>
            </a:pPr>
            <a:r>
              <a:rPr lang="en-US" sz="1500" dirty="0">
                <a:solidFill>
                  <a:srgbClr val="3C3939"/>
                </a:solidFill>
                <a:latin typeface="Roboto" pitchFamily="34" charset="0"/>
                <a:ea typeface="Roboto" pitchFamily="34" charset="-122"/>
                <a:cs typeface="Roboto" pitchFamily="34" charset="-120"/>
              </a:rPr>
              <a:t>У державному управлінні, бізнесі, науці та освіті</a:t>
            </a:r>
            <a:endParaRPr lang="en-US" sz="1500" dirty="0"/>
          </a:p>
        </p:txBody>
      </p:sp>
      <p:sp>
        <p:nvSpPr>
          <p:cNvPr id="15" name="Text 13"/>
          <p:cNvSpPr/>
          <p:nvPr/>
        </p:nvSpPr>
        <p:spPr>
          <a:xfrm>
            <a:off x="676394" y="5627370"/>
            <a:ext cx="13277612" cy="927259"/>
          </a:xfrm>
          <a:prstGeom prst="rect">
            <a:avLst/>
          </a:prstGeom>
          <a:noFill/>
          <a:ln/>
        </p:spPr>
        <p:txBody>
          <a:bodyPr wrap="square" lIns="0" tIns="0" rIns="0" bIns="0" rtlCol="0" anchor="t"/>
          <a:lstStyle/>
          <a:p>
            <a:pPr marL="0" indent="0" algn="l">
              <a:lnSpc>
                <a:spcPts val="2400"/>
              </a:lnSpc>
              <a:buNone/>
            </a:pPr>
            <a:r>
              <a:rPr lang="en-US" sz="1500" dirty="0">
                <a:solidFill>
                  <a:srgbClr val="3C3939"/>
                </a:solidFill>
                <a:latin typeface="Roboto" pitchFamily="34" charset="0"/>
                <a:ea typeface="Roboto" pitchFamily="34" charset="-122"/>
                <a:cs typeface="Roboto" pitchFamily="34" charset="-120"/>
              </a:rPr>
              <a:t>Геоінформаційні системи є потужним інструментом для роботи з просторовими даними, що знаходить застосування у різноманітних сферах діяльності. В рамках нашого курсу ми розглянули основні поняття, історію розвитку та класифікацію ГІС, створивши фундамент для подальшого вивчення цієї захоплюючої області.</a:t>
            </a:r>
            <a:endParaRPr lang="en-US" sz="1500" dirty="0"/>
          </a:p>
        </p:txBody>
      </p:sp>
      <p:sp>
        <p:nvSpPr>
          <p:cNvPr id="16" name="Text 14"/>
          <p:cNvSpPr/>
          <p:nvPr/>
        </p:nvSpPr>
        <p:spPr>
          <a:xfrm>
            <a:off x="676394" y="6772037"/>
            <a:ext cx="13277612" cy="927259"/>
          </a:xfrm>
          <a:prstGeom prst="rect">
            <a:avLst/>
          </a:prstGeom>
          <a:noFill/>
          <a:ln/>
        </p:spPr>
        <p:txBody>
          <a:bodyPr wrap="square" lIns="0" tIns="0" rIns="0" bIns="0" rtlCol="0" anchor="t"/>
          <a:lstStyle/>
          <a:p>
            <a:pPr marL="0" indent="0" algn="l">
              <a:lnSpc>
                <a:spcPts val="2400"/>
              </a:lnSpc>
              <a:buNone/>
            </a:pPr>
            <a:r>
              <a:rPr lang="en-US" sz="1500" dirty="0">
                <a:solidFill>
                  <a:srgbClr val="3C3939"/>
                </a:solidFill>
                <a:latin typeface="Roboto" pitchFamily="34" charset="0"/>
                <a:ea typeface="Roboto" pitchFamily="34" charset="-122"/>
                <a:cs typeface="Roboto" pitchFamily="34" charset="-120"/>
              </a:rPr>
              <a:t>Продовження курсу буде присвячено детальному вивченню структури, функцій та типів геоінформаційних систем, а також практичним аспектам роботи з ГІС-програмами. Геоінформатика – це динамічна галузь, що постійно розвивається, тому важливо слідкувати за новими тенденціями та технологіями у цій сфері.</a:t>
            </a:r>
            <a:endParaRPr lang="en-US" sz="15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79371" y="618292"/>
            <a:ext cx="6462593" cy="606623"/>
          </a:xfrm>
          <a:prstGeom prst="rect">
            <a:avLst/>
          </a:prstGeom>
          <a:noFill/>
          <a:ln/>
        </p:spPr>
        <p:txBody>
          <a:bodyPr wrap="none" lIns="0" tIns="0" rIns="0" bIns="0" rtlCol="0" anchor="t"/>
          <a:lstStyle/>
          <a:p>
            <a:pPr marL="0" indent="0" algn="l">
              <a:lnSpc>
                <a:spcPts val="4750"/>
              </a:lnSpc>
              <a:buNone/>
            </a:pPr>
            <a:r>
              <a:rPr lang="en-US" sz="3800" dirty="0">
                <a:solidFill>
                  <a:srgbClr val="1B1B27"/>
                </a:solidFill>
                <a:latin typeface="Raleway" pitchFamily="34" charset="0"/>
                <a:ea typeface="Raleway" pitchFamily="34" charset="-122"/>
                <a:cs typeface="Raleway" pitchFamily="34" charset="-120"/>
              </a:rPr>
              <a:t>Предмет та Завдання Курсу</a:t>
            </a:r>
            <a:endParaRPr lang="en-US" sz="3800" dirty="0"/>
          </a:p>
        </p:txBody>
      </p:sp>
      <p:sp>
        <p:nvSpPr>
          <p:cNvPr id="4" name="Shape 1"/>
          <p:cNvSpPr/>
          <p:nvPr/>
        </p:nvSpPr>
        <p:spPr>
          <a:xfrm>
            <a:off x="679371" y="1516023"/>
            <a:ext cx="3795593" cy="2686169"/>
          </a:xfrm>
          <a:prstGeom prst="roundRect">
            <a:avLst>
              <a:gd name="adj" fmla="val 3035"/>
            </a:avLst>
          </a:prstGeom>
          <a:solidFill>
            <a:srgbClr val="E1E1EA"/>
          </a:solidFill>
          <a:ln w="7620">
            <a:solidFill>
              <a:srgbClr val="C7C7D0"/>
            </a:solidFill>
            <a:prstDash val="solid"/>
          </a:ln>
        </p:spPr>
      </p:sp>
      <p:sp>
        <p:nvSpPr>
          <p:cNvPr id="5" name="Text 2"/>
          <p:cNvSpPr/>
          <p:nvPr/>
        </p:nvSpPr>
        <p:spPr>
          <a:xfrm>
            <a:off x="881063" y="1717715"/>
            <a:ext cx="2426494" cy="303252"/>
          </a:xfrm>
          <a:prstGeom prst="rect">
            <a:avLst/>
          </a:prstGeom>
          <a:noFill/>
          <a:ln/>
        </p:spPr>
        <p:txBody>
          <a:bodyPr wrap="none" lIns="0" tIns="0" rIns="0" bIns="0" rtlCol="0" anchor="t"/>
          <a:lstStyle/>
          <a:p>
            <a:pPr marL="0" indent="0" algn="l">
              <a:lnSpc>
                <a:spcPts val="2350"/>
              </a:lnSpc>
              <a:buNone/>
            </a:pPr>
            <a:r>
              <a:rPr lang="en-US" sz="1900" dirty="0">
                <a:solidFill>
                  <a:srgbClr val="3C3939"/>
                </a:solidFill>
                <a:latin typeface="Raleway" pitchFamily="34" charset="0"/>
                <a:ea typeface="Raleway" pitchFamily="34" charset="-122"/>
                <a:cs typeface="Raleway" pitchFamily="34" charset="-120"/>
              </a:rPr>
              <a:t>Предмет курсу</a:t>
            </a:r>
            <a:endParaRPr lang="en-US" sz="1900" dirty="0"/>
          </a:p>
        </p:txBody>
      </p:sp>
      <p:sp>
        <p:nvSpPr>
          <p:cNvPr id="6" name="Text 3"/>
          <p:cNvSpPr/>
          <p:nvPr/>
        </p:nvSpPr>
        <p:spPr>
          <a:xfrm>
            <a:off x="881063" y="2137410"/>
            <a:ext cx="3392210" cy="1552575"/>
          </a:xfrm>
          <a:prstGeom prst="rect">
            <a:avLst/>
          </a:prstGeom>
          <a:noFill/>
          <a:ln/>
        </p:spPr>
        <p:txBody>
          <a:bodyPr wrap="square" lIns="0" tIns="0" rIns="0" bIns="0" rtlCol="0" anchor="t"/>
          <a:lstStyle/>
          <a:p>
            <a:pPr marL="0" indent="0" algn="l">
              <a:lnSpc>
                <a:spcPts val="2400"/>
              </a:lnSpc>
              <a:buNone/>
            </a:pPr>
            <a:r>
              <a:rPr lang="en-US" sz="1500" dirty="0">
                <a:solidFill>
                  <a:srgbClr val="3C3939"/>
                </a:solidFill>
                <a:latin typeface="Roboto" pitchFamily="34" charset="0"/>
                <a:ea typeface="Roboto" pitchFamily="34" charset="-122"/>
                <a:cs typeface="Roboto" pitchFamily="34" charset="-120"/>
              </a:rPr>
              <a:t>Вивчення теоретичних основ, методології та практичного застосування геоінформаційних систем для роботи з просторовими даними в різних сферах діяльності.</a:t>
            </a:r>
            <a:endParaRPr lang="en-US" sz="1500" dirty="0"/>
          </a:p>
        </p:txBody>
      </p:sp>
      <p:sp>
        <p:nvSpPr>
          <p:cNvPr id="7" name="Shape 4"/>
          <p:cNvSpPr/>
          <p:nvPr/>
        </p:nvSpPr>
        <p:spPr>
          <a:xfrm>
            <a:off x="4669036" y="1516023"/>
            <a:ext cx="3795593" cy="2686169"/>
          </a:xfrm>
          <a:prstGeom prst="roundRect">
            <a:avLst>
              <a:gd name="adj" fmla="val 3035"/>
            </a:avLst>
          </a:prstGeom>
          <a:solidFill>
            <a:srgbClr val="E1E1EA"/>
          </a:solidFill>
          <a:ln w="7620">
            <a:solidFill>
              <a:srgbClr val="C7C7D0"/>
            </a:solidFill>
            <a:prstDash val="solid"/>
          </a:ln>
        </p:spPr>
      </p:sp>
      <p:sp>
        <p:nvSpPr>
          <p:cNvPr id="8" name="Text 5"/>
          <p:cNvSpPr/>
          <p:nvPr/>
        </p:nvSpPr>
        <p:spPr>
          <a:xfrm>
            <a:off x="4870728" y="1717715"/>
            <a:ext cx="2426494" cy="303252"/>
          </a:xfrm>
          <a:prstGeom prst="rect">
            <a:avLst/>
          </a:prstGeom>
          <a:noFill/>
          <a:ln/>
        </p:spPr>
        <p:txBody>
          <a:bodyPr wrap="none" lIns="0" tIns="0" rIns="0" bIns="0" rtlCol="0" anchor="t"/>
          <a:lstStyle/>
          <a:p>
            <a:pPr marL="0" indent="0" algn="l">
              <a:lnSpc>
                <a:spcPts val="2350"/>
              </a:lnSpc>
              <a:buNone/>
            </a:pPr>
            <a:r>
              <a:rPr lang="en-US" sz="1900" dirty="0">
                <a:solidFill>
                  <a:srgbClr val="3C3939"/>
                </a:solidFill>
                <a:latin typeface="Raleway" pitchFamily="34" charset="0"/>
                <a:ea typeface="Raleway" pitchFamily="34" charset="-122"/>
                <a:cs typeface="Raleway" pitchFamily="34" charset="-120"/>
              </a:rPr>
              <a:t>Основні завдання</a:t>
            </a:r>
            <a:endParaRPr lang="en-US" sz="1900" dirty="0"/>
          </a:p>
        </p:txBody>
      </p:sp>
      <p:sp>
        <p:nvSpPr>
          <p:cNvPr id="9" name="Text 6"/>
          <p:cNvSpPr/>
          <p:nvPr/>
        </p:nvSpPr>
        <p:spPr>
          <a:xfrm>
            <a:off x="4870728" y="2137410"/>
            <a:ext cx="3392210" cy="1863090"/>
          </a:xfrm>
          <a:prstGeom prst="rect">
            <a:avLst/>
          </a:prstGeom>
          <a:noFill/>
          <a:ln/>
        </p:spPr>
        <p:txBody>
          <a:bodyPr wrap="square" lIns="0" tIns="0" rIns="0" bIns="0" rtlCol="0" anchor="t"/>
          <a:lstStyle/>
          <a:p>
            <a:pPr marL="0" indent="0" algn="l">
              <a:lnSpc>
                <a:spcPts val="2400"/>
              </a:lnSpc>
              <a:buNone/>
            </a:pPr>
            <a:r>
              <a:rPr lang="en-US" sz="1500" dirty="0">
                <a:solidFill>
                  <a:srgbClr val="3C3939"/>
                </a:solidFill>
                <a:latin typeface="Roboto" pitchFamily="34" charset="0"/>
                <a:ea typeface="Roboto" pitchFamily="34" charset="-122"/>
                <a:cs typeface="Roboto" pitchFamily="34" charset="-120"/>
              </a:rPr>
              <a:t>Формування системного бачення принципів функціонування ГІС, опанування методів збору, обробки та аналізу просторової інформації, розвиток навичок роботи з ГІС-програмами.</a:t>
            </a:r>
            <a:endParaRPr lang="en-US" sz="1500" dirty="0"/>
          </a:p>
        </p:txBody>
      </p:sp>
      <p:sp>
        <p:nvSpPr>
          <p:cNvPr id="10" name="Shape 7"/>
          <p:cNvSpPr/>
          <p:nvPr/>
        </p:nvSpPr>
        <p:spPr>
          <a:xfrm>
            <a:off x="679371" y="4396264"/>
            <a:ext cx="7785259" cy="1754624"/>
          </a:xfrm>
          <a:prstGeom prst="roundRect">
            <a:avLst>
              <a:gd name="adj" fmla="val 4647"/>
            </a:avLst>
          </a:prstGeom>
          <a:solidFill>
            <a:srgbClr val="E1E1EA"/>
          </a:solidFill>
          <a:ln w="7620">
            <a:solidFill>
              <a:srgbClr val="C7C7D0"/>
            </a:solidFill>
            <a:prstDash val="solid"/>
          </a:ln>
        </p:spPr>
      </p:sp>
      <p:sp>
        <p:nvSpPr>
          <p:cNvPr id="11" name="Text 8"/>
          <p:cNvSpPr/>
          <p:nvPr/>
        </p:nvSpPr>
        <p:spPr>
          <a:xfrm>
            <a:off x="881063" y="4597956"/>
            <a:ext cx="2431971" cy="303252"/>
          </a:xfrm>
          <a:prstGeom prst="rect">
            <a:avLst/>
          </a:prstGeom>
          <a:noFill/>
          <a:ln/>
        </p:spPr>
        <p:txBody>
          <a:bodyPr wrap="none" lIns="0" tIns="0" rIns="0" bIns="0" rtlCol="0" anchor="t"/>
          <a:lstStyle/>
          <a:p>
            <a:pPr marL="0" indent="0" algn="l">
              <a:lnSpc>
                <a:spcPts val="2350"/>
              </a:lnSpc>
              <a:buNone/>
            </a:pPr>
            <a:r>
              <a:rPr lang="en-US" sz="1900" dirty="0">
                <a:solidFill>
                  <a:srgbClr val="3C3939"/>
                </a:solidFill>
                <a:latin typeface="Raleway" pitchFamily="34" charset="0"/>
                <a:ea typeface="Raleway" pitchFamily="34" charset="-122"/>
                <a:cs typeface="Raleway" pitchFamily="34" charset="-120"/>
              </a:rPr>
              <a:t>Очікувані результати</a:t>
            </a:r>
            <a:endParaRPr lang="en-US" sz="1900" dirty="0"/>
          </a:p>
        </p:txBody>
      </p:sp>
      <p:sp>
        <p:nvSpPr>
          <p:cNvPr id="12" name="Text 9"/>
          <p:cNvSpPr/>
          <p:nvPr/>
        </p:nvSpPr>
        <p:spPr>
          <a:xfrm>
            <a:off x="881063" y="5017651"/>
            <a:ext cx="7381875" cy="931545"/>
          </a:xfrm>
          <a:prstGeom prst="rect">
            <a:avLst/>
          </a:prstGeom>
          <a:noFill/>
          <a:ln/>
        </p:spPr>
        <p:txBody>
          <a:bodyPr wrap="square" lIns="0" tIns="0" rIns="0" bIns="0" rtlCol="0" anchor="t"/>
          <a:lstStyle/>
          <a:p>
            <a:pPr marL="0" indent="0" algn="l">
              <a:lnSpc>
                <a:spcPts val="2400"/>
              </a:lnSpc>
              <a:buNone/>
            </a:pPr>
            <a:r>
              <a:rPr lang="en-US" sz="1500" dirty="0">
                <a:solidFill>
                  <a:srgbClr val="3C3939"/>
                </a:solidFill>
                <a:latin typeface="Roboto" pitchFamily="34" charset="0"/>
                <a:ea typeface="Roboto" pitchFamily="34" charset="-122"/>
                <a:cs typeface="Roboto" pitchFamily="34" charset="-120"/>
              </a:rPr>
              <a:t>Здатність застосовувати геоінформаційні технології для вирішення практичних завдань, розуміння принципів просторового аналізу та вміння створювати власні ГІС-проєкти.</a:t>
            </a:r>
            <a:endParaRPr lang="en-US" sz="1500" dirty="0"/>
          </a:p>
        </p:txBody>
      </p:sp>
      <p:sp>
        <p:nvSpPr>
          <p:cNvPr id="13" name="Text 10"/>
          <p:cNvSpPr/>
          <p:nvPr/>
        </p:nvSpPr>
        <p:spPr>
          <a:xfrm>
            <a:off x="679371" y="6369248"/>
            <a:ext cx="7785259" cy="1242060"/>
          </a:xfrm>
          <a:prstGeom prst="rect">
            <a:avLst/>
          </a:prstGeom>
          <a:noFill/>
          <a:ln/>
        </p:spPr>
        <p:txBody>
          <a:bodyPr wrap="square" lIns="0" tIns="0" rIns="0" bIns="0" rtlCol="0" anchor="t"/>
          <a:lstStyle/>
          <a:p>
            <a:pPr marL="0" indent="0" algn="l">
              <a:lnSpc>
                <a:spcPts val="2400"/>
              </a:lnSpc>
              <a:buNone/>
            </a:pPr>
            <a:r>
              <a:rPr lang="en-US" sz="1500" dirty="0">
                <a:solidFill>
                  <a:srgbClr val="3C3939"/>
                </a:solidFill>
                <a:latin typeface="Roboto" pitchFamily="34" charset="0"/>
                <a:ea typeface="Roboto" pitchFamily="34" charset="-122"/>
                <a:cs typeface="Roboto" pitchFamily="34" charset="-120"/>
              </a:rPr>
              <a:t>У процесі навчання ми будемо поєднувати теоретичний матеріал із практичними заняттями, що дозволить вам не лише зрозуміти концептуальні основи ГІС, але й набути практичних навичок роботи з реальними геопросторовими даними. Курс передбачає виконання індивідуальних та групових проєктів.</a:t>
            </a:r>
            <a:endParaRPr lang="en-US" sz="15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55174" y="708660"/>
            <a:ext cx="7806452" cy="1194435"/>
          </a:xfrm>
          <a:prstGeom prst="rect">
            <a:avLst/>
          </a:prstGeom>
          <a:noFill/>
          <a:ln/>
        </p:spPr>
        <p:txBody>
          <a:bodyPr wrap="square" lIns="0" tIns="0" rIns="0" bIns="0" rtlCol="0" anchor="t"/>
          <a:lstStyle/>
          <a:p>
            <a:pPr marL="0" indent="0" algn="l">
              <a:lnSpc>
                <a:spcPts val="4700"/>
              </a:lnSpc>
              <a:buNone/>
            </a:pPr>
            <a:r>
              <a:rPr lang="en-US" sz="3750" dirty="0">
                <a:solidFill>
                  <a:srgbClr val="1B1B27"/>
                </a:solidFill>
                <a:latin typeface="Raleway" pitchFamily="34" charset="0"/>
                <a:ea typeface="Raleway" pitchFamily="34" charset="-122"/>
                <a:cs typeface="Raleway" pitchFamily="34" charset="-120"/>
              </a:rPr>
              <a:t>Що Таке Геоінформаційна Система?</a:t>
            </a:r>
            <a:endParaRPr lang="en-US" sz="3750" dirty="0"/>
          </a:p>
        </p:txBody>
      </p:sp>
      <p:sp>
        <p:nvSpPr>
          <p:cNvPr id="4" name="Shape 1"/>
          <p:cNvSpPr/>
          <p:nvPr/>
        </p:nvSpPr>
        <p:spPr>
          <a:xfrm>
            <a:off x="6155174" y="2404586"/>
            <a:ext cx="429935" cy="429935"/>
          </a:xfrm>
          <a:prstGeom prst="roundRect">
            <a:avLst>
              <a:gd name="adj" fmla="val 18669"/>
            </a:avLst>
          </a:prstGeom>
          <a:solidFill>
            <a:srgbClr val="E1E1EA"/>
          </a:solidFill>
          <a:ln w="7620">
            <a:solidFill>
              <a:srgbClr val="C7C7D0"/>
            </a:solidFill>
            <a:prstDash val="solid"/>
          </a:ln>
        </p:spPr>
      </p:sp>
      <p:pic>
        <p:nvPicPr>
          <p:cNvPr id="5" name="Image 1" descr="preencoded.png"/>
          <p:cNvPicPr>
            <a:picLocks noChangeAspect="1"/>
          </p:cNvPicPr>
          <p:nvPr/>
        </p:nvPicPr>
        <p:blipFill>
          <a:blip r:embed="rId4"/>
          <a:stretch>
            <a:fillRect/>
          </a:stretch>
        </p:blipFill>
        <p:spPr>
          <a:xfrm>
            <a:off x="6226790" y="2440365"/>
            <a:ext cx="286583" cy="358259"/>
          </a:xfrm>
          <a:prstGeom prst="rect">
            <a:avLst/>
          </a:prstGeom>
        </p:spPr>
      </p:pic>
      <p:sp>
        <p:nvSpPr>
          <p:cNvPr id="6" name="Text 2"/>
          <p:cNvSpPr/>
          <p:nvPr/>
        </p:nvSpPr>
        <p:spPr>
          <a:xfrm>
            <a:off x="6776204" y="2404586"/>
            <a:ext cx="3186708" cy="596979"/>
          </a:xfrm>
          <a:prstGeom prst="rect">
            <a:avLst/>
          </a:prstGeom>
          <a:noFill/>
          <a:ln/>
        </p:spPr>
        <p:txBody>
          <a:bodyPr wrap="square" lIns="0" tIns="0" rIns="0" bIns="0" rtlCol="0" anchor="t"/>
          <a:lstStyle/>
          <a:p>
            <a:pPr marL="0" indent="0" algn="l">
              <a:lnSpc>
                <a:spcPts val="2350"/>
              </a:lnSpc>
              <a:buNone/>
            </a:pPr>
            <a:r>
              <a:rPr lang="en-US" sz="1850" dirty="0">
                <a:solidFill>
                  <a:srgbClr val="3C3939"/>
                </a:solidFill>
                <a:latin typeface="Raleway" pitchFamily="34" charset="0"/>
                <a:ea typeface="Raleway" pitchFamily="34" charset="-122"/>
                <a:cs typeface="Raleway" pitchFamily="34" charset="-120"/>
              </a:rPr>
              <a:t>Система управління даними</a:t>
            </a:r>
            <a:endParaRPr lang="en-US" sz="1850" dirty="0"/>
          </a:p>
        </p:txBody>
      </p:sp>
      <p:sp>
        <p:nvSpPr>
          <p:cNvPr id="7" name="Text 3"/>
          <p:cNvSpPr/>
          <p:nvPr/>
        </p:nvSpPr>
        <p:spPr>
          <a:xfrm>
            <a:off x="6776204" y="3116223"/>
            <a:ext cx="3186708" cy="1223010"/>
          </a:xfrm>
          <a:prstGeom prst="rect">
            <a:avLst/>
          </a:prstGeom>
          <a:noFill/>
          <a:ln/>
        </p:spPr>
        <p:txBody>
          <a:bodyPr wrap="square" lIns="0" tIns="0" rIns="0" bIns="0" rtlCol="0" anchor="t"/>
          <a:lstStyle/>
          <a:p>
            <a:pPr marL="0" indent="0" algn="l">
              <a:lnSpc>
                <a:spcPts val="2400"/>
              </a:lnSpc>
              <a:buNone/>
            </a:pPr>
            <a:r>
              <a:rPr lang="en-US" sz="1500" dirty="0">
                <a:solidFill>
                  <a:srgbClr val="3C3939"/>
                </a:solidFill>
                <a:latin typeface="Roboto" pitchFamily="34" charset="0"/>
                <a:ea typeface="Roboto" pitchFamily="34" charset="-122"/>
                <a:cs typeface="Roboto" pitchFamily="34" charset="-120"/>
              </a:rPr>
              <a:t>ГІС – це комп'ютерна система для збору, зберігання, обробки, аналізу та візуалізації просторово-координованої інформації.</a:t>
            </a:r>
            <a:endParaRPr lang="en-US" sz="1500" dirty="0"/>
          </a:p>
        </p:txBody>
      </p:sp>
      <p:sp>
        <p:nvSpPr>
          <p:cNvPr id="8" name="Shape 4"/>
          <p:cNvSpPr/>
          <p:nvPr/>
        </p:nvSpPr>
        <p:spPr>
          <a:xfrm>
            <a:off x="10154007" y="2404586"/>
            <a:ext cx="429935" cy="429935"/>
          </a:xfrm>
          <a:prstGeom prst="roundRect">
            <a:avLst>
              <a:gd name="adj" fmla="val 18669"/>
            </a:avLst>
          </a:prstGeom>
          <a:solidFill>
            <a:srgbClr val="E1E1EA"/>
          </a:solidFill>
          <a:ln w="7620">
            <a:solidFill>
              <a:srgbClr val="C7C7D0"/>
            </a:solidFill>
            <a:prstDash val="solid"/>
          </a:ln>
        </p:spPr>
      </p:sp>
      <p:pic>
        <p:nvPicPr>
          <p:cNvPr id="9" name="Image 2" descr="preencoded.png"/>
          <p:cNvPicPr>
            <a:picLocks noChangeAspect="1"/>
          </p:cNvPicPr>
          <p:nvPr/>
        </p:nvPicPr>
        <p:blipFill>
          <a:blip r:embed="rId5"/>
          <a:stretch>
            <a:fillRect/>
          </a:stretch>
        </p:blipFill>
        <p:spPr>
          <a:xfrm>
            <a:off x="10225623" y="2440365"/>
            <a:ext cx="286583" cy="358259"/>
          </a:xfrm>
          <a:prstGeom prst="rect">
            <a:avLst/>
          </a:prstGeom>
        </p:spPr>
      </p:pic>
      <p:sp>
        <p:nvSpPr>
          <p:cNvPr id="10" name="Text 5"/>
          <p:cNvSpPr/>
          <p:nvPr/>
        </p:nvSpPr>
        <p:spPr>
          <a:xfrm>
            <a:off x="10775037" y="2404586"/>
            <a:ext cx="2388751" cy="298490"/>
          </a:xfrm>
          <a:prstGeom prst="rect">
            <a:avLst/>
          </a:prstGeom>
          <a:noFill/>
          <a:ln/>
        </p:spPr>
        <p:txBody>
          <a:bodyPr wrap="none" lIns="0" tIns="0" rIns="0" bIns="0" rtlCol="0" anchor="t"/>
          <a:lstStyle/>
          <a:p>
            <a:pPr marL="0" indent="0" algn="l">
              <a:lnSpc>
                <a:spcPts val="2350"/>
              </a:lnSpc>
              <a:buNone/>
            </a:pPr>
            <a:r>
              <a:rPr lang="en-US" sz="1850" dirty="0">
                <a:solidFill>
                  <a:srgbClr val="3C3939"/>
                </a:solidFill>
                <a:latin typeface="Raleway" pitchFamily="34" charset="0"/>
                <a:ea typeface="Raleway" pitchFamily="34" charset="-122"/>
                <a:cs typeface="Raleway" pitchFamily="34" charset="-120"/>
              </a:rPr>
              <a:t>Просторовий вимір</a:t>
            </a:r>
            <a:endParaRPr lang="en-US" sz="1850" dirty="0"/>
          </a:p>
        </p:txBody>
      </p:sp>
      <p:sp>
        <p:nvSpPr>
          <p:cNvPr id="11" name="Text 6"/>
          <p:cNvSpPr/>
          <p:nvPr/>
        </p:nvSpPr>
        <p:spPr>
          <a:xfrm>
            <a:off x="10775037" y="2817733"/>
            <a:ext cx="3186708" cy="1528763"/>
          </a:xfrm>
          <a:prstGeom prst="rect">
            <a:avLst/>
          </a:prstGeom>
          <a:noFill/>
          <a:ln/>
        </p:spPr>
        <p:txBody>
          <a:bodyPr wrap="square" lIns="0" tIns="0" rIns="0" bIns="0" rtlCol="0" anchor="t"/>
          <a:lstStyle/>
          <a:p>
            <a:pPr marL="0" indent="0" algn="l">
              <a:lnSpc>
                <a:spcPts val="2400"/>
              </a:lnSpc>
              <a:buNone/>
            </a:pPr>
            <a:r>
              <a:rPr lang="en-US" sz="1500" dirty="0">
                <a:solidFill>
                  <a:srgbClr val="3C3939"/>
                </a:solidFill>
                <a:latin typeface="Roboto" pitchFamily="34" charset="0"/>
                <a:ea typeface="Roboto" pitchFamily="34" charset="-122"/>
                <a:cs typeface="Roboto" pitchFamily="34" charset="-120"/>
              </a:rPr>
              <a:t>На відміну від інших інформаційних систем, ГІС працює з даними, прив'язаними до географічних координат на поверхні Землі.</a:t>
            </a:r>
            <a:endParaRPr lang="en-US" sz="1500" dirty="0"/>
          </a:p>
        </p:txBody>
      </p:sp>
      <p:sp>
        <p:nvSpPr>
          <p:cNvPr id="12" name="Shape 7"/>
          <p:cNvSpPr/>
          <p:nvPr/>
        </p:nvSpPr>
        <p:spPr>
          <a:xfrm>
            <a:off x="6155174" y="4752499"/>
            <a:ext cx="429935" cy="429935"/>
          </a:xfrm>
          <a:prstGeom prst="roundRect">
            <a:avLst>
              <a:gd name="adj" fmla="val 18669"/>
            </a:avLst>
          </a:prstGeom>
          <a:solidFill>
            <a:srgbClr val="E1E1EA"/>
          </a:solidFill>
          <a:ln w="7620">
            <a:solidFill>
              <a:srgbClr val="C7C7D0"/>
            </a:solidFill>
            <a:prstDash val="solid"/>
          </a:ln>
        </p:spPr>
      </p:sp>
      <p:pic>
        <p:nvPicPr>
          <p:cNvPr id="13" name="Image 3" descr="preencoded.png"/>
          <p:cNvPicPr>
            <a:picLocks noChangeAspect="1"/>
          </p:cNvPicPr>
          <p:nvPr/>
        </p:nvPicPr>
        <p:blipFill>
          <a:blip r:embed="rId6"/>
          <a:stretch>
            <a:fillRect/>
          </a:stretch>
        </p:blipFill>
        <p:spPr>
          <a:xfrm>
            <a:off x="6226790" y="4788277"/>
            <a:ext cx="286583" cy="358259"/>
          </a:xfrm>
          <a:prstGeom prst="rect">
            <a:avLst/>
          </a:prstGeom>
        </p:spPr>
      </p:pic>
      <p:sp>
        <p:nvSpPr>
          <p:cNvPr id="14" name="Text 8"/>
          <p:cNvSpPr/>
          <p:nvPr/>
        </p:nvSpPr>
        <p:spPr>
          <a:xfrm>
            <a:off x="6776204" y="4752499"/>
            <a:ext cx="3362206" cy="298490"/>
          </a:xfrm>
          <a:prstGeom prst="rect">
            <a:avLst/>
          </a:prstGeom>
          <a:noFill/>
          <a:ln/>
        </p:spPr>
        <p:txBody>
          <a:bodyPr wrap="none" lIns="0" tIns="0" rIns="0" bIns="0" rtlCol="0" anchor="t"/>
          <a:lstStyle/>
          <a:p>
            <a:pPr marL="0" indent="0" algn="l">
              <a:lnSpc>
                <a:spcPts val="2350"/>
              </a:lnSpc>
              <a:buNone/>
            </a:pPr>
            <a:r>
              <a:rPr lang="en-US" sz="1850" dirty="0">
                <a:solidFill>
                  <a:srgbClr val="3C3939"/>
                </a:solidFill>
                <a:latin typeface="Raleway" pitchFamily="34" charset="0"/>
                <a:ea typeface="Raleway" pitchFamily="34" charset="-122"/>
                <a:cs typeface="Raleway" pitchFamily="34" charset="-120"/>
              </a:rPr>
              <a:t>Інструмент прийняття рішень</a:t>
            </a:r>
            <a:endParaRPr lang="en-US" sz="1850" dirty="0"/>
          </a:p>
        </p:txBody>
      </p:sp>
      <p:sp>
        <p:nvSpPr>
          <p:cNvPr id="15" name="Text 9"/>
          <p:cNvSpPr/>
          <p:nvPr/>
        </p:nvSpPr>
        <p:spPr>
          <a:xfrm>
            <a:off x="6776204" y="5165646"/>
            <a:ext cx="7185422" cy="611505"/>
          </a:xfrm>
          <a:prstGeom prst="rect">
            <a:avLst/>
          </a:prstGeom>
          <a:noFill/>
          <a:ln/>
        </p:spPr>
        <p:txBody>
          <a:bodyPr wrap="square" lIns="0" tIns="0" rIns="0" bIns="0" rtlCol="0" anchor="t"/>
          <a:lstStyle/>
          <a:p>
            <a:pPr marL="0" indent="0" algn="l">
              <a:lnSpc>
                <a:spcPts val="2400"/>
              </a:lnSpc>
              <a:buNone/>
            </a:pPr>
            <a:r>
              <a:rPr lang="en-US" sz="1500" dirty="0">
                <a:solidFill>
                  <a:srgbClr val="3C3939"/>
                </a:solidFill>
                <a:latin typeface="Roboto" pitchFamily="34" charset="0"/>
                <a:ea typeface="Roboto" pitchFamily="34" charset="-122"/>
                <a:cs typeface="Roboto" pitchFamily="34" charset="-120"/>
              </a:rPr>
              <a:t>ГІС є потужним засобом для аналізу просторових взаємозв'язків та підтримки прийняття рішень у різних сферах діяльності.</a:t>
            </a:r>
            <a:endParaRPr lang="en-US" sz="1500" dirty="0"/>
          </a:p>
        </p:txBody>
      </p:sp>
      <p:sp>
        <p:nvSpPr>
          <p:cNvPr id="16" name="Text 10"/>
          <p:cNvSpPr/>
          <p:nvPr/>
        </p:nvSpPr>
        <p:spPr>
          <a:xfrm>
            <a:off x="6155174" y="5992058"/>
            <a:ext cx="7806452" cy="1528763"/>
          </a:xfrm>
          <a:prstGeom prst="rect">
            <a:avLst/>
          </a:prstGeom>
          <a:noFill/>
          <a:ln/>
        </p:spPr>
        <p:txBody>
          <a:bodyPr wrap="square" lIns="0" tIns="0" rIns="0" bIns="0" rtlCol="0" anchor="t"/>
          <a:lstStyle/>
          <a:p>
            <a:pPr marL="0" indent="0" algn="l">
              <a:lnSpc>
                <a:spcPts val="2400"/>
              </a:lnSpc>
              <a:buNone/>
            </a:pPr>
            <a:r>
              <a:rPr lang="en-US" sz="1500" dirty="0">
                <a:solidFill>
                  <a:srgbClr val="3C3939"/>
                </a:solidFill>
                <a:latin typeface="Roboto" pitchFamily="34" charset="0"/>
                <a:ea typeface="Roboto" pitchFamily="34" charset="-122"/>
                <a:cs typeface="Roboto" pitchFamily="34" charset="-120"/>
              </a:rPr>
              <a:t>Геоінформаційна система інтегрує апаратне забезпечення, програмне забезпечення, дані та персонал для ефективної роботи з просторовою інформацією. Унікальність ГІС полягає в її здатності пов'язувати географічне положення об'єктів з їхніми атрибутивними характеристиками, що відкриває широкі можливості для аналізу та моделювання.</a:t>
            </a:r>
            <a:endParaRPr lang="en-US" sz="15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1957388"/>
          </a:xfrm>
          <a:prstGeom prst="rect">
            <a:avLst/>
          </a:prstGeom>
        </p:spPr>
      </p:pic>
      <p:sp>
        <p:nvSpPr>
          <p:cNvPr id="3" name="Text 0"/>
          <p:cNvSpPr/>
          <p:nvPr/>
        </p:nvSpPr>
        <p:spPr>
          <a:xfrm>
            <a:off x="548045" y="2513767"/>
            <a:ext cx="4261128" cy="489347"/>
          </a:xfrm>
          <a:prstGeom prst="rect">
            <a:avLst/>
          </a:prstGeom>
          <a:noFill/>
          <a:ln/>
        </p:spPr>
        <p:txBody>
          <a:bodyPr wrap="none" lIns="0" tIns="0" rIns="0" bIns="0" rtlCol="0" anchor="t"/>
          <a:lstStyle/>
          <a:p>
            <a:pPr marL="0" indent="0" algn="l">
              <a:lnSpc>
                <a:spcPts val="3850"/>
              </a:lnSpc>
              <a:buNone/>
            </a:pPr>
            <a:r>
              <a:rPr lang="en-US" sz="3050" dirty="0">
                <a:solidFill>
                  <a:srgbClr val="1B1B27"/>
                </a:solidFill>
                <a:latin typeface="Raleway" pitchFamily="34" charset="0"/>
                <a:ea typeface="Raleway" pitchFamily="34" charset="-122"/>
                <a:cs typeface="Raleway" pitchFamily="34" charset="-120"/>
              </a:rPr>
              <a:t>Розвиток Концепції ГІС</a:t>
            </a:r>
            <a:endParaRPr lang="en-US" sz="3050" dirty="0"/>
          </a:p>
        </p:txBody>
      </p:sp>
      <p:pic>
        <p:nvPicPr>
          <p:cNvPr id="4" name="Image 1" descr="preencoded.png"/>
          <p:cNvPicPr>
            <a:picLocks noChangeAspect="1"/>
          </p:cNvPicPr>
          <p:nvPr/>
        </p:nvPicPr>
        <p:blipFill>
          <a:blip r:embed="rId4"/>
          <a:stretch>
            <a:fillRect/>
          </a:stretch>
        </p:blipFill>
        <p:spPr>
          <a:xfrm>
            <a:off x="548045" y="3237905"/>
            <a:ext cx="782955" cy="939522"/>
          </a:xfrm>
          <a:prstGeom prst="rect">
            <a:avLst/>
          </a:prstGeom>
        </p:spPr>
      </p:pic>
      <p:sp>
        <p:nvSpPr>
          <p:cNvPr id="5" name="Text 1"/>
          <p:cNvSpPr/>
          <p:nvPr/>
        </p:nvSpPr>
        <p:spPr>
          <a:xfrm>
            <a:off x="1565791" y="3394472"/>
            <a:ext cx="1957388" cy="244673"/>
          </a:xfrm>
          <a:prstGeom prst="rect">
            <a:avLst/>
          </a:prstGeom>
          <a:noFill/>
          <a:ln/>
        </p:spPr>
        <p:txBody>
          <a:bodyPr wrap="none" lIns="0" tIns="0" rIns="0" bIns="0" rtlCol="0" anchor="t"/>
          <a:lstStyle/>
          <a:p>
            <a:pPr marL="0" indent="0" algn="l">
              <a:lnSpc>
                <a:spcPts val="1900"/>
              </a:lnSpc>
              <a:buNone/>
            </a:pPr>
            <a:r>
              <a:rPr lang="en-US" sz="1500" dirty="0">
                <a:solidFill>
                  <a:srgbClr val="3C3939"/>
                </a:solidFill>
                <a:latin typeface="Raleway" pitchFamily="34" charset="0"/>
                <a:ea typeface="Raleway" pitchFamily="34" charset="-122"/>
                <a:cs typeface="Raleway" pitchFamily="34" charset="-120"/>
              </a:rPr>
              <a:t>Паперові карти</a:t>
            </a:r>
            <a:endParaRPr lang="en-US" sz="1500" dirty="0"/>
          </a:p>
        </p:txBody>
      </p:sp>
      <p:sp>
        <p:nvSpPr>
          <p:cNvPr id="6" name="Text 2"/>
          <p:cNvSpPr/>
          <p:nvPr/>
        </p:nvSpPr>
        <p:spPr>
          <a:xfrm>
            <a:off x="1565791" y="3733086"/>
            <a:ext cx="12516564" cy="250508"/>
          </a:xfrm>
          <a:prstGeom prst="rect">
            <a:avLst/>
          </a:prstGeom>
          <a:noFill/>
          <a:ln/>
        </p:spPr>
        <p:txBody>
          <a:bodyPr wrap="none" lIns="0" tIns="0" rIns="0" bIns="0" rtlCol="0" anchor="t"/>
          <a:lstStyle/>
          <a:p>
            <a:pPr marL="0" indent="0" algn="l">
              <a:lnSpc>
                <a:spcPts val="1950"/>
              </a:lnSpc>
              <a:buNone/>
            </a:pPr>
            <a:r>
              <a:rPr lang="en-US" sz="1200" dirty="0">
                <a:solidFill>
                  <a:srgbClr val="3C3939"/>
                </a:solidFill>
                <a:latin typeface="Roboto" pitchFamily="34" charset="0"/>
                <a:ea typeface="Roboto" pitchFamily="34" charset="-122"/>
                <a:cs typeface="Roboto" pitchFamily="34" charset="-120"/>
              </a:rPr>
              <a:t>Традиційне картографування на паперових носіях із ручним нанесенням просторових даних та обмеженими можливостями аналізу.</a:t>
            </a:r>
            <a:endParaRPr lang="en-US" sz="1200" dirty="0"/>
          </a:p>
        </p:txBody>
      </p:sp>
      <p:pic>
        <p:nvPicPr>
          <p:cNvPr id="7" name="Image 2" descr="preencoded.png"/>
          <p:cNvPicPr>
            <a:picLocks noChangeAspect="1"/>
          </p:cNvPicPr>
          <p:nvPr/>
        </p:nvPicPr>
        <p:blipFill>
          <a:blip r:embed="rId5"/>
          <a:stretch>
            <a:fillRect/>
          </a:stretch>
        </p:blipFill>
        <p:spPr>
          <a:xfrm>
            <a:off x="548045" y="4177427"/>
            <a:ext cx="782955" cy="939522"/>
          </a:xfrm>
          <a:prstGeom prst="rect">
            <a:avLst/>
          </a:prstGeom>
        </p:spPr>
      </p:pic>
      <p:sp>
        <p:nvSpPr>
          <p:cNvPr id="8" name="Text 3"/>
          <p:cNvSpPr/>
          <p:nvPr/>
        </p:nvSpPr>
        <p:spPr>
          <a:xfrm>
            <a:off x="1565791" y="4333994"/>
            <a:ext cx="2019895" cy="244673"/>
          </a:xfrm>
          <a:prstGeom prst="rect">
            <a:avLst/>
          </a:prstGeom>
          <a:noFill/>
          <a:ln/>
        </p:spPr>
        <p:txBody>
          <a:bodyPr wrap="none" lIns="0" tIns="0" rIns="0" bIns="0" rtlCol="0" anchor="t"/>
          <a:lstStyle/>
          <a:p>
            <a:pPr marL="0" indent="0" algn="l">
              <a:lnSpc>
                <a:spcPts val="1900"/>
              </a:lnSpc>
              <a:buNone/>
            </a:pPr>
            <a:r>
              <a:rPr lang="en-US" sz="1500" dirty="0">
                <a:solidFill>
                  <a:srgbClr val="3C3939"/>
                </a:solidFill>
                <a:latin typeface="Raleway" pitchFamily="34" charset="0"/>
                <a:ea typeface="Raleway" pitchFamily="34" charset="-122"/>
                <a:cs typeface="Raleway" pitchFamily="34" charset="-120"/>
              </a:rPr>
              <a:t>Цифрова картографія</a:t>
            </a:r>
            <a:endParaRPr lang="en-US" sz="1500" dirty="0"/>
          </a:p>
        </p:txBody>
      </p:sp>
      <p:sp>
        <p:nvSpPr>
          <p:cNvPr id="9" name="Text 4"/>
          <p:cNvSpPr/>
          <p:nvPr/>
        </p:nvSpPr>
        <p:spPr>
          <a:xfrm>
            <a:off x="1565791" y="4672608"/>
            <a:ext cx="12516564" cy="250508"/>
          </a:xfrm>
          <a:prstGeom prst="rect">
            <a:avLst/>
          </a:prstGeom>
          <a:noFill/>
          <a:ln/>
        </p:spPr>
        <p:txBody>
          <a:bodyPr wrap="none" lIns="0" tIns="0" rIns="0" bIns="0" rtlCol="0" anchor="t"/>
          <a:lstStyle/>
          <a:p>
            <a:pPr marL="0" indent="0" algn="l">
              <a:lnSpc>
                <a:spcPts val="1950"/>
              </a:lnSpc>
              <a:buNone/>
            </a:pPr>
            <a:r>
              <a:rPr lang="en-US" sz="1200" dirty="0">
                <a:solidFill>
                  <a:srgbClr val="3C3939"/>
                </a:solidFill>
                <a:latin typeface="Roboto" pitchFamily="34" charset="0"/>
                <a:ea typeface="Roboto" pitchFamily="34" charset="-122"/>
                <a:cs typeface="Roboto" pitchFamily="34" charset="-120"/>
              </a:rPr>
              <a:t>Перехід до цифрового формату зберігання та відображення карт із використанням комп'ютерних технологій для автоматизації процесів.</a:t>
            </a:r>
            <a:endParaRPr lang="en-US" sz="1200" dirty="0"/>
          </a:p>
        </p:txBody>
      </p:sp>
      <p:pic>
        <p:nvPicPr>
          <p:cNvPr id="10" name="Image 3" descr="preencoded.png"/>
          <p:cNvPicPr>
            <a:picLocks noChangeAspect="1"/>
          </p:cNvPicPr>
          <p:nvPr/>
        </p:nvPicPr>
        <p:blipFill>
          <a:blip r:embed="rId6"/>
          <a:stretch>
            <a:fillRect/>
          </a:stretch>
        </p:blipFill>
        <p:spPr>
          <a:xfrm>
            <a:off x="548045" y="5116949"/>
            <a:ext cx="782955" cy="939522"/>
          </a:xfrm>
          <a:prstGeom prst="rect">
            <a:avLst/>
          </a:prstGeom>
        </p:spPr>
      </p:pic>
      <p:sp>
        <p:nvSpPr>
          <p:cNvPr id="11" name="Text 5"/>
          <p:cNvSpPr/>
          <p:nvPr/>
        </p:nvSpPr>
        <p:spPr>
          <a:xfrm>
            <a:off x="1565791" y="5273516"/>
            <a:ext cx="1957388" cy="244673"/>
          </a:xfrm>
          <a:prstGeom prst="rect">
            <a:avLst/>
          </a:prstGeom>
          <a:noFill/>
          <a:ln/>
        </p:spPr>
        <p:txBody>
          <a:bodyPr wrap="none" lIns="0" tIns="0" rIns="0" bIns="0" rtlCol="0" anchor="t"/>
          <a:lstStyle/>
          <a:p>
            <a:pPr marL="0" indent="0" algn="l">
              <a:lnSpc>
                <a:spcPts val="1900"/>
              </a:lnSpc>
              <a:buNone/>
            </a:pPr>
            <a:r>
              <a:rPr lang="en-US" sz="1500" dirty="0">
                <a:solidFill>
                  <a:srgbClr val="3C3939"/>
                </a:solidFill>
                <a:latin typeface="Raleway" pitchFamily="34" charset="0"/>
                <a:ea typeface="Raleway" pitchFamily="34" charset="-122"/>
                <a:cs typeface="Raleway" pitchFamily="34" charset="-120"/>
              </a:rPr>
              <a:t>Початкові ГІС</a:t>
            </a:r>
            <a:endParaRPr lang="en-US" sz="1500" dirty="0"/>
          </a:p>
        </p:txBody>
      </p:sp>
      <p:sp>
        <p:nvSpPr>
          <p:cNvPr id="12" name="Text 6"/>
          <p:cNvSpPr/>
          <p:nvPr/>
        </p:nvSpPr>
        <p:spPr>
          <a:xfrm>
            <a:off x="1565791" y="5612130"/>
            <a:ext cx="12516564" cy="250508"/>
          </a:xfrm>
          <a:prstGeom prst="rect">
            <a:avLst/>
          </a:prstGeom>
          <a:noFill/>
          <a:ln/>
        </p:spPr>
        <p:txBody>
          <a:bodyPr wrap="none" lIns="0" tIns="0" rIns="0" bIns="0" rtlCol="0" anchor="t"/>
          <a:lstStyle/>
          <a:p>
            <a:pPr marL="0" indent="0" algn="l">
              <a:lnSpc>
                <a:spcPts val="1950"/>
              </a:lnSpc>
              <a:buNone/>
            </a:pPr>
            <a:r>
              <a:rPr lang="en-US" sz="1200" dirty="0">
                <a:solidFill>
                  <a:srgbClr val="3C3939"/>
                </a:solidFill>
                <a:latin typeface="Roboto" pitchFamily="34" charset="0"/>
                <a:ea typeface="Roboto" pitchFamily="34" charset="-122"/>
                <a:cs typeface="Roboto" pitchFamily="34" charset="-120"/>
              </a:rPr>
              <a:t>Поява перших геоінформаційних систем із базовими функціями просторового аналізу та інтеграцією атрибутивних даних.</a:t>
            </a:r>
            <a:endParaRPr lang="en-US" sz="1200" dirty="0"/>
          </a:p>
        </p:txBody>
      </p:sp>
      <p:pic>
        <p:nvPicPr>
          <p:cNvPr id="13" name="Image 4" descr="preencoded.png"/>
          <p:cNvPicPr>
            <a:picLocks noChangeAspect="1"/>
          </p:cNvPicPr>
          <p:nvPr/>
        </p:nvPicPr>
        <p:blipFill>
          <a:blip r:embed="rId7"/>
          <a:stretch>
            <a:fillRect/>
          </a:stretch>
        </p:blipFill>
        <p:spPr>
          <a:xfrm>
            <a:off x="548045" y="6056471"/>
            <a:ext cx="782955" cy="939522"/>
          </a:xfrm>
          <a:prstGeom prst="rect">
            <a:avLst/>
          </a:prstGeom>
        </p:spPr>
      </p:pic>
      <p:sp>
        <p:nvSpPr>
          <p:cNvPr id="14" name="Text 7"/>
          <p:cNvSpPr/>
          <p:nvPr/>
        </p:nvSpPr>
        <p:spPr>
          <a:xfrm>
            <a:off x="1565791" y="6213038"/>
            <a:ext cx="1957388" cy="244673"/>
          </a:xfrm>
          <a:prstGeom prst="rect">
            <a:avLst/>
          </a:prstGeom>
          <a:noFill/>
          <a:ln/>
        </p:spPr>
        <p:txBody>
          <a:bodyPr wrap="none" lIns="0" tIns="0" rIns="0" bIns="0" rtlCol="0" anchor="t"/>
          <a:lstStyle/>
          <a:p>
            <a:pPr marL="0" indent="0" algn="l">
              <a:lnSpc>
                <a:spcPts val="1900"/>
              </a:lnSpc>
              <a:buNone/>
            </a:pPr>
            <a:r>
              <a:rPr lang="en-US" sz="1500" dirty="0">
                <a:solidFill>
                  <a:srgbClr val="3C3939"/>
                </a:solidFill>
                <a:latin typeface="Raleway" pitchFamily="34" charset="0"/>
                <a:ea typeface="Raleway" pitchFamily="34" charset="-122"/>
                <a:cs typeface="Raleway" pitchFamily="34" charset="-120"/>
              </a:rPr>
              <a:t>Сучасні ГІС</a:t>
            </a:r>
            <a:endParaRPr lang="en-US" sz="1500" dirty="0"/>
          </a:p>
        </p:txBody>
      </p:sp>
      <p:sp>
        <p:nvSpPr>
          <p:cNvPr id="15" name="Text 8"/>
          <p:cNvSpPr/>
          <p:nvPr/>
        </p:nvSpPr>
        <p:spPr>
          <a:xfrm>
            <a:off x="1565791" y="6551652"/>
            <a:ext cx="12516564" cy="250508"/>
          </a:xfrm>
          <a:prstGeom prst="rect">
            <a:avLst/>
          </a:prstGeom>
          <a:noFill/>
          <a:ln/>
        </p:spPr>
        <p:txBody>
          <a:bodyPr wrap="none" lIns="0" tIns="0" rIns="0" bIns="0" rtlCol="0" anchor="t"/>
          <a:lstStyle/>
          <a:p>
            <a:pPr marL="0" indent="0" algn="l">
              <a:lnSpc>
                <a:spcPts val="1950"/>
              </a:lnSpc>
              <a:buNone/>
            </a:pPr>
            <a:r>
              <a:rPr lang="en-US" sz="1200" dirty="0">
                <a:solidFill>
                  <a:srgbClr val="3C3939"/>
                </a:solidFill>
                <a:latin typeface="Roboto" pitchFamily="34" charset="0"/>
                <a:ea typeface="Roboto" pitchFamily="34" charset="-122"/>
                <a:cs typeface="Roboto" pitchFamily="34" charset="-120"/>
              </a:rPr>
              <a:t>Розвинені багатофункціональні системи з потужними аналітичними можливостями, веб-інтеграцією та мобільним доступом.</a:t>
            </a:r>
            <a:endParaRPr lang="en-US" sz="1200" dirty="0"/>
          </a:p>
        </p:txBody>
      </p:sp>
      <p:sp>
        <p:nvSpPr>
          <p:cNvPr id="16" name="Text 9"/>
          <p:cNvSpPr/>
          <p:nvPr/>
        </p:nvSpPr>
        <p:spPr>
          <a:xfrm>
            <a:off x="548045" y="7172087"/>
            <a:ext cx="13534311" cy="501015"/>
          </a:xfrm>
          <a:prstGeom prst="rect">
            <a:avLst/>
          </a:prstGeom>
          <a:noFill/>
          <a:ln/>
        </p:spPr>
        <p:txBody>
          <a:bodyPr wrap="square" lIns="0" tIns="0" rIns="0" bIns="0" rtlCol="0" anchor="t"/>
          <a:lstStyle/>
          <a:p>
            <a:pPr marL="0" indent="0" algn="l">
              <a:lnSpc>
                <a:spcPts val="1950"/>
              </a:lnSpc>
              <a:buNone/>
            </a:pPr>
            <a:r>
              <a:rPr lang="en-US" sz="1200" dirty="0">
                <a:solidFill>
                  <a:srgbClr val="3C3939"/>
                </a:solidFill>
                <a:latin typeface="Roboto" pitchFamily="34" charset="0"/>
                <a:ea typeface="Roboto" pitchFamily="34" charset="-122"/>
                <a:cs typeface="Roboto" pitchFamily="34" charset="-120"/>
              </a:rPr>
              <a:t>Еволюція геоінформаційних систем відображає загальний розвиток інформаційних технологій – від великих, складних і дорогих систем до доступних рішень, що працюють навіть на мобільних пристроях. Сучасна концепція ГІС передбачає не лише роботу з просторовими даними, але й інтеграцію з бізнес-процесами та системами підтримки прийняття рішень.</a:t>
            </a:r>
            <a:endParaRPr lang="en-US" sz="1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015728"/>
          </a:xfrm>
          <a:prstGeom prst="rect">
            <a:avLst/>
          </a:prstGeom>
        </p:spPr>
      </p:pic>
      <p:sp>
        <p:nvSpPr>
          <p:cNvPr id="3" name="Text 0"/>
          <p:cNvSpPr/>
          <p:nvPr/>
        </p:nvSpPr>
        <p:spPr>
          <a:xfrm>
            <a:off x="564356" y="2459831"/>
            <a:ext cx="6858714" cy="503873"/>
          </a:xfrm>
          <a:prstGeom prst="rect">
            <a:avLst/>
          </a:prstGeom>
          <a:noFill/>
          <a:ln/>
        </p:spPr>
        <p:txBody>
          <a:bodyPr wrap="none" lIns="0" tIns="0" rIns="0" bIns="0" rtlCol="0" anchor="t"/>
          <a:lstStyle/>
          <a:p>
            <a:pPr marL="0" indent="0" algn="l">
              <a:lnSpc>
                <a:spcPts val="3950"/>
              </a:lnSpc>
              <a:buNone/>
            </a:pPr>
            <a:r>
              <a:rPr lang="en-US" sz="3150" dirty="0">
                <a:solidFill>
                  <a:srgbClr val="1B1B27"/>
                </a:solidFill>
                <a:latin typeface="Raleway" pitchFamily="34" charset="0"/>
                <a:ea typeface="Raleway" pitchFamily="34" charset="-122"/>
                <a:cs typeface="Raleway" pitchFamily="34" charset="-120"/>
              </a:rPr>
              <a:t>Історія Виникнення ГІС: Ранні Етапи</a:t>
            </a:r>
            <a:endParaRPr lang="en-US" sz="3150" dirty="0"/>
          </a:p>
        </p:txBody>
      </p:sp>
      <p:sp>
        <p:nvSpPr>
          <p:cNvPr id="4" name="Shape 1"/>
          <p:cNvSpPr/>
          <p:nvPr/>
        </p:nvSpPr>
        <p:spPr>
          <a:xfrm>
            <a:off x="745688" y="3205520"/>
            <a:ext cx="22860" cy="3624977"/>
          </a:xfrm>
          <a:prstGeom prst="roundRect">
            <a:avLst>
              <a:gd name="adj" fmla="val 296291"/>
            </a:avLst>
          </a:prstGeom>
          <a:solidFill>
            <a:srgbClr val="C7C7D0"/>
          </a:solidFill>
          <a:ln/>
        </p:spPr>
      </p:sp>
      <p:sp>
        <p:nvSpPr>
          <p:cNvPr id="5" name="Shape 2"/>
          <p:cNvSpPr/>
          <p:nvPr/>
        </p:nvSpPr>
        <p:spPr>
          <a:xfrm>
            <a:off x="904220" y="3556754"/>
            <a:ext cx="483751" cy="22860"/>
          </a:xfrm>
          <a:prstGeom prst="roundRect">
            <a:avLst>
              <a:gd name="adj" fmla="val 296291"/>
            </a:avLst>
          </a:prstGeom>
          <a:solidFill>
            <a:srgbClr val="C7C7D0"/>
          </a:solidFill>
          <a:ln/>
        </p:spPr>
      </p:sp>
      <p:sp>
        <p:nvSpPr>
          <p:cNvPr id="6" name="Shape 3"/>
          <p:cNvSpPr/>
          <p:nvPr/>
        </p:nvSpPr>
        <p:spPr>
          <a:xfrm>
            <a:off x="564297" y="3386852"/>
            <a:ext cx="362783" cy="362783"/>
          </a:xfrm>
          <a:prstGeom prst="roundRect">
            <a:avLst>
              <a:gd name="adj" fmla="val 18670"/>
            </a:avLst>
          </a:prstGeom>
          <a:solidFill>
            <a:srgbClr val="E1E1EA"/>
          </a:solidFill>
          <a:ln w="7620">
            <a:solidFill>
              <a:srgbClr val="C7C7D0"/>
            </a:solidFill>
            <a:prstDash val="solid"/>
          </a:ln>
        </p:spPr>
      </p:sp>
      <p:sp>
        <p:nvSpPr>
          <p:cNvPr id="7" name="Text 4"/>
          <p:cNvSpPr/>
          <p:nvPr/>
        </p:nvSpPr>
        <p:spPr>
          <a:xfrm>
            <a:off x="624721" y="3417034"/>
            <a:ext cx="241816" cy="302300"/>
          </a:xfrm>
          <a:prstGeom prst="rect">
            <a:avLst/>
          </a:prstGeom>
          <a:noFill/>
          <a:ln/>
        </p:spPr>
        <p:txBody>
          <a:bodyPr wrap="none" lIns="0" tIns="0" rIns="0" bIns="0" rtlCol="0" anchor="t"/>
          <a:lstStyle/>
          <a:p>
            <a:pPr marL="0" indent="0" algn="ctr">
              <a:lnSpc>
                <a:spcPts val="1900"/>
              </a:lnSpc>
              <a:buNone/>
            </a:pPr>
            <a:r>
              <a:rPr lang="en-US" sz="1900" dirty="0">
                <a:solidFill>
                  <a:srgbClr val="3C3939"/>
                </a:solidFill>
                <a:latin typeface="Raleway" pitchFamily="34" charset="0"/>
                <a:ea typeface="Raleway" pitchFamily="34" charset="-122"/>
                <a:cs typeface="Raleway" pitchFamily="34" charset="-120"/>
              </a:rPr>
              <a:t>1</a:t>
            </a:r>
            <a:endParaRPr lang="en-US" sz="1900" dirty="0"/>
          </a:p>
        </p:txBody>
      </p:sp>
      <p:sp>
        <p:nvSpPr>
          <p:cNvPr id="8" name="Text 5"/>
          <p:cNvSpPr/>
          <p:nvPr/>
        </p:nvSpPr>
        <p:spPr>
          <a:xfrm>
            <a:off x="1552099" y="3366730"/>
            <a:ext cx="2015728" cy="251936"/>
          </a:xfrm>
          <a:prstGeom prst="rect">
            <a:avLst/>
          </a:prstGeom>
          <a:noFill/>
          <a:ln/>
        </p:spPr>
        <p:txBody>
          <a:bodyPr wrap="none" lIns="0" tIns="0" rIns="0" bIns="0" rtlCol="0" anchor="t"/>
          <a:lstStyle/>
          <a:p>
            <a:pPr marL="0" indent="0" algn="l">
              <a:lnSpc>
                <a:spcPts val="1950"/>
              </a:lnSpc>
              <a:buNone/>
            </a:pPr>
            <a:r>
              <a:rPr lang="en-US" sz="1550" dirty="0">
                <a:solidFill>
                  <a:srgbClr val="3C3939"/>
                </a:solidFill>
                <a:latin typeface="Raleway" pitchFamily="34" charset="0"/>
                <a:ea typeface="Raleway" pitchFamily="34" charset="-122"/>
                <a:cs typeface="Raleway" pitchFamily="34" charset="-120"/>
              </a:rPr>
              <a:t>1960-ті</a:t>
            </a:r>
            <a:endParaRPr lang="en-US" sz="1550" dirty="0"/>
          </a:p>
        </p:txBody>
      </p:sp>
      <p:sp>
        <p:nvSpPr>
          <p:cNvPr id="9" name="Text 6"/>
          <p:cNvSpPr/>
          <p:nvPr/>
        </p:nvSpPr>
        <p:spPr>
          <a:xfrm>
            <a:off x="1552099" y="3715345"/>
            <a:ext cx="12513945" cy="515779"/>
          </a:xfrm>
          <a:prstGeom prst="rect">
            <a:avLst/>
          </a:prstGeom>
          <a:noFill/>
          <a:ln/>
        </p:spPr>
        <p:txBody>
          <a:bodyPr wrap="square" lIns="0" tIns="0" rIns="0" bIns="0" rtlCol="0" anchor="t"/>
          <a:lstStyle/>
          <a:p>
            <a:pPr marL="0" indent="0" algn="l">
              <a:lnSpc>
                <a:spcPts val="2000"/>
              </a:lnSpc>
              <a:buNone/>
            </a:pPr>
            <a:r>
              <a:rPr lang="en-US" sz="1250" dirty="0">
                <a:solidFill>
                  <a:srgbClr val="3C3939"/>
                </a:solidFill>
                <a:latin typeface="Roboto" pitchFamily="34" charset="0"/>
                <a:ea typeface="Roboto" pitchFamily="34" charset="-122"/>
                <a:cs typeface="Roboto" pitchFamily="34" charset="-120"/>
              </a:rPr>
              <a:t>Створення Канадської ГІС (CGIS) – першої повноцінної геоінформаційної системи для інвентаризації земельних ресурсів Канади під керівництвом Роджера Томлінсона.</a:t>
            </a:r>
            <a:endParaRPr lang="en-US" sz="1250" dirty="0"/>
          </a:p>
        </p:txBody>
      </p:sp>
      <p:sp>
        <p:nvSpPr>
          <p:cNvPr id="10" name="Shape 7"/>
          <p:cNvSpPr/>
          <p:nvPr/>
        </p:nvSpPr>
        <p:spPr>
          <a:xfrm>
            <a:off x="904220" y="4904780"/>
            <a:ext cx="483751" cy="22860"/>
          </a:xfrm>
          <a:prstGeom prst="roundRect">
            <a:avLst>
              <a:gd name="adj" fmla="val 296291"/>
            </a:avLst>
          </a:prstGeom>
          <a:solidFill>
            <a:srgbClr val="C7C7D0"/>
          </a:solidFill>
          <a:ln/>
        </p:spPr>
      </p:sp>
      <p:sp>
        <p:nvSpPr>
          <p:cNvPr id="11" name="Shape 8"/>
          <p:cNvSpPr/>
          <p:nvPr/>
        </p:nvSpPr>
        <p:spPr>
          <a:xfrm>
            <a:off x="564297" y="4734878"/>
            <a:ext cx="362783" cy="362783"/>
          </a:xfrm>
          <a:prstGeom prst="roundRect">
            <a:avLst>
              <a:gd name="adj" fmla="val 18670"/>
            </a:avLst>
          </a:prstGeom>
          <a:solidFill>
            <a:srgbClr val="E1E1EA"/>
          </a:solidFill>
          <a:ln w="7620">
            <a:solidFill>
              <a:srgbClr val="C7C7D0"/>
            </a:solidFill>
            <a:prstDash val="solid"/>
          </a:ln>
        </p:spPr>
      </p:sp>
      <p:sp>
        <p:nvSpPr>
          <p:cNvPr id="12" name="Text 9"/>
          <p:cNvSpPr/>
          <p:nvPr/>
        </p:nvSpPr>
        <p:spPr>
          <a:xfrm>
            <a:off x="624721" y="4765060"/>
            <a:ext cx="241816" cy="302300"/>
          </a:xfrm>
          <a:prstGeom prst="rect">
            <a:avLst/>
          </a:prstGeom>
          <a:noFill/>
          <a:ln/>
        </p:spPr>
        <p:txBody>
          <a:bodyPr wrap="none" lIns="0" tIns="0" rIns="0" bIns="0" rtlCol="0" anchor="t"/>
          <a:lstStyle/>
          <a:p>
            <a:pPr marL="0" indent="0" algn="ctr">
              <a:lnSpc>
                <a:spcPts val="1900"/>
              </a:lnSpc>
              <a:buNone/>
            </a:pPr>
            <a:r>
              <a:rPr lang="en-US" sz="1900" dirty="0">
                <a:solidFill>
                  <a:srgbClr val="3C3939"/>
                </a:solidFill>
                <a:latin typeface="Raleway" pitchFamily="34" charset="0"/>
                <a:ea typeface="Raleway" pitchFamily="34" charset="-122"/>
                <a:cs typeface="Raleway" pitchFamily="34" charset="-120"/>
              </a:rPr>
              <a:t>2</a:t>
            </a:r>
            <a:endParaRPr lang="en-US" sz="1900" dirty="0"/>
          </a:p>
        </p:txBody>
      </p:sp>
      <p:sp>
        <p:nvSpPr>
          <p:cNvPr id="13" name="Text 10"/>
          <p:cNvSpPr/>
          <p:nvPr/>
        </p:nvSpPr>
        <p:spPr>
          <a:xfrm>
            <a:off x="1552099" y="4714756"/>
            <a:ext cx="2015728" cy="251936"/>
          </a:xfrm>
          <a:prstGeom prst="rect">
            <a:avLst/>
          </a:prstGeom>
          <a:noFill/>
          <a:ln/>
        </p:spPr>
        <p:txBody>
          <a:bodyPr wrap="none" lIns="0" tIns="0" rIns="0" bIns="0" rtlCol="0" anchor="t"/>
          <a:lstStyle/>
          <a:p>
            <a:pPr marL="0" indent="0" algn="l">
              <a:lnSpc>
                <a:spcPts val="1950"/>
              </a:lnSpc>
              <a:buNone/>
            </a:pPr>
            <a:r>
              <a:rPr lang="en-US" sz="1550" dirty="0">
                <a:solidFill>
                  <a:srgbClr val="3C3939"/>
                </a:solidFill>
                <a:latin typeface="Raleway" pitchFamily="34" charset="0"/>
                <a:ea typeface="Raleway" pitchFamily="34" charset="-122"/>
                <a:cs typeface="Raleway" pitchFamily="34" charset="-120"/>
              </a:rPr>
              <a:t>1970-ті</a:t>
            </a:r>
            <a:endParaRPr lang="en-US" sz="1550" dirty="0"/>
          </a:p>
        </p:txBody>
      </p:sp>
      <p:sp>
        <p:nvSpPr>
          <p:cNvPr id="14" name="Text 11"/>
          <p:cNvSpPr/>
          <p:nvPr/>
        </p:nvSpPr>
        <p:spPr>
          <a:xfrm>
            <a:off x="1552099" y="5063371"/>
            <a:ext cx="12513945" cy="515779"/>
          </a:xfrm>
          <a:prstGeom prst="rect">
            <a:avLst/>
          </a:prstGeom>
          <a:noFill/>
          <a:ln/>
        </p:spPr>
        <p:txBody>
          <a:bodyPr wrap="square" lIns="0" tIns="0" rIns="0" bIns="0" rtlCol="0" anchor="t"/>
          <a:lstStyle/>
          <a:p>
            <a:pPr marL="0" indent="0" algn="l">
              <a:lnSpc>
                <a:spcPts val="2000"/>
              </a:lnSpc>
              <a:buNone/>
            </a:pPr>
            <a:r>
              <a:rPr lang="en-US" sz="1250" dirty="0">
                <a:solidFill>
                  <a:srgbClr val="3C3939"/>
                </a:solidFill>
                <a:latin typeface="Roboto" pitchFamily="34" charset="0"/>
                <a:ea typeface="Roboto" pitchFamily="34" charset="-122"/>
                <a:cs typeface="Roboto" pitchFamily="34" charset="-120"/>
              </a:rPr>
              <a:t>Розвиток теоретичних основ ГІС в Гарвардській лабораторії комп'ютерної графіки та просторового аналізу. Формування концепції пошарового представлення просторових даних.</a:t>
            </a:r>
            <a:endParaRPr lang="en-US" sz="1250" dirty="0"/>
          </a:p>
        </p:txBody>
      </p:sp>
      <p:sp>
        <p:nvSpPr>
          <p:cNvPr id="15" name="Shape 12"/>
          <p:cNvSpPr/>
          <p:nvPr/>
        </p:nvSpPr>
        <p:spPr>
          <a:xfrm>
            <a:off x="904220" y="6252805"/>
            <a:ext cx="483751" cy="22860"/>
          </a:xfrm>
          <a:prstGeom prst="roundRect">
            <a:avLst>
              <a:gd name="adj" fmla="val 296291"/>
            </a:avLst>
          </a:prstGeom>
          <a:solidFill>
            <a:srgbClr val="C7C7D0"/>
          </a:solidFill>
          <a:ln/>
        </p:spPr>
      </p:sp>
      <p:sp>
        <p:nvSpPr>
          <p:cNvPr id="16" name="Shape 13"/>
          <p:cNvSpPr/>
          <p:nvPr/>
        </p:nvSpPr>
        <p:spPr>
          <a:xfrm>
            <a:off x="564297" y="6082903"/>
            <a:ext cx="362783" cy="362783"/>
          </a:xfrm>
          <a:prstGeom prst="roundRect">
            <a:avLst>
              <a:gd name="adj" fmla="val 18670"/>
            </a:avLst>
          </a:prstGeom>
          <a:solidFill>
            <a:srgbClr val="E1E1EA"/>
          </a:solidFill>
          <a:ln w="7620">
            <a:solidFill>
              <a:srgbClr val="C7C7D0"/>
            </a:solidFill>
            <a:prstDash val="solid"/>
          </a:ln>
        </p:spPr>
      </p:sp>
      <p:sp>
        <p:nvSpPr>
          <p:cNvPr id="17" name="Text 14"/>
          <p:cNvSpPr/>
          <p:nvPr/>
        </p:nvSpPr>
        <p:spPr>
          <a:xfrm>
            <a:off x="624721" y="6113085"/>
            <a:ext cx="241816" cy="302300"/>
          </a:xfrm>
          <a:prstGeom prst="rect">
            <a:avLst/>
          </a:prstGeom>
          <a:noFill/>
          <a:ln/>
        </p:spPr>
        <p:txBody>
          <a:bodyPr wrap="none" lIns="0" tIns="0" rIns="0" bIns="0" rtlCol="0" anchor="t"/>
          <a:lstStyle/>
          <a:p>
            <a:pPr marL="0" indent="0" algn="ctr">
              <a:lnSpc>
                <a:spcPts val="1900"/>
              </a:lnSpc>
              <a:buNone/>
            </a:pPr>
            <a:r>
              <a:rPr lang="en-US" sz="1900" dirty="0">
                <a:solidFill>
                  <a:srgbClr val="3C3939"/>
                </a:solidFill>
                <a:latin typeface="Raleway" pitchFamily="34" charset="0"/>
                <a:ea typeface="Raleway" pitchFamily="34" charset="-122"/>
                <a:cs typeface="Raleway" pitchFamily="34" charset="-120"/>
              </a:rPr>
              <a:t>3</a:t>
            </a:r>
            <a:endParaRPr lang="en-US" sz="1900" dirty="0"/>
          </a:p>
        </p:txBody>
      </p:sp>
      <p:sp>
        <p:nvSpPr>
          <p:cNvPr id="18" name="Text 15"/>
          <p:cNvSpPr/>
          <p:nvPr/>
        </p:nvSpPr>
        <p:spPr>
          <a:xfrm>
            <a:off x="1552099" y="6062782"/>
            <a:ext cx="2015728" cy="251936"/>
          </a:xfrm>
          <a:prstGeom prst="rect">
            <a:avLst/>
          </a:prstGeom>
          <a:noFill/>
          <a:ln/>
        </p:spPr>
        <p:txBody>
          <a:bodyPr wrap="none" lIns="0" tIns="0" rIns="0" bIns="0" rtlCol="0" anchor="t"/>
          <a:lstStyle/>
          <a:p>
            <a:pPr marL="0" indent="0" algn="l">
              <a:lnSpc>
                <a:spcPts val="1950"/>
              </a:lnSpc>
              <a:buNone/>
            </a:pPr>
            <a:r>
              <a:rPr lang="en-US" sz="1550" dirty="0">
                <a:solidFill>
                  <a:srgbClr val="3C3939"/>
                </a:solidFill>
                <a:latin typeface="Raleway" pitchFamily="34" charset="0"/>
                <a:ea typeface="Raleway" pitchFamily="34" charset="-122"/>
                <a:cs typeface="Raleway" pitchFamily="34" charset="-120"/>
              </a:rPr>
              <a:t>1980-ті</a:t>
            </a:r>
            <a:endParaRPr lang="en-US" sz="1550" dirty="0"/>
          </a:p>
        </p:txBody>
      </p:sp>
      <p:sp>
        <p:nvSpPr>
          <p:cNvPr id="19" name="Text 16"/>
          <p:cNvSpPr/>
          <p:nvPr/>
        </p:nvSpPr>
        <p:spPr>
          <a:xfrm>
            <a:off x="1552099" y="6411397"/>
            <a:ext cx="12513945" cy="257889"/>
          </a:xfrm>
          <a:prstGeom prst="rect">
            <a:avLst/>
          </a:prstGeom>
          <a:noFill/>
          <a:ln/>
        </p:spPr>
        <p:txBody>
          <a:bodyPr wrap="none" lIns="0" tIns="0" rIns="0" bIns="0" rtlCol="0" anchor="t"/>
          <a:lstStyle/>
          <a:p>
            <a:pPr marL="0" indent="0" algn="l">
              <a:lnSpc>
                <a:spcPts val="2000"/>
              </a:lnSpc>
              <a:buNone/>
            </a:pPr>
            <a:r>
              <a:rPr lang="en-US" sz="1250" dirty="0">
                <a:solidFill>
                  <a:srgbClr val="3C3939"/>
                </a:solidFill>
                <a:latin typeface="Roboto" pitchFamily="34" charset="0"/>
                <a:ea typeface="Roboto" pitchFamily="34" charset="-122"/>
                <a:cs typeface="Roboto" pitchFamily="34" charset="-120"/>
              </a:rPr>
              <a:t>Поява комерційних ГІС-платформ від ESRI, ERDAS та інших компаній. Початок широкого впровадження ГІС в урядових організаціях та бізнесі.</a:t>
            </a:r>
            <a:endParaRPr lang="en-US" sz="1250" dirty="0"/>
          </a:p>
        </p:txBody>
      </p:sp>
      <p:sp>
        <p:nvSpPr>
          <p:cNvPr id="20" name="Text 17"/>
          <p:cNvSpPr/>
          <p:nvPr/>
        </p:nvSpPr>
        <p:spPr>
          <a:xfrm>
            <a:off x="564356" y="7011829"/>
            <a:ext cx="13501688" cy="773668"/>
          </a:xfrm>
          <a:prstGeom prst="rect">
            <a:avLst/>
          </a:prstGeom>
          <a:noFill/>
          <a:ln/>
        </p:spPr>
        <p:txBody>
          <a:bodyPr wrap="square" lIns="0" tIns="0" rIns="0" bIns="0" rtlCol="0" anchor="t"/>
          <a:lstStyle/>
          <a:p>
            <a:pPr marL="0" indent="0" algn="l">
              <a:lnSpc>
                <a:spcPts val="2000"/>
              </a:lnSpc>
              <a:buNone/>
            </a:pPr>
            <a:r>
              <a:rPr lang="en-US" sz="1250" dirty="0">
                <a:solidFill>
                  <a:srgbClr val="3C3939"/>
                </a:solidFill>
                <a:latin typeface="Roboto" pitchFamily="34" charset="0"/>
                <a:ea typeface="Roboto" pitchFamily="34" charset="-122"/>
                <a:cs typeface="Roboto" pitchFamily="34" charset="-120"/>
              </a:rPr>
              <a:t>Перші геоінформаційні системи розроблялися для вирішення конкретних прикладних завдань, пов'язаних із управлінням земельними ресурсами та міським плануванням. Вони були обмежені можливостями тогочасних комп'ютерів і вимагали значних інвестицій, тому використовувалися переважно державними структурами та великими компаніями.</a:t>
            </a:r>
            <a:endParaRPr lang="en-US" sz="12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037636"/>
          </a:xfrm>
          <a:prstGeom prst="rect">
            <a:avLst/>
          </a:prstGeom>
        </p:spPr>
      </p:pic>
      <p:sp>
        <p:nvSpPr>
          <p:cNvPr id="3" name="Text 0"/>
          <p:cNvSpPr/>
          <p:nvPr/>
        </p:nvSpPr>
        <p:spPr>
          <a:xfrm>
            <a:off x="570548" y="2617708"/>
            <a:ext cx="7532608" cy="509349"/>
          </a:xfrm>
          <a:prstGeom prst="rect">
            <a:avLst/>
          </a:prstGeom>
          <a:noFill/>
          <a:ln/>
        </p:spPr>
        <p:txBody>
          <a:bodyPr wrap="none" lIns="0" tIns="0" rIns="0" bIns="0" rtlCol="0" anchor="t"/>
          <a:lstStyle/>
          <a:p>
            <a:pPr marL="0" indent="0" algn="l">
              <a:lnSpc>
                <a:spcPts val="4000"/>
              </a:lnSpc>
              <a:buNone/>
            </a:pPr>
            <a:r>
              <a:rPr lang="en-US" sz="3200" dirty="0">
                <a:solidFill>
                  <a:srgbClr val="1B1B27"/>
                </a:solidFill>
                <a:latin typeface="Raleway" pitchFamily="34" charset="0"/>
                <a:ea typeface="Raleway" pitchFamily="34" charset="-122"/>
                <a:cs typeface="Raleway" pitchFamily="34" charset="-120"/>
              </a:rPr>
              <a:t>Історія Виникнення ГІС: Сучасний Етап</a:t>
            </a:r>
            <a:endParaRPr lang="en-US" sz="3200" dirty="0"/>
          </a:p>
        </p:txBody>
      </p:sp>
      <p:sp>
        <p:nvSpPr>
          <p:cNvPr id="4" name="Shape 1"/>
          <p:cNvSpPr/>
          <p:nvPr/>
        </p:nvSpPr>
        <p:spPr>
          <a:xfrm>
            <a:off x="570548" y="5158026"/>
            <a:ext cx="13489305" cy="22860"/>
          </a:xfrm>
          <a:prstGeom prst="roundRect">
            <a:avLst>
              <a:gd name="adj" fmla="val 299507"/>
            </a:avLst>
          </a:prstGeom>
          <a:solidFill>
            <a:srgbClr val="C7C7D0"/>
          </a:solidFill>
          <a:ln/>
        </p:spPr>
      </p:sp>
      <p:sp>
        <p:nvSpPr>
          <p:cNvPr id="5" name="Shape 2"/>
          <p:cNvSpPr/>
          <p:nvPr/>
        </p:nvSpPr>
        <p:spPr>
          <a:xfrm>
            <a:off x="3890605" y="4669036"/>
            <a:ext cx="22860" cy="488990"/>
          </a:xfrm>
          <a:prstGeom prst="roundRect">
            <a:avLst>
              <a:gd name="adj" fmla="val 299507"/>
            </a:avLst>
          </a:prstGeom>
          <a:solidFill>
            <a:srgbClr val="C7C7D0"/>
          </a:solidFill>
          <a:ln/>
        </p:spPr>
      </p:sp>
      <p:sp>
        <p:nvSpPr>
          <p:cNvPr id="6" name="Shape 3"/>
          <p:cNvSpPr/>
          <p:nvPr/>
        </p:nvSpPr>
        <p:spPr>
          <a:xfrm>
            <a:off x="3718679" y="4974669"/>
            <a:ext cx="366712" cy="366713"/>
          </a:xfrm>
          <a:prstGeom prst="roundRect">
            <a:avLst>
              <a:gd name="adj" fmla="val 18671"/>
            </a:avLst>
          </a:prstGeom>
          <a:solidFill>
            <a:srgbClr val="E1E1EA"/>
          </a:solidFill>
          <a:ln w="7620">
            <a:solidFill>
              <a:srgbClr val="C7C7D0"/>
            </a:solidFill>
            <a:prstDash val="solid"/>
          </a:ln>
        </p:spPr>
      </p:sp>
      <p:sp>
        <p:nvSpPr>
          <p:cNvPr id="7" name="Text 4"/>
          <p:cNvSpPr/>
          <p:nvPr/>
        </p:nvSpPr>
        <p:spPr>
          <a:xfrm>
            <a:off x="3779818" y="5005209"/>
            <a:ext cx="244435" cy="305633"/>
          </a:xfrm>
          <a:prstGeom prst="rect">
            <a:avLst/>
          </a:prstGeom>
          <a:noFill/>
          <a:ln/>
        </p:spPr>
        <p:txBody>
          <a:bodyPr wrap="none" lIns="0" tIns="0" rIns="0" bIns="0" rtlCol="0" anchor="t"/>
          <a:lstStyle/>
          <a:p>
            <a:pPr marL="0" indent="0" algn="ctr">
              <a:lnSpc>
                <a:spcPts val="1900"/>
              </a:lnSpc>
              <a:buNone/>
            </a:pPr>
            <a:r>
              <a:rPr lang="en-US" sz="1900" dirty="0">
                <a:solidFill>
                  <a:srgbClr val="3C3939"/>
                </a:solidFill>
                <a:latin typeface="Raleway" pitchFamily="34" charset="0"/>
                <a:ea typeface="Raleway" pitchFamily="34" charset="-122"/>
                <a:cs typeface="Raleway" pitchFamily="34" charset="-120"/>
              </a:rPr>
              <a:t>1</a:t>
            </a:r>
            <a:endParaRPr lang="en-US" sz="1900" dirty="0"/>
          </a:p>
        </p:txBody>
      </p:sp>
      <p:sp>
        <p:nvSpPr>
          <p:cNvPr id="8" name="Text 5"/>
          <p:cNvSpPr/>
          <p:nvPr/>
        </p:nvSpPr>
        <p:spPr>
          <a:xfrm>
            <a:off x="2883218" y="3371493"/>
            <a:ext cx="2037636" cy="254556"/>
          </a:xfrm>
          <a:prstGeom prst="rect">
            <a:avLst/>
          </a:prstGeom>
          <a:noFill/>
          <a:ln/>
        </p:spPr>
        <p:txBody>
          <a:bodyPr wrap="none" lIns="0" tIns="0" rIns="0" bIns="0" rtlCol="0" anchor="t"/>
          <a:lstStyle/>
          <a:p>
            <a:pPr marL="0" indent="0" algn="ctr">
              <a:lnSpc>
                <a:spcPts val="2000"/>
              </a:lnSpc>
              <a:buNone/>
            </a:pPr>
            <a:r>
              <a:rPr lang="en-US" sz="1600" dirty="0">
                <a:solidFill>
                  <a:srgbClr val="3C3939"/>
                </a:solidFill>
                <a:latin typeface="Raleway" pitchFamily="34" charset="0"/>
                <a:ea typeface="Raleway" pitchFamily="34" charset="-122"/>
                <a:cs typeface="Raleway" pitchFamily="34" charset="-120"/>
              </a:rPr>
              <a:t>1990-ті</a:t>
            </a:r>
            <a:endParaRPr lang="en-US" sz="1600" dirty="0"/>
          </a:p>
        </p:txBody>
      </p:sp>
      <p:sp>
        <p:nvSpPr>
          <p:cNvPr id="9" name="Text 6"/>
          <p:cNvSpPr/>
          <p:nvPr/>
        </p:nvSpPr>
        <p:spPr>
          <a:xfrm>
            <a:off x="733544" y="3723799"/>
            <a:ext cx="6337102" cy="782241"/>
          </a:xfrm>
          <a:prstGeom prst="rect">
            <a:avLst/>
          </a:prstGeom>
          <a:noFill/>
          <a:ln/>
        </p:spPr>
        <p:txBody>
          <a:bodyPr wrap="square" lIns="0" tIns="0" rIns="0" bIns="0" rtlCol="0" anchor="t"/>
          <a:lstStyle/>
          <a:p>
            <a:pPr marL="0" indent="0" algn="ctr">
              <a:lnSpc>
                <a:spcPts val="2050"/>
              </a:lnSpc>
              <a:buNone/>
            </a:pPr>
            <a:r>
              <a:rPr lang="en-US" sz="1250" dirty="0">
                <a:solidFill>
                  <a:srgbClr val="3C3939"/>
                </a:solidFill>
                <a:latin typeface="Roboto" pitchFamily="34" charset="0"/>
                <a:ea typeface="Roboto" pitchFamily="34" charset="-122"/>
                <a:cs typeface="Roboto" pitchFamily="34" charset="-120"/>
              </a:rPr>
              <a:t>Інтеграція ГІС з технологіями дистанційного зондування та GPS. Розширення аналітичних можливостей систем та поява настільних ГІС для персональних комп'ютерів.</a:t>
            </a:r>
            <a:endParaRPr lang="en-US" sz="1250" dirty="0"/>
          </a:p>
        </p:txBody>
      </p:sp>
      <p:sp>
        <p:nvSpPr>
          <p:cNvPr id="10" name="Shape 7"/>
          <p:cNvSpPr/>
          <p:nvPr/>
        </p:nvSpPr>
        <p:spPr>
          <a:xfrm>
            <a:off x="7303651" y="5158026"/>
            <a:ext cx="22860" cy="488990"/>
          </a:xfrm>
          <a:prstGeom prst="roundRect">
            <a:avLst>
              <a:gd name="adj" fmla="val 299507"/>
            </a:avLst>
          </a:prstGeom>
          <a:solidFill>
            <a:srgbClr val="C7C7D0"/>
          </a:solidFill>
          <a:ln/>
        </p:spPr>
      </p:sp>
      <p:sp>
        <p:nvSpPr>
          <p:cNvPr id="11" name="Shape 8"/>
          <p:cNvSpPr/>
          <p:nvPr/>
        </p:nvSpPr>
        <p:spPr>
          <a:xfrm>
            <a:off x="7131725" y="4974669"/>
            <a:ext cx="366712" cy="366713"/>
          </a:xfrm>
          <a:prstGeom prst="roundRect">
            <a:avLst>
              <a:gd name="adj" fmla="val 18671"/>
            </a:avLst>
          </a:prstGeom>
          <a:solidFill>
            <a:srgbClr val="E1E1EA"/>
          </a:solidFill>
          <a:ln w="7620">
            <a:solidFill>
              <a:srgbClr val="C7C7D0"/>
            </a:solidFill>
            <a:prstDash val="solid"/>
          </a:ln>
        </p:spPr>
      </p:sp>
      <p:sp>
        <p:nvSpPr>
          <p:cNvPr id="12" name="Text 9"/>
          <p:cNvSpPr/>
          <p:nvPr/>
        </p:nvSpPr>
        <p:spPr>
          <a:xfrm>
            <a:off x="7192863" y="5005209"/>
            <a:ext cx="244435" cy="305633"/>
          </a:xfrm>
          <a:prstGeom prst="rect">
            <a:avLst/>
          </a:prstGeom>
          <a:noFill/>
          <a:ln/>
        </p:spPr>
        <p:txBody>
          <a:bodyPr wrap="none" lIns="0" tIns="0" rIns="0" bIns="0" rtlCol="0" anchor="t"/>
          <a:lstStyle/>
          <a:p>
            <a:pPr marL="0" indent="0" algn="ctr">
              <a:lnSpc>
                <a:spcPts val="1900"/>
              </a:lnSpc>
              <a:buNone/>
            </a:pPr>
            <a:r>
              <a:rPr lang="en-US" sz="1900" dirty="0">
                <a:solidFill>
                  <a:srgbClr val="3C3939"/>
                </a:solidFill>
                <a:latin typeface="Raleway" pitchFamily="34" charset="0"/>
                <a:ea typeface="Raleway" pitchFamily="34" charset="-122"/>
                <a:cs typeface="Raleway" pitchFamily="34" charset="-120"/>
              </a:rPr>
              <a:t>2</a:t>
            </a:r>
            <a:endParaRPr lang="en-US" sz="1900" dirty="0"/>
          </a:p>
        </p:txBody>
      </p:sp>
      <p:sp>
        <p:nvSpPr>
          <p:cNvPr id="13" name="Text 10"/>
          <p:cNvSpPr/>
          <p:nvPr/>
        </p:nvSpPr>
        <p:spPr>
          <a:xfrm>
            <a:off x="6296263" y="5810012"/>
            <a:ext cx="2037636" cy="254556"/>
          </a:xfrm>
          <a:prstGeom prst="rect">
            <a:avLst/>
          </a:prstGeom>
          <a:noFill/>
          <a:ln/>
        </p:spPr>
        <p:txBody>
          <a:bodyPr wrap="none" lIns="0" tIns="0" rIns="0" bIns="0" rtlCol="0" anchor="t"/>
          <a:lstStyle/>
          <a:p>
            <a:pPr marL="0" indent="0" algn="ctr">
              <a:lnSpc>
                <a:spcPts val="2000"/>
              </a:lnSpc>
              <a:buNone/>
            </a:pPr>
            <a:r>
              <a:rPr lang="en-US" sz="1600" dirty="0">
                <a:solidFill>
                  <a:srgbClr val="3C3939"/>
                </a:solidFill>
                <a:latin typeface="Raleway" pitchFamily="34" charset="0"/>
                <a:ea typeface="Raleway" pitchFamily="34" charset="-122"/>
                <a:cs typeface="Raleway" pitchFamily="34" charset="-120"/>
              </a:rPr>
              <a:t>2000-ні</a:t>
            </a:r>
            <a:endParaRPr lang="en-US" sz="1600" dirty="0"/>
          </a:p>
        </p:txBody>
      </p:sp>
      <p:sp>
        <p:nvSpPr>
          <p:cNvPr id="14" name="Text 11"/>
          <p:cNvSpPr/>
          <p:nvPr/>
        </p:nvSpPr>
        <p:spPr>
          <a:xfrm>
            <a:off x="4146590" y="6162318"/>
            <a:ext cx="6337102" cy="521494"/>
          </a:xfrm>
          <a:prstGeom prst="rect">
            <a:avLst/>
          </a:prstGeom>
          <a:noFill/>
          <a:ln/>
        </p:spPr>
        <p:txBody>
          <a:bodyPr wrap="square" lIns="0" tIns="0" rIns="0" bIns="0" rtlCol="0" anchor="t"/>
          <a:lstStyle/>
          <a:p>
            <a:pPr marL="0" indent="0" algn="ctr">
              <a:lnSpc>
                <a:spcPts val="2050"/>
              </a:lnSpc>
              <a:buNone/>
            </a:pPr>
            <a:r>
              <a:rPr lang="en-US" sz="1250" dirty="0">
                <a:solidFill>
                  <a:srgbClr val="3C3939"/>
                </a:solidFill>
                <a:latin typeface="Roboto" pitchFamily="34" charset="0"/>
                <a:ea typeface="Roboto" pitchFamily="34" charset="-122"/>
                <a:cs typeface="Roboto" pitchFamily="34" charset="-120"/>
              </a:rPr>
              <a:t>Розвиток веб-ГІС та сервісно-орієнтованих архітектур. Початок формування інфраструктур просторових даних на національному та глобальному рівнях.</a:t>
            </a:r>
            <a:endParaRPr lang="en-US" sz="1250" dirty="0"/>
          </a:p>
        </p:txBody>
      </p:sp>
      <p:sp>
        <p:nvSpPr>
          <p:cNvPr id="15" name="Shape 12"/>
          <p:cNvSpPr/>
          <p:nvPr/>
        </p:nvSpPr>
        <p:spPr>
          <a:xfrm>
            <a:off x="10716816" y="4669036"/>
            <a:ext cx="22860" cy="488990"/>
          </a:xfrm>
          <a:prstGeom prst="roundRect">
            <a:avLst>
              <a:gd name="adj" fmla="val 299507"/>
            </a:avLst>
          </a:prstGeom>
          <a:solidFill>
            <a:srgbClr val="C7C7D0"/>
          </a:solidFill>
          <a:ln/>
        </p:spPr>
      </p:sp>
      <p:sp>
        <p:nvSpPr>
          <p:cNvPr id="16" name="Shape 13"/>
          <p:cNvSpPr/>
          <p:nvPr/>
        </p:nvSpPr>
        <p:spPr>
          <a:xfrm>
            <a:off x="10544889" y="4974669"/>
            <a:ext cx="366712" cy="366713"/>
          </a:xfrm>
          <a:prstGeom prst="roundRect">
            <a:avLst>
              <a:gd name="adj" fmla="val 18671"/>
            </a:avLst>
          </a:prstGeom>
          <a:solidFill>
            <a:srgbClr val="E1E1EA"/>
          </a:solidFill>
          <a:ln w="7620">
            <a:solidFill>
              <a:srgbClr val="C7C7D0"/>
            </a:solidFill>
            <a:prstDash val="solid"/>
          </a:ln>
        </p:spPr>
      </p:sp>
      <p:sp>
        <p:nvSpPr>
          <p:cNvPr id="17" name="Text 14"/>
          <p:cNvSpPr/>
          <p:nvPr/>
        </p:nvSpPr>
        <p:spPr>
          <a:xfrm>
            <a:off x="10606028" y="5005209"/>
            <a:ext cx="244435" cy="305633"/>
          </a:xfrm>
          <a:prstGeom prst="rect">
            <a:avLst/>
          </a:prstGeom>
          <a:noFill/>
          <a:ln/>
        </p:spPr>
        <p:txBody>
          <a:bodyPr wrap="none" lIns="0" tIns="0" rIns="0" bIns="0" rtlCol="0" anchor="t"/>
          <a:lstStyle/>
          <a:p>
            <a:pPr marL="0" indent="0" algn="ctr">
              <a:lnSpc>
                <a:spcPts val="1900"/>
              </a:lnSpc>
              <a:buNone/>
            </a:pPr>
            <a:r>
              <a:rPr lang="en-US" sz="1900" dirty="0">
                <a:solidFill>
                  <a:srgbClr val="3C3939"/>
                </a:solidFill>
                <a:latin typeface="Raleway" pitchFamily="34" charset="0"/>
                <a:ea typeface="Raleway" pitchFamily="34" charset="-122"/>
                <a:cs typeface="Raleway" pitchFamily="34" charset="-120"/>
              </a:rPr>
              <a:t>3</a:t>
            </a:r>
            <a:endParaRPr lang="en-US" sz="1900" dirty="0"/>
          </a:p>
        </p:txBody>
      </p:sp>
      <p:sp>
        <p:nvSpPr>
          <p:cNvPr id="18" name="Text 15"/>
          <p:cNvSpPr/>
          <p:nvPr/>
        </p:nvSpPr>
        <p:spPr>
          <a:xfrm>
            <a:off x="9709428" y="3371493"/>
            <a:ext cx="2037636" cy="254556"/>
          </a:xfrm>
          <a:prstGeom prst="rect">
            <a:avLst/>
          </a:prstGeom>
          <a:noFill/>
          <a:ln/>
        </p:spPr>
        <p:txBody>
          <a:bodyPr wrap="none" lIns="0" tIns="0" rIns="0" bIns="0" rtlCol="0" anchor="t"/>
          <a:lstStyle/>
          <a:p>
            <a:pPr marL="0" indent="0" algn="ctr">
              <a:lnSpc>
                <a:spcPts val="2000"/>
              </a:lnSpc>
              <a:buNone/>
            </a:pPr>
            <a:r>
              <a:rPr lang="en-US" sz="1600" dirty="0">
                <a:solidFill>
                  <a:srgbClr val="3C3939"/>
                </a:solidFill>
                <a:latin typeface="Raleway" pitchFamily="34" charset="0"/>
                <a:ea typeface="Raleway" pitchFamily="34" charset="-122"/>
                <a:cs typeface="Raleway" pitchFamily="34" charset="-120"/>
              </a:rPr>
              <a:t>2010-ті та далі</a:t>
            </a:r>
            <a:endParaRPr lang="en-US" sz="1600" dirty="0"/>
          </a:p>
        </p:txBody>
      </p:sp>
      <p:sp>
        <p:nvSpPr>
          <p:cNvPr id="19" name="Text 16"/>
          <p:cNvSpPr/>
          <p:nvPr/>
        </p:nvSpPr>
        <p:spPr>
          <a:xfrm>
            <a:off x="7559635" y="3723799"/>
            <a:ext cx="6337221" cy="782241"/>
          </a:xfrm>
          <a:prstGeom prst="rect">
            <a:avLst/>
          </a:prstGeom>
          <a:noFill/>
          <a:ln/>
        </p:spPr>
        <p:txBody>
          <a:bodyPr wrap="square" lIns="0" tIns="0" rIns="0" bIns="0" rtlCol="0" anchor="t"/>
          <a:lstStyle/>
          <a:p>
            <a:pPr marL="0" indent="0" algn="ctr">
              <a:lnSpc>
                <a:spcPts val="2050"/>
              </a:lnSpc>
              <a:buNone/>
            </a:pPr>
            <a:r>
              <a:rPr lang="en-US" sz="1250" dirty="0">
                <a:solidFill>
                  <a:srgbClr val="3C3939"/>
                </a:solidFill>
                <a:latin typeface="Roboto" pitchFamily="34" charset="0"/>
                <a:ea typeface="Roboto" pitchFamily="34" charset="-122"/>
                <a:cs typeface="Roboto" pitchFamily="34" charset="-120"/>
              </a:rPr>
              <a:t>Поява хмарних ГІС, мобільних додатків та інтеграція з технологіями великих даних. Демократизація доступу до геопросторової інформації та інструментів її аналізу.</a:t>
            </a:r>
            <a:endParaRPr lang="en-US" sz="1250" dirty="0"/>
          </a:p>
        </p:txBody>
      </p:sp>
      <p:sp>
        <p:nvSpPr>
          <p:cNvPr id="20" name="Text 17"/>
          <p:cNvSpPr/>
          <p:nvPr/>
        </p:nvSpPr>
        <p:spPr>
          <a:xfrm>
            <a:off x="570548" y="6867168"/>
            <a:ext cx="13489305" cy="782241"/>
          </a:xfrm>
          <a:prstGeom prst="rect">
            <a:avLst/>
          </a:prstGeom>
          <a:noFill/>
          <a:ln/>
        </p:spPr>
        <p:txBody>
          <a:bodyPr wrap="square" lIns="0" tIns="0" rIns="0" bIns="0" rtlCol="0" anchor="t"/>
          <a:lstStyle/>
          <a:p>
            <a:pPr marL="0" indent="0" algn="l">
              <a:lnSpc>
                <a:spcPts val="2050"/>
              </a:lnSpc>
              <a:buNone/>
            </a:pPr>
            <a:r>
              <a:rPr lang="en-US" sz="1250" dirty="0">
                <a:solidFill>
                  <a:srgbClr val="3C3939"/>
                </a:solidFill>
                <a:latin typeface="Roboto" pitchFamily="34" charset="0"/>
                <a:ea typeface="Roboto" pitchFamily="34" charset="-122"/>
                <a:cs typeface="Roboto" pitchFamily="34" charset="-120"/>
              </a:rPr>
              <a:t>Сучасний етап розвитку ГІС характеризується конвергенцією з іншими інформаційними технологіями, такими як великі дані, інтернет речей, штучний інтелект та доповнена реальність. Геоінформаційні системи стали доступними для широкого кола користувачів – від професіоналів до пересічних громадян, які використовують геопросторові сервіси у повсякденному житті.</a:t>
            </a:r>
            <a:endParaRPr lang="en-US" sz="12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44339" y="793433"/>
            <a:ext cx="7828121" cy="1175147"/>
          </a:xfrm>
          <a:prstGeom prst="rect">
            <a:avLst/>
          </a:prstGeom>
          <a:noFill/>
          <a:ln/>
        </p:spPr>
        <p:txBody>
          <a:bodyPr wrap="square" lIns="0" tIns="0" rIns="0" bIns="0" rtlCol="0" anchor="t"/>
          <a:lstStyle/>
          <a:p>
            <a:pPr marL="0" indent="0" algn="l">
              <a:lnSpc>
                <a:spcPts val="4600"/>
              </a:lnSpc>
              <a:buNone/>
            </a:pPr>
            <a:r>
              <a:rPr lang="en-US" sz="3700" dirty="0">
                <a:solidFill>
                  <a:srgbClr val="1B1B27"/>
                </a:solidFill>
                <a:latin typeface="Raleway" pitchFamily="34" charset="0"/>
                <a:ea typeface="Raleway" pitchFamily="34" charset="-122"/>
                <a:cs typeface="Raleway" pitchFamily="34" charset="-120"/>
              </a:rPr>
              <a:t>Роль Роджера Томлінсона у Розвитку ГІС</a:t>
            </a:r>
            <a:endParaRPr lang="en-US" sz="3700" dirty="0"/>
          </a:p>
        </p:txBody>
      </p:sp>
      <p:pic>
        <p:nvPicPr>
          <p:cNvPr id="4" name="Image 1" descr="preencoded.png"/>
          <p:cNvPicPr>
            <a:picLocks noChangeAspect="1"/>
          </p:cNvPicPr>
          <p:nvPr/>
        </p:nvPicPr>
        <p:blipFill>
          <a:blip r:embed="rId4"/>
          <a:stretch>
            <a:fillRect/>
          </a:stretch>
        </p:blipFill>
        <p:spPr>
          <a:xfrm>
            <a:off x="6144339" y="2250519"/>
            <a:ext cx="469940" cy="469940"/>
          </a:xfrm>
          <a:prstGeom prst="rect">
            <a:avLst/>
          </a:prstGeom>
        </p:spPr>
      </p:pic>
      <p:sp>
        <p:nvSpPr>
          <p:cNvPr id="5" name="Text 1"/>
          <p:cNvSpPr/>
          <p:nvPr/>
        </p:nvSpPr>
        <p:spPr>
          <a:xfrm>
            <a:off x="6144339" y="2908459"/>
            <a:ext cx="2350056" cy="293727"/>
          </a:xfrm>
          <a:prstGeom prst="rect">
            <a:avLst/>
          </a:prstGeom>
          <a:noFill/>
          <a:ln/>
        </p:spPr>
        <p:txBody>
          <a:bodyPr wrap="none" lIns="0" tIns="0" rIns="0" bIns="0" rtlCol="0" anchor="t"/>
          <a:lstStyle/>
          <a:p>
            <a:pPr marL="0" indent="0" algn="l">
              <a:lnSpc>
                <a:spcPts val="2300"/>
              </a:lnSpc>
              <a:buNone/>
            </a:pPr>
            <a:r>
              <a:rPr lang="en-US" sz="1850" dirty="0">
                <a:solidFill>
                  <a:srgbClr val="3C3939"/>
                </a:solidFill>
                <a:latin typeface="Raleway" pitchFamily="34" charset="0"/>
                <a:ea typeface="Raleway" pitchFamily="34" charset="-122"/>
                <a:cs typeface="Raleway" pitchFamily="34" charset="-120"/>
              </a:rPr>
              <a:t>Батько ГІС</a:t>
            </a:r>
            <a:endParaRPr lang="en-US" sz="1850" dirty="0"/>
          </a:p>
        </p:txBody>
      </p:sp>
      <p:sp>
        <p:nvSpPr>
          <p:cNvPr id="6" name="Text 2"/>
          <p:cNvSpPr/>
          <p:nvPr/>
        </p:nvSpPr>
        <p:spPr>
          <a:xfrm>
            <a:off x="6144339" y="3314938"/>
            <a:ext cx="2421374" cy="2406015"/>
          </a:xfrm>
          <a:prstGeom prst="rect">
            <a:avLst/>
          </a:prstGeom>
          <a:noFill/>
          <a:ln/>
        </p:spPr>
        <p:txBody>
          <a:bodyPr wrap="square" lIns="0" tIns="0" rIns="0" bIns="0" rtlCol="0" anchor="t"/>
          <a:lstStyle/>
          <a:p>
            <a:pPr marL="0" indent="0" algn="l">
              <a:lnSpc>
                <a:spcPts val="2350"/>
              </a:lnSpc>
              <a:buNone/>
            </a:pPr>
            <a:r>
              <a:rPr lang="en-US" sz="1450" dirty="0">
                <a:solidFill>
                  <a:srgbClr val="3C3939"/>
                </a:solidFill>
                <a:latin typeface="Roboto" pitchFamily="34" charset="0"/>
                <a:ea typeface="Roboto" pitchFamily="34" charset="-122"/>
                <a:cs typeface="Roboto" pitchFamily="34" charset="-120"/>
              </a:rPr>
              <a:t>Роджер Томлінсон (1933-2014) вважається "батьком ГІС" завдяки його піонерській роботі над Канадською геоінформаційною системою (CGIS) у 1960-х роках.</a:t>
            </a:r>
            <a:endParaRPr lang="en-US" sz="1450" dirty="0"/>
          </a:p>
        </p:txBody>
      </p:sp>
      <p:pic>
        <p:nvPicPr>
          <p:cNvPr id="7" name="Image 2" descr="preencoded.png"/>
          <p:cNvPicPr>
            <a:picLocks noChangeAspect="1"/>
          </p:cNvPicPr>
          <p:nvPr/>
        </p:nvPicPr>
        <p:blipFill>
          <a:blip r:embed="rId5"/>
          <a:stretch>
            <a:fillRect/>
          </a:stretch>
        </p:blipFill>
        <p:spPr>
          <a:xfrm>
            <a:off x="8847653" y="2250519"/>
            <a:ext cx="469940" cy="469940"/>
          </a:xfrm>
          <a:prstGeom prst="rect">
            <a:avLst/>
          </a:prstGeom>
        </p:spPr>
      </p:pic>
      <p:sp>
        <p:nvSpPr>
          <p:cNvPr id="8" name="Text 3"/>
          <p:cNvSpPr/>
          <p:nvPr/>
        </p:nvSpPr>
        <p:spPr>
          <a:xfrm>
            <a:off x="8847653" y="2908459"/>
            <a:ext cx="2350056" cy="293727"/>
          </a:xfrm>
          <a:prstGeom prst="rect">
            <a:avLst/>
          </a:prstGeom>
          <a:noFill/>
          <a:ln/>
        </p:spPr>
        <p:txBody>
          <a:bodyPr wrap="none" lIns="0" tIns="0" rIns="0" bIns="0" rtlCol="0" anchor="t"/>
          <a:lstStyle/>
          <a:p>
            <a:pPr marL="0" indent="0" algn="l">
              <a:lnSpc>
                <a:spcPts val="2300"/>
              </a:lnSpc>
              <a:buNone/>
            </a:pPr>
            <a:r>
              <a:rPr lang="en-US" sz="1850" dirty="0">
                <a:solidFill>
                  <a:srgbClr val="3C3939"/>
                </a:solidFill>
                <a:latin typeface="Raleway" pitchFamily="34" charset="0"/>
                <a:ea typeface="Raleway" pitchFamily="34" charset="-122"/>
                <a:cs typeface="Raleway" pitchFamily="34" charset="-120"/>
              </a:rPr>
              <a:t>Інноваційні концепції</a:t>
            </a:r>
            <a:endParaRPr lang="en-US" sz="1850" dirty="0"/>
          </a:p>
        </p:txBody>
      </p:sp>
      <p:sp>
        <p:nvSpPr>
          <p:cNvPr id="9" name="Text 4"/>
          <p:cNvSpPr/>
          <p:nvPr/>
        </p:nvSpPr>
        <p:spPr>
          <a:xfrm>
            <a:off x="8847653" y="3314938"/>
            <a:ext cx="2421374" cy="2105263"/>
          </a:xfrm>
          <a:prstGeom prst="rect">
            <a:avLst/>
          </a:prstGeom>
          <a:noFill/>
          <a:ln/>
        </p:spPr>
        <p:txBody>
          <a:bodyPr wrap="square" lIns="0" tIns="0" rIns="0" bIns="0" rtlCol="0" anchor="t"/>
          <a:lstStyle/>
          <a:p>
            <a:pPr marL="0" indent="0" algn="l">
              <a:lnSpc>
                <a:spcPts val="2350"/>
              </a:lnSpc>
              <a:buNone/>
            </a:pPr>
            <a:r>
              <a:rPr lang="en-US" sz="1450" dirty="0">
                <a:solidFill>
                  <a:srgbClr val="3C3939"/>
                </a:solidFill>
                <a:latin typeface="Roboto" pitchFamily="34" charset="0"/>
                <a:ea typeface="Roboto" pitchFamily="34" charset="-122"/>
                <a:cs typeface="Roboto" pitchFamily="34" charset="-120"/>
              </a:rPr>
              <a:t>Томлінсон запровадив концепцію використання комп'ютерів для накладання і аналізу карт, що стало революційним проривом у роботі з просторовими даними.</a:t>
            </a:r>
            <a:endParaRPr lang="en-US" sz="1450" dirty="0"/>
          </a:p>
        </p:txBody>
      </p:sp>
      <p:pic>
        <p:nvPicPr>
          <p:cNvPr id="10" name="Image 3" descr="preencoded.png"/>
          <p:cNvPicPr>
            <a:picLocks noChangeAspect="1"/>
          </p:cNvPicPr>
          <p:nvPr/>
        </p:nvPicPr>
        <p:blipFill>
          <a:blip r:embed="rId6"/>
          <a:stretch>
            <a:fillRect/>
          </a:stretch>
        </p:blipFill>
        <p:spPr>
          <a:xfrm>
            <a:off x="11550968" y="2250519"/>
            <a:ext cx="469940" cy="469940"/>
          </a:xfrm>
          <a:prstGeom prst="rect">
            <a:avLst/>
          </a:prstGeom>
        </p:spPr>
      </p:pic>
      <p:sp>
        <p:nvSpPr>
          <p:cNvPr id="11" name="Text 5"/>
          <p:cNvSpPr/>
          <p:nvPr/>
        </p:nvSpPr>
        <p:spPr>
          <a:xfrm>
            <a:off x="11550968" y="2908459"/>
            <a:ext cx="2350056" cy="293727"/>
          </a:xfrm>
          <a:prstGeom prst="rect">
            <a:avLst/>
          </a:prstGeom>
          <a:noFill/>
          <a:ln/>
        </p:spPr>
        <p:txBody>
          <a:bodyPr wrap="none" lIns="0" tIns="0" rIns="0" bIns="0" rtlCol="0" anchor="t"/>
          <a:lstStyle/>
          <a:p>
            <a:pPr marL="0" indent="0" algn="l">
              <a:lnSpc>
                <a:spcPts val="2300"/>
              </a:lnSpc>
              <a:buNone/>
            </a:pPr>
            <a:r>
              <a:rPr lang="en-US" sz="1850" dirty="0">
                <a:solidFill>
                  <a:srgbClr val="3C3939"/>
                </a:solidFill>
                <a:latin typeface="Raleway" pitchFamily="34" charset="0"/>
                <a:ea typeface="Raleway" pitchFamily="34" charset="-122"/>
                <a:cs typeface="Raleway" pitchFamily="34" charset="-120"/>
              </a:rPr>
              <a:t>Спадщина</a:t>
            </a:r>
            <a:endParaRPr lang="en-US" sz="1850" dirty="0"/>
          </a:p>
        </p:txBody>
      </p:sp>
      <p:sp>
        <p:nvSpPr>
          <p:cNvPr id="12" name="Text 6"/>
          <p:cNvSpPr/>
          <p:nvPr/>
        </p:nvSpPr>
        <p:spPr>
          <a:xfrm>
            <a:off x="11550968" y="3314938"/>
            <a:ext cx="2421374" cy="1804511"/>
          </a:xfrm>
          <a:prstGeom prst="rect">
            <a:avLst/>
          </a:prstGeom>
          <a:noFill/>
          <a:ln/>
        </p:spPr>
        <p:txBody>
          <a:bodyPr wrap="square" lIns="0" tIns="0" rIns="0" bIns="0" rtlCol="0" anchor="t"/>
          <a:lstStyle/>
          <a:p>
            <a:pPr marL="0" indent="0" algn="l">
              <a:lnSpc>
                <a:spcPts val="2350"/>
              </a:lnSpc>
              <a:buNone/>
            </a:pPr>
            <a:r>
              <a:rPr lang="en-US" sz="1450" dirty="0">
                <a:solidFill>
                  <a:srgbClr val="3C3939"/>
                </a:solidFill>
                <a:latin typeface="Roboto" pitchFamily="34" charset="0"/>
                <a:ea typeface="Roboto" pitchFamily="34" charset="-122"/>
                <a:cs typeface="Roboto" pitchFamily="34" charset="-120"/>
              </a:rPr>
              <a:t>Його ідеї та методології заклали фундамент для розвитку сучасних геоінформаційних систем та геопросторової індустрії в цілому.</a:t>
            </a:r>
            <a:endParaRPr lang="en-US" sz="1450" dirty="0"/>
          </a:p>
        </p:txBody>
      </p:sp>
      <p:sp>
        <p:nvSpPr>
          <p:cNvPr id="13" name="Text 7"/>
          <p:cNvSpPr/>
          <p:nvPr/>
        </p:nvSpPr>
        <p:spPr>
          <a:xfrm>
            <a:off x="6144339" y="5932408"/>
            <a:ext cx="7828121" cy="1503759"/>
          </a:xfrm>
          <a:prstGeom prst="rect">
            <a:avLst/>
          </a:prstGeom>
          <a:noFill/>
          <a:ln/>
        </p:spPr>
        <p:txBody>
          <a:bodyPr wrap="square" lIns="0" tIns="0" rIns="0" bIns="0" rtlCol="0" anchor="t"/>
          <a:lstStyle/>
          <a:p>
            <a:pPr marL="0" indent="0" algn="l">
              <a:lnSpc>
                <a:spcPts val="2350"/>
              </a:lnSpc>
              <a:buNone/>
            </a:pPr>
            <a:r>
              <a:rPr lang="en-US" sz="1450" dirty="0">
                <a:solidFill>
                  <a:srgbClr val="3C3939"/>
                </a:solidFill>
                <a:latin typeface="Roboto" pitchFamily="34" charset="0"/>
                <a:ea typeface="Roboto" pitchFamily="34" charset="-122"/>
                <a:cs typeface="Roboto" pitchFamily="34" charset="-120"/>
              </a:rPr>
              <a:t>Роджер Томлінсон не лише розробив першу операційну ГІС, але й сформулював концептуальні засади цієї технології, визначив її структуру та основні компоненти. Його внесок у розвиток геоінформатики був відзначений численними нагородами, включаючи Орден Канади та медаль Джеймса Р. Андерсона від Асоціації американських географів.</a:t>
            </a:r>
            <a:endParaRPr lang="en-US" sz="14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69620" y="958096"/>
            <a:ext cx="7652623" cy="687110"/>
          </a:xfrm>
          <a:prstGeom prst="rect">
            <a:avLst/>
          </a:prstGeom>
          <a:noFill/>
          <a:ln/>
        </p:spPr>
        <p:txBody>
          <a:bodyPr wrap="none" lIns="0" tIns="0" rIns="0" bIns="0" rtlCol="0" anchor="t"/>
          <a:lstStyle/>
          <a:p>
            <a:pPr marL="0" indent="0" algn="l">
              <a:lnSpc>
                <a:spcPts val="5400"/>
              </a:lnSpc>
              <a:buNone/>
            </a:pPr>
            <a:r>
              <a:rPr lang="en-US" sz="4300" dirty="0">
                <a:solidFill>
                  <a:srgbClr val="1B1B27"/>
                </a:solidFill>
                <a:latin typeface="Raleway" pitchFamily="34" charset="0"/>
                <a:ea typeface="Raleway" pitchFamily="34" charset="-122"/>
                <a:cs typeface="Raleway" pitchFamily="34" charset="-120"/>
              </a:rPr>
              <a:t>Визначення ГІС: Різні Підходи</a:t>
            </a:r>
            <a:endParaRPr lang="en-US" sz="4300" dirty="0"/>
          </a:p>
        </p:txBody>
      </p:sp>
      <p:sp>
        <p:nvSpPr>
          <p:cNvPr id="3" name="Text 1"/>
          <p:cNvSpPr/>
          <p:nvPr/>
        </p:nvSpPr>
        <p:spPr>
          <a:xfrm>
            <a:off x="769620" y="2194798"/>
            <a:ext cx="2748796" cy="343614"/>
          </a:xfrm>
          <a:prstGeom prst="rect">
            <a:avLst/>
          </a:prstGeom>
          <a:noFill/>
          <a:ln/>
        </p:spPr>
        <p:txBody>
          <a:bodyPr wrap="none" lIns="0" tIns="0" rIns="0" bIns="0" rtlCol="0" anchor="t"/>
          <a:lstStyle/>
          <a:p>
            <a:pPr marL="0" indent="0" algn="l">
              <a:lnSpc>
                <a:spcPts val="2700"/>
              </a:lnSpc>
              <a:buNone/>
            </a:pPr>
            <a:r>
              <a:rPr lang="en-US" sz="2150" dirty="0">
                <a:solidFill>
                  <a:srgbClr val="1B1B27"/>
                </a:solidFill>
                <a:latin typeface="Raleway" pitchFamily="34" charset="0"/>
                <a:ea typeface="Raleway" pitchFamily="34" charset="-122"/>
                <a:cs typeface="Raleway" pitchFamily="34" charset="-120"/>
              </a:rPr>
              <a:t>Технологічний підхід</a:t>
            </a:r>
            <a:endParaRPr lang="en-US" sz="2150" dirty="0"/>
          </a:p>
        </p:txBody>
      </p:sp>
      <p:sp>
        <p:nvSpPr>
          <p:cNvPr id="4" name="Text 2"/>
          <p:cNvSpPr/>
          <p:nvPr/>
        </p:nvSpPr>
        <p:spPr>
          <a:xfrm>
            <a:off x="769620" y="2758202"/>
            <a:ext cx="4005501" cy="1759148"/>
          </a:xfrm>
          <a:prstGeom prst="rect">
            <a:avLst/>
          </a:prstGeom>
          <a:noFill/>
          <a:ln/>
        </p:spPr>
        <p:txBody>
          <a:bodyPr wrap="square" lIns="0" tIns="0" rIns="0" bIns="0" rtlCol="0" anchor="t"/>
          <a:lstStyle/>
          <a:p>
            <a:pPr marL="0" indent="0" algn="l">
              <a:lnSpc>
                <a:spcPts val="2750"/>
              </a:lnSpc>
              <a:buNone/>
            </a:pPr>
            <a:r>
              <a:rPr lang="en-US" sz="1700" dirty="0">
                <a:solidFill>
                  <a:srgbClr val="3C3939"/>
                </a:solidFill>
                <a:latin typeface="Roboto" pitchFamily="34" charset="0"/>
                <a:ea typeface="Roboto" pitchFamily="34" charset="-122"/>
                <a:cs typeface="Roboto" pitchFamily="34" charset="-120"/>
              </a:rPr>
              <a:t>"ГІС – це програмно-апаратний комплекс, що забезпечує збір, обробку, відображення та поширення просторово-координованих даних" (ESRI, 1990-ті).</a:t>
            </a:r>
            <a:endParaRPr lang="en-US" sz="1700" dirty="0"/>
          </a:p>
        </p:txBody>
      </p:sp>
      <p:sp>
        <p:nvSpPr>
          <p:cNvPr id="5" name="Text 3"/>
          <p:cNvSpPr/>
          <p:nvPr/>
        </p:nvSpPr>
        <p:spPr>
          <a:xfrm>
            <a:off x="769620" y="4715232"/>
            <a:ext cx="4005501" cy="1407319"/>
          </a:xfrm>
          <a:prstGeom prst="rect">
            <a:avLst/>
          </a:prstGeom>
          <a:noFill/>
          <a:ln/>
        </p:spPr>
        <p:txBody>
          <a:bodyPr wrap="square" lIns="0" tIns="0" rIns="0" bIns="0" rtlCol="0" anchor="t"/>
          <a:lstStyle/>
          <a:p>
            <a:pPr marL="0" indent="0" algn="l">
              <a:lnSpc>
                <a:spcPts val="2750"/>
              </a:lnSpc>
              <a:buNone/>
            </a:pPr>
            <a:r>
              <a:rPr lang="en-US" sz="1700" dirty="0">
                <a:solidFill>
                  <a:srgbClr val="3C3939"/>
                </a:solidFill>
                <a:latin typeface="Roboto" pitchFamily="34" charset="0"/>
                <a:ea typeface="Roboto" pitchFamily="34" charset="-122"/>
                <a:cs typeface="Roboto" pitchFamily="34" charset="-120"/>
              </a:rPr>
              <a:t>Цей підхід акцентує увагу на технічних засобах реалізації геоінформаційних систем, включаючи апаратне та програмне забезпечення.</a:t>
            </a:r>
            <a:endParaRPr lang="en-US" sz="1700" dirty="0"/>
          </a:p>
        </p:txBody>
      </p:sp>
      <p:sp>
        <p:nvSpPr>
          <p:cNvPr id="6" name="Text 4"/>
          <p:cNvSpPr/>
          <p:nvPr/>
        </p:nvSpPr>
        <p:spPr>
          <a:xfrm>
            <a:off x="5319236" y="2194798"/>
            <a:ext cx="2946678" cy="343614"/>
          </a:xfrm>
          <a:prstGeom prst="rect">
            <a:avLst/>
          </a:prstGeom>
          <a:noFill/>
          <a:ln/>
        </p:spPr>
        <p:txBody>
          <a:bodyPr wrap="none" lIns="0" tIns="0" rIns="0" bIns="0" rtlCol="0" anchor="t"/>
          <a:lstStyle/>
          <a:p>
            <a:pPr marL="0" indent="0" algn="l">
              <a:lnSpc>
                <a:spcPts val="2700"/>
              </a:lnSpc>
              <a:buNone/>
            </a:pPr>
            <a:r>
              <a:rPr lang="en-US" sz="2150" dirty="0">
                <a:solidFill>
                  <a:srgbClr val="1B1B27"/>
                </a:solidFill>
                <a:latin typeface="Raleway" pitchFamily="34" charset="0"/>
                <a:ea typeface="Raleway" pitchFamily="34" charset="-122"/>
                <a:cs typeface="Raleway" pitchFamily="34" charset="-120"/>
              </a:rPr>
              <a:t>Функціональний підхід</a:t>
            </a:r>
            <a:endParaRPr lang="en-US" sz="2150" dirty="0"/>
          </a:p>
        </p:txBody>
      </p:sp>
      <p:sp>
        <p:nvSpPr>
          <p:cNvPr id="7" name="Text 5"/>
          <p:cNvSpPr/>
          <p:nvPr/>
        </p:nvSpPr>
        <p:spPr>
          <a:xfrm>
            <a:off x="5319236" y="2758202"/>
            <a:ext cx="4005501" cy="1407319"/>
          </a:xfrm>
          <a:prstGeom prst="rect">
            <a:avLst/>
          </a:prstGeom>
          <a:noFill/>
          <a:ln/>
        </p:spPr>
        <p:txBody>
          <a:bodyPr wrap="square" lIns="0" tIns="0" rIns="0" bIns="0" rtlCol="0" anchor="t"/>
          <a:lstStyle/>
          <a:p>
            <a:pPr marL="0" indent="0" algn="l">
              <a:lnSpc>
                <a:spcPts val="2750"/>
              </a:lnSpc>
              <a:buNone/>
            </a:pPr>
            <a:r>
              <a:rPr lang="en-US" sz="1700" dirty="0">
                <a:solidFill>
                  <a:srgbClr val="3C3939"/>
                </a:solidFill>
                <a:latin typeface="Roboto" pitchFamily="34" charset="0"/>
                <a:ea typeface="Roboto" pitchFamily="34" charset="-122"/>
                <a:cs typeface="Roboto" pitchFamily="34" charset="-120"/>
              </a:rPr>
              <a:t>"ГІС – це система для управління географічною інформацією, її аналізу та відображення" (Національний центр географічної інформації США).</a:t>
            </a:r>
            <a:endParaRPr lang="en-US" sz="1700" dirty="0"/>
          </a:p>
        </p:txBody>
      </p:sp>
      <p:sp>
        <p:nvSpPr>
          <p:cNvPr id="8" name="Text 6"/>
          <p:cNvSpPr/>
          <p:nvPr/>
        </p:nvSpPr>
        <p:spPr>
          <a:xfrm>
            <a:off x="5319236" y="4363403"/>
            <a:ext cx="4005501" cy="1055489"/>
          </a:xfrm>
          <a:prstGeom prst="rect">
            <a:avLst/>
          </a:prstGeom>
          <a:noFill/>
          <a:ln/>
        </p:spPr>
        <p:txBody>
          <a:bodyPr wrap="square" lIns="0" tIns="0" rIns="0" bIns="0" rtlCol="0" anchor="t"/>
          <a:lstStyle/>
          <a:p>
            <a:pPr marL="0" indent="0" algn="l">
              <a:lnSpc>
                <a:spcPts val="2750"/>
              </a:lnSpc>
              <a:buNone/>
            </a:pPr>
            <a:r>
              <a:rPr lang="en-US" sz="1700" dirty="0">
                <a:solidFill>
                  <a:srgbClr val="3C3939"/>
                </a:solidFill>
                <a:latin typeface="Roboto" pitchFamily="34" charset="0"/>
                <a:ea typeface="Roboto" pitchFamily="34" charset="-122"/>
                <a:cs typeface="Roboto" pitchFamily="34" charset="-120"/>
              </a:rPr>
              <a:t>Тут ключовим є фокус на функціях та можливостях, які надає ГІС для роботи з просторовими даними.</a:t>
            </a:r>
            <a:endParaRPr lang="en-US" sz="1700" dirty="0"/>
          </a:p>
        </p:txBody>
      </p:sp>
      <p:sp>
        <p:nvSpPr>
          <p:cNvPr id="9" name="Text 7"/>
          <p:cNvSpPr/>
          <p:nvPr/>
        </p:nvSpPr>
        <p:spPr>
          <a:xfrm>
            <a:off x="9868852" y="2194798"/>
            <a:ext cx="2748796" cy="343614"/>
          </a:xfrm>
          <a:prstGeom prst="rect">
            <a:avLst/>
          </a:prstGeom>
          <a:noFill/>
          <a:ln/>
        </p:spPr>
        <p:txBody>
          <a:bodyPr wrap="none" lIns="0" tIns="0" rIns="0" bIns="0" rtlCol="0" anchor="t"/>
          <a:lstStyle/>
          <a:p>
            <a:pPr marL="0" indent="0" algn="l">
              <a:lnSpc>
                <a:spcPts val="2700"/>
              </a:lnSpc>
              <a:buNone/>
            </a:pPr>
            <a:r>
              <a:rPr lang="en-US" sz="2150" dirty="0">
                <a:solidFill>
                  <a:srgbClr val="1B1B27"/>
                </a:solidFill>
                <a:latin typeface="Raleway" pitchFamily="34" charset="0"/>
                <a:ea typeface="Raleway" pitchFamily="34" charset="-122"/>
                <a:cs typeface="Raleway" pitchFamily="34" charset="-120"/>
              </a:rPr>
              <a:t>Інтегральний підхід</a:t>
            </a:r>
            <a:endParaRPr lang="en-US" sz="2150" dirty="0"/>
          </a:p>
        </p:txBody>
      </p:sp>
      <p:sp>
        <p:nvSpPr>
          <p:cNvPr id="10" name="Text 8"/>
          <p:cNvSpPr/>
          <p:nvPr/>
        </p:nvSpPr>
        <p:spPr>
          <a:xfrm>
            <a:off x="9868852" y="2758202"/>
            <a:ext cx="4005501" cy="1759148"/>
          </a:xfrm>
          <a:prstGeom prst="rect">
            <a:avLst/>
          </a:prstGeom>
          <a:noFill/>
          <a:ln/>
        </p:spPr>
        <p:txBody>
          <a:bodyPr wrap="square" lIns="0" tIns="0" rIns="0" bIns="0" rtlCol="0" anchor="t"/>
          <a:lstStyle/>
          <a:p>
            <a:pPr marL="0" indent="0" algn="l">
              <a:lnSpc>
                <a:spcPts val="2750"/>
              </a:lnSpc>
              <a:buNone/>
            </a:pPr>
            <a:r>
              <a:rPr lang="en-US" sz="1700" dirty="0">
                <a:solidFill>
                  <a:srgbClr val="3C3939"/>
                </a:solidFill>
                <a:latin typeface="Roboto" pitchFamily="34" charset="0"/>
                <a:ea typeface="Roboto" pitchFamily="34" charset="-122"/>
                <a:cs typeface="Roboto" pitchFamily="34" charset="-120"/>
              </a:rPr>
              <a:t>"ГІС – це інформаційна система, що забезпечує збір, зберігання, обробку, доступ, відображення та поширення просторово-координованих даних" (ISO/TC 211).</a:t>
            </a:r>
            <a:endParaRPr lang="en-US" sz="1700" dirty="0"/>
          </a:p>
        </p:txBody>
      </p:sp>
      <p:sp>
        <p:nvSpPr>
          <p:cNvPr id="11" name="Text 9"/>
          <p:cNvSpPr/>
          <p:nvPr/>
        </p:nvSpPr>
        <p:spPr>
          <a:xfrm>
            <a:off x="9868852" y="4715232"/>
            <a:ext cx="4005501" cy="1055489"/>
          </a:xfrm>
          <a:prstGeom prst="rect">
            <a:avLst/>
          </a:prstGeom>
          <a:noFill/>
          <a:ln/>
        </p:spPr>
        <p:txBody>
          <a:bodyPr wrap="square" lIns="0" tIns="0" rIns="0" bIns="0" rtlCol="0" anchor="t"/>
          <a:lstStyle/>
          <a:p>
            <a:pPr marL="0" indent="0" algn="l">
              <a:lnSpc>
                <a:spcPts val="2750"/>
              </a:lnSpc>
              <a:buNone/>
            </a:pPr>
            <a:r>
              <a:rPr lang="en-US" sz="1700" dirty="0">
                <a:solidFill>
                  <a:srgbClr val="3C3939"/>
                </a:solidFill>
                <a:latin typeface="Roboto" pitchFamily="34" charset="0"/>
                <a:ea typeface="Roboto" pitchFamily="34" charset="-122"/>
                <a:cs typeface="Roboto" pitchFamily="34" charset="-120"/>
              </a:rPr>
              <a:t>Цей підхід поєднує технологічні, функціональні та організаційні аспекти ГІС.</a:t>
            </a:r>
            <a:endParaRPr lang="en-US" sz="1700" dirty="0"/>
          </a:p>
        </p:txBody>
      </p:sp>
      <p:sp>
        <p:nvSpPr>
          <p:cNvPr id="12" name="Text 10"/>
          <p:cNvSpPr/>
          <p:nvPr/>
        </p:nvSpPr>
        <p:spPr>
          <a:xfrm>
            <a:off x="769620" y="6567726"/>
            <a:ext cx="13091160" cy="703659"/>
          </a:xfrm>
          <a:prstGeom prst="rect">
            <a:avLst/>
          </a:prstGeom>
          <a:noFill/>
          <a:ln/>
        </p:spPr>
        <p:txBody>
          <a:bodyPr wrap="square" lIns="0" tIns="0" rIns="0" bIns="0" rtlCol="0" anchor="t"/>
          <a:lstStyle/>
          <a:p>
            <a:pPr marL="0" indent="0" algn="l">
              <a:lnSpc>
                <a:spcPts val="2750"/>
              </a:lnSpc>
              <a:buNone/>
            </a:pPr>
            <a:r>
              <a:rPr lang="en-US" sz="1700" dirty="0">
                <a:solidFill>
                  <a:srgbClr val="3C3939"/>
                </a:solidFill>
                <a:latin typeface="Roboto" pitchFamily="34" charset="0"/>
                <a:ea typeface="Roboto" pitchFamily="34" charset="-122"/>
                <a:cs typeface="Roboto" pitchFamily="34" charset="-120"/>
              </a:rPr>
              <a:t>Різноманіття визначень ГІС відображає міждисциплінарність цієї технології та її еволюцію з часом. Спільним для всіх визначень є акцент на просторовій природі даних та можливостях їх аналізу.</a:t>
            </a:r>
            <a:endParaRPr lang="en-US" sz="17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2964</Words>
  <Application>Microsoft Office PowerPoint</Application>
  <PresentationFormat>Довільний</PresentationFormat>
  <Paragraphs>294</Paragraphs>
  <Slides>25</Slides>
  <Notes>25</Notes>
  <HiddenSlides>0</HiddenSlides>
  <MMClips>0</MMClips>
  <ScaleCrop>false</ScaleCrop>
  <HeadingPairs>
    <vt:vector size="6" baseType="variant">
      <vt:variant>
        <vt:lpstr>Використані шрифти</vt:lpstr>
      </vt:variant>
      <vt:variant>
        <vt:i4>4</vt:i4>
      </vt:variant>
      <vt:variant>
        <vt:lpstr>Тема</vt:lpstr>
      </vt:variant>
      <vt:variant>
        <vt:i4>1</vt:i4>
      </vt:variant>
      <vt:variant>
        <vt:lpstr>Заголовки слайдів</vt:lpstr>
      </vt:variant>
      <vt:variant>
        <vt:i4>25</vt:i4>
      </vt:variant>
    </vt:vector>
  </HeadingPairs>
  <TitlesOfParts>
    <vt:vector size="30" baseType="lpstr">
      <vt:lpstr>Raleway</vt:lpstr>
      <vt:lpstr>Arial</vt:lpstr>
      <vt:lpstr>Roboto</vt:lpstr>
      <vt:lpstr>Calibri</vt:lpstr>
      <vt:lpstr>Office Theme</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Андрей Панасюк</cp:lastModifiedBy>
  <cp:revision>2</cp:revision>
  <dcterms:created xsi:type="dcterms:W3CDTF">2025-03-24T11:48:02Z</dcterms:created>
  <dcterms:modified xsi:type="dcterms:W3CDTF">2025-03-24T13:30:13Z</dcterms:modified>
</cp:coreProperties>
</file>