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7" r:id="rId19"/>
    <p:sldId id="273" r:id="rId20"/>
    <p:sldId id="278" r:id="rId21"/>
    <p:sldId id="274" r:id="rId22"/>
    <p:sldId id="275" r:id="rId23"/>
    <p:sldId id="276" r:id="rId24"/>
    <p:sldId id="279" r:id="rId25"/>
    <p:sldId id="284" r:id="rId26"/>
    <p:sldId id="285" r:id="rId27"/>
    <p:sldId id="280" r:id="rId28"/>
    <p:sldId id="281" r:id="rId29"/>
    <p:sldId id="286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4%D0%B8%D0%BF%D0%BB%D0%BE%D0%BC%D0%B0%D1%82" TargetMode="External"/><Relationship Id="rId3" Type="http://schemas.openxmlformats.org/officeDocument/2006/relationships/hyperlink" Target="https://uk.wikipedia.org/wiki/%D0%A2%D1%80%D0%B0%D0%B4%D0%B8%D1%86%D1%96%D1%8F" TargetMode="External"/><Relationship Id="rId7" Type="http://schemas.openxmlformats.org/officeDocument/2006/relationships/hyperlink" Target="https://uk.wikipedia.org/wiki/%D0%94%D0%B8%D0%BF%D0%BB%D0%BE%D0%BC%D0%B0%D1%82%D0%B8%D1%87%D0%BD%D0%B5_%D0%BF%D1%80%D0%B5%D0%B4%D1%81%D1%82%D0%B0%D0%B2%D0%BD%D0%B8%D1%86%D1%82%D0%B2%D0%BE" TargetMode="External"/><Relationship Id="rId2" Type="http://schemas.openxmlformats.org/officeDocument/2006/relationships/hyperlink" Target="https://uk.wikipedia.org/wiki/%D0%9F%D1%80%D0%B0%D0%B2%D0%B8%D0%BB%D0%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C%D1%96%D0%BD%D1%96%D1%81%D1%82%D0%B5%D1%80%D1%81%D1%82%D0%B2%D0%BE_%D0%B7%D0%B0%D0%BA%D0%BE%D1%80%D0%B4%D0%BE%D0%BD%D0%BD%D0%B8%D1%85_%D1%81%D0%BF%D1%80%D0%B0%D0%B2" TargetMode="External"/><Relationship Id="rId11" Type="http://schemas.openxmlformats.org/officeDocument/2006/relationships/hyperlink" Target="https://uk.wikipedia.org/wiki/%D0%A6%D0%B5%D1%80%D0%B5%D0%BC%D0%BE%D0%BD%D1%96%D0%B0%D0%BB" TargetMode="External"/><Relationship Id="rId5" Type="http://schemas.openxmlformats.org/officeDocument/2006/relationships/hyperlink" Target="https://uk.wikipedia.org/wiki/%D0%A3%D1%80%D1%8F%D0%B4" TargetMode="External"/><Relationship Id="rId10" Type="http://schemas.openxmlformats.org/officeDocument/2006/relationships/hyperlink" Target="https://uk.wikipedia.org/wiki/%D0%95%D1%82%D0%B8%D0%BA%D0%B5%D1%82" TargetMode="External"/><Relationship Id="rId4" Type="http://schemas.openxmlformats.org/officeDocument/2006/relationships/hyperlink" Target="https://uk.wikipedia.org/w/index.php?title=%D0%A3%D0%BC%D0%BE%D0%B2%D0%BD%D1%96%D1%81%D1%82%D1%8C&amp;action=edit&amp;redlink=1" TargetMode="External"/><Relationship Id="rId9" Type="http://schemas.openxmlformats.org/officeDocument/2006/relationships/hyperlink" Target="https://uk.wikipedia.org/wiki/%D0%94%D0%BE%D0%BA%D1%83%D0%BC%D0%B5%D0%BD%D1%82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6855" y="2320251"/>
            <a:ext cx="923323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 ПРИНЦИПИ ДІЛОВОГО ЕТИКЕТУ</a:t>
            </a:r>
          </a:p>
        </p:txBody>
      </p:sp>
    </p:spTree>
    <p:extLst>
      <p:ext uri="{BB962C8B-B14F-4D97-AF65-F5344CB8AC3E}">
        <p14:creationId xmlns:p14="http://schemas.microsoft.com/office/powerpoint/2010/main" val="2400803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5106" t="21210" r="25096" b="13316"/>
          <a:stretch/>
        </p:blipFill>
        <p:spPr bwMode="auto">
          <a:xfrm>
            <a:off x="1401509" y="430345"/>
            <a:ext cx="9451649" cy="6090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6757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5314" t="21026" r="25407" b="13501"/>
          <a:stretch/>
        </p:blipFill>
        <p:spPr bwMode="auto">
          <a:xfrm>
            <a:off x="579897" y="276521"/>
            <a:ext cx="5453434" cy="4013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5107" t="20841" r="25614" b="13316"/>
          <a:stretch/>
        </p:blipFill>
        <p:spPr bwMode="auto">
          <a:xfrm>
            <a:off x="5921019" y="2283254"/>
            <a:ext cx="5923452" cy="4185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507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5210" t="21210" r="25822" b="13685"/>
          <a:stretch/>
        </p:blipFill>
        <p:spPr bwMode="auto">
          <a:xfrm>
            <a:off x="384324" y="385421"/>
            <a:ext cx="6418128" cy="4724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5106" t="21210" r="25407" b="13501"/>
          <a:stretch/>
        </p:blipFill>
        <p:spPr bwMode="auto">
          <a:xfrm>
            <a:off x="5786482" y="1977490"/>
            <a:ext cx="6006713" cy="4440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1432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5314" t="21395" r="25407" b="13316"/>
          <a:stretch/>
        </p:blipFill>
        <p:spPr bwMode="auto">
          <a:xfrm>
            <a:off x="2126685" y="544616"/>
            <a:ext cx="8333367" cy="5693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1980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109217" y="1148073"/>
            <a:ext cx="10239597" cy="3398289"/>
          </a:xfrm>
        </p:spPr>
        <p:txBody>
          <a:bodyPr>
            <a:normAutofit/>
          </a:bodyPr>
          <a:lstStyle/>
          <a:p>
            <a:pPr marL="0" indent="360000" algn="just">
              <a:buNone/>
            </a:pPr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Норми ділового етикету</a:t>
            </a:r>
            <a:r>
              <a:rPr lang="uk-U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– це не істина у вищій інстанції. Вони не мають абсолютного характеру й можуть бути схильні до змін у часі. Проте їх розумне вживання істотно підвищить ефективність діяльності підприємства.</a:t>
            </a:r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94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964607" y="1460393"/>
            <a:ext cx="10606398" cy="2020280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2800" b="1" i="1" dirty="0" smtClean="0"/>
              <a:t>Перше правило</a:t>
            </a:r>
            <a:r>
              <a:rPr lang="uk-UA" sz="2800" dirty="0" smtClean="0"/>
              <a:t> – будьте пунктуальними й точними. Спізнення для будь-якого співробітника неприйнятні. Вони заважають роботі, а також свідчать про те, що на таку людину не можна покластися. </a:t>
            </a:r>
            <a:endParaRPr lang="ru-RU" sz="28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050990" y="208811"/>
            <a:ext cx="86739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У діловому етикеті загальні принципи отримують специфічне забарвлення в таких основних правилах.</a:t>
            </a:r>
            <a:endParaRPr lang="ru-RU" sz="2800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02549" y="3778149"/>
            <a:ext cx="11263357" cy="2255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just"/>
            <a:r>
              <a:rPr lang="uk-UA" sz="2800" b="1" i="1" dirty="0" smtClean="0"/>
              <a:t>Друге правило</a:t>
            </a:r>
            <a:r>
              <a:rPr lang="uk-UA" sz="2800" dirty="0" smtClean="0"/>
              <a:t> – враховуйте не тільки свої, але й інші інтереси. Неможливо досягти успіхів у своїй діяльності, не піклуючись про думки співробітників. Частіше за все причинами неуспіху в справах є егоїзм. </a:t>
            </a:r>
          </a:p>
        </p:txBody>
      </p:sp>
    </p:spTree>
    <p:extLst>
      <p:ext uri="{BB962C8B-B14F-4D97-AF65-F5344CB8AC3E}">
        <p14:creationId xmlns:p14="http://schemas.microsoft.com/office/powerpoint/2010/main" val="3841592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40617" y="137638"/>
            <a:ext cx="10962919" cy="2665383"/>
          </a:xfrm>
        </p:spPr>
        <p:txBody>
          <a:bodyPr>
            <a:normAutofit/>
          </a:bodyPr>
          <a:lstStyle/>
          <a:p>
            <a:pPr lvl="2" algn="just"/>
            <a:r>
              <a:rPr lang="uk-UA" sz="2800" dirty="0" smtClean="0"/>
              <a:t> </a:t>
            </a:r>
            <a:r>
              <a:rPr lang="uk-UA" sz="2800" b="1" i="1" dirty="0" smtClean="0"/>
              <a:t>Третє правило</a:t>
            </a:r>
            <a:r>
              <a:rPr lang="uk-UA" sz="2800" dirty="0" smtClean="0"/>
              <a:t> – говоріть </a:t>
            </a:r>
            <a:r>
              <a:rPr lang="uk-UA" sz="2800" dirty="0" err="1" smtClean="0"/>
              <a:t>грамотно</a:t>
            </a:r>
            <a:r>
              <a:rPr lang="uk-UA" sz="2800" dirty="0" smtClean="0"/>
              <a:t> й красномовно. Це одне з головних правил, оскільки вміння співробітника </a:t>
            </a:r>
            <a:r>
              <a:rPr lang="uk-UA" sz="2800" dirty="0" err="1" smtClean="0"/>
              <a:t>грамотно</a:t>
            </a:r>
            <a:r>
              <a:rPr lang="uk-UA" sz="2800" dirty="0" smtClean="0"/>
              <a:t> говорити впливає не тільки на імідж, але й на імідж підприємства, де він працює. Від уміння спілкуватися часто залежать шанси на укладення договору. </a:t>
            </a:r>
            <a:endParaRPr lang="ru-RU" sz="2800" dirty="0" smtClean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236172" y="3264494"/>
            <a:ext cx="9967364" cy="1110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sz="2800" b="1" i="1" dirty="0" smtClean="0"/>
              <a:t>Четверте правило</a:t>
            </a:r>
            <a:r>
              <a:rPr lang="uk-UA" sz="2800" dirty="0" smtClean="0"/>
              <a:t> – прагніть стримуватися у висловах – стосується розмов товаришів про їхнє особисте життя.</a:t>
            </a:r>
            <a:endParaRPr lang="ru-RU" sz="2800" dirty="0" smtClean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236172" y="4836482"/>
            <a:ext cx="9967364" cy="1538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sz="2800" b="1" i="1" dirty="0" smtClean="0"/>
              <a:t>П’яте правило</a:t>
            </a:r>
            <a:r>
              <a:rPr lang="uk-UA" sz="2800" dirty="0" smtClean="0"/>
              <a:t> – одягайтеся відповідно. Одяг не повинен різко виділяти співробітника з контингенту працівників його рівня. 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1289410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98660" y="569648"/>
            <a:ext cx="9625413" cy="5365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800"/>
              </a:spcAft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Важливими </a:t>
            </a:r>
            <a:r>
              <a:rPr lang="uk-UA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сферами та формами ділового етикету є: </a:t>
            </a:r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офіційні та протокольні форми привітання та представлення; подарунки в ділових відносинах; етикет національних символів; візитна картка; діловий одяг; ділова субординація; етикет в рекламі та ін. </a:t>
            </a:r>
          </a:p>
          <a:p>
            <a:pPr indent="457200" algn="just">
              <a:spcAft>
                <a:spcPts val="0"/>
              </a:spcAft>
            </a:pPr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uk-UA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spcAft>
                <a:spcPts val="0"/>
              </a:spcAft>
            </a:pPr>
            <a:endParaRPr lang="uk-U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Основою етикетних норм є:</a:t>
            </a:r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дотримання певної дистанції між працівниками різних рангів, толерантне ставлення до думок інших, уміння визнавати свої помилки, бути самокритичним, уміння використовувати в  суперечці аргументи, а не владу чи авторитет та ін. </a:t>
            </a:r>
          </a:p>
        </p:txBody>
      </p:sp>
    </p:spTree>
    <p:extLst>
      <p:ext uri="{BB962C8B-B14F-4D97-AF65-F5344CB8AC3E}">
        <p14:creationId xmlns:p14="http://schemas.microsoft.com/office/powerpoint/2010/main" val="3618577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9520" y="197396"/>
            <a:ext cx="100990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Успішність ділових контактів між партнерами, особливо представниками різних країн, значною мірою залежить </a:t>
            </a:r>
            <a:r>
              <a:rPr lang="uk-UA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 дотримання певних протокольних звичаїв і правил</a:t>
            </a:r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6960" y="1775280"/>
            <a:ext cx="101803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Дипломатичний протокол – 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 сукупність загальноприйнятих 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правил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традицій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і 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умовностей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які дотримуються 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урядами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відомствами закордонних справ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дипломатичними представництвами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офіційними особами і 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/>
              </a:rPr>
              <a:t>дипломатами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 виконанні своїх функцій в міжнародному спілкуванні. </a:t>
            </a:r>
            <a:endParaRPr lang="uk-UA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Слово протокол походить від грецького «</a:t>
            </a:r>
            <a:r>
              <a:rPr lang="uk-UA" sz="27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protokollon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(«</a:t>
            </a:r>
            <a:r>
              <a:rPr lang="uk-UA" sz="27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protos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– </a:t>
            </a:r>
            <a:r>
              <a:rPr lang="uk-UA" sz="27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перший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 «</a:t>
            </a:r>
            <a:r>
              <a:rPr lang="uk-UA" sz="27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kolla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– </a:t>
            </a:r>
            <a:r>
              <a:rPr lang="uk-UA" sz="27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клеїти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тобто, дослівно – правила оформлення 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документів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Пізніше це слово </a:t>
            </a:r>
            <a:r>
              <a:rPr lang="uk-UA" sz="27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міцно увійшло 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дипломатичну практику і крім оформлення документів цією назвою стали означати всі питання 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0"/>
              </a:rPr>
              <a:t>етикету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і 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1"/>
              </a:rPr>
              <a:t>церемоніалу</a:t>
            </a:r>
            <a:r>
              <a:rPr lang="uk-UA" sz="2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uk-UA" sz="2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335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2360" y="3970655"/>
            <a:ext cx="10698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800"/>
              </a:spcAft>
            </a:pPr>
            <a:r>
              <a:rPr lang="uk-UA" sz="27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Протокол </a:t>
            </a:r>
            <a:r>
              <a:rPr lang="uk-UA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допомагає створити дружню і невимушену атмосферу під час зустрічей, переговорів, прийомів, що сприяє взаєморозумінню та досягненню бажаних результатів, допомагає розв’язанню ділових питань.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02360" y="361018"/>
            <a:ext cx="1048512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sz="27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Протокол</a:t>
            </a:r>
            <a:r>
              <a:rPr lang="uk-UA" sz="2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це сукупність правил поведінки, норм і традицій, які регулюють порядок різних церемоній, офіційних і неофіційних зустрічей, форму одягу та ін.; правила, що регламентують порядок зустрічей і проводів делегацій проведення бесід і переговорів, організацію прийомів, форму одягу, ведення ділового листування, підписання договорів, угод та ін. </a:t>
            </a:r>
          </a:p>
        </p:txBody>
      </p:sp>
    </p:spTree>
    <p:extLst>
      <p:ext uri="{BB962C8B-B14F-4D97-AF65-F5344CB8AC3E}">
        <p14:creationId xmlns:p14="http://schemas.microsoft.com/office/powerpoint/2010/main" val="2549445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160090" y="1564592"/>
            <a:ext cx="9863983" cy="3297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spcBef>
                <a:spcPts val="600"/>
              </a:spcBef>
              <a:buNone/>
              <a:defRPr/>
            </a:pPr>
            <a:r>
              <a:rPr lang="uk-UA" sz="2800" b="1" dirty="0" smtClean="0"/>
              <a:t>ЕТИКЕТ</a:t>
            </a:r>
            <a:r>
              <a:rPr lang="uk-UA" sz="2800" dirty="0" smtClean="0"/>
              <a:t> - це мовчазна мова, за допомогою якої можна багато що сказати, багато що зрозуміти. </a:t>
            </a:r>
          </a:p>
          <a:p>
            <a:pPr marL="0" indent="457200" algn="just">
              <a:spcBef>
                <a:spcPts val="600"/>
              </a:spcBef>
              <a:buNone/>
              <a:defRPr/>
            </a:pPr>
            <a:r>
              <a:rPr lang="uk-UA" sz="2800" dirty="0" smtClean="0"/>
              <a:t>Саме слово </a:t>
            </a:r>
            <a:r>
              <a:rPr lang="uk-UA" sz="2800" b="1" dirty="0" smtClean="0"/>
              <a:t>“етикет”</a:t>
            </a:r>
            <a:r>
              <a:rPr lang="uk-UA" sz="2800" dirty="0" smtClean="0"/>
              <a:t> – походить від </a:t>
            </a:r>
            <a:r>
              <a:rPr lang="uk-UA" sz="2800" dirty="0" err="1" smtClean="0"/>
              <a:t>фр</a:t>
            </a:r>
            <a:r>
              <a:rPr lang="uk-UA" sz="2800" dirty="0" smtClean="0"/>
              <a:t>. </a:t>
            </a:r>
            <a:r>
              <a:rPr lang="uk-UA" sz="2800" b="1" dirty="0" smtClean="0"/>
              <a:t>е</a:t>
            </a:r>
            <a:r>
              <a:rPr lang="ru-RU" sz="2800" b="1" dirty="0" err="1" smtClean="0"/>
              <a:t>tiquette</a:t>
            </a:r>
            <a:r>
              <a:rPr lang="uk-UA" sz="2800" dirty="0" smtClean="0"/>
              <a:t>, що означає </a:t>
            </a:r>
            <a:r>
              <a:rPr lang="uk-UA" sz="2800" b="1" dirty="0" smtClean="0"/>
              <a:t>“ярлик”, “етикетка”, “церемоніал”</a:t>
            </a:r>
            <a:r>
              <a:rPr lang="uk-UA" sz="2800" dirty="0" smtClean="0"/>
              <a:t> і у загальному розумінні означає зведення норм і правил, які регулюють поведінку людини в суспільстві.</a:t>
            </a:r>
          </a:p>
        </p:txBody>
      </p:sp>
    </p:spTree>
    <p:extLst>
      <p:ext uri="{BB962C8B-B14F-4D97-AF65-F5344CB8AC3E}">
        <p14:creationId xmlns:p14="http://schemas.microsoft.com/office/powerpoint/2010/main" val="264980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5994400" y="172720"/>
            <a:ext cx="5080000" cy="3200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Правила протоколу в наш час видаються дещо старомодними, але не дотримуватися їх так само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нерозумно,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як і не знімати капелюха, заходячи в церкву або взуття, заходячи в мечеть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pPr algn="r"/>
            <a:r>
              <a:rPr lang="uk-UA" i="1" dirty="0" smtClean="0">
                <a:latin typeface="Times New Roman" panose="02020603050405020304" pitchFamily="18" charset="0"/>
              </a:rPr>
              <a:t>Французький дипломат Жуль </a:t>
            </a:r>
            <a:r>
              <a:rPr lang="uk-UA" i="1" dirty="0" err="1" smtClean="0">
                <a:latin typeface="Times New Roman" panose="02020603050405020304" pitchFamily="18" charset="0"/>
              </a:rPr>
              <a:t>Камбон</a:t>
            </a:r>
            <a:endParaRPr lang="uk-UA" i="1"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3099118"/>
            <a:ext cx="3237865" cy="321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323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6810" y="1031220"/>
            <a:ext cx="10236438" cy="568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457200" algn="just">
              <a:spcAft>
                <a:spcPts val="125"/>
              </a:spcAft>
              <a:buFontTx/>
              <a:buChar char="-"/>
            </a:pP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прийшовши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роботу, </a:t>
            </a:r>
            <a:r>
              <a:rPr lang="uk-UA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необхідно привітатися зі своїми колегами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посмішка та ранкове вітання є сильним стимулом гарного настрою; </a:t>
            </a:r>
            <a:endParaRPr lang="uk-UA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457200" algn="just">
              <a:spcAft>
                <a:spcPts val="125"/>
              </a:spcAft>
              <a:buFontTx/>
              <a:buChar char="-"/>
            </a:pPr>
            <a:endParaRPr lang="uk-UA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457200" algn="just">
              <a:spcAft>
                <a:spcPts val="125"/>
              </a:spcAft>
              <a:buFontTx/>
              <a:buChar char="-"/>
            </a:pPr>
            <a:r>
              <a:rPr lang="uk-UA" sz="2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необхідно </a:t>
            </a:r>
            <a:r>
              <a:rPr lang="uk-UA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навчитися керувати своїм поведінкою у будь-яких умовах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бути привітним і ввічливим, посміхатися людям; ввічливість, привітність, доброзичливість потрібні на всіх рівнях при спілкуванні з керівником, з підлеглим, вищими особами та іншими; </a:t>
            </a:r>
            <a:endParaRPr lang="uk-UA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457200" algn="just">
              <a:spcAft>
                <a:spcPts val="125"/>
              </a:spcAft>
              <a:buFontTx/>
              <a:buChar char="-"/>
            </a:pPr>
            <a:endParaRPr lang="uk-UA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457200" algn="just">
              <a:spcAft>
                <a:spcPts val="0"/>
              </a:spcAft>
              <a:buFontTx/>
              <a:buChar char="-"/>
            </a:pPr>
            <a:r>
              <a:rPr lang="uk-UA" sz="2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манера </a:t>
            </a:r>
            <a:r>
              <a:rPr lang="uk-UA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спілкування між колегами залежить від стану міжособистісних відноси: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займенник «Ви» є не тільки вираженням культури спілкування, а й у способом підтримки службової дистанції; звернення до підлеглих на «Ви» – необхідний інструмент підтримки службових відносин і трудової дисципліни; </a:t>
            </a:r>
            <a:endParaRPr lang="uk-UA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457200" algn="just">
              <a:spcAft>
                <a:spcPts val="0"/>
              </a:spcAft>
              <a:buFontTx/>
              <a:buChar char="-"/>
            </a:pPr>
            <a:endParaRPr lang="uk-UA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spcAft>
                <a:spcPts val="125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uk-UA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наказ та прохання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наказна форма доцільна в екстремальних умовах: загроза зриву виконання важливого завдання, порушення правил техніки безпеки та ін.; при цьому тон завжди має бути ввічливим; доручення, що не входять у коло обов'язків даного підлеглого, подаються у формі прохання; золоте правило: підлеглі краще сприймають доручення у формі прохання, аніж наказу, особливо жінки; </a:t>
            </a:r>
            <a:endParaRPr lang="uk-UA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174632" y="73844"/>
            <a:ext cx="7928196" cy="799249"/>
            <a:chOff x="2174632" y="73844"/>
            <a:chExt cx="7928196" cy="799249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 flipV="1">
              <a:off x="2486826" y="586144"/>
              <a:ext cx="7616002" cy="21839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Группа 13"/>
            <p:cNvGrpSpPr/>
            <p:nvPr/>
          </p:nvGrpSpPr>
          <p:grpSpPr>
            <a:xfrm>
              <a:off x="2174632" y="73844"/>
              <a:ext cx="7928196" cy="799249"/>
              <a:chOff x="2174632" y="73844"/>
              <a:chExt cx="7928196" cy="799249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2174632" y="73844"/>
                <a:ext cx="79281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270510" algn="just">
                  <a:spcAft>
                    <a:spcPts val="0"/>
                  </a:spcAft>
                </a:pPr>
                <a:r>
                  <a:rPr lang="uk-UA" sz="28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ОСНОВНІ ПРАВИЛА ДІЛОВОГО ЕТИКЕТУ: </a:t>
                </a:r>
                <a:endParaRPr lang="uk-UA" sz="28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" name="Прямая соединительная линия 8"/>
              <p:cNvCxnSpPr/>
              <p:nvPr/>
            </p:nvCxnSpPr>
            <p:spPr>
              <a:xfrm flipV="1">
                <a:off x="2486826" y="736803"/>
                <a:ext cx="5590374" cy="2"/>
              </a:xfrm>
              <a:prstGeom prst="line">
                <a:avLst/>
              </a:prstGeom>
              <a:ln w="1905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 flipV="1">
                <a:off x="2486826" y="865624"/>
                <a:ext cx="2765894" cy="7469"/>
              </a:xfrm>
              <a:prstGeom prst="line">
                <a:avLst/>
              </a:prstGeom>
              <a:ln w="1905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52407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8582" y="863828"/>
            <a:ext cx="10263499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5"/>
              </a:spcAft>
              <a:buFontTx/>
              <a:buChar char="-"/>
            </a:pPr>
            <a:r>
              <a:rPr lang="uk-UA" sz="2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дякувати</a:t>
            </a:r>
            <a:r>
              <a:rPr lang="uk-UA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але й заохочувати: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потрібно часто та вміло застосовувати способи заохочення; слід пам'ятати, що при виборі форм вираження та міри покарання враховується вік, стать і темперамент працівника; </a:t>
            </a:r>
            <a:endParaRPr lang="uk-UA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5"/>
              </a:spcAft>
              <a:buFontTx/>
              <a:buChar char="-"/>
            </a:pPr>
            <a:endParaRPr lang="uk-UA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5"/>
              </a:spcAft>
              <a:buFontTx/>
              <a:buChar char="-"/>
            </a:pPr>
            <a:r>
              <a:rPr lang="uk-UA" sz="2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свою </a:t>
            </a:r>
            <a:r>
              <a:rPr lang="uk-UA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точку зору можна відстоювати до ухвалення рішення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під час дискусії доцільно використовувати різні способи та методи переконання інших суб’єктів у власній позиції, але якщо рішення прийняте, то його слід розглядати його як своє власне; </a:t>
            </a:r>
            <a:endParaRPr lang="uk-UA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5"/>
              </a:spcAft>
              <a:buFontTx/>
              <a:buChar char="-"/>
            </a:pPr>
            <a:endParaRPr lang="uk-UA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5"/>
              </a:spcAft>
              <a:buFontTx/>
              <a:buChar char="-"/>
            </a:pPr>
            <a:r>
              <a:rPr lang="uk-UA" sz="2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створювати </a:t>
            </a:r>
            <a:r>
              <a:rPr lang="uk-UA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настрій на успіх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намагатися створювати навколо себе жваву, повну оптимізму атмосферу; поєднання реалізму та оптимізму є ключем до досягнення результативності різних видів діяльності; </a:t>
            </a:r>
            <a:endParaRPr lang="uk-UA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5"/>
              </a:spcAft>
              <a:buFontTx/>
              <a:buChar char="-"/>
            </a:pPr>
            <a:endParaRPr lang="uk-UA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/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uk-UA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пунктуальність і відповідальність: з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апізнення не лише заважають роботі, а й є першою ознакою того, що на людину не можна покластися; важливо знати, що не рекомендується приходити на роботу раніше за 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свого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керівника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йти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пізніше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нього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indent="457200" algn="just">
              <a:spcAft>
                <a:spcPts val="0"/>
              </a:spcAft>
            </a:pP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174632" y="73844"/>
            <a:ext cx="7928196" cy="799249"/>
            <a:chOff x="2174632" y="73844"/>
            <a:chExt cx="7928196" cy="799249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2486826" y="586144"/>
              <a:ext cx="7616002" cy="21839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Группа 12"/>
            <p:cNvGrpSpPr/>
            <p:nvPr/>
          </p:nvGrpSpPr>
          <p:grpSpPr>
            <a:xfrm>
              <a:off x="2174632" y="73844"/>
              <a:ext cx="7928196" cy="799249"/>
              <a:chOff x="2174632" y="73844"/>
              <a:chExt cx="7928196" cy="799249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2174632" y="73844"/>
                <a:ext cx="79281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270510" algn="just">
                  <a:spcAft>
                    <a:spcPts val="0"/>
                  </a:spcAft>
                </a:pPr>
                <a:r>
                  <a:rPr lang="uk-UA" sz="28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ОСНОВНІ ПРАВИЛА ДІЛОВОГО ЕТИКЕТУ: </a:t>
                </a:r>
                <a:endParaRPr lang="uk-UA" sz="28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Прямая соединительная линия 14"/>
              <p:cNvCxnSpPr/>
              <p:nvPr/>
            </p:nvCxnSpPr>
            <p:spPr>
              <a:xfrm flipV="1">
                <a:off x="2486826" y="736803"/>
                <a:ext cx="5590374" cy="2"/>
              </a:xfrm>
              <a:prstGeom prst="line">
                <a:avLst/>
              </a:prstGeom>
              <a:ln w="1905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/>
              <p:nvPr/>
            </p:nvCxnSpPr>
            <p:spPr>
              <a:xfrm flipV="1">
                <a:off x="2486826" y="865624"/>
                <a:ext cx="2765894" cy="7469"/>
              </a:xfrm>
              <a:prstGeom prst="line">
                <a:avLst/>
              </a:prstGeom>
              <a:ln w="1905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3052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174632" y="73844"/>
            <a:ext cx="7928196" cy="799249"/>
            <a:chOff x="2174632" y="73844"/>
            <a:chExt cx="7928196" cy="799249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2486826" y="586144"/>
              <a:ext cx="7616002" cy="21839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Группа 5"/>
            <p:cNvGrpSpPr/>
            <p:nvPr/>
          </p:nvGrpSpPr>
          <p:grpSpPr>
            <a:xfrm>
              <a:off x="2174632" y="73844"/>
              <a:ext cx="7928196" cy="799249"/>
              <a:chOff x="2174632" y="73844"/>
              <a:chExt cx="7928196" cy="799249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2174632" y="73844"/>
                <a:ext cx="79281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270510" algn="just">
                  <a:spcAft>
                    <a:spcPts val="0"/>
                  </a:spcAft>
                </a:pPr>
                <a:r>
                  <a:rPr lang="uk-UA" sz="28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ОСНОВНІ ПРАВИЛА ДІЛОВОГО ЕТИКЕТУ: </a:t>
                </a:r>
                <a:endParaRPr lang="uk-UA" sz="28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" name="Прямая соединительная линия 7"/>
              <p:cNvCxnSpPr/>
              <p:nvPr/>
            </p:nvCxnSpPr>
            <p:spPr>
              <a:xfrm flipV="1">
                <a:off x="2486826" y="736803"/>
                <a:ext cx="5590374" cy="2"/>
              </a:xfrm>
              <a:prstGeom prst="line">
                <a:avLst/>
              </a:prstGeom>
              <a:ln w="1905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/>
              <p:cNvCxnSpPr/>
              <p:nvPr/>
            </p:nvCxnSpPr>
            <p:spPr>
              <a:xfrm flipV="1">
                <a:off x="2486826" y="865624"/>
                <a:ext cx="2765894" cy="7469"/>
              </a:xfrm>
              <a:prstGeom prst="line">
                <a:avLst/>
              </a:prstGeom>
              <a:ln w="1905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Прямоугольник 9"/>
          <p:cNvSpPr/>
          <p:nvPr/>
        </p:nvSpPr>
        <p:spPr>
          <a:xfrm>
            <a:off x="1107440" y="1242763"/>
            <a:ext cx="10220960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5"/>
              </a:spcAft>
              <a:buFontTx/>
              <a:buChar char="-"/>
            </a:pPr>
            <a:r>
              <a:rPr lang="uk-UA" sz="22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обов'язковість </a:t>
            </a:r>
            <a:r>
              <a:rPr lang="uk-UA" sz="2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зберігання таємниці та секретів установи</a:t>
            </a:r>
            <a:r>
              <a:rPr lang="uk-UA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усі секрети компанії необхідно тримати при собі; не критикувати фірму, особливо при сторонніх; </a:t>
            </a:r>
            <a:endParaRPr lang="uk-UA" sz="2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5"/>
              </a:spcAft>
              <a:buFontTx/>
              <a:buChar char="-"/>
            </a:pPr>
            <a:endParaRPr lang="uk-UA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5"/>
              </a:spcAft>
              <a:buFontTx/>
              <a:buChar char="-"/>
            </a:pPr>
            <a:r>
              <a:rPr lang="uk-UA" sz="22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грамотна </a:t>
            </a:r>
            <a:r>
              <a:rPr lang="uk-UA" sz="2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усна та письмова мова: </a:t>
            </a:r>
            <a:r>
              <a:rPr lang="uk-UA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той, хто вміє чітко висловлювати свою думку, має велику перевагу; </a:t>
            </a:r>
            <a:endParaRPr lang="uk-UA" sz="2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5"/>
              </a:spcAft>
              <a:buFontTx/>
              <a:buChar char="-"/>
            </a:pPr>
            <a:endParaRPr lang="uk-UA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5"/>
              </a:spcAft>
              <a:buFontTx/>
              <a:buChar char="-"/>
            </a:pPr>
            <a:r>
              <a:rPr lang="uk-UA" sz="22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виконання </a:t>
            </a:r>
            <a:r>
              <a:rPr lang="uk-UA" sz="2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обіцянок, що дані начальству, клієнтам, співробітникам: </a:t>
            </a:r>
            <a:r>
              <a:rPr lang="uk-UA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якщо людина вчасно виконує дану їм обіцянку, то це характеризує її як дисципліновану особистість; </a:t>
            </a:r>
            <a:endParaRPr lang="uk-UA" sz="2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5"/>
              </a:spcAft>
              <a:buFontTx/>
              <a:buChar char="-"/>
            </a:pPr>
            <a:endParaRPr lang="uk-UA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uk-UA" sz="2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одягатися, як належить. </a:t>
            </a:r>
            <a:endParaRPr lang="uk-UA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spcAft>
                <a:spcPts val="0"/>
              </a:spcAft>
            </a:pPr>
            <a:endParaRPr lang="uk-UA" sz="2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Таким </a:t>
            </a:r>
            <a:r>
              <a:rPr lang="uk-UA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чином, виконання вищезгаданих правил ділового етикету сприятиме досягненню певних успіхів у роботі, відносин з колегами тощо.</a:t>
            </a:r>
            <a:endParaRPr lang="uk-UA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13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937865" y="226814"/>
            <a:ext cx="9027472" cy="535187"/>
            <a:chOff x="1937865" y="226814"/>
            <a:chExt cx="9027472" cy="53518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937865" y="226814"/>
              <a:ext cx="90274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2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ЕТИКА ДІЛОВИХ ВІДНОСИН КЕРІВНИКА З ПІДЛЕГЛИМИ</a:t>
              </a:r>
              <a:endPara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3180081" y="688479"/>
              <a:ext cx="655319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4267200" y="762000"/>
              <a:ext cx="4414520" cy="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5029200" y="914082"/>
            <a:ext cx="6725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Ділові відносини </a:t>
            </a:r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взаємозв'язок між партнерами, колегами і навіть конкурентами, що виникає у процесі спільної діяльності на ринку та в колективі. Учасники взаємодії отримують можливість впливати на знання, вміння та навички, відносини, почуття одне одного. </a:t>
            </a:r>
            <a:endParaRPr lang="uk-UA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www.kozaky.org.ua/wp-content/uploads/2-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4" y="914082"/>
            <a:ext cx="4609465" cy="307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63600" y="4642814"/>
            <a:ext cx="1076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800"/>
              </a:spcAft>
            </a:pPr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Відносини між начальником і підлеглими визначаються тими етичними нормами та принципами, які використовує керівник стосовно своїх підлеглих, що загалом створює психологічну атмосферу в колективі.</a:t>
            </a:r>
          </a:p>
        </p:txBody>
      </p:sp>
    </p:spTree>
    <p:extLst>
      <p:ext uri="{BB962C8B-B14F-4D97-AF65-F5344CB8AC3E}">
        <p14:creationId xmlns:p14="http://schemas.microsoft.com/office/powerpoint/2010/main" val="491830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2320" y="25769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uk-UA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Керівник</a:t>
            </a:r>
            <a:r>
              <a:rPr lang="uk-UA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це обличчя компанії. </a:t>
            </a:r>
            <a:endParaRPr lang="uk-UA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/>
            <a:r>
              <a:rPr lang="uk-UA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 </a:t>
            </a:r>
            <a:r>
              <a:rPr lang="uk-UA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поведінки і манер керівника залежить дуже багато, починаючи від атмосфери в колективі і закінчуючи ефективністю роботи співробітників. У своїй поведінці керівник організації повинен керуватися як елементарними правилами етикету, так і правильними рисами характеру</a:t>
            </a:r>
            <a:r>
              <a:rPr lang="uk-UA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26974" t="31907" r="44911" b="32866"/>
          <a:stretch/>
        </p:blipFill>
        <p:spPr bwMode="auto">
          <a:xfrm>
            <a:off x="7226934" y="420250"/>
            <a:ext cx="4314826" cy="3064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1600" y="3745919"/>
            <a:ext cx="101701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800"/>
              </a:spcAft>
            </a:pPr>
            <a:r>
              <a:rPr lang="uk-UA" sz="240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Службовий етикет керівника змушує організовувати хід роботи таким чином, щоб обов’язки всіх підлеглих були чітко розмежовані. Службові повноваження повинні бути розподілені рівномірно, незалежно від індивідуальних переваг співробітників і особистого ставлення начальника. Неважливо скільком довірою користується співробітник, моніторинг за виконанням необхідний завжди. Від головного менеджера компанії буде залежати і поведінка співробітників.</a:t>
            </a:r>
          </a:p>
        </p:txBody>
      </p:sp>
    </p:spTree>
    <p:extLst>
      <p:ext uri="{BB962C8B-B14F-4D97-AF65-F5344CB8AC3E}">
        <p14:creationId xmlns:p14="http://schemas.microsoft.com/office/powerpoint/2010/main" val="3618762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64640" y="909377"/>
            <a:ext cx="9885680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2400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uk-UA" sz="240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варто повторювати і роз’яснювати завдання багато разів і «стояти над душею» підлеглих. </a:t>
            </a:r>
            <a:r>
              <a:rPr lang="uk-UA" sz="2400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 </a:t>
            </a:r>
            <a:r>
              <a:rPr lang="uk-UA" sz="240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є дорослими і відповідальними працівниками, тому слід поєднувати грамотне доручення обов’язків з безперервним контролем. </a:t>
            </a:r>
            <a:endParaRPr lang="uk-UA" sz="2400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2400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Серйозне </a:t>
            </a:r>
            <a:r>
              <a:rPr lang="uk-UA" sz="240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ставлення до роботи можна присмачити використанням жартів та гарного настрою. Однак, при використанні гумору потрібно бути гранично обережним. Адже надто веселий настрій вбиває дисципліну, а гострі і образливі зауваження можуть налаштувати проти Вас не одну людину. Потрібно пам’ятати, що жарти з представниками старшого покоління недоречні, це може бути </a:t>
            </a:r>
            <a:r>
              <a:rPr lang="uk-UA" sz="2400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сприйнято</a:t>
            </a:r>
            <a:r>
              <a:rPr lang="uk-UA" sz="240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як порушення належного поваги та шани до них. Необхідно завжди дотримуватися корпоративної етики.</a:t>
            </a:r>
            <a:endParaRPr lang="uk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136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750665" y="125214"/>
            <a:ext cx="9027472" cy="535187"/>
            <a:chOff x="1937865" y="226814"/>
            <a:chExt cx="9027472" cy="53518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937865" y="226814"/>
              <a:ext cx="90274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2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ЕТИКА ДІЛОВИХ ВІДНОСИН КЕРІВНИКА З ПІДЛЕГЛИМИ</a:t>
              </a:r>
              <a:endPara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3180081" y="688479"/>
              <a:ext cx="655319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4267200" y="762000"/>
              <a:ext cx="4414520" cy="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Рисунок 7"/>
          <p:cNvPicPr/>
          <p:nvPr/>
        </p:nvPicPr>
        <p:blipFill rotWithShape="1">
          <a:blip r:embed="rId2"/>
          <a:srcRect l="23861" t="17522" r="5696" b="21615"/>
          <a:stretch/>
        </p:blipFill>
        <p:spPr bwMode="auto">
          <a:xfrm>
            <a:off x="1348740" y="1266824"/>
            <a:ext cx="9888220" cy="4951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3781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750665" y="125214"/>
            <a:ext cx="9027472" cy="535187"/>
            <a:chOff x="1937865" y="226814"/>
            <a:chExt cx="9027472" cy="53518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937865" y="226814"/>
              <a:ext cx="90274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2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ЕТИКА ДІЛОВИХ ВІДНОСИН КЕРІВНИКА З ПІДЛЕГЛИМИ</a:t>
              </a:r>
              <a:endPara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3180081" y="688479"/>
              <a:ext cx="655319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4267200" y="762000"/>
              <a:ext cx="4414520" cy="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Прямоугольник 7"/>
          <p:cNvSpPr/>
          <p:nvPr/>
        </p:nvSpPr>
        <p:spPr>
          <a:xfrm>
            <a:off x="4165044" y="733921"/>
            <a:ext cx="7894320" cy="2582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0"/>
              </a:spcAft>
            </a:pPr>
            <a:r>
              <a:rPr lang="uk-UA" sz="2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Критика підлеглих: </a:t>
            </a:r>
            <a:endParaRPr lang="uk-UA" sz="2100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>
              <a:spcAft>
                <a:spcPts val="0"/>
              </a:spcAft>
            </a:pP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>
              <a:spcAft>
                <a:spcPts val="125"/>
              </a:spcAft>
            </a:pPr>
            <a:r>
              <a:rPr lang="uk-UA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uk-UA" sz="2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допомогти ділу </a:t>
            </a:r>
            <a:r>
              <a:rPr lang="uk-UA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критика стосується суті справи та висловлюється спокійно, без приниження гідності людини, тому до такої критики найчастіше прислуховуються; </a:t>
            </a:r>
          </a:p>
          <a:p>
            <a:pPr indent="360000" algn="just">
              <a:spcAft>
                <a:spcPts val="125"/>
              </a:spcAft>
            </a:pPr>
            <a:r>
              <a:rPr lang="uk-UA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uk-UA" sz="2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показати себе </a:t>
            </a:r>
            <a:r>
              <a:rPr lang="uk-UA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використовується, щоб виявити перед всіма свої ерудицію, знання, досвід, значущість; така критика не є конструктивною; </a:t>
            </a:r>
          </a:p>
        </p:txBody>
      </p:sp>
      <p:pic>
        <p:nvPicPr>
          <p:cNvPr id="8194" name="Picture 2" descr="Як керівництву правильно реагувати на промахи своїх підлеглих. Від реакції керівника залежить його репутація в колективі і продуктивність всієї команд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" y="660400"/>
            <a:ext cx="3999309" cy="266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50744" y="3316679"/>
            <a:ext cx="11056776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Aft>
                <a:spcPts val="125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uk-UA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зведення рахунків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той, хто критикує, начебто піклується про справу, а насправді хоче помститися за стару образу; </a:t>
            </a:r>
          </a:p>
          <a:p>
            <a:pPr indent="360000" algn="just">
              <a:spcAft>
                <a:spcPts val="125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uk-UA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перестраховування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використовується як засіб </a:t>
            </a:r>
            <a:r>
              <a:rPr lang="uk-UA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завуальовування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своєї невпевненості; </a:t>
            </a:r>
          </a:p>
          <a:p>
            <a:pPr indent="360000" algn="just">
              <a:spcAft>
                <a:spcPts val="0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uk-UA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упередження заслуженого звинувачення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використовується, щоб нейтралізувати звинувачення з боку підлеглих, особливо під час наради, зборів тощо; </a:t>
            </a:r>
          </a:p>
          <a:p>
            <a:pPr indent="360000" algn="just">
              <a:spcAft>
                <a:spcPts val="125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uk-UA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контратаки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це негативна реакція на критичне зауваження; </a:t>
            </a:r>
          </a:p>
          <a:p>
            <a:pPr indent="360000" algn="just">
              <a:spcAft>
                <a:spcPts val="0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uk-UA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отримання емоційного розряду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деякі люди отримують задоволення, принижуючи гідність іншої людини. </a:t>
            </a:r>
          </a:p>
          <a:p>
            <a:pPr indent="360000" algn="just">
              <a:spcAft>
                <a:spcPts val="0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Дослідження показують, що найкраще сприймають люди </a:t>
            </a:r>
            <a:r>
              <a:rPr lang="uk-UA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конструктивну критику,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якій є підтекст про повагу до людини та віра в її здібності, знання та досвід.</a:t>
            </a:r>
          </a:p>
        </p:txBody>
      </p:sp>
    </p:spTree>
    <p:extLst>
      <p:ext uri="{BB962C8B-B14F-4D97-AF65-F5344CB8AC3E}">
        <p14:creationId xmlns:p14="http://schemas.microsoft.com/office/powerpoint/2010/main" val="4113189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4173" t="14939" r="25303" b="17558"/>
          <a:stretch/>
        </p:blipFill>
        <p:spPr bwMode="auto">
          <a:xfrm>
            <a:off x="2527934" y="763270"/>
            <a:ext cx="7337425" cy="5271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9866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1133" y="316387"/>
            <a:ext cx="1024640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Етикет виник в епоху Середньовіччя в середовищі феодалів (лицарів).</a:t>
            </a:r>
          </a:p>
          <a:p>
            <a:pPr indent="457200" algn="just">
              <a:spcAft>
                <a:spcPts val="0"/>
              </a:spcAft>
            </a:pPr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Лицарі виробили власний кодекс честі, моральні норми, які були запроваджені у житті і суворо дотримувалися. Належність лицарів до їхнього суспільного стану потребувала дотримання чіткої ієрархії, уваги до різноманітних ритуалів, символів, атрибутики.</a:t>
            </a:r>
          </a:p>
          <a:p>
            <a:pPr indent="457200" algn="just"/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Але особливо складними та суворими правила поведінки існували при дворі монарха. Сам термін ”етикет” увійшов до лексикону за часів правління французького короля </a:t>
            </a:r>
            <a:r>
              <a:rPr lang="uk-UA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Людовіка ХІV (ХVІІ ст.)</a:t>
            </a:r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як порядок і форма ввічливості при дворах монархів. На одному з вишуканих, величезних прийомів короля гості одержали картки (етикетки) зі зводом правил поведінки в конкретних церемоніях.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05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1020" t="19365" r="9016" b="23829"/>
          <a:stretch/>
        </p:blipFill>
        <p:spPr bwMode="auto">
          <a:xfrm>
            <a:off x="1209674" y="604520"/>
            <a:ext cx="10169525" cy="5582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5861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41120" y="977751"/>
            <a:ext cx="9784080" cy="4426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Правила поведінки підлеглого</a:t>
            </a:r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uk-UA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spcAft>
                <a:spcPts val="0"/>
              </a:spcAft>
            </a:pPr>
            <a:endParaRPr lang="uk-U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spcAft>
                <a:spcPts val="135"/>
              </a:spcAft>
            </a:pPr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не намагатися нав'язувати керівнику свою точку зору чи командувати ним; </a:t>
            </a:r>
          </a:p>
          <a:p>
            <a:pPr indent="457200" algn="just">
              <a:spcAft>
                <a:spcPts val="135"/>
              </a:spcAft>
            </a:pPr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у разі неприємностей намагатися полегшити вихід із цієї ситуації, запропонувати своє рішення; </a:t>
            </a:r>
          </a:p>
          <a:p>
            <a:pPr indent="457200" algn="just">
              <a:spcAft>
                <a:spcPts val="0"/>
              </a:spcAft>
            </a:pPr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не розмовляти з керівником категоричним тоном; </a:t>
            </a:r>
          </a:p>
          <a:p>
            <a:pPr indent="457200" algn="just"/>
            <a:r>
              <a:rPr lang="uk-U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не варто звертатися за допомогою, порадою, пропозицією одразу до керівника вашого керівника, за винятком екстрених випадків.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45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5106" t="20656" r="25096" b="13316"/>
          <a:stretch/>
        </p:blipFill>
        <p:spPr bwMode="auto">
          <a:xfrm>
            <a:off x="1820255" y="777667"/>
            <a:ext cx="8802168" cy="52813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4437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5314" t="20656" r="25511" b="13500"/>
          <a:stretch/>
        </p:blipFill>
        <p:spPr bwMode="auto">
          <a:xfrm>
            <a:off x="1352193" y="791465"/>
            <a:ext cx="9748793" cy="5310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7346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5314" t="20656" r="25511" b="13132"/>
          <a:stretch/>
        </p:blipFill>
        <p:spPr bwMode="auto">
          <a:xfrm>
            <a:off x="1258190" y="494558"/>
            <a:ext cx="9782976" cy="58549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2250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5418" t="21395" r="25822" b="13316"/>
          <a:stretch/>
        </p:blipFill>
        <p:spPr bwMode="auto">
          <a:xfrm>
            <a:off x="433401" y="219875"/>
            <a:ext cx="5429013" cy="38479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5730" t="21026" r="25303" b="13315"/>
          <a:stretch/>
        </p:blipFill>
        <p:spPr bwMode="auto">
          <a:xfrm>
            <a:off x="5417795" y="2783672"/>
            <a:ext cx="6418129" cy="38564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7543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5210" t="21210" r="25511" b="13501"/>
          <a:stretch/>
        </p:blipFill>
        <p:spPr bwMode="auto">
          <a:xfrm>
            <a:off x="161154" y="177146"/>
            <a:ext cx="6008910" cy="47195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5314" t="20841" r="25407" b="13316"/>
          <a:stretch/>
        </p:blipFill>
        <p:spPr bwMode="auto">
          <a:xfrm>
            <a:off x="5587732" y="2219590"/>
            <a:ext cx="6316559" cy="4309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262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5314" t="21395" r="25199" b="13870"/>
          <a:stretch/>
        </p:blipFill>
        <p:spPr bwMode="auto">
          <a:xfrm>
            <a:off x="1402489" y="605415"/>
            <a:ext cx="9484853" cy="5675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60542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105</TotalTime>
  <Words>1539</Words>
  <Application>Microsoft Office PowerPoint</Application>
  <PresentationFormat>Широкоэкранный</PresentationFormat>
  <Paragraphs>78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Helvetica</vt:lpstr>
      <vt:lpstr>Times New Roman</vt:lpstr>
      <vt:lpstr>Trebuchet MS</vt:lpstr>
      <vt:lpstr>Tw Cen MT</vt:lpstr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Ira</dc:creator>
  <cp:lastModifiedBy>Ira</cp:lastModifiedBy>
  <cp:revision>44</cp:revision>
  <dcterms:created xsi:type="dcterms:W3CDTF">2025-03-22T14:26:11Z</dcterms:created>
  <dcterms:modified xsi:type="dcterms:W3CDTF">2025-03-22T16:16:54Z</dcterms:modified>
</cp:coreProperties>
</file>