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9" r:id="rId24"/>
    <p:sldId id="278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FF"/>
    <a:srgbClr val="CC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5" d="100"/>
          <a:sy n="75" d="100"/>
        </p:scale>
        <p:origin x="72" y="36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3/22/2025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3/22/2025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3/22/2025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3/22/2025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3/22/2025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3/22/2025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58886" y="4555452"/>
            <a:ext cx="6319359" cy="13280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uk-UA" sz="3600" b="1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ПРАВИЛА ВІТАННЯ ТА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uk-UA" sz="3600" b="1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ЗНАЙОМСТВА</a:t>
            </a:r>
            <a:endParaRPr lang="uk-UA" sz="3600" b="1" dirty="0"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Етичні форми знайомства і вітання | Етика сьогодні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76800" cy="3248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taff Capita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0322" y="1114765"/>
            <a:ext cx="4487545" cy="2991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Знайомство Польською мовою - Школа Анны Крижановской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215" y="4257811"/>
            <a:ext cx="4599305" cy="2299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430115" y="153200"/>
            <a:ext cx="5230919" cy="5125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uk-UA" sz="2800" b="1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ТЕМА: ДІЛОВИЙ ЕТИКЕТ</a:t>
            </a:r>
          </a:p>
        </p:txBody>
      </p:sp>
    </p:spTree>
    <p:extLst>
      <p:ext uri="{BB962C8B-B14F-4D97-AF65-F5344CB8AC3E}">
        <p14:creationId xmlns:p14="http://schemas.microsoft.com/office/powerpoint/2010/main" val="330534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/>
          <p:cNvPicPr/>
          <p:nvPr/>
        </p:nvPicPr>
        <p:blipFill rotWithShape="1">
          <a:blip r:embed="rId2"/>
          <a:srcRect l="27228" t="23890" r="31188" b="2139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901925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/>
          <p:cNvPicPr/>
          <p:nvPr/>
        </p:nvPicPr>
        <p:blipFill rotWithShape="1">
          <a:blip r:embed="rId2"/>
          <a:srcRect l="26667" t="25746" r="29885" b="1954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136631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/>
          <p:cNvPicPr/>
          <p:nvPr/>
        </p:nvPicPr>
        <p:blipFill rotWithShape="1">
          <a:blip r:embed="rId2"/>
          <a:srcRect l="25347" t="25128" r="32372" b="23868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616063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/>
          <p:cNvPicPr/>
          <p:nvPr/>
        </p:nvPicPr>
        <p:blipFill rotWithShape="1">
          <a:blip r:embed="rId2"/>
          <a:srcRect l="26806" t="25747" r="31138" b="2152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196457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/>
          <p:cNvPicPr/>
          <p:nvPr/>
        </p:nvPicPr>
        <p:blipFill rotWithShape="1">
          <a:blip r:embed="rId2"/>
          <a:srcRect l="25901" t="24509" r="29540" b="1756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69135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/>
          <p:cNvPicPr/>
          <p:nvPr/>
        </p:nvPicPr>
        <p:blipFill rotWithShape="1">
          <a:blip r:embed="rId2"/>
          <a:srcRect l="25417" t="23024" r="29599" b="17437"/>
          <a:stretch/>
        </p:blipFill>
        <p:spPr bwMode="auto">
          <a:xfrm>
            <a:off x="0" y="1082"/>
            <a:ext cx="12192000" cy="685691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098838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Объект 3"/>
          <p:cNvPicPr>
            <a:picLocks noGrp="1"/>
          </p:cNvPicPr>
          <p:nvPr>
            <p:ph sz="quarter" idx="13"/>
          </p:nvPr>
        </p:nvPicPr>
        <p:blipFill rotWithShape="1">
          <a:blip r:embed="rId2"/>
          <a:srcRect l="25070" t="23148" r="29587" b="16935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90200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209040" y="298996"/>
            <a:ext cx="105156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uk-UA" sz="2000" dirty="0">
                <a:latin typeface="Verdana" panose="020B0604030504040204" pitchFamily="34" charset="0"/>
                <a:ea typeface="Verdana" panose="020B0604030504040204" pitchFamily="34" charset="0"/>
              </a:rPr>
              <a:t>В офіційному спілкуванні особливе значення мають ті види мовленнєвого етикету, які представляють категорію ввічливості, а саме: звертання, вітання, прощання, подяка, вибачення, прохання.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209040" y="1436579"/>
            <a:ext cx="78486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uk-UA" sz="2000" b="1" dirty="0">
                <a:latin typeface="Verdana" panose="020B0604030504040204" pitchFamily="34" charset="0"/>
                <a:ea typeface="Verdana" panose="020B0604030504040204" pitchFamily="34" charset="0"/>
              </a:rPr>
              <a:t>Звертання</a:t>
            </a:r>
            <a:r>
              <a:rPr lang="uk-UA" sz="2000" dirty="0">
                <a:latin typeface="Verdana" panose="020B0604030504040204" pitchFamily="34" charset="0"/>
                <a:ea typeface="Verdana" panose="020B0604030504040204" pitchFamily="34" charset="0"/>
              </a:rPr>
              <a:t> - найяскравіший і часто вживаний вид мовленнєвого етикету. Суть його полягає в тому, щоб назвати співрозмовника з метою привернути його увагу, звернутись з проханням чи пропозицією.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92760" y="3073797"/>
            <a:ext cx="1098804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uk-UA" sz="2400" dirty="0">
                <a:latin typeface="Verdana" panose="020B0604030504040204" pitchFamily="34" charset="0"/>
                <a:ea typeface="Verdana" panose="020B0604030504040204" pitchFamily="34" charset="0"/>
              </a:rPr>
              <a:t>Сьогодні реєстр слів-звертань офіційного вжитку </a:t>
            </a:r>
            <a:r>
              <a:rPr lang="uk-UA" sz="2400" dirty="0" smtClean="0">
                <a:latin typeface="Verdana" panose="020B0604030504040204" pitchFamily="34" charset="0"/>
                <a:ea typeface="Verdana" panose="020B0604030504040204" pitchFamily="34" charset="0"/>
              </a:rPr>
              <a:t>складають:</a:t>
            </a:r>
          </a:p>
          <a:p>
            <a:pPr indent="457200" algn="just"/>
            <a:r>
              <a:rPr lang="uk-UA" sz="2400" dirty="0" smtClean="0">
                <a:latin typeface="Verdana" panose="020B0604030504040204" pitchFamily="34" charset="0"/>
                <a:ea typeface="Verdana" panose="020B0604030504040204" pitchFamily="34" charset="0"/>
              </a:rPr>
              <a:t>пане </a:t>
            </a:r>
            <a:r>
              <a:rPr lang="uk-UA" sz="2400" dirty="0">
                <a:latin typeface="Verdana" panose="020B0604030504040204" pitchFamily="34" charset="0"/>
                <a:ea typeface="Verdana" panose="020B0604030504040204" pitchFamily="34" charset="0"/>
              </a:rPr>
              <a:t>(пані, панове), добродію (добродійко, добродії), друзі, товариство, колеги, громадо, громадянине (громадянко, громадяни), товаришу (товаришко, товариші), які супроводжують етикетні означення вельмишановний, </a:t>
            </a:r>
            <a:r>
              <a:rPr lang="uk-UA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вельмиповажний</a:t>
            </a:r>
            <a:r>
              <a:rPr lang="uk-UA" sz="2400" dirty="0"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uk-UA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глибокоповажний</a:t>
            </a:r>
            <a:r>
              <a:rPr lang="uk-UA" sz="2400" dirty="0"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uk-UA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високодостойний</a:t>
            </a:r>
            <a:r>
              <a:rPr lang="uk-UA" sz="2400" dirty="0">
                <a:latin typeface="Verdana" panose="020B0604030504040204" pitchFamily="34" charset="0"/>
                <a:ea typeface="Verdana" panose="020B0604030504040204" pitchFamily="34" charset="0"/>
              </a:rPr>
              <a:t>, шановний, дорогий, напр.: високоповажний пане Президенте, </a:t>
            </a:r>
            <a:r>
              <a:rPr lang="uk-UA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глибокоповажні</a:t>
            </a:r>
            <a:r>
              <a:rPr lang="uk-UA" sz="2400" dirty="0">
                <a:latin typeface="Verdana" panose="020B0604030504040204" pitchFamily="34" charset="0"/>
                <a:ea typeface="Verdana" panose="020B0604030504040204" pitchFamily="34" charset="0"/>
              </a:rPr>
              <a:t> пані та панове, дорогі друзі, високоповажна святочна громадо, шановні колеги.</a:t>
            </a:r>
          </a:p>
        </p:txBody>
      </p:sp>
    </p:spTree>
    <p:extLst>
      <p:ext uri="{BB962C8B-B14F-4D97-AF65-F5344CB8AC3E}">
        <p14:creationId xmlns:p14="http://schemas.microsoft.com/office/powerpoint/2010/main" val="3216326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83920" y="911730"/>
            <a:ext cx="1055624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spcAft>
                <a:spcPts val="0"/>
              </a:spcAft>
            </a:pPr>
            <a:r>
              <a:rPr lang="uk-UA" sz="24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Наступним аспектом ділового спілкування, який вимагає пояснень, є форма звертання співрозмовників один до одного: </a:t>
            </a:r>
            <a:endParaRPr lang="uk-UA" sz="2400" dirty="0" smtClean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indent="457200" algn="ctr">
              <a:spcAft>
                <a:spcPts val="0"/>
              </a:spcAft>
            </a:pPr>
            <a:r>
              <a:rPr lang="uk-UA" sz="2400" b="1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на </a:t>
            </a:r>
            <a:r>
              <a:rPr lang="uk-UA" sz="2400" b="1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“ви” чи на “ти”. </a:t>
            </a:r>
            <a:endParaRPr lang="uk-UA" sz="2400" b="1" dirty="0" smtClean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indent="457200" algn="just">
              <a:spcAft>
                <a:spcPts val="0"/>
              </a:spcAft>
            </a:pPr>
            <a:endParaRPr lang="uk-UA" sz="2400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indent="457200" algn="just"/>
            <a:r>
              <a:rPr lang="uk-UA" sz="2400" dirty="0">
                <a:latin typeface="Verdana" panose="020B0604030504040204" pitchFamily="34" charset="0"/>
                <a:ea typeface="Verdana" panose="020B0604030504040204" pitchFamily="34" charset="0"/>
              </a:rPr>
              <a:t>Оскільки англійська мова не має такого поділу (існує лише </a:t>
            </a:r>
            <a:r>
              <a:rPr lang="uk-UA" sz="2400" i="1" dirty="0" err="1">
                <a:latin typeface="Verdana" panose="020B0604030504040204" pitchFamily="34" charset="0"/>
                <a:ea typeface="Verdana" panose="020B0604030504040204" pitchFamily="34" charset="0"/>
              </a:rPr>
              <a:t>you</a:t>
            </a:r>
            <a:r>
              <a:rPr lang="uk-UA" sz="2400" i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uk-UA" sz="2400" dirty="0">
                <a:latin typeface="Verdana" panose="020B0604030504040204" pitchFamily="34" charset="0"/>
                <a:ea typeface="Verdana" panose="020B0604030504040204" pitchFamily="34" charset="0"/>
              </a:rPr>
              <a:t>- ти), зарубіжні колеги цієї різниці не відчувають. Однак для міжнародних ділових стосунків найвідповіднішою формою звертання буде </a:t>
            </a:r>
            <a:r>
              <a:rPr lang="uk-UA" sz="2400" i="1" dirty="0">
                <a:latin typeface="Verdana" panose="020B0604030504040204" pitchFamily="34" charset="0"/>
                <a:ea typeface="Verdana" panose="020B0604030504040204" pitchFamily="34" charset="0"/>
              </a:rPr>
              <a:t>“Пане Іваненко” </a:t>
            </a:r>
            <a:r>
              <a:rPr lang="uk-UA" sz="2400" dirty="0">
                <a:latin typeface="Verdana" panose="020B0604030504040204" pitchFamily="34" charset="0"/>
                <a:ea typeface="Verdana" panose="020B0604030504040204" pitchFamily="34" charset="0"/>
              </a:rPr>
              <a:t>(якщо партнери тільки познайомились або спілкуються між собою листовно) або </a:t>
            </a:r>
            <a:r>
              <a:rPr lang="uk-UA" sz="2400" i="1" dirty="0">
                <a:latin typeface="Verdana" panose="020B0604030504040204" pitchFamily="34" charset="0"/>
                <a:ea typeface="Verdana" panose="020B0604030504040204" pitchFamily="34" charset="0"/>
              </a:rPr>
              <a:t>“Пане Богдане” </a:t>
            </a:r>
            <a:r>
              <a:rPr lang="uk-UA" sz="2400" dirty="0">
                <a:latin typeface="Verdana" panose="020B0604030504040204" pitchFamily="34" charset="0"/>
                <a:ea typeface="Verdana" panose="020B0604030504040204" pitchFamily="34" charset="0"/>
              </a:rPr>
              <a:t>(якщо у партнерів товариські стосунки). З допомогою такої форми легко зберегти ділову відстань між партнерами.</a:t>
            </a:r>
          </a:p>
        </p:txBody>
      </p:sp>
    </p:spTree>
    <p:extLst>
      <p:ext uri="{BB962C8B-B14F-4D97-AF65-F5344CB8AC3E}">
        <p14:creationId xmlns:p14="http://schemas.microsoft.com/office/powerpoint/2010/main" val="2335756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625600" y="486779"/>
            <a:ext cx="956056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spcAft>
                <a:spcPts val="0"/>
              </a:spcAft>
            </a:pPr>
            <a:r>
              <a:rPr lang="uk-UA" sz="20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У розмові з колегами, звертаючись до керівників установи, організації узвичаєною є </a:t>
            </a:r>
            <a:r>
              <a:rPr lang="uk-UA" sz="2000" b="1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форма звертання на ім'я та по батькові</a:t>
            </a:r>
            <a:r>
              <a:rPr lang="uk-UA" sz="20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uk-UA" sz="2000" b="1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напр</a:t>
            </a:r>
            <a:r>
              <a:rPr lang="uk-UA" sz="20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.: </a:t>
            </a:r>
            <a:r>
              <a:rPr lang="uk-UA" sz="2000" i="1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Вікторе Андрійовичу, Іване Степановичу, Юліє Володимирівно</a:t>
            </a:r>
            <a:r>
              <a:rPr lang="uk-UA" sz="20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. </a:t>
            </a:r>
          </a:p>
          <a:p>
            <a:pPr indent="457200" algn="just"/>
            <a:r>
              <a:rPr lang="uk-UA" sz="2000" dirty="0">
                <a:latin typeface="Verdana" panose="020B0604030504040204" pitchFamily="34" charset="0"/>
                <a:ea typeface="Verdana" panose="020B0604030504040204" pitchFamily="34" charset="0"/>
              </a:rPr>
              <a:t>В Київській Русі ім'я по батькові виконувало функцію прізвища, наприклад, Анна Ярославна. І тільки тоді, коли узвичаїлося прізвисько, будова найменувань стала двокомпонентною, наприклад, Ярослав (Володимирович) Мудрий.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056640" y="3036939"/>
            <a:ext cx="1053592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spcAft>
                <a:spcPts val="0"/>
              </a:spcAft>
            </a:pPr>
            <a:r>
              <a:rPr lang="uk-UA" sz="20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Заслуговує на увагу і вибір звертання до великої кількості слухачів на різноманітних зібраннях: зборах, засіданнях, конференціях тощо. Форму звертання звичайно визначає вид зібрання. </a:t>
            </a:r>
          </a:p>
          <a:p>
            <a:pPr indent="457200" algn="just"/>
            <a:r>
              <a:rPr lang="uk-UA" sz="2000" dirty="0">
                <a:latin typeface="Verdana" panose="020B0604030504040204" pitchFamily="34" charset="0"/>
                <a:ea typeface="Verdana" panose="020B0604030504040204" pitchFamily="34" charset="0"/>
              </a:rPr>
              <a:t>Кожне звертання враховує своєрідність аудиторії, прагнення і можливість доповідача наблизитись до слухачів, </a:t>
            </a:r>
            <a:r>
              <a:rPr lang="uk-UA" sz="2000" b="1" dirty="0">
                <a:latin typeface="Verdana" panose="020B0604030504040204" pitchFamily="34" charset="0"/>
                <a:ea typeface="Verdana" panose="020B0604030504040204" pitchFamily="34" charset="0"/>
              </a:rPr>
              <a:t>напр</a:t>
            </a:r>
            <a:r>
              <a:rPr lang="uk-UA" sz="2000" dirty="0">
                <a:latin typeface="Verdana" panose="020B0604030504040204" pitchFamily="34" charset="0"/>
                <a:ea typeface="Verdana" panose="020B0604030504040204" pitchFamily="34" charset="0"/>
              </a:rPr>
              <a:t>.: </a:t>
            </a:r>
            <a:endParaRPr lang="uk-UA" sz="200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uk-UA" sz="2000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Вельмишановний </a:t>
            </a:r>
            <a:r>
              <a:rPr lang="uk-UA" sz="2000" i="1" dirty="0">
                <a:latin typeface="Verdana" panose="020B0604030504040204" pitchFamily="34" charset="0"/>
                <a:ea typeface="Verdana" panose="020B0604030504040204" pitchFamily="34" charset="0"/>
              </a:rPr>
              <a:t>пане ректоре! </a:t>
            </a:r>
            <a:endParaRPr lang="uk-UA" sz="2000" i="1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uk-UA" sz="2000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Вельмишановний </a:t>
            </a:r>
            <a:r>
              <a:rPr lang="uk-UA" sz="2000" i="1" dirty="0">
                <a:latin typeface="Verdana" panose="020B0604030504040204" pitchFamily="34" charset="0"/>
                <a:ea typeface="Verdana" panose="020B0604030504040204" pitchFamily="34" charset="0"/>
              </a:rPr>
              <a:t>пане голово! 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uk-UA" sz="2000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Шановні </a:t>
            </a:r>
            <a:r>
              <a:rPr lang="uk-UA" sz="2000" i="1" dirty="0">
                <a:latin typeface="Verdana" panose="020B0604030504040204" pitchFamily="34" charset="0"/>
                <a:ea typeface="Verdana" panose="020B0604030504040204" pitchFamily="34" charset="0"/>
              </a:rPr>
              <a:t>колеги! </a:t>
            </a:r>
            <a:endParaRPr lang="uk-UA" sz="2000" i="1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uk-UA" sz="2000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Дорогі </a:t>
            </a:r>
            <a:r>
              <a:rPr lang="uk-UA" sz="2000" i="1" dirty="0">
                <a:latin typeface="Verdana" panose="020B0604030504040204" pitchFamily="34" charset="0"/>
                <a:ea typeface="Verdana" panose="020B0604030504040204" pitchFamily="34" charset="0"/>
              </a:rPr>
              <a:t>друзі! </a:t>
            </a:r>
            <a:endParaRPr lang="uk-UA" sz="2000" i="1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uk-UA" sz="2000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Вельмишановні </a:t>
            </a:r>
            <a:r>
              <a:rPr lang="uk-UA" sz="2000" i="1" dirty="0">
                <a:latin typeface="Verdana" panose="020B0604030504040204" pitchFamily="34" charset="0"/>
                <a:ea typeface="Verdana" panose="020B0604030504040204" pitchFamily="34" charset="0"/>
              </a:rPr>
              <a:t>пані та панове! </a:t>
            </a:r>
          </a:p>
        </p:txBody>
      </p:sp>
    </p:spTree>
    <p:extLst>
      <p:ext uri="{BB962C8B-B14F-4D97-AF65-F5344CB8AC3E}">
        <p14:creationId xmlns:p14="http://schemas.microsoft.com/office/powerpoint/2010/main" val="2504868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666240" y="1362055"/>
            <a:ext cx="9611360" cy="206210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uk-UA" sz="3200" b="1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Етикет привітань і представлень</a:t>
            </a:r>
            <a:r>
              <a:rPr lang="uk-UA" sz="32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– це сукупність правил первинної міжособистісної взаємодії, що стосуються зовнішнього прояву ставлення до людей.</a:t>
            </a:r>
            <a:endParaRPr lang="uk-UA" sz="32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1574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838960" y="595557"/>
            <a:ext cx="916432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uk-UA" sz="24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Набір українських народних вітань надзвичайно різноманітний і </a:t>
            </a:r>
            <a:r>
              <a:rPr lang="uk-UA" sz="2400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поліфункціональний</a:t>
            </a:r>
            <a:r>
              <a:rPr lang="uk-UA" sz="24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, </a:t>
            </a:r>
          </a:p>
          <a:p>
            <a:pPr indent="457200" algn="just"/>
            <a:r>
              <a:rPr lang="uk-UA" sz="2400" b="1" dirty="0">
                <a:latin typeface="Verdana" panose="020B0604030504040204" pitchFamily="34" charset="0"/>
                <a:ea typeface="Verdana" panose="020B0604030504040204" pitchFamily="34" charset="0"/>
              </a:rPr>
              <a:t>напр</a:t>
            </a:r>
            <a:r>
              <a:rPr lang="uk-UA" sz="2400" dirty="0">
                <a:latin typeface="Verdana" panose="020B0604030504040204" pitchFamily="34" charset="0"/>
                <a:ea typeface="Verdana" panose="020B0604030504040204" pitchFamily="34" charset="0"/>
              </a:rPr>
              <a:t>.: </a:t>
            </a:r>
            <a:r>
              <a:rPr lang="uk-UA" sz="2400" i="1" dirty="0">
                <a:latin typeface="Verdana" panose="020B0604030504040204" pitchFamily="34" charset="0"/>
                <a:ea typeface="Verdana" panose="020B0604030504040204" pitchFamily="34" charset="0"/>
              </a:rPr>
              <a:t>Доброго ранку! Добрий день! Добрий вечір! Здрастуйте! Привіт! Дай, Боже!</a:t>
            </a:r>
            <a:r>
              <a:rPr lang="uk-UA" sz="24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endParaRPr lang="uk-UA" sz="240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indent="457200" algn="just"/>
            <a:endParaRPr lang="uk-UA" sz="2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indent="457200" algn="just"/>
            <a:r>
              <a:rPr lang="uk-UA" sz="2400" dirty="0" smtClean="0">
                <a:latin typeface="Verdana" panose="020B0604030504040204" pitchFamily="34" charset="0"/>
                <a:ea typeface="Verdana" panose="020B0604030504040204" pitchFamily="34" charset="0"/>
              </a:rPr>
              <a:t>Існує </a:t>
            </a:r>
            <a:r>
              <a:rPr lang="uk-UA" sz="2400" dirty="0">
                <a:latin typeface="Verdana" panose="020B0604030504040204" pitchFamily="34" charset="0"/>
                <a:ea typeface="Verdana" panose="020B0604030504040204" pitchFamily="34" charset="0"/>
              </a:rPr>
              <a:t>цілий ряд сакральних вітань, </a:t>
            </a:r>
            <a:endParaRPr lang="uk-UA" sz="240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indent="457200" algn="just"/>
            <a:r>
              <a:rPr lang="uk-UA" sz="24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напр</a:t>
            </a:r>
            <a:r>
              <a:rPr lang="uk-UA" sz="2400" dirty="0">
                <a:latin typeface="Verdana" panose="020B0604030504040204" pitchFamily="34" charset="0"/>
                <a:ea typeface="Verdana" panose="020B0604030504040204" pitchFamily="34" charset="0"/>
              </a:rPr>
              <a:t>.: </a:t>
            </a:r>
            <a:r>
              <a:rPr lang="uk-UA" sz="2400" i="1" dirty="0">
                <a:latin typeface="Verdana" panose="020B0604030504040204" pitchFamily="34" charset="0"/>
                <a:ea typeface="Verdana" panose="020B0604030504040204" pitchFamily="34" charset="0"/>
              </a:rPr>
              <a:t>Христос воскрес! Христос </a:t>
            </a:r>
            <a:r>
              <a:rPr lang="uk-UA" sz="2400" i="1" dirty="0" err="1">
                <a:latin typeface="Verdana" panose="020B0604030504040204" pitchFamily="34" charset="0"/>
                <a:ea typeface="Verdana" panose="020B0604030504040204" pitchFamily="34" charset="0"/>
              </a:rPr>
              <a:t>рождається</a:t>
            </a:r>
            <a:r>
              <a:rPr lang="uk-UA" sz="2400" i="1" dirty="0">
                <a:latin typeface="Verdana" panose="020B0604030504040204" pitchFamily="34" charset="0"/>
                <a:ea typeface="Verdana" panose="020B0604030504040204" pitchFamily="34" charset="0"/>
              </a:rPr>
              <a:t>!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346960" y="3759917"/>
            <a:ext cx="763016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 eaLnBrk="0" fontAlgn="base" hangingPunct="0">
              <a:buFont typeface="Wingdings" panose="05000000000000000000" pitchFamily="2" charset="2"/>
              <a:buChar char="Ø"/>
            </a:pPr>
            <a:r>
              <a:rPr lang="uk-UA" sz="2400" i="1" dirty="0">
                <a:latin typeface="Verdana" panose="020B0604030504040204" pitchFamily="34" charset="0"/>
                <a:ea typeface="Verdana" panose="020B0604030504040204" pitchFamily="34" charset="0"/>
              </a:rPr>
              <a:t>«Добрий ранок»</a:t>
            </a:r>
            <a:r>
              <a:rPr lang="uk-UA" sz="2400" dirty="0">
                <a:latin typeface="Verdana" panose="020B0604030504040204" pitchFamily="34" charset="0"/>
                <a:ea typeface="Verdana" panose="020B0604030504040204" pitchFamily="34" charset="0"/>
              </a:rPr>
              <a:t> або </a:t>
            </a:r>
            <a:r>
              <a:rPr lang="uk-UA" sz="2400" i="1" dirty="0">
                <a:latin typeface="Verdana" panose="020B0604030504040204" pitchFamily="34" charset="0"/>
                <a:ea typeface="Verdana" panose="020B0604030504040204" pitchFamily="34" charset="0"/>
              </a:rPr>
              <a:t>«Доброго ранку»</a:t>
            </a:r>
            <a:r>
              <a:rPr lang="uk-UA" sz="2400" dirty="0">
                <a:latin typeface="Verdana" panose="020B0604030504040204" pitchFamily="34" charset="0"/>
                <a:ea typeface="Verdana" panose="020B0604030504040204" pitchFamily="34" charset="0"/>
              </a:rPr>
              <a:t> говорять до 12.00 годин, </a:t>
            </a:r>
            <a:endParaRPr lang="uk-UA" sz="240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 eaLnBrk="0" fontAlgn="base" hangingPunct="0"/>
            <a:endParaRPr lang="uk-UA" sz="2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indent="-342900" algn="just" eaLnBrk="0" fontAlgn="base" hangingPunct="0">
              <a:buFont typeface="Wingdings" panose="05000000000000000000" pitchFamily="2" charset="2"/>
              <a:buChar char="Ø"/>
            </a:pPr>
            <a:r>
              <a:rPr lang="uk-UA" sz="2400" i="1" dirty="0">
                <a:latin typeface="Verdana" panose="020B0604030504040204" pitchFamily="34" charset="0"/>
                <a:ea typeface="Verdana" panose="020B0604030504040204" pitchFamily="34" charset="0"/>
              </a:rPr>
              <a:t>«Добрий день»</a:t>
            </a:r>
            <a:r>
              <a:rPr lang="uk-UA" sz="2400" dirty="0">
                <a:latin typeface="Verdana" panose="020B0604030504040204" pitchFamily="34" charset="0"/>
                <a:ea typeface="Verdana" panose="020B0604030504040204" pitchFamily="34" charset="0"/>
              </a:rPr>
              <a:t> – до 18.00 годин, </a:t>
            </a:r>
            <a:endParaRPr lang="uk-UA" sz="240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indent="-342900" algn="just" eaLnBrk="0" fontAlgn="base" hangingPunct="0">
              <a:buFont typeface="Wingdings" panose="05000000000000000000" pitchFamily="2" charset="2"/>
              <a:buChar char="Ø"/>
            </a:pPr>
            <a:endParaRPr lang="uk-UA" sz="2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indent="-342900" algn="just" eaLnBrk="0" fontAlgn="base" hangingPunct="0">
              <a:buFont typeface="Wingdings" panose="05000000000000000000" pitchFamily="2" charset="2"/>
              <a:buChar char="Ø"/>
            </a:pPr>
            <a:r>
              <a:rPr lang="uk-UA" sz="2400" i="1" dirty="0">
                <a:latin typeface="Verdana" panose="020B0604030504040204" pitchFamily="34" charset="0"/>
                <a:ea typeface="Verdana" panose="020B0604030504040204" pitchFamily="34" charset="0"/>
              </a:rPr>
              <a:t>«Добрий вечір»</a:t>
            </a:r>
            <a:r>
              <a:rPr lang="uk-UA" sz="2400" dirty="0">
                <a:latin typeface="Verdana" panose="020B0604030504040204" pitchFamily="34" charset="0"/>
                <a:ea typeface="Verdana" panose="020B0604030504040204" pitchFamily="34" charset="0"/>
              </a:rPr>
              <a:t> – після 18.00.</a:t>
            </a:r>
            <a:endParaRPr lang="uk-UA" sz="2400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2351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879600" y="1305898"/>
            <a:ext cx="928624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uk-UA" sz="2800" b="1" dirty="0">
                <a:latin typeface="Verdana" panose="020B0604030504040204" pitchFamily="34" charset="0"/>
                <a:ea typeface="Verdana" panose="020B0604030504040204" pitchFamily="34" charset="0"/>
              </a:rPr>
              <a:t>Прощання</a:t>
            </a:r>
            <a:r>
              <a:rPr lang="uk-UA" sz="2800" dirty="0">
                <a:latin typeface="Verdana" panose="020B0604030504040204" pitchFamily="34" charset="0"/>
                <a:ea typeface="Verdana" panose="020B0604030504040204" pitchFamily="34" charset="0"/>
              </a:rPr>
              <a:t> - це слова і вислови, які говорять, коли розлучаються. Мовленнєва частина прощання простіша, ніж вітання. Переважно це співвідносні формули, що мають інколи антонімічний характер, </a:t>
            </a:r>
            <a:r>
              <a:rPr lang="uk-UA" sz="2800" b="1" dirty="0">
                <a:latin typeface="Verdana" panose="020B0604030504040204" pitchFamily="34" charset="0"/>
                <a:ea typeface="Verdana" panose="020B0604030504040204" pitchFamily="34" charset="0"/>
              </a:rPr>
              <a:t>напр</a:t>
            </a:r>
            <a:r>
              <a:rPr lang="uk-UA" sz="2800" dirty="0">
                <a:latin typeface="Verdana" panose="020B0604030504040204" pitchFamily="34" charset="0"/>
                <a:ea typeface="Verdana" panose="020B0604030504040204" pitchFamily="34" charset="0"/>
              </a:rPr>
              <a:t>.: </a:t>
            </a:r>
            <a:r>
              <a:rPr lang="uk-UA" sz="2800" i="1" dirty="0">
                <a:latin typeface="Verdana" panose="020B0604030504040204" pitchFamily="34" charset="0"/>
                <a:ea typeface="Verdana" panose="020B0604030504040204" pitchFamily="34" charset="0"/>
              </a:rPr>
              <a:t>До побачення! Прощай! Будь </a:t>
            </a:r>
            <a:r>
              <a:rPr lang="uk-UA" sz="2800" i="1" dirty="0" err="1">
                <a:latin typeface="Verdana" panose="020B0604030504040204" pitchFamily="34" charset="0"/>
                <a:ea typeface="Verdana" panose="020B0604030504040204" pitchFamily="34" charset="0"/>
              </a:rPr>
              <a:t>здоров</a:t>
            </a:r>
            <a:r>
              <a:rPr lang="uk-UA" sz="2800" i="1" dirty="0">
                <a:latin typeface="Verdana" panose="020B0604030504040204" pitchFamily="34" charset="0"/>
                <a:ea typeface="Verdana" panose="020B0604030504040204" pitchFamily="34" charset="0"/>
              </a:rPr>
              <a:t>!</a:t>
            </a:r>
            <a:r>
              <a:rPr lang="uk-UA" sz="2800" dirty="0">
                <a:latin typeface="Verdana" panose="020B0604030504040204" pitchFamily="34" charset="0"/>
                <a:ea typeface="Verdana" panose="020B0604030504040204" pitchFamily="34" charset="0"/>
              </a:rPr>
              <a:t> або функціонують як самостійні вислови чи як репліки-відповіді на власне прощальні слова, </a:t>
            </a:r>
            <a:r>
              <a:rPr lang="uk-UA" sz="2800" b="1" dirty="0">
                <a:latin typeface="Verdana" panose="020B0604030504040204" pitchFamily="34" charset="0"/>
                <a:ea typeface="Verdana" panose="020B0604030504040204" pitchFamily="34" charset="0"/>
              </a:rPr>
              <a:t>напр</a:t>
            </a:r>
            <a:r>
              <a:rPr lang="uk-UA" sz="2800" dirty="0">
                <a:latin typeface="Verdana" panose="020B0604030504040204" pitchFamily="34" charset="0"/>
                <a:ea typeface="Verdana" panose="020B0604030504040204" pitchFamily="34" charset="0"/>
              </a:rPr>
              <a:t>.: </a:t>
            </a:r>
            <a:r>
              <a:rPr lang="uk-UA" sz="2800" i="1" dirty="0">
                <a:latin typeface="Verdana" panose="020B0604030504040204" pitchFamily="34" charset="0"/>
                <a:ea typeface="Verdana" panose="020B0604030504040204" pitchFamily="34" charset="0"/>
              </a:rPr>
              <a:t>На все добре! Бувайте здорові! Щасливо!</a:t>
            </a:r>
          </a:p>
        </p:txBody>
      </p:sp>
    </p:spTree>
    <p:extLst>
      <p:ext uri="{BB962C8B-B14F-4D97-AF65-F5344CB8AC3E}">
        <p14:creationId xmlns:p14="http://schemas.microsoft.com/office/powerpoint/2010/main" val="1116344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 rotWithShape="1">
          <a:blip r:embed="rId2"/>
          <a:srcRect l="25282" t="30822" r="29661" b="24240"/>
          <a:stretch/>
        </p:blipFill>
        <p:spPr bwMode="auto">
          <a:xfrm>
            <a:off x="0" y="0"/>
            <a:ext cx="12192000" cy="69494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100796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Объект 3"/>
          <p:cNvPicPr>
            <a:picLocks noGrp="1"/>
          </p:cNvPicPr>
          <p:nvPr>
            <p:ph sz="quarter" idx="13"/>
          </p:nvPr>
        </p:nvPicPr>
        <p:blipFill rotWithShape="1">
          <a:blip r:embed="rId2"/>
          <a:srcRect l="25282" t="30822" r="29517" b="2424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728366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Объект 3"/>
          <p:cNvPicPr>
            <a:picLocks noGrp="1"/>
          </p:cNvPicPr>
          <p:nvPr>
            <p:ph sz="quarter" idx="13"/>
          </p:nvPr>
        </p:nvPicPr>
        <p:blipFill rotWithShape="1">
          <a:blip r:embed="rId2"/>
          <a:srcRect l="25211" t="30578" r="29723" b="24368"/>
          <a:stretch/>
        </p:blipFill>
        <p:spPr bwMode="auto">
          <a:xfrm>
            <a:off x="6847" y="0"/>
            <a:ext cx="12185153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00759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70455" y="155694"/>
            <a:ext cx="962154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600" b="1" dirty="0">
                <a:solidFill>
                  <a:srgbClr val="CC00C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Привітання: хто вітається першим?</a:t>
            </a:r>
            <a:endParaRPr lang="uk-UA" sz="3600" dirty="0">
              <a:solidFill>
                <a:srgbClr val="CC00CC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146800" y="1433332"/>
            <a:ext cx="5831840" cy="31157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>
              <a:lnSpc>
                <a:spcPct val="107000"/>
              </a:lnSpc>
              <a:spcAft>
                <a:spcPts val="0"/>
              </a:spcAft>
            </a:pPr>
            <a:r>
              <a:rPr lang="uk-UA" sz="20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За правилами </a:t>
            </a:r>
            <a:r>
              <a:rPr lang="uk-UA" sz="2000" b="1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світського етикету</a:t>
            </a:r>
            <a:r>
              <a:rPr lang="uk-UA" sz="20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uk-UA" sz="200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першим </a:t>
            </a:r>
            <a:r>
              <a:rPr lang="uk-UA" sz="20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вітає</a:t>
            </a:r>
            <a:r>
              <a:rPr lang="uk-UA" sz="200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:</a:t>
            </a:r>
          </a:p>
          <a:p>
            <a:pPr marL="457200">
              <a:lnSpc>
                <a:spcPct val="107000"/>
              </a:lnSpc>
              <a:spcAft>
                <a:spcPts val="0"/>
              </a:spcAft>
            </a:pPr>
            <a:r>
              <a:rPr lang="uk-UA" sz="200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endParaRPr lang="uk-UA" sz="2000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uk-UA" sz="20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молодший – старшого;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uk-UA" sz="20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чоловік – жінку;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uk-UA" sz="20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той, хто проходить, – того, що стоїть;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uk-UA" sz="20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той, що спізнюється, – того, хто чекає;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sz="2000" dirty="0">
                <a:latin typeface="Verdana" panose="020B0604030504040204" pitchFamily="34" charset="0"/>
                <a:ea typeface="Verdana" panose="020B0604030504040204" pitchFamily="34" charset="0"/>
              </a:rPr>
              <a:t>який входить – тих, хто знаходиться в приміщенні.</a:t>
            </a:r>
          </a:p>
        </p:txBody>
      </p:sp>
      <p:pic>
        <p:nvPicPr>
          <p:cNvPr id="6" name="Рисунок 5"/>
          <p:cNvPicPr/>
          <p:nvPr/>
        </p:nvPicPr>
        <p:blipFill rotWithShape="1">
          <a:blip r:embed="rId2"/>
          <a:srcRect l="29318" t="15473" r="11061" b="10250"/>
          <a:stretch/>
        </p:blipFill>
        <p:spPr bwMode="auto">
          <a:xfrm>
            <a:off x="172720" y="1064952"/>
            <a:ext cx="5527040" cy="385248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926854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 rotWithShape="1">
          <a:blip r:embed="rId2"/>
          <a:srcRect l="32312" t="21662" r="18237" b="12726"/>
          <a:stretch/>
        </p:blipFill>
        <p:spPr bwMode="auto">
          <a:xfrm>
            <a:off x="1215072" y="409574"/>
            <a:ext cx="9971088" cy="599122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120533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 rotWithShape="1">
          <a:blip r:embed="rId2"/>
          <a:srcRect l="32311" t="21786" r="18176" b="24616"/>
          <a:stretch/>
        </p:blipFill>
        <p:spPr bwMode="auto">
          <a:xfrm>
            <a:off x="2066290" y="833754"/>
            <a:ext cx="8743950" cy="51301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351076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493468" y="278092"/>
            <a:ext cx="5830442" cy="5125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sz="2800" b="1" dirty="0" smtClean="0">
                <a:solidFill>
                  <a:srgbClr val="CC00FF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ПРАВИЛЬНИЙ ПОТИСК РУК</a:t>
            </a:r>
            <a:endParaRPr lang="uk-UA" sz="2800" b="1" dirty="0">
              <a:solidFill>
                <a:srgbClr val="CC00FF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/>
          <p:nvPr/>
        </p:nvPicPr>
        <p:blipFill rotWithShape="1">
          <a:blip r:embed="rId2"/>
          <a:srcRect l="25142" t="30822" r="29587" b="24487"/>
          <a:stretch/>
        </p:blipFill>
        <p:spPr bwMode="auto">
          <a:xfrm>
            <a:off x="325437" y="939164"/>
            <a:ext cx="4230053" cy="248983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/>
          <p:cNvPicPr/>
          <p:nvPr/>
        </p:nvPicPr>
        <p:blipFill rotWithShape="1">
          <a:blip r:embed="rId3"/>
          <a:srcRect l="25343" t="30450" r="29609" b="24493"/>
          <a:stretch/>
        </p:blipFill>
        <p:spPr bwMode="auto">
          <a:xfrm>
            <a:off x="4667250" y="1810384"/>
            <a:ext cx="7280910" cy="45497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476293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57200" y="225415"/>
            <a:ext cx="11104880" cy="6632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uk-UA" sz="25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Якщо ви підійшли до групи людей і обмінялися рукостисканнями з однією людиною, потрібно потиснути руки й іншим. </a:t>
            </a:r>
            <a:endParaRPr lang="uk-UA" sz="2500" dirty="0" smtClean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algn="just"/>
            <a:endParaRPr lang="uk-UA" sz="2500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uk-UA" sz="25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Порада: «Дуже важливо вміти потиснути руку правильно: в міру недовго (один-два помахи); в міру неміцно; якщо хочете продемонструвати перевагу – тримайте свою долоню при рукостисканні зверху; показати повагу до співрозмовника (наприклад, до дами) – ваша долоня повинна бути під долонею співрозмовника. І, за замовчуванням, долоня повинна бути сухою і чистою</a:t>
            </a:r>
            <a:r>
              <a:rPr lang="uk-UA" sz="250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».</a:t>
            </a:r>
          </a:p>
          <a:p>
            <a:pPr algn="just"/>
            <a:endParaRPr lang="uk-UA" sz="2500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uk-UA" sz="25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Під час рукостискання не курять. Потрібно викинути сигарету, потім потиснути руку. Якщо такої можливості немає, </a:t>
            </a:r>
            <a:r>
              <a:rPr lang="uk-UA" sz="2500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вибачтеся</a:t>
            </a:r>
            <a:r>
              <a:rPr lang="uk-UA" sz="25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за те, що ви з сигаретою. Ніколи не протягуйте ліву руку для рукостискання. Навіть якщо ви лівша, користуйтеся правою рукою. У туалетній кімнаті руку не тиснуть.</a:t>
            </a:r>
            <a:endParaRPr lang="uk-UA" sz="2500" dirty="0"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3041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 rotWithShape="1">
          <a:blip r:embed="rId2"/>
          <a:srcRect l="25135" t="16339" r="29606" b="2375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069124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/>
          <p:cNvPicPr/>
          <p:nvPr/>
        </p:nvPicPr>
        <p:blipFill rotWithShape="1">
          <a:blip r:embed="rId2"/>
          <a:srcRect l="26116" t="29089" r="30771" b="18545"/>
          <a:stretch/>
        </p:blipFill>
        <p:spPr bwMode="auto">
          <a:xfrm>
            <a:off x="0" y="0"/>
            <a:ext cx="12192000" cy="69392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13765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Капля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Капля</Template>
  <TotalTime>48</TotalTime>
  <Words>722</Words>
  <Application>Microsoft Office PowerPoint</Application>
  <PresentationFormat>Широкоэкранный</PresentationFormat>
  <Paragraphs>46</Paragraphs>
  <Slides>24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0" baseType="lpstr">
      <vt:lpstr>Arial</vt:lpstr>
      <vt:lpstr>Times New Roman</vt:lpstr>
      <vt:lpstr>Tw Cen MT</vt:lpstr>
      <vt:lpstr>Verdana</vt:lpstr>
      <vt:lpstr>Wingdings</vt:lpstr>
      <vt:lpstr>Капля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Ira</dc:creator>
  <cp:lastModifiedBy>Ira</cp:lastModifiedBy>
  <cp:revision>36</cp:revision>
  <dcterms:created xsi:type="dcterms:W3CDTF">2025-03-22T20:54:44Z</dcterms:created>
  <dcterms:modified xsi:type="dcterms:W3CDTF">2025-03-22T21:43:00Z</dcterms:modified>
</cp:coreProperties>
</file>