
<file path=[Content_Types].xml><?xml version="1.0" encoding="utf-8"?>
<Types xmlns="http://schemas.openxmlformats.org/package/2006/content-types">
  <Default Extension="fntdata" ContentType="application/x-fontdata"/>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notesMasterIdLst>
    <p:notesMasterId r:id="rId12"/>
  </p:notesMasterIdLst>
  <p:sldSz cx="14630400" cy="8229600"/>
  <p:notesSz cx="8229600" cy="14630400"/>
  <p:embeddedFontLst>
    <p:embeddedFont>
      <p:font typeface="DM Sans Semi Bold"/>
      <p:regular r:id="rId17"/>
    </p:embeddedFont>
    <p:embeddedFont>
      <p:font typeface="DM Sans Semi Bold"/>
      <p:regular r:id="rId18"/>
    </p:embeddedFont>
    <p:embeddedFont>
      <p:font typeface="DM Sans Semi Bold"/>
      <p:regular r:id="rId19"/>
    </p:embeddedFont>
    <p:embeddedFont>
      <p:font typeface="DM Sans Semi Bold"/>
      <p:regular r:id="rId20"/>
    </p:embeddedFont>
    <p:embeddedFont>
      <p:font typeface="Inter Medium"/>
      <p:regular r:id="rId21"/>
    </p:embeddedFont>
    <p:embeddedFont>
      <p:font typeface="Inter Medium"/>
      <p:regular r:id="rId22"/>
    </p:embeddedFont>
    <p:embeddedFont>
      <p:font typeface="Inter Medium"/>
      <p:regular r:id="rId23"/>
    </p:embeddedFont>
    <p:embeddedFont>
      <p:font typeface="Inter Medium"/>
      <p:regular r:id="rId24"/>
    </p:embeddedFont>
  </p:embeddedFon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7" Type="http://schemas.openxmlformats.org/officeDocument/2006/relationships/font" Target="fonts/font1.fntdata"/><Relationship Id="rId18" Type="http://schemas.openxmlformats.org/officeDocument/2006/relationships/font" Target="fonts/font2.fntdata"/><Relationship Id="rId19" Type="http://schemas.openxmlformats.org/officeDocument/2006/relationships/font" Target="fonts/font3.fntdata"/><Relationship Id="rId20" Type="http://schemas.openxmlformats.org/officeDocument/2006/relationships/font" Target="fonts/font4.fntdata"/><Relationship Id="rId21" Type="http://schemas.openxmlformats.org/officeDocument/2006/relationships/font" Target="fonts/font5.fntdata"/><Relationship Id="rId22" Type="http://schemas.openxmlformats.org/officeDocument/2006/relationships/font" Target="fonts/font6.fntdata"/><Relationship Id="rId23" Type="http://schemas.openxmlformats.org/officeDocument/2006/relationships/font" Target="fonts/font7.fntdata"/><Relationship Id="rId24" Type="http://schemas.openxmlformats.org/officeDocument/2006/relationships/font" Target="fonts/font8.fntdata"/></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10-1.png"/><Relationship Id="rId3"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11-1.png"/><Relationship Id="rId3"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2-1.png"/><Relationship Id="rId3"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3-1.png"/><Relationship Id="rId3"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4-1.png"/><Relationship Id="rId3"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5-1.png"/><Relationship Id="rId3"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6-1.png"/><Relationship Id="rId3"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7-1.png"/><Relationship Id="rId3"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8-1.png"/><Relationship Id="rId3"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9-1.png"/><Relationship Id="rId3"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2.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slideLayout" Target="../slideLayouts/slideLayout11.xml"/><Relationship Id="rId3"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4.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slideLayout" Target="../slideLayouts/slideLayout5.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slideLayout" Target="../slideLayouts/slideLayout6.xml"/><Relationship Id="rId6"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slideLayout" Target="../slideLayouts/slideLayout7.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slideLayout" Target="../slideLayouts/slideLayout8.xml"/><Relationship Id="rId7"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slideLayout" Target="../slideLayouts/slideLayout9.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0.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639842" y="670798"/>
            <a:ext cx="7864316" cy="1142524"/>
          </a:xfrm>
          <a:prstGeom prst="rect">
            <a:avLst/>
          </a:prstGeom>
          <a:noFill/>
          <a:ln/>
        </p:spPr>
        <p:txBody>
          <a:bodyPr wrap="square" lIns="0" tIns="0" rIns="0" bIns="0" rtlCol="0" anchor="t"/>
          <a:lstStyle/>
          <a:p>
            <a:pPr indent="0" marL="0">
              <a:lnSpc>
                <a:spcPts val="4450"/>
              </a:lnSpc>
              <a:buNone/>
            </a:pPr>
            <a:r>
              <a:rPr lang="en-US" sz="3550" dirty="0">
                <a:solidFill>
                  <a:srgbClr val="030303"/>
                </a:solidFill>
                <a:latin typeface="DM Sans Semi Bold" pitchFamily="34" charset="0"/>
                <a:ea typeface="DM Sans Semi Bold" pitchFamily="34" charset="-122"/>
                <a:cs typeface="DM Sans Semi Bold" pitchFamily="34" charset="-120"/>
              </a:rPr>
              <a:t>Методи побудови контурів тіл корисних копалин</a:t>
            </a:r>
            <a:endParaRPr lang="en-US" sz="3550" dirty="0"/>
          </a:p>
        </p:txBody>
      </p:sp>
      <p:sp>
        <p:nvSpPr>
          <p:cNvPr id="4" name="Text 1"/>
          <p:cNvSpPr/>
          <p:nvPr/>
        </p:nvSpPr>
        <p:spPr>
          <a:xfrm>
            <a:off x="639842" y="2087523"/>
            <a:ext cx="7864316" cy="2632829"/>
          </a:xfrm>
          <a:prstGeom prst="rect">
            <a:avLst/>
          </a:prstGeom>
          <a:noFill/>
          <a:ln/>
        </p:spPr>
        <p:txBody>
          <a:bodyPr wrap="square" lIns="0" tIns="0" rIns="0" bIns="0" rtlCol="0" anchor="t"/>
          <a:lstStyle/>
          <a:p>
            <a:pPr indent="0" marL="0">
              <a:lnSpc>
                <a:spcPts val="2300"/>
              </a:lnSpc>
              <a:buNone/>
            </a:pPr>
            <a:r>
              <a:rPr lang="en-US" sz="1400" dirty="0">
                <a:solidFill>
                  <a:srgbClr val="464646"/>
                </a:solidFill>
                <a:latin typeface="Inter Medium" pitchFamily="34" charset="0"/>
                <a:ea typeface="Inter Medium" pitchFamily="34" charset="-122"/>
                <a:cs typeface="Inter Medium" pitchFamily="34" charset="-120"/>
              </a:rPr>
              <a:t>Побудова точних контурів тіл корисних копалин – критично важливий етап у процесах геологорозвідки, маркшейдерії та геостатистичного моделювання родовищ. Якісне визначення контурів безпосередньо впливає на оцінку запасів, планування гірничих робіт та економічну ефективність видобутку. Існують різні підходи до цієї задачі, які можна класифікувати на основі використаних даних, інструментів та математичних методів. Основні способи включають геологічні методи, геостатистичні методи, аналітичні методи та комп'ютерні (цифрові) методи. Вибір оптимального методу залежить від геологічної складності родовища, доступності даних та поставлених задач.</a:t>
            </a:r>
            <a:endParaRPr lang="en-US" sz="1400" dirty="0"/>
          </a:p>
        </p:txBody>
      </p:sp>
      <p:sp>
        <p:nvSpPr>
          <p:cNvPr id="5" name="Text 2"/>
          <p:cNvSpPr/>
          <p:nvPr/>
        </p:nvSpPr>
        <p:spPr>
          <a:xfrm>
            <a:off x="639842" y="4925973"/>
            <a:ext cx="7864316" cy="2632829"/>
          </a:xfrm>
          <a:prstGeom prst="rect">
            <a:avLst/>
          </a:prstGeom>
          <a:noFill/>
          <a:ln/>
        </p:spPr>
        <p:txBody>
          <a:bodyPr wrap="square" lIns="0" tIns="0" rIns="0" bIns="0" rtlCol="0" anchor="t"/>
          <a:lstStyle/>
          <a:p>
            <a:pPr indent="0" marL="0">
              <a:lnSpc>
                <a:spcPts val="2300"/>
              </a:lnSpc>
              <a:buNone/>
            </a:pPr>
            <a:r>
              <a:rPr lang="en-US" sz="1400" dirty="0">
                <a:solidFill>
                  <a:srgbClr val="464646"/>
                </a:solidFill>
                <a:latin typeface="Inter Medium" pitchFamily="34" charset="0"/>
                <a:ea typeface="Inter Medium" pitchFamily="34" charset="-122"/>
                <a:cs typeface="Inter Medium" pitchFamily="34" charset="-120"/>
              </a:rPr>
              <a:t>Точне контурування тіл корисних копалин має вирішальне значення для правильної оцінки обсягу та якості мінеральних ресурсів. Неточні контури можуть призвести до значних помилок в оцінці запасів, що, в свою чергу, може негативно вплинути на інвестиційні рішення та економічну доцільність розробки родовища. Крім того, якісне контурування є важливим для оптимізації планування гірничих робіт, включаючи вибір оптимальних методів видобутку, розміщення кар'єрів та підземних виробок, а також управління відходами виробництва. Урахування геологічних особливостей родовища та використання сучасних методів контурування дозволяє забезпечити ефективне та стале видобування корисних копалин.</a:t>
            </a:r>
            <a:endParaRPr 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164223" y="768668"/>
            <a:ext cx="4842391" cy="605195"/>
          </a:xfrm>
          <a:prstGeom prst="rect">
            <a:avLst/>
          </a:prstGeom>
          <a:noFill/>
          <a:ln/>
        </p:spPr>
        <p:txBody>
          <a:bodyPr wrap="none" lIns="0" tIns="0" rIns="0" bIns="0" rtlCol="0" anchor="t"/>
          <a:lstStyle/>
          <a:p>
            <a:pPr indent="0" marL="0">
              <a:lnSpc>
                <a:spcPts val="4750"/>
              </a:lnSpc>
              <a:buNone/>
            </a:pPr>
            <a:r>
              <a:rPr lang="en-US" sz="3800" dirty="0">
                <a:solidFill>
                  <a:srgbClr val="030303"/>
                </a:solidFill>
                <a:latin typeface="DM Sans Semi Bold" pitchFamily="34" charset="0"/>
                <a:ea typeface="DM Sans Semi Bold" pitchFamily="34" charset="-122"/>
                <a:cs typeface="DM Sans Semi Bold" pitchFamily="34" charset="-120"/>
              </a:rPr>
              <a:t>Висновок</a:t>
            </a:r>
            <a:endParaRPr lang="en-US" sz="3800" dirty="0"/>
          </a:p>
        </p:txBody>
      </p:sp>
      <p:sp>
        <p:nvSpPr>
          <p:cNvPr id="4" name="Text 1"/>
          <p:cNvSpPr/>
          <p:nvPr/>
        </p:nvSpPr>
        <p:spPr>
          <a:xfrm>
            <a:off x="6164223" y="1664375"/>
            <a:ext cx="7788354" cy="3099197"/>
          </a:xfrm>
          <a:prstGeom prst="rect">
            <a:avLst/>
          </a:prstGeom>
          <a:noFill/>
          <a:ln/>
        </p:spPr>
        <p:txBody>
          <a:bodyPr wrap="square" lIns="0" tIns="0" rIns="0" bIns="0" rtlCol="0" anchor="t"/>
          <a:lstStyle/>
          <a:p>
            <a:pPr indent="0" marL="0">
              <a:lnSpc>
                <a:spcPts val="2400"/>
              </a:lnSpc>
              <a:buNone/>
            </a:pPr>
            <a:r>
              <a:rPr lang="en-US" sz="1500" dirty="0">
                <a:solidFill>
                  <a:srgbClr val="464646"/>
                </a:solidFill>
                <a:latin typeface="Inter Medium" pitchFamily="34" charset="0"/>
                <a:ea typeface="Inter Medium" pitchFamily="34" charset="-122"/>
                <a:cs typeface="Inter Medium" pitchFamily="34" charset="-120"/>
              </a:rPr>
              <a:t>Побудова контурів тіл корисних копалин відіграє вирішальну роль у розвідці та видобутку, впливаючи на всі етапи – від первинної оцінки запасів до оперативного управління видобутком. Без точного контурування неможливо ефективно планувати гірничі роботи, визначати оптимальні стратегії видобутку та забезпечувати безпеку працівників. Вибір оптимального методу, будь то геологічні, геостатистичні, аналітичні або комп'ютерні підходи, повинен базуватися на детальному аналізі геологічної будови родовища, наявності розвідувальних даних і необхідній точності моделювання. Кожен з цих методів має свої переваги та обмеження, і їх правильне застосування є ключем до успішного моделювання родовища.</a:t>
            </a:r>
            <a:endParaRPr lang="en-US" sz="1500" dirty="0"/>
          </a:p>
        </p:txBody>
      </p:sp>
      <p:sp>
        <p:nvSpPr>
          <p:cNvPr id="5" name="Text 2"/>
          <p:cNvSpPr/>
          <p:nvPr/>
        </p:nvSpPr>
        <p:spPr>
          <a:xfrm>
            <a:off x="6164223" y="4981456"/>
            <a:ext cx="7788354" cy="2479358"/>
          </a:xfrm>
          <a:prstGeom prst="rect">
            <a:avLst/>
          </a:prstGeom>
          <a:noFill/>
          <a:ln/>
        </p:spPr>
        <p:txBody>
          <a:bodyPr wrap="square" lIns="0" tIns="0" rIns="0" bIns="0" rtlCol="0" anchor="t"/>
          <a:lstStyle/>
          <a:p>
            <a:pPr indent="0" marL="0">
              <a:lnSpc>
                <a:spcPts val="2400"/>
              </a:lnSpc>
              <a:buNone/>
            </a:pPr>
            <a:r>
              <a:rPr lang="en-US" sz="1500" dirty="0">
                <a:solidFill>
                  <a:srgbClr val="464646"/>
                </a:solidFill>
                <a:latin typeface="Inter Medium" pitchFamily="34" charset="0"/>
                <a:ea typeface="Inter Medium" pitchFamily="34" charset="-122"/>
                <a:cs typeface="Inter Medium" pitchFamily="34" charset="-120"/>
              </a:rPr>
              <a:t>Впровадження цифрових технологій, зокрема методів обробки великих даних і застосування штучного інтелекту, дозволяє значно підвищити точність і швидкість створення контурів, забезпечуючи більш ефективне планування гірничих робіт, оптимізацію видобутку та контроль за екологічними аспектами розробки родовищ. Цифрові моделі дозволяють проводити віртуальні симуляції різних сценаріїв видобутку, що допомагає приймати обґрунтовані рішення та мінімізувати ризики. Таким чином, сучасні методи контурування є невід'ємною частиною сталого та ефективного управління мінеральними ресурсами.</a:t>
            </a:r>
            <a:endParaRPr lang="en-US" sz="15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626983" y="863918"/>
            <a:ext cx="4479250" cy="559832"/>
          </a:xfrm>
          <a:prstGeom prst="rect">
            <a:avLst/>
          </a:prstGeom>
          <a:noFill/>
          <a:ln/>
        </p:spPr>
        <p:txBody>
          <a:bodyPr wrap="none" lIns="0" tIns="0" rIns="0" bIns="0" rtlCol="0" anchor="t"/>
          <a:lstStyle/>
          <a:p>
            <a:pPr indent="0" marL="0">
              <a:lnSpc>
                <a:spcPts val="4400"/>
              </a:lnSpc>
              <a:buNone/>
            </a:pPr>
            <a:r>
              <a:rPr lang="en-US" sz="3500" dirty="0">
                <a:solidFill>
                  <a:srgbClr val="030303"/>
                </a:solidFill>
                <a:latin typeface="DM Sans Semi Bold" pitchFamily="34" charset="0"/>
                <a:ea typeface="DM Sans Semi Bold" pitchFamily="34" charset="-122"/>
                <a:cs typeface="DM Sans Semi Bold" pitchFamily="34" charset="-120"/>
              </a:rPr>
              <a:t>Геологічні методи</a:t>
            </a:r>
            <a:endParaRPr lang="en-US" sz="3500" dirty="0"/>
          </a:p>
        </p:txBody>
      </p:sp>
      <p:sp>
        <p:nvSpPr>
          <p:cNvPr id="3" name="Text 1"/>
          <p:cNvSpPr/>
          <p:nvPr/>
        </p:nvSpPr>
        <p:spPr>
          <a:xfrm>
            <a:off x="626983" y="1871543"/>
            <a:ext cx="2239566" cy="279916"/>
          </a:xfrm>
          <a:prstGeom prst="rect">
            <a:avLst/>
          </a:prstGeom>
          <a:noFill/>
          <a:ln/>
        </p:spPr>
        <p:txBody>
          <a:bodyPr wrap="none" lIns="0" tIns="0" rIns="0" bIns="0" rtlCol="0" anchor="t"/>
          <a:lstStyle/>
          <a:p>
            <a:pPr indent="0" marL="0">
              <a:lnSpc>
                <a:spcPts val="2200"/>
              </a:lnSpc>
              <a:buNone/>
            </a:pPr>
            <a:r>
              <a:rPr lang="en-US" sz="1750" dirty="0">
                <a:solidFill>
                  <a:srgbClr val="030303"/>
                </a:solidFill>
                <a:latin typeface="DM Sans Semi Bold" pitchFamily="34" charset="0"/>
                <a:ea typeface="DM Sans Semi Bold" pitchFamily="34" charset="-122"/>
                <a:cs typeface="DM Sans Semi Bold" pitchFamily="34" charset="-120"/>
              </a:rPr>
              <a:t>Метод ізоліній</a:t>
            </a:r>
            <a:endParaRPr lang="en-US" sz="1750" dirty="0"/>
          </a:p>
        </p:txBody>
      </p:sp>
      <p:sp>
        <p:nvSpPr>
          <p:cNvPr id="4" name="Text 2"/>
          <p:cNvSpPr/>
          <p:nvPr/>
        </p:nvSpPr>
        <p:spPr>
          <a:xfrm>
            <a:off x="626983" y="2330529"/>
            <a:ext cx="4166949" cy="4587240"/>
          </a:xfrm>
          <a:prstGeom prst="rect">
            <a:avLst/>
          </a:prstGeom>
          <a:noFill/>
          <a:ln/>
        </p:spPr>
        <p:txBody>
          <a:bodyPr wrap="square" lIns="0" tIns="0" rIns="0" bIns="0" rtlCol="0" anchor="t"/>
          <a:lstStyle/>
          <a:p>
            <a:pPr indent="0" marL="0">
              <a:lnSpc>
                <a:spcPts val="2250"/>
              </a:lnSpc>
              <a:buNone/>
            </a:pPr>
            <a:r>
              <a:rPr lang="en-US" sz="1400" dirty="0">
                <a:solidFill>
                  <a:srgbClr val="464646"/>
                </a:solidFill>
                <a:latin typeface="Inter Medium" pitchFamily="34" charset="0"/>
                <a:ea typeface="Inter Medium" pitchFamily="34" charset="-122"/>
                <a:cs typeface="Inter Medium" pitchFamily="34" charset="-120"/>
              </a:rPr>
              <a:t>Використовується для побудови контурів рудних тіл на основі ліній однакової потужності або глибини залягання. Наприклад, при розвідці пластових родовищ вугілля, де будуються ізолінії товщини пласта для визначення запасів. Метод ефективний для родовищ з відносно простою геологічною будовою і поступовою зміною потужності покладів. Важливо враховувати, що точність методу залежить від густоти сітки свердловин та правильності інтерпретації геологічних даних. Необхідно проводити коректне усереднення значень потужності та враховувати можливі локальні зміни в геологічній структурі родовища, щоб уникнути неточностей при побудові контурів.</a:t>
            </a:r>
            <a:endParaRPr lang="en-US" sz="1400" dirty="0"/>
          </a:p>
        </p:txBody>
      </p:sp>
      <p:sp>
        <p:nvSpPr>
          <p:cNvPr id="5" name="Text 3"/>
          <p:cNvSpPr/>
          <p:nvPr/>
        </p:nvSpPr>
        <p:spPr>
          <a:xfrm>
            <a:off x="5238512" y="1871543"/>
            <a:ext cx="2981087" cy="279916"/>
          </a:xfrm>
          <a:prstGeom prst="rect">
            <a:avLst/>
          </a:prstGeom>
          <a:noFill/>
          <a:ln/>
        </p:spPr>
        <p:txBody>
          <a:bodyPr wrap="none" lIns="0" tIns="0" rIns="0" bIns="0" rtlCol="0" anchor="t"/>
          <a:lstStyle/>
          <a:p>
            <a:pPr indent="0" marL="0">
              <a:lnSpc>
                <a:spcPts val="2200"/>
              </a:lnSpc>
              <a:buNone/>
            </a:pPr>
            <a:r>
              <a:rPr lang="en-US" sz="1750" dirty="0">
                <a:solidFill>
                  <a:srgbClr val="030303"/>
                </a:solidFill>
                <a:latin typeface="DM Sans Semi Bold" pitchFamily="34" charset="0"/>
                <a:ea typeface="DM Sans Semi Bold" pitchFamily="34" charset="-122"/>
                <a:cs typeface="DM Sans Semi Bold" pitchFamily="34" charset="-120"/>
              </a:rPr>
              <a:t>Метод геологічних розрізів</a:t>
            </a:r>
            <a:endParaRPr lang="en-US" sz="1750" dirty="0"/>
          </a:p>
        </p:txBody>
      </p:sp>
      <p:sp>
        <p:nvSpPr>
          <p:cNvPr id="6" name="Text 4"/>
          <p:cNvSpPr/>
          <p:nvPr/>
        </p:nvSpPr>
        <p:spPr>
          <a:xfrm>
            <a:off x="5238512" y="2330529"/>
            <a:ext cx="4166949" cy="4873943"/>
          </a:xfrm>
          <a:prstGeom prst="rect">
            <a:avLst/>
          </a:prstGeom>
          <a:noFill/>
          <a:ln/>
        </p:spPr>
        <p:txBody>
          <a:bodyPr wrap="square" lIns="0" tIns="0" rIns="0" bIns="0" rtlCol="0" anchor="t"/>
          <a:lstStyle/>
          <a:p>
            <a:pPr indent="0" marL="0">
              <a:lnSpc>
                <a:spcPts val="2250"/>
              </a:lnSpc>
              <a:buNone/>
            </a:pPr>
            <a:r>
              <a:rPr lang="en-US" sz="1400" dirty="0">
                <a:solidFill>
                  <a:srgbClr val="464646"/>
                </a:solidFill>
                <a:latin typeface="Inter Medium" pitchFamily="34" charset="0"/>
                <a:ea typeface="Inter Medium" pitchFamily="34" charset="-122"/>
                <a:cs typeface="Inter Medium" pitchFamily="34" charset="-120"/>
              </a:rPr>
              <a:t>Передбачає створення серії вертикальних геологічних розрізів на основі даних буріння та геологічних спостережень на поверхні. Дозволяє деталізувати внутрішню будову рудного тіла, виявити зони збагачення або збіднення, а також врахувати наявність тектонічних порушень. Особливо корисний при розвідці складних за морфологією родовищ. При побудові геологічних розрізів велике значення має правильна геологічна інтерпретація, зокрема, коректне зіставлення літологічних шарів та рудних інтервалів між свердловинами. Важливо враховувати можливу наявність фаціальних змін, кутів незгідності та інших геологічних особливостей, які можуть вплинути на форму та розміри рудного тіла.</a:t>
            </a:r>
            <a:endParaRPr lang="en-US" sz="1400" dirty="0"/>
          </a:p>
        </p:txBody>
      </p:sp>
      <p:sp>
        <p:nvSpPr>
          <p:cNvPr id="7" name="Text 5"/>
          <p:cNvSpPr/>
          <p:nvPr/>
        </p:nvSpPr>
        <p:spPr>
          <a:xfrm>
            <a:off x="9850041" y="1871543"/>
            <a:ext cx="3337917" cy="279916"/>
          </a:xfrm>
          <a:prstGeom prst="rect">
            <a:avLst/>
          </a:prstGeom>
          <a:noFill/>
          <a:ln/>
        </p:spPr>
        <p:txBody>
          <a:bodyPr wrap="none" lIns="0" tIns="0" rIns="0" bIns="0" rtlCol="0" anchor="t"/>
          <a:lstStyle/>
          <a:p>
            <a:pPr indent="0" marL="0">
              <a:lnSpc>
                <a:spcPts val="2200"/>
              </a:lnSpc>
              <a:buNone/>
            </a:pPr>
            <a:r>
              <a:rPr lang="en-US" sz="1750" dirty="0">
                <a:solidFill>
                  <a:srgbClr val="030303"/>
                </a:solidFill>
                <a:latin typeface="DM Sans Semi Bold" pitchFamily="34" charset="0"/>
                <a:ea typeface="DM Sans Semi Bold" pitchFamily="34" charset="-122"/>
                <a:cs typeface="DM Sans Semi Bold" pitchFamily="34" charset="-120"/>
              </a:rPr>
              <a:t>Метод експертної інтерполяції</a:t>
            </a:r>
            <a:endParaRPr lang="en-US" sz="1750" dirty="0"/>
          </a:p>
        </p:txBody>
      </p:sp>
      <p:sp>
        <p:nvSpPr>
          <p:cNvPr id="8" name="Text 6"/>
          <p:cNvSpPr/>
          <p:nvPr/>
        </p:nvSpPr>
        <p:spPr>
          <a:xfrm>
            <a:off x="9850041" y="2330529"/>
            <a:ext cx="4166949" cy="4587240"/>
          </a:xfrm>
          <a:prstGeom prst="rect">
            <a:avLst/>
          </a:prstGeom>
          <a:noFill/>
          <a:ln/>
        </p:spPr>
        <p:txBody>
          <a:bodyPr wrap="square" lIns="0" tIns="0" rIns="0" bIns="0" rtlCol="0" anchor="t"/>
          <a:lstStyle/>
          <a:p>
            <a:pPr indent="0" marL="0">
              <a:lnSpc>
                <a:spcPts val="2250"/>
              </a:lnSpc>
              <a:buNone/>
            </a:pPr>
            <a:r>
              <a:rPr lang="en-US" sz="1400" dirty="0">
                <a:solidFill>
                  <a:srgbClr val="464646"/>
                </a:solidFill>
                <a:latin typeface="Inter Medium" pitchFamily="34" charset="0"/>
                <a:ea typeface="Inter Medium" pitchFamily="34" charset="-122"/>
                <a:cs typeface="Inter Medium" pitchFamily="34" charset="-120"/>
              </a:rPr>
              <a:t>Поєднує дані буріння, результати геофізичних досліджень та знання геолога про геологічну будову родовища. Враховує наявність розривних порушень, особливості літологічного складу вмісних порід та генезис рудного тіла. Застосовується для побудови контурів у випадках, коли даних недостатньо для застосування суто математичних методів. Ефективність методу значною мірою залежить від досвіду та кваліфікації геолога, який проводить інтерпретацію. Важливо критично оцінювати наявні дані, враховувати можливі невизначеності та використовувати додаткову інформацію, таку як результати аналізу структурних карт, для обґрунтування побудованих контурів.</a:t>
            </a:r>
            <a:endParaRPr lang="en-US"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2082522"/>
          </a:xfrm>
          <a:prstGeom prst="rect">
            <a:avLst/>
          </a:prstGeom>
        </p:spPr>
      </p:pic>
      <p:sp>
        <p:nvSpPr>
          <p:cNvPr id="3" name="Text 0"/>
          <p:cNvSpPr/>
          <p:nvPr/>
        </p:nvSpPr>
        <p:spPr>
          <a:xfrm>
            <a:off x="583049" y="2541151"/>
            <a:ext cx="4662249" cy="520541"/>
          </a:xfrm>
          <a:prstGeom prst="rect">
            <a:avLst/>
          </a:prstGeom>
          <a:noFill/>
          <a:ln/>
        </p:spPr>
        <p:txBody>
          <a:bodyPr wrap="none" lIns="0" tIns="0" rIns="0" bIns="0" rtlCol="0" anchor="t"/>
          <a:lstStyle/>
          <a:p>
            <a:pPr indent="0" marL="0">
              <a:lnSpc>
                <a:spcPts val="4050"/>
              </a:lnSpc>
              <a:buNone/>
            </a:pPr>
            <a:r>
              <a:rPr lang="en-US" sz="3250" dirty="0">
                <a:solidFill>
                  <a:srgbClr val="030303"/>
                </a:solidFill>
                <a:latin typeface="DM Sans Semi Bold" pitchFamily="34" charset="0"/>
                <a:ea typeface="DM Sans Semi Bold" pitchFamily="34" charset="-122"/>
                <a:cs typeface="DM Sans Semi Bold" pitchFamily="34" charset="-120"/>
              </a:rPr>
              <a:t>Геостатистичні методи</a:t>
            </a:r>
            <a:endParaRPr lang="en-US" sz="3250" dirty="0"/>
          </a:p>
        </p:txBody>
      </p:sp>
      <p:sp>
        <p:nvSpPr>
          <p:cNvPr id="4" name="Shape 1"/>
          <p:cNvSpPr/>
          <p:nvPr/>
        </p:nvSpPr>
        <p:spPr>
          <a:xfrm>
            <a:off x="583049" y="3499009"/>
            <a:ext cx="374809" cy="374809"/>
          </a:xfrm>
          <a:prstGeom prst="roundRect">
            <a:avLst>
              <a:gd name="adj" fmla="val 6668"/>
            </a:avLst>
          </a:prstGeom>
          <a:solidFill>
            <a:srgbClr val="F2EEEE"/>
          </a:solidFill>
          <a:ln/>
        </p:spPr>
      </p:sp>
      <p:sp>
        <p:nvSpPr>
          <p:cNvPr id="5" name="Text 2"/>
          <p:cNvSpPr/>
          <p:nvPr/>
        </p:nvSpPr>
        <p:spPr>
          <a:xfrm>
            <a:off x="726877" y="3561398"/>
            <a:ext cx="87035" cy="249912"/>
          </a:xfrm>
          <a:prstGeom prst="rect">
            <a:avLst/>
          </a:prstGeom>
          <a:noFill/>
          <a:ln/>
        </p:spPr>
        <p:txBody>
          <a:bodyPr wrap="none" lIns="0" tIns="0" rIns="0" bIns="0" rtlCol="0" anchor="t"/>
          <a:lstStyle/>
          <a:p>
            <a:pPr algn="ctr" indent="0" marL="0">
              <a:lnSpc>
                <a:spcPts val="1950"/>
              </a:lnSpc>
              <a:buNone/>
            </a:pPr>
            <a:r>
              <a:rPr lang="en-US" sz="1950" dirty="0">
                <a:solidFill>
                  <a:srgbClr val="464646"/>
                </a:solidFill>
                <a:latin typeface="DM Sans Semi Bold" pitchFamily="34" charset="0"/>
                <a:ea typeface="DM Sans Semi Bold" pitchFamily="34" charset="-122"/>
                <a:cs typeface="DM Sans Semi Bold" pitchFamily="34" charset="-120"/>
              </a:rPr>
              <a:t>1</a:t>
            </a:r>
            <a:endParaRPr lang="en-US" sz="1950" dirty="0"/>
          </a:p>
        </p:txBody>
      </p:sp>
      <p:sp>
        <p:nvSpPr>
          <p:cNvPr id="6" name="Text 3"/>
          <p:cNvSpPr/>
          <p:nvPr/>
        </p:nvSpPr>
        <p:spPr>
          <a:xfrm>
            <a:off x="1124426" y="3499009"/>
            <a:ext cx="2082522" cy="260271"/>
          </a:xfrm>
          <a:prstGeom prst="rect">
            <a:avLst/>
          </a:prstGeom>
          <a:noFill/>
          <a:ln/>
        </p:spPr>
        <p:txBody>
          <a:bodyPr wrap="none" lIns="0" tIns="0" rIns="0" bIns="0" rtlCol="0" anchor="t"/>
          <a:lstStyle/>
          <a:p>
            <a:pPr indent="0" marL="0">
              <a:lnSpc>
                <a:spcPts val="2000"/>
              </a:lnSpc>
              <a:buNone/>
            </a:pPr>
            <a:r>
              <a:rPr lang="en-US" sz="1600" dirty="0">
                <a:solidFill>
                  <a:srgbClr val="464646"/>
                </a:solidFill>
                <a:latin typeface="DM Sans Semi Bold" pitchFamily="34" charset="0"/>
                <a:ea typeface="DM Sans Semi Bold" pitchFamily="34" charset="-122"/>
                <a:cs typeface="DM Sans Semi Bold" pitchFamily="34" charset="-120"/>
              </a:rPr>
              <a:t>Метод крігінгу</a:t>
            </a:r>
            <a:endParaRPr lang="en-US" sz="1600" dirty="0"/>
          </a:p>
        </p:txBody>
      </p:sp>
      <p:sp>
        <p:nvSpPr>
          <p:cNvPr id="7" name="Text 4"/>
          <p:cNvSpPr/>
          <p:nvPr/>
        </p:nvSpPr>
        <p:spPr>
          <a:xfrm>
            <a:off x="1124426" y="3859173"/>
            <a:ext cx="6107549" cy="1598771"/>
          </a:xfrm>
          <a:prstGeom prst="rect">
            <a:avLst/>
          </a:prstGeom>
          <a:noFill/>
          <a:ln/>
        </p:spPr>
        <p:txBody>
          <a:bodyPr wrap="square" lIns="0" tIns="0" rIns="0" bIns="0" rtlCol="0" anchor="t"/>
          <a:lstStyle/>
          <a:p>
            <a:pPr indent="0" marL="0">
              <a:lnSpc>
                <a:spcPts val="2050"/>
              </a:lnSpc>
              <a:buNone/>
            </a:pPr>
            <a:r>
              <a:rPr lang="en-US" sz="1300" dirty="0">
                <a:solidFill>
                  <a:srgbClr val="464646"/>
                </a:solidFill>
                <a:latin typeface="Inter Medium" pitchFamily="34" charset="0"/>
                <a:ea typeface="Inter Medium" pitchFamily="34" charset="-122"/>
                <a:cs typeface="Inter Medium" pitchFamily="34" charset="-120"/>
              </a:rPr>
              <a:t>Геостатистичний метод прогнозування, що базується на варіограмному аналізі. Враховує просторову кореляцію значень корисного компонента у точках спостереження (свердловинах, пробах). Дозволяє отримати найбільш точні контури тіл корисних копалин з мінімальними похибками інтерполяції, особливо при складній просторовій мінливості параметрів. Застосовується для оптимізації видобутку.</a:t>
            </a:r>
            <a:endParaRPr lang="en-US" sz="1300" dirty="0"/>
          </a:p>
        </p:txBody>
      </p:sp>
      <p:sp>
        <p:nvSpPr>
          <p:cNvPr id="8" name="Shape 5"/>
          <p:cNvSpPr/>
          <p:nvPr/>
        </p:nvSpPr>
        <p:spPr>
          <a:xfrm>
            <a:off x="7398544" y="3499009"/>
            <a:ext cx="374809" cy="374809"/>
          </a:xfrm>
          <a:prstGeom prst="roundRect">
            <a:avLst>
              <a:gd name="adj" fmla="val 6668"/>
            </a:avLst>
          </a:prstGeom>
          <a:solidFill>
            <a:srgbClr val="F2EEEE"/>
          </a:solidFill>
          <a:ln/>
        </p:spPr>
      </p:sp>
      <p:sp>
        <p:nvSpPr>
          <p:cNvPr id="9" name="Text 6"/>
          <p:cNvSpPr/>
          <p:nvPr/>
        </p:nvSpPr>
        <p:spPr>
          <a:xfrm>
            <a:off x="7513796" y="3561398"/>
            <a:ext cx="144185" cy="249912"/>
          </a:xfrm>
          <a:prstGeom prst="rect">
            <a:avLst/>
          </a:prstGeom>
          <a:noFill/>
          <a:ln/>
        </p:spPr>
        <p:txBody>
          <a:bodyPr wrap="none" lIns="0" tIns="0" rIns="0" bIns="0" rtlCol="0" anchor="t"/>
          <a:lstStyle/>
          <a:p>
            <a:pPr algn="ctr" indent="0" marL="0">
              <a:lnSpc>
                <a:spcPts val="1950"/>
              </a:lnSpc>
              <a:buNone/>
            </a:pPr>
            <a:r>
              <a:rPr lang="en-US" sz="1950" dirty="0">
                <a:solidFill>
                  <a:srgbClr val="464646"/>
                </a:solidFill>
                <a:latin typeface="DM Sans Semi Bold" pitchFamily="34" charset="0"/>
                <a:ea typeface="DM Sans Semi Bold" pitchFamily="34" charset="-122"/>
                <a:cs typeface="DM Sans Semi Bold" pitchFamily="34" charset="-120"/>
              </a:rPr>
              <a:t>2</a:t>
            </a:r>
            <a:endParaRPr lang="en-US" sz="1950" dirty="0"/>
          </a:p>
        </p:txBody>
      </p:sp>
      <p:sp>
        <p:nvSpPr>
          <p:cNvPr id="10" name="Text 7"/>
          <p:cNvSpPr/>
          <p:nvPr/>
        </p:nvSpPr>
        <p:spPr>
          <a:xfrm>
            <a:off x="7939921" y="3499009"/>
            <a:ext cx="2715697" cy="260271"/>
          </a:xfrm>
          <a:prstGeom prst="rect">
            <a:avLst/>
          </a:prstGeom>
          <a:noFill/>
          <a:ln/>
        </p:spPr>
        <p:txBody>
          <a:bodyPr wrap="none" lIns="0" tIns="0" rIns="0" bIns="0" rtlCol="0" anchor="t"/>
          <a:lstStyle/>
          <a:p>
            <a:pPr indent="0" marL="0">
              <a:lnSpc>
                <a:spcPts val="2000"/>
              </a:lnSpc>
              <a:buNone/>
            </a:pPr>
            <a:r>
              <a:rPr lang="en-US" sz="1600" dirty="0">
                <a:solidFill>
                  <a:srgbClr val="464646"/>
                </a:solidFill>
                <a:latin typeface="DM Sans Semi Bold" pitchFamily="34" charset="0"/>
                <a:ea typeface="DM Sans Semi Bold" pitchFamily="34" charset="-122"/>
                <a:cs typeface="DM Sans Semi Bold" pitchFamily="34" charset="-120"/>
              </a:rPr>
              <a:t>Метод найближчого сусіда</a:t>
            </a:r>
            <a:endParaRPr lang="en-US" sz="1600" dirty="0"/>
          </a:p>
        </p:txBody>
      </p:sp>
      <p:sp>
        <p:nvSpPr>
          <p:cNvPr id="11" name="Text 8"/>
          <p:cNvSpPr/>
          <p:nvPr/>
        </p:nvSpPr>
        <p:spPr>
          <a:xfrm>
            <a:off x="7939921" y="3859173"/>
            <a:ext cx="6107549" cy="1598771"/>
          </a:xfrm>
          <a:prstGeom prst="rect">
            <a:avLst/>
          </a:prstGeom>
          <a:noFill/>
          <a:ln/>
        </p:spPr>
        <p:txBody>
          <a:bodyPr wrap="square" lIns="0" tIns="0" rIns="0" bIns="0" rtlCol="0" anchor="t"/>
          <a:lstStyle/>
          <a:p>
            <a:pPr indent="0" marL="0">
              <a:lnSpc>
                <a:spcPts val="2050"/>
              </a:lnSpc>
              <a:buNone/>
            </a:pPr>
            <a:r>
              <a:rPr lang="en-US" sz="1300" dirty="0">
                <a:solidFill>
                  <a:srgbClr val="464646"/>
                </a:solidFill>
                <a:latin typeface="Inter Medium" pitchFamily="34" charset="0"/>
                <a:ea typeface="Inter Medium" pitchFamily="34" charset="-122"/>
                <a:cs typeface="Inter Medium" pitchFamily="34" charset="-120"/>
              </a:rPr>
              <a:t>Побудова контурів на основі значень найближчих точок вибірки. Кожному блоку присвоюється значення найближчої проби. Використовується для швидких, попередніх оцінок запасів, але дає менш точні результати, ніж крігінг, особливо у випадках нерівномірної сітки свердловин або складної геології родовища. Чутливий до вибору відстані пошуку сусідів.</a:t>
            </a:r>
            <a:endParaRPr lang="en-US" sz="1300" dirty="0"/>
          </a:p>
        </p:txBody>
      </p:sp>
      <p:sp>
        <p:nvSpPr>
          <p:cNvPr id="12" name="Shape 9"/>
          <p:cNvSpPr/>
          <p:nvPr/>
        </p:nvSpPr>
        <p:spPr>
          <a:xfrm>
            <a:off x="583049" y="5811917"/>
            <a:ext cx="374809" cy="374809"/>
          </a:xfrm>
          <a:prstGeom prst="roundRect">
            <a:avLst>
              <a:gd name="adj" fmla="val 6668"/>
            </a:avLst>
          </a:prstGeom>
          <a:solidFill>
            <a:srgbClr val="F2EEEE"/>
          </a:solidFill>
          <a:ln/>
        </p:spPr>
      </p:sp>
      <p:sp>
        <p:nvSpPr>
          <p:cNvPr id="13" name="Text 10"/>
          <p:cNvSpPr/>
          <p:nvPr/>
        </p:nvSpPr>
        <p:spPr>
          <a:xfrm>
            <a:off x="695563" y="5874306"/>
            <a:ext cx="149662" cy="249912"/>
          </a:xfrm>
          <a:prstGeom prst="rect">
            <a:avLst/>
          </a:prstGeom>
          <a:noFill/>
          <a:ln/>
        </p:spPr>
        <p:txBody>
          <a:bodyPr wrap="none" lIns="0" tIns="0" rIns="0" bIns="0" rtlCol="0" anchor="t"/>
          <a:lstStyle/>
          <a:p>
            <a:pPr algn="ctr" indent="0" marL="0">
              <a:lnSpc>
                <a:spcPts val="1950"/>
              </a:lnSpc>
              <a:buNone/>
            </a:pPr>
            <a:r>
              <a:rPr lang="en-US" sz="1950" dirty="0">
                <a:solidFill>
                  <a:srgbClr val="464646"/>
                </a:solidFill>
                <a:latin typeface="DM Sans Semi Bold" pitchFamily="34" charset="0"/>
                <a:ea typeface="DM Sans Semi Bold" pitchFamily="34" charset="-122"/>
                <a:cs typeface="DM Sans Semi Bold" pitchFamily="34" charset="-120"/>
              </a:rPr>
              <a:t>3</a:t>
            </a:r>
            <a:endParaRPr lang="en-US" sz="1950" dirty="0"/>
          </a:p>
        </p:txBody>
      </p:sp>
      <p:sp>
        <p:nvSpPr>
          <p:cNvPr id="14" name="Text 11"/>
          <p:cNvSpPr/>
          <p:nvPr/>
        </p:nvSpPr>
        <p:spPr>
          <a:xfrm>
            <a:off x="1124426" y="5811917"/>
            <a:ext cx="3666768" cy="260271"/>
          </a:xfrm>
          <a:prstGeom prst="rect">
            <a:avLst/>
          </a:prstGeom>
          <a:noFill/>
          <a:ln/>
        </p:spPr>
        <p:txBody>
          <a:bodyPr wrap="none" lIns="0" tIns="0" rIns="0" bIns="0" rtlCol="0" anchor="t"/>
          <a:lstStyle/>
          <a:p>
            <a:pPr indent="0" marL="0">
              <a:lnSpc>
                <a:spcPts val="2000"/>
              </a:lnSpc>
              <a:buNone/>
            </a:pPr>
            <a:r>
              <a:rPr lang="en-US" sz="1600" dirty="0">
                <a:solidFill>
                  <a:srgbClr val="464646"/>
                </a:solidFill>
                <a:latin typeface="DM Sans Semi Bold" pitchFamily="34" charset="0"/>
                <a:ea typeface="DM Sans Semi Bold" pitchFamily="34" charset="-122"/>
                <a:cs typeface="DM Sans Semi Bold" pitchFamily="34" charset="-120"/>
              </a:rPr>
              <a:t>Метод зворотних вагових відстаней</a:t>
            </a:r>
            <a:endParaRPr lang="en-US" sz="1600" dirty="0"/>
          </a:p>
        </p:txBody>
      </p:sp>
      <p:sp>
        <p:nvSpPr>
          <p:cNvPr id="15" name="Text 12"/>
          <p:cNvSpPr/>
          <p:nvPr/>
        </p:nvSpPr>
        <p:spPr>
          <a:xfrm>
            <a:off x="1124426" y="6172081"/>
            <a:ext cx="6107549" cy="1598771"/>
          </a:xfrm>
          <a:prstGeom prst="rect">
            <a:avLst/>
          </a:prstGeom>
          <a:noFill/>
          <a:ln/>
        </p:spPr>
        <p:txBody>
          <a:bodyPr wrap="square" lIns="0" tIns="0" rIns="0" bIns="0" rtlCol="0" anchor="t"/>
          <a:lstStyle/>
          <a:p>
            <a:pPr indent="0" marL="0">
              <a:lnSpc>
                <a:spcPts val="2050"/>
              </a:lnSpc>
              <a:buNone/>
            </a:pPr>
            <a:r>
              <a:rPr lang="en-US" sz="1300" dirty="0">
                <a:solidFill>
                  <a:srgbClr val="464646"/>
                </a:solidFill>
                <a:latin typeface="Inter Medium" pitchFamily="34" charset="0"/>
                <a:ea typeface="Inter Medium" pitchFamily="34" charset="-122"/>
                <a:cs typeface="Inter Medium" pitchFamily="34" charset="-120"/>
              </a:rPr>
              <a:t>Контури створюються на основі вагової інтерполяції значень проб, де вага обернено пропорційна відстані до точки прогнозу. Простий у реалізації та обчисленні, але менш точний, ніж крігінг, оскільки не враховує просторову автокореляцію даних. Ефективний для первинної оцінки, коли потрібно швидко отримати уявлення про розподіл корисного компонента.</a:t>
            </a:r>
            <a:endParaRPr lang="en-US" sz="1300" dirty="0"/>
          </a:p>
        </p:txBody>
      </p:sp>
      <p:sp>
        <p:nvSpPr>
          <p:cNvPr id="16" name="Shape 13"/>
          <p:cNvSpPr/>
          <p:nvPr/>
        </p:nvSpPr>
        <p:spPr>
          <a:xfrm>
            <a:off x="7398544" y="5811917"/>
            <a:ext cx="374809" cy="374809"/>
          </a:xfrm>
          <a:prstGeom prst="roundRect">
            <a:avLst>
              <a:gd name="adj" fmla="val 6668"/>
            </a:avLst>
          </a:prstGeom>
          <a:solidFill>
            <a:srgbClr val="F2EEEE"/>
          </a:solidFill>
          <a:ln/>
        </p:spPr>
      </p:sp>
      <p:sp>
        <p:nvSpPr>
          <p:cNvPr id="17" name="Text 14"/>
          <p:cNvSpPr/>
          <p:nvPr/>
        </p:nvSpPr>
        <p:spPr>
          <a:xfrm>
            <a:off x="7506176" y="5874306"/>
            <a:ext cx="159425" cy="249912"/>
          </a:xfrm>
          <a:prstGeom prst="rect">
            <a:avLst/>
          </a:prstGeom>
          <a:noFill/>
          <a:ln/>
        </p:spPr>
        <p:txBody>
          <a:bodyPr wrap="none" lIns="0" tIns="0" rIns="0" bIns="0" rtlCol="0" anchor="t"/>
          <a:lstStyle/>
          <a:p>
            <a:pPr algn="ctr" indent="0" marL="0">
              <a:lnSpc>
                <a:spcPts val="1950"/>
              </a:lnSpc>
              <a:buNone/>
            </a:pPr>
            <a:r>
              <a:rPr lang="en-US" sz="1950" dirty="0">
                <a:solidFill>
                  <a:srgbClr val="464646"/>
                </a:solidFill>
                <a:latin typeface="DM Sans Semi Bold" pitchFamily="34" charset="0"/>
                <a:ea typeface="DM Sans Semi Bold" pitchFamily="34" charset="-122"/>
                <a:cs typeface="DM Sans Semi Bold" pitchFamily="34" charset="-120"/>
              </a:rPr>
              <a:t>4</a:t>
            </a:r>
            <a:endParaRPr lang="en-US" sz="1950" dirty="0"/>
          </a:p>
        </p:txBody>
      </p:sp>
      <p:sp>
        <p:nvSpPr>
          <p:cNvPr id="18" name="Text 15"/>
          <p:cNvSpPr/>
          <p:nvPr/>
        </p:nvSpPr>
        <p:spPr>
          <a:xfrm>
            <a:off x="7939921" y="5811917"/>
            <a:ext cx="2987040" cy="260271"/>
          </a:xfrm>
          <a:prstGeom prst="rect">
            <a:avLst/>
          </a:prstGeom>
          <a:noFill/>
          <a:ln/>
        </p:spPr>
        <p:txBody>
          <a:bodyPr wrap="none" lIns="0" tIns="0" rIns="0" bIns="0" rtlCol="0" anchor="t"/>
          <a:lstStyle/>
          <a:p>
            <a:pPr indent="0" marL="0">
              <a:lnSpc>
                <a:spcPts val="2000"/>
              </a:lnSpc>
              <a:buNone/>
            </a:pPr>
            <a:r>
              <a:rPr lang="en-US" sz="1600" dirty="0">
                <a:solidFill>
                  <a:srgbClr val="464646"/>
                </a:solidFill>
                <a:latin typeface="DM Sans Semi Bold" pitchFamily="34" charset="0"/>
                <a:ea typeface="DM Sans Semi Bold" pitchFamily="34" charset="-122"/>
                <a:cs typeface="DM Sans Semi Bold" pitchFamily="34" charset="-120"/>
              </a:rPr>
              <a:t>Метод варіограмного аналізу</a:t>
            </a:r>
            <a:endParaRPr lang="en-US" sz="1600" dirty="0"/>
          </a:p>
        </p:txBody>
      </p:sp>
      <p:sp>
        <p:nvSpPr>
          <p:cNvPr id="19" name="Text 16"/>
          <p:cNvSpPr/>
          <p:nvPr/>
        </p:nvSpPr>
        <p:spPr>
          <a:xfrm>
            <a:off x="7939921" y="6172081"/>
            <a:ext cx="6107549" cy="1598771"/>
          </a:xfrm>
          <a:prstGeom prst="rect">
            <a:avLst/>
          </a:prstGeom>
          <a:noFill/>
          <a:ln/>
        </p:spPr>
        <p:txBody>
          <a:bodyPr wrap="square" lIns="0" tIns="0" rIns="0" bIns="0" rtlCol="0" anchor="t"/>
          <a:lstStyle/>
          <a:p>
            <a:pPr indent="0" marL="0">
              <a:lnSpc>
                <a:spcPts val="2050"/>
              </a:lnSpc>
              <a:buNone/>
            </a:pPr>
            <a:r>
              <a:rPr lang="en-US" sz="1300" dirty="0">
                <a:solidFill>
                  <a:srgbClr val="464646"/>
                </a:solidFill>
                <a:latin typeface="Inter Medium" pitchFamily="34" charset="0"/>
                <a:ea typeface="Inter Medium" pitchFamily="34" charset="-122"/>
                <a:cs typeface="Inter Medium" pitchFamily="34" charset="-120"/>
              </a:rPr>
              <a:t>Визначає та моделює просторову залежність геологічних показників, таких як вміст корисного компонента або потужність рудного тіла. Результати використовуються для покращення геостатистичних моделей, зокрема при застосуванні крігінгу, дозволяючи більш обґрунтовано враховувати структуру родовища та підвищити точність контурів. Важливий етап у геостатистичному моделюванні.</a:t>
            </a:r>
            <a:endParaRPr lang="en-US" sz="13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057424" y="888087"/>
            <a:ext cx="4079438" cy="509826"/>
          </a:xfrm>
          <a:prstGeom prst="rect">
            <a:avLst/>
          </a:prstGeom>
          <a:noFill/>
          <a:ln/>
        </p:spPr>
        <p:txBody>
          <a:bodyPr wrap="none" lIns="0" tIns="0" rIns="0" bIns="0" rtlCol="0" anchor="t"/>
          <a:lstStyle/>
          <a:p>
            <a:pPr indent="0" marL="0">
              <a:lnSpc>
                <a:spcPts val="4000"/>
              </a:lnSpc>
              <a:buNone/>
            </a:pPr>
            <a:r>
              <a:rPr lang="en-US" sz="3200" dirty="0">
                <a:solidFill>
                  <a:srgbClr val="030303"/>
                </a:solidFill>
                <a:latin typeface="DM Sans Semi Bold" pitchFamily="34" charset="0"/>
                <a:ea typeface="DM Sans Semi Bold" pitchFamily="34" charset="-122"/>
                <a:cs typeface="DM Sans Semi Bold" pitchFamily="34" charset="-120"/>
              </a:rPr>
              <a:t>Аналітичні методи</a:t>
            </a:r>
            <a:endParaRPr lang="en-US" sz="3200" dirty="0"/>
          </a:p>
        </p:txBody>
      </p:sp>
      <p:sp>
        <p:nvSpPr>
          <p:cNvPr id="4" name="Shape 1"/>
          <p:cNvSpPr/>
          <p:nvPr/>
        </p:nvSpPr>
        <p:spPr>
          <a:xfrm>
            <a:off x="6057424" y="1642586"/>
            <a:ext cx="3919418" cy="3551158"/>
          </a:xfrm>
          <a:prstGeom prst="roundRect">
            <a:avLst>
              <a:gd name="adj" fmla="val 689"/>
            </a:avLst>
          </a:prstGeom>
          <a:solidFill>
            <a:srgbClr val="F2EEEE"/>
          </a:solidFill>
          <a:ln/>
        </p:spPr>
      </p:sp>
      <p:sp>
        <p:nvSpPr>
          <p:cNvPr id="5" name="Text 2"/>
          <p:cNvSpPr/>
          <p:nvPr/>
        </p:nvSpPr>
        <p:spPr>
          <a:xfrm>
            <a:off x="6220539" y="1805702"/>
            <a:ext cx="2455783" cy="254913"/>
          </a:xfrm>
          <a:prstGeom prst="rect">
            <a:avLst/>
          </a:prstGeom>
          <a:noFill/>
          <a:ln/>
        </p:spPr>
        <p:txBody>
          <a:bodyPr wrap="none" lIns="0" tIns="0" rIns="0" bIns="0" rtlCol="0" anchor="t"/>
          <a:lstStyle/>
          <a:p>
            <a:pPr indent="0" marL="0">
              <a:lnSpc>
                <a:spcPts val="2000"/>
              </a:lnSpc>
              <a:buNone/>
            </a:pPr>
            <a:r>
              <a:rPr lang="en-US" sz="1600" dirty="0">
                <a:solidFill>
                  <a:srgbClr val="464646"/>
                </a:solidFill>
                <a:latin typeface="DM Sans Semi Bold" pitchFamily="34" charset="0"/>
                <a:ea typeface="DM Sans Semi Bold" pitchFamily="34" charset="-122"/>
                <a:cs typeface="DM Sans Semi Bold" pitchFamily="34" charset="-120"/>
              </a:rPr>
              <a:t>Метод триангуляції (TIN)</a:t>
            </a:r>
            <a:endParaRPr lang="en-US" sz="1600" dirty="0"/>
          </a:p>
        </p:txBody>
      </p:sp>
      <p:sp>
        <p:nvSpPr>
          <p:cNvPr id="6" name="Text 3"/>
          <p:cNvSpPr/>
          <p:nvPr/>
        </p:nvSpPr>
        <p:spPr>
          <a:xfrm>
            <a:off x="6220539" y="2158484"/>
            <a:ext cx="3593187" cy="2611041"/>
          </a:xfrm>
          <a:prstGeom prst="rect">
            <a:avLst/>
          </a:prstGeom>
          <a:noFill/>
          <a:ln/>
        </p:spPr>
        <p:txBody>
          <a:bodyPr wrap="square" lIns="0" tIns="0" rIns="0" bIns="0" rtlCol="0" anchor="t"/>
          <a:lstStyle/>
          <a:p>
            <a:pPr indent="0" marL="0">
              <a:lnSpc>
                <a:spcPts val="2050"/>
              </a:lnSpc>
              <a:buNone/>
            </a:pPr>
            <a:r>
              <a:rPr lang="en-US" sz="1250" dirty="0">
                <a:solidFill>
                  <a:srgbClr val="464646"/>
                </a:solidFill>
                <a:latin typeface="Inter Medium" pitchFamily="34" charset="0"/>
                <a:ea typeface="Inter Medium" pitchFamily="34" charset="-122"/>
                <a:cs typeface="Inter Medium" pitchFamily="34" charset="-120"/>
              </a:rPr>
              <a:t>Побудова контурів здійснюється шляхом створення тривимірної моделі родовища на основі триангуляційної мережі (TIN). Кожен трикутник визначається трьома точками даних (свердловини, точки вимірювань). Забезпечує високу точність контурів, особливо важливу для 3D-моделювання складних геологічних структур. Зручний для імпорту в ГІС та програмне забезпечення для гірничого планування.</a:t>
            </a:r>
            <a:endParaRPr lang="en-US" sz="1250" dirty="0"/>
          </a:p>
        </p:txBody>
      </p:sp>
      <p:sp>
        <p:nvSpPr>
          <p:cNvPr id="7" name="Shape 4"/>
          <p:cNvSpPr/>
          <p:nvPr/>
        </p:nvSpPr>
        <p:spPr>
          <a:xfrm>
            <a:off x="10139958" y="1642586"/>
            <a:ext cx="3919418" cy="3551158"/>
          </a:xfrm>
          <a:prstGeom prst="roundRect">
            <a:avLst>
              <a:gd name="adj" fmla="val 689"/>
            </a:avLst>
          </a:prstGeom>
          <a:solidFill>
            <a:srgbClr val="F2EEEE"/>
          </a:solidFill>
          <a:ln/>
        </p:spPr>
      </p:sp>
      <p:sp>
        <p:nvSpPr>
          <p:cNvPr id="8" name="Text 5"/>
          <p:cNvSpPr/>
          <p:nvPr/>
        </p:nvSpPr>
        <p:spPr>
          <a:xfrm>
            <a:off x="10303073" y="1805702"/>
            <a:ext cx="2039660" cy="254913"/>
          </a:xfrm>
          <a:prstGeom prst="rect">
            <a:avLst/>
          </a:prstGeom>
          <a:noFill/>
          <a:ln/>
        </p:spPr>
        <p:txBody>
          <a:bodyPr wrap="none" lIns="0" tIns="0" rIns="0" bIns="0" rtlCol="0" anchor="t"/>
          <a:lstStyle/>
          <a:p>
            <a:pPr indent="0" marL="0">
              <a:lnSpc>
                <a:spcPts val="2000"/>
              </a:lnSpc>
              <a:buNone/>
            </a:pPr>
            <a:r>
              <a:rPr lang="en-US" sz="1600" dirty="0">
                <a:solidFill>
                  <a:srgbClr val="464646"/>
                </a:solidFill>
                <a:latin typeface="DM Sans Semi Bold" pitchFamily="34" charset="0"/>
                <a:ea typeface="DM Sans Semi Bold" pitchFamily="34" charset="-122"/>
                <a:cs typeface="DM Sans Semi Bold" pitchFamily="34" charset="-120"/>
              </a:rPr>
              <a:t>Метод вокселізації</a:t>
            </a:r>
            <a:endParaRPr lang="en-US" sz="1600" dirty="0"/>
          </a:p>
        </p:txBody>
      </p:sp>
      <p:sp>
        <p:nvSpPr>
          <p:cNvPr id="9" name="Text 6"/>
          <p:cNvSpPr/>
          <p:nvPr/>
        </p:nvSpPr>
        <p:spPr>
          <a:xfrm>
            <a:off x="10303073" y="2158484"/>
            <a:ext cx="3593187" cy="2872145"/>
          </a:xfrm>
          <a:prstGeom prst="rect">
            <a:avLst/>
          </a:prstGeom>
          <a:noFill/>
          <a:ln/>
        </p:spPr>
        <p:txBody>
          <a:bodyPr wrap="square" lIns="0" tIns="0" rIns="0" bIns="0" rtlCol="0" anchor="t"/>
          <a:lstStyle/>
          <a:p>
            <a:pPr indent="0" marL="0">
              <a:lnSpc>
                <a:spcPts val="2050"/>
              </a:lnSpc>
              <a:buNone/>
            </a:pPr>
            <a:r>
              <a:rPr lang="en-US" sz="1250" dirty="0">
                <a:solidFill>
                  <a:srgbClr val="464646"/>
                </a:solidFill>
                <a:latin typeface="Inter Medium" pitchFamily="34" charset="0"/>
                <a:ea typeface="Inter Medium" pitchFamily="34" charset="-122"/>
                <a:cs typeface="Inter Medium" pitchFamily="34" charset="-120"/>
              </a:rPr>
              <a:t>Простір родовища ділиться на тривимірні елементи - вокселі. Кожному вокселю присвоюється значення геологічного параметра (вміст металу, густина, пористість). Контури будуються на основі ізометричних поверхонь, що з'єднують вокселі з однаковими значеннями. Метод використовується для створення блокових моделей, що дозволяють оцінювати запаси та планувати видобуток з урахуванням просторового розподілу корисних копалин.</a:t>
            </a:r>
            <a:endParaRPr lang="en-US" sz="1250" dirty="0"/>
          </a:p>
        </p:txBody>
      </p:sp>
      <p:sp>
        <p:nvSpPr>
          <p:cNvPr id="10" name="Shape 7"/>
          <p:cNvSpPr/>
          <p:nvPr/>
        </p:nvSpPr>
        <p:spPr>
          <a:xfrm>
            <a:off x="6057424" y="5356860"/>
            <a:ext cx="8001952" cy="1984534"/>
          </a:xfrm>
          <a:prstGeom prst="roundRect">
            <a:avLst>
              <a:gd name="adj" fmla="val 1233"/>
            </a:avLst>
          </a:prstGeom>
          <a:solidFill>
            <a:srgbClr val="F2EEEE"/>
          </a:solidFill>
          <a:ln/>
        </p:spPr>
      </p:sp>
      <p:sp>
        <p:nvSpPr>
          <p:cNvPr id="11" name="Text 8"/>
          <p:cNvSpPr/>
          <p:nvPr/>
        </p:nvSpPr>
        <p:spPr>
          <a:xfrm>
            <a:off x="6220539" y="5519976"/>
            <a:ext cx="2039660" cy="254913"/>
          </a:xfrm>
          <a:prstGeom prst="rect">
            <a:avLst/>
          </a:prstGeom>
          <a:noFill/>
          <a:ln/>
        </p:spPr>
        <p:txBody>
          <a:bodyPr wrap="none" lIns="0" tIns="0" rIns="0" bIns="0" rtlCol="0" anchor="t"/>
          <a:lstStyle/>
          <a:p>
            <a:pPr indent="0" marL="0">
              <a:lnSpc>
                <a:spcPts val="2000"/>
              </a:lnSpc>
              <a:buNone/>
            </a:pPr>
            <a:r>
              <a:rPr lang="en-US" sz="1600" dirty="0">
                <a:solidFill>
                  <a:srgbClr val="464646"/>
                </a:solidFill>
                <a:latin typeface="DM Sans Semi Bold" pitchFamily="34" charset="0"/>
                <a:ea typeface="DM Sans Semi Bold" pitchFamily="34" charset="-122"/>
                <a:cs typeface="DM Sans Semi Bold" pitchFamily="34" charset="-120"/>
              </a:rPr>
              <a:t>Метод профілів</a:t>
            </a:r>
            <a:endParaRPr lang="en-US" sz="1600" dirty="0"/>
          </a:p>
        </p:txBody>
      </p:sp>
      <p:sp>
        <p:nvSpPr>
          <p:cNvPr id="12" name="Text 9"/>
          <p:cNvSpPr/>
          <p:nvPr/>
        </p:nvSpPr>
        <p:spPr>
          <a:xfrm>
            <a:off x="6220539" y="5872758"/>
            <a:ext cx="7675721" cy="1305520"/>
          </a:xfrm>
          <a:prstGeom prst="rect">
            <a:avLst/>
          </a:prstGeom>
          <a:noFill/>
          <a:ln/>
        </p:spPr>
        <p:txBody>
          <a:bodyPr wrap="square" lIns="0" tIns="0" rIns="0" bIns="0" rtlCol="0" anchor="t"/>
          <a:lstStyle/>
          <a:p>
            <a:pPr indent="0" marL="0">
              <a:lnSpc>
                <a:spcPts val="2050"/>
              </a:lnSpc>
              <a:buNone/>
            </a:pPr>
            <a:r>
              <a:rPr lang="en-US" sz="1250" dirty="0">
                <a:solidFill>
                  <a:srgbClr val="464646"/>
                </a:solidFill>
                <a:latin typeface="Inter Medium" pitchFamily="34" charset="0"/>
                <a:ea typeface="Inter Medium" pitchFamily="34" charset="-122"/>
                <a:cs typeface="Inter Medium" pitchFamily="34" charset="-120"/>
              </a:rPr>
              <a:t>Контури будуються шляхом інтерполяції між геологічними профілями (вертикальними або горизонтальними). Профілі створюються на основі даних свердловин, геологічних вимірювань та геофізичних досліджень. Метод особливо ефективний для родовищ з чітко вираженою шаруватістю або лінійною структурою. Використовується для побудови геологічних карт та розрізів, а також для планування гірничих робіт.</a:t>
            </a:r>
            <a:endParaRPr lang="en-US" sz="12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117193" y="884277"/>
            <a:ext cx="6991588" cy="563166"/>
          </a:xfrm>
          <a:prstGeom prst="rect">
            <a:avLst/>
          </a:prstGeom>
          <a:noFill/>
          <a:ln/>
        </p:spPr>
        <p:txBody>
          <a:bodyPr wrap="none" lIns="0" tIns="0" rIns="0" bIns="0" rtlCol="0" anchor="t"/>
          <a:lstStyle/>
          <a:p>
            <a:pPr indent="0" marL="0">
              <a:lnSpc>
                <a:spcPts val="4400"/>
              </a:lnSpc>
              <a:buNone/>
            </a:pPr>
            <a:r>
              <a:rPr lang="en-US" sz="3500" dirty="0">
                <a:solidFill>
                  <a:srgbClr val="030303"/>
                </a:solidFill>
                <a:latin typeface="DM Sans Semi Bold" pitchFamily="34" charset="0"/>
                <a:ea typeface="DM Sans Semi Bold" pitchFamily="34" charset="-122"/>
                <a:cs typeface="DM Sans Semi Bold" pitchFamily="34" charset="-120"/>
              </a:rPr>
              <a:t>Комп’ютерні та цифрові методи</a:t>
            </a:r>
            <a:endParaRPr lang="en-US" sz="3500" dirty="0"/>
          </a:p>
        </p:txBody>
      </p:sp>
      <p:pic>
        <p:nvPicPr>
          <p:cNvPr id="4" name="Image 1" descr="preencoded.png">    </p:cNvPr>
          <p:cNvPicPr>
            <a:picLocks noChangeAspect="1"/>
          </p:cNvPicPr>
          <p:nvPr/>
        </p:nvPicPr>
        <p:blipFill>
          <a:blip r:embed="rId2"/>
          <a:stretch>
            <a:fillRect/>
          </a:stretch>
        </p:blipFill>
        <p:spPr>
          <a:xfrm>
            <a:off x="6117193" y="1717715"/>
            <a:ext cx="450533" cy="450533"/>
          </a:xfrm>
          <a:prstGeom prst="rect">
            <a:avLst/>
          </a:prstGeom>
        </p:spPr>
      </p:pic>
      <p:sp>
        <p:nvSpPr>
          <p:cNvPr id="5" name="Text 1"/>
          <p:cNvSpPr/>
          <p:nvPr/>
        </p:nvSpPr>
        <p:spPr>
          <a:xfrm>
            <a:off x="6117193" y="2348389"/>
            <a:ext cx="2447211" cy="563166"/>
          </a:xfrm>
          <a:prstGeom prst="rect">
            <a:avLst/>
          </a:prstGeom>
          <a:noFill/>
          <a:ln/>
        </p:spPr>
        <p:txBody>
          <a:bodyPr wrap="square" lIns="0" tIns="0" rIns="0" bIns="0" rtlCol="0" anchor="t"/>
          <a:lstStyle/>
          <a:p>
            <a:pPr algn="l" indent="0" marL="0">
              <a:lnSpc>
                <a:spcPts val="2200"/>
              </a:lnSpc>
              <a:buNone/>
            </a:pPr>
            <a:r>
              <a:rPr lang="en-US" sz="1750" dirty="0">
                <a:solidFill>
                  <a:srgbClr val="464646"/>
                </a:solidFill>
                <a:latin typeface="DM Sans Semi Bold" pitchFamily="34" charset="0"/>
                <a:ea typeface="DM Sans Semi Bold" pitchFamily="34" charset="-122"/>
                <a:cs typeface="DM Sans Semi Bold" pitchFamily="34" charset="-120"/>
              </a:rPr>
              <a:t>3D-моделювання родовищ</a:t>
            </a:r>
            <a:endParaRPr lang="en-US" sz="1750" dirty="0"/>
          </a:p>
        </p:txBody>
      </p:sp>
      <p:sp>
        <p:nvSpPr>
          <p:cNvPr id="6" name="Text 2"/>
          <p:cNvSpPr/>
          <p:nvPr/>
        </p:nvSpPr>
        <p:spPr>
          <a:xfrm>
            <a:off x="6117193" y="3019663"/>
            <a:ext cx="2447211" cy="4037171"/>
          </a:xfrm>
          <a:prstGeom prst="rect">
            <a:avLst/>
          </a:prstGeom>
          <a:noFill/>
          <a:ln/>
        </p:spPr>
        <p:txBody>
          <a:bodyPr wrap="square" lIns="0" tIns="0" rIns="0" bIns="0" rtlCol="0" anchor="t"/>
          <a:lstStyle/>
          <a:p>
            <a:pPr algn="l" indent="0" marL="0">
              <a:lnSpc>
                <a:spcPts val="2250"/>
              </a:lnSpc>
              <a:buNone/>
            </a:pPr>
            <a:r>
              <a:rPr lang="en-US" sz="1400" dirty="0">
                <a:solidFill>
                  <a:srgbClr val="464646"/>
                </a:solidFill>
                <a:latin typeface="Inter Medium" pitchFamily="34" charset="0"/>
                <a:ea typeface="Inter Medium" pitchFamily="34" charset="-122"/>
                <a:cs typeface="Inter Medium" pitchFamily="34" charset="-120"/>
              </a:rPr>
              <a:t>Використання програмних пакетів (Micromine, Surpac, Leapfrog, ArcGIS) для створення тривимірних моделей рудних тіл на основі даних геологорозвідки. Моделі дозволяють візуалізувати просторовий розподіл корисних копалин, враховувати геологічні особливості та оцінювати запаси з високою точністю.</a:t>
            </a:r>
            <a:endParaRPr lang="en-US" sz="1400" dirty="0"/>
          </a:p>
        </p:txBody>
      </p:sp>
      <p:pic>
        <p:nvPicPr>
          <p:cNvPr id="7" name="Image 2" descr="preencoded.png">    </p:cNvPr>
          <p:cNvPicPr>
            <a:picLocks noChangeAspect="1"/>
          </p:cNvPicPr>
          <p:nvPr/>
        </p:nvPicPr>
        <p:blipFill>
          <a:blip r:embed="rId3"/>
          <a:stretch>
            <a:fillRect/>
          </a:stretch>
        </p:blipFill>
        <p:spPr>
          <a:xfrm>
            <a:off x="8834676" y="1717715"/>
            <a:ext cx="450533" cy="450533"/>
          </a:xfrm>
          <a:prstGeom prst="rect">
            <a:avLst/>
          </a:prstGeom>
        </p:spPr>
      </p:pic>
      <p:sp>
        <p:nvSpPr>
          <p:cNvPr id="8" name="Text 3"/>
          <p:cNvSpPr/>
          <p:nvPr/>
        </p:nvSpPr>
        <p:spPr>
          <a:xfrm>
            <a:off x="8834676" y="2348389"/>
            <a:ext cx="2252782" cy="281583"/>
          </a:xfrm>
          <a:prstGeom prst="rect">
            <a:avLst/>
          </a:prstGeom>
          <a:noFill/>
          <a:ln/>
        </p:spPr>
        <p:txBody>
          <a:bodyPr wrap="none" lIns="0" tIns="0" rIns="0" bIns="0" rtlCol="0" anchor="t"/>
          <a:lstStyle/>
          <a:p>
            <a:pPr algn="l" indent="0" marL="0">
              <a:lnSpc>
                <a:spcPts val="2200"/>
              </a:lnSpc>
              <a:buNone/>
            </a:pPr>
            <a:r>
              <a:rPr lang="en-US" sz="1750" dirty="0">
                <a:solidFill>
                  <a:srgbClr val="464646"/>
                </a:solidFill>
                <a:latin typeface="DM Sans Semi Bold" pitchFamily="34" charset="0"/>
                <a:ea typeface="DM Sans Semi Bold" pitchFamily="34" charset="-122"/>
                <a:cs typeface="DM Sans Semi Bold" pitchFamily="34" charset="-120"/>
              </a:rPr>
              <a:t>Сканування кар'єрів</a:t>
            </a:r>
            <a:endParaRPr lang="en-US" sz="1750" dirty="0"/>
          </a:p>
        </p:txBody>
      </p:sp>
      <p:sp>
        <p:nvSpPr>
          <p:cNvPr id="9" name="Text 4"/>
          <p:cNvSpPr/>
          <p:nvPr/>
        </p:nvSpPr>
        <p:spPr>
          <a:xfrm>
            <a:off x="8834676" y="2738080"/>
            <a:ext cx="2447330" cy="3748802"/>
          </a:xfrm>
          <a:prstGeom prst="rect">
            <a:avLst/>
          </a:prstGeom>
          <a:noFill/>
          <a:ln/>
        </p:spPr>
        <p:txBody>
          <a:bodyPr wrap="square" lIns="0" tIns="0" rIns="0" bIns="0" rtlCol="0" anchor="t"/>
          <a:lstStyle/>
          <a:p>
            <a:pPr algn="l" indent="0" marL="0">
              <a:lnSpc>
                <a:spcPts val="2250"/>
              </a:lnSpc>
              <a:buNone/>
            </a:pPr>
            <a:r>
              <a:rPr lang="en-US" sz="1400" dirty="0">
                <a:solidFill>
                  <a:srgbClr val="464646"/>
                </a:solidFill>
                <a:latin typeface="Inter Medium" pitchFamily="34" charset="0"/>
                <a:ea typeface="Inter Medium" pitchFamily="34" charset="-122"/>
                <a:cs typeface="Inter Medium" pitchFamily="34" charset="-120"/>
              </a:rPr>
              <a:t>Застосування лазерних сканерів та дронів для отримання високоточних цифрових моделей рельєфу кар'єру або шахти. Автоматизоване створення контурів на основі хмар точок, що дозволяє оперативно оновлювати плани гірничих робіт та контролювати обсяги видобутку.</a:t>
            </a:r>
            <a:endParaRPr lang="en-US" sz="1400" dirty="0"/>
          </a:p>
        </p:txBody>
      </p:sp>
      <p:pic>
        <p:nvPicPr>
          <p:cNvPr id="10" name="Image 3" descr="preencoded.png">    </p:cNvPr>
          <p:cNvPicPr>
            <a:picLocks noChangeAspect="1"/>
          </p:cNvPicPr>
          <p:nvPr/>
        </p:nvPicPr>
        <p:blipFill>
          <a:blip r:embed="rId4"/>
          <a:stretch>
            <a:fillRect/>
          </a:stretch>
        </p:blipFill>
        <p:spPr>
          <a:xfrm>
            <a:off x="11552277" y="1717715"/>
            <a:ext cx="450533" cy="450533"/>
          </a:xfrm>
          <a:prstGeom prst="rect">
            <a:avLst/>
          </a:prstGeom>
        </p:spPr>
      </p:pic>
      <p:sp>
        <p:nvSpPr>
          <p:cNvPr id="11" name="Text 5"/>
          <p:cNvSpPr/>
          <p:nvPr/>
        </p:nvSpPr>
        <p:spPr>
          <a:xfrm>
            <a:off x="11552277" y="2348389"/>
            <a:ext cx="2447211" cy="563166"/>
          </a:xfrm>
          <a:prstGeom prst="rect">
            <a:avLst/>
          </a:prstGeom>
          <a:noFill/>
          <a:ln/>
        </p:spPr>
        <p:txBody>
          <a:bodyPr wrap="square" lIns="0" tIns="0" rIns="0" bIns="0" rtlCol="0" anchor="t"/>
          <a:lstStyle/>
          <a:p>
            <a:pPr algn="l" indent="0" marL="0">
              <a:lnSpc>
                <a:spcPts val="2200"/>
              </a:lnSpc>
              <a:buNone/>
            </a:pPr>
            <a:r>
              <a:rPr lang="en-US" sz="1750" dirty="0">
                <a:solidFill>
                  <a:srgbClr val="464646"/>
                </a:solidFill>
                <a:latin typeface="DM Sans Semi Bold" pitchFamily="34" charset="0"/>
                <a:ea typeface="DM Sans Semi Bold" pitchFamily="34" charset="-122"/>
                <a:cs typeface="DM Sans Semi Bold" pitchFamily="34" charset="-120"/>
              </a:rPr>
              <a:t>Геофізичне моделювання</a:t>
            </a:r>
            <a:endParaRPr lang="en-US" sz="1750" dirty="0"/>
          </a:p>
        </p:txBody>
      </p:sp>
      <p:sp>
        <p:nvSpPr>
          <p:cNvPr id="12" name="Text 6"/>
          <p:cNvSpPr/>
          <p:nvPr/>
        </p:nvSpPr>
        <p:spPr>
          <a:xfrm>
            <a:off x="11552277" y="3019663"/>
            <a:ext cx="2447211" cy="4325541"/>
          </a:xfrm>
          <a:prstGeom prst="rect">
            <a:avLst/>
          </a:prstGeom>
          <a:noFill/>
          <a:ln/>
        </p:spPr>
        <p:txBody>
          <a:bodyPr wrap="square" lIns="0" tIns="0" rIns="0" bIns="0" rtlCol="0" anchor="t"/>
          <a:lstStyle/>
          <a:p>
            <a:pPr algn="l" indent="0" marL="0">
              <a:lnSpc>
                <a:spcPts val="2250"/>
              </a:lnSpc>
              <a:buNone/>
            </a:pPr>
            <a:r>
              <a:rPr lang="en-US" sz="1400" dirty="0">
                <a:solidFill>
                  <a:srgbClr val="464646"/>
                </a:solidFill>
                <a:latin typeface="Inter Medium" pitchFamily="34" charset="0"/>
                <a:ea typeface="Inter Medium" pitchFamily="34" charset="-122"/>
                <a:cs typeface="Inter Medium" pitchFamily="34" charset="-120"/>
              </a:rPr>
              <a:t>Визначення меж покладів корисних копалин за допомогою радіометричних, магнітних, гравіметричних та електромагнітних методів. Побудова контурів на основі геофізичних даних з урахуванням геологічної будови родовища. Особливо ефективно для глибокозалягаючих та складних за будовою об'єктів.</a:t>
            </a:r>
            <a:endParaRPr lang="en-US" sz="1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074450" y="597813"/>
            <a:ext cx="4200406" cy="525066"/>
          </a:xfrm>
          <a:prstGeom prst="rect">
            <a:avLst/>
          </a:prstGeom>
          <a:noFill/>
          <a:ln/>
        </p:spPr>
        <p:txBody>
          <a:bodyPr wrap="none" lIns="0" tIns="0" rIns="0" bIns="0" rtlCol="0" anchor="t"/>
          <a:lstStyle/>
          <a:p>
            <a:pPr indent="0" marL="0">
              <a:lnSpc>
                <a:spcPts val="4100"/>
              </a:lnSpc>
              <a:buNone/>
            </a:pPr>
            <a:r>
              <a:rPr lang="en-US" sz="3300" dirty="0">
                <a:solidFill>
                  <a:srgbClr val="030303"/>
                </a:solidFill>
                <a:latin typeface="DM Sans Semi Bold" pitchFamily="34" charset="0"/>
                <a:ea typeface="DM Sans Semi Bold" pitchFamily="34" charset="-122"/>
                <a:cs typeface="DM Sans Semi Bold" pitchFamily="34" charset="-120"/>
              </a:rPr>
              <a:t>Вибір методу</a:t>
            </a:r>
            <a:endParaRPr lang="en-US" sz="3300" dirty="0"/>
          </a:p>
        </p:txBody>
      </p:sp>
      <p:sp>
        <p:nvSpPr>
          <p:cNvPr id="4" name="Shape 1"/>
          <p:cNvSpPr/>
          <p:nvPr/>
        </p:nvSpPr>
        <p:spPr>
          <a:xfrm>
            <a:off x="6314956" y="1374815"/>
            <a:ext cx="22860" cy="6256973"/>
          </a:xfrm>
          <a:prstGeom prst="roundRect">
            <a:avLst>
              <a:gd name="adj" fmla="val 110249"/>
            </a:avLst>
          </a:prstGeom>
          <a:solidFill>
            <a:srgbClr val="D8D4D4"/>
          </a:solidFill>
          <a:ln/>
        </p:spPr>
      </p:sp>
      <p:sp>
        <p:nvSpPr>
          <p:cNvPr id="5" name="Shape 2"/>
          <p:cNvSpPr/>
          <p:nvPr/>
        </p:nvSpPr>
        <p:spPr>
          <a:xfrm>
            <a:off x="6492538" y="1741289"/>
            <a:ext cx="588050" cy="22860"/>
          </a:xfrm>
          <a:prstGeom prst="roundRect">
            <a:avLst>
              <a:gd name="adj" fmla="val 110249"/>
            </a:avLst>
          </a:prstGeom>
          <a:solidFill>
            <a:srgbClr val="D8D4D4"/>
          </a:solidFill>
          <a:ln/>
        </p:spPr>
      </p:sp>
      <p:sp>
        <p:nvSpPr>
          <p:cNvPr id="6" name="Shape 3"/>
          <p:cNvSpPr/>
          <p:nvPr/>
        </p:nvSpPr>
        <p:spPr>
          <a:xfrm>
            <a:off x="6137374" y="1563767"/>
            <a:ext cx="378023" cy="378023"/>
          </a:xfrm>
          <a:prstGeom prst="roundRect">
            <a:avLst>
              <a:gd name="adj" fmla="val 6667"/>
            </a:avLst>
          </a:prstGeom>
          <a:solidFill>
            <a:srgbClr val="F2EEEE"/>
          </a:solidFill>
          <a:ln/>
        </p:spPr>
      </p:sp>
      <p:sp>
        <p:nvSpPr>
          <p:cNvPr id="7" name="Text 4"/>
          <p:cNvSpPr/>
          <p:nvPr/>
        </p:nvSpPr>
        <p:spPr>
          <a:xfrm>
            <a:off x="6282511" y="1626751"/>
            <a:ext cx="87749" cy="252055"/>
          </a:xfrm>
          <a:prstGeom prst="rect">
            <a:avLst/>
          </a:prstGeom>
          <a:noFill/>
          <a:ln/>
        </p:spPr>
        <p:txBody>
          <a:bodyPr wrap="none" lIns="0" tIns="0" rIns="0" bIns="0" rtlCol="0" anchor="t"/>
          <a:lstStyle/>
          <a:p>
            <a:pPr algn="ctr" indent="0" marL="0">
              <a:lnSpc>
                <a:spcPts val="1950"/>
              </a:lnSpc>
              <a:buNone/>
            </a:pPr>
            <a:r>
              <a:rPr lang="en-US" sz="1950" dirty="0">
                <a:solidFill>
                  <a:srgbClr val="464646"/>
                </a:solidFill>
                <a:latin typeface="DM Sans Semi Bold" pitchFamily="34" charset="0"/>
                <a:ea typeface="DM Sans Semi Bold" pitchFamily="34" charset="-122"/>
                <a:cs typeface="DM Sans Semi Bold" pitchFamily="34" charset="-120"/>
              </a:rPr>
              <a:t>1</a:t>
            </a:r>
            <a:endParaRPr lang="en-US" sz="1950" dirty="0"/>
          </a:p>
        </p:txBody>
      </p:sp>
      <p:sp>
        <p:nvSpPr>
          <p:cNvPr id="8" name="Text 5"/>
          <p:cNvSpPr/>
          <p:nvPr/>
        </p:nvSpPr>
        <p:spPr>
          <a:xfrm>
            <a:off x="7250430" y="1542812"/>
            <a:ext cx="2100143" cy="262533"/>
          </a:xfrm>
          <a:prstGeom prst="rect">
            <a:avLst/>
          </a:prstGeom>
          <a:noFill/>
          <a:ln/>
        </p:spPr>
        <p:txBody>
          <a:bodyPr wrap="none" lIns="0" tIns="0" rIns="0" bIns="0" rtlCol="0" anchor="t"/>
          <a:lstStyle/>
          <a:p>
            <a:pPr algn="l" indent="0" marL="0">
              <a:lnSpc>
                <a:spcPts val="2050"/>
              </a:lnSpc>
              <a:buNone/>
            </a:pPr>
            <a:r>
              <a:rPr lang="en-US" sz="1650" dirty="0">
                <a:solidFill>
                  <a:srgbClr val="464646"/>
                </a:solidFill>
                <a:latin typeface="DM Sans Semi Bold" pitchFamily="34" charset="0"/>
                <a:ea typeface="DM Sans Semi Bold" pitchFamily="34" charset="-122"/>
                <a:cs typeface="DM Sans Semi Bold" pitchFamily="34" charset="-120"/>
              </a:rPr>
              <a:t>Початкові етапи</a:t>
            </a:r>
            <a:endParaRPr lang="en-US" sz="1650" dirty="0"/>
          </a:p>
        </p:txBody>
      </p:sp>
      <p:sp>
        <p:nvSpPr>
          <p:cNvPr id="9" name="Text 6"/>
          <p:cNvSpPr/>
          <p:nvPr/>
        </p:nvSpPr>
        <p:spPr>
          <a:xfrm>
            <a:off x="7250430" y="1906072"/>
            <a:ext cx="6791920" cy="537448"/>
          </a:xfrm>
          <a:prstGeom prst="rect">
            <a:avLst/>
          </a:prstGeom>
          <a:noFill/>
          <a:ln/>
        </p:spPr>
        <p:txBody>
          <a:bodyPr wrap="square" lIns="0" tIns="0" rIns="0" bIns="0" rtlCol="0" anchor="t"/>
          <a:lstStyle/>
          <a:p>
            <a:pPr algn="l" indent="0" marL="0">
              <a:lnSpc>
                <a:spcPts val="2100"/>
              </a:lnSpc>
              <a:buNone/>
            </a:pPr>
            <a:r>
              <a:rPr lang="en-US" sz="1300" dirty="0">
                <a:solidFill>
                  <a:srgbClr val="464646"/>
                </a:solidFill>
                <a:latin typeface="Inter Medium" pitchFamily="34" charset="0"/>
                <a:ea typeface="Inter Medium" pitchFamily="34" charset="-122"/>
                <a:cs typeface="Inter Medium" pitchFamily="34" charset="-120"/>
              </a:rPr>
              <a:t>На початкових етапах геологічні методи є ключовими для визначення загальної структури родовища та первинної оцінки запасів корисних копалин.</a:t>
            </a:r>
            <a:endParaRPr lang="en-US" sz="1300" dirty="0"/>
          </a:p>
        </p:txBody>
      </p:sp>
      <p:sp>
        <p:nvSpPr>
          <p:cNvPr id="10" name="Shape 7"/>
          <p:cNvSpPr/>
          <p:nvPr/>
        </p:nvSpPr>
        <p:spPr>
          <a:xfrm>
            <a:off x="6492538" y="3145988"/>
            <a:ext cx="588050" cy="22860"/>
          </a:xfrm>
          <a:prstGeom prst="roundRect">
            <a:avLst>
              <a:gd name="adj" fmla="val 110249"/>
            </a:avLst>
          </a:prstGeom>
          <a:solidFill>
            <a:srgbClr val="D8D4D4"/>
          </a:solidFill>
          <a:ln/>
        </p:spPr>
      </p:sp>
      <p:sp>
        <p:nvSpPr>
          <p:cNvPr id="11" name="Shape 8"/>
          <p:cNvSpPr/>
          <p:nvPr/>
        </p:nvSpPr>
        <p:spPr>
          <a:xfrm>
            <a:off x="6137374" y="2968466"/>
            <a:ext cx="378023" cy="378023"/>
          </a:xfrm>
          <a:prstGeom prst="roundRect">
            <a:avLst>
              <a:gd name="adj" fmla="val 6667"/>
            </a:avLst>
          </a:prstGeom>
          <a:solidFill>
            <a:srgbClr val="F2EEEE"/>
          </a:solidFill>
          <a:ln/>
        </p:spPr>
      </p:sp>
      <p:sp>
        <p:nvSpPr>
          <p:cNvPr id="12" name="Text 9"/>
          <p:cNvSpPr/>
          <p:nvPr/>
        </p:nvSpPr>
        <p:spPr>
          <a:xfrm>
            <a:off x="6253698" y="3031450"/>
            <a:ext cx="145375" cy="252055"/>
          </a:xfrm>
          <a:prstGeom prst="rect">
            <a:avLst/>
          </a:prstGeom>
          <a:noFill/>
          <a:ln/>
        </p:spPr>
        <p:txBody>
          <a:bodyPr wrap="none" lIns="0" tIns="0" rIns="0" bIns="0" rtlCol="0" anchor="t"/>
          <a:lstStyle/>
          <a:p>
            <a:pPr algn="ctr" indent="0" marL="0">
              <a:lnSpc>
                <a:spcPts val="1950"/>
              </a:lnSpc>
              <a:buNone/>
            </a:pPr>
            <a:r>
              <a:rPr lang="en-US" sz="1950" dirty="0">
                <a:solidFill>
                  <a:srgbClr val="464646"/>
                </a:solidFill>
                <a:latin typeface="DM Sans Semi Bold" pitchFamily="34" charset="0"/>
                <a:ea typeface="DM Sans Semi Bold" pitchFamily="34" charset="-122"/>
                <a:cs typeface="DM Sans Semi Bold" pitchFamily="34" charset="-120"/>
              </a:rPr>
              <a:t>2</a:t>
            </a:r>
            <a:endParaRPr lang="en-US" sz="1950" dirty="0"/>
          </a:p>
        </p:txBody>
      </p:sp>
      <p:sp>
        <p:nvSpPr>
          <p:cNvPr id="13" name="Text 10"/>
          <p:cNvSpPr/>
          <p:nvPr/>
        </p:nvSpPr>
        <p:spPr>
          <a:xfrm>
            <a:off x="7250430" y="2947511"/>
            <a:ext cx="2371844" cy="262533"/>
          </a:xfrm>
          <a:prstGeom prst="rect">
            <a:avLst/>
          </a:prstGeom>
          <a:noFill/>
          <a:ln/>
        </p:spPr>
        <p:txBody>
          <a:bodyPr wrap="none" lIns="0" tIns="0" rIns="0" bIns="0" rtlCol="0" anchor="t"/>
          <a:lstStyle/>
          <a:p>
            <a:pPr algn="l" indent="0" marL="0">
              <a:lnSpc>
                <a:spcPts val="2050"/>
              </a:lnSpc>
              <a:buNone/>
            </a:pPr>
            <a:r>
              <a:rPr lang="en-US" sz="1650" dirty="0">
                <a:solidFill>
                  <a:srgbClr val="464646"/>
                </a:solidFill>
                <a:latin typeface="DM Sans Semi Bold" pitchFamily="34" charset="0"/>
                <a:ea typeface="DM Sans Semi Bold" pitchFamily="34" charset="-122"/>
                <a:cs typeface="DM Sans Semi Bold" pitchFamily="34" charset="-120"/>
              </a:rPr>
              <a:t>Точне інтерполювання</a:t>
            </a:r>
            <a:endParaRPr lang="en-US" sz="1650" dirty="0"/>
          </a:p>
        </p:txBody>
      </p:sp>
      <p:sp>
        <p:nvSpPr>
          <p:cNvPr id="14" name="Text 11"/>
          <p:cNvSpPr/>
          <p:nvPr/>
        </p:nvSpPr>
        <p:spPr>
          <a:xfrm>
            <a:off x="7250430" y="3310771"/>
            <a:ext cx="6791920" cy="806172"/>
          </a:xfrm>
          <a:prstGeom prst="rect">
            <a:avLst/>
          </a:prstGeom>
          <a:noFill/>
          <a:ln/>
        </p:spPr>
        <p:txBody>
          <a:bodyPr wrap="square" lIns="0" tIns="0" rIns="0" bIns="0" rtlCol="0" anchor="t"/>
          <a:lstStyle/>
          <a:p>
            <a:pPr algn="l" indent="0" marL="0">
              <a:lnSpc>
                <a:spcPts val="2100"/>
              </a:lnSpc>
              <a:buNone/>
            </a:pPr>
            <a:r>
              <a:rPr lang="en-US" sz="1300" dirty="0">
                <a:solidFill>
                  <a:srgbClr val="464646"/>
                </a:solidFill>
                <a:latin typeface="Inter Medium" pitchFamily="34" charset="0"/>
                <a:ea typeface="Inter Medium" pitchFamily="34" charset="-122"/>
                <a:cs typeface="Inter Medium" pitchFamily="34" charset="-120"/>
              </a:rPr>
              <a:t>Геостатистичні підходи, такі як кригінг, забезпечують точне інтерполювання значень між точками спостережень, що важливо для деталізації моделі родовища.</a:t>
            </a:r>
            <a:endParaRPr lang="en-US" sz="1300" dirty="0"/>
          </a:p>
        </p:txBody>
      </p:sp>
      <p:sp>
        <p:nvSpPr>
          <p:cNvPr id="15" name="Shape 12"/>
          <p:cNvSpPr/>
          <p:nvPr/>
        </p:nvSpPr>
        <p:spPr>
          <a:xfrm>
            <a:off x="6492538" y="4819412"/>
            <a:ext cx="588050" cy="22860"/>
          </a:xfrm>
          <a:prstGeom prst="roundRect">
            <a:avLst>
              <a:gd name="adj" fmla="val 110249"/>
            </a:avLst>
          </a:prstGeom>
          <a:solidFill>
            <a:srgbClr val="D8D4D4"/>
          </a:solidFill>
          <a:ln/>
        </p:spPr>
      </p:sp>
      <p:sp>
        <p:nvSpPr>
          <p:cNvPr id="16" name="Shape 13"/>
          <p:cNvSpPr/>
          <p:nvPr/>
        </p:nvSpPr>
        <p:spPr>
          <a:xfrm>
            <a:off x="6137374" y="4641890"/>
            <a:ext cx="378023" cy="378023"/>
          </a:xfrm>
          <a:prstGeom prst="roundRect">
            <a:avLst>
              <a:gd name="adj" fmla="val 6667"/>
            </a:avLst>
          </a:prstGeom>
          <a:solidFill>
            <a:srgbClr val="F2EEEE"/>
          </a:solidFill>
          <a:ln/>
        </p:spPr>
      </p:sp>
      <p:sp>
        <p:nvSpPr>
          <p:cNvPr id="17" name="Text 14"/>
          <p:cNvSpPr/>
          <p:nvPr/>
        </p:nvSpPr>
        <p:spPr>
          <a:xfrm>
            <a:off x="6250841" y="4704874"/>
            <a:ext cx="150971" cy="252055"/>
          </a:xfrm>
          <a:prstGeom prst="rect">
            <a:avLst/>
          </a:prstGeom>
          <a:noFill/>
          <a:ln/>
        </p:spPr>
        <p:txBody>
          <a:bodyPr wrap="none" lIns="0" tIns="0" rIns="0" bIns="0" rtlCol="0" anchor="t"/>
          <a:lstStyle/>
          <a:p>
            <a:pPr algn="ctr" indent="0" marL="0">
              <a:lnSpc>
                <a:spcPts val="1950"/>
              </a:lnSpc>
              <a:buNone/>
            </a:pPr>
            <a:r>
              <a:rPr lang="en-US" sz="1950" dirty="0">
                <a:solidFill>
                  <a:srgbClr val="464646"/>
                </a:solidFill>
                <a:latin typeface="DM Sans Semi Bold" pitchFamily="34" charset="0"/>
                <a:ea typeface="DM Sans Semi Bold" pitchFamily="34" charset="-122"/>
                <a:cs typeface="DM Sans Semi Bold" pitchFamily="34" charset="-120"/>
              </a:rPr>
              <a:t>3</a:t>
            </a:r>
            <a:endParaRPr lang="en-US" sz="1950" dirty="0"/>
          </a:p>
        </p:txBody>
      </p:sp>
      <p:sp>
        <p:nvSpPr>
          <p:cNvPr id="18" name="Text 15"/>
          <p:cNvSpPr/>
          <p:nvPr/>
        </p:nvSpPr>
        <p:spPr>
          <a:xfrm>
            <a:off x="7250430" y="4620935"/>
            <a:ext cx="2108835" cy="262533"/>
          </a:xfrm>
          <a:prstGeom prst="rect">
            <a:avLst/>
          </a:prstGeom>
          <a:noFill/>
          <a:ln/>
        </p:spPr>
        <p:txBody>
          <a:bodyPr wrap="none" lIns="0" tIns="0" rIns="0" bIns="0" rtlCol="0" anchor="t"/>
          <a:lstStyle/>
          <a:p>
            <a:pPr algn="l" indent="0" marL="0">
              <a:lnSpc>
                <a:spcPts val="2050"/>
              </a:lnSpc>
              <a:buNone/>
            </a:pPr>
            <a:r>
              <a:rPr lang="en-US" sz="1650" dirty="0">
                <a:solidFill>
                  <a:srgbClr val="464646"/>
                </a:solidFill>
                <a:latin typeface="DM Sans Semi Bold" pitchFamily="34" charset="0"/>
                <a:ea typeface="DM Sans Semi Bold" pitchFamily="34" charset="-122"/>
                <a:cs typeface="DM Sans Semi Bold" pitchFamily="34" charset="-120"/>
              </a:rPr>
              <a:t>Цифрові розрахунки</a:t>
            </a:r>
            <a:endParaRPr lang="en-US" sz="1650" dirty="0"/>
          </a:p>
        </p:txBody>
      </p:sp>
      <p:sp>
        <p:nvSpPr>
          <p:cNvPr id="19" name="Text 16"/>
          <p:cNvSpPr/>
          <p:nvPr/>
        </p:nvSpPr>
        <p:spPr>
          <a:xfrm>
            <a:off x="7250430" y="4984194"/>
            <a:ext cx="6791920" cy="806172"/>
          </a:xfrm>
          <a:prstGeom prst="rect">
            <a:avLst/>
          </a:prstGeom>
          <a:noFill/>
          <a:ln/>
        </p:spPr>
        <p:txBody>
          <a:bodyPr wrap="square" lIns="0" tIns="0" rIns="0" bIns="0" rtlCol="0" anchor="t"/>
          <a:lstStyle/>
          <a:p>
            <a:pPr algn="l" indent="0" marL="0">
              <a:lnSpc>
                <a:spcPts val="2100"/>
              </a:lnSpc>
              <a:buNone/>
            </a:pPr>
            <a:r>
              <a:rPr lang="en-US" sz="1300" dirty="0">
                <a:solidFill>
                  <a:srgbClr val="464646"/>
                </a:solidFill>
                <a:latin typeface="Inter Medium" pitchFamily="34" charset="0"/>
                <a:ea typeface="Inter Medium" pitchFamily="34" charset="-122"/>
                <a:cs typeface="Inter Medium" pitchFamily="34" charset="-120"/>
              </a:rPr>
              <a:t>Аналітичні методи, зокрема методи математичної статистики, використовуються для цифрових розрахунків параметрів розподілу корисних копалин та оцінки їхніх середніх значень.</a:t>
            </a:r>
            <a:endParaRPr lang="en-US" sz="1300" dirty="0"/>
          </a:p>
        </p:txBody>
      </p:sp>
      <p:sp>
        <p:nvSpPr>
          <p:cNvPr id="20" name="Shape 17"/>
          <p:cNvSpPr/>
          <p:nvPr/>
        </p:nvSpPr>
        <p:spPr>
          <a:xfrm>
            <a:off x="6492538" y="6492835"/>
            <a:ext cx="588050" cy="22860"/>
          </a:xfrm>
          <a:prstGeom prst="roundRect">
            <a:avLst>
              <a:gd name="adj" fmla="val 110249"/>
            </a:avLst>
          </a:prstGeom>
          <a:solidFill>
            <a:srgbClr val="D8D4D4"/>
          </a:solidFill>
          <a:ln/>
        </p:spPr>
      </p:sp>
      <p:sp>
        <p:nvSpPr>
          <p:cNvPr id="21" name="Shape 18"/>
          <p:cNvSpPr/>
          <p:nvPr/>
        </p:nvSpPr>
        <p:spPr>
          <a:xfrm>
            <a:off x="6137374" y="6315313"/>
            <a:ext cx="378023" cy="378023"/>
          </a:xfrm>
          <a:prstGeom prst="roundRect">
            <a:avLst>
              <a:gd name="adj" fmla="val 6667"/>
            </a:avLst>
          </a:prstGeom>
          <a:solidFill>
            <a:srgbClr val="F2EEEE"/>
          </a:solidFill>
          <a:ln/>
        </p:spPr>
      </p:sp>
      <p:sp>
        <p:nvSpPr>
          <p:cNvPr id="22" name="Text 19"/>
          <p:cNvSpPr/>
          <p:nvPr/>
        </p:nvSpPr>
        <p:spPr>
          <a:xfrm>
            <a:off x="6245959" y="6378297"/>
            <a:ext cx="160853" cy="252055"/>
          </a:xfrm>
          <a:prstGeom prst="rect">
            <a:avLst/>
          </a:prstGeom>
          <a:noFill/>
          <a:ln/>
        </p:spPr>
        <p:txBody>
          <a:bodyPr wrap="none" lIns="0" tIns="0" rIns="0" bIns="0" rtlCol="0" anchor="t"/>
          <a:lstStyle/>
          <a:p>
            <a:pPr algn="ctr" indent="0" marL="0">
              <a:lnSpc>
                <a:spcPts val="1950"/>
              </a:lnSpc>
              <a:buNone/>
            </a:pPr>
            <a:r>
              <a:rPr lang="en-US" sz="1950" dirty="0">
                <a:solidFill>
                  <a:srgbClr val="464646"/>
                </a:solidFill>
                <a:latin typeface="DM Sans Semi Bold" pitchFamily="34" charset="0"/>
                <a:ea typeface="DM Sans Semi Bold" pitchFamily="34" charset="-122"/>
                <a:cs typeface="DM Sans Semi Bold" pitchFamily="34" charset="-120"/>
              </a:rPr>
              <a:t>4</a:t>
            </a:r>
            <a:endParaRPr lang="en-US" sz="1950" dirty="0"/>
          </a:p>
        </p:txBody>
      </p:sp>
      <p:sp>
        <p:nvSpPr>
          <p:cNvPr id="23" name="Text 20"/>
          <p:cNvSpPr/>
          <p:nvPr/>
        </p:nvSpPr>
        <p:spPr>
          <a:xfrm>
            <a:off x="7250430" y="6294358"/>
            <a:ext cx="2100143" cy="262533"/>
          </a:xfrm>
          <a:prstGeom prst="rect">
            <a:avLst/>
          </a:prstGeom>
          <a:noFill/>
          <a:ln/>
        </p:spPr>
        <p:txBody>
          <a:bodyPr wrap="none" lIns="0" tIns="0" rIns="0" bIns="0" rtlCol="0" anchor="t"/>
          <a:lstStyle/>
          <a:p>
            <a:pPr algn="l" indent="0" marL="0">
              <a:lnSpc>
                <a:spcPts val="2050"/>
              </a:lnSpc>
              <a:buNone/>
            </a:pPr>
            <a:r>
              <a:rPr lang="en-US" sz="1650" dirty="0">
                <a:solidFill>
                  <a:srgbClr val="464646"/>
                </a:solidFill>
                <a:latin typeface="DM Sans Semi Bold" pitchFamily="34" charset="0"/>
                <a:ea typeface="DM Sans Semi Bold" pitchFamily="34" charset="-122"/>
                <a:cs typeface="DM Sans Semi Bold" pitchFamily="34" charset="-120"/>
              </a:rPr>
              <a:t>Автоматизація</a:t>
            </a:r>
            <a:endParaRPr lang="en-US" sz="1650" dirty="0"/>
          </a:p>
        </p:txBody>
      </p:sp>
      <p:sp>
        <p:nvSpPr>
          <p:cNvPr id="24" name="Text 21"/>
          <p:cNvSpPr/>
          <p:nvPr/>
        </p:nvSpPr>
        <p:spPr>
          <a:xfrm>
            <a:off x="7250430" y="6657618"/>
            <a:ext cx="6791920" cy="806172"/>
          </a:xfrm>
          <a:prstGeom prst="rect">
            <a:avLst/>
          </a:prstGeom>
          <a:noFill/>
          <a:ln/>
        </p:spPr>
        <p:txBody>
          <a:bodyPr wrap="square" lIns="0" tIns="0" rIns="0" bIns="0" rtlCol="0" anchor="t"/>
          <a:lstStyle/>
          <a:p>
            <a:pPr algn="l" indent="0" marL="0">
              <a:lnSpc>
                <a:spcPts val="2100"/>
              </a:lnSpc>
              <a:buNone/>
            </a:pPr>
            <a:r>
              <a:rPr lang="en-US" sz="1300" dirty="0">
                <a:solidFill>
                  <a:srgbClr val="464646"/>
                </a:solidFill>
                <a:latin typeface="Inter Medium" pitchFamily="34" charset="0"/>
                <a:ea typeface="Inter Medium" pitchFamily="34" charset="-122"/>
                <a:cs typeface="Inter Medium" pitchFamily="34" charset="-120"/>
              </a:rPr>
              <a:t>Цифрові технології значно покращують точність та автоматизацію побудови контурів, дозволяючи створювати складні тривимірні моделі з урахуванням великої кількості даних.</a:t>
            </a:r>
            <a:endParaRPr lang="en-US" sz="13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610552" y="584597"/>
            <a:ext cx="6696670" cy="545068"/>
          </a:xfrm>
          <a:prstGeom prst="rect">
            <a:avLst/>
          </a:prstGeom>
          <a:noFill/>
          <a:ln/>
        </p:spPr>
        <p:txBody>
          <a:bodyPr wrap="none" lIns="0" tIns="0" rIns="0" bIns="0" rtlCol="0" anchor="t"/>
          <a:lstStyle/>
          <a:p>
            <a:pPr indent="0" marL="0">
              <a:lnSpc>
                <a:spcPts val="4250"/>
              </a:lnSpc>
              <a:buNone/>
            </a:pPr>
            <a:r>
              <a:rPr lang="en-US" sz="3400" dirty="0">
                <a:solidFill>
                  <a:srgbClr val="030303"/>
                </a:solidFill>
                <a:latin typeface="DM Sans Semi Bold" pitchFamily="34" charset="0"/>
                <a:ea typeface="DM Sans Semi Bold" pitchFamily="34" charset="-122"/>
                <a:cs typeface="DM Sans Semi Bold" pitchFamily="34" charset="-120"/>
              </a:rPr>
              <a:t>Переваги цифрових технологій</a:t>
            </a:r>
            <a:endParaRPr lang="en-US" sz="3400" dirty="0"/>
          </a:p>
        </p:txBody>
      </p:sp>
      <p:pic>
        <p:nvPicPr>
          <p:cNvPr id="4" name="Image 1" descr="preencoded.png">    </p:cNvPr>
          <p:cNvPicPr>
            <a:picLocks noChangeAspect="1"/>
          </p:cNvPicPr>
          <p:nvPr/>
        </p:nvPicPr>
        <p:blipFill>
          <a:blip r:embed="rId2"/>
          <a:stretch>
            <a:fillRect/>
          </a:stretch>
        </p:blipFill>
        <p:spPr>
          <a:xfrm>
            <a:off x="610552" y="1391364"/>
            <a:ext cx="872252" cy="1563410"/>
          </a:xfrm>
          <a:prstGeom prst="rect">
            <a:avLst/>
          </a:prstGeom>
        </p:spPr>
      </p:pic>
      <p:sp>
        <p:nvSpPr>
          <p:cNvPr id="5" name="Text 1"/>
          <p:cNvSpPr/>
          <p:nvPr/>
        </p:nvSpPr>
        <p:spPr>
          <a:xfrm>
            <a:off x="1744504" y="1565791"/>
            <a:ext cx="3088243" cy="272653"/>
          </a:xfrm>
          <a:prstGeom prst="rect">
            <a:avLst/>
          </a:prstGeom>
          <a:noFill/>
          <a:ln/>
        </p:spPr>
        <p:txBody>
          <a:bodyPr wrap="none" lIns="0" tIns="0" rIns="0" bIns="0" rtlCol="0" anchor="t"/>
          <a:lstStyle/>
          <a:p>
            <a:pPr algn="l" indent="0" marL="0">
              <a:lnSpc>
                <a:spcPts val="2100"/>
              </a:lnSpc>
              <a:buNone/>
            </a:pPr>
            <a:r>
              <a:rPr lang="en-US" sz="1700" dirty="0">
                <a:solidFill>
                  <a:srgbClr val="464646"/>
                </a:solidFill>
                <a:latin typeface="DM Sans Semi Bold" pitchFamily="34" charset="0"/>
                <a:ea typeface="DM Sans Semi Bold" pitchFamily="34" charset="-122"/>
                <a:cs typeface="DM Sans Semi Bold" pitchFamily="34" charset="-120"/>
              </a:rPr>
              <a:t>Підвищена точність контурів</a:t>
            </a:r>
            <a:endParaRPr lang="en-US" sz="1700" dirty="0"/>
          </a:p>
        </p:txBody>
      </p:sp>
      <p:sp>
        <p:nvSpPr>
          <p:cNvPr id="6" name="Text 2"/>
          <p:cNvSpPr/>
          <p:nvPr/>
        </p:nvSpPr>
        <p:spPr>
          <a:xfrm>
            <a:off x="1744504" y="1943100"/>
            <a:ext cx="6788944" cy="837248"/>
          </a:xfrm>
          <a:prstGeom prst="rect">
            <a:avLst/>
          </a:prstGeom>
          <a:noFill/>
          <a:ln/>
        </p:spPr>
        <p:txBody>
          <a:bodyPr wrap="square" lIns="0" tIns="0" rIns="0" bIns="0" rtlCol="0" anchor="t"/>
          <a:lstStyle/>
          <a:p>
            <a:pPr algn="l" indent="0" marL="0">
              <a:lnSpc>
                <a:spcPts val="2150"/>
              </a:lnSpc>
              <a:buNone/>
            </a:pPr>
            <a:r>
              <a:rPr lang="en-US" sz="1350" dirty="0">
                <a:solidFill>
                  <a:srgbClr val="464646"/>
                </a:solidFill>
                <a:latin typeface="Inter Medium" pitchFamily="34" charset="0"/>
                <a:ea typeface="Inter Medium" pitchFamily="34" charset="-122"/>
                <a:cs typeface="Inter Medium" pitchFamily="34" charset="-120"/>
              </a:rPr>
              <a:t>Цифрові методи, на відміну від ручних, мінімізують помилки інтерполяції, забезпечуючи точніше відображення меж покладів, що критично важливо для планування видобутку.</a:t>
            </a:r>
            <a:endParaRPr lang="en-US" sz="1350" dirty="0"/>
          </a:p>
        </p:txBody>
      </p:sp>
      <p:pic>
        <p:nvPicPr>
          <p:cNvPr id="7" name="Image 2" descr="preencoded.png">    </p:cNvPr>
          <p:cNvPicPr>
            <a:picLocks noChangeAspect="1"/>
          </p:cNvPicPr>
          <p:nvPr/>
        </p:nvPicPr>
        <p:blipFill>
          <a:blip r:embed="rId3"/>
          <a:stretch>
            <a:fillRect/>
          </a:stretch>
        </p:blipFill>
        <p:spPr>
          <a:xfrm>
            <a:off x="610552" y="2954774"/>
            <a:ext cx="872252" cy="1563410"/>
          </a:xfrm>
          <a:prstGeom prst="rect">
            <a:avLst/>
          </a:prstGeom>
        </p:spPr>
      </p:pic>
      <p:sp>
        <p:nvSpPr>
          <p:cNvPr id="8" name="Text 3"/>
          <p:cNvSpPr/>
          <p:nvPr/>
        </p:nvSpPr>
        <p:spPr>
          <a:xfrm>
            <a:off x="1744504" y="3129201"/>
            <a:ext cx="3393162" cy="272653"/>
          </a:xfrm>
          <a:prstGeom prst="rect">
            <a:avLst/>
          </a:prstGeom>
          <a:noFill/>
          <a:ln/>
        </p:spPr>
        <p:txBody>
          <a:bodyPr wrap="none" lIns="0" tIns="0" rIns="0" bIns="0" rtlCol="0" anchor="t"/>
          <a:lstStyle/>
          <a:p>
            <a:pPr algn="l" indent="0" marL="0">
              <a:lnSpc>
                <a:spcPts val="2100"/>
              </a:lnSpc>
              <a:buNone/>
            </a:pPr>
            <a:r>
              <a:rPr lang="en-US" sz="1700" dirty="0">
                <a:solidFill>
                  <a:srgbClr val="464646"/>
                </a:solidFill>
                <a:latin typeface="DM Sans Semi Bold" pitchFamily="34" charset="0"/>
                <a:ea typeface="DM Sans Semi Bold" pitchFamily="34" charset="-122"/>
                <a:cs typeface="DM Sans Semi Bold" pitchFamily="34" charset="-120"/>
              </a:rPr>
              <a:t>Автоматизована обробка даних</a:t>
            </a:r>
            <a:endParaRPr lang="en-US" sz="1700" dirty="0"/>
          </a:p>
        </p:txBody>
      </p:sp>
      <p:sp>
        <p:nvSpPr>
          <p:cNvPr id="9" name="Text 4"/>
          <p:cNvSpPr/>
          <p:nvPr/>
        </p:nvSpPr>
        <p:spPr>
          <a:xfrm>
            <a:off x="1744504" y="3506510"/>
            <a:ext cx="6788944" cy="837248"/>
          </a:xfrm>
          <a:prstGeom prst="rect">
            <a:avLst/>
          </a:prstGeom>
          <a:noFill/>
          <a:ln/>
        </p:spPr>
        <p:txBody>
          <a:bodyPr wrap="square" lIns="0" tIns="0" rIns="0" bIns="0" rtlCol="0" anchor="t"/>
          <a:lstStyle/>
          <a:p>
            <a:pPr algn="l" indent="0" marL="0">
              <a:lnSpc>
                <a:spcPts val="2150"/>
              </a:lnSpc>
              <a:buNone/>
            </a:pPr>
            <a:r>
              <a:rPr lang="en-US" sz="1350" dirty="0">
                <a:solidFill>
                  <a:srgbClr val="464646"/>
                </a:solidFill>
                <a:latin typeface="Inter Medium" pitchFamily="34" charset="0"/>
                <a:ea typeface="Inter Medium" pitchFamily="34" charset="-122"/>
                <a:cs typeface="Inter Medium" pitchFamily="34" charset="-120"/>
              </a:rPr>
              <a:t>Використання програмних комплексів дозволяє автоматично обробляти великі масиви геолого-геофізичної інформації, скорочуючи час на побудову контурів в рази.</a:t>
            </a:r>
            <a:endParaRPr lang="en-US" sz="1350" dirty="0"/>
          </a:p>
        </p:txBody>
      </p:sp>
      <p:pic>
        <p:nvPicPr>
          <p:cNvPr id="10" name="Image 3" descr="preencoded.png">    </p:cNvPr>
          <p:cNvPicPr>
            <a:picLocks noChangeAspect="1"/>
          </p:cNvPicPr>
          <p:nvPr/>
        </p:nvPicPr>
        <p:blipFill>
          <a:blip r:embed="rId4"/>
          <a:stretch>
            <a:fillRect/>
          </a:stretch>
        </p:blipFill>
        <p:spPr>
          <a:xfrm>
            <a:off x="610552" y="4518184"/>
            <a:ext cx="872252" cy="1563410"/>
          </a:xfrm>
          <a:prstGeom prst="rect">
            <a:avLst/>
          </a:prstGeom>
        </p:spPr>
      </p:pic>
      <p:sp>
        <p:nvSpPr>
          <p:cNvPr id="11" name="Text 5"/>
          <p:cNvSpPr/>
          <p:nvPr/>
        </p:nvSpPr>
        <p:spPr>
          <a:xfrm>
            <a:off x="1744504" y="4692610"/>
            <a:ext cx="2636639" cy="272653"/>
          </a:xfrm>
          <a:prstGeom prst="rect">
            <a:avLst/>
          </a:prstGeom>
          <a:noFill/>
          <a:ln/>
        </p:spPr>
        <p:txBody>
          <a:bodyPr wrap="none" lIns="0" tIns="0" rIns="0" bIns="0" rtlCol="0" anchor="t"/>
          <a:lstStyle/>
          <a:p>
            <a:pPr algn="l" indent="0" marL="0">
              <a:lnSpc>
                <a:spcPts val="2100"/>
              </a:lnSpc>
              <a:buNone/>
            </a:pPr>
            <a:r>
              <a:rPr lang="en-US" sz="1700" dirty="0">
                <a:solidFill>
                  <a:srgbClr val="464646"/>
                </a:solidFill>
                <a:latin typeface="DM Sans Semi Bold" pitchFamily="34" charset="0"/>
                <a:ea typeface="DM Sans Semi Bold" pitchFamily="34" charset="-122"/>
                <a:cs typeface="DM Sans Semi Bold" pitchFamily="34" charset="-120"/>
              </a:rPr>
              <a:t>3D-візуалізація та аналіз</a:t>
            </a:r>
            <a:endParaRPr lang="en-US" sz="1700" dirty="0"/>
          </a:p>
        </p:txBody>
      </p:sp>
      <p:sp>
        <p:nvSpPr>
          <p:cNvPr id="12" name="Text 6"/>
          <p:cNvSpPr/>
          <p:nvPr/>
        </p:nvSpPr>
        <p:spPr>
          <a:xfrm>
            <a:off x="1744504" y="5069919"/>
            <a:ext cx="6788944" cy="837248"/>
          </a:xfrm>
          <a:prstGeom prst="rect">
            <a:avLst/>
          </a:prstGeom>
          <a:noFill/>
          <a:ln/>
        </p:spPr>
        <p:txBody>
          <a:bodyPr wrap="square" lIns="0" tIns="0" rIns="0" bIns="0" rtlCol="0" anchor="t"/>
          <a:lstStyle/>
          <a:p>
            <a:pPr algn="l" indent="0" marL="0">
              <a:lnSpc>
                <a:spcPts val="2150"/>
              </a:lnSpc>
              <a:buNone/>
            </a:pPr>
            <a:r>
              <a:rPr lang="en-US" sz="1350" dirty="0">
                <a:solidFill>
                  <a:srgbClr val="464646"/>
                </a:solidFill>
                <a:latin typeface="Inter Medium" pitchFamily="34" charset="0"/>
                <a:ea typeface="Inter Medium" pitchFamily="34" charset="-122"/>
                <a:cs typeface="Inter Medium" pitchFamily="34" charset="-120"/>
              </a:rPr>
              <a:t>Створення тривимірних моделей родовищ дає змогу всебічно аналізувати просторовий розподіл корисних компонентів, виявляти геологічні особливості та прогнозувати зміни параметрів.</a:t>
            </a:r>
            <a:endParaRPr lang="en-US" sz="1350" dirty="0"/>
          </a:p>
        </p:txBody>
      </p:sp>
      <p:pic>
        <p:nvPicPr>
          <p:cNvPr id="13" name="Image 4" descr="preencoded.png">    </p:cNvPr>
          <p:cNvPicPr>
            <a:picLocks noChangeAspect="1"/>
          </p:cNvPicPr>
          <p:nvPr/>
        </p:nvPicPr>
        <p:blipFill>
          <a:blip r:embed="rId5"/>
          <a:stretch>
            <a:fillRect/>
          </a:stretch>
        </p:blipFill>
        <p:spPr>
          <a:xfrm>
            <a:off x="610552" y="6081593"/>
            <a:ext cx="872252" cy="1563410"/>
          </a:xfrm>
          <a:prstGeom prst="rect">
            <a:avLst/>
          </a:prstGeom>
        </p:spPr>
      </p:pic>
      <p:sp>
        <p:nvSpPr>
          <p:cNvPr id="14" name="Text 7"/>
          <p:cNvSpPr/>
          <p:nvPr/>
        </p:nvSpPr>
        <p:spPr>
          <a:xfrm>
            <a:off x="1744504" y="6256020"/>
            <a:ext cx="3702129" cy="272653"/>
          </a:xfrm>
          <a:prstGeom prst="rect">
            <a:avLst/>
          </a:prstGeom>
          <a:noFill/>
          <a:ln/>
        </p:spPr>
        <p:txBody>
          <a:bodyPr wrap="none" lIns="0" tIns="0" rIns="0" bIns="0" rtlCol="0" anchor="t"/>
          <a:lstStyle/>
          <a:p>
            <a:pPr algn="l" indent="0" marL="0">
              <a:lnSpc>
                <a:spcPts val="2100"/>
              </a:lnSpc>
              <a:buNone/>
            </a:pPr>
            <a:r>
              <a:rPr lang="en-US" sz="1700" dirty="0">
                <a:solidFill>
                  <a:srgbClr val="464646"/>
                </a:solidFill>
                <a:latin typeface="DM Sans Semi Bold" pitchFamily="34" charset="0"/>
                <a:ea typeface="DM Sans Semi Bold" pitchFamily="34" charset="-122"/>
                <a:cs typeface="DM Sans Semi Bold" pitchFamily="34" charset="-120"/>
              </a:rPr>
              <a:t>Інтеграція з системами управління</a:t>
            </a:r>
            <a:endParaRPr lang="en-US" sz="1700" dirty="0"/>
          </a:p>
        </p:txBody>
      </p:sp>
      <p:sp>
        <p:nvSpPr>
          <p:cNvPr id="15" name="Text 8"/>
          <p:cNvSpPr/>
          <p:nvPr/>
        </p:nvSpPr>
        <p:spPr>
          <a:xfrm>
            <a:off x="1744504" y="6633329"/>
            <a:ext cx="6788944" cy="837248"/>
          </a:xfrm>
          <a:prstGeom prst="rect">
            <a:avLst/>
          </a:prstGeom>
          <a:noFill/>
          <a:ln/>
        </p:spPr>
        <p:txBody>
          <a:bodyPr wrap="square" lIns="0" tIns="0" rIns="0" bIns="0" rtlCol="0" anchor="t"/>
          <a:lstStyle/>
          <a:p>
            <a:pPr algn="l" indent="0" marL="0">
              <a:lnSpc>
                <a:spcPts val="2150"/>
              </a:lnSpc>
              <a:buNone/>
            </a:pPr>
            <a:r>
              <a:rPr lang="en-US" sz="1350" dirty="0">
                <a:solidFill>
                  <a:srgbClr val="464646"/>
                </a:solidFill>
                <a:latin typeface="Inter Medium" pitchFamily="34" charset="0"/>
                <a:ea typeface="Inter Medium" pitchFamily="34" charset="-122"/>
                <a:cs typeface="Inter Medium" pitchFamily="34" charset="-120"/>
              </a:rPr>
              <a:t>Цифрові моделі легко інтегруються з ГІС та іншими системами управління гірничим виробництвом, забезпечуючи комплексний підхід до управління розробкою родовища.</a:t>
            </a:r>
            <a:endParaRPr lang="en-US" sz="13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2303264"/>
          </a:xfrm>
          <a:prstGeom prst="rect">
            <a:avLst/>
          </a:prstGeom>
        </p:spPr>
      </p:pic>
      <p:sp>
        <p:nvSpPr>
          <p:cNvPr id="3" name="Text 0"/>
          <p:cNvSpPr/>
          <p:nvPr/>
        </p:nvSpPr>
        <p:spPr>
          <a:xfrm>
            <a:off x="644843" y="2809875"/>
            <a:ext cx="5077063" cy="575786"/>
          </a:xfrm>
          <a:prstGeom prst="rect">
            <a:avLst/>
          </a:prstGeom>
          <a:noFill/>
          <a:ln/>
        </p:spPr>
        <p:txBody>
          <a:bodyPr wrap="none" lIns="0" tIns="0" rIns="0" bIns="0" rtlCol="0" anchor="t"/>
          <a:lstStyle/>
          <a:p>
            <a:pPr indent="0" marL="0">
              <a:lnSpc>
                <a:spcPts val="4500"/>
              </a:lnSpc>
              <a:buNone/>
            </a:pPr>
            <a:r>
              <a:rPr lang="en-US" sz="3600" dirty="0">
                <a:solidFill>
                  <a:srgbClr val="030303"/>
                </a:solidFill>
                <a:latin typeface="DM Sans Semi Bold" pitchFamily="34" charset="0"/>
                <a:ea typeface="DM Sans Semi Bold" pitchFamily="34" charset="-122"/>
                <a:cs typeface="DM Sans Semi Bold" pitchFamily="34" charset="-120"/>
              </a:rPr>
              <a:t>Застосування контурів</a:t>
            </a:r>
            <a:endParaRPr lang="en-US" sz="3600" dirty="0"/>
          </a:p>
        </p:txBody>
      </p:sp>
      <p:sp>
        <p:nvSpPr>
          <p:cNvPr id="4" name="Shape 1"/>
          <p:cNvSpPr/>
          <p:nvPr/>
        </p:nvSpPr>
        <p:spPr>
          <a:xfrm>
            <a:off x="644843" y="4214693"/>
            <a:ext cx="4262676" cy="184190"/>
          </a:xfrm>
          <a:prstGeom prst="roundRect">
            <a:avLst>
              <a:gd name="adj" fmla="val 15006"/>
            </a:avLst>
          </a:prstGeom>
          <a:solidFill>
            <a:srgbClr val="F2EEEE"/>
          </a:solidFill>
          <a:ln/>
        </p:spPr>
      </p:sp>
      <p:sp>
        <p:nvSpPr>
          <p:cNvPr id="5" name="Text 2"/>
          <p:cNvSpPr/>
          <p:nvPr/>
        </p:nvSpPr>
        <p:spPr>
          <a:xfrm>
            <a:off x="644843" y="4675227"/>
            <a:ext cx="2488287" cy="287893"/>
          </a:xfrm>
          <a:prstGeom prst="rect">
            <a:avLst/>
          </a:prstGeom>
          <a:noFill/>
          <a:ln/>
        </p:spPr>
        <p:txBody>
          <a:bodyPr wrap="none" lIns="0" tIns="0" rIns="0" bIns="0" rtlCol="0" anchor="t"/>
          <a:lstStyle/>
          <a:p>
            <a:pPr algn="l" indent="0" marL="0">
              <a:lnSpc>
                <a:spcPts val="2250"/>
              </a:lnSpc>
              <a:buNone/>
            </a:pPr>
            <a:r>
              <a:rPr lang="en-US" sz="1800" dirty="0">
                <a:solidFill>
                  <a:srgbClr val="464646"/>
                </a:solidFill>
                <a:latin typeface="DM Sans Semi Bold" pitchFamily="34" charset="0"/>
                <a:ea typeface="DM Sans Semi Bold" pitchFamily="34" charset="-122"/>
                <a:cs typeface="DM Sans Semi Bold" pitchFamily="34" charset="-120"/>
              </a:rPr>
              <a:t>Планування розробок</a:t>
            </a:r>
            <a:endParaRPr lang="en-US" sz="1800" dirty="0"/>
          </a:p>
        </p:txBody>
      </p:sp>
      <p:sp>
        <p:nvSpPr>
          <p:cNvPr id="6" name="Text 3"/>
          <p:cNvSpPr/>
          <p:nvPr/>
        </p:nvSpPr>
        <p:spPr>
          <a:xfrm>
            <a:off x="644843" y="5073610"/>
            <a:ext cx="4262676" cy="2653189"/>
          </a:xfrm>
          <a:prstGeom prst="rect">
            <a:avLst/>
          </a:prstGeom>
          <a:noFill/>
          <a:ln/>
        </p:spPr>
        <p:txBody>
          <a:bodyPr wrap="square" lIns="0" tIns="0" rIns="0" bIns="0" rtlCol="0" anchor="t"/>
          <a:lstStyle/>
          <a:p>
            <a:pPr algn="l" indent="0" marL="0">
              <a:lnSpc>
                <a:spcPts val="2300"/>
              </a:lnSpc>
              <a:buNone/>
            </a:pPr>
            <a:r>
              <a:rPr lang="en-US" sz="1450" dirty="0">
                <a:solidFill>
                  <a:srgbClr val="464646"/>
                </a:solidFill>
                <a:latin typeface="Inter Medium" pitchFamily="34" charset="0"/>
                <a:ea typeface="Inter Medium" pitchFamily="34" charset="-122"/>
                <a:cs typeface="Inter Medium" pitchFamily="34" charset="-120"/>
              </a:rPr>
              <a:t>Контури тіл корисних копалин є основою для детального планування гірничих робіт, включаючи визначення оптимальних місць розташування кар'єрів, трас транспортних шляхів та розміщення відвалів розкривних порід. Вони також використовуються для моделювання різних сценаріїв видобутку з метою максимізації економічної ефективності.</a:t>
            </a:r>
            <a:endParaRPr lang="en-US" sz="1450" dirty="0"/>
          </a:p>
        </p:txBody>
      </p:sp>
      <p:sp>
        <p:nvSpPr>
          <p:cNvPr id="7" name="Shape 4"/>
          <p:cNvSpPr/>
          <p:nvPr/>
        </p:nvSpPr>
        <p:spPr>
          <a:xfrm>
            <a:off x="5183862" y="3938349"/>
            <a:ext cx="4262676" cy="184190"/>
          </a:xfrm>
          <a:prstGeom prst="roundRect">
            <a:avLst>
              <a:gd name="adj" fmla="val 15006"/>
            </a:avLst>
          </a:prstGeom>
          <a:solidFill>
            <a:srgbClr val="F2EEEE"/>
          </a:solidFill>
          <a:ln/>
        </p:spPr>
      </p:sp>
      <p:sp>
        <p:nvSpPr>
          <p:cNvPr id="8" name="Text 5"/>
          <p:cNvSpPr/>
          <p:nvPr/>
        </p:nvSpPr>
        <p:spPr>
          <a:xfrm>
            <a:off x="5183862" y="4398883"/>
            <a:ext cx="2303264" cy="287893"/>
          </a:xfrm>
          <a:prstGeom prst="rect">
            <a:avLst/>
          </a:prstGeom>
          <a:noFill/>
          <a:ln/>
        </p:spPr>
        <p:txBody>
          <a:bodyPr wrap="none" lIns="0" tIns="0" rIns="0" bIns="0" rtlCol="0" anchor="t"/>
          <a:lstStyle/>
          <a:p>
            <a:pPr algn="l" indent="0" marL="0">
              <a:lnSpc>
                <a:spcPts val="2250"/>
              </a:lnSpc>
              <a:buNone/>
            </a:pPr>
            <a:r>
              <a:rPr lang="en-US" sz="1800" dirty="0">
                <a:solidFill>
                  <a:srgbClr val="464646"/>
                </a:solidFill>
                <a:latin typeface="DM Sans Semi Bold" pitchFamily="34" charset="0"/>
                <a:ea typeface="DM Sans Semi Bold" pitchFamily="34" charset="-122"/>
                <a:cs typeface="DM Sans Semi Bold" pitchFamily="34" charset="-120"/>
              </a:rPr>
              <a:t>Оцінка запасів</a:t>
            </a:r>
            <a:endParaRPr lang="en-US" sz="1800" dirty="0"/>
          </a:p>
        </p:txBody>
      </p:sp>
      <p:sp>
        <p:nvSpPr>
          <p:cNvPr id="9" name="Text 6"/>
          <p:cNvSpPr/>
          <p:nvPr/>
        </p:nvSpPr>
        <p:spPr>
          <a:xfrm>
            <a:off x="5183862" y="4797266"/>
            <a:ext cx="4262676" cy="2358390"/>
          </a:xfrm>
          <a:prstGeom prst="rect">
            <a:avLst/>
          </a:prstGeom>
          <a:noFill/>
          <a:ln/>
        </p:spPr>
        <p:txBody>
          <a:bodyPr wrap="square" lIns="0" tIns="0" rIns="0" bIns="0" rtlCol="0" anchor="t"/>
          <a:lstStyle/>
          <a:p>
            <a:pPr algn="l" indent="0" marL="0">
              <a:lnSpc>
                <a:spcPts val="2300"/>
              </a:lnSpc>
              <a:buNone/>
            </a:pPr>
            <a:r>
              <a:rPr lang="en-US" sz="1450" dirty="0">
                <a:solidFill>
                  <a:srgbClr val="464646"/>
                </a:solidFill>
                <a:latin typeface="Inter Medium" pitchFamily="34" charset="0"/>
                <a:ea typeface="Inter Medium" pitchFamily="34" charset="-122"/>
                <a:cs typeface="Inter Medium" pitchFamily="34" charset="-120"/>
              </a:rPr>
              <a:t>Точні контури родовища дозволяють обчислити запаси корисних копалин з високою точністю, враховуючи геологічну структуру, вміст корисних компонентів та їх розподіл у просторі. Це дає змогу обґрунтувати інвестиції в розробку родовища та розробити стратегію управління ресурсами.</a:t>
            </a:r>
            <a:endParaRPr lang="en-US" sz="1450" dirty="0"/>
          </a:p>
        </p:txBody>
      </p:sp>
      <p:sp>
        <p:nvSpPr>
          <p:cNvPr id="10" name="Shape 7"/>
          <p:cNvSpPr/>
          <p:nvPr/>
        </p:nvSpPr>
        <p:spPr>
          <a:xfrm>
            <a:off x="9722882" y="3662005"/>
            <a:ext cx="4262676" cy="184190"/>
          </a:xfrm>
          <a:prstGeom prst="roundRect">
            <a:avLst>
              <a:gd name="adj" fmla="val 15006"/>
            </a:avLst>
          </a:prstGeom>
          <a:solidFill>
            <a:srgbClr val="F2EEEE"/>
          </a:solidFill>
          <a:ln/>
        </p:spPr>
      </p:sp>
      <p:sp>
        <p:nvSpPr>
          <p:cNvPr id="11" name="Text 8"/>
          <p:cNvSpPr/>
          <p:nvPr/>
        </p:nvSpPr>
        <p:spPr>
          <a:xfrm>
            <a:off x="9722882" y="4122539"/>
            <a:ext cx="2303264" cy="287893"/>
          </a:xfrm>
          <a:prstGeom prst="rect">
            <a:avLst/>
          </a:prstGeom>
          <a:noFill/>
          <a:ln/>
        </p:spPr>
        <p:txBody>
          <a:bodyPr wrap="none" lIns="0" tIns="0" rIns="0" bIns="0" rtlCol="0" anchor="t"/>
          <a:lstStyle/>
          <a:p>
            <a:pPr algn="l" indent="0" marL="0">
              <a:lnSpc>
                <a:spcPts val="2250"/>
              </a:lnSpc>
              <a:buNone/>
            </a:pPr>
            <a:r>
              <a:rPr lang="en-US" sz="1800" dirty="0">
                <a:solidFill>
                  <a:srgbClr val="464646"/>
                </a:solidFill>
                <a:latin typeface="DM Sans Semi Bold" pitchFamily="34" charset="0"/>
                <a:ea typeface="DM Sans Semi Bold" pitchFamily="34" charset="-122"/>
                <a:cs typeface="DM Sans Semi Bold" pitchFamily="34" charset="-120"/>
              </a:rPr>
              <a:t>Моніторинг</a:t>
            </a:r>
            <a:endParaRPr lang="en-US" sz="1800" dirty="0"/>
          </a:p>
        </p:txBody>
      </p:sp>
      <p:sp>
        <p:nvSpPr>
          <p:cNvPr id="12" name="Text 9"/>
          <p:cNvSpPr/>
          <p:nvPr/>
        </p:nvSpPr>
        <p:spPr>
          <a:xfrm>
            <a:off x="9722882" y="4520922"/>
            <a:ext cx="4262676" cy="2653189"/>
          </a:xfrm>
          <a:prstGeom prst="rect">
            <a:avLst/>
          </a:prstGeom>
          <a:noFill/>
          <a:ln/>
        </p:spPr>
        <p:txBody>
          <a:bodyPr wrap="square" lIns="0" tIns="0" rIns="0" bIns="0" rtlCol="0" anchor="t"/>
          <a:lstStyle/>
          <a:p>
            <a:pPr algn="l" indent="0" marL="0">
              <a:lnSpc>
                <a:spcPts val="2300"/>
              </a:lnSpc>
              <a:buNone/>
            </a:pPr>
            <a:r>
              <a:rPr lang="en-US" sz="1450" dirty="0">
                <a:solidFill>
                  <a:srgbClr val="464646"/>
                </a:solidFill>
                <a:latin typeface="Inter Medium" pitchFamily="34" charset="0"/>
                <a:ea typeface="Inter Medium" pitchFamily="34" charset="-122"/>
                <a:cs typeface="Inter Medium" pitchFamily="34" charset="-120"/>
              </a:rPr>
              <a:t>Регулярне оновлення контурів в процесі видобутку дозволяє відстежувати зміни в геологічному середовищі, виявляти зони підвищеної небезпеки, прогнозувати обвалення та зсуви. Контроль за контурами також важливий для оцінки впливу гірничих робіт на водні ресурси та земельні угіддя, а також для розробки заходів з охорони навколишнього середовища.</a:t>
            </a:r>
            <a:endParaRPr lang="en-US" sz="14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73073" y="608648"/>
            <a:ext cx="6522720" cy="690205"/>
          </a:xfrm>
          <a:prstGeom prst="rect">
            <a:avLst/>
          </a:prstGeom>
          <a:noFill/>
          <a:ln/>
        </p:spPr>
        <p:txBody>
          <a:bodyPr wrap="none" lIns="0" tIns="0" rIns="0" bIns="0" rtlCol="0" anchor="t"/>
          <a:lstStyle/>
          <a:p>
            <a:pPr indent="0" marL="0">
              <a:lnSpc>
                <a:spcPts val="5400"/>
              </a:lnSpc>
              <a:buNone/>
            </a:pPr>
            <a:r>
              <a:rPr lang="en-US" sz="4300" dirty="0">
                <a:solidFill>
                  <a:srgbClr val="030303"/>
                </a:solidFill>
                <a:latin typeface="DM Sans Semi Bold" pitchFamily="34" charset="0"/>
                <a:ea typeface="DM Sans Semi Bold" pitchFamily="34" charset="-122"/>
                <a:cs typeface="DM Sans Semi Bold" pitchFamily="34" charset="-120"/>
              </a:rPr>
              <a:t>Майбутнє контурування</a:t>
            </a:r>
            <a:endParaRPr lang="en-US" sz="4300" dirty="0"/>
          </a:p>
        </p:txBody>
      </p:sp>
      <p:sp>
        <p:nvSpPr>
          <p:cNvPr id="3" name="Text 1"/>
          <p:cNvSpPr/>
          <p:nvPr/>
        </p:nvSpPr>
        <p:spPr>
          <a:xfrm>
            <a:off x="1882378" y="3381732"/>
            <a:ext cx="2761178" cy="345043"/>
          </a:xfrm>
          <a:prstGeom prst="rect">
            <a:avLst/>
          </a:prstGeom>
          <a:noFill/>
          <a:ln/>
        </p:spPr>
        <p:txBody>
          <a:bodyPr wrap="none" lIns="0" tIns="0" rIns="0" bIns="0" rtlCol="0" anchor="t"/>
          <a:lstStyle/>
          <a:p>
            <a:pPr algn="r" indent="0" marL="0">
              <a:lnSpc>
                <a:spcPts val="2700"/>
              </a:lnSpc>
              <a:buNone/>
            </a:pPr>
            <a:r>
              <a:rPr lang="en-US" sz="2150" dirty="0">
                <a:solidFill>
                  <a:srgbClr val="464646"/>
                </a:solidFill>
                <a:latin typeface="DM Sans Semi Bold" pitchFamily="34" charset="0"/>
                <a:ea typeface="DM Sans Semi Bold" pitchFamily="34" charset="-122"/>
                <a:cs typeface="DM Sans Semi Bold" pitchFamily="34" charset="-120"/>
              </a:rPr>
              <a:t>Штучний інтелект</a:t>
            </a:r>
            <a:endParaRPr lang="en-US" sz="2150" dirty="0"/>
          </a:p>
        </p:txBody>
      </p:sp>
      <p:sp>
        <p:nvSpPr>
          <p:cNvPr id="4" name="Text 2"/>
          <p:cNvSpPr/>
          <p:nvPr/>
        </p:nvSpPr>
        <p:spPr>
          <a:xfrm>
            <a:off x="773073" y="3859292"/>
            <a:ext cx="3870484" cy="2120265"/>
          </a:xfrm>
          <a:prstGeom prst="rect">
            <a:avLst/>
          </a:prstGeom>
          <a:noFill/>
          <a:ln/>
        </p:spPr>
        <p:txBody>
          <a:bodyPr wrap="square" lIns="0" tIns="0" rIns="0" bIns="0" rtlCol="0" anchor="t"/>
          <a:lstStyle/>
          <a:p>
            <a:pPr algn="r" indent="0" marL="0">
              <a:lnSpc>
                <a:spcPts val="2750"/>
              </a:lnSpc>
              <a:buNone/>
            </a:pPr>
            <a:r>
              <a:rPr lang="en-US" sz="1700" dirty="0">
                <a:solidFill>
                  <a:srgbClr val="464646"/>
                </a:solidFill>
                <a:latin typeface="Inter Medium" pitchFamily="34" charset="0"/>
                <a:ea typeface="Inter Medium" pitchFamily="34" charset="-122"/>
                <a:cs typeface="Inter Medium" pitchFamily="34" charset="-120"/>
              </a:rPr>
              <a:t>Використання ШІ для аналізу геологічних даних та автоматичного створення 3D-моделей родовищ, що значно скорочує час на конструювання контурів рудних тіл.</a:t>
            </a:r>
            <a:endParaRPr lang="en-US" sz="1700" dirty="0"/>
          </a:p>
        </p:txBody>
      </p:sp>
      <p:pic>
        <p:nvPicPr>
          <p:cNvPr id="5" name="Image 0" descr="preencoded.png">    </p:cNvPr>
          <p:cNvPicPr>
            <a:picLocks noChangeAspect="1"/>
          </p:cNvPicPr>
          <p:nvPr/>
        </p:nvPicPr>
        <p:blipFill>
          <a:blip r:embed="rId1"/>
          <a:stretch>
            <a:fillRect/>
          </a:stretch>
        </p:blipFill>
        <p:spPr>
          <a:xfrm>
            <a:off x="5085278" y="2450783"/>
            <a:ext cx="4459724" cy="4459724"/>
          </a:xfrm>
          <a:prstGeom prst="rect">
            <a:avLst/>
          </a:prstGeom>
        </p:spPr>
      </p:pic>
      <p:sp>
        <p:nvSpPr>
          <p:cNvPr id="6" name="Text 3"/>
          <p:cNvSpPr/>
          <p:nvPr/>
        </p:nvSpPr>
        <p:spPr>
          <a:xfrm>
            <a:off x="5729288" y="4191357"/>
            <a:ext cx="96083" cy="441722"/>
          </a:xfrm>
          <a:prstGeom prst="rect">
            <a:avLst/>
          </a:prstGeom>
          <a:noFill/>
          <a:ln/>
        </p:spPr>
        <p:txBody>
          <a:bodyPr wrap="none" lIns="0" tIns="0" rIns="0" bIns="0" rtlCol="0" anchor="t"/>
          <a:lstStyle/>
          <a:p>
            <a:pPr indent="0" marL="0">
              <a:lnSpc>
                <a:spcPts val="3450"/>
              </a:lnSpc>
              <a:buNone/>
            </a:pPr>
            <a:r>
              <a:rPr lang="en-US" sz="2150" dirty="0">
                <a:solidFill>
                  <a:srgbClr val="464646"/>
                </a:solidFill>
                <a:latin typeface="DM Sans Semi Bold" pitchFamily="34" charset="0"/>
                <a:ea typeface="DM Sans Semi Bold" pitchFamily="34" charset="-122"/>
                <a:cs typeface="DM Sans Semi Bold" pitchFamily="34" charset="-120"/>
              </a:rPr>
              <a:t>1</a:t>
            </a:r>
            <a:endParaRPr lang="en-US" sz="2150" dirty="0"/>
          </a:p>
        </p:txBody>
      </p:sp>
      <p:sp>
        <p:nvSpPr>
          <p:cNvPr id="7" name="Text 4"/>
          <p:cNvSpPr/>
          <p:nvPr/>
        </p:nvSpPr>
        <p:spPr>
          <a:xfrm>
            <a:off x="9876234" y="1740575"/>
            <a:ext cx="2761178" cy="345043"/>
          </a:xfrm>
          <a:prstGeom prst="rect">
            <a:avLst/>
          </a:prstGeom>
          <a:noFill/>
          <a:ln/>
        </p:spPr>
        <p:txBody>
          <a:bodyPr wrap="none" lIns="0" tIns="0" rIns="0" bIns="0" rtlCol="0" anchor="t"/>
          <a:lstStyle/>
          <a:p>
            <a:pPr algn="l" indent="0" marL="0">
              <a:lnSpc>
                <a:spcPts val="2700"/>
              </a:lnSpc>
              <a:buNone/>
            </a:pPr>
            <a:r>
              <a:rPr lang="en-US" sz="2150" dirty="0">
                <a:solidFill>
                  <a:srgbClr val="464646"/>
                </a:solidFill>
                <a:latin typeface="DM Sans Semi Bold" pitchFamily="34" charset="0"/>
                <a:ea typeface="DM Sans Semi Bold" pitchFamily="34" charset="-122"/>
                <a:cs typeface="DM Sans Semi Bold" pitchFamily="34" charset="-120"/>
              </a:rPr>
              <a:t>Великі дані</a:t>
            </a:r>
            <a:endParaRPr lang="en-US" sz="2150" dirty="0"/>
          </a:p>
        </p:txBody>
      </p:sp>
      <p:sp>
        <p:nvSpPr>
          <p:cNvPr id="8" name="Text 5"/>
          <p:cNvSpPr/>
          <p:nvPr/>
        </p:nvSpPr>
        <p:spPr>
          <a:xfrm>
            <a:off x="9876234" y="2218134"/>
            <a:ext cx="3981093" cy="2473643"/>
          </a:xfrm>
          <a:prstGeom prst="rect">
            <a:avLst/>
          </a:prstGeom>
          <a:noFill/>
          <a:ln/>
        </p:spPr>
        <p:txBody>
          <a:bodyPr wrap="square" lIns="0" tIns="0" rIns="0" bIns="0" rtlCol="0" anchor="t"/>
          <a:lstStyle/>
          <a:p>
            <a:pPr algn="l" indent="0" marL="0">
              <a:lnSpc>
                <a:spcPts val="2750"/>
              </a:lnSpc>
              <a:buNone/>
            </a:pPr>
            <a:r>
              <a:rPr lang="en-US" sz="1700" dirty="0">
                <a:solidFill>
                  <a:srgbClr val="464646"/>
                </a:solidFill>
                <a:latin typeface="Inter Medium" pitchFamily="34" charset="0"/>
                <a:ea typeface="Inter Medium" pitchFamily="34" charset="-122"/>
                <a:cs typeface="Inter Medium" pitchFamily="34" charset="-120"/>
              </a:rPr>
              <a:t>Обробка великих обсягів даних, отриманих з геофізичних досліджень та аналізу керну, дозволяє створювати інтегровані моделі з високою роздільною здатністю для точного визначення меж родовища.</a:t>
            </a:r>
            <a:endParaRPr lang="en-US" sz="1700" dirty="0"/>
          </a:p>
        </p:txBody>
      </p:sp>
      <p:pic>
        <p:nvPicPr>
          <p:cNvPr id="9" name="Image 1" descr="preencoded.png">    </p:cNvPr>
          <p:cNvPicPr>
            <a:picLocks noChangeAspect="1"/>
          </p:cNvPicPr>
          <p:nvPr/>
        </p:nvPicPr>
        <p:blipFill>
          <a:blip r:embed="rId2"/>
          <a:stretch>
            <a:fillRect/>
          </a:stretch>
        </p:blipFill>
        <p:spPr>
          <a:xfrm>
            <a:off x="5085278" y="2450783"/>
            <a:ext cx="4459724" cy="4459724"/>
          </a:xfrm>
          <a:prstGeom prst="rect">
            <a:avLst/>
          </a:prstGeom>
        </p:spPr>
      </p:pic>
      <p:sp>
        <p:nvSpPr>
          <p:cNvPr id="10" name="Text 6"/>
          <p:cNvSpPr/>
          <p:nvPr/>
        </p:nvSpPr>
        <p:spPr>
          <a:xfrm>
            <a:off x="8236625" y="3262313"/>
            <a:ext cx="159306" cy="441722"/>
          </a:xfrm>
          <a:prstGeom prst="rect">
            <a:avLst/>
          </a:prstGeom>
          <a:noFill/>
          <a:ln/>
        </p:spPr>
        <p:txBody>
          <a:bodyPr wrap="none" lIns="0" tIns="0" rIns="0" bIns="0" rtlCol="0" anchor="t"/>
          <a:lstStyle/>
          <a:p>
            <a:pPr indent="0" marL="0">
              <a:lnSpc>
                <a:spcPts val="3450"/>
              </a:lnSpc>
              <a:buNone/>
            </a:pPr>
            <a:r>
              <a:rPr lang="en-US" sz="2150" dirty="0">
                <a:solidFill>
                  <a:srgbClr val="464646"/>
                </a:solidFill>
                <a:latin typeface="DM Sans Semi Bold" pitchFamily="34" charset="0"/>
                <a:ea typeface="DM Sans Semi Bold" pitchFamily="34" charset="-122"/>
                <a:cs typeface="DM Sans Semi Bold" pitchFamily="34" charset="-120"/>
              </a:rPr>
              <a:t>2</a:t>
            </a:r>
            <a:endParaRPr lang="en-US" sz="2150" dirty="0"/>
          </a:p>
        </p:txBody>
      </p:sp>
      <p:sp>
        <p:nvSpPr>
          <p:cNvPr id="11" name="Text 7"/>
          <p:cNvSpPr/>
          <p:nvPr/>
        </p:nvSpPr>
        <p:spPr>
          <a:xfrm>
            <a:off x="9876234" y="5023009"/>
            <a:ext cx="2761178" cy="345043"/>
          </a:xfrm>
          <a:prstGeom prst="rect">
            <a:avLst/>
          </a:prstGeom>
          <a:noFill/>
          <a:ln/>
        </p:spPr>
        <p:txBody>
          <a:bodyPr wrap="none" lIns="0" tIns="0" rIns="0" bIns="0" rtlCol="0" anchor="t"/>
          <a:lstStyle/>
          <a:p>
            <a:pPr algn="l" indent="0" marL="0">
              <a:lnSpc>
                <a:spcPts val="2700"/>
              </a:lnSpc>
              <a:buNone/>
            </a:pPr>
            <a:r>
              <a:rPr lang="en-US" sz="2150" dirty="0">
                <a:solidFill>
                  <a:srgbClr val="464646"/>
                </a:solidFill>
                <a:latin typeface="DM Sans Semi Bold" pitchFamily="34" charset="0"/>
                <a:ea typeface="DM Sans Semi Bold" pitchFamily="34" charset="-122"/>
                <a:cs typeface="DM Sans Semi Bold" pitchFamily="34" charset="-120"/>
              </a:rPr>
              <a:t>Дронові технології</a:t>
            </a:r>
            <a:endParaRPr lang="en-US" sz="2150" dirty="0"/>
          </a:p>
        </p:txBody>
      </p:sp>
      <p:sp>
        <p:nvSpPr>
          <p:cNvPr id="12" name="Text 8"/>
          <p:cNvSpPr/>
          <p:nvPr/>
        </p:nvSpPr>
        <p:spPr>
          <a:xfrm>
            <a:off x="9876234" y="5500568"/>
            <a:ext cx="3981093" cy="2120265"/>
          </a:xfrm>
          <a:prstGeom prst="rect">
            <a:avLst/>
          </a:prstGeom>
          <a:noFill/>
          <a:ln/>
        </p:spPr>
        <p:txBody>
          <a:bodyPr wrap="square" lIns="0" tIns="0" rIns="0" bIns="0" rtlCol="0" anchor="t"/>
          <a:lstStyle/>
          <a:p>
            <a:pPr algn="l" indent="0" marL="0">
              <a:lnSpc>
                <a:spcPts val="2750"/>
              </a:lnSpc>
              <a:buNone/>
            </a:pPr>
            <a:r>
              <a:rPr lang="en-US" sz="1700" dirty="0">
                <a:solidFill>
                  <a:srgbClr val="464646"/>
                </a:solidFill>
                <a:latin typeface="Inter Medium" pitchFamily="34" charset="0"/>
                <a:ea typeface="Inter Medium" pitchFamily="34" charset="-122"/>
                <a:cs typeface="Inter Medium" pitchFamily="34" charset="-120"/>
              </a:rPr>
              <a:t>Застосування дронів з LiDAR та мультиспектральними камерами для оперативного моніторингу стану кар'єрів та оновлення контурів з урахуванням динаміки видобутку.</a:t>
            </a:r>
            <a:endParaRPr lang="en-US" sz="1700" dirty="0"/>
          </a:p>
        </p:txBody>
      </p:sp>
      <p:pic>
        <p:nvPicPr>
          <p:cNvPr id="13" name="Image 2" descr="preencoded.png">    </p:cNvPr>
          <p:cNvPicPr>
            <a:picLocks noChangeAspect="1"/>
          </p:cNvPicPr>
          <p:nvPr/>
        </p:nvPicPr>
        <p:blipFill>
          <a:blip r:embed="rId3"/>
          <a:stretch>
            <a:fillRect/>
          </a:stretch>
        </p:blipFill>
        <p:spPr>
          <a:xfrm>
            <a:off x="5085278" y="2450783"/>
            <a:ext cx="4459724" cy="4459724"/>
          </a:xfrm>
          <a:prstGeom prst="rect">
            <a:avLst/>
          </a:prstGeom>
        </p:spPr>
      </p:pic>
      <p:sp>
        <p:nvSpPr>
          <p:cNvPr id="14" name="Text 9"/>
          <p:cNvSpPr/>
          <p:nvPr/>
        </p:nvSpPr>
        <p:spPr>
          <a:xfrm>
            <a:off x="7768709" y="5925502"/>
            <a:ext cx="165378" cy="441722"/>
          </a:xfrm>
          <a:prstGeom prst="rect">
            <a:avLst/>
          </a:prstGeom>
          <a:noFill/>
          <a:ln/>
        </p:spPr>
        <p:txBody>
          <a:bodyPr wrap="none" lIns="0" tIns="0" rIns="0" bIns="0" rtlCol="0" anchor="t"/>
          <a:lstStyle/>
          <a:p>
            <a:pPr indent="0" marL="0">
              <a:lnSpc>
                <a:spcPts val="3450"/>
              </a:lnSpc>
              <a:buNone/>
            </a:pPr>
            <a:r>
              <a:rPr lang="en-US" sz="2150" dirty="0">
                <a:solidFill>
                  <a:srgbClr val="464646"/>
                </a:solidFill>
                <a:latin typeface="DM Sans Semi Bold" pitchFamily="34" charset="0"/>
                <a:ea typeface="DM Sans Semi Bold" pitchFamily="34" charset="-122"/>
                <a:cs typeface="DM Sans Semi Bold" pitchFamily="34" charset="-120"/>
              </a:rPr>
              <a:t>3</a:t>
            </a:r>
            <a:endParaRPr lang="en-US" sz="21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2025-02-27T09:09:24Z</dcterms:created>
  <dcterms:modified xsi:type="dcterms:W3CDTF">2025-02-27T09:09:24Z</dcterms:modified>
</cp:coreProperties>
</file>