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notesMasterIdLst>
    <p:notesMasterId r:id="rId30"/>
  </p:notesMasterIdLst>
  <p:sldSz cx="14630400" cy="8229600"/>
  <p:notesSz cx="8229600" cy="14630400"/>
  <p:embeddedFontLst>
    <p:embeddedFont>
      <p:font typeface="MuseoModerno Medium"/>
      <p:regular r:id="rId35"/>
    </p:embeddedFont>
    <p:embeddedFont>
      <p:font typeface="MuseoModerno Medium"/>
      <p:regular r:id="rId36"/>
    </p:embeddedFont>
    <p:embeddedFont>
      <p:font typeface="MuseoModerno Medium"/>
      <p:regular r:id="rId37"/>
    </p:embeddedFont>
    <p:embeddedFont>
      <p:font typeface="MuseoModerno Medium"/>
      <p:regular r:id="rId3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33" Type="http://schemas.openxmlformats.org/officeDocument/2006/relationships/theme" Target="theme/theme1.xml"/><Relationship Id="rId34" Type="http://schemas.openxmlformats.org/officeDocument/2006/relationships/tableStyles" Target="tableStyles.xml"/><Relationship Id="rId35" Type="http://schemas.openxmlformats.org/officeDocument/2006/relationships/font" Target="fonts/font1.fntdata"/><Relationship Id="rId36" Type="http://schemas.openxmlformats.org/officeDocument/2006/relationships/font" Target="fonts/font2.fntdata"/><Relationship Id="rId37" Type="http://schemas.openxmlformats.org/officeDocument/2006/relationships/font" Target="fonts/font3.fntdata"/><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20.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22.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slideLayout" Target="../slideLayouts/slideLayout23.xml"/><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24.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slideLayout" Target="../slideLayouts/slideLayout25.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29.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08052" y="842843"/>
            <a:ext cx="7927896" cy="1085850"/>
          </a:xfrm>
          <a:prstGeom prst="rect">
            <a:avLst/>
          </a:prstGeom>
          <a:noFill/>
          <a:ln/>
        </p:spPr>
        <p:txBody>
          <a:bodyPr wrap="square" lIns="0" tIns="0" rIns="0" bIns="0" rtlCol="0" anchor="t"/>
          <a:lstStyle/>
          <a:p>
            <a:pPr indent="0" marL="0">
              <a:lnSpc>
                <a:spcPts val="4250"/>
              </a:lnSpc>
              <a:buNone/>
            </a:pPr>
            <a:r>
              <a:rPr lang="en-US" sz="3400" dirty="0">
                <a:solidFill>
                  <a:srgbClr val="124E73"/>
                </a:solidFill>
                <a:latin typeface="MuseoModerno Medium" pitchFamily="34" charset="0"/>
                <a:ea typeface="MuseoModerno Medium" pitchFamily="34" charset="-122"/>
                <a:cs typeface="MuseoModerno Medium" pitchFamily="34" charset="-120"/>
              </a:rPr>
              <a:t>Внутрішній та зовнішній контур тіл корисних копалин</a:t>
            </a:r>
            <a:endParaRPr lang="en-US" sz="3400" dirty="0"/>
          </a:p>
        </p:txBody>
      </p:sp>
      <p:sp>
        <p:nvSpPr>
          <p:cNvPr id="4" name="Text 1"/>
          <p:cNvSpPr/>
          <p:nvPr/>
        </p:nvSpPr>
        <p:spPr>
          <a:xfrm>
            <a:off x="608052" y="2189321"/>
            <a:ext cx="7927896" cy="1945243"/>
          </a:xfrm>
          <a:prstGeom prst="rect">
            <a:avLst/>
          </a:prstGeom>
          <a:noFill/>
          <a:ln/>
        </p:spPr>
        <p:txBody>
          <a:bodyPr wrap="square" lIns="0" tIns="0" rIns="0" bIns="0" rtlCol="0" anchor="t"/>
          <a:lstStyle/>
          <a:p>
            <a:pPr indent="0" marL="0">
              <a:lnSpc>
                <a:spcPts val="2150"/>
              </a:lnSpc>
              <a:buNone/>
            </a:pPr>
            <a:r>
              <a:rPr lang="en-US" sz="1350" dirty="0">
                <a:solidFill>
                  <a:srgbClr val="2B4150"/>
                </a:solidFill>
                <a:latin typeface="Source Sans Pro" pitchFamily="34" charset="0"/>
                <a:ea typeface="Source Sans Pro" pitchFamily="34" charset="-122"/>
                <a:cs typeface="Source Sans Pro" pitchFamily="34" charset="-120"/>
              </a:rPr>
              <a:t>Контур тіла корисних копалин – це межа, яка окреслює його розташування в надрах та визначає економічно доцільну область видобутку. Внутрішній контур обмежує зону з промисловим вмістом корисного компонента (&gt;0,5% для кольорових металів, &gt;1 г/т для золота) і визначає ділянки для першочергового видобутку з максимальною рентабельністю (20-30%). Зовнішній контур охоплює всю потенційну зону мінералізації, включаючи ділянки з граничними концентраціями (0,2-0,3% для кольорових металів, 0,5-0,8 г/т для золота), що можуть стати рентабельними при зміні технологій або зростанні цін на сировину на 15-20%.</a:t>
            </a:r>
            <a:endParaRPr lang="en-US" sz="1350" dirty="0"/>
          </a:p>
        </p:txBody>
      </p:sp>
      <p:sp>
        <p:nvSpPr>
          <p:cNvPr id="5" name="Text 2"/>
          <p:cNvSpPr/>
          <p:nvPr/>
        </p:nvSpPr>
        <p:spPr>
          <a:xfrm>
            <a:off x="608052" y="4329946"/>
            <a:ext cx="7927896" cy="3056811"/>
          </a:xfrm>
          <a:prstGeom prst="rect">
            <a:avLst/>
          </a:prstGeom>
          <a:noFill/>
          <a:ln/>
        </p:spPr>
        <p:txBody>
          <a:bodyPr wrap="square" lIns="0" tIns="0" rIns="0" bIns="0" rtlCol="0" anchor="t"/>
          <a:lstStyle/>
          <a:p>
            <a:pPr indent="0" marL="0">
              <a:lnSpc>
                <a:spcPts val="2150"/>
              </a:lnSpc>
              <a:buNone/>
            </a:pPr>
            <a:r>
              <a:rPr lang="en-US" sz="1350" dirty="0">
                <a:solidFill>
                  <a:srgbClr val="2B4150"/>
                </a:solidFill>
                <a:latin typeface="Source Sans Pro" pitchFamily="34" charset="0"/>
                <a:ea typeface="Source Sans Pro" pitchFamily="34" charset="-122"/>
                <a:cs typeface="Source Sans Pro" pitchFamily="34" charset="-120"/>
              </a:rPr>
              <a:t>Побудова контурів ґрунтується на п'яти ключових принципах: геологічному (структура і морфологія покладу, тип мінералізації, літологічні особливості), технологічному (технічна можливість видобутку, доступні методи збагачення з вилученням не менше 85%), економічному (рентабельність розробки при поточній кон'юнктурі ринку з урахуванням капітальних та експлуатаційних витрат), екологічному (мінімізація впливу на ґрунтові води, атмосферу та біорізноманіття) та геостатистичному (кригінг, варіограмний аналіз просторового розподілу вмісту корисного компонента з точністю до 5-10%). Точне визначення контурів за допомогою сучасних геофізичних методів (магніторозвідка з чутливістю до 1 нТл, гравіметрія з точністю до 0,01 мГал, електророзвідка методами ВЕЗ та ЗСБ, сейсморозвідка з 3D-візуалізацією) та програмного забезпечення (Micromine, Surpac, Datamine) має вирішальне значення для планування гірничих робіт та забезпечення коефіцієнту вилучення корисних копалин не менше 90-95%.</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22565"/>
          </a:xfrm>
          <a:prstGeom prst="rect">
            <a:avLst/>
          </a:prstGeom>
        </p:spPr>
      </p:pic>
      <p:sp>
        <p:nvSpPr>
          <p:cNvPr id="3" name="Text 0"/>
          <p:cNvSpPr/>
          <p:nvPr/>
        </p:nvSpPr>
        <p:spPr>
          <a:xfrm>
            <a:off x="678299" y="2955488"/>
            <a:ext cx="9906119" cy="605552"/>
          </a:xfrm>
          <a:prstGeom prst="rect">
            <a:avLst/>
          </a:prstGeom>
          <a:noFill/>
          <a:ln/>
        </p:spPr>
        <p:txBody>
          <a:bodyPr wrap="none" lIns="0" tIns="0" rIns="0" bIns="0" rtlCol="0" anchor="t"/>
          <a:lstStyle/>
          <a:p>
            <a:pPr indent="0" marL="0">
              <a:lnSpc>
                <a:spcPts val="4750"/>
              </a:lnSpc>
              <a:buNone/>
            </a:pPr>
            <a:r>
              <a:rPr lang="en-US" sz="3800" dirty="0">
                <a:solidFill>
                  <a:srgbClr val="124E73"/>
                </a:solidFill>
                <a:latin typeface="MuseoModerno Medium" pitchFamily="34" charset="0"/>
                <a:ea typeface="MuseoModerno Medium" pitchFamily="34" charset="-122"/>
                <a:cs typeface="MuseoModerno Medium" pitchFamily="34" charset="-120"/>
              </a:rPr>
              <a:t>Економічний принцип побудови контурів</a:t>
            </a:r>
            <a:endParaRPr lang="en-US" sz="3800" dirty="0"/>
          </a:p>
        </p:txBody>
      </p:sp>
      <p:pic>
        <p:nvPicPr>
          <p:cNvPr id="4" name="Image 1" descr="preencoded.png">    </p:cNvPr>
          <p:cNvPicPr>
            <a:picLocks noChangeAspect="1"/>
          </p:cNvPicPr>
          <p:nvPr/>
        </p:nvPicPr>
        <p:blipFill>
          <a:blip r:embed="rId2"/>
          <a:stretch>
            <a:fillRect/>
          </a:stretch>
        </p:blipFill>
        <p:spPr>
          <a:xfrm>
            <a:off x="678299" y="3851672"/>
            <a:ext cx="3318391" cy="775216"/>
          </a:xfrm>
          <a:prstGeom prst="rect">
            <a:avLst/>
          </a:prstGeom>
        </p:spPr>
      </p:pic>
      <p:sp>
        <p:nvSpPr>
          <p:cNvPr id="5" name="Text 1"/>
          <p:cNvSpPr/>
          <p:nvPr/>
        </p:nvSpPr>
        <p:spPr>
          <a:xfrm>
            <a:off x="872014" y="4917519"/>
            <a:ext cx="2741057" cy="302776"/>
          </a:xfrm>
          <a:prstGeom prst="rect">
            <a:avLst/>
          </a:prstGeom>
          <a:noFill/>
          <a:ln/>
        </p:spPr>
        <p:txBody>
          <a:bodyPr wrap="none" lIns="0" tIns="0" rIns="0" bIns="0" rtlCol="0" anchor="t"/>
          <a:lstStyle/>
          <a:p>
            <a:pPr algn="l" indent="0" marL="0">
              <a:lnSpc>
                <a:spcPts val="2350"/>
              </a:lnSpc>
              <a:buNone/>
            </a:pPr>
            <a:r>
              <a:rPr lang="en-US" sz="1900" dirty="0">
                <a:solidFill>
                  <a:srgbClr val="2B4150"/>
                </a:solidFill>
                <a:latin typeface="MuseoModerno Medium" pitchFamily="34" charset="0"/>
                <a:ea typeface="MuseoModerno Medium" pitchFamily="34" charset="-122"/>
                <a:cs typeface="MuseoModerno Medium" pitchFamily="34" charset="-120"/>
              </a:rPr>
              <a:t>Собівартість видобутку</a:t>
            </a:r>
            <a:endParaRPr lang="en-US" sz="1900" dirty="0"/>
          </a:p>
        </p:txBody>
      </p:sp>
      <p:sp>
        <p:nvSpPr>
          <p:cNvPr id="6" name="Text 2"/>
          <p:cNvSpPr/>
          <p:nvPr/>
        </p:nvSpPr>
        <p:spPr>
          <a:xfrm>
            <a:off x="872014" y="5336500"/>
            <a:ext cx="2930962" cy="2170271"/>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Оцінка витрат на видобуток корисних копалин, включаючи буріння, вибухові роботи, транспортування та інші операції, що впливає на визначення економічно доцільних меж родовища.</a:t>
            </a:r>
            <a:endParaRPr lang="en-US" sz="1500" dirty="0"/>
          </a:p>
        </p:txBody>
      </p:sp>
      <p:pic>
        <p:nvPicPr>
          <p:cNvPr id="7" name="Image 2" descr="preencoded.png">    </p:cNvPr>
          <p:cNvPicPr>
            <a:picLocks noChangeAspect="1"/>
          </p:cNvPicPr>
          <p:nvPr/>
        </p:nvPicPr>
        <p:blipFill>
          <a:blip r:embed="rId3"/>
          <a:stretch>
            <a:fillRect/>
          </a:stretch>
        </p:blipFill>
        <p:spPr>
          <a:xfrm>
            <a:off x="3996690" y="3851672"/>
            <a:ext cx="3318510" cy="775216"/>
          </a:xfrm>
          <a:prstGeom prst="rect">
            <a:avLst/>
          </a:prstGeom>
        </p:spPr>
      </p:pic>
      <p:sp>
        <p:nvSpPr>
          <p:cNvPr id="8" name="Text 3"/>
          <p:cNvSpPr/>
          <p:nvPr/>
        </p:nvSpPr>
        <p:spPr>
          <a:xfrm>
            <a:off x="4190405" y="4917519"/>
            <a:ext cx="2422565" cy="302776"/>
          </a:xfrm>
          <a:prstGeom prst="rect">
            <a:avLst/>
          </a:prstGeom>
          <a:noFill/>
          <a:ln/>
        </p:spPr>
        <p:txBody>
          <a:bodyPr wrap="none" lIns="0" tIns="0" rIns="0" bIns="0" rtlCol="0" anchor="t"/>
          <a:lstStyle/>
          <a:p>
            <a:pPr algn="l" indent="0" marL="0">
              <a:lnSpc>
                <a:spcPts val="2350"/>
              </a:lnSpc>
              <a:buNone/>
            </a:pPr>
            <a:r>
              <a:rPr lang="en-US" sz="1900" dirty="0">
                <a:solidFill>
                  <a:srgbClr val="2B4150"/>
                </a:solidFill>
                <a:latin typeface="MuseoModerno Medium" pitchFamily="34" charset="0"/>
                <a:ea typeface="MuseoModerno Medium" pitchFamily="34" charset="-122"/>
                <a:cs typeface="MuseoModerno Medium" pitchFamily="34" charset="-120"/>
              </a:rPr>
              <a:t>Вартість збагачення</a:t>
            </a:r>
            <a:endParaRPr lang="en-US" sz="1900" dirty="0"/>
          </a:p>
        </p:txBody>
      </p:sp>
      <p:sp>
        <p:nvSpPr>
          <p:cNvPr id="9" name="Text 4"/>
          <p:cNvSpPr/>
          <p:nvPr/>
        </p:nvSpPr>
        <p:spPr>
          <a:xfrm>
            <a:off x="4190405" y="5336500"/>
            <a:ext cx="2931081" cy="1550194"/>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Аналіз витрат на переробку та збагачення видобутої сировини, що залежить від мінерального складу та вмісту корисних компонентів у руді.</a:t>
            </a:r>
            <a:endParaRPr lang="en-US" sz="1500" dirty="0"/>
          </a:p>
        </p:txBody>
      </p:sp>
      <p:pic>
        <p:nvPicPr>
          <p:cNvPr id="10" name="Image 3" descr="preencoded.png">    </p:cNvPr>
          <p:cNvPicPr>
            <a:picLocks noChangeAspect="1"/>
          </p:cNvPicPr>
          <p:nvPr/>
        </p:nvPicPr>
        <p:blipFill>
          <a:blip r:embed="rId4"/>
          <a:stretch>
            <a:fillRect/>
          </a:stretch>
        </p:blipFill>
        <p:spPr>
          <a:xfrm>
            <a:off x="7315200" y="3851672"/>
            <a:ext cx="3318391" cy="775216"/>
          </a:xfrm>
          <a:prstGeom prst="rect">
            <a:avLst/>
          </a:prstGeom>
        </p:spPr>
      </p:pic>
      <p:sp>
        <p:nvSpPr>
          <p:cNvPr id="11" name="Text 5"/>
          <p:cNvSpPr/>
          <p:nvPr/>
        </p:nvSpPr>
        <p:spPr>
          <a:xfrm>
            <a:off x="7508915" y="4917519"/>
            <a:ext cx="2422565" cy="302776"/>
          </a:xfrm>
          <a:prstGeom prst="rect">
            <a:avLst/>
          </a:prstGeom>
          <a:noFill/>
          <a:ln/>
        </p:spPr>
        <p:txBody>
          <a:bodyPr wrap="none" lIns="0" tIns="0" rIns="0" bIns="0" rtlCol="0" anchor="t"/>
          <a:lstStyle/>
          <a:p>
            <a:pPr algn="l" indent="0" marL="0">
              <a:lnSpc>
                <a:spcPts val="2350"/>
              </a:lnSpc>
              <a:buNone/>
            </a:pPr>
            <a:r>
              <a:rPr lang="en-US" sz="1900" dirty="0">
                <a:solidFill>
                  <a:srgbClr val="2B4150"/>
                </a:solidFill>
                <a:latin typeface="MuseoModerno Medium" pitchFamily="34" charset="0"/>
                <a:ea typeface="MuseoModerno Medium" pitchFamily="34" charset="-122"/>
                <a:cs typeface="MuseoModerno Medium" pitchFamily="34" charset="-120"/>
              </a:rPr>
              <a:t>Ринкові ціни</a:t>
            </a:r>
            <a:endParaRPr lang="en-US" sz="1900" dirty="0"/>
          </a:p>
        </p:txBody>
      </p:sp>
      <p:sp>
        <p:nvSpPr>
          <p:cNvPr id="12" name="Text 6"/>
          <p:cNvSpPr/>
          <p:nvPr/>
        </p:nvSpPr>
        <p:spPr>
          <a:xfrm>
            <a:off x="7508915" y="5336500"/>
            <a:ext cx="2930962" cy="1860233"/>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Врахування поточних та прогнозованих цін на корисні копалини на світовому ринку, що безпосередньо впливає на рентабельність розробки родовища.</a:t>
            </a:r>
            <a:endParaRPr lang="en-US" sz="1500" dirty="0"/>
          </a:p>
        </p:txBody>
      </p:sp>
      <p:pic>
        <p:nvPicPr>
          <p:cNvPr id="13" name="Image 4" descr="preencoded.png">    </p:cNvPr>
          <p:cNvPicPr>
            <a:picLocks noChangeAspect="1"/>
          </p:cNvPicPr>
          <p:nvPr/>
        </p:nvPicPr>
        <p:blipFill>
          <a:blip r:embed="rId5"/>
          <a:stretch>
            <a:fillRect/>
          </a:stretch>
        </p:blipFill>
        <p:spPr>
          <a:xfrm>
            <a:off x="10633591" y="3851672"/>
            <a:ext cx="3318510" cy="775216"/>
          </a:xfrm>
          <a:prstGeom prst="rect">
            <a:avLst/>
          </a:prstGeom>
        </p:spPr>
      </p:pic>
      <p:sp>
        <p:nvSpPr>
          <p:cNvPr id="14" name="Text 7"/>
          <p:cNvSpPr/>
          <p:nvPr/>
        </p:nvSpPr>
        <p:spPr>
          <a:xfrm>
            <a:off x="10827306" y="4917519"/>
            <a:ext cx="2422565" cy="302776"/>
          </a:xfrm>
          <a:prstGeom prst="rect">
            <a:avLst/>
          </a:prstGeom>
          <a:noFill/>
          <a:ln/>
        </p:spPr>
        <p:txBody>
          <a:bodyPr wrap="none" lIns="0" tIns="0" rIns="0" bIns="0" rtlCol="0" anchor="t"/>
          <a:lstStyle/>
          <a:p>
            <a:pPr algn="l" indent="0" marL="0">
              <a:lnSpc>
                <a:spcPts val="2350"/>
              </a:lnSpc>
              <a:buNone/>
            </a:pPr>
            <a:r>
              <a:rPr lang="en-US" sz="1900" dirty="0">
                <a:solidFill>
                  <a:srgbClr val="2B4150"/>
                </a:solidFill>
                <a:latin typeface="MuseoModerno Medium" pitchFamily="34" charset="0"/>
                <a:ea typeface="MuseoModerno Medium" pitchFamily="34" charset="-122"/>
                <a:cs typeface="MuseoModerno Medium" pitchFamily="34" charset="-120"/>
              </a:rPr>
              <a:t>Рентабельність</a:t>
            </a:r>
            <a:endParaRPr lang="en-US" sz="1900" dirty="0"/>
          </a:p>
        </p:txBody>
      </p:sp>
      <p:sp>
        <p:nvSpPr>
          <p:cNvPr id="15" name="Text 8"/>
          <p:cNvSpPr/>
          <p:nvPr/>
        </p:nvSpPr>
        <p:spPr>
          <a:xfrm>
            <a:off x="10827306" y="5336500"/>
            <a:ext cx="2931081" cy="2170271"/>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Визначення потенційних прибутків та рентабельності розробки різних ділянок родовища, що є ключовим фактором при встановленні внутрішнього та зовнішнього контурів.</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51109"/>
            <a:ext cx="11387495" cy="708779"/>
          </a:xfrm>
          <a:prstGeom prst="rect">
            <a:avLst/>
          </a:prstGeom>
          <a:noFill/>
          <a:ln/>
        </p:spPr>
        <p:txBody>
          <a:bodyPr wrap="none" lIns="0" tIns="0" rIns="0" bIns="0" rtlCol="0" anchor="t"/>
          <a:lstStyle/>
          <a:p>
            <a:pPr indent="0" marL="0">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Екологічний принцип побудови контурів</a:t>
            </a:r>
            <a:endParaRPr lang="en-US" sz="4450" dirty="0"/>
          </a:p>
        </p:txBody>
      </p:sp>
      <p:sp>
        <p:nvSpPr>
          <p:cNvPr id="3" name="Text 1"/>
          <p:cNvSpPr/>
          <p:nvPr/>
        </p:nvSpPr>
        <p:spPr>
          <a:xfrm>
            <a:off x="1857256" y="2589371"/>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Водоохоронні зони</a:t>
            </a:r>
            <a:endParaRPr lang="en-US" sz="2200" dirty="0"/>
          </a:p>
        </p:txBody>
      </p:sp>
      <p:sp>
        <p:nvSpPr>
          <p:cNvPr id="4" name="Text 2"/>
          <p:cNvSpPr/>
          <p:nvPr/>
        </p:nvSpPr>
        <p:spPr>
          <a:xfrm>
            <a:off x="793790" y="3079790"/>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Врахування близькості до водоохоронних зон, що може обмежувати можливості видобутку.</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329839" y="3161943"/>
            <a:ext cx="132993"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1</a:t>
            </a:r>
            <a:endParaRPr lang="en-US" sz="2200" dirty="0"/>
          </a:p>
        </p:txBody>
      </p:sp>
      <p:sp>
        <p:nvSpPr>
          <p:cNvPr id="7" name="Text 4"/>
          <p:cNvSpPr/>
          <p:nvPr/>
        </p:nvSpPr>
        <p:spPr>
          <a:xfrm>
            <a:off x="9937790" y="258937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Заповідні території</a:t>
            </a:r>
            <a:endParaRPr lang="en-US" sz="2200" dirty="0"/>
          </a:p>
        </p:txBody>
      </p:sp>
      <p:sp>
        <p:nvSpPr>
          <p:cNvPr id="8" name="Text 5"/>
          <p:cNvSpPr/>
          <p:nvPr/>
        </p:nvSpPr>
        <p:spPr>
          <a:xfrm>
            <a:off x="9937790" y="3079790"/>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Виключення з контурів ділянок, що перетинаються із заповідниками та природоохоронними територіями.</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8543449" y="3550444"/>
            <a:ext cx="157639"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2</a:t>
            </a:r>
            <a:endParaRPr lang="en-US" sz="2200" dirty="0"/>
          </a:p>
        </p:txBody>
      </p:sp>
      <p:sp>
        <p:nvSpPr>
          <p:cNvPr id="11" name="Text 7"/>
          <p:cNvSpPr/>
          <p:nvPr/>
        </p:nvSpPr>
        <p:spPr>
          <a:xfrm>
            <a:off x="9937790" y="5041940"/>
            <a:ext cx="3145155" cy="354330"/>
          </a:xfrm>
          <a:prstGeom prst="rect">
            <a:avLst/>
          </a:prstGeom>
          <a:noFill/>
          <a:ln/>
        </p:spPr>
        <p:txBody>
          <a:bodyPr wrap="non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Урбанізовані території</a:t>
            </a:r>
            <a:endParaRPr lang="en-US" sz="2200" dirty="0"/>
          </a:p>
        </p:txBody>
      </p:sp>
      <p:sp>
        <p:nvSpPr>
          <p:cNvPr id="12" name="Text 8"/>
          <p:cNvSpPr/>
          <p:nvPr/>
        </p:nvSpPr>
        <p:spPr>
          <a:xfrm>
            <a:off x="9937790" y="5532358"/>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Обмеження видобутку поблизу міських територій через потенційні соціальні та екологічні наслідки.</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154114" y="5776317"/>
            <a:ext cx="159306"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3</a:t>
            </a:r>
            <a:endParaRPr lang="en-US" sz="2200" dirty="0"/>
          </a:p>
        </p:txBody>
      </p:sp>
      <p:sp>
        <p:nvSpPr>
          <p:cNvPr id="15" name="Text 10"/>
          <p:cNvSpPr/>
          <p:nvPr/>
        </p:nvSpPr>
        <p:spPr>
          <a:xfrm>
            <a:off x="1857256" y="4860488"/>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Рекультивація</a:t>
            </a:r>
            <a:endParaRPr lang="en-US" sz="2200" dirty="0"/>
          </a:p>
        </p:txBody>
      </p:sp>
      <p:sp>
        <p:nvSpPr>
          <p:cNvPr id="16" name="Text 11"/>
          <p:cNvSpPr/>
          <p:nvPr/>
        </p:nvSpPr>
        <p:spPr>
          <a:xfrm>
            <a:off x="793790" y="5350907"/>
            <a:ext cx="3898702" cy="1451610"/>
          </a:xfrm>
          <a:prstGeom prst="rect">
            <a:avLst/>
          </a:prstGeom>
          <a:noFill/>
          <a:ln/>
        </p:spPr>
        <p:txBody>
          <a:bodyPr wrap="square" lIns="0" tIns="0" rIns="0" bIns="0" rtlCol="0" anchor="t"/>
          <a:lstStyle/>
          <a:p>
            <a:pPr algn="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Врахування витрат на рекультивацію земель після видобутку при визначенні економічної доцільності розробки.</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5916573" y="5387816"/>
            <a:ext cx="182523"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4</a:t>
            </a:r>
            <a:endParaRPr lang="en-US"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43652" y="505658"/>
            <a:ext cx="10312837" cy="574715"/>
          </a:xfrm>
          <a:prstGeom prst="rect">
            <a:avLst/>
          </a:prstGeom>
          <a:noFill/>
          <a:ln/>
        </p:spPr>
        <p:txBody>
          <a:bodyPr wrap="none" lIns="0" tIns="0" rIns="0" bIns="0" rtlCol="0" anchor="t"/>
          <a:lstStyle/>
          <a:p>
            <a:pPr indent="0" marL="0">
              <a:lnSpc>
                <a:spcPts val="4500"/>
              </a:lnSpc>
              <a:buNone/>
            </a:pPr>
            <a:r>
              <a:rPr lang="en-US" sz="3600" dirty="0">
                <a:solidFill>
                  <a:srgbClr val="124E73"/>
                </a:solidFill>
                <a:latin typeface="MuseoModerno Medium" pitchFamily="34" charset="0"/>
                <a:ea typeface="MuseoModerno Medium" pitchFamily="34" charset="-122"/>
                <a:cs typeface="MuseoModerno Medium" pitchFamily="34" charset="-120"/>
              </a:rPr>
              <a:t>Геостатистичний принцип побудови контурів</a:t>
            </a:r>
            <a:endParaRPr lang="en-US" sz="3600" dirty="0"/>
          </a:p>
        </p:txBody>
      </p:sp>
      <p:pic>
        <p:nvPicPr>
          <p:cNvPr id="3" name="Image 0" descr="preencoded.png">    </p:cNvPr>
          <p:cNvPicPr>
            <a:picLocks noChangeAspect="1"/>
          </p:cNvPicPr>
          <p:nvPr/>
        </p:nvPicPr>
        <p:blipFill>
          <a:blip r:embed="rId1"/>
          <a:stretch>
            <a:fillRect/>
          </a:stretch>
        </p:blipFill>
        <p:spPr>
          <a:xfrm>
            <a:off x="3318867" y="1448157"/>
            <a:ext cx="1320879" cy="1059537"/>
          </a:xfrm>
          <a:prstGeom prst="rect">
            <a:avLst/>
          </a:prstGeom>
        </p:spPr>
      </p:pic>
      <p:sp>
        <p:nvSpPr>
          <p:cNvPr id="4" name="Text 1"/>
          <p:cNvSpPr/>
          <p:nvPr/>
        </p:nvSpPr>
        <p:spPr>
          <a:xfrm>
            <a:off x="3925253" y="1925360"/>
            <a:ext cx="107871" cy="367784"/>
          </a:xfrm>
          <a:prstGeom prst="rect">
            <a:avLst/>
          </a:prstGeom>
          <a:noFill/>
          <a:ln/>
        </p:spPr>
        <p:txBody>
          <a:bodyPr wrap="none" lIns="0" tIns="0" rIns="0" bIns="0" rtlCol="0" anchor="t"/>
          <a:lstStyle/>
          <a:p>
            <a:pPr algn="ctr" indent="0" marL="0">
              <a:lnSpc>
                <a:spcPts val="2850"/>
              </a:lnSpc>
              <a:buNone/>
            </a:pPr>
            <a:r>
              <a:rPr lang="en-US" sz="1800" dirty="0">
                <a:solidFill>
                  <a:srgbClr val="2B4150"/>
                </a:solidFill>
                <a:latin typeface="MuseoModerno Medium" pitchFamily="34" charset="0"/>
                <a:ea typeface="MuseoModerno Medium" pitchFamily="34" charset="-122"/>
                <a:cs typeface="MuseoModerno Medium" pitchFamily="34" charset="-120"/>
              </a:rPr>
              <a:t>1</a:t>
            </a:r>
            <a:endParaRPr lang="en-US" sz="1800" dirty="0"/>
          </a:p>
        </p:txBody>
      </p:sp>
      <p:sp>
        <p:nvSpPr>
          <p:cNvPr id="5" name="Text 2"/>
          <p:cNvSpPr/>
          <p:nvPr/>
        </p:nvSpPr>
        <p:spPr>
          <a:xfrm>
            <a:off x="4823579" y="1631990"/>
            <a:ext cx="2298740" cy="287298"/>
          </a:xfrm>
          <a:prstGeom prst="rect">
            <a:avLst/>
          </a:prstGeom>
          <a:noFill/>
          <a:ln/>
        </p:spPr>
        <p:txBody>
          <a:bodyPr wrap="none" lIns="0" tIns="0" rIns="0" bIns="0" rtlCol="0" anchor="t"/>
          <a:lstStyle/>
          <a:p>
            <a:pPr algn="l"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Інтегрована модель</a:t>
            </a:r>
            <a:endParaRPr lang="en-US" sz="1800" dirty="0"/>
          </a:p>
        </p:txBody>
      </p:sp>
      <p:sp>
        <p:nvSpPr>
          <p:cNvPr id="6" name="Text 3"/>
          <p:cNvSpPr/>
          <p:nvPr/>
        </p:nvSpPr>
        <p:spPr>
          <a:xfrm>
            <a:off x="4823579" y="2029539"/>
            <a:ext cx="2414945" cy="294323"/>
          </a:xfrm>
          <a:prstGeom prst="rect">
            <a:avLst/>
          </a:prstGeom>
          <a:noFill/>
          <a:ln/>
        </p:spPr>
        <p:txBody>
          <a:bodyPr wrap="none" lIns="0" tIns="0" rIns="0" bIns="0" rtlCol="0" anchor="t"/>
          <a:lstStyle/>
          <a:p>
            <a:pPr algn="l"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Комплексна оцінка родовища</a:t>
            </a:r>
            <a:endParaRPr lang="en-US" sz="1400" dirty="0"/>
          </a:p>
        </p:txBody>
      </p:sp>
      <p:sp>
        <p:nvSpPr>
          <p:cNvPr id="7" name="Shape 4"/>
          <p:cNvSpPr/>
          <p:nvPr/>
        </p:nvSpPr>
        <p:spPr>
          <a:xfrm>
            <a:off x="4685705" y="2521148"/>
            <a:ext cx="9255085" cy="11430"/>
          </a:xfrm>
          <a:prstGeom prst="roundRect">
            <a:avLst>
              <a:gd name="adj" fmla="val 241349"/>
            </a:avLst>
          </a:prstGeom>
          <a:solidFill>
            <a:srgbClr val="D9D4C9"/>
          </a:solidFill>
          <a:ln/>
        </p:spPr>
      </p:sp>
      <p:pic>
        <p:nvPicPr>
          <p:cNvPr id="8" name="Image 1" descr="preencoded.png">    </p:cNvPr>
          <p:cNvPicPr>
            <a:picLocks noChangeAspect="1"/>
          </p:cNvPicPr>
          <p:nvPr/>
        </p:nvPicPr>
        <p:blipFill>
          <a:blip r:embed="rId2"/>
          <a:stretch>
            <a:fillRect/>
          </a:stretch>
        </p:blipFill>
        <p:spPr>
          <a:xfrm>
            <a:off x="2658428" y="2553652"/>
            <a:ext cx="2641878" cy="1059537"/>
          </a:xfrm>
          <a:prstGeom prst="rect">
            <a:avLst/>
          </a:prstGeom>
        </p:spPr>
      </p:pic>
      <p:sp>
        <p:nvSpPr>
          <p:cNvPr id="9" name="Text 5"/>
          <p:cNvSpPr/>
          <p:nvPr/>
        </p:nvSpPr>
        <p:spPr>
          <a:xfrm>
            <a:off x="3915370" y="2899529"/>
            <a:ext cx="127873" cy="367784"/>
          </a:xfrm>
          <a:prstGeom prst="rect">
            <a:avLst/>
          </a:prstGeom>
          <a:noFill/>
          <a:ln/>
        </p:spPr>
        <p:txBody>
          <a:bodyPr wrap="none" lIns="0" tIns="0" rIns="0" bIns="0" rtlCol="0" anchor="t"/>
          <a:lstStyle/>
          <a:p>
            <a:pPr algn="ctr" indent="0" marL="0">
              <a:lnSpc>
                <a:spcPts val="2850"/>
              </a:lnSpc>
              <a:buNone/>
            </a:pPr>
            <a:r>
              <a:rPr lang="en-US" sz="1800" dirty="0">
                <a:solidFill>
                  <a:srgbClr val="2B4150"/>
                </a:solidFill>
                <a:latin typeface="MuseoModerno Medium" pitchFamily="34" charset="0"/>
                <a:ea typeface="MuseoModerno Medium" pitchFamily="34" charset="-122"/>
                <a:cs typeface="MuseoModerno Medium" pitchFamily="34" charset="-120"/>
              </a:rPr>
              <a:t>2</a:t>
            </a:r>
            <a:endParaRPr lang="en-US" sz="1800" dirty="0"/>
          </a:p>
        </p:txBody>
      </p:sp>
      <p:sp>
        <p:nvSpPr>
          <p:cNvPr id="10" name="Text 6"/>
          <p:cNvSpPr/>
          <p:nvPr/>
        </p:nvSpPr>
        <p:spPr>
          <a:xfrm>
            <a:off x="5484138" y="2737485"/>
            <a:ext cx="2888575" cy="287298"/>
          </a:xfrm>
          <a:prstGeom prst="rect">
            <a:avLst/>
          </a:prstGeom>
          <a:noFill/>
          <a:ln/>
        </p:spPr>
        <p:txBody>
          <a:bodyPr wrap="none" lIns="0" tIns="0" rIns="0" bIns="0" rtlCol="0" anchor="t"/>
          <a:lstStyle/>
          <a:p>
            <a:pPr algn="l"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Зважене інтерполювання</a:t>
            </a:r>
            <a:endParaRPr lang="en-US" sz="1800" dirty="0"/>
          </a:p>
        </p:txBody>
      </p:sp>
      <p:sp>
        <p:nvSpPr>
          <p:cNvPr id="11" name="Text 7"/>
          <p:cNvSpPr/>
          <p:nvPr/>
        </p:nvSpPr>
        <p:spPr>
          <a:xfrm>
            <a:off x="5484138" y="3135035"/>
            <a:ext cx="2888575" cy="294323"/>
          </a:xfrm>
          <a:prstGeom prst="rect">
            <a:avLst/>
          </a:prstGeom>
          <a:noFill/>
          <a:ln/>
        </p:spPr>
        <p:txBody>
          <a:bodyPr wrap="none" lIns="0" tIns="0" rIns="0" bIns="0" rtlCol="0" anchor="t"/>
          <a:lstStyle/>
          <a:p>
            <a:pPr algn="l"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Побудова розподілу концентрацій</a:t>
            </a:r>
            <a:endParaRPr lang="en-US" sz="1400" dirty="0"/>
          </a:p>
        </p:txBody>
      </p:sp>
      <p:sp>
        <p:nvSpPr>
          <p:cNvPr id="12" name="Shape 8"/>
          <p:cNvSpPr/>
          <p:nvPr/>
        </p:nvSpPr>
        <p:spPr>
          <a:xfrm>
            <a:off x="5346263" y="3626644"/>
            <a:ext cx="8594527" cy="11430"/>
          </a:xfrm>
          <a:prstGeom prst="roundRect">
            <a:avLst>
              <a:gd name="adj" fmla="val 241349"/>
            </a:avLst>
          </a:prstGeom>
          <a:solidFill>
            <a:srgbClr val="D9D4C9"/>
          </a:solidFill>
          <a:ln/>
        </p:spPr>
      </p:sp>
      <p:pic>
        <p:nvPicPr>
          <p:cNvPr id="13" name="Image 2" descr="preencoded.png">    </p:cNvPr>
          <p:cNvPicPr>
            <a:picLocks noChangeAspect="1"/>
          </p:cNvPicPr>
          <p:nvPr/>
        </p:nvPicPr>
        <p:blipFill>
          <a:blip r:embed="rId3"/>
          <a:stretch>
            <a:fillRect/>
          </a:stretch>
        </p:blipFill>
        <p:spPr>
          <a:xfrm>
            <a:off x="1997869" y="3659148"/>
            <a:ext cx="3962876" cy="1059537"/>
          </a:xfrm>
          <a:prstGeom prst="rect">
            <a:avLst/>
          </a:prstGeom>
        </p:spPr>
      </p:pic>
      <p:sp>
        <p:nvSpPr>
          <p:cNvPr id="14" name="Text 9"/>
          <p:cNvSpPr/>
          <p:nvPr/>
        </p:nvSpPr>
        <p:spPr>
          <a:xfrm>
            <a:off x="3914656" y="4005024"/>
            <a:ext cx="129183" cy="367784"/>
          </a:xfrm>
          <a:prstGeom prst="rect">
            <a:avLst/>
          </a:prstGeom>
          <a:noFill/>
          <a:ln/>
        </p:spPr>
        <p:txBody>
          <a:bodyPr wrap="none" lIns="0" tIns="0" rIns="0" bIns="0" rtlCol="0" anchor="t"/>
          <a:lstStyle/>
          <a:p>
            <a:pPr algn="ctr" indent="0" marL="0">
              <a:lnSpc>
                <a:spcPts val="2850"/>
              </a:lnSpc>
              <a:buNone/>
            </a:pPr>
            <a:r>
              <a:rPr lang="en-US" sz="1800" dirty="0">
                <a:solidFill>
                  <a:srgbClr val="2B4150"/>
                </a:solidFill>
                <a:latin typeface="MuseoModerno Medium" pitchFamily="34" charset="0"/>
                <a:ea typeface="MuseoModerno Medium" pitchFamily="34" charset="-122"/>
                <a:cs typeface="MuseoModerno Medium" pitchFamily="34" charset="-120"/>
              </a:rPr>
              <a:t>3</a:t>
            </a:r>
            <a:endParaRPr lang="en-US" sz="1800" dirty="0"/>
          </a:p>
        </p:txBody>
      </p:sp>
      <p:sp>
        <p:nvSpPr>
          <p:cNvPr id="15" name="Text 10"/>
          <p:cNvSpPr/>
          <p:nvPr/>
        </p:nvSpPr>
        <p:spPr>
          <a:xfrm>
            <a:off x="6144578" y="3842980"/>
            <a:ext cx="3006328" cy="287298"/>
          </a:xfrm>
          <a:prstGeom prst="rect">
            <a:avLst/>
          </a:prstGeom>
          <a:noFill/>
          <a:ln/>
        </p:spPr>
        <p:txBody>
          <a:bodyPr wrap="none" lIns="0" tIns="0" rIns="0" bIns="0" rtlCol="0" anchor="t"/>
          <a:lstStyle/>
          <a:p>
            <a:pPr algn="l"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Метод найближчого сусіда</a:t>
            </a:r>
            <a:endParaRPr lang="en-US" sz="1800" dirty="0"/>
          </a:p>
        </p:txBody>
      </p:sp>
      <p:sp>
        <p:nvSpPr>
          <p:cNvPr id="16" name="Text 11"/>
          <p:cNvSpPr/>
          <p:nvPr/>
        </p:nvSpPr>
        <p:spPr>
          <a:xfrm>
            <a:off x="6144578" y="4240530"/>
            <a:ext cx="3006328" cy="294323"/>
          </a:xfrm>
          <a:prstGeom prst="rect">
            <a:avLst/>
          </a:prstGeom>
          <a:noFill/>
          <a:ln/>
        </p:spPr>
        <p:txBody>
          <a:bodyPr wrap="none" lIns="0" tIns="0" rIns="0" bIns="0" rtlCol="0" anchor="t"/>
          <a:lstStyle/>
          <a:p>
            <a:pPr algn="l"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Аналіз точок з пробами</a:t>
            </a:r>
            <a:endParaRPr lang="en-US" sz="1400" dirty="0"/>
          </a:p>
        </p:txBody>
      </p:sp>
      <p:sp>
        <p:nvSpPr>
          <p:cNvPr id="17" name="Shape 12"/>
          <p:cNvSpPr/>
          <p:nvPr/>
        </p:nvSpPr>
        <p:spPr>
          <a:xfrm>
            <a:off x="6006703" y="4732139"/>
            <a:ext cx="7934087" cy="11430"/>
          </a:xfrm>
          <a:prstGeom prst="roundRect">
            <a:avLst>
              <a:gd name="adj" fmla="val 241349"/>
            </a:avLst>
          </a:prstGeom>
          <a:solidFill>
            <a:srgbClr val="D9D4C9"/>
          </a:solidFill>
          <a:ln/>
        </p:spPr>
      </p:sp>
      <p:pic>
        <p:nvPicPr>
          <p:cNvPr id="18" name="Image 3" descr="preencoded.png">    </p:cNvPr>
          <p:cNvPicPr>
            <a:picLocks noChangeAspect="1"/>
          </p:cNvPicPr>
          <p:nvPr/>
        </p:nvPicPr>
        <p:blipFill>
          <a:blip r:embed="rId4"/>
          <a:stretch>
            <a:fillRect/>
          </a:stretch>
        </p:blipFill>
        <p:spPr>
          <a:xfrm>
            <a:off x="1337429" y="4764643"/>
            <a:ext cx="5283756" cy="1059537"/>
          </a:xfrm>
          <a:prstGeom prst="rect">
            <a:avLst/>
          </a:prstGeom>
        </p:spPr>
      </p:pic>
      <p:sp>
        <p:nvSpPr>
          <p:cNvPr id="19" name="Text 13"/>
          <p:cNvSpPr/>
          <p:nvPr/>
        </p:nvSpPr>
        <p:spPr>
          <a:xfrm>
            <a:off x="3905250" y="5110520"/>
            <a:ext cx="147995" cy="367784"/>
          </a:xfrm>
          <a:prstGeom prst="rect">
            <a:avLst/>
          </a:prstGeom>
          <a:noFill/>
          <a:ln/>
        </p:spPr>
        <p:txBody>
          <a:bodyPr wrap="none" lIns="0" tIns="0" rIns="0" bIns="0" rtlCol="0" anchor="t"/>
          <a:lstStyle/>
          <a:p>
            <a:pPr algn="ctr" indent="0" marL="0">
              <a:lnSpc>
                <a:spcPts val="2850"/>
              </a:lnSpc>
              <a:buNone/>
            </a:pPr>
            <a:r>
              <a:rPr lang="en-US" sz="1800" dirty="0">
                <a:solidFill>
                  <a:srgbClr val="2B4150"/>
                </a:solidFill>
                <a:latin typeface="MuseoModerno Medium" pitchFamily="34" charset="0"/>
                <a:ea typeface="MuseoModerno Medium" pitchFamily="34" charset="-122"/>
                <a:cs typeface="MuseoModerno Medium" pitchFamily="34" charset="-120"/>
              </a:rPr>
              <a:t>4</a:t>
            </a:r>
            <a:endParaRPr lang="en-US" sz="1800" dirty="0"/>
          </a:p>
        </p:txBody>
      </p:sp>
      <p:sp>
        <p:nvSpPr>
          <p:cNvPr id="20" name="Text 14"/>
          <p:cNvSpPr/>
          <p:nvPr/>
        </p:nvSpPr>
        <p:spPr>
          <a:xfrm>
            <a:off x="6805017" y="4948476"/>
            <a:ext cx="2298740" cy="287298"/>
          </a:xfrm>
          <a:prstGeom prst="rect">
            <a:avLst/>
          </a:prstGeom>
          <a:noFill/>
          <a:ln/>
        </p:spPr>
        <p:txBody>
          <a:bodyPr wrap="none" lIns="0" tIns="0" rIns="0" bIns="0" rtlCol="0" anchor="t"/>
          <a:lstStyle/>
          <a:p>
            <a:pPr algn="l"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Метод кригінгу</a:t>
            </a:r>
            <a:endParaRPr lang="en-US" sz="1800" dirty="0"/>
          </a:p>
        </p:txBody>
      </p:sp>
      <p:sp>
        <p:nvSpPr>
          <p:cNvPr id="21" name="Text 15"/>
          <p:cNvSpPr/>
          <p:nvPr/>
        </p:nvSpPr>
        <p:spPr>
          <a:xfrm>
            <a:off x="6805017" y="5346025"/>
            <a:ext cx="2859405" cy="294323"/>
          </a:xfrm>
          <a:prstGeom prst="rect">
            <a:avLst/>
          </a:prstGeom>
          <a:noFill/>
          <a:ln/>
        </p:spPr>
        <p:txBody>
          <a:bodyPr wrap="none" lIns="0" tIns="0" rIns="0" bIns="0" rtlCol="0" anchor="t"/>
          <a:lstStyle/>
          <a:p>
            <a:pPr algn="l"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Прогнозування вмісту компонентів</a:t>
            </a:r>
            <a:endParaRPr lang="en-US" sz="1400" dirty="0"/>
          </a:p>
        </p:txBody>
      </p:sp>
      <p:sp>
        <p:nvSpPr>
          <p:cNvPr id="22" name="Shape 16"/>
          <p:cNvSpPr/>
          <p:nvPr/>
        </p:nvSpPr>
        <p:spPr>
          <a:xfrm>
            <a:off x="6667143" y="5837634"/>
            <a:ext cx="7273647" cy="11430"/>
          </a:xfrm>
          <a:prstGeom prst="roundRect">
            <a:avLst>
              <a:gd name="adj" fmla="val 241349"/>
            </a:avLst>
          </a:prstGeom>
          <a:solidFill>
            <a:srgbClr val="D9D4C9"/>
          </a:solidFill>
          <a:ln/>
        </p:spPr>
      </p:sp>
      <p:pic>
        <p:nvPicPr>
          <p:cNvPr id="23" name="Image 4" descr="preencoded.png">    </p:cNvPr>
          <p:cNvPicPr>
            <a:picLocks noChangeAspect="1"/>
          </p:cNvPicPr>
          <p:nvPr/>
        </p:nvPicPr>
        <p:blipFill>
          <a:blip r:embed="rId5"/>
          <a:stretch>
            <a:fillRect/>
          </a:stretch>
        </p:blipFill>
        <p:spPr>
          <a:xfrm>
            <a:off x="676989" y="5870138"/>
            <a:ext cx="6604754" cy="1059537"/>
          </a:xfrm>
          <a:prstGeom prst="rect">
            <a:avLst/>
          </a:prstGeom>
        </p:spPr>
      </p:pic>
      <p:sp>
        <p:nvSpPr>
          <p:cNvPr id="24" name="Text 17"/>
          <p:cNvSpPr/>
          <p:nvPr/>
        </p:nvSpPr>
        <p:spPr>
          <a:xfrm>
            <a:off x="3915608" y="6216015"/>
            <a:ext cx="127397" cy="367784"/>
          </a:xfrm>
          <a:prstGeom prst="rect">
            <a:avLst/>
          </a:prstGeom>
          <a:noFill/>
          <a:ln/>
        </p:spPr>
        <p:txBody>
          <a:bodyPr wrap="none" lIns="0" tIns="0" rIns="0" bIns="0" rtlCol="0" anchor="t"/>
          <a:lstStyle/>
          <a:p>
            <a:pPr algn="ctr" indent="0" marL="0">
              <a:lnSpc>
                <a:spcPts val="2850"/>
              </a:lnSpc>
              <a:buNone/>
            </a:pPr>
            <a:r>
              <a:rPr lang="en-US" sz="1800" dirty="0">
                <a:solidFill>
                  <a:srgbClr val="2B4150"/>
                </a:solidFill>
                <a:latin typeface="MuseoModerno Medium" pitchFamily="34" charset="0"/>
                <a:ea typeface="MuseoModerno Medium" pitchFamily="34" charset="-122"/>
                <a:cs typeface="MuseoModerno Medium" pitchFamily="34" charset="-120"/>
              </a:rPr>
              <a:t>5</a:t>
            </a:r>
            <a:endParaRPr lang="en-US" sz="1800" dirty="0"/>
          </a:p>
        </p:txBody>
      </p:sp>
      <p:sp>
        <p:nvSpPr>
          <p:cNvPr id="25" name="Text 18"/>
          <p:cNvSpPr/>
          <p:nvPr/>
        </p:nvSpPr>
        <p:spPr>
          <a:xfrm>
            <a:off x="7465576" y="6053971"/>
            <a:ext cx="2298740" cy="287298"/>
          </a:xfrm>
          <a:prstGeom prst="rect">
            <a:avLst/>
          </a:prstGeom>
          <a:noFill/>
          <a:ln/>
        </p:spPr>
        <p:txBody>
          <a:bodyPr wrap="none" lIns="0" tIns="0" rIns="0" bIns="0" rtlCol="0" anchor="t"/>
          <a:lstStyle/>
          <a:p>
            <a:pPr algn="l"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Збір та аналіз даних</a:t>
            </a:r>
            <a:endParaRPr lang="en-US" sz="1800" dirty="0"/>
          </a:p>
        </p:txBody>
      </p:sp>
      <p:sp>
        <p:nvSpPr>
          <p:cNvPr id="26" name="Text 19"/>
          <p:cNvSpPr/>
          <p:nvPr/>
        </p:nvSpPr>
        <p:spPr>
          <a:xfrm>
            <a:off x="7465576" y="6451521"/>
            <a:ext cx="2703314" cy="294323"/>
          </a:xfrm>
          <a:prstGeom prst="rect">
            <a:avLst/>
          </a:prstGeom>
          <a:noFill/>
          <a:ln/>
        </p:spPr>
        <p:txBody>
          <a:bodyPr wrap="none" lIns="0" tIns="0" rIns="0" bIns="0" rtlCol="0" anchor="t"/>
          <a:lstStyle/>
          <a:p>
            <a:pPr algn="l"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Основа геостатистичного аналізу</a:t>
            </a:r>
            <a:endParaRPr lang="en-US" sz="1400" dirty="0"/>
          </a:p>
        </p:txBody>
      </p:sp>
      <p:sp>
        <p:nvSpPr>
          <p:cNvPr id="27" name="Text 20"/>
          <p:cNvSpPr/>
          <p:nvPr/>
        </p:nvSpPr>
        <p:spPr>
          <a:xfrm>
            <a:off x="643652" y="7136487"/>
            <a:ext cx="13343096" cy="588645"/>
          </a:xfrm>
          <a:prstGeom prst="rect">
            <a:avLst/>
          </a:prstGeom>
          <a:noFill/>
          <a:ln/>
        </p:spPr>
        <p:txBody>
          <a:bodyPr wrap="square" lIns="0" tIns="0" rIns="0" bIns="0" rtlCol="0" anchor="t"/>
          <a:lstStyle/>
          <a:p>
            <a:pPr indent="0" marL="0">
              <a:lnSpc>
                <a:spcPts val="2300"/>
              </a:lnSpc>
              <a:buNone/>
            </a:pPr>
            <a:r>
              <a:rPr lang="en-US" sz="1400" dirty="0">
                <a:solidFill>
                  <a:srgbClr val="2B4150"/>
                </a:solidFill>
                <a:latin typeface="Source Sans Pro" pitchFamily="34" charset="0"/>
                <a:ea typeface="Source Sans Pro" pitchFamily="34" charset="-122"/>
                <a:cs typeface="Source Sans Pro" pitchFamily="34" charset="-120"/>
              </a:rPr>
              <a:t>Застосування математичних методів та алгоритмів дозволяє побудувати точні контури покладу на основі обмеженої кількості проб. Геостатистичні методи дозволяють оцінити просторовий розподіл корисних компонентів та визначити межі родовища з високою точністю.</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57662" y="753189"/>
            <a:ext cx="8001476" cy="1019889"/>
          </a:xfrm>
          <a:prstGeom prst="rect">
            <a:avLst/>
          </a:prstGeom>
          <a:noFill/>
          <a:ln/>
        </p:spPr>
        <p:txBody>
          <a:bodyPr wrap="square" lIns="0" tIns="0" rIns="0" bIns="0" rtlCol="0" anchor="t"/>
          <a:lstStyle/>
          <a:p>
            <a:pPr indent="0" marL="0">
              <a:lnSpc>
                <a:spcPts val="4000"/>
              </a:lnSpc>
              <a:buNone/>
            </a:pPr>
            <a:r>
              <a:rPr lang="en-US" sz="3200" dirty="0">
                <a:solidFill>
                  <a:srgbClr val="124E73"/>
                </a:solidFill>
                <a:latin typeface="MuseoModerno Medium" pitchFamily="34" charset="0"/>
                <a:ea typeface="MuseoModerno Medium" pitchFamily="34" charset="-122"/>
                <a:cs typeface="MuseoModerno Medium" pitchFamily="34" charset="-120"/>
              </a:rPr>
              <a:t>Геологорозвідувальні методи визначення контурів</a:t>
            </a:r>
            <a:endParaRPr lang="en-US" sz="3200" dirty="0"/>
          </a:p>
        </p:txBody>
      </p:sp>
      <p:sp>
        <p:nvSpPr>
          <p:cNvPr id="4" name="Shape 1"/>
          <p:cNvSpPr/>
          <p:nvPr/>
        </p:nvSpPr>
        <p:spPr>
          <a:xfrm>
            <a:off x="6057662" y="2017871"/>
            <a:ext cx="122396" cy="1136213"/>
          </a:xfrm>
          <a:prstGeom prst="roundRect">
            <a:avLst>
              <a:gd name="adj" fmla="val 20004"/>
            </a:avLst>
          </a:prstGeom>
          <a:solidFill>
            <a:srgbClr val="F3EEE3"/>
          </a:solidFill>
          <a:ln/>
        </p:spPr>
      </p:sp>
      <p:sp>
        <p:nvSpPr>
          <p:cNvPr id="5" name="Text 2"/>
          <p:cNvSpPr/>
          <p:nvPr/>
        </p:nvSpPr>
        <p:spPr>
          <a:xfrm>
            <a:off x="6424851" y="2017871"/>
            <a:ext cx="2040255" cy="255032"/>
          </a:xfrm>
          <a:prstGeom prst="rect">
            <a:avLst/>
          </a:prstGeom>
          <a:noFill/>
          <a:ln/>
        </p:spPr>
        <p:txBody>
          <a:bodyPr wrap="none" lIns="0" tIns="0" rIns="0" bIns="0" rtlCol="0" anchor="t"/>
          <a:lstStyle/>
          <a:p>
            <a:pPr algn="l" indent="0" marL="0">
              <a:lnSpc>
                <a:spcPts val="2000"/>
              </a:lnSpc>
              <a:buNone/>
            </a:pPr>
            <a:r>
              <a:rPr lang="en-US" sz="1600" dirty="0">
                <a:solidFill>
                  <a:srgbClr val="2B4150"/>
                </a:solidFill>
                <a:latin typeface="MuseoModerno Medium" pitchFamily="34" charset="0"/>
                <a:ea typeface="MuseoModerno Medium" pitchFamily="34" charset="-122"/>
                <a:cs typeface="MuseoModerno Medium" pitchFamily="34" charset="-120"/>
              </a:rPr>
              <a:t>Пошукові роботи</a:t>
            </a:r>
            <a:endParaRPr lang="en-US" sz="1600" dirty="0"/>
          </a:p>
        </p:txBody>
      </p:sp>
      <p:sp>
        <p:nvSpPr>
          <p:cNvPr id="6" name="Text 3"/>
          <p:cNvSpPr/>
          <p:nvPr/>
        </p:nvSpPr>
        <p:spPr>
          <a:xfrm>
            <a:off x="6424851" y="2370773"/>
            <a:ext cx="7634288" cy="783312"/>
          </a:xfrm>
          <a:prstGeom prst="rect">
            <a:avLst/>
          </a:prstGeom>
          <a:noFill/>
          <a:ln/>
        </p:spPr>
        <p:txBody>
          <a:bodyPr wrap="square" lIns="0" tIns="0" rIns="0" bIns="0" rtlCol="0" anchor="t"/>
          <a:lstStyle/>
          <a:p>
            <a:pPr algn="l" indent="0" marL="0">
              <a:lnSpc>
                <a:spcPts val="2050"/>
              </a:lnSpc>
              <a:buNone/>
            </a:pPr>
            <a:r>
              <a:rPr lang="en-US" sz="1250" dirty="0">
                <a:solidFill>
                  <a:srgbClr val="2B4150"/>
                </a:solidFill>
                <a:latin typeface="Source Sans Pro" pitchFamily="34" charset="0"/>
                <a:ea typeface="Source Sans Pro" pitchFamily="34" charset="-122"/>
                <a:cs typeface="Source Sans Pro" pitchFamily="34" charset="-120"/>
              </a:rPr>
              <a:t>Комплексний етап, що включає маршрутне геологічне картування масштабу 1:5000-1:10000, літохімічне опробування ґрунтів з кроком 100-200 м, площинні магнітометричні та електророзвідувальні роботи методами ВЕЗ та ПС для локалізації аномальних зон з вірогідністю виявлення рудопроявів до 75%.</a:t>
            </a:r>
            <a:endParaRPr lang="en-US" sz="1250" dirty="0"/>
          </a:p>
        </p:txBody>
      </p:sp>
      <p:sp>
        <p:nvSpPr>
          <p:cNvPr id="7" name="Shape 4"/>
          <p:cNvSpPr/>
          <p:nvPr/>
        </p:nvSpPr>
        <p:spPr>
          <a:xfrm>
            <a:off x="6302454" y="3317200"/>
            <a:ext cx="122396" cy="1136213"/>
          </a:xfrm>
          <a:prstGeom prst="roundRect">
            <a:avLst>
              <a:gd name="adj" fmla="val 20004"/>
            </a:avLst>
          </a:prstGeom>
          <a:solidFill>
            <a:srgbClr val="F3EEE3"/>
          </a:solidFill>
          <a:ln/>
        </p:spPr>
      </p:sp>
      <p:sp>
        <p:nvSpPr>
          <p:cNvPr id="8" name="Text 5"/>
          <p:cNvSpPr/>
          <p:nvPr/>
        </p:nvSpPr>
        <p:spPr>
          <a:xfrm>
            <a:off x="6669643" y="3317200"/>
            <a:ext cx="2040255" cy="255032"/>
          </a:xfrm>
          <a:prstGeom prst="rect">
            <a:avLst/>
          </a:prstGeom>
          <a:noFill/>
          <a:ln/>
        </p:spPr>
        <p:txBody>
          <a:bodyPr wrap="none" lIns="0" tIns="0" rIns="0" bIns="0" rtlCol="0" anchor="t"/>
          <a:lstStyle/>
          <a:p>
            <a:pPr algn="l" indent="0" marL="0">
              <a:lnSpc>
                <a:spcPts val="2000"/>
              </a:lnSpc>
              <a:buNone/>
            </a:pPr>
            <a:r>
              <a:rPr lang="en-US" sz="1600" dirty="0">
                <a:solidFill>
                  <a:srgbClr val="2B4150"/>
                </a:solidFill>
                <a:latin typeface="MuseoModerno Medium" pitchFamily="34" charset="0"/>
                <a:ea typeface="MuseoModerno Medium" pitchFamily="34" charset="-122"/>
                <a:cs typeface="MuseoModerno Medium" pitchFamily="34" charset="-120"/>
              </a:rPr>
              <a:t>Буріння свердловин</a:t>
            </a:r>
            <a:endParaRPr lang="en-US" sz="1600" dirty="0"/>
          </a:p>
        </p:txBody>
      </p:sp>
      <p:sp>
        <p:nvSpPr>
          <p:cNvPr id="9" name="Text 6"/>
          <p:cNvSpPr/>
          <p:nvPr/>
        </p:nvSpPr>
        <p:spPr>
          <a:xfrm>
            <a:off x="6669643" y="3670102"/>
            <a:ext cx="7389495" cy="783312"/>
          </a:xfrm>
          <a:prstGeom prst="rect">
            <a:avLst/>
          </a:prstGeom>
          <a:noFill/>
          <a:ln/>
        </p:spPr>
        <p:txBody>
          <a:bodyPr wrap="square" lIns="0" tIns="0" rIns="0" bIns="0" rtlCol="0" anchor="t"/>
          <a:lstStyle/>
          <a:p>
            <a:pPr algn="l" indent="0" marL="0">
              <a:lnSpc>
                <a:spcPts val="2050"/>
              </a:lnSpc>
              <a:buNone/>
            </a:pPr>
            <a:r>
              <a:rPr lang="en-US" sz="1250" dirty="0">
                <a:solidFill>
                  <a:srgbClr val="2B4150"/>
                </a:solidFill>
                <a:latin typeface="Source Sans Pro" pitchFamily="34" charset="0"/>
                <a:ea typeface="Source Sans Pro" pitchFamily="34" charset="-122"/>
                <a:cs typeface="Source Sans Pro" pitchFamily="34" charset="-120"/>
              </a:rPr>
              <a:t>Проведення керношламового буріння мережею 50х100 м до 100х200 м з відбором керна діаметром 42-76 мм, інтервалом опробування 0,5-2 м та виходом керна не менше 80% для визначення елементного складу порід, встановлення глибини залягання та морфології рудних тіл з точністю до 5-10 м.</a:t>
            </a:r>
            <a:endParaRPr lang="en-US" sz="1250" dirty="0"/>
          </a:p>
        </p:txBody>
      </p:sp>
      <p:sp>
        <p:nvSpPr>
          <p:cNvPr id="10" name="Shape 7"/>
          <p:cNvSpPr/>
          <p:nvPr/>
        </p:nvSpPr>
        <p:spPr>
          <a:xfrm>
            <a:off x="6547247" y="4616529"/>
            <a:ext cx="122396" cy="1136213"/>
          </a:xfrm>
          <a:prstGeom prst="roundRect">
            <a:avLst>
              <a:gd name="adj" fmla="val 20004"/>
            </a:avLst>
          </a:prstGeom>
          <a:solidFill>
            <a:srgbClr val="F3EEE3"/>
          </a:solidFill>
          <a:ln/>
        </p:spPr>
      </p:sp>
      <p:sp>
        <p:nvSpPr>
          <p:cNvPr id="11" name="Text 8"/>
          <p:cNvSpPr/>
          <p:nvPr/>
        </p:nvSpPr>
        <p:spPr>
          <a:xfrm>
            <a:off x="6914436" y="4616529"/>
            <a:ext cx="2796183" cy="255032"/>
          </a:xfrm>
          <a:prstGeom prst="rect">
            <a:avLst/>
          </a:prstGeom>
          <a:noFill/>
          <a:ln/>
        </p:spPr>
        <p:txBody>
          <a:bodyPr wrap="none" lIns="0" tIns="0" rIns="0" bIns="0" rtlCol="0" anchor="t"/>
          <a:lstStyle/>
          <a:p>
            <a:pPr algn="l" indent="0" marL="0">
              <a:lnSpc>
                <a:spcPts val="2000"/>
              </a:lnSpc>
              <a:buNone/>
            </a:pPr>
            <a:r>
              <a:rPr lang="en-US" sz="1600" dirty="0">
                <a:solidFill>
                  <a:srgbClr val="2B4150"/>
                </a:solidFill>
                <a:latin typeface="MuseoModerno Medium" pitchFamily="34" charset="0"/>
                <a:ea typeface="MuseoModerno Medium" pitchFamily="34" charset="-122"/>
                <a:cs typeface="MuseoModerno Medium" pitchFamily="34" charset="-120"/>
              </a:rPr>
              <a:t>Проходка гірничих виробок</a:t>
            </a:r>
            <a:endParaRPr lang="en-US" sz="1600" dirty="0"/>
          </a:p>
        </p:txBody>
      </p:sp>
      <p:sp>
        <p:nvSpPr>
          <p:cNvPr id="12" name="Text 9"/>
          <p:cNvSpPr/>
          <p:nvPr/>
        </p:nvSpPr>
        <p:spPr>
          <a:xfrm>
            <a:off x="6914436" y="4969431"/>
            <a:ext cx="7144703" cy="783312"/>
          </a:xfrm>
          <a:prstGeom prst="rect">
            <a:avLst/>
          </a:prstGeom>
          <a:noFill/>
          <a:ln/>
        </p:spPr>
        <p:txBody>
          <a:bodyPr wrap="square" lIns="0" tIns="0" rIns="0" bIns="0" rtlCol="0" anchor="t"/>
          <a:lstStyle/>
          <a:p>
            <a:pPr algn="l" indent="0" marL="0">
              <a:lnSpc>
                <a:spcPts val="2050"/>
              </a:lnSpc>
              <a:buNone/>
            </a:pPr>
            <a:r>
              <a:rPr lang="en-US" sz="1250" dirty="0">
                <a:solidFill>
                  <a:srgbClr val="2B4150"/>
                </a:solidFill>
                <a:latin typeface="Source Sans Pro" pitchFamily="34" charset="0"/>
                <a:ea typeface="Source Sans Pro" pitchFamily="34" charset="-122"/>
                <a:cs typeface="Source Sans Pro" pitchFamily="34" charset="-120"/>
              </a:rPr>
              <a:t>Створення розвідувальних шурфів глибиною 10-30 м, штреків довжиною до 300-500 м з перетином 9-12 м², квершлагів та інших виробок для документування геологічних перетинів, відбору штуфних, борознових та валових проб масою 15-100 кг з точністю оконтурювання до 1-2 м.</a:t>
            </a:r>
            <a:endParaRPr lang="en-US" sz="1250" dirty="0"/>
          </a:p>
        </p:txBody>
      </p:sp>
      <p:sp>
        <p:nvSpPr>
          <p:cNvPr id="13" name="Shape 10"/>
          <p:cNvSpPr/>
          <p:nvPr/>
        </p:nvSpPr>
        <p:spPr>
          <a:xfrm>
            <a:off x="6792158" y="5915858"/>
            <a:ext cx="122396" cy="1397318"/>
          </a:xfrm>
          <a:prstGeom prst="roundRect">
            <a:avLst>
              <a:gd name="adj" fmla="val 20004"/>
            </a:avLst>
          </a:prstGeom>
          <a:solidFill>
            <a:srgbClr val="F3EEE3"/>
          </a:solidFill>
          <a:ln/>
        </p:spPr>
      </p:sp>
      <p:sp>
        <p:nvSpPr>
          <p:cNvPr id="14" name="Text 11"/>
          <p:cNvSpPr/>
          <p:nvPr/>
        </p:nvSpPr>
        <p:spPr>
          <a:xfrm>
            <a:off x="7159347" y="5915858"/>
            <a:ext cx="2147292" cy="255032"/>
          </a:xfrm>
          <a:prstGeom prst="rect">
            <a:avLst/>
          </a:prstGeom>
          <a:noFill/>
          <a:ln/>
        </p:spPr>
        <p:txBody>
          <a:bodyPr wrap="none" lIns="0" tIns="0" rIns="0" bIns="0" rtlCol="0" anchor="t"/>
          <a:lstStyle/>
          <a:p>
            <a:pPr algn="l" indent="0" marL="0">
              <a:lnSpc>
                <a:spcPts val="2000"/>
              </a:lnSpc>
              <a:buNone/>
            </a:pPr>
            <a:r>
              <a:rPr lang="en-US" sz="1600" dirty="0">
                <a:solidFill>
                  <a:srgbClr val="2B4150"/>
                </a:solidFill>
                <a:latin typeface="MuseoModerno Medium" pitchFamily="34" charset="0"/>
                <a:ea typeface="MuseoModerno Medium" pitchFamily="34" charset="-122"/>
                <a:cs typeface="MuseoModerno Medium" pitchFamily="34" charset="-120"/>
              </a:rPr>
              <a:t>Лабораторний аналіз</a:t>
            </a:r>
            <a:endParaRPr lang="en-US" sz="1600" dirty="0"/>
          </a:p>
        </p:txBody>
      </p:sp>
      <p:sp>
        <p:nvSpPr>
          <p:cNvPr id="15" name="Text 12"/>
          <p:cNvSpPr/>
          <p:nvPr/>
        </p:nvSpPr>
        <p:spPr>
          <a:xfrm>
            <a:off x="7159347" y="6268760"/>
            <a:ext cx="6899791" cy="1044416"/>
          </a:xfrm>
          <a:prstGeom prst="rect">
            <a:avLst/>
          </a:prstGeom>
          <a:noFill/>
          <a:ln/>
        </p:spPr>
        <p:txBody>
          <a:bodyPr wrap="square" lIns="0" tIns="0" rIns="0" bIns="0" rtlCol="0" anchor="t"/>
          <a:lstStyle/>
          <a:p>
            <a:pPr algn="l" indent="0" marL="0">
              <a:lnSpc>
                <a:spcPts val="2050"/>
              </a:lnSpc>
              <a:buNone/>
            </a:pPr>
            <a:r>
              <a:rPr lang="en-US" sz="1250" dirty="0">
                <a:solidFill>
                  <a:srgbClr val="2B4150"/>
                </a:solidFill>
                <a:latin typeface="Source Sans Pro" pitchFamily="34" charset="0"/>
                <a:ea typeface="Source Sans Pro" pitchFamily="34" charset="-122"/>
                <a:cs typeface="Source Sans Pro" pitchFamily="34" charset="-120"/>
              </a:rPr>
              <a:t>Комплексне дослідження зразків методами атомно-абсорбційної спектрометрії (AAS) з чутливістю 0,1-0,01 г/т, рентгено-флуоресцентного аналізу (XRF) з точністю до 0,05%, мінералогічного та мікрозондового аналізу для визначення форм знаходження корисних компонентів та прогнозу технологічних властивостей руд.</a:t>
            </a:r>
            <a:endParaRPr lang="en-US" sz="12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396835" y="362903"/>
            <a:ext cx="5572720" cy="354330"/>
          </a:xfrm>
          <a:prstGeom prst="rect">
            <a:avLst/>
          </a:prstGeom>
          <a:noFill/>
          <a:ln/>
        </p:spPr>
        <p:txBody>
          <a:bodyPr wrap="none" lIns="0" tIns="0" rIns="0" bIns="0" rtlCol="0" anchor="t"/>
          <a:lstStyle/>
          <a:p>
            <a:pPr indent="0" marL="0">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Геофізичні методи визначення контурів</a:t>
            </a:r>
            <a:endParaRPr lang="en-US" sz="2200" dirty="0"/>
          </a:p>
        </p:txBody>
      </p:sp>
      <p:sp>
        <p:nvSpPr>
          <p:cNvPr id="3" name="Text 1"/>
          <p:cNvSpPr/>
          <p:nvPr/>
        </p:nvSpPr>
        <p:spPr>
          <a:xfrm>
            <a:off x="396835" y="944047"/>
            <a:ext cx="13836729" cy="181451"/>
          </a:xfrm>
          <a:prstGeom prst="rect">
            <a:avLst/>
          </a:prstGeom>
          <a:noFill/>
          <a:ln/>
        </p:spPr>
        <p:txBody>
          <a:bodyPr wrap="non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Геофізичні методи дозволяють визначити контури покладів корисних копалин без повного фізичного розкриття родовища, що значно зменшує витрати на розвідку та підвищує точність визначення меж.</a:t>
            </a:r>
            <a:endParaRPr lang="en-US" sz="850" dirty="0"/>
          </a:p>
        </p:txBody>
      </p:sp>
      <p:sp>
        <p:nvSpPr>
          <p:cNvPr id="4" name="Text 2"/>
          <p:cNvSpPr/>
          <p:nvPr/>
        </p:nvSpPr>
        <p:spPr>
          <a:xfrm>
            <a:off x="396835" y="1366361"/>
            <a:ext cx="1417558" cy="177165"/>
          </a:xfrm>
          <a:prstGeom prst="rect">
            <a:avLst/>
          </a:prstGeom>
          <a:noFill/>
          <a:ln/>
        </p:spPr>
        <p:txBody>
          <a:bodyPr wrap="none" lIns="0" tIns="0" rIns="0" bIns="0" rtlCol="0" anchor="t"/>
          <a:lstStyle/>
          <a:p>
            <a:pPr indent="0" marL="0">
              <a:lnSpc>
                <a:spcPts val="1350"/>
              </a:lnSpc>
              <a:buNone/>
            </a:pPr>
            <a:r>
              <a:rPr lang="en-US" sz="1100" dirty="0">
                <a:solidFill>
                  <a:srgbClr val="124E73"/>
                </a:solidFill>
                <a:latin typeface="MuseoModerno Medium" pitchFamily="34" charset="0"/>
                <a:ea typeface="MuseoModerno Medium" pitchFamily="34" charset="-122"/>
                <a:cs typeface="MuseoModerno Medium" pitchFamily="34" charset="-120"/>
              </a:rPr>
              <a:t>Магніторозвідка</a:t>
            </a:r>
            <a:endParaRPr lang="en-US" sz="1100" dirty="0"/>
          </a:p>
        </p:txBody>
      </p:sp>
      <p:pic>
        <p:nvPicPr>
          <p:cNvPr id="5" name="Image 0" descr="preencoded.png">    </p:cNvPr>
          <p:cNvPicPr>
            <a:picLocks noChangeAspect="1"/>
          </p:cNvPicPr>
          <p:nvPr/>
        </p:nvPicPr>
        <p:blipFill>
          <a:blip r:embed="rId1"/>
          <a:stretch>
            <a:fillRect/>
          </a:stretch>
        </p:blipFill>
        <p:spPr>
          <a:xfrm>
            <a:off x="396835" y="1671042"/>
            <a:ext cx="3389948" cy="1901666"/>
          </a:xfrm>
          <a:prstGeom prst="rect">
            <a:avLst/>
          </a:prstGeom>
        </p:spPr>
      </p:pic>
      <p:sp>
        <p:nvSpPr>
          <p:cNvPr id="6" name="Text 3"/>
          <p:cNvSpPr/>
          <p:nvPr/>
        </p:nvSpPr>
        <p:spPr>
          <a:xfrm>
            <a:off x="396835" y="3700224"/>
            <a:ext cx="6780014" cy="544354"/>
          </a:xfrm>
          <a:prstGeom prst="rect">
            <a:avLst/>
          </a:prstGeom>
          <a:noFill/>
          <a:ln/>
        </p:spPr>
        <p:txBody>
          <a:bodyPr wrap="squar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Базується на вимірюванні аномалій магнітного поля з точністю до 0,1-0,5 нТл. Особливо ефективна для пошуку залізорудних родовищ з магнітною сприйнятливістю понад 10⁻³ од. СІ. Сучасні протонні та квантові магнітометри дозволяють виявляти рудні тіла на глибині до 500-700 м із точністю визначення контурів ±15-20 м.</a:t>
            </a:r>
            <a:endParaRPr lang="en-US" sz="850" dirty="0"/>
          </a:p>
        </p:txBody>
      </p:sp>
      <p:sp>
        <p:nvSpPr>
          <p:cNvPr id="7" name="Text 4"/>
          <p:cNvSpPr/>
          <p:nvPr/>
        </p:nvSpPr>
        <p:spPr>
          <a:xfrm>
            <a:off x="7461171" y="1366361"/>
            <a:ext cx="1417558" cy="177165"/>
          </a:xfrm>
          <a:prstGeom prst="rect">
            <a:avLst/>
          </a:prstGeom>
          <a:noFill/>
          <a:ln/>
        </p:spPr>
        <p:txBody>
          <a:bodyPr wrap="none" lIns="0" tIns="0" rIns="0" bIns="0" rtlCol="0" anchor="t"/>
          <a:lstStyle/>
          <a:p>
            <a:pPr indent="0" marL="0">
              <a:lnSpc>
                <a:spcPts val="1350"/>
              </a:lnSpc>
              <a:buNone/>
            </a:pPr>
            <a:r>
              <a:rPr lang="en-US" sz="1100" dirty="0">
                <a:solidFill>
                  <a:srgbClr val="124E73"/>
                </a:solidFill>
                <a:latin typeface="MuseoModerno Medium" pitchFamily="34" charset="0"/>
                <a:ea typeface="MuseoModerno Medium" pitchFamily="34" charset="-122"/>
                <a:cs typeface="MuseoModerno Medium" pitchFamily="34" charset="-120"/>
              </a:rPr>
              <a:t>Гравіметрія</a:t>
            </a:r>
            <a:endParaRPr lang="en-US" sz="1100" dirty="0"/>
          </a:p>
        </p:txBody>
      </p:sp>
      <p:pic>
        <p:nvPicPr>
          <p:cNvPr id="8" name="Image 1" descr="preencoded.png">    </p:cNvPr>
          <p:cNvPicPr>
            <a:picLocks noChangeAspect="1"/>
          </p:cNvPicPr>
          <p:nvPr/>
        </p:nvPicPr>
        <p:blipFill>
          <a:blip r:embed="rId2"/>
          <a:stretch>
            <a:fillRect/>
          </a:stretch>
        </p:blipFill>
        <p:spPr>
          <a:xfrm>
            <a:off x="7461171" y="1671042"/>
            <a:ext cx="3389948" cy="1901666"/>
          </a:xfrm>
          <a:prstGeom prst="rect">
            <a:avLst/>
          </a:prstGeom>
        </p:spPr>
      </p:pic>
      <p:sp>
        <p:nvSpPr>
          <p:cNvPr id="9" name="Text 5"/>
          <p:cNvSpPr/>
          <p:nvPr/>
        </p:nvSpPr>
        <p:spPr>
          <a:xfrm>
            <a:off x="7461171" y="3700224"/>
            <a:ext cx="6780014" cy="544354"/>
          </a:xfrm>
          <a:prstGeom prst="rect">
            <a:avLst/>
          </a:prstGeom>
          <a:noFill/>
          <a:ln/>
        </p:spPr>
        <p:txBody>
          <a:bodyPr wrap="squar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Вимірює варіації гравітаційного поля з точністю до 0,01-0,05 мГал для окреслення масивів корисних копалин різної щільності. Метод дозволяє визначати контури родовищ на глибині до 1-2 км, особливо ефективний для виявлення хромітових та поліметалічних руд із контрастом щільності понад 0,2-0,3 г/см³.</a:t>
            </a:r>
            <a:endParaRPr lang="en-US" sz="850" dirty="0"/>
          </a:p>
        </p:txBody>
      </p:sp>
      <p:sp>
        <p:nvSpPr>
          <p:cNvPr id="10" name="Text 6"/>
          <p:cNvSpPr/>
          <p:nvPr/>
        </p:nvSpPr>
        <p:spPr>
          <a:xfrm>
            <a:off x="396835" y="4587478"/>
            <a:ext cx="1417558" cy="177165"/>
          </a:xfrm>
          <a:prstGeom prst="rect">
            <a:avLst/>
          </a:prstGeom>
          <a:noFill/>
          <a:ln/>
        </p:spPr>
        <p:txBody>
          <a:bodyPr wrap="none" lIns="0" tIns="0" rIns="0" bIns="0" rtlCol="0" anchor="t"/>
          <a:lstStyle/>
          <a:p>
            <a:pPr indent="0" marL="0">
              <a:lnSpc>
                <a:spcPts val="1350"/>
              </a:lnSpc>
              <a:buNone/>
            </a:pPr>
            <a:r>
              <a:rPr lang="en-US" sz="1100" dirty="0">
                <a:solidFill>
                  <a:srgbClr val="124E73"/>
                </a:solidFill>
                <a:latin typeface="MuseoModerno Medium" pitchFamily="34" charset="0"/>
                <a:ea typeface="MuseoModerno Medium" pitchFamily="34" charset="-122"/>
                <a:cs typeface="MuseoModerno Medium" pitchFamily="34" charset="-120"/>
              </a:rPr>
              <a:t>Електророзвідка</a:t>
            </a:r>
            <a:endParaRPr lang="en-US" sz="1100" dirty="0"/>
          </a:p>
        </p:txBody>
      </p:sp>
      <p:pic>
        <p:nvPicPr>
          <p:cNvPr id="11" name="Image 2" descr="preencoded.png">    </p:cNvPr>
          <p:cNvPicPr>
            <a:picLocks noChangeAspect="1"/>
          </p:cNvPicPr>
          <p:nvPr/>
        </p:nvPicPr>
        <p:blipFill>
          <a:blip r:embed="rId3"/>
          <a:stretch>
            <a:fillRect/>
          </a:stretch>
        </p:blipFill>
        <p:spPr>
          <a:xfrm>
            <a:off x="396835" y="4892159"/>
            <a:ext cx="3389948" cy="1891546"/>
          </a:xfrm>
          <a:prstGeom prst="rect">
            <a:avLst/>
          </a:prstGeom>
        </p:spPr>
      </p:pic>
      <p:sp>
        <p:nvSpPr>
          <p:cNvPr id="12" name="Text 7"/>
          <p:cNvSpPr/>
          <p:nvPr/>
        </p:nvSpPr>
        <p:spPr>
          <a:xfrm>
            <a:off x="396835" y="6911221"/>
            <a:ext cx="6780014" cy="544354"/>
          </a:xfrm>
          <a:prstGeom prst="rect">
            <a:avLst/>
          </a:prstGeom>
          <a:noFill/>
          <a:ln/>
        </p:spPr>
        <p:txBody>
          <a:bodyPr wrap="squar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Визначає контури покладів на основі відмінностей електропровідності (від 10⁻⁶ до 10⁻¹ См/м) рудного тіла та вмісних порід. Методи ВЕЗ, ЗСБ та МТЗ дозволяють виявляти рудні тіла на глибині до 300-500 м із роздільною здатністю 5-10% від глибини залягання, що особливо ефективно для сульфідних руд кольорових металів.</a:t>
            </a:r>
            <a:endParaRPr lang="en-US" sz="850" dirty="0"/>
          </a:p>
        </p:txBody>
      </p:sp>
      <p:sp>
        <p:nvSpPr>
          <p:cNvPr id="13" name="Text 8"/>
          <p:cNvSpPr/>
          <p:nvPr/>
        </p:nvSpPr>
        <p:spPr>
          <a:xfrm>
            <a:off x="7461171" y="4587478"/>
            <a:ext cx="1417558" cy="177165"/>
          </a:xfrm>
          <a:prstGeom prst="rect">
            <a:avLst/>
          </a:prstGeom>
          <a:noFill/>
          <a:ln/>
        </p:spPr>
        <p:txBody>
          <a:bodyPr wrap="none" lIns="0" tIns="0" rIns="0" bIns="0" rtlCol="0" anchor="t"/>
          <a:lstStyle/>
          <a:p>
            <a:pPr indent="0" marL="0">
              <a:lnSpc>
                <a:spcPts val="1350"/>
              </a:lnSpc>
              <a:buNone/>
            </a:pPr>
            <a:r>
              <a:rPr lang="en-US" sz="1100" dirty="0">
                <a:solidFill>
                  <a:srgbClr val="124E73"/>
                </a:solidFill>
                <a:latin typeface="MuseoModerno Medium" pitchFamily="34" charset="0"/>
                <a:ea typeface="MuseoModerno Medium" pitchFamily="34" charset="-122"/>
                <a:cs typeface="MuseoModerno Medium" pitchFamily="34" charset="-120"/>
              </a:rPr>
              <a:t>Сейсморозвідка</a:t>
            </a:r>
            <a:endParaRPr lang="en-US" sz="1100" dirty="0"/>
          </a:p>
        </p:txBody>
      </p:sp>
      <p:pic>
        <p:nvPicPr>
          <p:cNvPr id="14" name="Image 3" descr="preencoded.png">    </p:cNvPr>
          <p:cNvPicPr>
            <a:picLocks noChangeAspect="1"/>
          </p:cNvPicPr>
          <p:nvPr/>
        </p:nvPicPr>
        <p:blipFill>
          <a:blip r:embed="rId4"/>
          <a:stretch>
            <a:fillRect/>
          </a:stretch>
        </p:blipFill>
        <p:spPr>
          <a:xfrm>
            <a:off x="7461171" y="4892159"/>
            <a:ext cx="3389948" cy="1891546"/>
          </a:xfrm>
          <a:prstGeom prst="rect">
            <a:avLst/>
          </a:prstGeom>
        </p:spPr>
      </p:pic>
      <p:sp>
        <p:nvSpPr>
          <p:cNvPr id="15" name="Text 9"/>
          <p:cNvSpPr/>
          <p:nvPr/>
        </p:nvSpPr>
        <p:spPr>
          <a:xfrm>
            <a:off x="7461171" y="6911221"/>
            <a:ext cx="6780014" cy="544354"/>
          </a:xfrm>
          <a:prstGeom prst="rect">
            <a:avLst/>
          </a:prstGeom>
          <a:noFill/>
          <a:ln/>
        </p:spPr>
        <p:txBody>
          <a:bodyPr wrap="squar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Використовує відбиття та заломлення пружних хвиль від границь геологічних структур. Дозволяє визначати глибину залягання рудних тіл з точністю до 3-5% та їх просторове положення в межах ±10-15 м. Ефективна для структурного картування на глибинах до 2-3 км при використанні частотного діапазону 20-200 Гц.</a:t>
            </a:r>
            <a:endParaRPr lang="en-US" sz="850" dirty="0"/>
          </a:p>
        </p:txBody>
      </p:sp>
      <p:sp>
        <p:nvSpPr>
          <p:cNvPr id="16" name="Text 10"/>
          <p:cNvSpPr/>
          <p:nvPr/>
        </p:nvSpPr>
        <p:spPr>
          <a:xfrm>
            <a:off x="396835" y="7685127"/>
            <a:ext cx="13836729" cy="181451"/>
          </a:xfrm>
          <a:prstGeom prst="rect">
            <a:avLst/>
          </a:prstGeom>
          <a:noFill/>
          <a:ln/>
        </p:spPr>
        <p:txBody>
          <a:bodyPr wrap="none" lIns="0" tIns="0" rIns="0" bIns="0" rtlCol="0" anchor="t"/>
          <a:lstStyle/>
          <a:p>
            <a:pPr indent="0" marL="0">
              <a:lnSpc>
                <a:spcPts val="1400"/>
              </a:lnSpc>
              <a:buNone/>
            </a:pPr>
            <a:r>
              <a:rPr lang="en-US" sz="850" dirty="0">
                <a:solidFill>
                  <a:srgbClr val="2B4150"/>
                </a:solidFill>
                <a:latin typeface="Source Sans Pro" pitchFamily="34" charset="0"/>
                <a:ea typeface="Source Sans Pro" pitchFamily="34" charset="-122"/>
                <a:cs typeface="Source Sans Pro" pitchFamily="34" charset="-120"/>
              </a:rPr>
              <a:t>Комплексне застосування цих методів з інтегрованою інтерпретацією результатів дозволяє підвищити достовірність визначення контурів до 85-90% та оптимізувати подальші геологорозвідувальні роботи.</a:t>
            </a:r>
            <a:endParaRPr lang="en-US" sz="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092643"/>
          </a:xfrm>
          <a:prstGeom prst="rect">
            <a:avLst/>
          </a:prstGeom>
        </p:spPr>
      </p:pic>
      <p:sp>
        <p:nvSpPr>
          <p:cNvPr id="3" name="Text 0"/>
          <p:cNvSpPr/>
          <p:nvPr/>
        </p:nvSpPr>
        <p:spPr>
          <a:xfrm>
            <a:off x="585907" y="2552938"/>
            <a:ext cx="4185404" cy="523042"/>
          </a:xfrm>
          <a:prstGeom prst="rect">
            <a:avLst/>
          </a:prstGeom>
          <a:noFill/>
          <a:ln/>
        </p:spPr>
        <p:txBody>
          <a:bodyPr wrap="none" lIns="0" tIns="0" rIns="0" bIns="0" rtlCol="0" anchor="t"/>
          <a:lstStyle/>
          <a:p>
            <a:pPr indent="0" marL="0">
              <a:lnSpc>
                <a:spcPts val="4100"/>
              </a:lnSpc>
              <a:buNone/>
            </a:pPr>
            <a:r>
              <a:rPr lang="en-US" sz="3250" dirty="0">
                <a:solidFill>
                  <a:srgbClr val="124E73"/>
                </a:solidFill>
                <a:latin typeface="MuseoModerno Medium" pitchFamily="34" charset="0"/>
                <a:ea typeface="MuseoModerno Medium" pitchFamily="34" charset="-122"/>
                <a:cs typeface="MuseoModerno Medium" pitchFamily="34" charset="-120"/>
              </a:rPr>
              <a:t>Магніторозвідка</a:t>
            </a:r>
            <a:endParaRPr lang="en-US" sz="3250" dirty="0"/>
          </a:p>
        </p:txBody>
      </p:sp>
      <p:sp>
        <p:nvSpPr>
          <p:cNvPr id="4" name="Text 1"/>
          <p:cNvSpPr/>
          <p:nvPr/>
        </p:nvSpPr>
        <p:spPr>
          <a:xfrm>
            <a:off x="585907" y="3410783"/>
            <a:ext cx="6603683" cy="552450"/>
          </a:xfrm>
          <a:prstGeom prst="rect">
            <a:avLst/>
          </a:prstGeom>
          <a:noFill/>
          <a:ln/>
        </p:spPr>
        <p:txBody>
          <a:bodyPr wrap="none" lIns="0" tIns="0" rIns="0" bIns="0" rtlCol="0" anchor="t"/>
          <a:lstStyle/>
          <a:p>
            <a:pPr algn="ctr" indent="0" marL="0">
              <a:lnSpc>
                <a:spcPts val="4350"/>
              </a:lnSpc>
              <a:buNone/>
            </a:pPr>
            <a:r>
              <a:rPr lang="en-US" sz="4350" dirty="0">
                <a:solidFill>
                  <a:srgbClr val="2B4150"/>
                </a:solidFill>
                <a:latin typeface="MuseoModerno Medium" pitchFamily="34" charset="0"/>
                <a:ea typeface="MuseoModerno Medium" pitchFamily="34" charset="-122"/>
                <a:cs typeface="MuseoModerno Medium" pitchFamily="34" charset="-120"/>
              </a:rPr>
              <a:t>1897</a:t>
            </a:r>
            <a:endParaRPr lang="en-US" sz="4350" dirty="0"/>
          </a:p>
        </p:txBody>
      </p:sp>
      <p:sp>
        <p:nvSpPr>
          <p:cNvPr id="5" name="Text 2"/>
          <p:cNvSpPr/>
          <p:nvPr/>
        </p:nvSpPr>
        <p:spPr>
          <a:xfrm>
            <a:off x="2841427" y="4172426"/>
            <a:ext cx="2092643" cy="261580"/>
          </a:xfrm>
          <a:prstGeom prst="rect">
            <a:avLst/>
          </a:prstGeom>
          <a:noFill/>
          <a:ln/>
        </p:spPr>
        <p:txBody>
          <a:bodyPr wrap="none" lIns="0" tIns="0" rIns="0" bIns="0" rtlCol="0" anchor="t"/>
          <a:lstStyle/>
          <a:p>
            <a:pPr algn="ctr" indent="0" marL="0">
              <a:lnSpc>
                <a:spcPts val="2050"/>
              </a:lnSpc>
              <a:buNone/>
            </a:pPr>
            <a:r>
              <a:rPr lang="en-US" sz="1600" dirty="0">
                <a:solidFill>
                  <a:srgbClr val="2B4150"/>
                </a:solidFill>
                <a:latin typeface="MuseoModerno Medium" pitchFamily="34" charset="0"/>
                <a:ea typeface="MuseoModerno Medium" pitchFamily="34" charset="-122"/>
                <a:cs typeface="MuseoModerno Medium" pitchFamily="34" charset="-120"/>
              </a:rPr>
              <a:t>Рік винаходу</a:t>
            </a:r>
            <a:endParaRPr lang="en-US" sz="1600" dirty="0"/>
          </a:p>
        </p:txBody>
      </p:sp>
      <p:sp>
        <p:nvSpPr>
          <p:cNvPr id="6" name="Text 3"/>
          <p:cNvSpPr/>
          <p:nvPr/>
        </p:nvSpPr>
        <p:spPr>
          <a:xfrm>
            <a:off x="585907" y="4534376"/>
            <a:ext cx="6603683" cy="267772"/>
          </a:xfrm>
          <a:prstGeom prst="rect">
            <a:avLst/>
          </a:prstGeom>
          <a:noFill/>
          <a:ln/>
        </p:spPr>
        <p:txBody>
          <a:bodyPr wrap="none" lIns="0" tIns="0" rIns="0" bIns="0" rtlCol="0" anchor="t"/>
          <a:lstStyle/>
          <a:p>
            <a:pPr algn="ct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Перші магнітні дослідження для пошуку корисних копалин</a:t>
            </a:r>
            <a:endParaRPr lang="en-US" sz="1300" dirty="0"/>
          </a:p>
        </p:txBody>
      </p:sp>
      <p:sp>
        <p:nvSpPr>
          <p:cNvPr id="7" name="Text 4"/>
          <p:cNvSpPr/>
          <p:nvPr/>
        </p:nvSpPr>
        <p:spPr>
          <a:xfrm>
            <a:off x="7440692" y="3410783"/>
            <a:ext cx="6603802" cy="552450"/>
          </a:xfrm>
          <a:prstGeom prst="rect">
            <a:avLst/>
          </a:prstGeom>
          <a:noFill/>
          <a:ln/>
        </p:spPr>
        <p:txBody>
          <a:bodyPr wrap="none" lIns="0" tIns="0" rIns="0" bIns="0" rtlCol="0" anchor="t"/>
          <a:lstStyle/>
          <a:p>
            <a:pPr algn="ctr" indent="0" marL="0">
              <a:lnSpc>
                <a:spcPts val="4350"/>
              </a:lnSpc>
              <a:buNone/>
            </a:pPr>
            <a:r>
              <a:rPr lang="en-US" sz="4350" dirty="0">
                <a:solidFill>
                  <a:srgbClr val="2B4150"/>
                </a:solidFill>
                <a:latin typeface="MuseoModerno Medium" pitchFamily="34" charset="0"/>
                <a:ea typeface="MuseoModerno Medium" pitchFamily="34" charset="-122"/>
                <a:cs typeface="MuseoModerno Medium" pitchFamily="34" charset="-120"/>
              </a:rPr>
              <a:t>0.1</a:t>
            </a:r>
            <a:endParaRPr lang="en-US" sz="4350" dirty="0"/>
          </a:p>
        </p:txBody>
      </p:sp>
      <p:sp>
        <p:nvSpPr>
          <p:cNvPr id="8" name="Text 5"/>
          <p:cNvSpPr/>
          <p:nvPr/>
        </p:nvSpPr>
        <p:spPr>
          <a:xfrm>
            <a:off x="9696212" y="4172426"/>
            <a:ext cx="2092643" cy="261580"/>
          </a:xfrm>
          <a:prstGeom prst="rect">
            <a:avLst/>
          </a:prstGeom>
          <a:noFill/>
          <a:ln/>
        </p:spPr>
        <p:txBody>
          <a:bodyPr wrap="none" lIns="0" tIns="0" rIns="0" bIns="0" rtlCol="0" anchor="t"/>
          <a:lstStyle/>
          <a:p>
            <a:pPr algn="ctr" indent="0" marL="0">
              <a:lnSpc>
                <a:spcPts val="2050"/>
              </a:lnSpc>
              <a:buNone/>
            </a:pPr>
            <a:r>
              <a:rPr lang="en-US" sz="1600" dirty="0">
                <a:solidFill>
                  <a:srgbClr val="2B4150"/>
                </a:solidFill>
                <a:latin typeface="MuseoModerno Medium" pitchFamily="34" charset="0"/>
                <a:ea typeface="MuseoModerno Medium" pitchFamily="34" charset="-122"/>
                <a:cs typeface="MuseoModerno Medium" pitchFamily="34" charset="-120"/>
              </a:rPr>
              <a:t>нТл</a:t>
            </a:r>
            <a:endParaRPr lang="en-US" sz="1600" dirty="0"/>
          </a:p>
        </p:txBody>
      </p:sp>
      <p:sp>
        <p:nvSpPr>
          <p:cNvPr id="9" name="Text 6"/>
          <p:cNvSpPr/>
          <p:nvPr/>
        </p:nvSpPr>
        <p:spPr>
          <a:xfrm>
            <a:off x="7440692" y="4534376"/>
            <a:ext cx="6603802" cy="267772"/>
          </a:xfrm>
          <a:prstGeom prst="rect">
            <a:avLst/>
          </a:prstGeom>
          <a:noFill/>
          <a:ln/>
        </p:spPr>
        <p:txBody>
          <a:bodyPr wrap="none" lIns="0" tIns="0" rIns="0" bIns="0" rtlCol="0" anchor="t"/>
          <a:lstStyle/>
          <a:p>
            <a:pPr algn="ct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Чутливість сучасних магнітометрів</a:t>
            </a:r>
            <a:endParaRPr lang="en-US" sz="1300" dirty="0"/>
          </a:p>
        </p:txBody>
      </p:sp>
      <p:sp>
        <p:nvSpPr>
          <p:cNvPr id="10" name="Text 7"/>
          <p:cNvSpPr/>
          <p:nvPr/>
        </p:nvSpPr>
        <p:spPr>
          <a:xfrm>
            <a:off x="585907" y="5388054"/>
            <a:ext cx="6603683" cy="552450"/>
          </a:xfrm>
          <a:prstGeom prst="rect">
            <a:avLst/>
          </a:prstGeom>
          <a:noFill/>
          <a:ln/>
        </p:spPr>
        <p:txBody>
          <a:bodyPr wrap="none" lIns="0" tIns="0" rIns="0" bIns="0" rtlCol="0" anchor="t"/>
          <a:lstStyle/>
          <a:p>
            <a:pPr algn="ctr" indent="0" marL="0">
              <a:lnSpc>
                <a:spcPts val="4350"/>
              </a:lnSpc>
              <a:buNone/>
            </a:pPr>
            <a:r>
              <a:rPr lang="en-US" sz="4350" dirty="0">
                <a:solidFill>
                  <a:srgbClr val="2B4150"/>
                </a:solidFill>
                <a:latin typeface="MuseoModerno Medium" pitchFamily="34" charset="0"/>
                <a:ea typeface="MuseoModerno Medium" pitchFamily="34" charset="-122"/>
                <a:cs typeface="MuseoModerno Medium" pitchFamily="34" charset="-120"/>
              </a:rPr>
              <a:t>300</a:t>
            </a:r>
            <a:endParaRPr lang="en-US" sz="4350" dirty="0"/>
          </a:p>
        </p:txBody>
      </p:sp>
      <p:sp>
        <p:nvSpPr>
          <p:cNvPr id="11" name="Text 8"/>
          <p:cNvSpPr/>
          <p:nvPr/>
        </p:nvSpPr>
        <p:spPr>
          <a:xfrm>
            <a:off x="2841427" y="6149697"/>
            <a:ext cx="2092643" cy="261580"/>
          </a:xfrm>
          <a:prstGeom prst="rect">
            <a:avLst/>
          </a:prstGeom>
          <a:noFill/>
          <a:ln/>
        </p:spPr>
        <p:txBody>
          <a:bodyPr wrap="none" lIns="0" tIns="0" rIns="0" bIns="0" rtlCol="0" anchor="t"/>
          <a:lstStyle/>
          <a:p>
            <a:pPr algn="ctr" indent="0" marL="0">
              <a:lnSpc>
                <a:spcPts val="2050"/>
              </a:lnSpc>
              <a:buNone/>
            </a:pPr>
            <a:r>
              <a:rPr lang="en-US" sz="1600" dirty="0">
                <a:solidFill>
                  <a:srgbClr val="2B4150"/>
                </a:solidFill>
                <a:latin typeface="MuseoModerno Medium" pitchFamily="34" charset="0"/>
                <a:ea typeface="MuseoModerno Medium" pitchFamily="34" charset="-122"/>
                <a:cs typeface="MuseoModerno Medium" pitchFamily="34" charset="-120"/>
              </a:rPr>
              <a:t>м</a:t>
            </a:r>
            <a:endParaRPr lang="en-US" sz="1600" dirty="0"/>
          </a:p>
        </p:txBody>
      </p:sp>
      <p:sp>
        <p:nvSpPr>
          <p:cNvPr id="12" name="Text 9"/>
          <p:cNvSpPr/>
          <p:nvPr/>
        </p:nvSpPr>
        <p:spPr>
          <a:xfrm>
            <a:off x="585907" y="6511647"/>
            <a:ext cx="6603683" cy="267772"/>
          </a:xfrm>
          <a:prstGeom prst="rect">
            <a:avLst/>
          </a:prstGeom>
          <a:noFill/>
          <a:ln/>
        </p:spPr>
        <p:txBody>
          <a:bodyPr wrap="none" lIns="0" tIns="0" rIns="0" bIns="0" rtlCol="0" anchor="t"/>
          <a:lstStyle/>
          <a:p>
            <a:pPr algn="ct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Глибина ефективного дослідження</a:t>
            </a:r>
            <a:endParaRPr lang="en-US" sz="1300" dirty="0"/>
          </a:p>
        </p:txBody>
      </p:sp>
      <p:sp>
        <p:nvSpPr>
          <p:cNvPr id="13" name="Text 10"/>
          <p:cNvSpPr/>
          <p:nvPr/>
        </p:nvSpPr>
        <p:spPr>
          <a:xfrm>
            <a:off x="7440692" y="5388054"/>
            <a:ext cx="6603802" cy="552450"/>
          </a:xfrm>
          <a:prstGeom prst="rect">
            <a:avLst/>
          </a:prstGeom>
          <a:noFill/>
          <a:ln/>
        </p:spPr>
        <p:txBody>
          <a:bodyPr wrap="none" lIns="0" tIns="0" rIns="0" bIns="0" rtlCol="0" anchor="t"/>
          <a:lstStyle/>
          <a:p>
            <a:pPr algn="ctr" indent="0" marL="0">
              <a:lnSpc>
                <a:spcPts val="4350"/>
              </a:lnSpc>
              <a:buNone/>
            </a:pPr>
            <a:r>
              <a:rPr lang="en-US" sz="4350" dirty="0">
                <a:solidFill>
                  <a:srgbClr val="2B4150"/>
                </a:solidFill>
                <a:latin typeface="MuseoModerno Medium" pitchFamily="34" charset="0"/>
                <a:ea typeface="MuseoModerno Medium" pitchFamily="34" charset="-122"/>
                <a:cs typeface="MuseoModerno Medium" pitchFamily="34" charset="-120"/>
              </a:rPr>
              <a:t>95%</a:t>
            </a:r>
            <a:endParaRPr lang="en-US" sz="4350" dirty="0"/>
          </a:p>
        </p:txBody>
      </p:sp>
      <p:sp>
        <p:nvSpPr>
          <p:cNvPr id="14" name="Text 11"/>
          <p:cNvSpPr/>
          <p:nvPr/>
        </p:nvSpPr>
        <p:spPr>
          <a:xfrm>
            <a:off x="9696212" y="6149697"/>
            <a:ext cx="2092643" cy="261580"/>
          </a:xfrm>
          <a:prstGeom prst="rect">
            <a:avLst/>
          </a:prstGeom>
          <a:noFill/>
          <a:ln/>
        </p:spPr>
        <p:txBody>
          <a:bodyPr wrap="none" lIns="0" tIns="0" rIns="0" bIns="0" rtlCol="0" anchor="t"/>
          <a:lstStyle/>
          <a:p>
            <a:pPr algn="ctr" indent="0" marL="0">
              <a:lnSpc>
                <a:spcPts val="2050"/>
              </a:lnSpc>
              <a:buNone/>
            </a:pPr>
            <a:r>
              <a:rPr lang="en-US" sz="1600" dirty="0">
                <a:solidFill>
                  <a:srgbClr val="2B4150"/>
                </a:solidFill>
                <a:latin typeface="MuseoModerno Medium" pitchFamily="34" charset="0"/>
                <a:ea typeface="MuseoModerno Medium" pitchFamily="34" charset="-122"/>
                <a:cs typeface="MuseoModerno Medium" pitchFamily="34" charset="-120"/>
              </a:rPr>
              <a:t>Точність</a:t>
            </a:r>
            <a:endParaRPr lang="en-US" sz="1600" dirty="0"/>
          </a:p>
        </p:txBody>
      </p:sp>
      <p:sp>
        <p:nvSpPr>
          <p:cNvPr id="15" name="Text 12"/>
          <p:cNvSpPr/>
          <p:nvPr/>
        </p:nvSpPr>
        <p:spPr>
          <a:xfrm>
            <a:off x="7440692" y="6511647"/>
            <a:ext cx="6603802" cy="267772"/>
          </a:xfrm>
          <a:prstGeom prst="rect">
            <a:avLst/>
          </a:prstGeom>
          <a:noFill/>
          <a:ln/>
        </p:spPr>
        <p:txBody>
          <a:bodyPr wrap="none" lIns="0" tIns="0" rIns="0" bIns="0" rtlCol="0" anchor="t"/>
          <a:lstStyle/>
          <a:p>
            <a:pPr algn="ct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При виявленні залізорудних родовищ</a:t>
            </a:r>
            <a:endParaRPr lang="en-US" sz="1300" dirty="0"/>
          </a:p>
        </p:txBody>
      </p:sp>
      <p:sp>
        <p:nvSpPr>
          <p:cNvPr id="16" name="Text 13"/>
          <p:cNvSpPr/>
          <p:nvPr/>
        </p:nvSpPr>
        <p:spPr>
          <a:xfrm>
            <a:off x="585907" y="6967657"/>
            <a:ext cx="13458587" cy="803315"/>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Магніторозвідка є одним з найефективніших методів для пошуку та оконтурювання залізорудних родовищ. Метод базується на вимірюванні аномалій магнітного поля Землі, які виникають через різну магнітну сприйнятливість гірських порід. Сучасні магнітометри дозволяють виявляти навіть незначні зміни магнітного поля, що робить цей метод надзвичайно точним для визначення контурів магнітних руд.</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33889" y="500063"/>
            <a:ext cx="4528542" cy="566142"/>
          </a:xfrm>
          <a:prstGeom prst="rect">
            <a:avLst/>
          </a:prstGeom>
          <a:noFill/>
          <a:ln/>
        </p:spPr>
        <p:txBody>
          <a:bodyPr wrap="none" lIns="0" tIns="0" rIns="0" bIns="0" rtlCol="0" anchor="t"/>
          <a:lstStyle/>
          <a:p>
            <a:pPr indent="0" marL="0">
              <a:lnSpc>
                <a:spcPts val="4450"/>
              </a:lnSpc>
              <a:buNone/>
            </a:pPr>
            <a:r>
              <a:rPr lang="en-US" sz="3550" dirty="0">
                <a:solidFill>
                  <a:srgbClr val="124E73"/>
                </a:solidFill>
                <a:latin typeface="MuseoModerno Medium" pitchFamily="34" charset="0"/>
                <a:ea typeface="MuseoModerno Medium" pitchFamily="34" charset="-122"/>
                <a:cs typeface="MuseoModerno Medium" pitchFamily="34" charset="-120"/>
              </a:rPr>
              <a:t>Гравіметрія</a:t>
            </a:r>
            <a:endParaRPr lang="en-US" sz="3550" dirty="0"/>
          </a:p>
        </p:txBody>
      </p:sp>
      <p:sp>
        <p:nvSpPr>
          <p:cNvPr id="3" name="Shape 1"/>
          <p:cNvSpPr/>
          <p:nvPr/>
        </p:nvSpPr>
        <p:spPr>
          <a:xfrm>
            <a:off x="633889" y="1428393"/>
            <a:ext cx="1670328" cy="1043464"/>
          </a:xfrm>
          <a:prstGeom prst="roundRect">
            <a:avLst>
              <a:gd name="adj" fmla="val 2604"/>
            </a:avLst>
          </a:prstGeom>
          <a:solidFill>
            <a:srgbClr val="F3EEE3"/>
          </a:solidFill>
          <a:ln/>
        </p:spPr>
      </p:sp>
      <p:sp>
        <p:nvSpPr>
          <p:cNvPr id="4" name="Text 2"/>
          <p:cNvSpPr/>
          <p:nvPr/>
        </p:nvSpPr>
        <p:spPr>
          <a:xfrm>
            <a:off x="814983" y="1768912"/>
            <a:ext cx="106204" cy="362307"/>
          </a:xfrm>
          <a:prstGeom prst="rect">
            <a:avLst/>
          </a:prstGeom>
          <a:noFill/>
          <a:ln/>
        </p:spPr>
        <p:txBody>
          <a:bodyPr wrap="none" lIns="0" tIns="0" rIns="0" bIns="0" rtlCol="0" anchor="t"/>
          <a:lstStyle/>
          <a:p>
            <a:pPr algn="ctr" indent="0" marL="0">
              <a:lnSpc>
                <a:spcPts val="2850"/>
              </a:lnSpc>
              <a:buNone/>
            </a:pPr>
            <a:r>
              <a:rPr lang="en-US" sz="1750" dirty="0">
                <a:solidFill>
                  <a:srgbClr val="2B4150"/>
                </a:solidFill>
                <a:latin typeface="MuseoModerno Medium" pitchFamily="34" charset="0"/>
                <a:ea typeface="MuseoModerno Medium" pitchFamily="34" charset="-122"/>
                <a:cs typeface="MuseoModerno Medium" pitchFamily="34" charset="-120"/>
              </a:rPr>
              <a:t>1</a:t>
            </a:r>
            <a:endParaRPr lang="en-US" sz="1750" dirty="0"/>
          </a:p>
        </p:txBody>
      </p:sp>
      <p:sp>
        <p:nvSpPr>
          <p:cNvPr id="5" name="Text 3"/>
          <p:cNvSpPr/>
          <p:nvPr/>
        </p:nvSpPr>
        <p:spPr>
          <a:xfrm>
            <a:off x="2485311" y="1609487"/>
            <a:ext cx="2301359" cy="283012"/>
          </a:xfrm>
          <a:prstGeom prst="rect">
            <a:avLst/>
          </a:prstGeom>
          <a:noFill/>
          <a:ln/>
        </p:spPr>
        <p:txBody>
          <a:bodyPr wrap="none" lIns="0" tIns="0" rIns="0" bIns="0" rtlCol="0" anchor="t"/>
          <a:lstStyle/>
          <a:p>
            <a:pPr algn="l" indent="0" marL="0">
              <a:lnSpc>
                <a:spcPts val="2200"/>
              </a:lnSpc>
              <a:buNone/>
            </a:pPr>
            <a:r>
              <a:rPr lang="en-US" sz="1750" dirty="0">
                <a:solidFill>
                  <a:srgbClr val="2B4150"/>
                </a:solidFill>
                <a:latin typeface="MuseoModerno Medium" pitchFamily="34" charset="0"/>
                <a:ea typeface="MuseoModerno Medium" pitchFamily="34" charset="-122"/>
                <a:cs typeface="MuseoModerno Medium" pitchFamily="34" charset="-120"/>
              </a:rPr>
              <a:t>Виявлення аномалій</a:t>
            </a:r>
            <a:endParaRPr lang="en-US" sz="1750" dirty="0"/>
          </a:p>
        </p:txBody>
      </p:sp>
      <p:sp>
        <p:nvSpPr>
          <p:cNvPr id="6" name="Text 4"/>
          <p:cNvSpPr/>
          <p:nvPr/>
        </p:nvSpPr>
        <p:spPr>
          <a:xfrm>
            <a:off x="2485311" y="2001083"/>
            <a:ext cx="3553897" cy="289679"/>
          </a:xfrm>
          <a:prstGeom prst="rect">
            <a:avLst/>
          </a:prstGeom>
          <a:noFill/>
          <a:ln/>
        </p:spPr>
        <p:txBody>
          <a:bodyPr wrap="none" lIns="0" tIns="0" rIns="0" bIns="0" rtlCol="0" anchor="t"/>
          <a:lstStyle/>
          <a:p>
            <a:pPr algn="l"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Вимірювання відхилень гравітаційного поля</a:t>
            </a:r>
            <a:endParaRPr lang="en-US" sz="1400" dirty="0"/>
          </a:p>
        </p:txBody>
      </p:sp>
      <p:sp>
        <p:nvSpPr>
          <p:cNvPr id="7" name="Shape 5"/>
          <p:cNvSpPr/>
          <p:nvPr/>
        </p:nvSpPr>
        <p:spPr>
          <a:xfrm>
            <a:off x="2394704" y="2462332"/>
            <a:ext cx="11511320" cy="11430"/>
          </a:xfrm>
          <a:prstGeom prst="roundRect">
            <a:avLst>
              <a:gd name="adj" fmla="val 237719"/>
            </a:avLst>
          </a:prstGeom>
          <a:solidFill>
            <a:srgbClr val="D9D4C9"/>
          </a:solidFill>
          <a:ln/>
        </p:spPr>
      </p:sp>
      <p:sp>
        <p:nvSpPr>
          <p:cNvPr id="8" name="Shape 6"/>
          <p:cNvSpPr/>
          <p:nvPr/>
        </p:nvSpPr>
        <p:spPr>
          <a:xfrm>
            <a:off x="633889" y="2562344"/>
            <a:ext cx="3340656" cy="1043464"/>
          </a:xfrm>
          <a:prstGeom prst="roundRect">
            <a:avLst>
              <a:gd name="adj" fmla="val 2604"/>
            </a:avLst>
          </a:prstGeom>
          <a:solidFill>
            <a:srgbClr val="F3EEE3"/>
          </a:solidFill>
          <a:ln/>
        </p:spPr>
      </p:sp>
      <p:sp>
        <p:nvSpPr>
          <p:cNvPr id="9" name="Text 7"/>
          <p:cNvSpPr/>
          <p:nvPr/>
        </p:nvSpPr>
        <p:spPr>
          <a:xfrm>
            <a:off x="814983" y="2902863"/>
            <a:ext cx="125849" cy="362307"/>
          </a:xfrm>
          <a:prstGeom prst="rect">
            <a:avLst/>
          </a:prstGeom>
          <a:noFill/>
          <a:ln/>
        </p:spPr>
        <p:txBody>
          <a:bodyPr wrap="none" lIns="0" tIns="0" rIns="0" bIns="0" rtlCol="0" anchor="t"/>
          <a:lstStyle/>
          <a:p>
            <a:pPr algn="ctr" indent="0" marL="0">
              <a:lnSpc>
                <a:spcPts val="2850"/>
              </a:lnSpc>
              <a:buNone/>
            </a:pPr>
            <a:r>
              <a:rPr lang="en-US" sz="1750" dirty="0">
                <a:solidFill>
                  <a:srgbClr val="2B4150"/>
                </a:solidFill>
                <a:latin typeface="MuseoModerno Medium" pitchFamily="34" charset="0"/>
                <a:ea typeface="MuseoModerno Medium" pitchFamily="34" charset="-122"/>
                <a:cs typeface="MuseoModerno Medium" pitchFamily="34" charset="-120"/>
              </a:rPr>
              <a:t>2</a:t>
            </a:r>
            <a:endParaRPr lang="en-US" sz="1750" dirty="0"/>
          </a:p>
        </p:txBody>
      </p:sp>
      <p:sp>
        <p:nvSpPr>
          <p:cNvPr id="10" name="Text 8"/>
          <p:cNvSpPr/>
          <p:nvPr/>
        </p:nvSpPr>
        <p:spPr>
          <a:xfrm>
            <a:off x="4155638" y="2743438"/>
            <a:ext cx="2264212" cy="283012"/>
          </a:xfrm>
          <a:prstGeom prst="rect">
            <a:avLst/>
          </a:prstGeom>
          <a:noFill/>
          <a:ln/>
        </p:spPr>
        <p:txBody>
          <a:bodyPr wrap="none" lIns="0" tIns="0" rIns="0" bIns="0" rtlCol="0" anchor="t"/>
          <a:lstStyle/>
          <a:p>
            <a:pPr algn="l" indent="0" marL="0">
              <a:lnSpc>
                <a:spcPts val="2200"/>
              </a:lnSpc>
              <a:buNone/>
            </a:pPr>
            <a:r>
              <a:rPr lang="en-US" sz="1750" dirty="0">
                <a:solidFill>
                  <a:srgbClr val="2B4150"/>
                </a:solidFill>
                <a:latin typeface="MuseoModerno Medium" pitchFamily="34" charset="0"/>
                <a:ea typeface="MuseoModerno Medium" pitchFamily="34" charset="-122"/>
                <a:cs typeface="MuseoModerno Medium" pitchFamily="34" charset="-120"/>
              </a:rPr>
              <a:t>Визначення густини</a:t>
            </a:r>
            <a:endParaRPr lang="en-US" sz="1750" dirty="0"/>
          </a:p>
        </p:txBody>
      </p:sp>
      <p:sp>
        <p:nvSpPr>
          <p:cNvPr id="11" name="Text 9"/>
          <p:cNvSpPr/>
          <p:nvPr/>
        </p:nvSpPr>
        <p:spPr>
          <a:xfrm>
            <a:off x="4155638" y="3135035"/>
            <a:ext cx="2266831" cy="289679"/>
          </a:xfrm>
          <a:prstGeom prst="rect">
            <a:avLst/>
          </a:prstGeom>
          <a:noFill/>
          <a:ln/>
        </p:spPr>
        <p:txBody>
          <a:bodyPr wrap="none" lIns="0" tIns="0" rIns="0" bIns="0" rtlCol="0" anchor="t"/>
          <a:lstStyle/>
          <a:p>
            <a:pPr algn="l"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Аналіз різниці густини порід</a:t>
            </a:r>
            <a:endParaRPr lang="en-US" sz="1400" dirty="0"/>
          </a:p>
        </p:txBody>
      </p:sp>
      <p:sp>
        <p:nvSpPr>
          <p:cNvPr id="12" name="Shape 10"/>
          <p:cNvSpPr/>
          <p:nvPr/>
        </p:nvSpPr>
        <p:spPr>
          <a:xfrm>
            <a:off x="4065032" y="3596283"/>
            <a:ext cx="9840992" cy="11430"/>
          </a:xfrm>
          <a:prstGeom prst="roundRect">
            <a:avLst>
              <a:gd name="adj" fmla="val 237719"/>
            </a:avLst>
          </a:prstGeom>
          <a:solidFill>
            <a:srgbClr val="D9D4C9"/>
          </a:solidFill>
          <a:ln/>
        </p:spPr>
      </p:sp>
      <p:sp>
        <p:nvSpPr>
          <p:cNvPr id="13" name="Shape 11"/>
          <p:cNvSpPr/>
          <p:nvPr/>
        </p:nvSpPr>
        <p:spPr>
          <a:xfrm>
            <a:off x="633889" y="3696295"/>
            <a:ext cx="5010983" cy="1043464"/>
          </a:xfrm>
          <a:prstGeom prst="roundRect">
            <a:avLst>
              <a:gd name="adj" fmla="val 2604"/>
            </a:avLst>
          </a:prstGeom>
          <a:solidFill>
            <a:srgbClr val="F3EEE3"/>
          </a:solidFill>
          <a:ln/>
        </p:spPr>
      </p:sp>
      <p:sp>
        <p:nvSpPr>
          <p:cNvPr id="14" name="Text 12"/>
          <p:cNvSpPr/>
          <p:nvPr/>
        </p:nvSpPr>
        <p:spPr>
          <a:xfrm>
            <a:off x="814983" y="4036814"/>
            <a:ext cx="127278" cy="362307"/>
          </a:xfrm>
          <a:prstGeom prst="rect">
            <a:avLst/>
          </a:prstGeom>
          <a:noFill/>
          <a:ln/>
        </p:spPr>
        <p:txBody>
          <a:bodyPr wrap="none" lIns="0" tIns="0" rIns="0" bIns="0" rtlCol="0" anchor="t"/>
          <a:lstStyle/>
          <a:p>
            <a:pPr algn="ctr" indent="0" marL="0">
              <a:lnSpc>
                <a:spcPts val="2850"/>
              </a:lnSpc>
              <a:buNone/>
            </a:pPr>
            <a:r>
              <a:rPr lang="en-US" sz="1750" dirty="0">
                <a:solidFill>
                  <a:srgbClr val="2B4150"/>
                </a:solidFill>
                <a:latin typeface="MuseoModerno Medium" pitchFamily="34" charset="0"/>
                <a:ea typeface="MuseoModerno Medium" pitchFamily="34" charset="-122"/>
                <a:cs typeface="MuseoModerno Medium" pitchFamily="34" charset="-120"/>
              </a:rPr>
              <a:t>3</a:t>
            </a:r>
            <a:endParaRPr lang="en-US" sz="1750" dirty="0"/>
          </a:p>
        </p:txBody>
      </p:sp>
      <p:sp>
        <p:nvSpPr>
          <p:cNvPr id="15" name="Text 13"/>
          <p:cNvSpPr/>
          <p:nvPr/>
        </p:nvSpPr>
        <p:spPr>
          <a:xfrm>
            <a:off x="5825966" y="3877389"/>
            <a:ext cx="2583775" cy="283012"/>
          </a:xfrm>
          <a:prstGeom prst="rect">
            <a:avLst/>
          </a:prstGeom>
          <a:noFill/>
          <a:ln/>
        </p:spPr>
        <p:txBody>
          <a:bodyPr wrap="none" lIns="0" tIns="0" rIns="0" bIns="0" rtlCol="0" anchor="t"/>
          <a:lstStyle/>
          <a:p>
            <a:pPr algn="l" indent="0" marL="0">
              <a:lnSpc>
                <a:spcPts val="2200"/>
              </a:lnSpc>
              <a:buNone/>
            </a:pPr>
            <a:r>
              <a:rPr lang="en-US" sz="1750" dirty="0">
                <a:solidFill>
                  <a:srgbClr val="2B4150"/>
                </a:solidFill>
                <a:latin typeface="MuseoModerno Medium" pitchFamily="34" charset="0"/>
                <a:ea typeface="MuseoModerno Medium" pitchFamily="34" charset="-122"/>
                <a:cs typeface="MuseoModerno Medium" pitchFamily="34" charset="-120"/>
              </a:rPr>
              <a:t>Моделювання структур</a:t>
            </a:r>
            <a:endParaRPr lang="en-US" sz="1750" dirty="0"/>
          </a:p>
        </p:txBody>
      </p:sp>
      <p:sp>
        <p:nvSpPr>
          <p:cNvPr id="16" name="Text 14"/>
          <p:cNvSpPr/>
          <p:nvPr/>
        </p:nvSpPr>
        <p:spPr>
          <a:xfrm>
            <a:off x="5825966" y="4268986"/>
            <a:ext cx="3122652" cy="289679"/>
          </a:xfrm>
          <a:prstGeom prst="rect">
            <a:avLst/>
          </a:prstGeom>
          <a:noFill/>
          <a:ln/>
        </p:spPr>
        <p:txBody>
          <a:bodyPr wrap="none" lIns="0" tIns="0" rIns="0" bIns="0" rtlCol="0" anchor="t"/>
          <a:lstStyle/>
          <a:p>
            <a:pPr algn="l"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Побудова моделей глибинних структур</a:t>
            </a:r>
            <a:endParaRPr lang="en-US" sz="1400" dirty="0"/>
          </a:p>
        </p:txBody>
      </p:sp>
      <p:sp>
        <p:nvSpPr>
          <p:cNvPr id="17" name="Shape 15"/>
          <p:cNvSpPr/>
          <p:nvPr/>
        </p:nvSpPr>
        <p:spPr>
          <a:xfrm>
            <a:off x="5735360" y="4730234"/>
            <a:ext cx="8170664" cy="11430"/>
          </a:xfrm>
          <a:prstGeom prst="roundRect">
            <a:avLst>
              <a:gd name="adj" fmla="val 237719"/>
            </a:avLst>
          </a:prstGeom>
          <a:solidFill>
            <a:srgbClr val="D9D4C9"/>
          </a:solidFill>
          <a:ln/>
        </p:spPr>
      </p:sp>
      <p:sp>
        <p:nvSpPr>
          <p:cNvPr id="18" name="Shape 16"/>
          <p:cNvSpPr/>
          <p:nvPr/>
        </p:nvSpPr>
        <p:spPr>
          <a:xfrm>
            <a:off x="633889" y="4830247"/>
            <a:ext cx="6681311" cy="1043464"/>
          </a:xfrm>
          <a:prstGeom prst="roundRect">
            <a:avLst>
              <a:gd name="adj" fmla="val 2604"/>
            </a:avLst>
          </a:prstGeom>
          <a:solidFill>
            <a:srgbClr val="F3EEE3"/>
          </a:solidFill>
          <a:ln/>
        </p:spPr>
      </p:sp>
      <p:sp>
        <p:nvSpPr>
          <p:cNvPr id="19" name="Text 17"/>
          <p:cNvSpPr/>
          <p:nvPr/>
        </p:nvSpPr>
        <p:spPr>
          <a:xfrm>
            <a:off x="814983" y="5170765"/>
            <a:ext cx="145852" cy="362307"/>
          </a:xfrm>
          <a:prstGeom prst="rect">
            <a:avLst/>
          </a:prstGeom>
          <a:noFill/>
          <a:ln/>
        </p:spPr>
        <p:txBody>
          <a:bodyPr wrap="none" lIns="0" tIns="0" rIns="0" bIns="0" rtlCol="0" anchor="t"/>
          <a:lstStyle/>
          <a:p>
            <a:pPr algn="ctr" indent="0" marL="0">
              <a:lnSpc>
                <a:spcPts val="2850"/>
              </a:lnSpc>
              <a:buNone/>
            </a:pPr>
            <a:r>
              <a:rPr lang="en-US" sz="1750" dirty="0">
                <a:solidFill>
                  <a:srgbClr val="2B4150"/>
                </a:solidFill>
                <a:latin typeface="MuseoModerno Medium" pitchFamily="34" charset="0"/>
                <a:ea typeface="MuseoModerno Medium" pitchFamily="34" charset="-122"/>
                <a:cs typeface="MuseoModerno Medium" pitchFamily="34" charset="-120"/>
              </a:rPr>
              <a:t>4</a:t>
            </a:r>
            <a:endParaRPr lang="en-US" sz="1750" dirty="0"/>
          </a:p>
        </p:txBody>
      </p:sp>
      <p:sp>
        <p:nvSpPr>
          <p:cNvPr id="20" name="Text 18"/>
          <p:cNvSpPr/>
          <p:nvPr/>
        </p:nvSpPr>
        <p:spPr>
          <a:xfrm>
            <a:off x="7496294" y="5011341"/>
            <a:ext cx="2863810" cy="283012"/>
          </a:xfrm>
          <a:prstGeom prst="rect">
            <a:avLst/>
          </a:prstGeom>
          <a:noFill/>
          <a:ln/>
        </p:spPr>
        <p:txBody>
          <a:bodyPr wrap="none" lIns="0" tIns="0" rIns="0" bIns="0" rtlCol="0" anchor="t"/>
          <a:lstStyle/>
          <a:p>
            <a:pPr algn="l" indent="0" marL="0">
              <a:lnSpc>
                <a:spcPts val="2200"/>
              </a:lnSpc>
              <a:buNone/>
            </a:pPr>
            <a:r>
              <a:rPr lang="en-US" sz="1750" dirty="0">
                <a:solidFill>
                  <a:srgbClr val="2B4150"/>
                </a:solidFill>
                <a:latin typeface="MuseoModerno Medium" pitchFamily="34" charset="0"/>
                <a:ea typeface="MuseoModerno Medium" pitchFamily="34" charset="-122"/>
                <a:cs typeface="MuseoModerno Medium" pitchFamily="34" charset="-120"/>
              </a:rPr>
              <a:t>Оконтурювання родовищ</a:t>
            </a:r>
            <a:endParaRPr lang="en-US" sz="1750" dirty="0"/>
          </a:p>
        </p:txBody>
      </p:sp>
      <p:sp>
        <p:nvSpPr>
          <p:cNvPr id="21" name="Text 19"/>
          <p:cNvSpPr/>
          <p:nvPr/>
        </p:nvSpPr>
        <p:spPr>
          <a:xfrm>
            <a:off x="7496294" y="5402937"/>
            <a:ext cx="3576876" cy="289679"/>
          </a:xfrm>
          <a:prstGeom prst="rect">
            <a:avLst/>
          </a:prstGeom>
          <a:noFill/>
          <a:ln/>
        </p:spPr>
        <p:txBody>
          <a:bodyPr wrap="none" lIns="0" tIns="0" rIns="0" bIns="0" rtlCol="0" anchor="t"/>
          <a:lstStyle/>
          <a:p>
            <a:pPr algn="l"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Визначення меж покладів корисних копалин</a:t>
            </a:r>
            <a:endParaRPr lang="en-US" sz="1400" dirty="0"/>
          </a:p>
        </p:txBody>
      </p:sp>
      <p:sp>
        <p:nvSpPr>
          <p:cNvPr id="22" name="Text 20"/>
          <p:cNvSpPr/>
          <p:nvPr/>
        </p:nvSpPr>
        <p:spPr>
          <a:xfrm>
            <a:off x="633889" y="6077426"/>
            <a:ext cx="13362623" cy="869037"/>
          </a:xfrm>
          <a:prstGeom prst="rect">
            <a:avLst/>
          </a:prstGeom>
          <a:noFill/>
          <a:ln/>
        </p:spPr>
        <p:txBody>
          <a:bodyPr wrap="square" lIns="0" tIns="0" rIns="0" bIns="0" rtlCol="0" anchor="t"/>
          <a:lstStyle/>
          <a:p>
            <a:pPr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Гравіметричні дослідження базуються на вимірюванні локальних аномалій сили тяжіння, які виникають через різницю в густині гірських порід. Цей метод особливо ефективний для виявлення родовищ з високою густиною, таких як руди кольорових металів, а також для визначення структурних особливостей родовищ на значних глибинах.</a:t>
            </a:r>
            <a:endParaRPr lang="en-US" sz="1400" dirty="0"/>
          </a:p>
        </p:txBody>
      </p:sp>
      <p:sp>
        <p:nvSpPr>
          <p:cNvPr id="23" name="Text 21"/>
          <p:cNvSpPr/>
          <p:nvPr/>
        </p:nvSpPr>
        <p:spPr>
          <a:xfrm>
            <a:off x="633889" y="7150179"/>
            <a:ext cx="13362623" cy="579358"/>
          </a:xfrm>
          <a:prstGeom prst="rect">
            <a:avLst/>
          </a:prstGeom>
          <a:noFill/>
          <a:ln/>
        </p:spPr>
        <p:txBody>
          <a:bodyPr wrap="square" lIns="0" tIns="0" rIns="0" bIns="0" rtlCol="0" anchor="t"/>
          <a:lstStyle/>
          <a:p>
            <a:pPr indent="0" marL="0">
              <a:lnSpc>
                <a:spcPts val="2250"/>
              </a:lnSpc>
              <a:buNone/>
            </a:pPr>
            <a:r>
              <a:rPr lang="en-US" sz="1400" dirty="0">
                <a:solidFill>
                  <a:srgbClr val="2B4150"/>
                </a:solidFill>
                <a:latin typeface="Source Sans Pro" pitchFamily="34" charset="0"/>
                <a:ea typeface="Source Sans Pro" pitchFamily="34" charset="-122"/>
                <a:cs typeface="Source Sans Pro" pitchFamily="34" charset="-120"/>
              </a:rPr>
              <a:t>Сучасні гравіметри здатні вимірювати надзвичайно малі зміни гравітаційного поля, що дозволяє з високою точністю визначати межі рудних тіл та їх просторове розташування.</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67345" y="524232"/>
            <a:ext cx="4766667" cy="595908"/>
          </a:xfrm>
          <a:prstGeom prst="rect">
            <a:avLst/>
          </a:prstGeom>
          <a:noFill/>
          <a:ln/>
        </p:spPr>
        <p:txBody>
          <a:bodyPr wrap="none" lIns="0" tIns="0" rIns="0" bIns="0" rtlCol="0" anchor="t"/>
          <a:lstStyle/>
          <a:p>
            <a:pPr indent="0" marL="0">
              <a:lnSpc>
                <a:spcPts val="4650"/>
              </a:lnSpc>
              <a:buNone/>
            </a:pPr>
            <a:r>
              <a:rPr lang="en-US" sz="3750" dirty="0">
                <a:solidFill>
                  <a:srgbClr val="124E73"/>
                </a:solidFill>
                <a:latin typeface="MuseoModerno Medium" pitchFamily="34" charset="0"/>
                <a:ea typeface="MuseoModerno Medium" pitchFamily="34" charset="-122"/>
                <a:cs typeface="MuseoModerno Medium" pitchFamily="34" charset="-120"/>
              </a:rPr>
              <a:t>Електророзвідка</a:t>
            </a:r>
            <a:endParaRPr lang="en-US" sz="3750" dirty="0"/>
          </a:p>
        </p:txBody>
      </p:sp>
      <p:pic>
        <p:nvPicPr>
          <p:cNvPr id="3" name="Image 0" descr="preencoded.png">    </p:cNvPr>
          <p:cNvPicPr>
            <a:picLocks noChangeAspect="1"/>
          </p:cNvPicPr>
          <p:nvPr/>
        </p:nvPicPr>
        <p:blipFill>
          <a:blip r:embed="rId1"/>
          <a:stretch>
            <a:fillRect/>
          </a:stretch>
        </p:blipFill>
        <p:spPr>
          <a:xfrm>
            <a:off x="667345" y="1501378"/>
            <a:ext cx="3565088" cy="2203371"/>
          </a:xfrm>
          <a:prstGeom prst="rect">
            <a:avLst/>
          </a:prstGeom>
        </p:spPr>
      </p:pic>
      <p:sp>
        <p:nvSpPr>
          <p:cNvPr id="4" name="Text 1"/>
          <p:cNvSpPr/>
          <p:nvPr/>
        </p:nvSpPr>
        <p:spPr>
          <a:xfrm>
            <a:off x="667345" y="3942993"/>
            <a:ext cx="4241244" cy="595789"/>
          </a:xfrm>
          <a:prstGeom prst="rect">
            <a:avLst/>
          </a:prstGeom>
          <a:noFill/>
          <a:ln/>
        </p:spPr>
        <p:txBody>
          <a:bodyPr wrap="square" lIns="0" tIns="0" rIns="0" bIns="0" rtlCol="0" anchor="t"/>
          <a:lstStyle/>
          <a:p>
            <a:pPr algn="l" indent="0" marL="0">
              <a:lnSpc>
                <a:spcPts val="2300"/>
              </a:lnSpc>
              <a:buNone/>
            </a:pPr>
            <a:r>
              <a:rPr lang="en-US" sz="1850" dirty="0">
                <a:solidFill>
                  <a:srgbClr val="2B4150"/>
                </a:solidFill>
                <a:latin typeface="MuseoModerno Medium" pitchFamily="34" charset="0"/>
                <a:ea typeface="MuseoModerno Medium" pitchFamily="34" charset="-122"/>
                <a:cs typeface="MuseoModerno Medium" pitchFamily="34" charset="-120"/>
              </a:rPr>
              <a:t>Вертикальне електричне зондування (ВЕЗ)</a:t>
            </a:r>
            <a:endParaRPr lang="en-US" sz="1850" dirty="0"/>
          </a:p>
        </p:txBody>
      </p:sp>
      <p:sp>
        <p:nvSpPr>
          <p:cNvPr id="5" name="Text 2"/>
          <p:cNvSpPr/>
          <p:nvPr/>
        </p:nvSpPr>
        <p:spPr>
          <a:xfrm>
            <a:off x="667345" y="4653082"/>
            <a:ext cx="4241244" cy="2744272"/>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Метод забезпечує визначення електричного опору порід на глибинах від 1 до 500 м шляхом розташування електродів за схемою AMNB з поступовим збільшенням відстані AB від 3 до 3000 м. Використання апаратури "АНЧ-3" та "ERA-MAX" дозволяє виявляти аномалії опору від 1 до 10000 Ом·м з точністю ±5%, що критично для визначення контурів сульфідних руд кольорових металів та водоносних горизонтів.</a:t>
            </a:r>
            <a:endParaRPr lang="en-US" sz="1500" dirty="0"/>
          </a:p>
        </p:txBody>
      </p:sp>
      <p:pic>
        <p:nvPicPr>
          <p:cNvPr id="6" name="Image 1" descr="preencoded.png">    </p:cNvPr>
          <p:cNvPicPr>
            <a:picLocks noChangeAspect="1"/>
          </p:cNvPicPr>
          <p:nvPr/>
        </p:nvPicPr>
        <p:blipFill>
          <a:blip r:embed="rId2"/>
          <a:stretch>
            <a:fillRect/>
          </a:stretch>
        </p:blipFill>
        <p:spPr>
          <a:xfrm>
            <a:off x="5194578" y="1501378"/>
            <a:ext cx="3565088" cy="2203371"/>
          </a:xfrm>
          <a:prstGeom prst="rect">
            <a:avLst/>
          </a:prstGeom>
        </p:spPr>
      </p:pic>
      <p:sp>
        <p:nvSpPr>
          <p:cNvPr id="7" name="Text 3"/>
          <p:cNvSpPr/>
          <p:nvPr/>
        </p:nvSpPr>
        <p:spPr>
          <a:xfrm>
            <a:off x="5194578" y="3942993"/>
            <a:ext cx="4111585" cy="297894"/>
          </a:xfrm>
          <a:prstGeom prst="rect">
            <a:avLst/>
          </a:prstGeom>
          <a:noFill/>
          <a:ln/>
        </p:spPr>
        <p:txBody>
          <a:bodyPr wrap="none" lIns="0" tIns="0" rIns="0" bIns="0" rtlCol="0" anchor="t"/>
          <a:lstStyle/>
          <a:p>
            <a:pPr algn="l" indent="0" marL="0">
              <a:lnSpc>
                <a:spcPts val="2300"/>
              </a:lnSpc>
              <a:buNone/>
            </a:pPr>
            <a:r>
              <a:rPr lang="en-US" sz="1850" dirty="0">
                <a:solidFill>
                  <a:srgbClr val="2B4150"/>
                </a:solidFill>
                <a:latin typeface="MuseoModerno Medium" pitchFamily="34" charset="0"/>
                <a:ea typeface="MuseoModerno Medium" pitchFamily="34" charset="-122"/>
                <a:cs typeface="MuseoModerno Medium" pitchFamily="34" charset="-120"/>
              </a:rPr>
              <a:t>Метод викликаної поляризації (ВП)</a:t>
            </a:r>
            <a:endParaRPr lang="en-US" sz="1850" dirty="0"/>
          </a:p>
        </p:txBody>
      </p:sp>
      <p:sp>
        <p:nvSpPr>
          <p:cNvPr id="8" name="Text 4"/>
          <p:cNvSpPr/>
          <p:nvPr/>
        </p:nvSpPr>
        <p:spPr>
          <a:xfrm>
            <a:off x="5194578" y="4355187"/>
            <a:ext cx="4241244" cy="2744272"/>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Заснований на вимірюванні параметру поляризації η порід у діапазоні 1-30% при частотах 0,3-4,5 Гц. Комплекси "ІМПУЛЬС-Д" фіксують часову затримку спаду напруги 0,5-3,0 с, що дозволяє виявляти сульфідні руди з вмістом піриту від 2% на глибинах до 350 м. Метод забезпечує точність визначення зовнішнього контуру мідно-нікелевих родовищ до 8-12 м при бортовому вмісті металу 0,5%.</a:t>
            </a:r>
            <a:endParaRPr lang="en-US" sz="1500" dirty="0"/>
          </a:p>
        </p:txBody>
      </p:sp>
      <p:pic>
        <p:nvPicPr>
          <p:cNvPr id="9" name="Image 2" descr="preencoded.png">    </p:cNvPr>
          <p:cNvPicPr>
            <a:picLocks noChangeAspect="1"/>
          </p:cNvPicPr>
          <p:nvPr/>
        </p:nvPicPr>
        <p:blipFill>
          <a:blip r:embed="rId3"/>
          <a:stretch>
            <a:fillRect/>
          </a:stretch>
        </p:blipFill>
        <p:spPr>
          <a:xfrm>
            <a:off x="9721810" y="1501378"/>
            <a:ext cx="3565088" cy="2203371"/>
          </a:xfrm>
          <a:prstGeom prst="rect">
            <a:avLst/>
          </a:prstGeom>
        </p:spPr>
      </p:pic>
      <p:sp>
        <p:nvSpPr>
          <p:cNvPr id="10" name="Text 5"/>
          <p:cNvSpPr/>
          <p:nvPr/>
        </p:nvSpPr>
        <p:spPr>
          <a:xfrm>
            <a:off x="9721810" y="3942993"/>
            <a:ext cx="3367921" cy="297894"/>
          </a:xfrm>
          <a:prstGeom prst="rect">
            <a:avLst/>
          </a:prstGeom>
          <a:noFill/>
          <a:ln/>
        </p:spPr>
        <p:txBody>
          <a:bodyPr wrap="none" lIns="0" tIns="0" rIns="0" bIns="0" rtlCol="0" anchor="t"/>
          <a:lstStyle/>
          <a:p>
            <a:pPr algn="l" indent="0" marL="0">
              <a:lnSpc>
                <a:spcPts val="2300"/>
              </a:lnSpc>
              <a:buNone/>
            </a:pPr>
            <a:r>
              <a:rPr lang="en-US" sz="1850" dirty="0">
                <a:solidFill>
                  <a:srgbClr val="2B4150"/>
                </a:solidFill>
                <a:latin typeface="MuseoModerno Medium" pitchFamily="34" charset="0"/>
                <a:ea typeface="MuseoModerno Medium" pitchFamily="34" charset="-122"/>
                <a:cs typeface="MuseoModerno Medium" pitchFamily="34" charset="-120"/>
              </a:rPr>
              <a:t>Електромагнітні методи (ЕМ)</a:t>
            </a:r>
            <a:endParaRPr lang="en-US" sz="1850" dirty="0"/>
          </a:p>
        </p:txBody>
      </p:sp>
      <p:sp>
        <p:nvSpPr>
          <p:cNvPr id="11" name="Text 6"/>
          <p:cNvSpPr/>
          <p:nvPr/>
        </p:nvSpPr>
        <p:spPr>
          <a:xfrm>
            <a:off x="9721810" y="4355187"/>
            <a:ext cx="4241244" cy="3354110"/>
          </a:xfrm>
          <a:prstGeom prst="rect">
            <a:avLst/>
          </a:prstGeom>
          <a:noFill/>
          <a:ln/>
        </p:spPr>
        <p:txBody>
          <a:bodyPr wrap="square" lIns="0" tIns="0" rIns="0" bIns="0" rtlCol="0" anchor="t"/>
          <a:lstStyle/>
          <a:p>
            <a:pPr algn="l" indent="0" marL="0">
              <a:lnSpc>
                <a:spcPts val="2400"/>
              </a:lnSpc>
              <a:buNone/>
            </a:pPr>
            <a:r>
              <a:rPr lang="en-US" sz="1500" dirty="0">
                <a:solidFill>
                  <a:srgbClr val="2B4150"/>
                </a:solidFill>
                <a:latin typeface="Source Sans Pro" pitchFamily="34" charset="0"/>
                <a:ea typeface="Source Sans Pro" pitchFamily="34" charset="-122"/>
                <a:cs typeface="Source Sans Pro" pitchFamily="34" charset="-120"/>
              </a:rPr>
              <a:t>Використовують частотне зондування в діапазоні 10-10000 Гц з вимірюванням вторинного поля за допомогою комплексів "EM-34" та "TEMP-B". Забезпечують виявлення аномалій провідності з контрастністю від 5:1 на глибинах від 20 до 600 м з латеральною роздільною здатністю 15-25 м. Особливо ефективні для оконтурювання родовищ мідно-цинкових руд при коефіцієнті рудоносності 0,6-0,8 та для картування тектонічних порушень, насичених мінералізованими розчинами.</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50902" y="528042"/>
            <a:ext cx="3935016" cy="491847"/>
          </a:xfrm>
          <a:prstGeom prst="rect">
            <a:avLst/>
          </a:prstGeom>
          <a:noFill/>
          <a:ln/>
        </p:spPr>
        <p:txBody>
          <a:bodyPr wrap="none" lIns="0" tIns="0" rIns="0" bIns="0" rtlCol="0" anchor="t"/>
          <a:lstStyle/>
          <a:p>
            <a:pPr indent="0" marL="0">
              <a:lnSpc>
                <a:spcPts val="3850"/>
              </a:lnSpc>
              <a:buNone/>
            </a:pPr>
            <a:r>
              <a:rPr lang="en-US" sz="3050" dirty="0">
                <a:solidFill>
                  <a:srgbClr val="124E73"/>
                </a:solidFill>
                <a:latin typeface="MuseoModerno Medium" pitchFamily="34" charset="0"/>
                <a:ea typeface="MuseoModerno Medium" pitchFamily="34" charset="-122"/>
                <a:cs typeface="MuseoModerno Medium" pitchFamily="34" charset="-120"/>
              </a:rPr>
              <a:t>Сейсморозвідка</a:t>
            </a:r>
            <a:endParaRPr lang="en-US" sz="3050" dirty="0"/>
          </a:p>
        </p:txBody>
      </p:sp>
      <p:pic>
        <p:nvPicPr>
          <p:cNvPr id="3" name="Image 0" descr="preencoded.png">    </p:cNvPr>
          <p:cNvPicPr>
            <a:picLocks noChangeAspect="1"/>
          </p:cNvPicPr>
          <p:nvPr/>
        </p:nvPicPr>
        <p:blipFill>
          <a:blip r:embed="rId1"/>
          <a:stretch>
            <a:fillRect/>
          </a:stretch>
        </p:blipFill>
        <p:spPr>
          <a:xfrm>
            <a:off x="550902" y="1334691"/>
            <a:ext cx="9387959" cy="4784884"/>
          </a:xfrm>
          <a:prstGeom prst="rect">
            <a:avLst/>
          </a:prstGeom>
        </p:spPr>
      </p:pic>
      <p:sp>
        <p:nvSpPr>
          <p:cNvPr id="4" name="Shape 1"/>
          <p:cNvSpPr/>
          <p:nvPr/>
        </p:nvSpPr>
        <p:spPr>
          <a:xfrm>
            <a:off x="3185636" y="6119574"/>
            <a:ext cx="157401" cy="157401"/>
          </a:xfrm>
          <a:prstGeom prst="roundRect">
            <a:avLst>
              <a:gd name="adj" fmla="val 11619"/>
            </a:avLst>
          </a:prstGeom>
          <a:solidFill>
            <a:srgbClr val="162A36"/>
          </a:solidFill>
          <a:ln/>
        </p:spPr>
      </p:sp>
      <p:sp>
        <p:nvSpPr>
          <p:cNvPr id="5" name="Text 2"/>
          <p:cNvSpPr/>
          <p:nvPr/>
        </p:nvSpPr>
        <p:spPr>
          <a:xfrm>
            <a:off x="3403997" y="6119574"/>
            <a:ext cx="1764625" cy="157401"/>
          </a:xfrm>
          <a:prstGeom prst="rect">
            <a:avLst/>
          </a:prstGeom>
          <a:noFill/>
          <a:ln/>
        </p:spPr>
        <p:txBody>
          <a:bodyPr wrap="none" lIns="0" tIns="0" rIns="0" bIns="0" rtlCol="0" anchor="t"/>
          <a:lstStyle/>
          <a:p>
            <a:pPr algn="l" indent="0" marL="0">
              <a:lnSpc>
                <a:spcPts val="1200"/>
              </a:lnSpc>
              <a:buNone/>
            </a:pPr>
            <a:r>
              <a:rPr lang="en-US" sz="1200" dirty="0">
                <a:solidFill>
                  <a:srgbClr val="2B4150"/>
                </a:solidFill>
                <a:latin typeface="Source Sans Pro" pitchFamily="34" charset="0"/>
                <a:ea typeface="Source Sans Pro" pitchFamily="34" charset="-122"/>
                <a:cs typeface="Source Sans Pro" pitchFamily="34" charset="-120"/>
              </a:rPr>
              <a:t>Максимальна глибина (м)</a:t>
            </a:r>
            <a:endParaRPr lang="en-US" sz="1200" dirty="0"/>
          </a:p>
        </p:txBody>
      </p:sp>
      <p:sp>
        <p:nvSpPr>
          <p:cNvPr id="6" name="Shape 3"/>
          <p:cNvSpPr/>
          <p:nvPr/>
        </p:nvSpPr>
        <p:spPr>
          <a:xfrm>
            <a:off x="5321022" y="6119574"/>
            <a:ext cx="157401" cy="157401"/>
          </a:xfrm>
          <a:prstGeom prst="roundRect">
            <a:avLst>
              <a:gd name="adj" fmla="val 11619"/>
            </a:avLst>
          </a:prstGeom>
          <a:solidFill>
            <a:srgbClr val="325F7B"/>
          </a:solidFill>
          <a:ln/>
        </p:spPr>
      </p:sp>
      <p:sp>
        <p:nvSpPr>
          <p:cNvPr id="7" name="Text 4"/>
          <p:cNvSpPr/>
          <p:nvPr/>
        </p:nvSpPr>
        <p:spPr>
          <a:xfrm>
            <a:off x="5539383" y="6119574"/>
            <a:ext cx="1600438" cy="157401"/>
          </a:xfrm>
          <a:prstGeom prst="rect">
            <a:avLst/>
          </a:prstGeom>
          <a:noFill/>
          <a:ln/>
        </p:spPr>
        <p:txBody>
          <a:bodyPr wrap="none" lIns="0" tIns="0" rIns="0" bIns="0" rtlCol="0" anchor="t"/>
          <a:lstStyle/>
          <a:p>
            <a:pPr algn="l" indent="0" marL="0">
              <a:lnSpc>
                <a:spcPts val="1200"/>
              </a:lnSpc>
              <a:buNone/>
            </a:pPr>
            <a:r>
              <a:rPr lang="en-US" sz="1200" dirty="0">
                <a:solidFill>
                  <a:srgbClr val="2B4150"/>
                </a:solidFill>
                <a:latin typeface="Source Sans Pro" pitchFamily="34" charset="0"/>
                <a:ea typeface="Source Sans Pro" pitchFamily="34" charset="-122"/>
                <a:cs typeface="Source Sans Pro" pitchFamily="34" charset="-120"/>
              </a:rPr>
              <a:t>Роздільна здатність (м)</a:t>
            </a:r>
            <a:endParaRPr lang="en-US" sz="1200" dirty="0"/>
          </a:p>
        </p:txBody>
      </p:sp>
      <p:sp>
        <p:nvSpPr>
          <p:cNvPr id="8" name="Text 5"/>
          <p:cNvSpPr/>
          <p:nvPr/>
        </p:nvSpPr>
        <p:spPr>
          <a:xfrm>
            <a:off x="550902" y="6768941"/>
            <a:ext cx="13528596" cy="503634"/>
          </a:xfrm>
          <a:prstGeom prst="rect">
            <a:avLst/>
          </a:prstGeom>
          <a:noFill/>
          <a:ln/>
        </p:spPr>
        <p:txBody>
          <a:bodyPr wrap="square" lIns="0" tIns="0" rIns="0" bIns="0" rtlCol="0" anchor="t"/>
          <a:lstStyle/>
          <a:p>
            <a:pPr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Сейсморозвідка базується на вивченні поширення пружних хвиль у земній корі. Метод дозволяє визначити глибину залягання рудних тіл, їх форму та розміри. Сейсмічні хвилі, відбиваючись від меж розділу порід з різними фізичними властивостями, дають інформацію про структуру надр.</a:t>
            </a:r>
            <a:endParaRPr lang="en-US" sz="1200" dirty="0"/>
          </a:p>
        </p:txBody>
      </p:sp>
      <p:sp>
        <p:nvSpPr>
          <p:cNvPr id="9" name="Text 6"/>
          <p:cNvSpPr/>
          <p:nvPr/>
        </p:nvSpPr>
        <p:spPr>
          <a:xfrm>
            <a:off x="550902" y="7449622"/>
            <a:ext cx="13528596" cy="251817"/>
          </a:xfrm>
          <a:prstGeom prst="rect">
            <a:avLst/>
          </a:prstGeom>
          <a:noFill/>
          <a:ln/>
        </p:spPr>
        <p:txBody>
          <a:bodyPr wrap="none" lIns="0" tIns="0" rIns="0" bIns="0" rtlCol="0" anchor="t"/>
          <a:lstStyle/>
          <a:p>
            <a:pPr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Сучасні методи сейсмічної томографії дозволяють створювати детальні тривимірні моделі родовищ, що значно підвищує точність визначення контурів корисних копалин.</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699968"/>
            <a:ext cx="12346543" cy="708779"/>
          </a:xfrm>
          <a:prstGeom prst="rect">
            <a:avLst/>
          </a:prstGeom>
          <a:noFill/>
          <a:ln/>
        </p:spPr>
        <p:txBody>
          <a:bodyPr wrap="none" lIns="0" tIns="0" rIns="0" bIns="0" rtlCol="0" anchor="t"/>
          <a:lstStyle/>
          <a:p>
            <a:pPr indent="0" marL="0">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Геостатистичні методи визначення контурів</a:t>
            </a:r>
            <a:endParaRPr lang="en-US" sz="4450" dirty="0"/>
          </a:p>
        </p:txBody>
      </p:sp>
      <p:sp>
        <p:nvSpPr>
          <p:cNvPr id="3" name="Text 1"/>
          <p:cNvSpPr/>
          <p:nvPr/>
        </p:nvSpPr>
        <p:spPr>
          <a:xfrm>
            <a:off x="2197418" y="1862376"/>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Метод кригінгу</a:t>
            </a:r>
            <a:endParaRPr lang="en-US" sz="2200" dirty="0"/>
          </a:p>
        </p:txBody>
      </p:sp>
      <p:sp>
        <p:nvSpPr>
          <p:cNvPr id="4" name="Text 2"/>
          <p:cNvSpPr/>
          <p:nvPr/>
        </p:nvSpPr>
        <p:spPr>
          <a:xfrm>
            <a:off x="793790" y="2352794"/>
            <a:ext cx="4238863" cy="2177415"/>
          </a:xfrm>
          <a:prstGeom prst="rect">
            <a:avLst/>
          </a:prstGeom>
          <a:noFill/>
          <a:ln/>
        </p:spPr>
        <p:txBody>
          <a:bodyPr wrap="square" lIns="0" tIns="0" rIns="0" bIns="0" rtlCol="0" anchor="t"/>
          <a:lstStyle/>
          <a:p>
            <a:pPr algn="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Статистичний метод інтерполяції, який дозволяє оцінити значення показника в точках, де не проводилися вимірювання, на основі відомих значень у сусідніх точках. Враховує просторову кореляцію між точками вимірювань.</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417350" y="3637955"/>
            <a:ext cx="132993"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1</a:t>
            </a:r>
            <a:endParaRPr lang="en-US" sz="2200" dirty="0"/>
          </a:p>
        </p:txBody>
      </p:sp>
      <p:sp>
        <p:nvSpPr>
          <p:cNvPr id="7" name="Text 4"/>
          <p:cNvSpPr/>
          <p:nvPr/>
        </p:nvSpPr>
        <p:spPr>
          <a:xfrm>
            <a:off x="9597628" y="1862376"/>
            <a:ext cx="3707249" cy="354330"/>
          </a:xfrm>
          <a:prstGeom prst="rect">
            <a:avLst/>
          </a:prstGeom>
          <a:noFill/>
          <a:ln/>
        </p:spPr>
        <p:txBody>
          <a:bodyPr wrap="non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Метод найближчого сусіда</a:t>
            </a:r>
            <a:endParaRPr lang="en-US" sz="2200" dirty="0"/>
          </a:p>
        </p:txBody>
      </p:sp>
      <p:sp>
        <p:nvSpPr>
          <p:cNvPr id="8" name="Text 5"/>
          <p:cNvSpPr/>
          <p:nvPr/>
        </p:nvSpPr>
        <p:spPr>
          <a:xfrm>
            <a:off x="9597628" y="2352794"/>
            <a:ext cx="4238982" cy="2177415"/>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Простий метод інтерполяції, при якому значення показника в невідомій точці приймається рівним значенню в найближчій точці з відомим значенням. Використовується для попередньої оцінки контурів.</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8067437" y="3637955"/>
            <a:ext cx="157639"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2</a:t>
            </a:r>
            <a:endParaRPr lang="en-US" sz="2200" dirty="0"/>
          </a:p>
        </p:txBody>
      </p:sp>
      <p:sp>
        <p:nvSpPr>
          <p:cNvPr id="11" name="Text 7"/>
          <p:cNvSpPr/>
          <p:nvPr/>
        </p:nvSpPr>
        <p:spPr>
          <a:xfrm>
            <a:off x="9597628" y="4870371"/>
            <a:ext cx="4238982" cy="708660"/>
          </a:xfrm>
          <a:prstGeom prst="rect">
            <a:avLst/>
          </a:prstGeom>
          <a:noFill/>
          <a:ln/>
        </p:spPr>
        <p:txBody>
          <a:bodyPr wrap="squar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Метод зваженого інтерполювання</a:t>
            </a:r>
            <a:endParaRPr lang="en-US" sz="2200" dirty="0"/>
          </a:p>
        </p:txBody>
      </p:sp>
      <p:sp>
        <p:nvSpPr>
          <p:cNvPr id="12" name="Text 8"/>
          <p:cNvSpPr/>
          <p:nvPr/>
        </p:nvSpPr>
        <p:spPr>
          <a:xfrm>
            <a:off x="9597628" y="5715119"/>
            <a:ext cx="4238982" cy="1814513"/>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Метод, при якому значення в невідомій точці розраховується як середньозважене значення відомих точок, де вага залежить від відстані до цих точок. Дозволяє згладжувати контури.</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066603" y="5300305"/>
            <a:ext cx="159306"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3</a:t>
            </a:r>
            <a:endParaRPr lang="en-US" sz="2200" dirty="0"/>
          </a:p>
        </p:txBody>
      </p:sp>
      <p:sp>
        <p:nvSpPr>
          <p:cNvPr id="15" name="Text 10"/>
          <p:cNvSpPr/>
          <p:nvPr/>
        </p:nvSpPr>
        <p:spPr>
          <a:xfrm>
            <a:off x="2136219" y="5047536"/>
            <a:ext cx="2896433" cy="354330"/>
          </a:xfrm>
          <a:prstGeom prst="rect">
            <a:avLst/>
          </a:prstGeom>
          <a:noFill/>
          <a:ln/>
        </p:spPr>
        <p:txBody>
          <a:bodyPr wrap="none" lIns="0" tIns="0" rIns="0" bIns="0" rtlCol="0" anchor="t"/>
          <a:lstStyle/>
          <a:p>
            <a:pPr algn="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Варіограмний аналіз</a:t>
            </a:r>
            <a:endParaRPr lang="en-US" sz="2200" dirty="0"/>
          </a:p>
        </p:txBody>
      </p:sp>
      <p:sp>
        <p:nvSpPr>
          <p:cNvPr id="16" name="Text 11"/>
          <p:cNvSpPr/>
          <p:nvPr/>
        </p:nvSpPr>
        <p:spPr>
          <a:xfrm>
            <a:off x="793790" y="5537954"/>
            <a:ext cx="4238863" cy="1814513"/>
          </a:xfrm>
          <a:prstGeom prst="rect">
            <a:avLst/>
          </a:prstGeom>
          <a:noFill/>
          <a:ln/>
        </p:spPr>
        <p:txBody>
          <a:bodyPr wrap="square" lIns="0" tIns="0" rIns="0" bIns="0" rtlCol="0" anchor="t"/>
          <a:lstStyle/>
          <a:p>
            <a:pPr algn="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Метод аналізу просторової мінливості показника, який дозволяє визначити характер та ступінь просторової кореляції між точками вимірювань. Є основою для методу кригінгу.</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6392585" y="5300305"/>
            <a:ext cx="182523" cy="453509"/>
          </a:xfrm>
          <a:prstGeom prst="rect">
            <a:avLst/>
          </a:prstGeom>
          <a:noFill/>
          <a:ln/>
        </p:spPr>
        <p:txBody>
          <a:bodyPr wrap="none" lIns="0" tIns="0" rIns="0" bIns="0" rtlCol="0" anchor="t"/>
          <a:lstStyle/>
          <a:p>
            <a:pPr indent="0" marL="0">
              <a:lnSpc>
                <a:spcPts val="3550"/>
              </a:lnSpc>
              <a:buNone/>
            </a:pPr>
            <a:r>
              <a:rPr lang="en-US" sz="2200" dirty="0">
                <a:solidFill>
                  <a:srgbClr val="2B4150"/>
                </a:solidFill>
                <a:latin typeface="MuseoModerno Medium" pitchFamily="34" charset="0"/>
                <a:ea typeface="MuseoModerno Medium" pitchFamily="34" charset="-122"/>
                <a:cs typeface="MuseoModerno Medium" pitchFamily="34" charset="-120"/>
              </a:rPr>
              <a:t>4</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18836"/>
            <a:ext cx="7556421" cy="3991928"/>
          </a:xfrm>
          <a:prstGeom prst="rect">
            <a:avLst/>
          </a:prstGeom>
          <a:noFill/>
          <a:ln/>
        </p:spPr>
        <p:txBody>
          <a:bodyPr wrap="square" lIns="0" tIns="0" rIns="0" bIns="0" rtlCol="0" anchor="t"/>
          <a:lstStyle/>
          <a:p>
            <a:pPr indent="0" marL="0">
              <a:lnSpc>
                <a:spcPts val="2850"/>
              </a:lnSpc>
              <a:buNone/>
            </a:pPr>
            <a:r>
              <a:rPr lang="en-US" sz="1750" b="1" dirty="0">
                <a:solidFill>
                  <a:srgbClr val="2B4150"/>
                </a:solidFill>
                <a:latin typeface="Source Sans Pro" pitchFamily="34" charset="0"/>
                <a:ea typeface="Source Sans Pro" pitchFamily="34" charset="-122"/>
                <a:cs typeface="Source Sans Pro" pitchFamily="34" charset="-120"/>
              </a:rPr>
              <a:t>Внутрішній контур</a:t>
            </a:r>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 – це геометрична межа, що обмежує промислову частину рудного тіла або іншого корисного покладу на основі бортового вмісту корисного компонента (зазвичай не менше 0,5-1,5% для кольорових металів, 0,2-0,5 г/т для золота та 15-25% для залізних руд), за якого видобуток забезпечує необхідну рентабельність при поточній кон'юнктурі ринку. Контур визначається методом геостатистичної інтерполяції за даними керна з точністю до 5-10 м по латералі та вертикалі. В межах цього контуру знаходяться </a:t>
            </a:r>
            <a:pPr indent="0" marL="0">
              <a:lnSpc>
                <a:spcPts val="2850"/>
              </a:lnSpc>
              <a:buNone/>
            </a:pPr>
            <a:r>
              <a:rPr lang="en-US" sz="1750" b="1" dirty="0">
                <a:solidFill>
                  <a:srgbClr val="2B4150"/>
                </a:solidFill>
                <a:latin typeface="Source Sans Pro" pitchFamily="34" charset="0"/>
                <a:ea typeface="Source Sans Pro" pitchFamily="34" charset="-122"/>
                <a:cs typeface="Source Sans Pro" pitchFamily="34" charset="-120"/>
              </a:rPr>
              <a:t>балансові запаси</a:t>
            </a:r>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 категорії A, B і C1 з достовірністю оцінки не менше 80%, які можуть бути безпосередньо залучені до розробки з коефіцієнтом вилучення не менше 90-95% та забезпеченням рентабельності капітальних вкладень з окупністю протягом 3-5 років.</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89002" y="860703"/>
            <a:ext cx="7795855" cy="525899"/>
          </a:xfrm>
          <a:prstGeom prst="rect">
            <a:avLst/>
          </a:prstGeom>
          <a:noFill/>
          <a:ln/>
        </p:spPr>
        <p:txBody>
          <a:bodyPr wrap="none" lIns="0" tIns="0" rIns="0" bIns="0" rtlCol="0" anchor="t"/>
          <a:lstStyle/>
          <a:p>
            <a:pPr indent="0" marL="0">
              <a:lnSpc>
                <a:spcPts val="4100"/>
              </a:lnSpc>
              <a:buNone/>
            </a:pPr>
            <a:r>
              <a:rPr lang="en-US" sz="3300" dirty="0">
                <a:solidFill>
                  <a:srgbClr val="124E73"/>
                </a:solidFill>
                <a:latin typeface="MuseoModerno Medium" pitchFamily="34" charset="0"/>
                <a:ea typeface="MuseoModerno Medium" pitchFamily="34" charset="-122"/>
                <a:cs typeface="MuseoModerno Medium" pitchFamily="34" charset="-120"/>
              </a:rPr>
              <a:t>Математичне моделювання родовищ</a:t>
            </a:r>
            <a:endParaRPr lang="en-US" sz="3300" dirty="0"/>
          </a:p>
        </p:txBody>
      </p:sp>
      <p:sp>
        <p:nvSpPr>
          <p:cNvPr id="4" name="Shape 1"/>
          <p:cNvSpPr/>
          <p:nvPr/>
        </p:nvSpPr>
        <p:spPr>
          <a:xfrm>
            <a:off x="589002" y="1639014"/>
            <a:ext cx="7965996" cy="1508284"/>
          </a:xfrm>
          <a:prstGeom prst="roundRect">
            <a:avLst>
              <a:gd name="adj" fmla="val 1674"/>
            </a:avLst>
          </a:prstGeom>
          <a:solidFill>
            <a:srgbClr val="F3EEE3"/>
          </a:solidFill>
          <a:ln/>
        </p:spPr>
      </p:sp>
      <p:sp>
        <p:nvSpPr>
          <p:cNvPr id="5" name="Text 2"/>
          <p:cNvSpPr/>
          <p:nvPr/>
        </p:nvSpPr>
        <p:spPr>
          <a:xfrm>
            <a:off x="757238" y="1807250"/>
            <a:ext cx="2709743" cy="262890"/>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Тривимірне моделювання</a:t>
            </a:r>
            <a:endParaRPr lang="en-US" sz="1650" dirty="0"/>
          </a:p>
        </p:txBody>
      </p:sp>
      <p:sp>
        <p:nvSpPr>
          <p:cNvPr id="6" name="Text 3"/>
          <p:cNvSpPr/>
          <p:nvPr/>
        </p:nvSpPr>
        <p:spPr>
          <a:xfrm>
            <a:off x="757238" y="2171105"/>
            <a:ext cx="7629525" cy="807958"/>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Створення об'ємних цифрових моделей родовищ, які відображають просторове розташування рудних тіл, їх форму та внутрішню структуру. Дозволяє візуалізувати родовище та проводити різноманітні розрахунки.</a:t>
            </a:r>
            <a:endParaRPr lang="en-US" sz="1300" dirty="0"/>
          </a:p>
        </p:txBody>
      </p:sp>
      <p:sp>
        <p:nvSpPr>
          <p:cNvPr id="7" name="Shape 4"/>
          <p:cNvSpPr/>
          <p:nvPr/>
        </p:nvSpPr>
        <p:spPr>
          <a:xfrm>
            <a:off x="589002" y="3315533"/>
            <a:ext cx="7965996" cy="1238964"/>
          </a:xfrm>
          <a:prstGeom prst="roundRect">
            <a:avLst>
              <a:gd name="adj" fmla="val 2038"/>
            </a:avLst>
          </a:prstGeom>
          <a:solidFill>
            <a:srgbClr val="F3EEE3"/>
          </a:solidFill>
          <a:ln/>
        </p:spPr>
      </p:sp>
      <p:sp>
        <p:nvSpPr>
          <p:cNvPr id="8" name="Text 5"/>
          <p:cNvSpPr/>
          <p:nvPr/>
        </p:nvSpPr>
        <p:spPr>
          <a:xfrm>
            <a:off x="757238" y="3483769"/>
            <a:ext cx="2339578" cy="262890"/>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Блокове моделювання</a:t>
            </a:r>
            <a:endParaRPr lang="en-US" sz="1650" dirty="0"/>
          </a:p>
        </p:txBody>
      </p:sp>
      <p:sp>
        <p:nvSpPr>
          <p:cNvPr id="9" name="Text 6"/>
          <p:cNvSpPr/>
          <p:nvPr/>
        </p:nvSpPr>
        <p:spPr>
          <a:xfrm>
            <a:off x="757238" y="3847624"/>
            <a:ext cx="7629525" cy="538639"/>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Розбиття родовища на блоки з присвоєнням кожному блоку значень вмісту корисних компонентів та інших параметрів. Використовується для підрахунку запасів та планування видобутку.</a:t>
            </a:r>
            <a:endParaRPr lang="en-US" sz="1300" dirty="0"/>
          </a:p>
        </p:txBody>
      </p:sp>
      <p:sp>
        <p:nvSpPr>
          <p:cNvPr id="10" name="Shape 7"/>
          <p:cNvSpPr/>
          <p:nvPr/>
        </p:nvSpPr>
        <p:spPr>
          <a:xfrm>
            <a:off x="589002" y="4722733"/>
            <a:ext cx="7965996" cy="1238964"/>
          </a:xfrm>
          <a:prstGeom prst="roundRect">
            <a:avLst>
              <a:gd name="adj" fmla="val 2038"/>
            </a:avLst>
          </a:prstGeom>
          <a:solidFill>
            <a:srgbClr val="F3EEE3"/>
          </a:solidFill>
          <a:ln/>
        </p:spPr>
      </p:sp>
      <p:sp>
        <p:nvSpPr>
          <p:cNvPr id="11" name="Text 8"/>
          <p:cNvSpPr/>
          <p:nvPr/>
        </p:nvSpPr>
        <p:spPr>
          <a:xfrm>
            <a:off x="757238" y="4890968"/>
            <a:ext cx="2541508" cy="262890"/>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Імітаційне моделювання</a:t>
            </a:r>
            <a:endParaRPr lang="en-US" sz="1650" dirty="0"/>
          </a:p>
        </p:txBody>
      </p:sp>
      <p:sp>
        <p:nvSpPr>
          <p:cNvPr id="12" name="Text 9"/>
          <p:cNvSpPr/>
          <p:nvPr/>
        </p:nvSpPr>
        <p:spPr>
          <a:xfrm>
            <a:off x="757238" y="5254823"/>
            <a:ext cx="7629525" cy="538639"/>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Створення моделей, які імітують різні сценарії розробки родовища та дозволяють оцінити економічну ефективність різних варіантів контурів видобутку.</a:t>
            </a:r>
            <a:endParaRPr lang="en-US" sz="1300" dirty="0"/>
          </a:p>
        </p:txBody>
      </p:sp>
      <p:sp>
        <p:nvSpPr>
          <p:cNvPr id="13" name="Shape 10"/>
          <p:cNvSpPr/>
          <p:nvPr/>
        </p:nvSpPr>
        <p:spPr>
          <a:xfrm>
            <a:off x="589002" y="6129933"/>
            <a:ext cx="7965996" cy="1238964"/>
          </a:xfrm>
          <a:prstGeom prst="roundRect">
            <a:avLst>
              <a:gd name="adj" fmla="val 2038"/>
            </a:avLst>
          </a:prstGeom>
          <a:solidFill>
            <a:srgbClr val="F3EEE3"/>
          </a:solidFill>
          <a:ln/>
        </p:spPr>
      </p:sp>
      <p:sp>
        <p:nvSpPr>
          <p:cNvPr id="14" name="Text 11"/>
          <p:cNvSpPr/>
          <p:nvPr/>
        </p:nvSpPr>
        <p:spPr>
          <a:xfrm>
            <a:off x="757238" y="6298168"/>
            <a:ext cx="2616994" cy="262890"/>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Геоінформаційні системи</a:t>
            </a:r>
            <a:endParaRPr lang="en-US" sz="1650" dirty="0"/>
          </a:p>
        </p:txBody>
      </p:sp>
      <p:sp>
        <p:nvSpPr>
          <p:cNvPr id="15" name="Text 12"/>
          <p:cNvSpPr/>
          <p:nvPr/>
        </p:nvSpPr>
        <p:spPr>
          <a:xfrm>
            <a:off x="757238" y="6662023"/>
            <a:ext cx="7629525" cy="538639"/>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Використання ГІС для інтеграції різних типів даних (геологічних, геофізичних, економічних) та створення комплексних моделей родовищ з можливістю аналізу та візуалізації.</a:t>
            </a:r>
            <a:endParaRPr lang="en-US" sz="13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41734"/>
          </a:xfrm>
          <a:prstGeom prst="rect">
            <a:avLst/>
          </a:prstGeom>
        </p:spPr>
      </p:pic>
      <p:sp>
        <p:nvSpPr>
          <p:cNvPr id="3" name="Text 0"/>
          <p:cNvSpPr/>
          <p:nvPr/>
        </p:nvSpPr>
        <p:spPr>
          <a:xfrm>
            <a:off x="683657" y="3237071"/>
            <a:ext cx="12888278" cy="610433"/>
          </a:xfrm>
          <a:prstGeom prst="rect">
            <a:avLst/>
          </a:prstGeom>
          <a:noFill/>
          <a:ln/>
        </p:spPr>
        <p:txBody>
          <a:bodyPr wrap="none" lIns="0" tIns="0" rIns="0" bIns="0" rtlCol="0" anchor="t"/>
          <a:lstStyle/>
          <a:p>
            <a:pPr indent="0" marL="0">
              <a:lnSpc>
                <a:spcPts val="4800"/>
              </a:lnSpc>
              <a:buNone/>
            </a:pPr>
            <a:r>
              <a:rPr lang="en-US" sz="3800" dirty="0">
                <a:solidFill>
                  <a:srgbClr val="124E73"/>
                </a:solidFill>
                <a:latin typeface="MuseoModerno Medium" pitchFamily="34" charset="0"/>
                <a:ea typeface="MuseoModerno Medium" pitchFamily="34" charset="-122"/>
                <a:cs typeface="MuseoModerno Medium" pitchFamily="34" charset="-120"/>
              </a:rPr>
              <a:t>Програмне забезпечення для моделювання родовищ</a:t>
            </a:r>
            <a:endParaRPr lang="en-US" sz="3800" dirty="0"/>
          </a:p>
        </p:txBody>
      </p:sp>
      <p:pic>
        <p:nvPicPr>
          <p:cNvPr id="4" name="Image 1" descr="preencoded.png">    </p:cNvPr>
          <p:cNvPicPr>
            <a:picLocks noChangeAspect="1"/>
          </p:cNvPicPr>
          <p:nvPr/>
        </p:nvPicPr>
        <p:blipFill>
          <a:blip r:embed="rId2"/>
          <a:stretch>
            <a:fillRect/>
          </a:stretch>
        </p:blipFill>
        <p:spPr>
          <a:xfrm>
            <a:off x="683657" y="4140518"/>
            <a:ext cx="488275" cy="488275"/>
          </a:xfrm>
          <a:prstGeom prst="rect">
            <a:avLst/>
          </a:prstGeom>
        </p:spPr>
      </p:pic>
      <p:sp>
        <p:nvSpPr>
          <p:cNvPr id="5" name="Text 1"/>
          <p:cNvSpPr/>
          <p:nvPr/>
        </p:nvSpPr>
        <p:spPr>
          <a:xfrm>
            <a:off x="683657" y="4824055"/>
            <a:ext cx="2441734" cy="305157"/>
          </a:xfrm>
          <a:prstGeom prst="rect">
            <a:avLst/>
          </a:prstGeom>
          <a:noFill/>
          <a:ln/>
        </p:spPr>
        <p:txBody>
          <a:bodyPr wrap="none" lIns="0" tIns="0" rIns="0" bIns="0" rtlCol="0" anchor="t"/>
          <a:lstStyle/>
          <a:p>
            <a:pPr algn="l" indent="0" marL="0">
              <a:lnSpc>
                <a:spcPts val="2400"/>
              </a:lnSpc>
              <a:buNone/>
            </a:pPr>
            <a:r>
              <a:rPr lang="en-US" sz="1900" dirty="0">
                <a:solidFill>
                  <a:srgbClr val="2B4150"/>
                </a:solidFill>
                <a:latin typeface="MuseoModerno Medium" pitchFamily="34" charset="0"/>
                <a:ea typeface="MuseoModerno Medium" pitchFamily="34" charset="-122"/>
                <a:cs typeface="MuseoModerno Medium" pitchFamily="34" charset="-120"/>
              </a:rPr>
              <a:t>Surfer</a:t>
            </a:r>
            <a:endParaRPr lang="en-US" sz="1900" dirty="0"/>
          </a:p>
        </p:txBody>
      </p:sp>
      <p:sp>
        <p:nvSpPr>
          <p:cNvPr id="6" name="Text 2"/>
          <p:cNvSpPr/>
          <p:nvPr/>
        </p:nvSpPr>
        <p:spPr>
          <a:xfrm>
            <a:off x="683657" y="5246370"/>
            <a:ext cx="3095982" cy="2187773"/>
          </a:xfrm>
          <a:prstGeom prst="rect">
            <a:avLst/>
          </a:prstGeom>
          <a:noFill/>
          <a:ln/>
        </p:spPr>
        <p:txBody>
          <a:bodyPr wrap="square" lIns="0" tIns="0" rIns="0" bIns="0" rtlCol="0" anchor="t"/>
          <a:lstStyle/>
          <a:p>
            <a:pPr algn="l" indent="0" marL="0">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Програмне забезпечення для створення карт ізоліній та поверхонь на основі нерегулярно розташованих точок даних. Дозволяє візуалізувати розподіл вмісту корисних компонентів та визначати контури родовищ.</a:t>
            </a:r>
            <a:endParaRPr lang="en-US" sz="1500" dirty="0"/>
          </a:p>
        </p:txBody>
      </p:sp>
      <p:pic>
        <p:nvPicPr>
          <p:cNvPr id="7" name="Image 2" descr="preencoded.png">    </p:cNvPr>
          <p:cNvPicPr>
            <a:picLocks noChangeAspect="1"/>
          </p:cNvPicPr>
          <p:nvPr/>
        </p:nvPicPr>
        <p:blipFill>
          <a:blip r:embed="rId3"/>
          <a:stretch>
            <a:fillRect/>
          </a:stretch>
        </p:blipFill>
        <p:spPr>
          <a:xfrm>
            <a:off x="4072652" y="4140518"/>
            <a:ext cx="488275" cy="488275"/>
          </a:xfrm>
          <a:prstGeom prst="rect">
            <a:avLst/>
          </a:prstGeom>
        </p:spPr>
      </p:pic>
      <p:sp>
        <p:nvSpPr>
          <p:cNvPr id="8" name="Text 3"/>
          <p:cNvSpPr/>
          <p:nvPr/>
        </p:nvSpPr>
        <p:spPr>
          <a:xfrm>
            <a:off x="4072652" y="4824055"/>
            <a:ext cx="2441734" cy="305157"/>
          </a:xfrm>
          <a:prstGeom prst="rect">
            <a:avLst/>
          </a:prstGeom>
          <a:noFill/>
          <a:ln/>
        </p:spPr>
        <p:txBody>
          <a:bodyPr wrap="none" lIns="0" tIns="0" rIns="0" bIns="0" rtlCol="0" anchor="t"/>
          <a:lstStyle/>
          <a:p>
            <a:pPr algn="l" indent="0" marL="0">
              <a:lnSpc>
                <a:spcPts val="2400"/>
              </a:lnSpc>
              <a:buNone/>
            </a:pPr>
            <a:r>
              <a:rPr lang="en-US" sz="1900" dirty="0">
                <a:solidFill>
                  <a:srgbClr val="2B4150"/>
                </a:solidFill>
                <a:latin typeface="MuseoModerno Medium" pitchFamily="34" charset="0"/>
                <a:ea typeface="MuseoModerno Medium" pitchFamily="34" charset="-122"/>
                <a:cs typeface="MuseoModerno Medium" pitchFamily="34" charset="-120"/>
              </a:rPr>
              <a:t>Micromine</a:t>
            </a:r>
            <a:endParaRPr lang="en-US" sz="1900" dirty="0"/>
          </a:p>
        </p:txBody>
      </p:sp>
      <p:sp>
        <p:nvSpPr>
          <p:cNvPr id="9" name="Text 4"/>
          <p:cNvSpPr/>
          <p:nvPr/>
        </p:nvSpPr>
        <p:spPr>
          <a:xfrm>
            <a:off x="4072652" y="5246370"/>
            <a:ext cx="3095982" cy="2187773"/>
          </a:xfrm>
          <a:prstGeom prst="rect">
            <a:avLst/>
          </a:prstGeom>
          <a:noFill/>
          <a:ln/>
        </p:spPr>
        <p:txBody>
          <a:bodyPr wrap="square" lIns="0" tIns="0" rIns="0" bIns="0" rtlCol="0" anchor="t"/>
          <a:lstStyle/>
          <a:p>
            <a:pPr algn="l" indent="0" marL="0">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Комплексне програмне забезпечення для геологорозвідки, моделювання родовищ та планування гірничих робіт. Дозволяє створювати детальні тривимірні моделі родовищ та визначати їх контури.</a:t>
            </a:r>
            <a:endParaRPr lang="en-US" sz="1500" dirty="0"/>
          </a:p>
        </p:txBody>
      </p:sp>
      <p:pic>
        <p:nvPicPr>
          <p:cNvPr id="10" name="Image 3" descr="preencoded.png">    </p:cNvPr>
          <p:cNvPicPr>
            <a:picLocks noChangeAspect="1"/>
          </p:cNvPicPr>
          <p:nvPr/>
        </p:nvPicPr>
        <p:blipFill>
          <a:blip r:embed="rId4"/>
          <a:stretch>
            <a:fillRect/>
          </a:stretch>
        </p:blipFill>
        <p:spPr>
          <a:xfrm>
            <a:off x="7461647" y="4140518"/>
            <a:ext cx="488275" cy="488275"/>
          </a:xfrm>
          <a:prstGeom prst="rect">
            <a:avLst/>
          </a:prstGeom>
        </p:spPr>
      </p:pic>
      <p:sp>
        <p:nvSpPr>
          <p:cNvPr id="11" name="Text 5"/>
          <p:cNvSpPr/>
          <p:nvPr/>
        </p:nvSpPr>
        <p:spPr>
          <a:xfrm>
            <a:off x="7461647" y="4824055"/>
            <a:ext cx="2441734" cy="305157"/>
          </a:xfrm>
          <a:prstGeom prst="rect">
            <a:avLst/>
          </a:prstGeom>
          <a:noFill/>
          <a:ln/>
        </p:spPr>
        <p:txBody>
          <a:bodyPr wrap="none" lIns="0" tIns="0" rIns="0" bIns="0" rtlCol="0" anchor="t"/>
          <a:lstStyle/>
          <a:p>
            <a:pPr algn="l" indent="0" marL="0">
              <a:lnSpc>
                <a:spcPts val="2400"/>
              </a:lnSpc>
              <a:buNone/>
            </a:pPr>
            <a:r>
              <a:rPr lang="en-US" sz="1900" dirty="0">
                <a:solidFill>
                  <a:srgbClr val="2B4150"/>
                </a:solidFill>
                <a:latin typeface="MuseoModerno Medium" pitchFamily="34" charset="0"/>
                <a:ea typeface="MuseoModerno Medium" pitchFamily="34" charset="-122"/>
                <a:cs typeface="MuseoModerno Medium" pitchFamily="34" charset="-120"/>
              </a:rPr>
              <a:t>Datamine</a:t>
            </a:r>
            <a:endParaRPr lang="en-US" sz="1900" dirty="0"/>
          </a:p>
        </p:txBody>
      </p:sp>
      <p:sp>
        <p:nvSpPr>
          <p:cNvPr id="12" name="Text 6"/>
          <p:cNvSpPr/>
          <p:nvPr/>
        </p:nvSpPr>
        <p:spPr>
          <a:xfrm>
            <a:off x="7461647" y="5246370"/>
            <a:ext cx="3095982" cy="1875234"/>
          </a:xfrm>
          <a:prstGeom prst="rect">
            <a:avLst/>
          </a:prstGeom>
          <a:noFill/>
          <a:ln/>
        </p:spPr>
        <p:txBody>
          <a:bodyPr wrap="square" lIns="0" tIns="0" rIns="0" bIns="0" rtlCol="0" anchor="t"/>
          <a:lstStyle/>
          <a:p>
            <a:pPr algn="l" indent="0" marL="0">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Інтегроване рішення для геологічного моделювання, оцінки ресурсів та планування гірничих робіт. Включає інструменти для геостатистичного аналізу та визначення контурів родовищ.</a:t>
            </a:r>
            <a:endParaRPr lang="en-US" sz="1500" dirty="0"/>
          </a:p>
        </p:txBody>
      </p:sp>
      <p:pic>
        <p:nvPicPr>
          <p:cNvPr id="13" name="Image 4" descr="preencoded.png">    </p:cNvPr>
          <p:cNvPicPr>
            <a:picLocks noChangeAspect="1"/>
          </p:cNvPicPr>
          <p:nvPr/>
        </p:nvPicPr>
        <p:blipFill>
          <a:blip r:embed="rId5"/>
          <a:stretch>
            <a:fillRect/>
          </a:stretch>
        </p:blipFill>
        <p:spPr>
          <a:xfrm>
            <a:off x="10850642" y="4140518"/>
            <a:ext cx="488275" cy="488275"/>
          </a:xfrm>
          <a:prstGeom prst="rect">
            <a:avLst/>
          </a:prstGeom>
        </p:spPr>
      </p:pic>
      <p:sp>
        <p:nvSpPr>
          <p:cNvPr id="14" name="Text 7"/>
          <p:cNvSpPr/>
          <p:nvPr/>
        </p:nvSpPr>
        <p:spPr>
          <a:xfrm>
            <a:off x="10850642" y="4824055"/>
            <a:ext cx="2441734" cy="305157"/>
          </a:xfrm>
          <a:prstGeom prst="rect">
            <a:avLst/>
          </a:prstGeom>
          <a:noFill/>
          <a:ln/>
        </p:spPr>
        <p:txBody>
          <a:bodyPr wrap="none" lIns="0" tIns="0" rIns="0" bIns="0" rtlCol="0" anchor="t"/>
          <a:lstStyle/>
          <a:p>
            <a:pPr algn="l" indent="0" marL="0">
              <a:lnSpc>
                <a:spcPts val="2400"/>
              </a:lnSpc>
              <a:buNone/>
            </a:pPr>
            <a:r>
              <a:rPr lang="en-US" sz="1900" dirty="0">
                <a:solidFill>
                  <a:srgbClr val="2B4150"/>
                </a:solidFill>
                <a:latin typeface="MuseoModerno Medium" pitchFamily="34" charset="0"/>
                <a:ea typeface="MuseoModerno Medium" pitchFamily="34" charset="-122"/>
                <a:cs typeface="MuseoModerno Medium" pitchFamily="34" charset="-120"/>
              </a:rPr>
              <a:t>Leapfrog</a:t>
            </a:r>
            <a:endParaRPr lang="en-US" sz="1900" dirty="0"/>
          </a:p>
        </p:txBody>
      </p:sp>
      <p:sp>
        <p:nvSpPr>
          <p:cNvPr id="15" name="Text 8"/>
          <p:cNvSpPr/>
          <p:nvPr/>
        </p:nvSpPr>
        <p:spPr>
          <a:xfrm>
            <a:off x="10850642" y="5246370"/>
            <a:ext cx="3096101" cy="1875234"/>
          </a:xfrm>
          <a:prstGeom prst="rect">
            <a:avLst/>
          </a:prstGeom>
          <a:noFill/>
          <a:ln/>
        </p:spPr>
        <p:txBody>
          <a:bodyPr wrap="square" lIns="0" tIns="0" rIns="0" bIns="0" rtlCol="0" anchor="t"/>
          <a:lstStyle/>
          <a:p>
            <a:pPr algn="l" indent="0" marL="0">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Програмне забезпечення для тривимірного геологічного моделювання, яке використовує імпліцитне моделювання для створення реалістичних моделей родовищ та визначення їх контурів.</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1975366"/>
          </a:xfrm>
          <a:prstGeom prst="rect">
            <a:avLst/>
          </a:prstGeom>
        </p:spPr>
      </p:pic>
      <p:sp>
        <p:nvSpPr>
          <p:cNvPr id="3" name="Text 0"/>
          <p:cNvSpPr/>
          <p:nvPr/>
        </p:nvSpPr>
        <p:spPr>
          <a:xfrm>
            <a:off x="553045" y="2518291"/>
            <a:ext cx="11186993" cy="493752"/>
          </a:xfrm>
          <a:prstGeom prst="rect">
            <a:avLst/>
          </a:prstGeom>
          <a:noFill/>
          <a:ln/>
        </p:spPr>
        <p:txBody>
          <a:bodyPr wrap="none" lIns="0" tIns="0" rIns="0" bIns="0" rtlCol="0" anchor="t"/>
          <a:lstStyle/>
          <a:p>
            <a:pPr indent="0" marL="0">
              <a:lnSpc>
                <a:spcPts val="3850"/>
              </a:lnSpc>
              <a:buNone/>
            </a:pPr>
            <a:r>
              <a:rPr lang="en-US" sz="3100" dirty="0">
                <a:solidFill>
                  <a:srgbClr val="124E73"/>
                </a:solidFill>
                <a:latin typeface="MuseoModerno Medium" pitchFamily="34" charset="0"/>
                <a:ea typeface="MuseoModerno Medium" pitchFamily="34" charset="-122"/>
                <a:cs typeface="MuseoModerno Medium" pitchFamily="34" charset="-120"/>
              </a:rPr>
              <a:t>Практичне застосування контурів у плануванні видобутку</a:t>
            </a:r>
            <a:endParaRPr lang="en-US" sz="3100" dirty="0"/>
          </a:p>
        </p:txBody>
      </p:sp>
      <p:pic>
        <p:nvPicPr>
          <p:cNvPr id="4" name="Image 1" descr="preencoded.png">    </p:cNvPr>
          <p:cNvPicPr>
            <a:picLocks noChangeAspect="1"/>
          </p:cNvPicPr>
          <p:nvPr/>
        </p:nvPicPr>
        <p:blipFill>
          <a:blip r:embed="rId2"/>
          <a:stretch>
            <a:fillRect/>
          </a:stretch>
        </p:blipFill>
        <p:spPr>
          <a:xfrm>
            <a:off x="553045" y="3249097"/>
            <a:ext cx="790099" cy="1163122"/>
          </a:xfrm>
          <a:prstGeom prst="rect">
            <a:avLst/>
          </a:prstGeom>
        </p:spPr>
      </p:pic>
      <p:sp>
        <p:nvSpPr>
          <p:cNvPr id="5" name="Text 1"/>
          <p:cNvSpPr/>
          <p:nvPr/>
        </p:nvSpPr>
        <p:spPr>
          <a:xfrm>
            <a:off x="1580198" y="3407093"/>
            <a:ext cx="2345531"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Стратегічне планування</a:t>
            </a:r>
            <a:endParaRPr lang="en-US" sz="1550" dirty="0"/>
          </a:p>
        </p:txBody>
      </p:sp>
      <p:sp>
        <p:nvSpPr>
          <p:cNvPr id="6" name="Text 2"/>
          <p:cNvSpPr/>
          <p:nvPr/>
        </p:nvSpPr>
        <p:spPr>
          <a:xfrm>
            <a:off x="1580198" y="3748683"/>
            <a:ext cx="12497157" cy="50553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Визначення внутрішнього та зовнішнього контурів дозволяє розробити довгострокову стратегію розробки родовища, оптимізувати послідовність видобутку та максимізувати економічну ефективність проекту.</a:t>
            </a:r>
            <a:endParaRPr lang="en-US" sz="1200" dirty="0"/>
          </a:p>
        </p:txBody>
      </p:sp>
      <p:pic>
        <p:nvPicPr>
          <p:cNvPr id="7" name="Image 2" descr="preencoded.png">    </p:cNvPr>
          <p:cNvPicPr>
            <a:picLocks noChangeAspect="1"/>
          </p:cNvPicPr>
          <p:nvPr/>
        </p:nvPicPr>
        <p:blipFill>
          <a:blip r:embed="rId3"/>
          <a:stretch>
            <a:fillRect/>
          </a:stretch>
        </p:blipFill>
        <p:spPr>
          <a:xfrm>
            <a:off x="553045" y="4412218"/>
            <a:ext cx="790099" cy="1163122"/>
          </a:xfrm>
          <a:prstGeom prst="rect">
            <a:avLst/>
          </a:prstGeom>
        </p:spPr>
      </p:pic>
      <p:sp>
        <p:nvSpPr>
          <p:cNvPr id="8" name="Text 3"/>
          <p:cNvSpPr/>
          <p:nvPr/>
        </p:nvSpPr>
        <p:spPr>
          <a:xfrm>
            <a:off x="1580198" y="4570214"/>
            <a:ext cx="2210395"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Оптимізація видобутку</a:t>
            </a:r>
            <a:endParaRPr lang="en-US" sz="1550" dirty="0"/>
          </a:p>
        </p:txBody>
      </p:sp>
      <p:sp>
        <p:nvSpPr>
          <p:cNvPr id="9" name="Text 4"/>
          <p:cNvSpPr/>
          <p:nvPr/>
        </p:nvSpPr>
        <p:spPr>
          <a:xfrm>
            <a:off x="1580198" y="4911804"/>
            <a:ext cx="12497157" cy="50553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На основі контурів розробляються оптимальні схеми видобутку, які забезпечують максимальне вилучення корисних компонентів при мінімальних витратах на розробку та мінімальному впливі на навколишнє середовище.</a:t>
            </a:r>
            <a:endParaRPr lang="en-US" sz="1200" dirty="0"/>
          </a:p>
        </p:txBody>
      </p:sp>
      <p:pic>
        <p:nvPicPr>
          <p:cNvPr id="10" name="Image 3" descr="preencoded.png">    </p:cNvPr>
          <p:cNvPicPr>
            <a:picLocks noChangeAspect="1"/>
          </p:cNvPicPr>
          <p:nvPr/>
        </p:nvPicPr>
        <p:blipFill>
          <a:blip r:embed="rId4"/>
          <a:stretch>
            <a:fillRect/>
          </a:stretch>
        </p:blipFill>
        <p:spPr>
          <a:xfrm>
            <a:off x="553045" y="5575340"/>
            <a:ext cx="790099" cy="1163122"/>
          </a:xfrm>
          <a:prstGeom prst="rect">
            <a:avLst/>
          </a:prstGeom>
        </p:spPr>
      </p:pic>
      <p:sp>
        <p:nvSpPr>
          <p:cNvPr id="11" name="Text 5"/>
          <p:cNvSpPr/>
          <p:nvPr/>
        </p:nvSpPr>
        <p:spPr>
          <a:xfrm>
            <a:off x="1580198" y="5733336"/>
            <a:ext cx="1975366"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Управління якістю</a:t>
            </a:r>
            <a:endParaRPr lang="en-US" sz="1550" dirty="0"/>
          </a:p>
        </p:txBody>
      </p:sp>
      <p:sp>
        <p:nvSpPr>
          <p:cNvPr id="12" name="Text 6"/>
          <p:cNvSpPr/>
          <p:nvPr/>
        </p:nvSpPr>
        <p:spPr>
          <a:xfrm>
            <a:off x="1580198" y="6074926"/>
            <a:ext cx="12497157" cy="50553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Знання розподілу вмісту корисних компонентів у межах контурів дозволяє планувати видобуток таким чином, щоб забезпечити стабільну якість сировини, що постачається на збагачувальну фабрику.</a:t>
            </a:r>
            <a:endParaRPr lang="en-US" sz="1200" dirty="0"/>
          </a:p>
        </p:txBody>
      </p:sp>
      <p:pic>
        <p:nvPicPr>
          <p:cNvPr id="13" name="Image 4" descr="preencoded.png">    </p:cNvPr>
          <p:cNvPicPr>
            <a:picLocks noChangeAspect="1"/>
          </p:cNvPicPr>
          <p:nvPr/>
        </p:nvPicPr>
        <p:blipFill>
          <a:blip r:embed="rId5"/>
          <a:stretch>
            <a:fillRect/>
          </a:stretch>
        </p:blipFill>
        <p:spPr>
          <a:xfrm>
            <a:off x="553045" y="6738461"/>
            <a:ext cx="790099" cy="948214"/>
          </a:xfrm>
          <a:prstGeom prst="rect">
            <a:avLst/>
          </a:prstGeom>
        </p:spPr>
      </p:pic>
      <p:sp>
        <p:nvSpPr>
          <p:cNvPr id="14" name="Text 7"/>
          <p:cNvSpPr/>
          <p:nvPr/>
        </p:nvSpPr>
        <p:spPr>
          <a:xfrm>
            <a:off x="1580198" y="6896457"/>
            <a:ext cx="1975366"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Оцінка ризиків</a:t>
            </a:r>
            <a:endParaRPr lang="en-US" sz="1550" dirty="0"/>
          </a:p>
        </p:txBody>
      </p:sp>
      <p:sp>
        <p:nvSpPr>
          <p:cNvPr id="15" name="Text 8"/>
          <p:cNvSpPr/>
          <p:nvPr/>
        </p:nvSpPr>
        <p:spPr>
          <a:xfrm>
            <a:off x="1580198" y="7238047"/>
            <a:ext cx="12497157" cy="252770"/>
          </a:xfrm>
          <a:prstGeom prst="rect">
            <a:avLst/>
          </a:prstGeom>
          <a:noFill/>
          <a:ln/>
        </p:spPr>
        <p:txBody>
          <a:bodyPr wrap="non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Аналіз невизначеностей у визначенні контурів дозволяє оцінити геологічні, технологічні та економічні ризики проекту та розробити заходи щодо їх мінімізації.</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549712" y="535067"/>
            <a:ext cx="9967674" cy="490776"/>
          </a:xfrm>
          <a:prstGeom prst="rect">
            <a:avLst/>
          </a:prstGeom>
          <a:noFill/>
          <a:ln/>
        </p:spPr>
        <p:txBody>
          <a:bodyPr wrap="none" lIns="0" tIns="0" rIns="0" bIns="0" rtlCol="0" anchor="t"/>
          <a:lstStyle/>
          <a:p>
            <a:pPr indent="0" marL="0">
              <a:lnSpc>
                <a:spcPts val="3850"/>
              </a:lnSpc>
              <a:buNone/>
            </a:pPr>
            <a:r>
              <a:rPr lang="en-US" sz="3050" dirty="0">
                <a:solidFill>
                  <a:srgbClr val="124E73"/>
                </a:solidFill>
                <a:latin typeface="MuseoModerno Medium" pitchFamily="34" charset="0"/>
                <a:ea typeface="MuseoModerno Medium" pitchFamily="34" charset="-122"/>
                <a:cs typeface="MuseoModerno Medium" pitchFamily="34" charset="-120"/>
              </a:rPr>
              <a:t>Економічне значення точного визначення контурів</a:t>
            </a:r>
            <a:endParaRPr lang="en-US" sz="3050" dirty="0"/>
          </a:p>
        </p:txBody>
      </p:sp>
      <p:pic>
        <p:nvPicPr>
          <p:cNvPr id="3" name="Image 0" descr="preencoded.png">    </p:cNvPr>
          <p:cNvPicPr>
            <a:picLocks noChangeAspect="1"/>
          </p:cNvPicPr>
          <p:nvPr/>
        </p:nvPicPr>
        <p:blipFill>
          <a:blip r:embed="rId1"/>
          <a:stretch>
            <a:fillRect/>
          </a:stretch>
        </p:blipFill>
        <p:spPr>
          <a:xfrm>
            <a:off x="549712" y="1339929"/>
            <a:ext cx="9370457" cy="5247442"/>
          </a:xfrm>
          <a:prstGeom prst="rect">
            <a:avLst/>
          </a:prstGeom>
        </p:spPr>
      </p:pic>
      <p:sp>
        <p:nvSpPr>
          <p:cNvPr id="4" name="Text 1"/>
          <p:cNvSpPr/>
          <p:nvPr/>
        </p:nvSpPr>
        <p:spPr>
          <a:xfrm>
            <a:off x="549712" y="6764060"/>
            <a:ext cx="13530977" cy="502444"/>
          </a:xfrm>
          <a:prstGeom prst="rect">
            <a:avLst/>
          </a:prstGeom>
          <a:noFill/>
          <a:ln/>
        </p:spPr>
        <p:txBody>
          <a:bodyPr wrap="square" lIns="0" tIns="0" rIns="0" bIns="0" rtlCol="0" anchor="t"/>
          <a:lstStyle/>
          <a:p>
            <a:pPr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Точне визначення контурів тіл корисних копалин має значний економічний ефект для гірничодобувних підприємств. Воно дозволяє оптимізувати об'єми видобутку, зменшити розубожування руди пустими породами, знизити втрати корисних копалин при видобутку, оптимізувати капітальні та експлуатаційні витрати.</a:t>
            </a:r>
            <a:endParaRPr lang="en-US" sz="1200" dirty="0"/>
          </a:p>
        </p:txBody>
      </p:sp>
      <p:sp>
        <p:nvSpPr>
          <p:cNvPr id="5" name="Text 2"/>
          <p:cNvSpPr/>
          <p:nvPr/>
        </p:nvSpPr>
        <p:spPr>
          <a:xfrm>
            <a:off x="549712" y="7443192"/>
            <a:ext cx="13530977" cy="251222"/>
          </a:xfrm>
          <a:prstGeom prst="rect">
            <a:avLst/>
          </a:prstGeom>
          <a:noFill/>
          <a:ln/>
        </p:spPr>
        <p:txBody>
          <a:bodyPr wrap="none" lIns="0" tIns="0" rIns="0" bIns="0" rtlCol="0" anchor="t"/>
          <a:lstStyle/>
          <a:p>
            <a:pPr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За оцінками експертів, правильне визначення контурів може призвести до економії до 20% експлуатаційних витрат та підвищення загальної рентабельності проекту на 15-25%.</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0932" y="621387"/>
            <a:ext cx="11120795" cy="706160"/>
          </a:xfrm>
          <a:prstGeom prst="rect">
            <a:avLst/>
          </a:prstGeom>
          <a:noFill/>
          <a:ln/>
        </p:spPr>
        <p:txBody>
          <a:bodyPr wrap="none" lIns="0" tIns="0" rIns="0" bIns="0" rtlCol="0" anchor="t"/>
          <a:lstStyle/>
          <a:p>
            <a:pPr indent="0" marL="0">
              <a:lnSpc>
                <a:spcPts val="5550"/>
              </a:lnSpc>
              <a:buNone/>
            </a:pPr>
            <a:r>
              <a:rPr lang="en-US" sz="4400" dirty="0">
                <a:solidFill>
                  <a:srgbClr val="124E73"/>
                </a:solidFill>
                <a:latin typeface="MuseoModerno Medium" pitchFamily="34" charset="0"/>
                <a:ea typeface="MuseoModerno Medium" pitchFamily="34" charset="-122"/>
                <a:cs typeface="MuseoModerno Medium" pitchFamily="34" charset="-120"/>
              </a:rPr>
              <a:t>Екологічні аспекти визначення контурів</a:t>
            </a:r>
            <a:endParaRPr lang="en-US" sz="4400" dirty="0"/>
          </a:p>
        </p:txBody>
      </p:sp>
      <p:pic>
        <p:nvPicPr>
          <p:cNvPr id="3" name="Image 0" descr="preencoded.png">    </p:cNvPr>
          <p:cNvPicPr>
            <a:picLocks noChangeAspect="1"/>
          </p:cNvPicPr>
          <p:nvPr/>
        </p:nvPicPr>
        <p:blipFill>
          <a:blip r:embed="rId1"/>
          <a:stretch>
            <a:fillRect/>
          </a:stretch>
        </p:blipFill>
        <p:spPr>
          <a:xfrm>
            <a:off x="790932" y="1779508"/>
            <a:ext cx="4108252" cy="2539008"/>
          </a:xfrm>
          <a:prstGeom prst="rect">
            <a:avLst/>
          </a:prstGeom>
        </p:spPr>
      </p:pic>
      <p:sp>
        <p:nvSpPr>
          <p:cNvPr id="4" name="Text 1"/>
          <p:cNvSpPr/>
          <p:nvPr/>
        </p:nvSpPr>
        <p:spPr>
          <a:xfrm>
            <a:off x="790932" y="4600932"/>
            <a:ext cx="4123492" cy="706279"/>
          </a:xfrm>
          <a:prstGeom prst="rect">
            <a:avLst/>
          </a:prstGeom>
          <a:noFill/>
          <a:ln/>
        </p:spPr>
        <p:txBody>
          <a:bodyPr wrap="squar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Мінімізація впливу на водні ресурси</a:t>
            </a:r>
            <a:endParaRPr lang="en-US" sz="2200" dirty="0"/>
          </a:p>
        </p:txBody>
      </p:sp>
      <p:sp>
        <p:nvSpPr>
          <p:cNvPr id="5" name="Text 2"/>
          <p:cNvSpPr/>
          <p:nvPr/>
        </p:nvSpPr>
        <p:spPr>
          <a:xfrm>
            <a:off x="790932" y="5442704"/>
            <a:ext cx="4123492" cy="2168843"/>
          </a:xfrm>
          <a:prstGeom prst="rect">
            <a:avLst/>
          </a:prstGeom>
          <a:noFill/>
          <a:ln/>
        </p:spPr>
        <p:txBody>
          <a:bodyPr wrap="square" lIns="0" tIns="0" rIns="0" bIns="0" rtlCol="0" anchor="t"/>
          <a:lstStyle/>
          <a:p>
            <a:pPr algn="l" indent="0" marL="0">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Точне визначення контурів дозволяє планувати видобуток таким чином, щоб мінімізувати вплив на підземні та поверхневі води. Це особливо важливо при розробці родовищ поблизу водоохоронних зон та водозаборів.</a:t>
            </a:r>
            <a:endParaRPr lang="en-US" sz="1750" dirty="0"/>
          </a:p>
        </p:txBody>
      </p:sp>
      <p:pic>
        <p:nvPicPr>
          <p:cNvPr id="6" name="Image 1" descr="preencoded.png">    </p:cNvPr>
          <p:cNvPicPr>
            <a:picLocks noChangeAspect="1"/>
          </p:cNvPicPr>
          <p:nvPr/>
        </p:nvPicPr>
        <p:blipFill>
          <a:blip r:embed="rId2"/>
          <a:stretch>
            <a:fillRect/>
          </a:stretch>
        </p:blipFill>
        <p:spPr>
          <a:xfrm>
            <a:off x="5253395" y="1779508"/>
            <a:ext cx="4108252" cy="2539008"/>
          </a:xfrm>
          <a:prstGeom prst="rect">
            <a:avLst/>
          </a:prstGeom>
        </p:spPr>
      </p:pic>
      <p:sp>
        <p:nvSpPr>
          <p:cNvPr id="7" name="Text 3"/>
          <p:cNvSpPr/>
          <p:nvPr/>
        </p:nvSpPr>
        <p:spPr>
          <a:xfrm>
            <a:off x="5253395" y="4600932"/>
            <a:ext cx="4123492" cy="706279"/>
          </a:xfrm>
          <a:prstGeom prst="rect">
            <a:avLst/>
          </a:prstGeom>
          <a:noFill/>
          <a:ln/>
        </p:spPr>
        <p:txBody>
          <a:bodyPr wrap="squar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Оптимізація площі порушених земель</a:t>
            </a:r>
            <a:endParaRPr lang="en-US" sz="2200" dirty="0"/>
          </a:p>
        </p:txBody>
      </p:sp>
      <p:sp>
        <p:nvSpPr>
          <p:cNvPr id="8" name="Text 4"/>
          <p:cNvSpPr/>
          <p:nvPr/>
        </p:nvSpPr>
        <p:spPr>
          <a:xfrm>
            <a:off x="5253395" y="5442704"/>
            <a:ext cx="4123492" cy="2168843"/>
          </a:xfrm>
          <a:prstGeom prst="rect">
            <a:avLst/>
          </a:prstGeom>
          <a:noFill/>
          <a:ln/>
        </p:spPr>
        <p:txBody>
          <a:bodyPr wrap="square" lIns="0" tIns="0" rIns="0" bIns="0" rtlCol="0" anchor="t"/>
          <a:lstStyle/>
          <a:p>
            <a:pPr algn="l" indent="0" marL="0">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Правильне визначення контурів дозволяє мінімізувати площу земель, що порушуються при видобутку, та планувати їх поетапну рекультивацію, що знижує загальний екологічний вплив гірничодобувної діяльності.</a:t>
            </a:r>
            <a:endParaRPr lang="en-US" sz="1750" dirty="0"/>
          </a:p>
        </p:txBody>
      </p:sp>
      <p:pic>
        <p:nvPicPr>
          <p:cNvPr id="9" name="Image 2" descr="preencoded.png">    </p:cNvPr>
          <p:cNvPicPr>
            <a:picLocks noChangeAspect="1"/>
          </p:cNvPicPr>
          <p:nvPr/>
        </p:nvPicPr>
        <p:blipFill>
          <a:blip r:embed="rId3"/>
          <a:stretch>
            <a:fillRect/>
          </a:stretch>
        </p:blipFill>
        <p:spPr>
          <a:xfrm>
            <a:off x="9715857" y="1779508"/>
            <a:ext cx="4108252" cy="2539008"/>
          </a:xfrm>
          <a:prstGeom prst="rect">
            <a:avLst/>
          </a:prstGeom>
        </p:spPr>
      </p:pic>
      <p:sp>
        <p:nvSpPr>
          <p:cNvPr id="10" name="Text 5"/>
          <p:cNvSpPr/>
          <p:nvPr/>
        </p:nvSpPr>
        <p:spPr>
          <a:xfrm>
            <a:off x="9715857" y="4600932"/>
            <a:ext cx="4123492" cy="706279"/>
          </a:xfrm>
          <a:prstGeom prst="rect">
            <a:avLst/>
          </a:prstGeom>
          <a:noFill/>
          <a:ln/>
        </p:spPr>
        <p:txBody>
          <a:bodyPr wrap="squar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Управління відходами видобутку</a:t>
            </a:r>
            <a:endParaRPr lang="en-US" sz="2200" dirty="0"/>
          </a:p>
        </p:txBody>
      </p:sp>
      <p:sp>
        <p:nvSpPr>
          <p:cNvPr id="11" name="Text 6"/>
          <p:cNvSpPr/>
          <p:nvPr/>
        </p:nvSpPr>
        <p:spPr>
          <a:xfrm>
            <a:off x="9715857" y="5442704"/>
            <a:ext cx="4123492" cy="1807369"/>
          </a:xfrm>
          <a:prstGeom prst="rect">
            <a:avLst/>
          </a:prstGeom>
          <a:noFill/>
          <a:ln/>
        </p:spPr>
        <p:txBody>
          <a:bodyPr wrap="square" lIns="0" tIns="0" rIns="0" bIns="0" rtlCol="0" anchor="t"/>
          <a:lstStyle/>
          <a:p>
            <a:pPr algn="l" indent="0" marL="0">
              <a:lnSpc>
                <a:spcPts val="2800"/>
              </a:lnSpc>
              <a:buNone/>
            </a:pPr>
            <a:r>
              <a:rPr lang="en-US" sz="1750" dirty="0">
                <a:solidFill>
                  <a:srgbClr val="2B4150"/>
                </a:solidFill>
                <a:latin typeface="Source Sans Pro" pitchFamily="34" charset="0"/>
                <a:ea typeface="Source Sans Pro" pitchFamily="34" charset="-122"/>
                <a:cs typeface="Source Sans Pro" pitchFamily="34" charset="-120"/>
              </a:rPr>
              <a:t>Знання контурів родовища дозволяє оптимізувати управління відходами видобутку та збагачення, мінімізувати їх об'єм та розробити ефективні стратегії їх утилізації або повторного використання.</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860108"/>
            <a:ext cx="12317849" cy="708779"/>
          </a:xfrm>
          <a:prstGeom prst="rect">
            <a:avLst/>
          </a:prstGeom>
          <a:noFill/>
          <a:ln/>
        </p:spPr>
        <p:txBody>
          <a:bodyPr wrap="none" lIns="0" tIns="0" rIns="0" bIns="0" rtlCol="0" anchor="t"/>
          <a:lstStyle/>
          <a:p>
            <a:pPr indent="0" marL="0">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Інноваційні підходи до визначення контурів</a:t>
            </a:r>
            <a:endParaRPr lang="en-US" sz="4450" dirty="0"/>
          </a:p>
        </p:txBody>
      </p:sp>
      <p:sp>
        <p:nvSpPr>
          <p:cNvPr id="3" name="Shape 1"/>
          <p:cNvSpPr/>
          <p:nvPr/>
        </p:nvSpPr>
        <p:spPr>
          <a:xfrm>
            <a:off x="793790" y="2277666"/>
            <a:ext cx="510302" cy="510302"/>
          </a:xfrm>
          <a:prstGeom prst="roundRect">
            <a:avLst>
              <a:gd name="adj" fmla="val 6667"/>
            </a:avLst>
          </a:prstGeom>
          <a:solidFill>
            <a:srgbClr val="F3EEE3"/>
          </a:solidFill>
          <a:ln/>
        </p:spPr>
      </p:sp>
      <p:sp>
        <p:nvSpPr>
          <p:cNvPr id="4" name="Text 2"/>
          <p:cNvSpPr/>
          <p:nvPr/>
        </p:nvSpPr>
        <p:spPr>
          <a:xfrm>
            <a:off x="969169" y="2362676"/>
            <a:ext cx="159544" cy="340281"/>
          </a:xfrm>
          <a:prstGeom prst="rect">
            <a:avLst/>
          </a:prstGeom>
          <a:noFill/>
          <a:ln/>
        </p:spPr>
        <p:txBody>
          <a:bodyPr wrap="none" lIns="0" tIns="0" rIns="0" bIns="0" rtlCol="0" anchor="t"/>
          <a:lstStyle/>
          <a:p>
            <a:pPr algn="ctr" indent="0" marL="0">
              <a:lnSpc>
                <a:spcPts val="2650"/>
              </a:lnSpc>
              <a:buNone/>
            </a:pPr>
            <a:r>
              <a:rPr lang="en-US" sz="2650" dirty="0">
                <a:solidFill>
                  <a:srgbClr val="2B4150"/>
                </a:solidFill>
                <a:latin typeface="MuseoModerno Medium" pitchFamily="34" charset="0"/>
                <a:ea typeface="MuseoModerno Medium" pitchFamily="34" charset="-122"/>
                <a:cs typeface="MuseoModerno Medium" pitchFamily="34" charset="-120"/>
              </a:rPr>
              <a:t>1</a:t>
            </a:r>
            <a:endParaRPr lang="en-US" sz="2650" dirty="0"/>
          </a:p>
        </p:txBody>
      </p:sp>
      <p:sp>
        <p:nvSpPr>
          <p:cNvPr id="5" name="Text 3"/>
          <p:cNvSpPr/>
          <p:nvPr/>
        </p:nvSpPr>
        <p:spPr>
          <a:xfrm>
            <a:off x="1530906" y="2277666"/>
            <a:ext cx="3449836" cy="354330"/>
          </a:xfrm>
          <a:prstGeom prst="rect">
            <a:avLst/>
          </a:prstGeom>
          <a:noFill/>
          <a:ln/>
        </p:spPr>
        <p:txBody>
          <a:bodyPr wrap="none" lIns="0" tIns="0" rIns="0" bIns="0" rtlCol="0" anchor="t"/>
          <a:lstStyle/>
          <a:p>
            <a:pP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Дистанційне зондування</a:t>
            </a:r>
            <a:endParaRPr lang="en-US" sz="2200" dirty="0"/>
          </a:p>
        </p:txBody>
      </p:sp>
      <p:sp>
        <p:nvSpPr>
          <p:cNvPr id="6" name="Text 4"/>
          <p:cNvSpPr/>
          <p:nvPr/>
        </p:nvSpPr>
        <p:spPr>
          <a:xfrm>
            <a:off x="1530906" y="2768084"/>
            <a:ext cx="5670947" cy="1814513"/>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Використання супутникових даних та аерофотозйомки для виявлення геологічних структур та потенційних родовищ. Сучасні методи обробки зображень дозволяють виявляти спектральні аномалії, пов'язані з наявністю певних мінералів на поверхні.</a:t>
            </a:r>
            <a:endParaRPr lang="en-US" sz="1750" dirty="0"/>
          </a:p>
        </p:txBody>
      </p:sp>
      <p:sp>
        <p:nvSpPr>
          <p:cNvPr id="7" name="Shape 5"/>
          <p:cNvSpPr/>
          <p:nvPr/>
        </p:nvSpPr>
        <p:spPr>
          <a:xfrm>
            <a:off x="7428667" y="2277666"/>
            <a:ext cx="510302" cy="510302"/>
          </a:xfrm>
          <a:prstGeom prst="roundRect">
            <a:avLst>
              <a:gd name="adj" fmla="val 6667"/>
            </a:avLst>
          </a:prstGeom>
          <a:solidFill>
            <a:srgbClr val="F3EEE3"/>
          </a:solidFill>
          <a:ln/>
        </p:spPr>
      </p:sp>
      <p:sp>
        <p:nvSpPr>
          <p:cNvPr id="8" name="Text 6"/>
          <p:cNvSpPr/>
          <p:nvPr/>
        </p:nvSpPr>
        <p:spPr>
          <a:xfrm>
            <a:off x="7589163" y="2362676"/>
            <a:ext cx="189190" cy="340281"/>
          </a:xfrm>
          <a:prstGeom prst="rect">
            <a:avLst/>
          </a:prstGeom>
          <a:noFill/>
          <a:ln/>
        </p:spPr>
        <p:txBody>
          <a:bodyPr wrap="none" lIns="0" tIns="0" rIns="0" bIns="0" rtlCol="0" anchor="t"/>
          <a:lstStyle/>
          <a:p>
            <a:pPr algn="ctr" indent="0" marL="0">
              <a:lnSpc>
                <a:spcPts val="2650"/>
              </a:lnSpc>
              <a:buNone/>
            </a:pPr>
            <a:r>
              <a:rPr lang="en-US" sz="2650" dirty="0">
                <a:solidFill>
                  <a:srgbClr val="2B4150"/>
                </a:solidFill>
                <a:latin typeface="MuseoModerno Medium" pitchFamily="34" charset="0"/>
                <a:ea typeface="MuseoModerno Medium" pitchFamily="34" charset="-122"/>
                <a:cs typeface="MuseoModerno Medium" pitchFamily="34" charset="-120"/>
              </a:rPr>
              <a:t>2</a:t>
            </a:r>
            <a:endParaRPr lang="en-US" sz="2650" dirty="0"/>
          </a:p>
        </p:txBody>
      </p:sp>
      <p:sp>
        <p:nvSpPr>
          <p:cNvPr id="9" name="Text 7"/>
          <p:cNvSpPr/>
          <p:nvPr/>
        </p:nvSpPr>
        <p:spPr>
          <a:xfrm>
            <a:off x="8165783" y="2277666"/>
            <a:ext cx="3823573" cy="354330"/>
          </a:xfrm>
          <a:prstGeom prst="rect">
            <a:avLst/>
          </a:prstGeom>
          <a:noFill/>
          <a:ln/>
        </p:spPr>
        <p:txBody>
          <a:bodyPr wrap="none" lIns="0" tIns="0" rIns="0" bIns="0" rtlCol="0" anchor="t"/>
          <a:lstStyle/>
          <a:p>
            <a:pP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Безпілотні літальні апарати</a:t>
            </a:r>
            <a:endParaRPr lang="en-US" sz="2200" dirty="0"/>
          </a:p>
        </p:txBody>
      </p:sp>
      <p:sp>
        <p:nvSpPr>
          <p:cNvPr id="10" name="Text 8"/>
          <p:cNvSpPr/>
          <p:nvPr/>
        </p:nvSpPr>
        <p:spPr>
          <a:xfrm>
            <a:off x="8165783" y="2768084"/>
            <a:ext cx="5670947" cy="1814513"/>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Застосування дронів для детального картування поверхні та збору геофізичних даних. БПЛА можуть бути обладнані різними сенсорами (магнітометрами, спектрометрами) для проведення геофізичних досліджень з високою роздільною здатністю.</a:t>
            </a:r>
            <a:endParaRPr lang="en-US" sz="1750" dirty="0"/>
          </a:p>
        </p:txBody>
      </p:sp>
      <p:sp>
        <p:nvSpPr>
          <p:cNvPr id="11" name="Shape 9"/>
          <p:cNvSpPr/>
          <p:nvPr/>
        </p:nvSpPr>
        <p:spPr>
          <a:xfrm>
            <a:off x="793790" y="5064562"/>
            <a:ext cx="510302" cy="510302"/>
          </a:xfrm>
          <a:prstGeom prst="roundRect">
            <a:avLst>
              <a:gd name="adj" fmla="val 6667"/>
            </a:avLst>
          </a:prstGeom>
          <a:solidFill>
            <a:srgbClr val="F3EEE3"/>
          </a:solidFill>
          <a:ln/>
        </p:spPr>
      </p:sp>
      <p:sp>
        <p:nvSpPr>
          <p:cNvPr id="12" name="Text 10"/>
          <p:cNvSpPr/>
          <p:nvPr/>
        </p:nvSpPr>
        <p:spPr>
          <a:xfrm>
            <a:off x="953333" y="5149572"/>
            <a:ext cx="191214" cy="340281"/>
          </a:xfrm>
          <a:prstGeom prst="rect">
            <a:avLst/>
          </a:prstGeom>
          <a:noFill/>
          <a:ln/>
        </p:spPr>
        <p:txBody>
          <a:bodyPr wrap="none" lIns="0" tIns="0" rIns="0" bIns="0" rtlCol="0" anchor="t"/>
          <a:lstStyle/>
          <a:p>
            <a:pPr algn="ctr" indent="0" marL="0">
              <a:lnSpc>
                <a:spcPts val="2650"/>
              </a:lnSpc>
              <a:buNone/>
            </a:pPr>
            <a:r>
              <a:rPr lang="en-US" sz="2650" dirty="0">
                <a:solidFill>
                  <a:srgbClr val="2B4150"/>
                </a:solidFill>
                <a:latin typeface="MuseoModerno Medium" pitchFamily="34" charset="0"/>
                <a:ea typeface="MuseoModerno Medium" pitchFamily="34" charset="-122"/>
                <a:cs typeface="MuseoModerno Medium" pitchFamily="34" charset="-120"/>
              </a:rPr>
              <a:t>3</a:t>
            </a:r>
            <a:endParaRPr lang="en-US" sz="2650" dirty="0"/>
          </a:p>
        </p:txBody>
      </p:sp>
      <p:sp>
        <p:nvSpPr>
          <p:cNvPr id="13" name="Text 11"/>
          <p:cNvSpPr/>
          <p:nvPr/>
        </p:nvSpPr>
        <p:spPr>
          <a:xfrm>
            <a:off x="1530906" y="5064562"/>
            <a:ext cx="2835235" cy="354330"/>
          </a:xfrm>
          <a:prstGeom prst="rect">
            <a:avLst/>
          </a:prstGeom>
          <a:noFill/>
          <a:ln/>
        </p:spPr>
        <p:txBody>
          <a:bodyPr wrap="none" lIns="0" tIns="0" rIns="0" bIns="0" rtlCol="0" anchor="t"/>
          <a:lstStyle/>
          <a:p>
            <a:pP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Машинне навчання</a:t>
            </a:r>
            <a:endParaRPr lang="en-US" sz="2200" dirty="0"/>
          </a:p>
        </p:txBody>
      </p:sp>
      <p:sp>
        <p:nvSpPr>
          <p:cNvPr id="14" name="Text 12"/>
          <p:cNvSpPr/>
          <p:nvPr/>
        </p:nvSpPr>
        <p:spPr>
          <a:xfrm>
            <a:off x="1530906" y="5554980"/>
            <a:ext cx="5670947" cy="1814513"/>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Використання алгоритмів штучного інтелекту для аналізу великих обсягів геологічних даних та прогнозування контурів родовищ. Нейронні мережі можуть виявляти складні закономірності в даних, які важко помітити традиційними методами.</a:t>
            </a:r>
            <a:endParaRPr lang="en-US" sz="1750" dirty="0"/>
          </a:p>
        </p:txBody>
      </p:sp>
      <p:sp>
        <p:nvSpPr>
          <p:cNvPr id="15" name="Shape 13"/>
          <p:cNvSpPr/>
          <p:nvPr/>
        </p:nvSpPr>
        <p:spPr>
          <a:xfrm>
            <a:off x="7428667" y="5064562"/>
            <a:ext cx="510302" cy="510302"/>
          </a:xfrm>
          <a:prstGeom prst="roundRect">
            <a:avLst>
              <a:gd name="adj" fmla="val 6667"/>
            </a:avLst>
          </a:prstGeom>
          <a:solidFill>
            <a:srgbClr val="F3EEE3"/>
          </a:solidFill>
          <a:ln/>
        </p:spPr>
      </p:sp>
      <p:sp>
        <p:nvSpPr>
          <p:cNvPr id="16" name="Text 14"/>
          <p:cNvSpPr/>
          <p:nvPr/>
        </p:nvSpPr>
        <p:spPr>
          <a:xfrm>
            <a:off x="7574280" y="5149572"/>
            <a:ext cx="219075" cy="340281"/>
          </a:xfrm>
          <a:prstGeom prst="rect">
            <a:avLst/>
          </a:prstGeom>
          <a:noFill/>
          <a:ln/>
        </p:spPr>
        <p:txBody>
          <a:bodyPr wrap="none" lIns="0" tIns="0" rIns="0" bIns="0" rtlCol="0" anchor="t"/>
          <a:lstStyle/>
          <a:p>
            <a:pPr algn="ctr" indent="0" marL="0">
              <a:lnSpc>
                <a:spcPts val="2650"/>
              </a:lnSpc>
              <a:buNone/>
            </a:pPr>
            <a:r>
              <a:rPr lang="en-US" sz="2650" dirty="0">
                <a:solidFill>
                  <a:srgbClr val="2B4150"/>
                </a:solidFill>
                <a:latin typeface="MuseoModerno Medium" pitchFamily="34" charset="0"/>
                <a:ea typeface="MuseoModerno Medium" pitchFamily="34" charset="-122"/>
                <a:cs typeface="MuseoModerno Medium" pitchFamily="34" charset="-120"/>
              </a:rPr>
              <a:t>4</a:t>
            </a:r>
            <a:endParaRPr lang="en-US" sz="2650" dirty="0"/>
          </a:p>
        </p:txBody>
      </p:sp>
      <p:sp>
        <p:nvSpPr>
          <p:cNvPr id="17" name="Text 15"/>
          <p:cNvSpPr/>
          <p:nvPr/>
        </p:nvSpPr>
        <p:spPr>
          <a:xfrm>
            <a:off x="8165783" y="5064562"/>
            <a:ext cx="4600337" cy="354330"/>
          </a:xfrm>
          <a:prstGeom prst="rect">
            <a:avLst/>
          </a:prstGeom>
          <a:noFill/>
          <a:ln/>
        </p:spPr>
        <p:txBody>
          <a:bodyPr wrap="none" lIns="0" tIns="0" rIns="0" bIns="0" rtlCol="0" anchor="t"/>
          <a:lstStyle/>
          <a:p>
            <a:pPr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Інтегровані системи моніторингу</a:t>
            </a:r>
            <a:endParaRPr lang="en-US" sz="2200" dirty="0"/>
          </a:p>
        </p:txBody>
      </p:sp>
      <p:sp>
        <p:nvSpPr>
          <p:cNvPr id="18" name="Text 16"/>
          <p:cNvSpPr/>
          <p:nvPr/>
        </p:nvSpPr>
        <p:spPr>
          <a:xfrm>
            <a:off x="8165783" y="5554980"/>
            <a:ext cx="5670947" cy="1814513"/>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Створення систем постійного моніторингу родовищ під час їх розробки для уточнення контурів та оптимізації видобутку в режимі реального часу. Такі системи включають мережі сенсорів, які збирають дані про геологічні та технологічні параметри.</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623768"/>
            <a:ext cx="12287369" cy="708779"/>
          </a:xfrm>
          <a:prstGeom prst="rect">
            <a:avLst/>
          </a:prstGeom>
          <a:noFill/>
          <a:ln/>
        </p:spPr>
        <p:txBody>
          <a:bodyPr wrap="none" lIns="0" tIns="0" rIns="0" bIns="0" rtlCol="0" anchor="t"/>
          <a:lstStyle/>
          <a:p>
            <a:pPr indent="0" marL="0">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Виклики та проблеми у визначенні контурів</a:t>
            </a:r>
            <a:endParaRPr lang="en-US" sz="4450" dirty="0"/>
          </a:p>
        </p:txBody>
      </p:sp>
      <p:sp>
        <p:nvSpPr>
          <p:cNvPr id="3" name="Text 1"/>
          <p:cNvSpPr/>
          <p:nvPr/>
        </p:nvSpPr>
        <p:spPr>
          <a:xfrm>
            <a:off x="793790" y="1899523"/>
            <a:ext cx="3038951" cy="354330"/>
          </a:xfrm>
          <a:prstGeom prst="rect">
            <a:avLst/>
          </a:prstGeom>
          <a:noFill/>
          <a:ln/>
        </p:spPr>
        <p:txBody>
          <a:bodyPr wrap="none" lIns="0" tIns="0" rIns="0" bIns="0" rtlCol="0" anchor="t"/>
          <a:lstStyle/>
          <a:p>
            <a:pPr indent="0" marL="0">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Геологічна складність</a:t>
            </a:r>
            <a:endParaRPr lang="en-US" sz="2200" dirty="0"/>
          </a:p>
        </p:txBody>
      </p:sp>
      <p:sp>
        <p:nvSpPr>
          <p:cNvPr id="4" name="Text 2"/>
          <p:cNvSpPr/>
          <p:nvPr/>
        </p:nvSpPr>
        <p:spPr>
          <a:xfrm>
            <a:off x="793790" y="2480667"/>
            <a:ext cx="3978116" cy="2903220"/>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Родовища можуть мати складну геологічну будову з нерівномірним розподілом корисних компонентів, що ускладнює визначення чітких контурів. Рудні тіла можуть мати неправильну форму, розгалужуватися або переривчасто розташовуватися в просторі.</a:t>
            </a:r>
            <a:endParaRPr lang="en-US" sz="1750" dirty="0"/>
          </a:p>
        </p:txBody>
      </p:sp>
      <p:sp>
        <p:nvSpPr>
          <p:cNvPr id="5" name="Text 3"/>
          <p:cNvSpPr/>
          <p:nvPr/>
        </p:nvSpPr>
        <p:spPr>
          <a:xfrm>
            <a:off x="793790" y="5587960"/>
            <a:ext cx="3978116" cy="1814513"/>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Для вирішення цієї проблеми застосовуються комплексні геологічні дослідження та детальне буріння, а також сучасні методи геостатистичного моделювання.</a:t>
            </a:r>
            <a:endParaRPr lang="en-US" sz="1750" dirty="0"/>
          </a:p>
        </p:txBody>
      </p:sp>
      <p:sp>
        <p:nvSpPr>
          <p:cNvPr id="6" name="Text 4"/>
          <p:cNvSpPr/>
          <p:nvPr/>
        </p:nvSpPr>
        <p:spPr>
          <a:xfrm>
            <a:off x="5332928" y="1899523"/>
            <a:ext cx="3860602" cy="354330"/>
          </a:xfrm>
          <a:prstGeom prst="rect">
            <a:avLst/>
          </a:prstGeom>
          <a:noFill/>
          <a:ln/>
        </p:spPr>
        <p:txBody>
          <a:bodyPr wrap="none" lIns="0" tIns="0" rIns="0" bIns="0" rtlCol="0" anchor="t"/>
          <a:lstStyle/>
          <a:p>
            <a:pPr indent="0" marL="0">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Економічна невизначеність</a:t>
            </a:r>
            <a:endParaRPr lang="en-US" sz="2200" dirty="0"/>
          </a:p>
        </p:txBody>
      </p:sp>
      <p:sp>
        <p:nvSpPr>
          <p:cNvPr id="7" name="Text 5"/>
          <p:cNvSpPr/>
          <p:nvPr/>
        </p:nvSpPr>
        <p:spPr>
          <a:xfrm>
            <a:off x="5332928" y="2480667"/>
            <a:ext cx="3978116" cy="2177415"/>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Зміни цін на корисні копалини, витрат на видобуток та збагачення можуть суттєво впливати на економічно доцільні контури родовища. Те, що було рентабельним вчора, може стати нерентабельним сьогодні і навпаки.</a:t>
            </a:r>
            <a:endParaRPr lang="en-US" sz="1750" dirty="0"/>
          </a:p>
        </p:txBody>
      </p:sp>
      <p:sp>
        <p:nvSpPr>
          <p:cNvPr id="8" name="Text 6"/>
          <p:cNvSpPr/>
          <p:nvPr/>
        </p:nvSpPr>
        <p:spPr>
          <a:xfrm>
            <a:off x="5332928" y="4862155"/>
            <a:ext cx="3978116" cy="2177415"/>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Для подолання цієї проблеми розробляються динамічні моделі контурів, які враховують різні економічні сценарії та дозволяють швидко адаптувати плани видобутку до змін ринкових умов.</a:t>
            </a:r>
            <a:endParaRPr lang="en-US" sz="1750" dirty="0"/>
          </a:p>
        </p:txBody>
      </p:sp>
      <p:sp>
        <p:nvSpPr>
          <p:cNvPr id="9" name="Text 7"/>
          <p:cNvSpPr/>
          <p:nvPr/>
        </p:nvSpPr>
        <p:spPr>
          <a:xfrm>
            <a:off x="9872067" y="1899523"/>
            <a:ext cx="3426500" cy="354330"/>
          </a:xfrm>
          <a:prstGeom prst="rect">
            <a:avLst/>
          </a:prstGeom>
          <a:noFill/>
          <a:ln/>
        </p:spPr>
        <p:txBody>
          <a:bodyPr wrap="none" lIns="0" tIns="0" rIns="0" bIns="0" rtlCol="0" anchor="t"/>
          <a:lstStyle/>
          <a:p>
            <a:pPr indent="0" marL="0">
              <a:lnSpc>
                <a:spcPts val="2750"/>
              </a:lnSpc>
              <a:buNone/>
            </a:pPr>
            <a:r>
              <a:rPr lang="en-US" sz="2200" dirty="0">
                <a:solidFill>
                  <a:srgbClr val="124E73"/>
                </a:solidFill>
                <a:latin typeface="MuseoModerno Medium" pitchFamily="34" charset="0"/>
                <a:ea typeface="MuseoModerno Medium" pitchFamily="34" charset="-122"/>
                <a:cs typeface="MuseoModerno Medium" pitchFamily="34" charset="-120"/>
              </a:rPr>
              <a:t>Технологічні обмеження</a:t>
            </a:r>
            <a:endParaRPr lang="en-US" sz="2200" dirty="0"/>
          </a:p>
        </p:txBody>
      </p:sp>
      <p:sp>
        <p:nvSpPr>
          <p:cNvPr id="10" name="Text 8"/>
          <p:cNvSpPr/>
          <p:nvPr/>
        </p:nvSpPr>
        <p:spPr>
          <a:xfrm>
            <a:off x="9872067" y="2480667"/>
            <a:ext cx="3978116" cy="2540318"/>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Обмеження існуючих технологій видобутку та збагачення можуть впливати на визначення контурів. Наприклад, неможливість ефективно переробляти певні типи руд може призвести до виключення відповідних ділянок з контуру видобутку.</a:t>
            </a:r>
            <a:endParaRPr lang="en-US" sz="1750" dirty="0"/>
          </a:p>
        </p:txBody>
      </p:sp>
      <p:sp>
        <p:nvSpPr>
          <p:cNvPr id="11" name="Text 9"/>
          <p:cNvSpPr/>
          <p:nvPr/>
        </p:nvSpPr>
        <p:spPr>
          <a:xfrm>
            <a:off x="9872067" y="5225058"/>
            <a:ext cx="3978116" cy="1451610"/>
          </a:xfrm>
          <a:prstGeom prst="rect">
            <a:avLst/>
          </a:prstGeom>
          <a:noFill/>
          <a:ln/>
        </p:spPr>
        <p:txBody>
          <a:bodyPr wrap="square" lIns="0" tIns="0" rIns="0" bIns="0" rtlCol="0" anchor="t"/>
          <a:lstStyle/>
          <a:p>
            <a:pPr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Вирішення цієї проблеми полягає в розробці нових технологій та методів, які дозволяють ефективно видобувати та переробляти різні типи руд.</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52807" y="807720"/>
            <a:ext cx="7938135" cy="493633"/>
          </a:xfrm>
          <a:prstGeom prst="rect">
            <a:avLst/>
          </a:prstGeom>
          <a:noFill/>
          <a:ln/>
        </p:spPr>
        <p:txBody>
          <a:bodyPr wrap="none" lIns="0" tIns="0" rIns="0" bIns="0" rtlCol="0" anchor="t"/>
          <a:lstStyle/>
          <a:p>
            <a:pPr indent="0" marL="0">
              <a:lnSpc>
                <a:spcPts val="3850"/>
              </a:lnSpc>
              <a:buNone/>
            </a:pPr>
            <a:r>
              <a:rPr lang="en-US" sz="3100" dirty="0">
                <a:solidFill>
                  <a:srgbClr val="124E73"/>
                </a:solidFill>
                <a:latin typeface="MuseoModerno Medium" pitchFamily="34" charset="0"/>
                <a:ea typeface="MuseoModerno Medium" pitchFamily="34" charset="-122"/>
                <a:cs typeface="MuseoModerno Medium" pitchFamily="34" charset="-120"/>
              </a:rPr>
              <a:t>Майбутнє визначення контурів родовищ</a:t>
            </a:r>
            <a:endParaRPr lang="en-US" sz="3100" dirty="0"/>
          </a:p>
        </p:txBody>
      </p:sp>
      <p:sp>
        <p:nvSpPr>
          <p:cNvPr id="4" name="Shape 1"/>
          <p:cNvSpPr/>
          <p:nvPr/>
        </p:nvSpPr>
        <p:spPr>
          <a:xfrm>
            <a:off x="778312" y="1538288"/>
            <a:ext cx="22860" cy="5883473"/>
          </a:xfrm>
          <a:prstGeom prst="roundRect">
            <a:avLst>
              <a:gd name="adj" fmla="val 103658"/>
            </a:avLst>
          </a:prstGeom>
          <a:solidFill>
            <a:srgbClr val="D9D4C9"/>
          </a:solidFill>
          <a:ln/>
        </p:spPr>
      </p:sp>
      <p:sp>
        <p:nvSpPr>
          <p:cNvPr id="5" name="Shape 2"/>
          <p:cNvSpPr/>
          <p:nvPr/>
        </p:nvSpPr>
        <p:spPr>
          <a:xfrm>
            <a:off x="944582" y="1882140"/>
            <a:ext cx="552807" cy="22860"/>
          </a:xfrm>
          <a:prstGeom prst="roundRect">
            <a:avLst>
              <a:gd name="adj" fmla="val 103658"/>
            </a:avLst>
          </a:prstGeom>
          <a:solidFill>
            <a:srgbClr val="D9D4C9"/>
          </a:solidFill>
          <a:ln/>
        </p:spPr>
      </p:sp>
      <p:sp>
        <p:nvSpPr>
          <p:cNvPr id="6" name="Shape 3"/>
          <p:cNvSpPr/>
          <p:nvPr/>
        </p:nvSpPr>
        <p:spPr>
          <a:xfrm>
            <a:off x="612041" y="1715929"/>
            <a:ext cx="355402" cy="355402"/>
          </a:xfrm>
          <a:prstGeom prst="roundRect">
            <a:avLst>
              <a:gd name="adj" fmla="val 6667"/>
            </a:avLst>
          </a:prstGeom>
          <a:solidFill>
            <a:srgbClr val="F3EEE3"/>
          </a:solidFill>
          <a:ln/>
        </p:spPr>
      </p:sp>
      <p:sp>
        <p:nvSpPr>
          <p:cNvPr id="7" name="Text 4"/>
          <p:cNvSpPr/>
          <p:nvPr/>
        </p:nvSpPr>
        <p:spPr>
          <a:xfrm>
            <a:off x="734199" y="1775103"/>
            <a:ext cx="111085" cy="236934"/>
          </a:xfrm>
          <a:prstGeom prst="rect">
            <a:avLst/>
          </a:prstGeom>
          <a:noFill/>
          <a:ln/>
        </p:spPr>
        <p:txBody>
          <a:bodyPr wrap="none" lIns="0" tIns="0" rIns="0" bIns="0" rtlCol="0" anchor="t"/>
          <a:lstStyle/>
          <a:p>
            <a:pPr algn="ctr" indent="0" marL="0">
              <a:lnSpc>
                <a:spcPts val="1850"/>
              </a:lnSpc>
              <a:buNone/>
            </a:pPr>
            <a:r>
              <a:rPr lang="en-US" sz="1850" dirty="0">
                <a:solidFill>
                  <a:srgbClr val="2B4150"/>
                </a:solidFill>
                <a:latin typeface="MuseoModerno Medium" pitchFamily="34" charset="0"/>
                <a:ea typeface="MuseoModerno Medium" pitchFamily="34" charset="-122"/>
                <a:cs typeface="MuseoModerno Medium" pitchFamily="34" charset="-120"/>
              </a:rPr>
              <a:t>1</a:t>
            </a:r>
            <a:endParaRPr lang="en-US" sz="1850" dirty="0"/>
          </a:p>
        </p:txBody>
      </p:sp>
      <p:sp>
        <p:nvSpPr>
          <p:cNvPr id="8" name="Text 5"/>
          <p:cNvSpPr/>
          <p:nvPr/>
        </p:nvSpPr>
        <p:spPr>
          <a:xfrm>
            <a:off x="1658541" y="1696164"/>
            <a:ext cx="1974652"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Інтеграція даних</a:t>
            </a:r>
            <a:endParaRPr lang="en-US" sz="1550" dirty="0"/>
          </a:p>
        </p:txBody>
      </p:sp>
      <p:sp>
        <p:nvSpPr>
          <p:cNvPr id="9" name="Text 6"/>
          <p:cNvSpPr/>
          <p:nvPr/>
        </p:nvSpPr>
        <p:spPr>
          <a:xfrm>
            <a:off x="1658541" y="2037755"/>
            <a:ext cx="6932652" cy="75830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Розвиток систем, які дозволяють інтегрувати дані з різних джерел (геологічних, геофізичних, геохімічних, дистанційного зондування) для створення комплексних моделей родовищ та більш точного визначення їх контурів.</a:t>
            </a:r>
            <a:endParaRPr lang="en-US" sz="1200" dirty="0"/>
          </a:p>
        </p:txBody>
      </p:sp>
      <p:sp>
        <p:nvSpPr>
          <p:cNvPr id="10" name="Shape 7"/>
          <p:cNvSpPr/>
          <p:nvPr/>
        </p:nvSpPr>
        <p:spPr>
          <a:xfrm>
            <a:off x="944582" y="3455670"/>
            <a:ext cx="552807" cy="22860"/>
          </a:xfrm>
          <a:prstGeom prst="roundRect">
            <a:avLst>
              <a:gd name="adj" fmla="val 103658"/>
            </a:avLst>
          </a:prstGeom>
          <a:solidFill>
            <a:srgbClr val="D9D4C9"/>
          </a:solidFill>
          <a:ln/>
        </p:spPr>
      </p:sp>
      <p:sp>
        <p:nvSpPr>
          <p:cNvPr id="11" name="Shape 8"/>
          <p:cNvSpPr/>
          <p:nvPr/>
        </p:nvSpPr>
        <p:spPr>
          <a:xfrm>
            <a:off x="612041" y="3289459"/>
            <a:ext cx="355402" cy="355402"/>
          </a:xfrm>
          <a:prstGeom prst="roundRect">
            <a:avLst>
              <a:gd name="adj" fmla="val 6667"/>
            </a:avLst>
          </a:prstGeom>
          <a:solidFill>
            <a:srgbClr val="F3EEE3"/>
          </a:solidFill>
          <a:ln/>
        </p:spPr>
      </p:sp>
      <p:sp>
        <p:nvSpPr>
          <p:cNvPr id="12" name="Text 9"/>
          <p:cNvSpPr/>
          <p:nvPr/>
        </p:nvSpPr>
        <p:spPr>
          <a:xfrm>
            <a:off x="723840" y="3348633"/>
            <a:ext cx="131683" cy="236934"/>
          </a:xfrm>
          <a:prstGeom prst="rect">
            <a:avLst/>
          </a:prstGeom>
          <a:noFill/>
          <a:ln/>
        </p:spPr>
        <p:txBody>
          <a:bodyPr wrap="none" lIns="0" tIns="0" rIns="0" bIns="0" rtlCol="0" anchor="t"/>
          <a:lstStyle/>
          <a:p>
            <a:pPr algn="ctr" indent="0" marL="0">
              <a:lnSpc>
                <a:spcPts val="1850"/>
              </a:lnSpc>
              <a:buNone/>
            </a:pPr>
            <a:r>
              <a:rPr lang="en-US" sz="1850" dirty="0">
                <a:solidFill>
                  <a:srgbClr val="2B4150"/>
                </a:solidFill>
                <a:latin typeface="MuseoModerno Medium" pitchFamily="34" charset="0"/>
                <a:ea typeface="MuseoModerno Medium" pitchFamily="34" charset="-122"/>
                <a:cs typeface="MuseoModerno Medium" pitchFamily="34" charset="-120"/>
              </a:rPr>
              <a:t>2</a:t>
            </a:r>
            <a:endParaRPr lang="en-US" sz="1850" dirty="0"/>
          </a:p>
        </p:txBody>
      </p:sp>
      <p:sp>
        <p:nvSpPr>
          <p:cNvPr id="13" name="Text 10"/>
          <p:cNvSpPr/>
          <p:nvPr/>
        </p:nvSpPr>
        <p:spPr>
          <a:xfrm>
            <a:off x="1658541" y="3269694"/>
            <a:ext cx="1974652"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Штучний інтелект</a:t>
            </a:r>
            <a:endParaRPr lang="en-US" sz="1550" dirty="0"/>
          </a:p>
        </p:txBody>
      </p:sp>
      <p:sp>
        <p:nvSpPr>
          <p:cNvPr id="14" name="Text 11"/>
          <p:cNvSpPr/>
          <p:nvPr/>
        </p:nvSpPr>
        <p:spPr>
          <a:xfrm>
            <a:off x="1658541" y="3611285"/>
            <a:ext cx="6932652" cy="75830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Широке впровадження алгоритмів машинного навчання та штучного інтелекту для аналізу геологічних даних, прогнозування розподілу корисних компонентів та автоматизованого визначення оптимальних контурів родовищ.</a:t>
            </a:r>
            <a:endParaRPr lang="en-US" sz="1200" dirty="0"/>
          </a:p>
        </p:txBody>
      </p:sp>
      <p:sp>
        <p:nvSpPr>
          <p:cNvPr id="15" name="Shape 12"/>
          <p:cNvSpPr/>
          <p:nvPr/>
        </p:nvSpPr>
        <p:spPr>
          <a:xfrm>
            <a:off x="944582" y="5029200"/>
            <a:ext cx="552807" cy="22860"/>
          </a:xfrm>
          <a:prstGeom prst="roundRect">
            <a:avLst>
              <a:gd name="adj" fmla="val 103658"/>
            </a:avLst>
          </a:prstGeom>
          <a:solidFill>
            <a:srgbClr val="D9D4C9"/>
          </a:solidFill>
          <a:ln/>
        </p:spPr>
      </p:sp>
      <p:sp>
        <p:nvSpPr>
          <p:cNvPr id="16" name="Shape 13"/>
          <p:cNvSpPr/>
          <p:nvPr/>
        </p:nvSpPr>
        <p:spPr>
          <a:xfrm>
            <a:off x="612041" y="4862989"/>
            <a:ext cx="355402" cy="355402"/>
          </a:xfrm>
          <a:prstGeom prst="roundRect">
            <a:avLst>
              <a:gd name="adj" fmla="val 6667"/>
            </a:avLst>
          </a:prstGeom>
          <a:solidFill>
            <a:srgbClr val="F3EEE3"/>
          </a:solidFill>
          <a:ln/>
        </p:spPr>
      </p:sp>
      <p:sp>
        <p:nvSpPr>
          <p:cNvPr id="17" name="Text 14"/>
          <p:cNvSpPr/>
          <p:nvPr/>
        </p:nvSpPr>
        <p:spPr>
          <a:xfrm>
            <a:off x="723126" y="4922163"/>
            <a:ext cx="133112" cy="236934"/>
          </a:xfrm>
          <a:prstGeom prst="rect">
            <a:avLst/>
          </a:prstGeom>
          <a:noFill/>
          <a:ln/>
        </p:spPr>
        <p:txBody>
          <a:bodyPr wrap="none" lIns="0" tIns="0" rIns="0" bIns="0" rtlCol="0" anchor="t"/>
          <a:lstStyle/>
          <a:p>
            <a:pPr algn="ctr" indent="0" marL="0">
              <a:lnSpc>
                <a:spcPts val="1850"/>
              </a:lnSpc>
              <a:buNone/>
            </a:pPr>
            <a:r>
              <a:rPr lang="en-US" sz="1850" dirty="0">
                <a:solidFill>
                  <a:srgbClr val="2B4150"/>
                </a:solidFill>
                <a:latin typeface="MuseoModerno Medium" pitchFamily="34" charset="0"/>
                <a:ea typeface="MuseoModerno Medium" pitchFamily="34" charset="-122"/>
                <a:cs typeface="MuseoModerno Medium" pitchFamily="34" charset="-120"/>
              </a:rPr>
              <a:t>3</a:t>
            </a:r>
            <a:endParaRPr lang="en-US" sz="1850" dirty="0"/>
          </a:p>
        </p:txBody>
      </p:sp>
      <p:sp>
        <p:nvSpPr>
          <p:cNvPr id="18" name="Text 15"/>
          <p:cNvSpPr/>
          <p:nvPr/>
        </p:nvSpPr>
        <p:spPr>
          <a:xfrm>
            <a:off x="1658541" y="4843224"/>
            <a:ext cx="2778204"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Реальночасовий моніторинг</a:t>
            </a:r>
            <a:endParaRPr lang="en-US" sz="1550" dirty="0"/>
          </a:p>
        </p:txBody>
      </p:sp>
      <p:sp>
        <p:nvSpPr>
          <p:cNvPr id="19" name="Text 16"/>
          <p:cNvSpPr/>
          <p:nvPr/>
        </p:nvSpPr>
        <p:spPr>
          <a:xfrm>
            <a:off x="1658541" y="5184815"/>
            <a:ext cx="6932652" cy="50553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Розвиток систем постійного моніторингу родовищ під час їх розробки, які дозволяють уточнювати контури в режимі реального часу та оперативно адаптувати плани видобутку до нових даних.</a:t>
            </a:r>
            <a:endParaRPr lang="en-US" sz="1200" dirty="0"/>
          </a:p>
        </p:txBody>
      </p:sp>
      <p:sp>
        <p:nvSpPr>
          <p:cNvPr id="20" name="Shape 17"/>
          <p:cNvSpPr/>
          <p:nvPr/>
        </p:nvSpPr>
        <p:spPr>
          <a:xfrm>
            <a:off x="944582" y="6349960"/>
            <a:ext cx="552807" cy="22860"/>
          </a:xfrm>
          <a:prstGeom prst="roundRect">
            <a:avLst>
              <a:gd name="adj" fmla="val 103658"/>
            </a:avLst>
          </a:prstGeom>
          <a:solidFill>
            <a:srgbClr val="D9D4C9"/>
          </a:solidFill>
          <a:ln/>
        </p:spPr>
      </p:sp>
      <p:sp>
        <p:nvSpPr>
          <p:cNvPr id="21" name="Shape 18"/>
          <p:cNvSpPr/>
          <p:nvPr/>
        </p:nvSpPr>
        <p:spPr>
          <a:xfrm>
            <a:off x="612041" y="6183749"/>
            <a:ext cx="355402" cy="355402"/>
          </a:xfrm>
          <a:prstGeom prst="roundRect">
            <a:avLst>
              <a:gd name="adj" fmla="val 6667"/>
            </a:avLst>
          </a:prstGeom>
          <a:solidFill>
            <a:srgbClr val="F3EEE3"/>
          </a:solidFill>
          <a:ln/>
        </p:spPr>
      </p:sp>
      <p:sp>
        <p:nvSpPr>
          <p:cNvPr id="22" name="Text 19"/>
          <p:cNvSpPr/>
          <p:nvPr/>
        </p:nvSpPr>
        <p:spPr>
          <a:xfrm>
            <a:off x="713482" y="6242923"/>
            <a:ext cx="152519" cy="236934"/>
          </a:xfrm>
          <a:prstGeom prst="rect">
            <a:avLst/>
          </a:prstGeom>
          <a:noFill/>
          <a:ln/>
        </p:spPr>
        <p:txBody>
          <a:bodyPr wrap="none" lIns="0" tIns="0" rIns="0" bIns="0" rtlCol="0" anchor="t"/>
          <a:lstStyle/>
          <a:p>
            <a:pPr algn="ctr" indent="0" marL="0">
              <a:lnSpc>
                <a:spcPts val="1850"/>
              </a:lnSpc>
              <a:buNone/>
            </a:pPr>
            <a:r>
              <a:rPr lang="en-US" sz="1850" dirty="0">
                <a:solidFill>
                  <a:srgbClr val="2B4150"/>
                </a:solidFill>
                <a:latin typeface="MuseoModerno Medium" pitchFamily="34" charset="0"/>
                <a:ea typeface="MuseoModerno Medium" pitchFamily="34" charset="-122"/>
                <a:cs typeface="MuseoModerno Medium" pitchFamily="34" charset="-120"/>
              </a:rPr>
              <a:t>4</a:t>
            </a:r>
            <a:endParaRPr lang="en-US" sz="1850" dirty="0"/>
          </a:p>
        </p:txBody>
      </p:sp>
      <p:sp>
        <p:nvSpPr>
          <p:cNvPr id="23" name="Text 20"/>
          <p:cNvSpPr/>
          <p:nvPr/>
        </p:nvSpPr>
        <p:spPr>
          <a:xfrm>
            <a:off x="1658541" y="6163985"/>
            <a:ext cx="2165390" cy="246817"/>
          </a:xfrm>
          <a:prstGeom prst="rect">
            <a:avLst/>
          </a:prstGeom>
          <a:noFill/>
          <a:ln/>
        </p:spPr>
        <p:txBody>
          <a:bodyPr wrap="none" lIns="0" tIns="0" rIns="0" bIns="0" rtlCol="0" anchor="t"/>
          <a:lstStyle/>
          <a:p>
            <a:pPr algn="l" indent="0" marL="0">
              <a:lnSpc>
                <a:spcPts val="1900"/>
              </a:lnSpc>
              <a:buNone/>
            </a:pPr>
            <a:r>
              <a:rPr lang="en-US" sz="1550" dirty="0">
                <a:solidFill>
                  <a:srgbClr val="2B4150"/>
                </a:solidFill>
                <a:latin typeface="MuseoModerno Medium" pitchFamily="34" charset="0"/>
                <a:ea typeface="MuseoModerno Medium" pitchFamily="34" charset="-122"/>
                <a:cs typeface="MuseoModerno Medium" pitchFamily="34" charset="-120"/>
              </a:rPr>
              <a:t>Віртуальна реальність</a:t>
            </a:r>
            <a:endParaRPr lang="en-US" sz="1550" dirty="0"/>
          </a:p>
        </p:txBody>
      </p:sp>
      <p:sp>
        <p:nvSpPr>
          <p:cNvPr id="24" name="Text 21"/>
          <p:cNvSpPr/>
          <p:nvPr/>
        </p:nvSpPr>
        <p:spPr>
          <a:xfrm>
            <a:off x="1658541" y="6505575"/>
            <a:ext cx="6932652" cy="758309"/>
          </a:xfrm>
          <a:prstGeom prst="rect">
            <a:avLst/>
          </a:prstGeom>
          <a:noFill/>
          <a:ln/>
        </p:spPr>
        <p:txBody>
          <a:bodyPr wrap="square" lIns="0" tIns="0" rIns="0" bIns="0" rtlCol="0" anchor="t"/>
          <a:lstStyle/>
          <a:p>
            <a:pPr algn="l" indent="0" marL="0">
              <a:lnSpc>
                <a:spcPts val="1950"/>
              </a:lnSpc>
              <a:buNone/>
            </a:pPr>
            <a:r>
              <a:rPr lang="en-US" sz="1200" dirty="0">
                <a:solidFill>
                  <a:srgbClr val="2B4150"/>
                </a:solidFill>
                <a:latin typeface="Source Sans Pro" pitchFamily="34" charset="0"/>
                <a:ea typeface="Source Sans Pro" pitchFamily="34" charset="-122"/>
                <a:cs typeface="Source Sans Pro" pitchFamily="34" charset="-120"/>
              </a:rPr>
              <a:t>Використання технологій віртуальної та доповненої реальності для візуалізації тривимірних моделей родовищ та їх контурів, що дозволяє інженерам та геологам більш ефективно аналізувати дані та приймати рішення.</a:t>
            </a:r>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74926" y="595074"/>
            <a:ext cx="4203859" cy="525423"/>
          </a:xfrm>
          <a:prstGeom prst="rect">
            <a:avLst/>
          </a:prstGeom>
          <a:noFill/>
          <a:ln/>
        </p:spPr>
        <p:txBody>
          <a:bodyPr wrap="none" lIns="0" tIns="0" rIns="0" bIns="0" rtlCol="0" anchor="t"/>
          <a:lstStyle/>
          <a:p>
            <a:pPr indent="0" marL="0">
              <a:lnSpc>
                <a:spcPts val="4100"/>
              </a:lnSpc>
              <a:buNone/>
            </a:pPr>
            <a:r>
              <a:rPr lang="en-US" sz="3300" dirty="0">
                <a:solidFill>
                  <a:srgbClr val="124E73"/>
                </a:solidFill>
                <a:latin typeface="MuseoModerno Medium" pitchFamily="34" charset="0"/>
                <a:ea typeface="MuseoModerno Medium" pitchFamily="34" charset="-122"/>
                <a:cs typeface="MuseoModerno Medium" pitchFamily="34" charset="-120"/>
              </a:rPr>
              <a:t>Висновки</a:t>
            </a:r>
            <a:endParaRPr lang="en-US" sz="3300" dirty="0"/>
          </a:p>
        </p:txBody>
      </p:sp>
      <p:sp>
        <p:nvSpPr>
          <p:cNvPr id="4" name="Shape 1"/>
          <p:cNvSpPr/>
          <p:nvPr/>
        </p:nvSpPr>
        <p:spPr>
          <a:xfrm>
            <a:off x="6074926" y="1372672"/>
            <a:ext cx="7966948" cy="1237655"/>
          </a:xfrm>
          <a:prstGeom prst="roundRect">
            <a:avLst>
              <a:gd name="adj" fmla="val 2038"/>
            </a:avLst>
          </a:prstGeom>
          <a:solidFill>
            <a:srgbClr val="F3EEE3"/>
          </a:solidFill>
          <a:ln/>
        </p:spPr>
      </p:sp>
      <p:sp>
        <p:nvSpPr>
          <p:cNvPr id="5" name="Text 2"/>
          <p:cNvSpPr/>
          <p:nvPr/>
        </p:nvSpPr>
        <p:spPr>
          <a:xfrm>
            <a:off x="6243042" y="1540788"/>
            <a:ext cx="2101929" cy="262652"/>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Комплексний підхід</a:t>
            </a:r>
            <a:endParaRPr lang="en-US" sz="1650" dirty="0"/>
          </a:p>
        </p:txBody>
      </p:sp>
      <p:sp>
        <p:nvSpPr>
          <p:cNvPr id="6" name="Text 3"/>
          <p:cNvSpPr/>
          <p:nvPr/>
        </p:nvSpPr>
        <p:spPr>
          <a:xfrm>
            <a:off x="6243042" y="1904286"/>
            <a:ext cx="7630716" cy="537924"/>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Визначення внутрішнього та зовнішнього контурів тіл корисних копалин є складним процесом, який поєднує геологічні, технологічні, економічні, екологічні та математичні підходи.</a:t>
            </a:r>
            <a:endParaRPr lang="en-US" sz="1300" dirty="0"/>
          </a:p>
        </p:txBody>
      </p:sp>
      <p:sp>
        <p:nvSpPr>
          <p:cNvPr id="7" name="Shape 4"/>
          <p:cNvSpPr/>
          <p:nvPr/>
        </p:nvSpPr>
        <p:spPr>
          <a:xfrm>
            <a:off x="6074926" y="2778443"/>
            <a:ext cx="7966948" cy="1506617"/>
          </a:xfrm>
          <a:prstGeom prst="roundRect">
            <a:avLst>
              <a:gd name="adj" fmla="val 1674"/>
            </a:avLst>
          </a:prstGeom>
          <a:solidFill>
            <a:srgbClr val="F3EEE3"/>
          </a:solidFill>
          <a:ln/>
        </p:spPr>
      </p:sp>
      <p:sp>
        <p:nvSpPr>
          <p:cNvPr id="8" name="Text 5"/>
          <p:cNvSpPr/>
          <p:nvPr/>
        </p:nvSpPr>
        <p:spPr>
          <a:xfrm>
            <a:off x="6243042" y="2946559"/>
            <a:ext cx="2231827" cy="262652"/>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Економічне значення</a:t>
            </a:r>
            <a:endParaRPr lang="en-US" sz="1650" dirty="0"/>
          </a:p>
        </p:txBody>
      </p:sp>
      <p:sp>
        <p:nvSpPr>
          <p:cNvPr id="9" name="Text 6"/>
          <p:cNvSpPr/>
          <p:nvPr/>
        </p:nvSpPr>
        <p:spPr>
          <a:xfrm>
            <a:off x="6243042" y="3310057"/>
            <a:ext cx="7630716" cy="806887"/>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Внутрішній контур визначає межі балансових запасів, тобто корисних копалин, що можуть бути видобуті за сучасних економічних і технологічних умов, а зовнішній контур охоплює потенційні ресурси, які можуть стати рентабельними у майбутньому.</a:t>
            </a:r>
            <a:endParaRPr lang="en-US" sz="1300" dirty="0"/>
          </a:p>
        </p:txBody>
      </p:sp>
      <p:sp>
        <p:nvSpPr>
          <p:cNvPr id="10" name="Shape 7"/>
          <p:cNvSpPr/>
          <p:nvPr/>
        </p:nvSpPr>
        <p:spPr>
          <a:xfrm>
            <a:off x="6074926" y="4453176"/>
            <a:ext cx="7966948" cy="1506617"/>
          </a:xfrm>
          <a:prstGeom prst="roundRect">
            <a:avLst>
              <a:gd name="adj" fmla="val 1674"/>
            </a:avLst>
          </a:prstGeom>
          <a:solidFill>
            <a:srgbClr val="F3EEE3"/>
          </a:solidFill>
          <a:ln/>
        </p:spPr>
      </p:sp>
      <p:sp>
        <p:nvSpPr>
          <p:cNvPr id="11" name="Text 8"/>
          <p:cNvSpPr/>
          <p:nvPr/>
        </p:nvSpPr>
        <p:spPr>
          <a:xfrm>
            <a:off x="6243042" y="4621292"/>
            <a:ext cx="2101929" cy="262652"/>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Сучасні технології</a:t>
            </a:r>
            <a:endParaRPr lang="en-US" sz="1650" dirty="0"/>
          </a:p>
        </p:txBody>
      </p:sp>
      <p:sp>
        <p:nvSpPr>
          <p:cNvPr id="12" name="Text 9"/>
          <p:cNvSpPr/>
          <p:nvPr/>
        </p:nvSpPr>
        <p:spPr>
          <a:xfrm>
            <a:off x="6243042" y="4984790"/>
            <a:ext cx="7630716" cy="806887"/>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Застосування сучасних геостатистичних методів, геофізичних досліджень та цифрового моделювання забезпечує точність визначення контурів, що є ключовим для оптимізації видобутку та ефективного використання природних ресурсів.</a:t>
            </a:r>
            <a:endParaRPr lang="en-US" sz="1300" dirty="0"/>
          </a:p>
        </p:txBody>
      </p:sp>
      <p:sp>
        <p:nvSpPr>
          <p:cNvPr id="13" name="Shape 10"/>
          <p:cNvSpPr/>
          <p:nvPr/>
        </p:nvSpPr>
        <p:spPr>
          <a:xfrm>
            <a:off x="6074926" y="6127909"/>
            <a:ext cx="7966948" cy="1506617"/>
          </a:xfrm>
          <a:prstGeom prst="roundRect">
            <a:avLst>
              <a:gd name="adj" fmla="val 1674"/>
            </a:avLst>
          </a:prstGeom>
          <a:solidFill>
            <a:srgbClr val="F3EEE3"/>
          </a:solidFill>
          <a:ln/>
        </p:spPr>
      </p:sp>
      <p:sp>
        <p:nvSpPr>
          <p:cNvPr id="14" name="Text 11"/>
          <p:cNvSpPr/>
          <p:nvPr/>
        </p:nvSpPr>
        <p:spPr>
          <a:xfrm>
            <a:off x="6243042" y="6296025"/>
            <a:ext cx="2323267" cy="262652"/>
          </a:xfrm>
          <a:prstGeom prst="rect">
            <a:avLst/>
          </a:prstGeom>
          <a:noFill/>
          <a:ln/>
        </p:spPr>
        <p:txBody>
          <a:bodyPr wrap="none" lIns="0" tIns="0" rIns="0" bIns="0" rtlCol="0" anchor="t"/>
          <a:lstStyle/>
          <a:p>
            <a:pPr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Перспективи розвитку</a:t>
            </a:r>
            <a:endParaRPr lang="en-US" sz="1650" dirty="0"/>
          </a:p>
        </p:txBody>
      </p:sp>
      <p:sp>
        <p:nvSpPr>
          <p:cNvPr id="15" name="Text 12"/>
          <p:cNvSpPr/>
          <p:nvPr/>
        </p:nvSpPr>
        <p:spPr>
          <a:xfrm>
            <a:off x="6243042" y="6659523"/>
            <a:ext cx="7630716" cy="806887"/>
          </a:xfrm>
          <a:prstGeom prst="rect">
            <a:avLst/>
          </a:prstGeom>
          <a:noFill/>
          <a:ln/>
        </p:spPr>
        <p:txBody>
          <a:bodyPr wrap="square" lIns="0" tIns="0" rIns="0" bIns="0" rtlCol="0" anchor="t"/>
          <a:lstStyle/>
          <a:p>
            <a:pPr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Розвиток технологій штучного інтелекту, дистанційного зондування та реальночасового моніторингу відкриває нові можливості для більш точного та ефективного визначення контурів родовищ у майбутньому.</a:t>
            </a:r>
            <a:endParaRPr lang="en-US" sz="1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51867" y="900708"/>
            <a:ext cx="7840266" cy="1163955"/>
          </a:xfrm>
          <a:prstGeom prst="rect">
            <a:avLst/>
          </a:prstGeom>
          <a:noFill/>
          <a:ln/>
        </p:spPr>
        <p:txBody>
          <a:bodyPr wrap="square" lIns="0" tIns="0" rIns="0" bIns="0" rtlCol="0" anchor="t"/>
          <a:lstStyle/>
          <a:p>
            <a:pPr indent="0" marL="0">
              <a:lnSpc>
                <a:spcPts val="4550"/>
              </a:lnSpc>
              <a:buNone/>
            </a:pPr>
            <a:r>
              <a:rPr lang="en-US" sz="3650" dirty="0">
                <a:solidFill>
                  <a:srgbClr val="124E73"/>
                </a:solidFill>
                <a:latin typeface="MuseoModerno Medium" pitchFamily="34" charset="0"/>
                <a:ea typeface="MuseoModerno Medium" pitchFamily="34" charset="-122"/>
                <a:cs typeface="MuseoModerno Medium" pitchFamily="34" charset="-120"/>
              </a:rPr>
              <a:t>Визначення внутрішнього контуру</a:t>
            </a:r>
            <a:endParaRPr lang="en-US" sz="3650" dirty="0"/>
          </a:p>
        </p:txBody>
      </p:sp>
      <p:sp>
        <p:nvSpPr>
          <p:cNvPr id="4" name="Shape 1"/>
          <p:cNvSpPr/>
          <p:nvPr/>
        </p:nvSpPr>
        <p:spPr>
          <a:xfrm>
            <a:off x="651867" y="2553414"/>
            <a:ext cx="418981" cy="418981"/>
          </a:xfrm>
          <a:prstGeom prst="roundRect">
            <a:avLst>
              <a:gd name="adj" fmla="val 6668"/>
            </a:avLst>
          </a:prstGeom>
          <a:solidFill>
            <a:srgbClr val="F3EEE3"/>
          </a:solidFill>
          <a:ln/>
        </p:spPr>
      </p:sp>
      <p:sp>
        <p:nvSpPr>
          <p:cNvPr id="5" name="Text 2"/>
          <p:cNvSpPr/>
          <p:nvPr/>
        </p:nvSpPr>
        <p:spPr>
          <a:xfrm>
            <a:off x="795814" y="2623185"/>
            <a:ext cx="131088" cy="279440"/>
          </a:xfrm>
          <a:prstGeom prst="rect">
            <a:avLst/>
          </a:prstGeom>
          <a:noFill/>
          <a:ln/>
        </p:spPr>
        <p:txBody>
          <a:bodyPr wrap="none" lIns="0" tIns="0" rIns="0" bIns="0" rtlCol="0" anchor="t"/>
          <a:lstStyle/>
          <a:p>
            <a:pPr algn="ctr" indent="0" marL="0">
              <a:lnSpc>
                <a:spcPts val="2150"/>
              </a:lnSpc>
              <a:buNone/>
            </a:pPr>
            <a:r>
              <a:rPr lang="en-US" sz="2150" dirty="0">
                <a:solidFill>
                  <a:srgbClr val="2B4150"/>
                </a:solidFill>
                <a:latin typeface="MuseoModerno Medium" pitchFamily="34" charset="0"/>
                <a:ea typeface="MuseoModerno Medium" pitchFamily="34" charset="-122"/>
                <a:cs typeface="MuseoModerno Medium" pitchFamily="34" charset="-120"/>
              </a:rPr>
              <a:t>1</a:t>
            </a:r>
            <a:endParaRPr lang="en-US" sz="2150" dirty="0"/>
          </a:p>
        </p:txBody>
      </p:sp>
      <p:sp>
        <p:nvSpPr>
          <p:cNvPr id="6" name="Text 3"/>
          <p:cNvSpPr/>
          <p:nvPr/>
        </p:nvSpPr>
        <p:spPr>
          <a:xfrm>
            <a:off x="1257062" y="2553414"/>
            <a:ext cx="2699266" cy="290870"/>
          </a:xfrm>
          <a:prstGeom prst="rect">
            <a:avLst/>
          </a:prstGeom>
          <a:noFill/>
          <a:ln/>
        </p:spPr>
        <p:txBody>
          <a:bodyPr wrap="none" lIns="0" tIns="0" rIns="0" bIns="0" rtlCol="0" anchor="t"/>
          <a:lstStyle/>
          <a:p>
            <a:pPr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Економічна доцільність</a:t>
            </a:r>
            <a:endParaRPr lang="en-US" sz="1800" dirty="0"/>
          </a:p>
        </p:txBody>
      </p:sp>
      <p:sp>
        <p:nvSpPr>
          <p:cNvPr id="7" name="Text 4"/>
          <p:cNvSpPr/>
          <p:nvPr/>
        </p:nvSpPr>
        <p:spPr>
          <a:xfrm>
            <a:off x="1257062" y="2955965"/>
            <a:ext cx="3221831" cy="2681049"/>
          </a:xfrm>
          <a:prstGeom prst="rect">
            <a:avLst/>
          </a:prstGeom>
          <a:noFill/>
          <a:ln/>
        </p:spPr>
        <p:txBody>
          <a:bodyPr wrap="square" lIns="0" tIns="0" rIns="0" bIns="0" rtlCol="0" anchor="t"/>
          <a:lstStyle/>
          <a:p>
            <a:pPr indent="0" marL="0">
              <a:lnSpc>
                <a:spcPts val="2300"/>
              </a:lnSpc>
              <a:buNone/>
            </a:pPr>
            <a:r>
              <a:rPr lang="en-US" sz="1450" dirty="0">
                <a:solidFill>
                  <a:srgbClr val="2B4150"/>
                </a:solidFill>
                <a:latin typeface="Source Sans Pro" pitchFamily="34" charset="0"/>
                <a:ea typeface="Source Sans Pro" pitchFamily="34" charset="-122"/>
                <a:cs typeface="Source Sans Pro" pitchFamily="34" charset="-120"/>
              </a:rPr>
              <a:t>Внутрішній контур – це геометрична межа, що обмежує промислову частину рудного тіла на основі бортового вмісту корисного компонента (0,5-1,5% для кольорових металів, 0,2-0,5 г/т для золота, 15-25% для залізних руд), за якого видобуток забезпечує рентабельність при поточній кон'юнктурі ринку.</a:t>
            </a:r>
            <a:endParaRPr lang="en-US" sz="1450" dirty="0"/>
          </a:p>
        </p:txBody>
      </p:sp>
      <p:sp>
        <p:nvSpPr>
          <p:cNvPr id="8" name="Shape 5"/>
          <p:cNvSpPr/>
          <p:nvPr/>
        </p:nvSpPr>
        <p:spPr>
          <a:xfrm>
            <a:off x="4665107" y="2553414"/>
            <a:ext cx="418981" cy="418981"/>
          </a:xfrm>
          <a:prstGeom prst="roundRect">
            <a:avLst>
              <a:gd name="adj" fmla="val 6668"/>
            </a:avLst>
          </a:prstGeom>
          <a:solidFill>
            <a:srgbClr val="F3EEE3"/>
          </a:solidFill>
          <a:ln/>
        </p:spPr>
      </p:sp>
      <p:sp>
        <p:nvSpPr>
          <p:cNvPr id="9" name="Text 6"/>
          <p:cNvSpPr/>
          <p:nvPr/>
        </p:nvSpPr>
        <p:spPr>
          <a:xfrm>
            <a:off x="4796909" y="2623185"/>
            <a:ext cx="155377" cy="279440"/>
          </a:xfrm>
          <a:prstGeom prst="rect">
            <a:avLst/>
          </a:prstGeom>
          <a:noFill/>
          <a:ln/>
        </p:spPr>
        <p:txBody>
          <a:bodyPr wrap="none" lIns="0" tIns="0" rIns="0" bIns="0" rtlCol="0" anchor="t"/>
          <a:lstStyle/>
          <a:p>
            <a:pPr algn="ctr" indent="0" marL="0">
              <a:lnSpc>
                <a:spcPts val="2150"/>
              </a:lnSpc>
              <a:buNone/>
            </a:pPr>
            <a:r>
              <a:rPr lang="en-US" sz="2150" dirty="0">
                <a:solidFill>
                  <a:srgbClr val="2B4150"/>
                </a:solidFill>
                <a:latin typeface="MuseoModerno Medium" pitchFamily="34" charset="0"/>
                <a:ea typeface="MuseoModerno Medium" pitchFamily="34" charset="-122"/>
                <a:cs typeface="MuseoModerno Medium" pitchFamily="34" charset="-120"/>
              </a:rPr>
              <a:t>2</a:t>
            </a:r>
            <a:endParaRPr lang="en-US" sz="2150" dirty="0"/>
          </a:p>
        </p:txBody>
      </p:sp>
      <p:sp>
        <p:nvSpPr>
          <p:cNvPr id="10" name="Text 7"/>
          <p:cNvSpPr/>
          <p:nvPr/>
        </p:nvSpPr>
        <p:spPr>
          <a:xfrm>
            <a:off x="5270302" y="2553414"/>
            <a:ext cx="2328148" cy="290870"/>
          </a:xfrm>
          <a:prstGeom prst="rect">
            <a:avLst/>
          </a:prstGeom>
          <a:noFill/>
          <a:ln/>
        </p:spPr>
        <p:txBody>
          <a:bodyPr wrap="none" lIns="0" tIns="0" rIns="0" bIns="0" rtlCol="0" anchor="t"/>
          <a:lstStyle/>
          <a:p>
            <a:pPr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Балансові запаси</a:t>
            </a:r>
            <a:endParaRPr lang="en-US" sz="1800" dirty="0"/>
          </a:p>
        </p:txBody>
      </p:sp>
      <p:sp>
        <p:nvSpPr>
          <p:cNvPr id="11" name="Text 8"/>
          <p:cNvSpPr/>
          <p:nvPr/>
        </p:nvSpPr>
        <p:spPr>
          <a:xfrm>
            <a:off x="5270302" y="2955965"/>
            <a:ext cx="3221831" cy="2085261"/>
          </a:xfrm>
          <a:prstGeom prst="rect">
            <a:avLst/>
          </a:prstGeom>
          <a:noFill/>
          <a:ln/>
        </p:spPr>
        <p:txBody>
          <a:bodyPr wrap="square" lIns="0" tIns="0" rIns="0" bIns="0" rtlCol="0" anchor="t"/>
          <a:lstStyle/>
          <a:p>
            <a:pPr indent="0" marL="0">
              <a:lnSpc>
                <a:spcPts val="2300"/>
              </a:lnSpc>
              <a:buNone/>
            </a:pPr>
            <a:r>
              <a:rPr lang="en-US" sz="1450" dirty="0">
                <a:solidFill>
                  <a:srgbClr val="2B4150"/>
                </a:solidFill>
                <a:latin typeface="Source Sans Pro" pitchFamily="34" charset="0"/>
                <a:ea typeface="Source Sans Pro" pitchFamily="34" charset="-122"/>
                <a:cs typeface="Source Sans Pro" pitchFamily="34" charset="-120"/>
              </a:rPr>
              <a:t>В межах цього контуру містяться балансові запаси категорій A, B і C1 з достовірністю оцінки не менше 80%, які можуть бути залучені до розробки з коефіцієнтом вилучення 90-95% та забезпеченням окупності капітальних вкладень протягом 3-5 років.</a:t>
            </a:r>
            <a:endParaRPr lang="en-US" sz="1450" dirty="0"/>
          </a:p>
        </p:txBody>
      </p:sp>
      <p:sp>
        <p:nvSpPr>
          <p:cNvPr id="12" name="Shape 9"/>
          <p:cNvSpPr/>
          <p:nvPr/>
        </p:nvSpPr>
        <p:spPr>
          <a:xfrm>
            <a:off x="651867" y="6032659"/>
            <a:ext cx="418981" cy="418981"/>
          </a:xfrm>
          <a:prstGeom prst="roundRect">
            <a:avLst>
              <a:gd name="adj" fmla="val 6668"/>
            </a:avLst>
          </a:prstGeom>
          <a:solidFill>
            <a:srgbClr val="F3EEE3"/>
          </a:solidFill>
          <a:ln/>
        </p:spPr>
      </p:sp>
      <p:sp>
        <p:nvSpPr>
          <p:cNvPr id="13" name="Text 10"/>
          <p:cNvSpPr/>
          <p:nvPr/>
        </p:nvSpPr>
        <p:spPr>
          <a:xfrm>
            <a:off x="782836" y="6102429"/>
            <a:ext cx="157043" cy="279440"/>
          </a:xfrm>
          <a:prstGeom prst="rect">
            <a:avLst/>
          </a:prstGeom>
          <a:noFill/>
          <a:ln/>
        </p:spPr>
        <p:txBody>
          <a:bodyPr wrap="none" lIns="0" tIns="0" rIns="0" bIns="0" rtlCol="0" anchor="t"/>
          <a:lstStyle/>
          <a:p>
            <a:pPr algn="ctr" indent="0" marL="0">
              <a:lnSpc>
                <a:spcPts val="2150"/>
              </a:lnSpc>
              <a:buNone/>
            </a:pPr>
            <a:r>
              <a:rPr lang="en-US" sz="2150" dirty="0">
                <a:solidFill>
                  <a:srgbClr val="2B4150"/>
                </a:solidFill>
                <a:latin typeface="MuseoModerno Medium" pitchFamily="34" charset="0"/>
                <a:ea typeface="MuseoModerno Medium" pitchFamily="34" charset="-122"/>
                <a:cs typeface="MuseoModerno Medium" pitchFamily="34" charset="-120"/>
              </a:rPr>
              <a:t>3</a:t>
            </a:r>
            <a:endParaRPr lang="en-US" sz="2150" dirty="0"/>
          </a:p>
        </p:txBody>
      </p:sp>
      <p:sp>
        <p:nvSpPr>
          <p:cNvPr id="14" name="Text 11"/>
          <p:cNvSpPr/>
          <p:nvPr/>
        </p:nvSpPr>
        <p:spPr>
          <a:xfrm>
            <a:off x="1257062" y="6032659"/>
            <a:ext cx="2549009" cy="290870"/>
          </a:xfrm>
          <a:prstGeom prst="rect">
            <a:avLst/>
          </a:prstGeom>
          <a:noFill/>
          <a:ln/>
        </p:spPr>
        <p:txBody>
          <a:bodyPr wrap="none" lIns="0" tIns="0" rIns="0" bIns="0" rtlCol="0" anchor="t"/>
          <a:lstStyle/>
          <a:p>
            <a:pPr indent="0" marL="0">
              <a:lnSpc>
                <a:spcPts val="2250"/>
              </a:lnSpc>
              <a:buNone/>
            </a:pPr>
            <a:r>
              <a:rPr lang="en-US" sz="1800" dirty="0">
                <a:solidFill>
                  <a:srgbClr val="2B4150"/>
                </a:solidFill>
                <a:latin typeface="MuseoModerno Medium" pitchFamily="34" charset="0"/>
                <a:ea typeface="MuseoModerno Medium" pitchFamily="34" charset="-122"/>
                <a:cs typeface="MuseoModerno Medium" pitchFamily="34" charset="-120"/>
              </a:rPr>
              <a:t>Методика визначення</a:t>
            </a:r>
            <a:endParaRPr lang="en-US" sz="1800" dirty="0"/>
          </a:p>
        </p:txBody>
      </p:sp>
      <p:sp>
        <p:nvSpPr>
          <p:cNvPr id="15" name="Text 12"/>
          <p:cNvSpPr/>
          <p:nvPr/>
        </p:nvSpPr>
        <p:spPr>
          <a:xfrm>
            <a:off x="1257062" y="6435209"/>
            <a:ext cx="7235071" cy="893683"/>
          </a:xfrm>
          <a:prstGeom prst="rect">
            <a:avLst/>
          </a:prstGeom>
          <a:noFill/>
          <a:ln/>
        </p:spPr>
        <p:txBody>
          <a:bodyPr wrap="square" lIns="0" tIns="0" rIns="0" bIns="0" rtlCol="0" anchor="t"/>
          <a:lstStyle/>
          <a:p>
            <a:pPr indent="0" marL="0">
              <a:lnSpc>
                <a:spcPts val="2300"/>
              </a:lnSpc>
              <a:buNone/>
            </a:pPr>
            <a:r>
              <a:rPr lang="en-US" sz="1450" dirty="0">
                <a:solidFill>
                  <a:srgbClr val="2B4150"/>
                </a:solidFill>
                <a:latin typeface="Source Sans Pro" pitchFamily="34" charset="0"/>
                <a:ea typeface="Source Sans Pro" pitchFamily="34" charset="-122"/>
                <a:cs typeface="Source Sans Pro" pitchFamily="34" charset="-120"/>
              </a:rPr>
              <a:t>Внутрішній контур визначається методом геостатистичної інтерполяції за даними керна з точністю до 5-10 м по латералі та вертикалі, що дозволяє оптимізувати подальше планування гірничих робіт та мінімізувати розубожування руди.</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577"/>
          </a:xfrm>
          <a:prstGeom prst="rect">
            <a:avLst/>
          </a:prstGeom>
        </p:spPr>
      </p:pic>
      <p:sp>
        <p:nvSpPr>
          <p:cNvPr id="3" name="Text 0"/>
          <p:cNvSpPr/>
          <p:nvPr/>
        </p:nvSpPr>
        <p:spPr>
          <a:xfrm>
            <a:off x="725329" y="569833"/>
            <a:ext cx="7693343" cy="1295400"/>
          </a:xfrm>
          <a:prstGeom prst="rect">
            <a:avLst/>
          </a:prstGeom>
          <a:noFill/>
          <a:ln/>
        </p:spPr>
        <p:txBody>
          <a:bodyPr wrap="square" lIns="0" tIns="0" rIns="0" bIns="0" rtlCol="0" anchor="t"/>
          <a:lstStyle/>
          <a:p>
            <a:pPr indent="0" marL="0">
              <a:lnSpc>
                <a:spcPts val="5050"/>
              </a:lnSpc>
              <a:buNone/>
            </a:pPr>
            <a:r>
              <a:rPr lang="en-US" sz="4050" dirty="0">
                <a:solidFill>
                  <a:srgbClr val="124E73"/>
                </a:solidFill>
                <a:latin typeface="MuseoModerno Medium" pitchFamily="34" charset="0"/>
                <a:ea typeface="MuseoModerno Medium" pitchFamily="34" charset="-122"/>
                <a:cs typeface="MuseoModerno Medium" pitchFamily="34" charset="-120"/>
              </a:rPr>
              <a:t>Визначення зовнішнього контуру</a:t>
            </a:r>
            <a:endParaRPr lang="en-US" sz="4050" dirty="0"/>
          </a:p>
        </p:txBody>
      </p:sp>
      <p:sp>
        <p:nvSpPr>
          <p:cNvPr id="4" name="Text 1"/>
          <p:cNvSpPr/>
          <p:nvPr/>
        </p:nvSpPr>
        <p:spPr>
          <a:xfrm>
            <a:off x="725329" y="2176105"/>
            <a:ext cx="7693343" cy="1657945"/>
          </a:xfrm>
          <a:prstGeom prst="rect">
            <a:avLst/>
          </a:prstGeom>
          <a:noFill/>
          <a:ln/>
        </p:spPr>
        <p:txBody>
          <a:bodyPr wrap="square" lIns="0" tIns="0" rIns="0" bIns="0" rtlCol="0" anchor="t"/>
          <a:lstStyle/>
          <a:p>
            <a:pPr indent="0" marL="0">
              <a:lnSpc>
                <a:spcPts val="2600"/>
              </a:lnSpc>
              <a:buNone/>
            </a:pPr>
            <a:r>
              <a:rPr lang="en-US" sz="1600" b="1" dirty="0">
                <a:solidFill>
                  <a:srgbClr val="2B4150"/>
                </a:solidFill>
                <a:latin typeface="Source Sans Pro" pitchFamily="34" charset="0"/>
                <a:ea typeface="Source Sans Pro" pitchFamily="34" charset="-122"/>
                <a:cs typeface="Source Sans Pro" pitchFamily="34" charset="-120"/>
              </a:rPr>
              <a:t>Зовнішній контур</a:t>
            </a:r>
            <a:pPr indent="0" marL="0">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 – це геометрична межа, що окреслює рудне тіло із включенням як балансових запасів (≥0,5-1,5% для кольорових металів), так і забалансових ресурсів (0,3-0,5% для кольорових металів, 0,1-0,2 г/т для золота, 10-15% для залізних руд). Цей контур визначається з точністю до 15-20 м по латералі та вертикалі.</a:t>
            </a:r>
            <a:endParaRPr lang="en-US" sz="1600" dirty="0"/>
          </a:p>
        </p:txBody>
      </p:sp>
      <p:sp>
        <p:nvSpPr>
          <p:cNvPr id="5" name="Text 2"/>
          <p:cNvSpPr/>
          <p:nvPr/>
        </p:nvSpPr>
        <p:spPr>
          <a:xfrm>
            <a:off x="725329" y="4067175"/>
            <a:ext cx="7693343" cy="331589"/>
          </a:xfrm>
          <a:prstGeom prst="rect">
            <a:avLst/>
          </a:prstGeom>
          <a:noFill/>
          <a:ln/>
        </p:spPr>
        <p:txBody>
          <a:bodyPr wrap="none" lIns="0" tIns="0" rIns="0" bIns="0" rtlCol="0" anchor="t"/>
          <a:lstStyle/>
          <a:p>
            <a:pPr indent="0" marL="0">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Зовнішній контур включає:</a:t>
            </a:r>
            <a:endParaRPr lang="en-US" sz="1600" dirty="0"/>
          </a:p>
        </p:txBody>
      </p:sp>
      <p:sp>
        <p:nvSpPr>
          <p:cNvPr id="6" name="Text 3"/>
          <p:cNvSpPr/>
          <p:nvPr/>
        </p:nvSpPr>
        <p:spPr>
          <a:xfrm>
            <a:off x="725329" y="4631888"/>
            <a:ext cx="7693343" cy="331589"/>
          </a:xfrm>
          <a:prstGeom prst="rect">
            <a:avLst/>
          </a:prstGeom>
          <a:noFill/>
          <a:ln/>
        </p:spPr>
        <p:txBody>
          <a:bodyPr wrap="none" lIns="0" tIns="0" rIns="0" bIns="0" rtlCol="0" anchor="t"/>
          <a:lstStyle/>
          <a:p>
            <a:pPr marL="342900" indent="-342900">
              <a:lnSpc>
                <a:spcPts val="2600"/>
              </a:lnSpc>
              <a:buSzPct val="100000"/>
              <a:buChar char="•"/>
            </a:pPr>
            <a:r>
              <a:rPr lang="en-US" sz="1600" dirty="0">
                <a:solidFill>
                  <a:srgbClr val="2B4150"/>
                </a:solidFill>
                <a:latin typeface="Source Sans Pro" pitchFamily="34" charset="0"/>
                <a:ea typeface="Source Sans Pro" pitchFamily="34" charset="-122"/>
                <a:cs typeface="Source Sans Pro" pitchFamily="34" charset="-120"/>
              </a:rPr>
              <a:t>Запаси категорії C2 з достовірністю оцінки 50-80%</a:t>
            </a:r>
            <a:endParaRPr lang="en-US" sz="1600" dirty="0"/>
          </a:p>
        </p:txBody>
      </p:sp>
      <p:sp>
        <p:nvSpPr>
          <p:cNvPr id="7" name="Text 4"/>
          <p:cNvSpPr/>
          <p:nvPr/>
        </p:nvSpPr>
        <p:spPr>
          <a:xfrm>
            <a:off x="725329" y="5035987"/>
            <a:ext cx="7693343" cy="331589"/>
          </a:xfrm>
          <a:prstGeom prst="rect">
            <a:avLst/>
          </a:prstGeom>
          <a:noFill/>
          <a:ln/>
        </p:spPr>
        <p:txBody>
          <a:bodyPr wrap="none" lIns="0" tIns="0" rIns="0" bIns="0" rtlCol="0" anchor="t"/>
          <a:lstStyle/>
          <a:p>
            <a:pPr marL="342900" indent="-342900">
              <a:lnSpc>
                <a:spcPts val="2600"/>
              </a:lnSpc>
              <a:buSzPct val="100000"/>
              <a:buChar char="•"/>
            </a:pPr>
            <a:r>
              <a:rPr lang="en-US" sz="1600" dirty="0">
                <a:solidFill>
                  <a:srgbClr val="2B4150"/>
                </a:solidFill>
                <a:latin typeface="Source Sans Pro" pitchFamily="34" charset="0"/>
                <a:ea typeface="Source Sans Pro" pitchFamily="34" charset="-122"/>
                <a:cs typeface="Source Sans Pro" pitchFamily="34" charset="-120"/>
              </a:rPr>
              <a:t>Прогнозні ресурси категорій P1 і P2 з достовірністю 30-50%</a:t>
            </a:r>
            <a:endParaRPr lang="en-US" sz="1600" dirty="0"/>
          </a:p>
        </p:txBody>
      </p:sp>
      <p:sp>
        <p:nvSpPr>
          <p:cNvPr id="8" name="Text 5"/>
          <p:cNvSpPr/>
          <p:nvPr/>
        </p:nvSpPr>
        <p:spPr>
          <a:xfrm>
            <a:off x="725329" y="5440085"/>
            <a:ext cx="7693343" cy="663178"/>
          </a:xfrm>
          <a:prstGeom prst="rect">
            <a:avLst/>
          </a:prstGeom>
          <a:noFill/>
          <a:ln/>
        </p:spPr>
        <p:txBody>
          <a:bodyPr wrap="square" lIns="0" tIns="0" rIns="0" bIns="0" rtlCol="0" anchor="t"/>
          <a:lstStyle/>
          <a:p>
            <a:pPr marL="342900" indent="-342900">
              <a:lnSpc>
                <a:spcPts val="2600"/>
              </a:lnSpc>
              <a:buSzPct val="100000"/>
              <a:buChar char="•"/>
            </a:pPr>
            <a:r>
              <a:rPr lang="en-US" sz="1600" dirty="0">
                <a:solidFill>
                  <a:srgbClr val="2B4150"/>
                </a:solidFill>
                <a:latin typeface="Source Sans Pro" pitchFamily="34" charset="0"/>
                <a:ea typeface="Source Sans Pro" pitchFamily="34" charset="-122"/>
                <a:cs typeface="Source Sans Pro" pitchFamily="34" charset="-120"/>
              </a:rPr>
              <a:t>Ділянки з ускладненими гірничо-геологічними умовами, де видобуток може потребувати додаткових технологічних рішень</a:t>
            </a:r>
            <a:endParaRPr lang="en-US" sz="1600" dirty="0"/>
          </a:p>
        </p:txBody>
      </p:sp>
      <p:sp>
        <p:nvSpPr>
          <p:cNvPr id="9" name="Text 6"/>
          <p:cNvSpPr/>
          <p:nvPr/>
        </p:nvSpPr>
        <p:spPr>
          <a:xfrm>
            <a:off x="725329" y="6336387"/>
            <a:ext cx="7693343" cy="1326356"/>
          </a:xfrm>
          <a:prstGeom prst="rect">
            <a:avLst/>
          </a:prstGeom>
          <a:noFill/>
          <a:ln/>
        </p:spPr>
        <p:txBody>
          <a:bodyPr wrap="square" lIns="0" tIns="0" rIns="0" bIns="0" rtlCol="0" anchor="t"/>
          <a:lstStyle/>
          <a:p>
            <a:pPr indent="0" marL="0">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При зміні бортового вмісту на 20-30% або зростанні ринкових цін на 15-25%, забалансові ресурси в межах зовнішнього контуру можуть бути переведені до балансових запасів з коефіцієнтом переведення 0,6-0,8 та потенційною рентабельністю розробки 10-12%.</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3275" y="728067"/>
            <a:ext cx="7710249" cy="1280160"/>
          </a:xfrm>
          <a:prstGeom prst="rect">
            <a:avLst/>
          </a:prstGeom>
          <a:noFill/>
          <a:ln/>
        </p:spPr>
        <p:txBody>
          <a:bodyPr wrap="square" lIns="0" tIns="0" rIns="0" bIns="0" rtlCol="0" anchor="t"/>
          <a:lstStyle/>
          <a:p>
            <a:pPr indent="0" marL="0">
              <a:lnSpc>
                <a:spcPts val="5000"/>
              </a:lnSpc>
              <a:buNone/>
            </a:pPr>
            <a:r>
              <a:rPr lang="en-US" sz="4000" dirty="0">
                <a:solidFill>
                  <a:srgbClr val="124E73"/>
                </a:solidFill>
                <a:latin typeface="MuseoModerno Medium" pitchFamily="34" charset="0"/>
                <a:ea typeface="MuseoModerno Medium" pitchFamily="34" charset="-122"/>
                <a:cs typeface="MuseoModerno Medium" pitchFamily="34" charset="-120"/>
              </a:rPr>
              <a:t>Визначення зовнішнього контуру</a:t>
            </a:r>
            <a:endParaRPr lang="en-US" sz="4000" dirty="0"/>
          </a:p>
        </p:txBody>
      </p:sp>
      <p:sp>
        <p:nvSpPr>
          <p:cNvPr id="4" name="Shape 1"/>
          <p:cNvSpPr/>
          <p:nvPr/>
        </p:nvSpPr>
        <p:spPr>
          <a:xfrm>
            <a:off x="6203275" y="2315408"/>
            <a:ext cx="3752731" cy="3145988"/>
          </a:xfrm>
          <a:prstGeom prst="roundRect">
            <a:avLst>
              <a:gd name="adj" fmla="val 977"/>
            </a:avLst>
          </a:prstGeom>
          <a:solidFill>
            <a:srgbClr val="F3EEE3"/>
          </a:solidFill>
          <a:ln/>
        </p:spPr>
      </p:sp>
      <p:sp>
        <p:nvSpPr>
          <p:cNvPr id="5" name="Text 2"/>
          <p:cNvSpPr/>
          <p:nvPr/>
        </p:nvSpPr>
        <p:spPr>
          <a:xfrm>
            <a:off x="6408063" y="2520196"/>
            <a:ext cx="2560320" cy="319921"/>
          </a:xfrm>
          <a:prstGeom prst="rect">
            <a:avLst/>
          </a:prstGeom>
          <a:noFill/>
          <a:ln/>
        </p:spPr>
        <p:txBody>
          <a:bodyPr wrap="none" lIns="0" tIns="0" rIns="0" bIns="0" rtlCol="0" anchor="t"/>
          <a:lstStyle/>
          <a:p>
            <a:pPr indent="0" marL="0">
              <a:lnSpc>
                <a:spcPts val="2500"/>
              </a:lnSpc>
              <a:buNone/>
            </a:pPr>
            <a:r>
              <a:rPr lang="en-US" sz="2000" dirty="0">
                <a:solidFill>
                  <a:srgbClr val="2B4150"/>
                </a:solidFill>
                <a:latin typeface="MuseoModerno Medium" pitchFamily="34" charset="0"/>
                <a:ea typeface="MuseoModerno Medium" pitchFamily="34" charset="-122"/>
                <a:cs typeface="MuseoModerno Medium" pitchFamily="34" charset="-120"/>
              </a:rPr>
              <a:t>Розширена межа</a:t>
            </a:r>
            <a:endParaRPr lang="en-US" sz="2000" dirty="0"/>
          </a:p>
        </p:txBody>
      </p:sp>
      <p:sp>
        <p:nvSpPr>
          <p:cNvPr id="6" name="Text 3"/>
          <p:cNvSpPr/>
          <p:nvPr/>
        </p:nvSpPr>
        <p:spPr>
          <a:xfrm>
            <a:off x="6408063" y="2962989"/>
            <a:ext cx="3343156" cy="2293620"/>
          </a:xfrm>
          <a:prstGeom prst="rect">
            <a:avLst/>
          </a:prstGeom>
          <a:noFill/>
          <a:ln/>
        </p:spPr>
        <p:txBody>
          <a:bodyPr wrap="square" lIns="0" tIns="0" rIns="0" bIns="0" rtlCol="0" anchor="t"/>
          <a:lstStyle/>
          <a:p>
            <a:pPr indent="0" marL="0">
              <a:lnSpc>
                <a:spcPts val="2550"/>
              </a:lnSpc>
              <a:buNone/>
            </a:pPr>
            <a:r>
              <a:rPr lang="en-US" sz="1600" dirty="0">
                <a:solidFill>
                  <a:srgbClr val="2B4150"/>
                </a:solidFill>
                <a:latin typeface="Source Sans Pro" pitchFamily="34" charset="0"/>
                <a:ea typeface="Source Sans Pro" pitchFamily="34" charset="-122"/>
                <a:cs typeface="Source Sans Pro" pitchFamily="34" charset="-120"/>
              </a:rPr>
              <a:t>Зовнішній контур – це більш широкий обрис рудного тіла, який включає не тільки балансові запаси, а й частини, що можуть містити корисні компоненти в менших концентраціях або перебувати у важкодоступних місцях.</a:t>
            </a:r>
            <a:endParaRPr lang="en-US" sz="1600" dirty="0"/>
          </a:p>
        </p:txBody>
      </p:sp>
      <p:sp>
        <p:nvSpPr>
          <p:cNvPr id="7" name="Shape 4"/>
          <p:cNvSpPr/>
          <p:nvPr/>
        </p:nvSpPr>
        <p:spPr>
          <a:xfrm>
            <a:off x="10160794" y="2315408"/>
            <a:ext cx="3752731" cy="3145988"/>
          </a:xfrm>
          <a:prstGeom prst="roundRect">
            <a:avLst>
              <a:gd name="adj" fmla="val 977"/>
            </a:avLst>
          </a:prstGeom>
          <a:solidFill>
            <a:srgbClr val="F3EEE3"/>
          </a:solidFill>
          <a:ln/>
        </p:spPr>
      </p:sp>
      <p:sp>
        <p:nvSpPr>
          <p:cNvPr id="8" name="Text 5"/>
          <p:cNvSpPr/>
          <p:nvPr/>
        </p:nvSpPr>
        <p:spPr>
          <a:xfrm>
            <a:off x="10365581" y="2520196"/>
            <a:ext cx="2560320" cy="319921"/>
          </a:xfrm>
          <a:prstGeom prst="rect">
            <a:avLst/>
          </a:prstGeom>
          <a:noFill/>
          <a:ln/>
        </p:spPr>
        <p:txBody>
          <a:bodyPr wrap="none" lIns="0" tIns="0" rIns="0" bIns="0" rtlCol="0" anchor="t"/>
          <a:lstStyle/>
          <a:p>
            <a:pPr indent="0" marL="0">
              <a:lnSpc>
                <a:spcPts val="2500"/>
              </a:lnSpc>
              <a:buNone/>
            </a:pPr>
            <a:r>
              <a:rPr lang="en-US" sz="2000" dirty="0">
                <a:solidFill>
                  <a:srgbClr val="2B4150"/>
                </a:solidFill>
                <a:latin typeface="MuseoModerno Medium" pitchFamily="34" charset="0"/>
                <a:ea typeface="MuseoModerno Medium" pitchFamily="34" charset="-122"/>
                <a:cs typeface="MuseoModerno Medium" pitchFamily="34" charset="-120"/>
              </a:rPr>
              <a:t>Забалансові запаси</a:t>
            </a:r>
            <a:endParaRPr lang="en-US" sz="2000" dirty="0"/>
          </a:p>
        </p:txBody>
      </p:sp>
      <p:sp>
        <p:nvSpPr>
          <p:cNvPr id="9" name="Text 6"/>
          <p:cNvSpPr/>
          <p:nvPr/>
        </p:nvSpPr>
        <p:spPr>
          <a:xfrm>
            <a:off x="10365581" y="2962989"/>
            <a:ext cx="3343156" cy="1965960"/>
          </a:xfrm>
          <a:prstGeom prst="rect">
            <a:avLst/>
          </a:prstGeom>
          <a:noFill/>
          <a:ln/>
        </p:spPr>
        <p:txBody>
          <a:bodyPr wrap="square" lIns="0" tIns="0" rIns="0" bIns="0" rtlCol="0" anchor="t"/>
          <a:lstStyle/>
          <a:p>
            <a:pPr indent="0" marL="0">
              <a:lnSpc>
                <a:spcPts val="2550"/>
              </a:lnSpc>
              <a:buNone/>
            </a:pPr>
            <a:r>
              <a:rPr lang="en-US" sz="1600" dirty="0">
                <a:solidFill>
                  <a:srgbClr val="2B4150"/>
                </a:solidFill>
                <a:latin typeface="Source Sans Pro" pitchFamily="34" charset="0"/>
                <a:ea typeface="Source Sans Pro" pitchFamily="34" charset="-122"/>
                <a:cs typeface="Source Sans Pro" pitchFamily="34" charset="-120"/>
              </a:rPr>
              <a:t>Такі запаси можуть бути розглянуті як потенційні (забалансові) ресурси, які в майбутньому можуть стати рентабельними для видобутку завдяки вдосконаленню технологій чи зміні економічних умов.</a:t>
            </a:r>
            <a:endParaRPr lang="en-US" sz="1600" dirty="0"/>
          </a:p>
        </p:txBody>
      </p:sp>
      <p:sp>
        <p:nvSpPr>
          <p:cNvPr id="10" name="Shape 7"/>
          <p:cNvSpPr/>
          <p:nvPr/>
        </p:nvSpPr>
        <p:spPr>
          <a:xfrm>
            <a:off x="6203275" y="5666184"/>
            <a:ext cx="7710249" cy="1835348"/>
          </a:xfrm>
          <a:prstGeom prst="roundRect">
            <a:avLst>
              <a:gd name="adj" fmla="val 1674"/>
            </a:avLst>
          </a:prstGeom>
          <a:solidFill>
            <a:srgbClr val="F3EEE3"/>
          </a:solidFill>
          <a:ln/>
        </p:spPr>
      </p:sp>
      <p:sp>
        <p:nvSpPr>
          <p:cNvPr id="11" name="Text 8"/>
          <p:cNvSpPr/>
          <p:nvPr/>
        </p:nvSpPr>
        <p:spPr>
          <a:xfrm>
            <a:off x="6408063" y="5870972"/>
            <a:ext cx="2762012" cy="319921"/>
          </a:xfrm>
          <a:prstGeom prst="rect">
            <a:avLst/>
          </a:prstGeom>
          <a:noFill/>
          <a:ln/>
        </p:spPr>
        <p:txBody>
          <a:bodyPr wrap="none" lIns="0" tIns="0" rIns="0" bIns="0" rtlCol="0" anchor="t"/>
          <a:lstStyle/>
          <a:p>
            <a:pPr indent="0" marL="0">
              <a:lnSpc>
                <a:spcPts val="2500"/>
              </a:lnSpc>
              <a:buNone/>
            </a:pPr>
            <a:r>
              <a:rPr lang="en-US" sz="2000" dirty="0">
                <a:solidFill>
                  <a:srgbClr val="2B4150"/>
                </a:solidFill>
                <a:latin typeface="MuseoModerno Medium" pitchFamily="34" charset="0"/>
                <a:ea typeface="MuseoModerno Medium" pitchFamily="34" charset="-122"/>
                <a:cs typeface="MuseoModerno Medium" pitchFamily="34" charset="-120"/>
              </a:rPr>
              <a:t>Перспективні ресурси</a:t>
            </a:r>
            <a:endParaRPr lang="en-US" sz="2000" dirty="0"/>
          </a:p>
        </p:txBody>
      </p:sp>
      <p:sp>
        <p:nvSpPr>
          <p:cNvPr id="12" name="Text 9"/>
          <p:cNvSpPr/>
          <p:nvPr/>
        </p:nvSpPr>
        <p:spPr>
          <a:xfrm>
            <a:off x="6408063" y="6313765"/>
            <a:ext cx="7300674" cy="982980"/>
          </a:xfrm>
          <a:prstGeom prst="rect">
            <a:avLst/>
          </a:prstGeom>
          <a:noFill/>
          <a:ln/>
        </p:spPr>
        <p:txBody>
          <a:bodyPr wrap="square" lIns="0" tIns="0" rIns="0" bIns="0" rtlCol="0" anchor="t"/>
          <a:lstStyle/>
          <a:p>
            <a:pPr indent="0" marL="0">
              <a:lnSpc>
                <a:spcPts val="2550"/>
              </a:lnSpc>
              <a:buNone/>
            </a:pPr>
            <a:r>
              <a:rPr lang="en-US" sz="1600" dirty="0">
                <a:solidFill>
                  <a:srgbClr val="2B4150"/>
                </a:solidFill>
                <a:latin typeface="Source Sans Pro" pitchFamily="34" charset="0"/>
                <a:ea typeface="Source Sans Pro" pitchFamily="34" charset="-122"/>
                <a:cs typeface="Source Sans Pro" pitchFamily="34" charset="-120"/>
              </a:rPr>
              <a:t>Зовнішній контур охоплює зони, які наразі не є економічно вигідними для розробки, але можуть стати такими при зростанні цін на сировину або впровадженні нових методів видобутку.</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8071" y="940832"/>
            <a:ext cx="13114258" cy="1353741"/>
          </a:xfrm>
          <a:prstGeom prst="rect">
            <a:avLst/>
          </a:prstGeom>
          <a:noFill/>
          <a:ln/>
        </p:spPr>
        <p:txBody>
          <a:bodyPr wrap="square" lIns="0" tIns="0" rIns="0" bIns="0" rtlCol="0" anchor="t"/>
          <a:lstStyle/>
          <a:p>
            <a:pPr indent="0" marL="0">
              <a:lnSpc>
                <a:spcPts val="5300"/>
              </a:lnSpc>
              <a:buNone/>
            </a:pPr>
            <a:r>
              <a:rPr lang="en-US" sz="4250" dirty="0">
                <a:solidFill>
                  <a:srgbClr val="124E73"/>
                </a:solidFill>
                <a:latin typeface="MuseoModerno Medium" pitchFamily="34" charset="0"/>
                <a:ea typeface="MuseoModerno Medium" pitchFamily="34" charset="-122"/>
                <a:cs typeface="MuseoModerno Medium" pitchFamily="34" charset="-120"/>
              </a:rPr>
              <a:t>Порівняння внутрішнього та зовнішнього контурів</a:t>
            </a:r>
            <a:endParaRPr lang="en-US" sz="4250" dirty="0"/>
          </a:p>
        </p:txBody>
      </p:sp>
      <p:sp>
        <p:nvSpPr>
          <p:cNvPr id="3" name="Text 1"/>
          <p:cNvSpPr/>
          <p:nvPr/>
        </p:nvSpPr>
        <p:spPr>
          <a:xfrm>
            <a:off x="758071" y="2835950"/>
            <a:ext cx="2707481" cy="338376"/>
          </a:xfrm>
          <a:prstGeom prst="rect">
            <a:avLst/>
          </a:prstGeom>
          <a:noFill/>
          <a:ln/>
        </p:spPr>
        <p:txBody>
          <a:bodyPr wrap="none" lIns="0" tIns="0" rIns="0" bIns="0" rtlCol="0" anchor="t"/>
          <a:lstStyle/>
          <a:p>
            <a:pPr indent="0" marL="0">
              <a:lnSpc>
                <a:spcPts val="2650"/>
              </a:lnSpc>
              <a:buNone/>
            </a:pPr>
            <a:r>
              <a:rPr lang="en-US" sz="2100" dirty="0">
                <a:solidFill>
                  <a:srgbClr val="124E73"/>
                </a:solidFill>
                <a:latin typeface="MuseoModerno Medium" pitchFamily="34" charset="0"/>
                <a:ea typeface="MuseoModerno Medium" pitchFamily="34" charset="-122"/>
                <a:cs typeface="MuseoModerno Medium" pitchFamily="34" charset="-120"/>
              </a:rPr>
              <a:t>Внутрішній контур</a:t>
            </a:r>
            <a:endParaRPr lang="en-US" sz="2100" dirty="0"/>
          </a:p>
        </p:txBody>
      </p:sp>
      <p:sp>
        <p:nvSpPr>
          <p:cNvPr id="4" name="Text 2"/>
          <p:cNvSpPr/>
          <p:nvPr/>
        </p:nvSpPr>
        <p:spPr>
          <a:xfrm>
            <a:off x="758071" y="3390900"/>
            <a:ext cx="6292929" cy="1039416"/>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Визначає межі економічно рентабельних запасів з бортовим вмістом 0,5-1,5% для кольорових металів, 0,2-0,5 г/т для золота та 15-25% для залізних руд</a:t>
            </a:r>
            <a:endParaRPr lang="en-US" sz="1700" dirty="0"/>
          </a:p>
        </p:txBody>
      </p:sp>
      <p:sp>
        <p:nvSpPr>
          <p:cNvPr id="5" name="Text 3"/>
          <p:cNvSpPr/>
          <p:nvPr/>
        </p:nvSpPr>
        <p:spPr>
          <a:xfrm>
            <a:off x="758071" y="4625221"/>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Включає балансові запаси категорії A, B і C1 з достовірністю оцінки не менше 80%</a:t>
            </a:r>
            <a:endParaRPr lang="en-US" sz="1700" dirty="0"/>
          </a:p>
        </p:txBody>
      </p:sp>
      <p:sp>
        <p:nvSpPr>
          <p:cNvPr id="6" name="Text 4"/>
          <p:cNvSpPr/>
          <p:nvPr/>
        </p:nvSpPr>
        <p:spPr>
          <a:xfrm>
            <a:off x="758071" y="5513070"/>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Забезпечує коефіцієнт вилучення 90-95% при розробці та окупність капітальних вкладень протягом 3-5 років</a:t>
            </a:r>
            <a:endParaRPr lang="en-US" sz="1700" dirty="0"/>
          </a:p>
        </p:txBody>
      </p:sp>
      <p:sp>
        <p:nvSpPr>
          <p:cNvPr id="7" name="Text 5"/>
          <p:cNvSpPr/>
          <p:nvPr/>
        </p:nvSpPr>
        <p:spPr>
          <a:xfrm>
            <a:off x="758071" y="6400919"/>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Визначається геостатистичною інтерполяцією за даними керна з точністю до 5-10 м</a:t>
            </a:r>
            <a:endParaRPr lang="en-US" sz="1700" dirty="0"/>
          </a:p>
        </p:txBody>
      </p:sp>
      <p:sp>
        <p:nvSpPr>
          <p:cNvPr id="8" name="Text 6"/>
          <p:cNvSpPr/>
          <p:nvPr/>
        </p:nvSpPr>
        <p:spPr>
          <a:xfrm>
            <a:off x="7587020" y="2835950"/>
            <a:ext cx="2707481" cy="338376"/>
          </a:xfrm>
          <a:prstGeom prst="rect">
            <a:avLst/>
          </a:prstGeom>
          <a:noFill/>
          <a:ln/>
        </p:spPr>
        <p:txBody>
          <a:bodyPr wrap="none" lIns="0" tIns="0" rIns="0" bIns="0" rtlCol="0" anchor="t"/>
          <a:lstStyle/>
          <a:p>
            <a:pPr indent="0" marL="0">
              <a:lnSpc>
                <a:spcPts val="2650"/>
              </a:lnSpc>
              <a:buNone/>
            </a:pPr>
            <a:r>
              <a:rPr lang="en-US" sz="2100" dirty="0">
                <a:solidFill>
                  <a:srgbClr val="124E73"/>
                </a:solidFill>
                <a:latin typeface="MuseoModerno Medium" pitchFamily="34" charset="0"/>
                <a:ea typeface="MuseoModerno Medium" pitchFamily="34" charset="-122"/>
                <a:cs typeface="MuseoModerno Medium" pitchFamily="34" charset="-120"/>
              </a:rPr>
              <a:t>Зовнішній контур</a:t>
            </a:r>
            <a:endParaRPr lang="en-US" sz="2100" dirty="0"/>
          </a:p>
        </p:txBody>
      </p:sp>
      <p:sp>
        <p:nvSpPr>
          <p:cNvPr id="9" name="Text 7"/>
          <p:cNvSpPr/>
          <p:nvPr/>
        </p:nvSpPr>
        <p:spPr>
          <a:xfrm>
            <a:off x="7587020" y="3390900"/>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Охоплює забалансові ресурси, які при зниженні собівартості на 20-30% або зростанні цін на 15-25% можуть стати рентабельними</a:t>
            </a:r>
            <a:endParaRPr lang="en-US" sz="1700" dirty="0"/>
          </a:p>
        </p:txBody>
      </p:sp>
      <p:sp>
        <p:nvSpPr>
          <p:cNvPr id="10" name="Text 8"/>
          <p:cNvSpPr/>
          <p:nvPr/>
        </p:nvSpPr>
        <p:spPr>
          <a:xfrm>
            <a:off x="7587020" y="4278749"/>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Включає руди з граничним вмістом компонентів, що потенційно можуть бути переведені до балансових з коефіцієнтом 0,6-0,8</a:t>
            </a:r>
            <a:endParaRPr lang="en-US" sz="1700" dirty="0"/>
          </a:p>
        </p:txBody>
      </p:sp>
      <p:sp>
        <p:nvSpPr>
          <p:cNvPr id="11" name="Text 9"/>
          <p:cNvSpPr/>
          <p:nvPr/>
        </p:nvSpPr>
        <p:spPr>
          <a:xfrm>
            <a:off x="7587020" y="5166598"/>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Використовується для стратегічного планування з потенційною рентабельністю розробки 10-12%</a:t>
            </a:r>
            <a:endParaRPr lang="en-US" sz="1700" dirty="0"/>
          </a:p>
        </p:txBody>
      </p:sp>
      <p:sp>
        <p:nvSpPr>
          <p:cNvPr id="12" name="Text 10"/>
          <p:cNvSpPr/>
          <p:nvPr/>
        </p:nvSpPr>
        <p:spPr>
          <a:xfrm>
            <a:off x="7587020" y="6054447"/>
            <a:ext cx="6292929" cy="692944"/>
          </a:xfrm>
          <a:prstGeom prst="rect">
            <a:avLst/>
          </a:prstGeom>
          <a:noFill/>
          <a:ln/>
        </p:spPr>
        <p:txBody>
          <a:bodyPr wrap="square" lIns="0" tIns="0" rIns="0" bIns="0" rtlCol="0" anchor="t"/>
          <a:lstStyle/>
          <a:p>
            <a:pPr indent="0" marL="0">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Враховує прогнозні геологічні структури та зони мінералізації, визначені комплексними геофізичними методами</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22565" y="410527"/>
            <a:ext cx="9471422" cy="466487"/>
          </a:xfrm>
          <a:prstGeom prst="rect">
            <a:avLst/>
          </a:prstGeom>
          <a:noFill/>
          <a:ln/>
        </p:spPr>
        <p:txBody>
          <a:bodyPr wrap="none" lIns="0" tIns="0" rIns="0" bIns="0" rtlCol="0" anchor="t"/>
          <a:lstStyle/>
          <a:p>
            <a:pPr indent="0" marL="0">
              <a:lnSpc>
                <a:spcPts val="3650"/>
              </a:lnSpc>
              <a:buNone/>
            </a:pPr>
            <a:r>
              <a:rPr lang="en-US" sz="2900" dirty="0">
                <a:solidFill>
                  <a:srgbClr val="124E73"/>
                </a:solidFill>
                <a:latin typeface="MuseoModerno Medium" pitchFamily="34" charset="0"/>
                <a:ea typeface="MuseoModerno Medium" pitchFamily="34" charset="-122"/>
                <a:cs typeface="MuseoModerno Medium" pitchFamily="34" charset="-120"/>
              </a:rPr>
              <a:t>Принципи побудови контурів тіл корисних копалин</a:t>
            </a:r>
            <a:endParaRPr lang="en-US" sz="2900" dirty="0"/>
          </a:p>
        </p:txBody>
      </p:sp>
      <p:sp>
        <p:nvSpPr>
          <p:cNvPr id="3" name="Shape 1"/>
          <p:cNvSpPr/>
          <p:nvPr/>
        </p:nvSpPr>
        <p:spPr>
          <a:xfrm>
            <a:off x="7307580" y="1175623"/>
            <a:ext cx="15240" cy="6644045"/>
          </a:xfrm>
          <a:prstGeom prst="roundRect">
            <a:avLst>
              <a:gd name="adj" fmla="val 146961"/>
            </a:avLst>
          </a:prstGeom>
          <a:solidFill>
            <a:srgbClr val="D9D4C9"/>
          </a:solidFill>
          <a:ln/>
        </p:spPr>
      </p:sp>
      <p:sp>
        <p:nvSpPr>
          <p:cNvPr id="4" name="Shape 2"/>
          <p:cNvSpPr/>
          <p:nvPr/>
        </p:nvSpPr>
        <p:spPr>
          <a:xfrm>
            <a:off x="6639937" y="1503759"/>
            <a:ext cx="522565" cy="15240"/>
          </a:xfrm>
          <a:prstGeom prst="roundRect">
            <a:avLst>
              <a:gd name="adj" fmla="val 146961"/>
            </a:avLst>
          </a:prstGeom>
          <a:solidFill>
            <a:srgbClr val="D9D4C9"/>
          </a:solidFill>
          <a:ln/>
        </p:spPr>
      </p:sp>
      <p:sp>
        <p:nvSpPr>
          <p:cNvPr id="5" name="Shape 3"/>
          <p:cNvSpPr/>
          <p:nvPr/>
        </p:nvSpPr>
        <p:spPr>
          <a:xfrm>
            <a:off x="7147262" y="1343501"/>
            <a:ext cx="335875" cy="335875"/>
          </a:xfrm>
          <a:prstGeom prst="roundRect">
            <a:avLst>
              <a:gd name="adj" fmla="val 6668"/>
            </a:avLst>
          </a:prstGeom>
          <a:solidFill>
            <a:srgbClr val="F3EEE3"/>
          </a:solidFill>
          <a:ln/>
        </p:spPr>
      </p:sp>
      <p:sp>
        <p:nvSpPr>
          <p:cNvPr id="6" name="Text 4"/>
          <p:cNvSpPr/>
          <p:nvPr/>
        </p:nvSpPr>
        <p:spPr>
          <a:xfrm>
            <a:off x="7262634" y="1399461"/>
            <a:ext cx="105013"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1</a:t>
            </a:r>
            <a:endParaRPr lang="en-US" sz="1750" dirty="0"/>
          </a:p>
        </p:txBody>
      </p:sp>
      <p:sp>
        <p:nvSpPr>
          <p:cNvPr id="7" name="Text 5"/>
          <p:cNvSpPr/>
          <p:nvPr/>
        </p:nvSpPr>
        <p:spPr>
          <a:xfrm>
            <a:off x="4497824" y="1324928"/>
            <a:ext cx="1996202" cy="233363"/>
          </a:xfrm>
          <a:prstGeom prst="rect">
            <a:avLst/>
          </a:prstGeom>
          <a:noFill/>
          <a:ln/>
        </p:spPr>
        <p:txBody>
          <a:bodyPr wrap="none" lIns="0" tIns="0" rIns="0" bIns="0" rtlCol="0" anchor="t"/>
          <a:lstStyle/>
          <a:p>
            <a:pPr algn="r"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Геологічний принцип</a:t>
            </a:r>
            <a:endParaRPr lang="en-US" sz="1450" dirty="0"/>
          </a:p>
        </p:txBody>
      </p:sp>
      <p:sp>
        <p:nvSpPr>
          <p:cNvPr id="8" name="Text 6"/>
          <p:cNvSpPr/>
          <p:nvPr/>
        </p:nvSpPr>
        <p:spPr>
          <a:xfrm>
            <a:off x="522565" y="1647825"/>
            <a:ext cx="5971461" cy="477679"/>
          </a:xfrm>
          <a:prstGeom prst="rect">
            <a:avLst/>
          </a:prstGeom>
          <a:noFill/>
          <a:ln/>
        </p:spPr>
        <p:txBody>
          <a:bodyPr wrap="square" lIns="0" tIns="0" rIns="0" bIns="0" rtlCol="0" anchor="t"/>
          <a:lstStyle/>
          <a:p>
            <a:pPr algn="r"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Визначення контурів за природним поширенням корисних копалин на основі буріння, геофізичних досліджень та картування.</a:t>
            </a:r>
            <a:endParaRPr lang="en-US" sz="1150" dirty="0"/>
          </a:p>
        </p:txBody>
      </p:sp>
      <p:sp>
        <p:nvSpPr>
          <p:cNvPr id="9" name="Shape 7"/>
          <p:cNvSpPr/>
          <p:nvPr/>
        </p:nvSpPr>
        <p:spPr>
          <a:xfrm>
            <a:off x="7467898" y="2250281"/>
            <a:ext cx="522565" cy="15240"/>
          </a:xfrm>
          <a:prstGeom prst="roundRect">
            <a:avLst>
              <a:gd name="adj" fmla="val 146961"/>
            </a:avLst>
          </a:prstGeom>
          <a:solidFill>
            <a:srgbClr val="D9D4C9"/>
          </a:solidFill>
          <a:ln/>
        </p:spPr>
      </p:sp>
      <p:sp>
        <p:nvSpPr>
          <p:cNvPr id="10" name="Shape 8"/>
          <p:cNvSpPr/>
          <p:nvPr/>
        </p:nvSpPr>
        <p:spPr>
          <a:xfrm>
            <a:off x="7147262" y="2090023"/>
            <a:ext cx="335875" cy="335875"/>
          </a:xfrm>
          <a:prstGeom prst="roundRect">
            <a:avLst>
              <a:gd name="adj" fmla="val 6668"/>
            </a:avLst>
          </a:prstGeom>
          <a:solidFill>
            <a:srgbClr val="F3EEE3"/>
          </a:solidFill>
          <a:ln/>
        </p:spPr>
      </p:sp>
      <p:sp>
        <p:nvSpPr>
          <p:cNvPr id="11" name="Text 9"/>
          <p:cNvSpPr/>
          <p:nvPr/>
        </p:nvSpPr>
        <p:spPr>
          <a:xfrm>
            <a:off x="7252871" y="2145983"/>
            <a:ext cx="124539"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2</a:t>
            </a:r>
            <a:endParaRPr lang="en-US" sz="1750" dirty="0"/>
          </a:p>
        </p:txBody>
      </p:sp>
      <p:sp>
        <p:nvSpPr>
          <p:cNvPr id="12" name="Text 10"/>
          <p:cNvSpPr/>
          <p:nvPr/>
        </p:nvSpPr>
        <p:spPr>
          <a:xfrm>
            <a:off x="8136374" y="2071449"/>
            <a:ext cx="2217658" cy="233363"/>
          </a:xfrm>
          <a:prstGeom prst="rect">
            <a:avLst/>
          </a:prstGeom>
          <a:noFill/>
          <a:ln/>
        </p:spPr>
        <p:txBody>
          <a:bodyPr wrap="none" lIns="0" tIns="0" rIns="0" bIns="0" rtlCol="0" anchor="t"/>
          <a:lstStyle/>
          <a:p>
            <a:pPr algn="l"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Технологічний принцип</a:t>
            </a:r>
            <a:endParaRPr lang="en-US" sz="1450" dirty="0"/>
          </a:p>
        </p:txBody>
      </p:sp>
      <p:sp>
        <p:nvSpPr>
          <p:cNvPr id="13" name="Text 11"/>
          <p:cNvSpPr/>
          <p:nvPr/>
        </p:nvSpPr>
        <p:spPr>
          <a:xfrm>
            <a:off x="8136374" y="2394347"/>
            <a:ext cx="5971461" cy="477679"/>
          </a:xfrm>
          <a:prstGeom prst="rect">
            <a:avLst/>
          </a:prstGeom>
          <a:noFill/>
          <a:ln/>
        </p:spPr>
        <p:txBody>
          <a:bodyPr wrap="square" lIns="0" tIns="0" rIns="0" bIns="0" rtlCol="0" anchor="t"/>
          <a:lstStyle/>
          <a:p>
            <a:pPr algn="l"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Врахування способу розробки (відкритий/підземний), глибини залягання та механічних властивостей порід.</a:t>
            </a:r>
            <a:endParaRPr lang="en-US" sz="1150" dirty="0"/>
          </a:p>
        </p:txBody>
      </p:sp>
      <p:sp>
        <p:nvSpPr>
          <p:cNvPr id="14" name="Shape 12"/>
          <p:cNvSpPr/>
          <p:nvPr/>
        </p:nvSpPr>
        <p:spPr>
          <a:xfrm>
            <a:off x="6639937" y="2922151"/>
            <a:ext cx="522565" cy="15240"/>
          </a:xfrm>
          <a:prstGeom prst="roundRect">
            <a:avLst>
              <a:gd name="adj" fmla="val 146961"/>
            </a:avLst>
          </a:prstGeom>
          <a:solidFill>
            <a:srgbClr val="D9D4C9"/>
          </a:solidFill>
          <a:ln/>
        </p:spPr>
      </p:sp>
      <p:sp>
        <p:nvSpPr>
          <p:cNvPr id="15" name="Shape 13"/>
          <p:cNvSpPr/>
          <p:nvPr/>
        </p:nvSpPr>
        <p:spPr>
          <a:xfrm>
            <a:off x="7147262" y="2761893"/>
            <a:ext cx="335875" cy="335875"/>
          </a:xfrm>
          <a:prstGeom prst="roundRect">
            <a:avLst>
              <a:gd name="adj" fmla="val 6668"/>
            </a:avLst>
          </a:prstGeom>
          <a:solidFill>
            <a:srgbClr val="F3EEE3"/>
          </a:solidFill>
          <a:ln/>
        </p:spPr>
      </p:sp>
      <p:sp>
        <p:nvSpPr>
          <p:cNvPr id="16" name="Text 14"/>
          <p:cNvSpPr/>
          <p:nvPr/>
        </p:nvSpPr>
        <p:spPr>
          <a:xfrm>
            <a:off x="7252275" y="2817852"/>
            <a:ext cx="125849"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3</a:t>
            </a:r>
            <a:endParaRPr lang="en-US" sz="1750" dirty="0"/>
          </a:p>
        </p:txBody>
      </p:sp>
      <p:sp>
        <p:nvSpPr>
          <p:cNvPr id="17" name="Text 15"/>
          <p:cNvSpPr/>
          <p:nvPr/>
        </p:nvSpPr>
        <p:spPr>
          <a:xfrm>
            <a:off x="4431863" y="2743319"/>
            <a:ext cx="2062163" cy="233363"/>
          </a:xfrm>
          <a:prstGeom prst="rect">
            <a:avLst/>
          </a:prstGeom>
          <a:noFill/>
          <a:ln/>
        </p:spPr>
        <p:txBody>
          <a:bodyPr wrap="none" lIns="0" tIns="0" rIns="0" bIns="0" rtlCol="0" anchor="t"/>
          <a:lstStyle/>
          <a:p>
            <a:pPr algn="r"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Економічний принцип</a:t>
            </a:r>
            <a:endParaRPr lang="en-US" sz="1450" dirty="0"/>
          </a:p>
        </p:txBody>
      </p:sp>
      <p:sp>
        <p:nvSpPr>
          <p:cNvPr id="18" name="Text 16"/>
          <p:cNvSpPr/>
          <p:nvPr/>
        </p:nvSpPr>
        <p:spPr>
          <a:xfrm>
            <a:off x="522565" y="3066217"/>
            <a:ext cx="5971461" cy="477679"/>
          </a:xfrm>
          <a:prstGeom prst="rect">
            <a:avLst/>
          </a:prstGeom>
          <a:noFill/>
          <a:ln/>
        </p:spPr>
        <p:txBody>
          <a:bodyPr wrap="square" lIns="0" tIns="0" rIns="0" bIns="0" rtlCol="0" anchor="t"/>
          <a:lstStyle/>
          <a:p>
            <a:pPr algn="r"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Встановлення меж за рентабельністю видобутку, вартістю збагачення та ринковими цінами.</a:t>
            </a:r>
            <a:endParaRPr lang="en-US" sz="1150" dirty="0"/>
          </a:p>
        </p:txBody>
      </p:sp>
      <p:sp>
        <p:nvSpPr>
          <p:cNvPr id="19" name="Shape 17"/>
          <p:cNvSpPr/>
          <p:nvPr/>
        </p:nvSpPr>
        <p:spPr>
          <a:xfrm>
            <a:off x="7467898" y="3594021"/>
            <a:ext cx="522565" cy="15240"/>
          </a:xfrm>
          <a:prstGeom prst="roundRect">
            <a:avLst>
              <a:gd name="adj" fmla="val 146961"/>
            </a:avLst>
          </a:prstGeom>
          <a:solidFill>
            <a:srgbClr val="D9D4C9"/>
          </a:solidFill>
          <a:ln/>
        </p:spPr>
      </p:sp>
      <p:sp>
        <p:nvSpPr>
          <p:cNvPr id="20" name="Shape 18"/>
          <p:cNvSpPr/>
          <p:nvPr/>
        </p:nvSpPr>
        <p:spPr>
          <a:xfrm>
            <a:off x="7147262" y="3433763"/>
            <a:ext cx="335875" cy="335875"/>
          </a:xfrm>
          <a:prstGeom prst="roundRect">
            <a:avLst>
              <a:gd name="adj" fmla="val 6668"/>
            </a:avLst>
          </a:prstGeom>
          <a:solidFill>
            <a:srgbClr val="F3EEE3"/>
          </a:solidFill>
          <a:ln/>
        </p:spPr>
      </p:sp>
      <p:sp>
        <p:nvSpPr>
          <p:cNvPr id="21" name="Text 19"/>
          <p:cNvSpPr/>
          <p:nvPr/>
        </p:nvSpPr>
        <p:spPr>
          <a:xfrm>
            <a:off x="7243108" y="3489722"/>
            <a:ext cx="144185"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4</a:t>
            </a:r>
            <a:endParaRPr lang="en-US" sz="1750" dirty="0"/>
          </a:p>
        </p:txBody>
      </p:sp>
      <p:sp>
        <p:nvSpPr>
          <p:cNvPr id="22" name="Text 20"/>
          <p:cNvSpPr/>
          <p:nvPr/>
        </p:nvSpPr>
        <p:spPr>
          <a:xfrm>
            <a:off x="8136374" y="3415189"/>
            <a:ext cx="1994416" cy="233363"/>
          </a:xfrm>
          <a:prstGeom prst="rect">
            <a:avLst/>
          </a:prstGeom>
          <a:noFill/>
          <a:ln/>
        </p:spPr>
        <p:txBody>
          <a:bodyPr wrap="none" lIns="0" tIns="0" rIns="0" bIns="0" rtlCol="0" anchor="t"/>
          <a:lstStyle/>
          <a:p>
            <a:pPr algn="l"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Екологічний принцип</a:t>
            </a:r>
            <a:endParaRPr lang="en-US" sz="1450" dirty="0"/>
          </a:p>
        </p:txBody>
      </p:sp>
      <p:sp>
        <p:nvSpPr>
          <p:cNvPr id="23" name="Text 21"/>
          <p:cNvSpPr/>
          <p:nvPr/>
        </p:nvSpPr>
        <p:spPr>
          <a:xfrm>
            <a:off x="8136374" y="3738086"/>
            <a:ext cx="5971461" cy="477679"/>
          </a:xfrm>
          <a:prstGeom prst="rect">
            <a:avLst/>
          </a:prstGeom>
          <a:noFill/>
          <a:ln/>
        </p:spPr>
        <p:txBody>
          <a:bodyPr wrap="square" lIns="0" tIns="0" rIns="0" bIns="0" rtlCol="0" anchor="t"/>
          <a:lstStyle/>
          <a:p>
            <a:pPr algn="l"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Обмеження видобутку через природоохоронні території, водоносні горизонти та екологічні фактори.</a:t>
            </a:r>
            <a:endParaRPr lang="en-US" sz="1150" dirty="0"/>
          </a:p>
        </p:txBody>
      </p:sp>
      <p:sp>
        <p:nvSpPr>
          <p:cNvPr id="24" name="Shape 22"/>
          <p:cNvSpPr/>
          <p:nvPr/>
        </p:nvSpPr>
        <p:spPr>
          <a:xfrm>
            <a:off x="6639937" y="4265890"/>
            <a:ext cx="522565" cy="15240"/>
          </a:xfrm>
          <a:prstGeom prst="roundRect">
            <a:avLst>
              <a:gd name="adj" fmla="val 146961"/>
            </a:avLst>
          </a:prstGeom>
          <a:solidFill>
            <a:srgbClr val="D9D4C9"/>
          </a:solidFill>
          <a:ln/>
        </p:spPr>
      </p:sp>
      <p:sp>
        <p:nvSpPr>
          <p:cNvPr id="25" name="Shape 23"/>
          <p:cNvSpPr/>
          <p:nvPr/>
        </p:nvSpPr>
        <p:spPr>
          <a:xfrm>
            <a:off x="7147262" y="4105632"/>
            <a:ext cx="335875" cy="335875"/>
          </a:xfrm>
          <a:prstGeom prst="roundRect">
            <a:avLst>
              <a:gd name="adj" fmla="val 6668"/>
            </a:avLst>
          </a:prstGeom>
          <a:solidFill>
            <a:srgbClr val="F3EEE3"/>
          </a:solidFill>
          <a:ln/>
        </p:spPr>
      </p:sp>
      <p:sp>
        <p:nvSpPr>
          <p:cNvPr id="26" name="Text 24"/>
          <p:cNvSpPr/>
          <p:nvPr/>
        </p:nvSpPr>
        <p:spPr>
          <a:xfrm>
            <a:off x="7253109" y="4161592"/>
            <a:ext cx="124063"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5</a:t>
            </a:r>
            <a:endParaRPr lang="en-US" sz="1750" dirty="0"/>
          </a:p>
        </p:txBody>
      </p:sp>
      <p:sp>
        <p:nvSpPr>
          <p:cNvPr id="27" name="Text 25"/>
          <p:cNvSpPr/>
          <p:nvPr/>
        </p:nvSpPr>
        <p:spPr>
          <a:xfrm>
            <a:off x="4061341" y="4087058"/>
            <a:ext cx="2432685" cy="233363"/>
          </a:xfrm>
          <a:prstGeom prst="rect">
            <a:avLst/>
          </a:prstGeom>
          <a:noFill/>
          <a:ln/>
        </p:spPr>
        <p:txBody>
          <a:bodyPr wrap="none" lIns="0" tIns="0" rIns="0" bIns="0" rtlCol="0" anchor="t"/>
          <a:lstStyle/>
          <a:p>
            <a:pPr algn="r"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Геостатистичний принцип</a:t>
            </a:r>
            <a:endParaRPr lang="en-US" sz="1450" dirty="0"/>
          </a:p>
        </p:txBody>
      </p:sp>
      <p:sp>
        <p:nvSpPr>
          <p:cNvPr id="28" name="Text 26"/>
          <p:cNvSpPr/>
          <p:nvPr/>
        </p:nvSpPr>
        <p:spPr>
          <a:xfrm>
            <a:off x="522565" y="4409956"/>
            <a:ext cx="5971461" cy="477679"/>
          </a:xfrm>
          <a:prstGeom prst="rect">
            <a:avLst/>
          </a:prstGeom>
          <a:noFill/>
          <a:ln/>
        </p:spPr>
        <p:txBody>
          <a:bodyPr wrap="square" lIns="0" tIns="0" rIns="0" bIns="0" rtlCol="0" anchor="t"/>
          <a:lstStyle/>
          <a:p>
            <a:pPr algn="r"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Використання математичних методів (кригінг, інтерполяція) для точної контуризації розподілу копалин.</a:t>
            </a:r>
            <a:endParaRPr lang="en-US" sz="1150" dirty="0"/>
          </a:p>
        </p:txBody>
      </p:sp>
      <p:sp>
        <p:nvSpPr>
          <p:cNvPr id="29" name="Shape 27"/>
          <p:cNvSpPr/>
          <p:nvPr/>
        </p:nvSpPr>
        <p:spPr>
          <a:xfrm>
            <a:off x="7467898" y="4937760"/>
            <a:ext cx="522565" cy="15240"/>
          </a:xfrm>
          <a:prstGeom prst="roundRect">
            <a:avLst>
              <a:gd name="adj" fmla="val 146961"/>
            </a:avLst>
          </a:prstGeom>
          <a:solidFill>
            <a:srgbClr val="D9D4C9"/>
          </a:solidFill>
          <a:ln/>
        </p:spPr>
      </p:sp>
      <p:sp>
        <p:nvSpPr>
          <p:cNvPr id="30" name="Shape 28"/>
          <p:cNvSpPr/>
          <p:nvPr/>
        </p:nvSpPr>
        <p:spPr>
          <a:xfrm>
            <a:off x="7147262" y="4777502"/>
            <a:ext cx="335875" cy="335875"/>
          </a:xfrm>
          <a:prstGeom prst="roundRect">
            <a:avLst>
              <a:gd name="adj" fmla="val 6668"/>
            </a:avLst>
          </a:prstGeom>
          <a:solidFill>
            <a:srgbClr val="F3EEE3"/>
          </a:solidFill>
          <a:ln/>
        </p:spPr>
      </p:sp>
      <p:sp>
        <p:nvSpPr>
          <p:cNvPr id="31" name="Text 29"/>
          <p:cNvSpPr/>
          <p:nvPr/>
        </p:nvSpPr>
        <p:spPr>
          <a:xfrm>
            <a:off x="7245132" y="4833461"/>
            <a:ext cx="140137"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6</a:t>
            </a:r>
            <a:endParaRPr lang="en-US" sz="1750" dirty="0"/>
          </a:p>
        </p:txBody>
      </p:sp>
      <p:sp>
        <p:nvSpPr>
          <p:cNvPr id="32" name="Text 30"/>
          <p:cNvSpPr/>
          <p:nvPr/>
        </p:nvSpPr>
        <p:spPr>
          <a:xfrm>
            <a:off x="8136374" y="4758928"/>
            <a:ext cx="2039064" cy="233363"/>
          </a:xfrm>
          <a:prstGeom prst="rect">
            <a:avLst/>
          </a:prstGeom>
          <a:noFill/>
          <a:ln/>
        </p:spPr>
        <p:txBody>
          <a:bodyPr wrap="none" lIns="0" tIns="0" rIns="0" bIns="0" rtlCol="0" anchor="t"/>
          <a:lstStyle/>
          <a:p>
            <a:pPr algn="l"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Геофізичний принцип</a:t>
            </a:r>
            <a:endParaRPr lang="en-US" sz="1450" dirty="0"/>
          </a:p>
        </p:txBody>
      </p:sp>
      <p:sp>
        <p:nvSpPr>
          <p:cNvPr id="33" name="Text 31"/>
          <p:cNvSpPr/>
          <p:nvPr/>
        </p:nvSpPr>
        <p:spPr>
          <a:xfrm>
            <a:off x="8136374" y="5081826"/>
            <a:ext cx="5971461" cy="477679"/>
          </a:xfrm>
          <a:prstGeom prst="rect">
            <a:avLst/>
          </a:prstGeom>
          <a:noFill/>
          <a:ln/>
        </p:spPr>
        <p:txBody>
          <a:bodyPr wrap="square" lIns="0" tIns="0" rIns="0" bIns="0" rtlCol="0" anchor="t"/>
          <a:lstStyle/>
          <a:p>
            <a:pPr algn="l"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Використання геофізичних даних для визначення меж родовища без повного розкриття бурінням.</a:t>
            </a:r>
            <a:endParaRPr lang="en-US" sz="1150" dirty="0"/>
          </a:p>
        </p:txBody>
      </p:sp>
      <p:sp>
        <p:nvSpPr>
          <p:cNvPr id="34" name="Shape 32"/>
          <p:cNvSpPr/>
          <p:nvPr/>
        </p:nvSpPr>
        <p:spPr>
          <a:xfrm>
            <a:off x="6639937" y="5609630"/>
            <a:ext cx="522565" cy="15240"/>
          </a:xfrm>
          <a:prstGeom prst="roundRect">
            <a:avLst>
              <a:gd name="adj" fmla="val 146961"/>
            </a:avLst>
          </a:prstGeom>
          <a:solidFill>
            <a:srgbClr val="D9D4C9"/>
          </a:solidFill>
          <a:ln/>
        </p:spPr>
      </p:sp>
      <p:sp>
        <p:nvSpPr>
          <p:cNvPr id="35" name="Shape 33"/>
          <p:cNvSpPr/>
          <p:nvPr/>
        </p:nvSpPr>
        <p:spPr>
          <a:xfrm>
            <a:off x="7147262" y="5449372"/>
            <a:ext cx="335875" cy="335875"/>
          </a:xfrm>
          <a:prstGeom prst="roundRect">
            <a:avLst>
              <a:gd name="adj" fmla="val 6668"/>
            </a:avLst>
          </a:prstGeom>
          <a:solidFill>
            <a:srgbClr val="F3EEE3"/>
          </a:solidFill>
          <a:ln/>
        </p:spPr>
      </p:sp>
      <p:sp>
        <p:nvSpPr>
          <p:cNvPr id="36" name="Text 34"/>
          <p:cNvSpPr/>
          <p:nvPr/>
        </p:nvSpPr>
        <p:spPr>
          <a:xfrm>
            <a:off x="7255966" y="5505331"/>
            <a:ext cx="118467"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7</a:t>
            </a:r>
            <a:endParaRPr lang="en-US" sz="1750" dirty="0"/>
          </a:p>
        </p:txBody>
      </p:sp>
      <p:sp>
        <p:nvSpPr>
          <p:cNvPr id="37" name="Text 35"/>
          <p:cNvSpPr/>
          <p:nvPr/>
        </p:nvSpPr>
        <p:spPr>
          <a:xfrm>
            <a:off x="4534614" y="5430798"/>
            <a:ext cx="1959412" cy="233363"/>
          </a:xfrm>
          <a:prstGeom prst="rect">
            <a:avLst/>
          </a:prstGeom>
          <a:noFill/>
          <a:ln/>
        </p:spPr>
        <p:txBody>
          <a:bodyPr wrap="none" lIns="0" tIns="0" rIns="0" bIns="0" rtlCol="0" anchor="t"/>
          <a:lstStyle/>
          <a:p>
            <a:pPr algn="r"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Балансовий принцип</a:t>
            </a:r>
            <a:endParaRPr lang="en-US" sz="1450" dirty="0"/>
          </a:p>
        </p:txBody>
      </p:sp>
      <p:sp>
        <p:nvSpPr>
          <p:cNvPr id="38" name="Text 36"/>
          <p:cNvSpPr/>
          <p:nvPr/>
        </p:nvSpPr>
        <p:spPr>
          <a:xfrm>
            <a:off x="522565" y="5753695"/>
            <a:ext cx="5971461" cy="477679"/>
          </a:xfrm>
          <a:prstGeom prst="rect">
            <a:avLst/>
          </a:prstGeom>
          <a:noFill/>
          <a:ln/>
        </p:spPr>
        <p:txBody>
          <a:bodyPr wrap="square" lIns="0" tIns="0" rIns="0" bIns="0" rtlCol="0" anchor="t"/>
          <a:lstStyle/>
          <a:p>
            <a:pPr algn="r"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Розмежування запасів за концентрацією корисного компонента відповідно до промислових вимог.</a:t>
            </a:r>
            <a:endParaRPr lang="en-US" sz="1150" dirty="0"/>
          </a:p>
        </p:txBody>
      </p:sp>
      <p:sp>
        <p:nvSpPr>
          <p:cNvPr id="39" name="Shape 37"/>
          <p:cNvSpPr/>
          <p:nvPr/>
        </p:nvSpPr>
        <p:spPr>
          <a:xfrm>
            <a:off x="7467898" y="6281499"/>
            <a:ext cx="522565" cy="15240"/>
          </a:xfrm>
          <a:prstGeom prst="roundRect">
            <a:avLst>
              <a:gd name="adj" fmla="val 146961"/>
            </a:avLst>
          </a:prstGeom>
          <a:solidFill>
            <a:srgbClr val="D9D4C9"/>
          </a:solidFill>
          <a:ln/>
        </p:spPr>
      </p:sp>
      <p:sp>
        <p:nvSpPr>
          <p:cNvPr id="40" name="Shape 38"/>
          <p:cNvSpPr/>
          <p:nvPr/>
        </p:nvSpPr>
        <p:spPr>
          <a:xfrm>
            <a:off x="7147262" y="6121241"/>
            <a:ext cx="335875" cy="335875"/>
          </a:xfrm>
          <a:prstGeom prst="roundRect">
            <a:avLst>
              <a:gd name="adj" fmla="val 6668"/>
            </a:avLst>
          </a:prstGeom>
          <a:solidFill>
            <a:srgbClr val="F3EEE3"/>
          </a:solidFill>
          <a:ln/>
        </p:spPr>
      </p:sp>
      <p:sp>
        <p:nvSpPr>
          <p:cNvPr id="41" name="Text 39"/>
          <p:cNvSpPr/>
          <p:nvPr/>
        </p:nvSpPr>
        <p:spPr>
          <a:xfrm>
            <a:off x="7242631" y="6177201"/>
            <a:ext cx="145137"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8</a:t>
            </a:r>
            <a:endParaRPr lang="en-US" sz="1750" dirty="0"/>
          </a:p>
        </p:txBody>
      </p:sp>
      <p:sp>
        <p:nvSpPr>
          <p:cNvPr id="42" name="Text 40"/>
          <p:cNvSpPr/>
          <p:nvPr/>
        </p:nvSpPr>
        <p:spPr>
          <a:xfrm>
            <a:off x="8136374" y="6102668"/>
            <a:ext cx="1866305" cy="233363"/>
          </a:xfrm>
          <a:prstGeom prst="rect">
            <a:avLst/>
          </a:prstGeom>
          <a:noFill/>
          <a:ln/>
        </p:spPr>
        <p:txBody>
          <a:bodyPr wrap="none" lIns="0" tIns="0" rIns="0" bIns="0" rtlCol="0" anchor="t"/>
          <a:lstStyle/>
          <a:p>
            <a:pPr algn="l"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Правовий принцип</a:t>
            </a:r>
            <a:endParaRPr lang="en-US" sz="1450" dirty="0"/>
          </a:p>
        </p:txBody>
      </p:sp>
      <p:sp>
        <p:nvSpPr>
          <p:cNvPr id="43" name="Text 41"/>
          <p:cNvSpPr/>
          <p:nvPr/>
        </p:nvSpPr>
        <p:spPr>
          <a:xfrm>
            <a:off x="8136374" y="6425565"/>
            <a:ext cx="5971461" cy="477679"/>
          </a:xfrm>
          <a:prstGeom prst="rect">
            <a:avLst/>
          </a:prstGeom>
          <a:noFill/>
          <a:ln/>
        </p:spPr>
        <p:txBody>
          <a:bodyPr wrap="square" lIns="0" tIns="0" rIns="0" bIns="0" rtlCol="0" anchor="t"/>
          <a:lstStyle/>
          <a:p>
            <a:pPr algn="l"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Дотримання законодавчих норм, ліцензійних обмежень та вимог до проектування гірничих робіт.</a:t>
            </a:r>
            <a:endParaRPr lang="en-US" sz="1150" dirty="0"/>
          </a:p>
        </p:txBody>
      </p:sp>
      <p:sp>
        <p:nvSpPr>
          <p:cNvPr id="44" name="Shape 42"/>
          <p:cNvSpPr/>
          <p:nvPr/>
        </p:nvSpPr>
        <p:spPr>
          <a:xfrm>
            <a:off x="6639937" y="6953369"/>
            <a:ext cx="522565" cy="15240"/>
          </a:xfrm>
          <a:prstGeom prst="roundRect">
            <a:avLst>
              <a:gd name="adj" fmla="val 146961"/>
            </a:avLst>
          </a:prstGeom>
          <a:solidFill>
            <a:srgbClr val="D9D4C9"/>
          </a:solidFill>
          <a:ln/>
        </p:spPr>
      </p:sp>
      <p:sp>
        <p:nvSpPr>
          <p:cNvPr id="45" name="Shape 43"/>
          <p:cNvSpPr/>
          <p:nvPr/>
        </p:nvSpPr>
        <p:spPr>
          <a:xfrm>
            <a:off x="7147262" y="6793111"/>
            <a:ext cx="335875" cy="335875"/>
          </a:xfrm>
          <a:prstGeom prst="roundRect">
            <a:avLst>
              <a:gd name="adj" fmla="val 6668"/>
            </a:avLst>
          </a:prstGeom>
          <a:solidFill>
            <a:srgbClr val="F3EEE3"/>
          </a:solidFill>
          <a:ln/>
        </p:spPr>
      </p:sp>
      <p:sp>
        <p:nvSpPr>
          <p:cNvPr id="46" name="Text 44"/>
          <p:cNvSpPr/>
          <p:nvPr/>
        </p:nvSpPr>
        <p:spPr>
          <a:xfrm>
            <a:off x="7245132" y="6849070"/>
            <a:ext cx="140137" cy="223957"/>
          </a:xfrm>
          <a:prstGeom prst="rect">
            <a:avLst/>
          </a:prstGeom>
          <a:noFill/>
          <a:ln/>
        </p:spPr>
        <p:txBody>
          <a:bodyPr wrap="none" lIns="0" tIns="0" rIns="0" bIns="0" rtlCol="0" anchor="t"/>
          <a:lstStyle/>
          <a:p>
            <a:pPr algn="ctr" indent="0" marL="0">
              <a:lnSpc>
                <a:spcPts val="1750"/>
              </a:lnSpc>
              <a:buNone/>
            </a:pPr>
            <a:r>
              <a:rPr lang="en-US" sz="1750" dirty="0">
                <a:solidFill>
                  <a:srgbClr val="2B4150"/>
                </a:solidFill>
                <a:latin typeface="MuseoModerno Medium" pitchFamily="34" charset="0"/>
                <a:ea typeface="MuseoModerno Medium" pitchFamily="34" charset="-122"/>
                <a:cs typeface="MuseoModerno Medium" pitchFamily="34" charset="-120"/>
              </a:rPr>
              <a:t>9</a:t>
            </a:r>
            <a:endParaRPr lang="en-US" sz="1750" dirty="0"/>
          </a:p>
        </p:txBody>
      </p:sp>
      <p:sp>
        <p:nvSpPr>
          <p:cNvPr id="47" name="Text 45"/>
          <p:cNvSpPr/>
          <p:nvPr/>
        </p:nvSpPr>
        <p:spPr>
          <a:xfrm>
            <a:off x="4197072" y="6774537"/>
            <a:ext cx="2296954" cy="233363"/>
          </a:xfrm>
          <a:prstGeom prst="rect">
            <a:avLst/>
          </a:prstGeom>
          <a:noFill/>
          <a:ln/>
        </p:spPr>
        <p:txBody>
          <a:bodyPr wrap="none" lIns="0" tIns="0" rIns="0" bIns="0" rtlCol="0" anchor="t"/>
          <a:lstStyle/>
          <a:p>
            <a:pPr algn="r" indent="0" marL="0">
              <a:lnSpc>
                <a:spcPts val="1800"/>
              </a:lnSpc>
              <a:buNone/>
            </a:pPr>
            <a:r>
              <a:rPr lang="en-US" sz="1450" dirty="0">
                <a:solidFill>
                  <a:srgbClr val="2B4150"/>
                </a:solidFill>
                <a:latin typeface="MuseoModerno Medium" pitchFamily="34" charset="0"/>
                <a:ea typeface="MuseoModerno Medium" pitchFamily="34" charset="-122"/>
                <a:cs typeface="MuseoModerno Medium" pitchFamily="34" charset="-120"/>
              </a:rPr>
              <a:t>Перспективний принцип</a:t>
            </a:r>
            <a:endParaRPr lang="en-US" sz="1450" dirty="0"/>
          </a:p>
        </p:txBody>
      </p:sp>
      <p:sp>
        <p:nvSpPr>
          <p:cNvPr id="48" name="Text 46"/>
          <p:cNvSpPr/>
          <p:nvPr/>
        </p:nvSpPr>
        <p:spPr>
          <a:xfrm>
            <a:off x="522565" y="7097435"/>
            <a:ext cx="5971461" cy="477679"/>
          </a:xfrm>
          <a:prstGeom prst="rect">
            <a:avLst/>
          </a:prstGeom>
          <a:noFill/>
          <a:ln/>
        </p:spPr>
        <p:txBody>
          <a:bodyPr wrap="square" lIns="0" tIns="0" rIns="0" bIns="0" rtlCol="0" anchor="t"/>
          <a:lstStyle/>
          <a:p>
            <a:pPr algn="r" indent="0" marL="0">
              <a:lnSpc>
                <a:spcPts val="1850"/>
              </a:lnSpc>
              <a:buNone/>
            </a:pPr>
            <a:r>
              <a:rPr lang="en-US" sz="1150" dirty="0">
                <a:solidFill>
                  <a:srgbClr val="2B4150"/>
                </a:solidFill>
                <a:latin typeface="Source Sans Pro" pitchFamily="34" charset="0"/>
                <a:ea typeface="Source Sans Pro" pitchFamily="34" charset="-122"/>
                <a:cs typeface="Source Sans Pro" pitchFamily="34" charset="-120"/>
              </a:rPr>
              <a:t>Прогнозування змін у технологіях та економічних умовах для можливого розширення балансових запасів.</a:t>
            </a:r>
            <a:endParaRPr lang="en-US" sz="11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783550"/>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124E73"/>
                </a:solidFill>
                <a:latin typeface="MuseoModerno Medium" pitchFamily="34" charset="0"/>
                <a:ea typeface="MuseoModerno Medium" pitchFamily="34" charset="-122"/>
                <a:cs typeface="MuseoModerno Medium" pitchFamily="34" charset="-120"/>
              </a:rPr>
              <a:t>Геологічний принцип побудови контурів</a:t>
            </a:r>
            <a:endParaRPr lang="en-US" sz="4450" dirty="0"/>
          </a:p>
        </p:txBody>
      </p:sp>
      <p:pic>
        <p:nvPicPr>
          <p:cNvPr id="4" name="Image 1" descr="preencoded.png">    </p:cNvPr>
          <p:cNvPicPr>
            <a:picLocks noChangeAspect="1"/>
          </p:cNvPicPr>
          <p:nvPr/>
        </p:nvPicPr>
        <p:blipFill>
          <a:blip r:embed="rId2"/>
          <a:stretch>
            <a:fillRect/>
          </a:stretch>
        </p:blipFill>
        <p:spPr>
          <a:xfrm>
            <a:off x="6280190" y="2541270"/>
            <a:ext cx="566976" cy="566976"/>
          </a:xfrm>
          <a:prstGeom prst="rect">
            <a:avLst/>
          </a:prstGeom>
        </p:spPr>
      </p:pic>
      <p:sp>
        <p:nvSpPr>
          <p:cNvPr id="5" name="Text 1"/>
          <p:cNvSpPr/>
          <p:nvPr/>
        </p:nvSpPr>
        <p:spPr>
          <a:xfrm>
            <a:off x="6280190" y="3335060"/>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Природні межі</a:t>
            </a:r>
            <a:endParaRPr lang="en-US" sz="2200" dirty="0"/>
          </a:p>
        </p:txBody>
      </p:sp>
      <p:sp>
        <p:nvSpPr>
          <p:cNvPr id="6" name="Text 2"/>
          <p:cNvSpPr/>
          <p:nvPr/>
        </p:nvSpPr>
        <p:spPr>
          <a:xfrm>
            <a:off x="6280190" y="3825478"/>
            <a:ext cx="2291953" cy="3266123"/>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Орієнтується на природні межі поширення корисних копалин, що визначаються в результаті аналізу геологічної будови родовища та картування рудних тіл.</a:t>
            </a:r>
            <a:endParaRPr lang="en-US" sz="1750" dirty="0"/>
          </a:p>
        </p:txBody>
      </p:sp>
      <p:pic>
        <p:nvPicPr>
          <p:cNvPr id="7" name="Image 2" descr="preencoded.png">    </p:cNvPr>
          <p:cNvPicPr>
            <a:picLocks noChangeAspect="1"/>
          </p:cNvPicPr>
          <p:nvPr/>
        </p:nvPicPr>
        <p:blipFill>
          <a:blip r:embed="rId3"/>
          <a:stretch>
            <a:fillRect/>
          </a:stretch>
        </p:blipFill>
        <p:spPr>
          <a:xfrm>
            <a:off x="8912304" y="2541270"/>
            <a:ext cx="566976" cy="566976"/>
          </a:xfrm>
          <a:prstGeom prst="rect">
            <a:avLst/>
          </a:prstGeom>
        </p:spPr>
      </p:pic>
      <p:sp>
        <p:nvSpPr>
          <p:cNvPr id="8" name="Text 3"/>
          <p:cNvSpPr/>
          <p:nvPr/>
        </p:nvSpPr>
        <p:spPr>
          <a:xfrm>
            <a:off x="8912304" y="3335060"/>
            <a:ext cx="2292072" cy="354330"/>
          </a:xfrm>
          <a:prstGeom prst="rect">
            <a:avLst/>
          </a:prstGeom>
          <a:noFill/>
          <a:ln/>
        </p:spPr>
        <p:txBody>
          <a:bodyPr wrap="non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Дані буріння</a:t>
            </a:r>
            <a:endParaRPr lang="en-US" sz="2200" dirty="0"/>
          </a:p>
        </p:txBody>
      </p:sp>
      <p:sp>
        <p:nvSpPr>
          <p:cNvPr id="9" name="Text 4"/>
          <p:cNvSpPr/>
          <p:nvPr/>
        </p:nvSpPr>
        <p:spPr>
          <a:xfrm>
            <a:off x="8912304" y="3825478"/>
            <a:ext cx="2292072" cy="3266123"/>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Використовує інформацію з бурових свердловин та шахтних виробок для визначення просторового розташування корисних копалин у надрах.</a:t>
            </a:r>
            <a:endParaRPr lang="en-US" sz="1750" dirty="0"/>
          </a:p>
        </p:txBody>
      </p:sp>
      <p:pic>
        <p:nvPicPr>
          <p:cNvPr id="10" name="Image 3" descr="preencoded.png">    </p:cNvPr>
          <p:cNvPicPr>
            <a:picLocks noChangeAspect="1"/>
          </p:cNvPicPr>
          <p:nvPr/>
        </p:nvPicPr>
        <p:blipFill>
          <a:blip r:embed="rId4"/>
          <a:stretch>
            <a:fillRect/>
          </a:stretch>
        </p:blipFill>
        <p:spPr>
          <a:xfrm>
            <a:off x="11544538" y="2541270"/>
            <a:ext cx="566976" cy="566976"/>
          </a:xfrm>
          <a:prstGeom prst="rect">
            <a:avLst/>
          </a:prstGeom>
        </p:spPr>
      </p:pic>
      <p:sp>
        <p:nvSpPr>
          <p:cNvPr id="11" name="Text 5"/>
          <p:cNvSpPr/>
          <p:nvPr/>
        </p:nvSpPr>
        <p:spPr>
          <a:xfrm>
            <a:off x="11544538" y="3335060"/>
            <a:ext cx="2291953" cy="708660"/>
          </a:xfrm>
          <a:prstGeom prst="rect">
            <a:avLst/>
          </a:prstGeom>
          <a:noFill/>
          <a:ln/>
        </p:spPr>
        <p:txBody>
          <a:bodyPr wrap="square" lIns="0" tIns="0" rIns="0" bIns="0" rtlCol="0" anchor="t"/>
          <a:lstStyle/>
          <a:p>
            <a:pPr algn="l" indent="0" marL="0">
              <a:lnSpc>
                <a:spcPts val="2750"/>
              </a:lnSpc>
              <a:buNone/>
            </a:pPr>
            <a:r>
              <a:rPr lang="en-US" sz="2200" dirty="0">
                <a:solidFill>
                  <a:srgbClr val="2B4150"/>
                </a:solidFill>
                <a:latin typeface="MuseoModerno Medium" pitchFamily="34" charset="0"/>
                <a:ea typeface="MuseoModerno Medium" pitchFamily="34" charset="-122"/>
                <a:cs typeface="MuseoModerno Medium" pitchFamily="34" charset="-120"/>
              </a:rPr>
              <a:t>Мінеральний склад</a:t>
            </a:r>
            <a:endParaRPr lang="en-US" sz="2200" dirty="0"/>
          </a:p>
        </p:txBody>
      </p:sp>
      <p:sp>
        <p:nvSpPr>
          <p:cNvPr id="12" name="Text 6"/>
          <p:cNvSpPr/>
          <p:nvPr/>
        </p:nvSpPr>
        <p:spPr>
          <a:xfrm>
            <a:off x="11544538" y="4179808"/>
            <a:ext cx="2291953" cy="3266123"/>
          </a:xfrm>
          <a:prstGeom prst="rect">
            <a:avLst/>
          </a:prstGeom>
          <a:noFill/>
          <a:ln/>
        </p:spPr>
        <p:txBody>
          <a:bodyPr wrap="square" lIns="0" tIns="0" rIns="0" bIns="0" rtlCol="0" anchor="t"/>
          <a:lstStyle/>
          <a:p>
            <a:pPr algn="l" indent="0" marL="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Геологічні межі визначаються за характерними особливостями рудоносних тіл, такими як мінеральний склад, текстурні особливості та форма залягання.</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75283" y="464225"/>
            <a:ext cx="7966234" cy="1051798"/>
          </a:xfrm>
          <a:prstGeom prst="rect">
            <a:avLst/>
          </a:prstGeom>
          <a:noFill/>
          <a:ln/>
        </p:spPr>
        <p:txBody>
          <a:bodyPr wrap="square" lIns="0" tIns="0" rIns="0" bIns="0" rtlCol="0" anchor="t"/>
          <a:lstStyle/>
          <a:p>
            <a:pPr indent="0" marL="0">
              <a:lnSpc>
                <a:spcPts val="4100"/>
              </a:lnSpc>
              <a:buNone/>
            </a:pPr>
            <a:r>
              <a:rPr lang="en-US" sz="3300" dirty="0">
                <a:solidFill>
                  <a:srgbClr val="124E73"/>
                </a:solidFill>
                <a:latin typeface="MuseoModerno Medium" pitchFamily="34" charset="0"/>
                <a:ea typeface="MuseoModerno Medium" pitchFamily="34" charset="-122"/>
                <a:cs typeface="MuseoModerno Medium" pitchFamily="34" charset="-120"/>
              </a:rPr>
              <a:t>Технологічний принцип побудови контурів</a:t>
            </a:r>
            <a:endParaRPr lang="en-US" sz="3300" dirty="0"/>
          </a:p>
        </p:txBody>
      </p:sp>
      <p:sp>
        <p:nvSpPr>
          <p:cNvPr id="4" name="Shape 1"/>
          <p:cNvSpPr/>
          <p:nvPr/>
        </p:nvSpPr>
        <p:spPr>
          <a:xfrm>
            <a:off x="6316266" y="1768435"/>
            <a:ext cx="22860" cy="5996821"/>
          </a:xfrm>
          <a:prstGeom prst="roundRect">
            <a:avLst>
              <a:gd name="adj" fmla="val 110423"/>
            </a:avLst>
          </a:prstGeom>
          <a:solidFill>
            <a:srgbClr val="D9D4C9"/>
          </a:solidFill>
          <a:ln/>
        </p:spPr>
      </p:sp>
      <p:sp>
        <p:nvSpPr>
          <p:cNvPr id="5" name="Shape 2"/>
          <p:cNvSpPr/>
          <p:nvPr/>
        </p:nvSpPr>
        <p:spPr>
          <a:xfrm>
            <a:off x="6494145" y="2135624"/>
            <a:ext cx="588883" cy="22860"/>
          </a:xfrm>
          <a:prstGeom prst="roundRect">
            <a:avLst>
              <a:gd name="adj" fmla="val 110423"/>
            </a:avLst>
          </a:prstGeom>
          <a:solidFill>
            <a:srgbClr val="D9D4C9"/>
          </a:solidFill>
          <a:ln/>
        </p:spPr>
      </p:sp>
      <p:sp>
        <p:nvSpPr>
          <p:cNvPr id="6" name="Shape 3"/>
          <p:cNvSpPr/>
          <p:nvPr/>
        </p:nvSpPr>
        <p:spPr>
          <a:xfrm>
            <a:off x="6138386" y="1957745"/>
            <a:ext cx="378619" cy="378619"/>
          </a:xfrm>
          <a:prstGeom prst="roundRect">
            <a:avLst>
              <a:gd name="adj" fmla="val 6667"/>
            </a:avLst>
          </a:prstGeom>
          <a:solidFill>
            <a:srgbClr val="F3EEE3"/>
          </a:solidFill>
          <a:ln/>
        </p:spPr>
      </p:sp>
      <p:sp>
        <p:nvSpPr>
          <p:cNvPr id="7" name="Text 4"/>
          <p:cNvSpPr/>
          <p:nvPr/>
        </p:nvSpPr>
        <p:spPr>
          <a:xfrm>
            <a:off x="6268522" y="2020848"/>
            <a:ext cx="118348" cy="252413"/>
          </a:xfrm>
          <a:prstGeom prst="rect">
            <a:avLst/>
          </a:prstGeom>
          <a:noFill/>
          <a:ln/>
        </p:spPr>
        <p:txBody>
          <a:bodyPr wrap="none" lIns="0" tIns="0" rIns="0" bIns="0" rtlCol="0" anchor="t"/>
          <a:lstStyle/>
          <a:p>
            <a:pPr algn="ctr" indent="0" marL="0">
              <a:lnSpc>
                <a:spcPts val="1950"/>
              </a:lnSpc>
              <a:buNone/>
            </a:pPr>
            <a:r>
              <a:rPr lang="en-US" sz="1950" dirty="0">
                <a:solidFill>
                  <a:srgbClr val="2B4150"/>
                </a:solidFill>
                <a:latin typeface="MuseoModerno Medium" pitchFamily="34" charset="0"/>
                <a:ea typeface="MuseoModerno Medium" pitchFamily="34" charset="-122"/>
                <a:cs typeface="MuseoModerno Medium" pitchFamily="34" charset="-120"/>
              </a:rPr>
              <a:t>1</a:t>
            </a:r>
            <a:endParaRPr lang="en-US" sz="1950" dirty="0"/>
          </a:p>
        </p:txBody>
      </p:sp>
      <p:sp>
        <p:nvSpPr>
          <p:cNvPr id="8" name="Text 5"/>
          <p:cNvSpPr/>
          <p:nvPr/>
        </p:nvSpPr>
        <p:spPr>
          <a:xfrm>
            <a:off x="7253168" y="1936671"/>
            <a:ext cx="2103477" cy="262890"/>
          </a:xfrm>
          <a:prstGeom prst="rect">
            <a:avLst/>
          </a:prstGeom>
          <a:noFill/>
          <a:ln/>
        </p:spPr>
        <p:txBody>
          <a:bodyPr wrap="none" lIns="0" tIns="0" rIns="0" bIns="0" rtlCol="0" anchor="t"/>
          <a:lstStyle/>
          <a:p>
            <a:pPr algn="l"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Методи розробки</a:t>
            </a:r>
            <a:endParaRPr lang="en-US" sz="1650" dirty="0"/>
          </a:p>
        </p:txBody>
      </p:sp>
      <p:sp>
        <p:nvSpPr>
          <p:cNvPr id="9" name="Text 6"/>
          <p:cNvSpPr/>
          <p:nvPr/>
        </p:nvSpPr>
        <p:spPr>
          <a:xfrm>
            <a:off x="7253168" y="2300526"/>
            <a:ext cx="6788348" cy="807244"/>
          </a:xfrm>
          <a:prstGeom prst="rect">
            <a:avLst/>
          </a:prstGeom>
          <a:noFill/>
          <a:ln/>
        </p:spPr>
        <p:txBody>
          <a:bodyPr wrap="square" lIns="0" tIns="0" rIns="0" bIns="0" rtlCol="0" anchor="t"/>
          <a:lstStyle/>
          <a:p>
            <a:pPr algn="l"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Враховує можливість ефективного видобутку корисних копалин залежно від методів розробки (відкритий чи підземний спосіб), що впливає на економічну доцільність включення певних ділянок до контуру.</a:t>
            </a:r>
            <a:endParaRPr lang="en-US" sz="1300" dirty="0"/>
          </a:p>
        </p:txBody>
      </p:sp>
      <p:sp>
        <p:nvSpPr>
          <p:cNvPr id="10" name="Shape 7"/>
          <p:cNvSpPr/>
          <p:nvPr/>
        </p:nvSpPr>
        <p:spPr>
          <a:xfrm>
            <a:off x="6494145" y="3811429"/>
            <a:ext cx="588883" cy="22860"/>
          </a:xfrm>
          <a:prstGeom prst="roundRect">
            <a:avLst>
              <a:gd name="adj" fmla="val 110423"/>
            </a:avLst>
          </a:prstGeom>
          <a:solidFill>
            <a:srgbClr val="D9D4C9"/>
          </a:solidFill>
          <a:ln/>
        </p:spPr>
      </p:sp>
      <p:sp>
        <p:nvSpPr>
          <p:cNvPr id="11" name="Shape 8"/>
          <p:cNvSpPr/>
          <p:nvPr/>
        </p:nvSpPr>
        <p:spPr>
          <a:xfrm>
            <a:off x="6138386" y="3633549"/>
            <a:ext cx="378619" cy="378619"/>
          </a:xfrm>
          <a:prstGeom prst="roundRect">
            <a:avLst>
              <a:gd name="adj" fmla="val 6667"/>
            </a:avLst>
          </a:prstGeom>
          <a:solidFill>
            <a:srgbClr val="F3EEE3"/>
          </a:solidFill>
          <a:ln/>
        </p:spPr>
      </p:sp>
      <p:sp>
        <p:nvSpPr>
          <p:cNvPr id="12" name="Text 9"/>
          <p:cNvSpPr/>
          <p:nvPr/>
        </p:nvSpPr>
        <p:spPr>
          <a:xfrm>
            <a:off x="6257449" y="3696653"/>
            <a:ext cx="140375" cy="252413"/>
          </a:xfrm>
          <a:prstGeom prst="rect">
            <a:avLst/>
          </a:prstGeom>
          <a:noFill/>
          <a:ln/>
        </p:spPr>
        <p:txBody>
          <a:bodyPr wrap="none" lIns="0" tIns="0" rIns="0" bIns="0" rtlCol="0" anchor="t"/>
          <a:lstStyle/>
          <a:p>
            <a:pPr algn="ctr" indent="0" marL="0">
              <a:lnSpc>
                <a:spcPts val="1950"/>
              </a:lnSpc>
              <a:buNone/>
            </a:pPr>
            <a:r>
              <a:rPr lang="en-US" sz="1950" dirty="0">
                <a:solidFill>
                  <a:srgbClr val="2B4150"/>
                </a:solidFill>
                <a:latin typeface="MuseoModerno Medium" pitchFamily="34" charset="0"/>
                <a:ea typeface="MuseoModerno Medium" pitchFamily="34" charset="-122"/>
                <a:cs typeface="MuseoModerno Medium" pitchFamily="34" charset="-120"/>
              </a:rPr>
              <a:t>2</a:t>
            </a:r>
            <a:endParaRPr lang="en-US" sz="1950" dirty="0"/>
          </a:p>
        </p:txBody>
      </p:sp>
      <p:sp>
        <p:nvSpPr>
          <p:cNvPr id="13" name="Text 10"/>
          <p:cNvSpPr/>
          <p:nvPr/>
        </p:nvSpPr>
        <p:spPr>
          <a:xfrm>
            <a:off x="7253168" y="3612475"/>
            <a:ext cx="2280999" cy="262890"/>
          </a:xfrm>
          <a:prstGeom prst="rect">
            <a:avLst/>
          </a:prstGeom>
          <a:noFill/>
          <a:ln/>
        </p:spPr>
        <p:txBody>
          <a:bodyPr wrap="none" lIns="0" tIns="0" rIns="0" bIns="0" rtlCol="0" anchor="t"/>
          <a:lstStyle/>
          <a:p>
            <a:pPr algn="l"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Механічні властивості</a:t>
            </a:r>
            <a:endParaRPr lang="en-US" sz="1650" dirty="0"/>
          </a:p>
        </p:txBody>
      </p:sp>
      <p:sp>
        <p:nvSpPr>
          <p:cNvPr id="14" name="Text 11"/>
          <p:cNvSpPr/>
          <p:nvPr/>
        </p:nvSpPr>
        <p:spPr>
          <a:xfrm>
            <a:off x="7253168" y="3976330"/>
            <a:ext cx="6788348" cy="538163"/>
          </a:xfrm>
          <a:prstGeom prst="rect">
            <a:avLst/>
          </a:prstGeom>
          <a:noFill/>
          <a:ln/>
        </p:spPr>
        <p:txBody>
          <a:bodyPr wrap="square" lIns="0" tIns="0" rIns="0" bIns="0" rtlCol="0" anchor="t"/>
          <a:lstStyle/>
          <a:p>
            <a:pPr algn="l"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Аналізує механічні властивості гірських порід, які можуть ускладнювати або спрощувати процес видобутку та впливати на визначення меж контурів.</a:t>
            </a:r>
            <a:endParaRPr lang="en-US" sz="1300" dirty="0"/>
          </a:p>
        </p:txBody>
      </p:sp>
      <p:sp>
        <p:nvSpPr>
          <p:cNvPr id="15" name="Shape 12"/>
          <p:cNvSpPr/>
          <p:nvPr/>
        </p:nvSpPr>
        <p:spPr>
          <a:xfrm>
            <a:off x="6494145" y="5218152"/>
            <a:ext cx="588883" cy="22860"/>
          </a:xfrm>
          <a:prstGeom prst="roundRect">
            <a:avLst>
              <a:gd name="adj" fmla="val 110423"/>
            </a:avLst>
          </a:prstGeom>
          <a:solidFill>
            <a:srgbClr val="D9D4C9"/>
          </a:solidFill>
          <a:ln/>
        </p:spPr>
      </p:sp>
      <p:sp>
        <p:nvSpPr>
          <p:cNvPr id="16" name="Shape 13"/>
          <p:cNvSpPr/>
          <p:nvPr/>
        </p:nvSpPr>
        <p:spPr>
          <a:xfrm>
            <a:off x="6138386" y="5040273"/>
            <a:ext cx="378619" cy="378619"/>
          </a:xfrm>
          <a:prstGeom prst="roundRect">
            <a:avLst>
              <a:gd name="adj" fmla="val 6667"/>
            </a:avLst>
          </a:prstGeom>
          <a:solidFill>
            <a:srgbClr val="F3EEE3"/>
          </a:solidFill>
          <a:ln/>
        </p:spPr>
      </p:sp>
      <p:sp>
        <p:nvSpPr>
          <p:cNvPr id="17" name="Text 14"/>
          <p:cNvSpPr/>
          <p:nvPr/>
        </p:nvSpPr>
        <p:spPr>
          <a:xfrm>
            <a:off x="6256734" y="5103376"/>
            <a:ext cx="141803" cy="252413"/>
          </a:xfrm>
          <a:prstGeom prst="rect">
            <a:avLst/>
          </a:prstGeom>
          <a:noFill/>
          <a:ln/>
        </p:spPr>
        <p:txBody>
          <a:bodyPr wrap="none" lIns="0" tIns="0" rIns="0" bIns="0" rtlCol="0" anchor="t"/>
          <a:lstStyle/>
          <a:p>
            <a:pPr algn="ctr" indent="0" marL="0">
              <a:lnSpc>
                <a:spcPts val="1950"/>
              </a:lnSpc>
              <a:buNone/>
            </a:pPr>
            <a:r>
              <a:rPr lang="en-US" sz="1950" dirty="0">
                <a:solidFill>
                  <a:srgbClr val="2B4150"/>
                </a:solidFill>
                <a:latin typeface="MuseoModerno Medium" pitchFamily="34" charset="0"/>
                <a:ea typeface="MuseoModerno Medium" pitchFamily="34" charset="-122"/>
                <a:cs typeface="MuseoModerno Medium" pitchFamily="34" charset="-120"/>
              </a:rPr>
              <a:t>3</a:t>
            </a:r>
            <a:endParaRPr lang="en-US" sz="1950" dirty="0"/>
          </a:p>
        </p:txBody>
      </p:sp>
      <p:sp>
        <p:nvSpPr>
          <p:cNvPr id="18" name="Text 15"/>
          <p:cNvSpPr/>
          <p:nvPr/>
        </p:nvSpPr>
        <p:spPr>
          <a:xfrm>
            <a:off x="7253168" y="5019199"/>
            <a:ext cx="2274094" cy="262890"/>
          </a:xfrm>
          <a:prstGeom prst="rect">
            <a:avLst/>
          </a:prstGeom>
          <a:noFill/>
          <a:ln/>
        </p:spPr>
        <p:txBody>
          <a:bodyPr wrap="none" lIns="0" tIns="0" rIns="0" bIns="0" rtlCol="0" anchor="t"/>
          <a:lstStyle/>
          <a:p>
            <a:pPr algn="l"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Гідрогеологічні умови</a:t>
            </a:r>
            <a:endParaRPr lang="en-US" sz="1650" dirty="0"/>
          </a:p>
        </p:txBody>
      </p:sp>
      <p:sp>
        <p:nvSpPr>
          <p:cNvPr id="19" name="Text 16"/>
          <p:cNvSpPr/>
          <p:nvPr/>
        </p:nvSpPr>
        <p:spPr>
          <a:xfrm>
            <a:off x="7253168" y="5383054"/>
            <a:ext cx="6788348" cy="807244"/>
          </a:xfrm>
          <a:prstGeom prst="rect">
            <a:avLst/>
          </a:prstGeom>
          <a:noFill/>
          <a:ln/>
        </p:spPr>
        <p:txBody>
          <a:bodyPr wrap="square" lIns="0" tIns="0" rIns="0" bIns="0" rtlCol="0" anchor="t"/>
          <a:lstStyle/>
          <a:p>
            <a:pPr algn="l"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Враховує наявність водоносних горизонтів, які можуть ускладнювати видобуток та вимагати додаткових витрат на водовідведення, що впливає на економічну доцільність розробки.</a:t>
            </a:r>
            <a:endParaRPr lang="en-US" sz="1300" dirty="0"/>
          </a:p>
        </p:txBody>
      </p:sp>
      <p:sp>
        <p:nvSpPr>
          <p:cNvPr id="20" name="Shape 17"/>
          <p:cNvSpPr/>
          <p:nvPr/>
        </p:nvSpPr>
        <p:spPr>
          <a:xfrm>
            <a:off x="6494145" y="6893957"/>
            <a:ext cx="588883" cy="22860"/>
          </a:xfrm>
          <a:prstGeom prst="roundRect">
            <a:avLst>
              <a:gd name="adj" fmla="val 110423"/>
            </a:avLst>
          </a:prstGeom>
          <a:solidFill>
            <a:srgbClr val="D9D4C9"/>
          </a:solidFill>
          <a:ln/>
        </p:spPr>
      </p:sp>
      <p:sp>
        <p:nvSpPr>
          <p:cNvPr id="21" name="Shape 18"/>
          <p:cNvSpPr/>
          <p:nvPr/>
        </p:nvSpPr>
        <p:spPr>
          <a:xfrm>
            <a:off x="6138386" y="6716078"/>
            <a:ext cx="378619" cy="378619"/>
          </a:xfrm>
          <a:prstGeom prst="roundRect">
            <a:avLst>
              <a:gd name="adj" fmla="val 6667"/>
            </a:avLst>
          </a:prstGeom>
          <a:solidFill>
            <a:srgbClr val="F3EEE3"/>
          </a:solidFill>
          <a:ln/>
        </p:spPr>
      </p:sp>
      <p:sp>
        <p:nvSpPr>
          <p:cNvPr id="22" name="Text 19"/>
          <p:cNvSpPr/>
          <p:nvPr/>
        </p:nvSpPr>
        <p:spPr>
          <a:xfrm>
            <a:off x="6246376" y="6779181"/>
            <a:ext cx="162520" cy="252413"/>
          </a:xfrm>
          <a:prstGeom prst="rect">
            <a:avLst/>
          </a:prstGeom>
          <a:noFill/>
          <a:ln/>
        </p:spPr>
        <p:txBody>
          <a:bodyPr wrap="none" lIns="0" tIns="0" rIns="0" bIns="0" rtlCol="0" anchor="t"/>
          <a:lstStyle/>
          <a:p>
            <a:pPr algn="ctr" indent="0" marL="0">
              <a:lnSpc>
                <a:spcPts val="1950"/>
              </a:lnSpc>
              <a:buNone/>
            </a:pPr>
            <a:r>
              <a:rPr lang="en-US" sz="1950" dirty="0">
                <a:solidFill>
                  <a:srgbClr val="2B4150"/>
                </a:solidFill>
                <a:latin typeface="MuseoModerno Medium" pitchFamily="34" charset="0"/>
                <a:ea typeface="MuseoModerno Medium" pitchFamily="34" charset="-122"/>
                <a:cs typeface="MuseoModerno Medium" pitchFamily="34" charset="-120"/>
              </a:rPr>
              <a:t>4</a:t>
            </a:r>
            <a:endParaRPr lang="en-US" sz="1950" dirty="0"/>
          </a:p>
        </p:txBody>
      </p:sp>
      <p:sp>
        <p:nvSpPr>
          <p:cNvPr id="23" name="Text 20"/>
          <p:cNvSpPr/>
          <p:nvPr/>
        </p:nvSpPr>
        <p:spPr>
          <a:xfrm>
            <a:off x="7253168" y="6695003"/>
            <a:ext cx="2103477" cy="262890"/>
          </a:xfrm>
          <a:prstGeom prst="rect">
            <a:avLst/>
          </a:prstGeom>
          <a:noFill/>
          <a:ln/>
        </p:spPr>
        <p:txBody>
          <a:bodyPr wrap="none" lIns="0" tIns="0" rIns="0" bIns="0" rtlCol="0" anchor="t"/>
          <a:lstStyle/>
          <a:p>
            <a:pPr algn="l" indent="0" marL="0">
              <a:lnSpc>
                <a:spcPts val="2050"/>
              </a:lnSpc>
              <a:buNone/>
            </a:pPr>
            <a:r>
              <a:rPr lang="en-US" sz="1650" dirty="0">
                <a:solidFill>
                  <a:srgbClr val="2B4150"/>
                </a:solidFill>
                <a:latin typeface="MuseoModerno Medium" pitchFamily="34" charset="0"/>
                <a:ea typeface="MuseoModerno Medium" pitchFamily="34" charset="-122"/>
                <a:cs typeface="MuseoModerno Medium" pitchFamily="34" charset="-120"/>
              </a:rPr>
              <a:t>Глибина залягання</a:t>
            </a:r>
            <a:endParaRPr lang="en-US" sz="1650" dirty="0"/>
          </a:p>
        </p:txBody>
      </p:sp>
      <p:sp>
        <p:nvSpPr>
          <p:cNvPr id="24" name="Text 21"/>
          <p:cNvSpPr/>
          <p:nvPr/>
        </p:nvSpPr>
        <p:spPr>
          <a:xfrm>
            <a:off x="7253168" y="7058858"/>
            <a:ext cx="6788348" cy="538163"/>
          </a:xfrm>
          <a:prstGeom prst="rect">
            <a:avLst/>
          </a:prstGeom>
          <a:noFill/>
          <a:ln/>
        </p:spPr>
        <p:txBody>
          <a:bodyPr wrap="square" lIns="0" tIns="0" rIns="0" bIns="0" rtlCol="0" anchor="t"/>
          <a:lstStyle/>
          <a:p>
            <a:pPr algn="l" indent="0" marL="0">
              <a:lnSpc>
                <a:spcPts val="2100"/>
              </a:lnSpc>
              <a:buNone/>
            </a:pPr>
            <a:r>
              <a:rPr lang="en-US" sz="1300" dirty="0">
                <a:solidFill>
                  <a:srgbClr val="2B4150"/>
                </a:solidFill>
                <a:latin typeface="Source Sans Pro" pitchFamily="34" charset="0"/>
                <a:ea typeface="Source Sans Pro" pitchFamily="34" charset="-122"/>
                <a:cs typeface="Source Sans Pro" pitchFamily="34" charset="-120"/>
              </a:rPr>
              <a:t>Оцінює глибину залягання родовища, яка безпосередньо впливає на вибір технології видобутку та економічні показники розробки.</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2025-03-03T09:18:29Z</dcterms:created>
  <dcterms:modified xsi:type="dcterms:W3CDTF">2025-03-03T09:18:29Z</dcterms:modified>
</cp:coreProperties>
</file>