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Instrument Sans Medium" panose="020B0604020202020204" charset="0"/>
      <p:regular r:id="rId13"/>
    </p:embeddedFont>
    <p:embeddedFont>
      <p:font typeface="Instrument Sans Semi Bold" panose="020B0604020202020204" charset="0"/>
      <p:regular r:id="rId14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6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17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99730"/>
            <a:ext cx="7556421" cy="2934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Діафрагмові насоси в гірничій промисловості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280190" y="3974544"/>
            <a:ext cx="7556421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Діафрагмові насоси є незамінними компонентами насосного обладнання в гірничій промисловості, де транспортуються абразивні, в’язкі або агресивні середовища. Їх універсальність дозволяє використовувати їх для відкачування шахтних вод, транспортування хімічних реагентів та очищення виробничих стоків. Ці насоси здатні працювати в умовах підвищеної зносостійкості та самовсмоктування, що робить їх незамінними в мобільних і стаціонарних системах гірничого обладнання.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7149822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9770FC6-C94E-4269-3820-1C381AE81730}"/>
              </a:ext>
            </a:extLst>
          </p:cNvPr>
          <p:cNvSpPr/>
          <p:nvPr/>
        </p:nvSpPr>
        <p:spPr>
          <a:xfrm>
            <a:off x="12868507" y="7727795"/>
            <a:ext cx="1661532" cy="4237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0" y="0"/>
            <a:ext cx="5486400" cy="8229600"/>
          </a:xfrm>
          <a:prstGeom prst="rect">
            <a:avLst/>
          </a:prstGeom>
          <a:solidFill>
            <a:srgbClr val="E5E0DF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26830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Висновки</a:t>
            </a:r>
            <a:endParaRPr lang="en-US" sz="4450" dirty="0"/>
          </a:p>
        </p:txBody>
      </p:sp>
      <p:sp>
        <p:nvSpPr>
          <p:cNvPr id="6" name="Text 2"/>
          <p:cNvSpPr/>
          <p:nvPr/>
        </p:nvSpPr>
        <p:spPr>
          <a:xfrm>
            <a:off x="793790" y="3732014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Діафрагмові насоси — це універсальне рішення для гірничої промисловості завдяки їхній здатності працювати з абразивними, густими і агресивними середовищами. Вони забезпечують ефективну роботу в важких умовах, маючи великий потенціал для подальшого вдосконалення.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6135" y="750689"/>
            <a:ext cx="7664529" cy="13208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Принцип роботи діафрагмових насосів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531650" y="2388513"/>
            <a:ext cx="22860" cy="5090398"/>
          </a:xfrm>
          <a:prstGeom prst="roundRect">
            <a:avLst>
              <a:gd name="adj" fmla="val 388338"/>
            </a:avLst>
          </a:prstGeom>
          <a:solidFill>
            <a:srgbClr val="C8C9CF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5" name="Shape 2"/>
          <p:cNvSpPr/>
          <p:nvPr/>
        </p:nvSpPr>
        <p:spPr>
          <a:xfrm>
            <a:off x="6757988" y="2852618"/>
            <a:ext cx="739735" cy="22860"/>
          </a:xfrm>
          <a:prstGeom prst="roundRect">
            <a:avLst>
              <a:gd name="adj" fmla="val 388338"/>
            </a:avLst>
          </a:prstGeom>
          <a:solidFill>
            <a:srgbClr val="C8C9CF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6" name="Shape 3"/>
          <p:cNvSpPr/>
          <p:nvPr/>
        </p:nvSpPr>
        <p:spPr>
          <a:xfrm>
            <a:off x="6305312" y="2626281"/>
            <a:ext cx="475536" cy="475536"/>
          </a:xfrm>
          <a:prstGeom prst="roundRect">
            <a:avLst>
              <a:gd name="adj" fmla="val 18668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7" name="Text 4"/>
          <p:cNvSpPr/>
          <p:nvPr/>
        </p:nvSpPr>
        <p:spPr>
          <a:xfrm>
            <a:off x="6481643" y="2705457"/>
            <a:ext cx="122753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7705487" y="2599849"/>
            <a:ext cx="3129677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Розтягування діафрагми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705487" y="3056811"/>
            <a:ext cx="6185178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Розтягування діафрагми створює вакуум, завдяки чому рідина надходить у камеру через вхідний клапан.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757988" y="4619863"/>
            <a:ext cx="739735" cy="22860"/>
          </a:xfrm>
          <a:prstGeom prst="roundRect">
            <a:avLst>
              <a:gd name="adj" fmla="val 388338"/>
            </a:avLst>
          </a:prstGeom>
          <a:solidFill>
            <a:srgbClr val="C8C9CF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1" name="Shape 8"/>
          <p:cNvSpPr/>
          <p:nvPr/>
        </p:nvSpPr>
        <p:spPr>
          <a:xfrm>
            <a:off x="6305312" y="4393525"/>
            <a:ext cx="475536" cy="475536"/>
          </a:xfrm>
          <a:prstGeom prst="roundRect">
            <a:avLst>
              <a:gd name="adj" fmla="val 18668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2" name="Text 9"/>
          <p:cNvSpPr/>
          <p:nvPr/>
        </p:nvSpPr>
        <p:spPr>
          <a:xfrm>
            <a:off x="6454735" y="4472702"/>
            <a:ext cx="176570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7705487" y="4367093"/>
            <a:ext cx="2769751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Стиснення діафрагми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7705487" y="4824055"/>
            <a:ext cx="6185178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Стиснення діафрагми виштовхує рідину через вихідний клапан.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6757988" y="6387108"/>
            <a:ext cx="739735" cy="22860"/>
          </a:xfrm>
          <a:prstGeom prst="roundRect">
            <a:avLst>
              <a:gd name="adj" fmla="val 388338"/>
            </a:avLst>
          </a:prstGeom>
          <a:solidFill>
            <a:srgbClr val="C8C9CF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6" name="Shape 13"/>
          <p:cNvSpPr/>
          <p:nvPr/>
        </p:nvSpPr>
        <p:spPr>
          <a:xfrm>
            <a:off x="6305312" y="6160770"/>
            <a:ext cx="475536" cy="475536"/>
          </a:xfrm>
          <a:prstGeom prst="roundRect">
            <a:avLst>
              <a:gd name="adj" fmla="val 18668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7" name="Text 14"/>
          <p:cNvSpPr/>
          <p:nvPr/>
        </p:nvSpPr>
        <p:spPr>
          <a:xfrm>
            <a:off x="6451283" y="6239947"/>
            <a:ext cx="183594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7705487" y="6134338"/>
            <a:ext cx="2641997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Робота клапанів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7705487" y="6591300"/>
            <a:ext cx="6185178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Клапани працюють як зворотні елементи, забезпечуючи рух рідини тільки в одному напрямку.</a:t>
            </a:r>
            <a:endParaRPr lang="en-US" sz="1650" dirty="0"/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DDE447AE-B831-1674-7234-7E43F8116D62}"/>
              </a:ext>
            </a:extLst>
          </p:cNvPr>
          <p:cNvSpPr/>
          <p:nvPr/>
        </p:nvSpPr>
        <p:spPr>
          <a:xfrm>
            <a:off x="12868507" y="7727795"/>
            <a:ext cx="1661532" cy="4237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78700"/>
            <a:ext cx="966728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Класифікація діафрагмових насосів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544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За типом приводу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835598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Пневматичні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277797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Гідравлічні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719995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Електричні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332928" y="3254454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За матеріалами виготовлення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332928" y="4189928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Металеві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5332928" y="4632127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Пластикові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5332928" y="5074325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Комбіновані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872067" y="32544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За призначенням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9872067" y="3835598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Для перекачування густих або абразивних суспензій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9872067" y="464069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Для транспортування агресивних рідин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9872067" y="544580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Для мобільних насосних установок</a:t>
            </a:r>
            <a:endParaRPr lang="en-US" sz="1750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EBAB0789-2023-691C-EF83-0613EC73C6E6}"/>
              </a:ext>
            </a:extLst>
          </p:cNvPr>
          <p:cNvSpPr/>
          <p:nvPr/>
        </p:nvSpPr>
        <p:spPr>
          <a:xfrm>
            <a:off x="12868507" y="7727795"/>
            <a:ext cx="1661532" cy="4237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2330" y="610791"/>
            <a:ext cx="7592139" cy="1385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Конструкція та основні компоненти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6262330" y="2328743"/>
            <a:ext cx="3685223" cy="3066217"/>
          </a:xfrm>
          <a:prstGeom prst="roundRect">
            <a:avLst>
              <a:gd name="adj" fmla="val 3037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6491645" y="2558058"/>
            <a:ext cx="2771180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Діафрагма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491645" y="3037522"/>
            <a:ext cx="3226594" cy="2128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Основний робочий елемент насоса, виготовлений з гумових, полімерних або композитних матеріалів. Стійка до зношування та впливу агресивних рідин.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0169247" y="2328743"/>
            <a:ext cx="3685223" cy="3066217"/>
          </a:xfrm>
          <a:prstGeom prst="roundRect">
            <a:avLst>
              <a:gd name="adj" fmla="val 3037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8" name="Text 5"/>
          <p:cNvSpPr/>
          <p:nvPr/>
        </p:nvSpPr>
        <p:spPr>
          <a:xfrm>
            <a:off x="10398562" y="2558058"/>
            <a:ext cx="2771180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Корпус насоса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0398562" y="3037522"/>
            <a:ext cx="3226594" cy="2128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Захищає внутрішні компоненти та забезпечує герметичність системи. Матеріал залежить від типу рідини (метал, пластик, композит).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262330" y="5616654"/>
            <a:ext cx="3685223" cy="2002155"/>
          </a:xfrm>
          <a:prstGeom prst="roundRect">
            <a:avLst>
              <a:gd name="adj" fmla="val 4651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1" name="Text 8"/>
          <p:cNvSpPr/>
          <p:nvPr/>
        </p:nvSpPr>
        <p:spPr>
          <a:xfrm>
            <a:off x="6491645" y="5845969"/>
            <a:ext cx="2853571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Приводний механізм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6491645" y="6325433"/>
            <a:ext cx="3226594" cy="10640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Забезпечує рух діафрагми (пневматичний, гідравлічний, електричний).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10169247" y="5616654"/>
            <a:ext cx="3685223" cy="2002155"/>
          </a:xfrm>
          <a:prstGeom prst="roundRect">
            <a:avLst>
              <a:gd name="adj" fmla="val 4651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4" name="Text 11"/>
          <p:cNvSpPr/>
          <p:nvPr/>
        </p:nvSpPr>
        <p:spPr>
          <a:xfrm>
            <a:off x="10398562" y="5845969"/>
            <a:ext cx="2771180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Клапани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10398562" y="6325433"/>
            <a:ext cx="3226594" cy="10640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Вхідний і вихідний клапани контролюють напрямок руху рідини.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75460"/>
            <a:ext cx="679632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Технічні характеристики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24401"/>
            <a:ext cx="7556421" cy="3629739"/>
          </a:xfrm>
          <a:prstGeom prst="roundRect">
            <a:avLst>
              <a:gd name="adj" fmla="val 262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5" name="Shape 2"/>
          <p:cNvSpPr/>
          <p:nvPr/>
        </p:nvSpPr>
        <p:spPr>
          <a:xfrm>
            <a:off x="801410" y="2832021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6" name="Text 3"/>
          <p:cNvSpPr/>
          <p:nvPr/>
        </p:nvSpPr>
        <p:spPr>
          <a:xfrm>
            <a:off x="1028224" y="297572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Продуктивність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802624" y="297572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1–1000 м³/год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801410" y="3482340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9" name="Text 6"/>
          <p:cNvSpPr/>
          <p:nvPr/>
        </p:nvSpPr>
        <p:spPr>
          <a:xfrm>
            <a:off x="1028224" y="362604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Робочий тиск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4802624" y="362604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до 16 бар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801410" y="4132659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2" name="Text 9"/>
          <p:cNvSpPr/>
          <p:nvPr/>
        </p:nvSpPr>
        <p:spPr>
          <a:xfrm>
            <a:off x="1028224" y="427636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Діаметр частинок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802624" y="427636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до 50 мм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01410" y="4782979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5" name="Text 12"/>
          <p:cNvSpPr/>
          <p:nvPr/>
        </p:nvSpPr>
        <p:spPr>
          <a:xfrm>
            <a:off x="1028224" y="4926687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Температура рідин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4802624" y="4926687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від -10°C до +120°C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801410" y="5433298"/>
            <a:ext cx="75411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8" name="Text 15"/>
          <p:cNvSpPr/>
          <p:nvPr/>
        </p:nvSpPr>
        <p:spPr>
          <a:xfrm>
            <a:off x="1028224" y="5577007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Матеріали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4802624" y="5577007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PTFE, EPDM, нержавіюча сталь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0069" y="795576"/>
            <a:ext cx="7576661" cy="1399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Області застосування в гірництві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270069" y="2782729"/>
            <a:ext cx="503753" cy="503753"/>
          </a:xfrm>
          <a:prstGeom prst="roundRect">
            <a:avLst>
              <a:gd name="adj" fmla="val 18670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6456878" y="2866668"/>
            <a:ext cx="130016" cy="335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6997660" y="2782729"/>
            <a:ext cx="2948821" cy="6996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Відкачування шахтних вод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6997660" y="3616643"/>
            <a:ext cx="2948821" cy="14330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Використовуються для видалення агресивних, насичених твердими частинками шахтних вод.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0319" y="2782729"/>
            <a:ext cx="503753" cy="503753"/>
          </a:xfrm>
          <a:prstGeom prst="roundRect">
            <a:avLst>
              <a:gd name="adj" fmla="val 18670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9" name="Text 6"/>
          <p:cNvSpPr/>
          <p:nvPr/>
        </p:nvSpPr>
        <p:spPr>
          <a:xfrm>
            <a:off x="10328672" y="2866668"/>
            <a:ext cx="187047" cy="335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10897910" y="2782729"/>
            <a:ext cx="2948821" cy="6996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Перекачування абразивних рідин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897910" y="3616643"/>
            <a:ext cx="2948821" cy="14330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Ефективні для густих суспензій, наприклад, шламів у збагачувальних фабриках.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70069" y="5525333"/>
            <a:ext cx="503753" cy="503753"/>
          </a:xfrm>
          <a:prstGeom prst="roundRect">
            <a:avLst>
              <a:gd name="adj" fmla="val 18670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3" name="Text 10"/>
          <p:cNvSpPr/>
          <p:nvPr/>
        </p:nvSpPr>
        <p:spPr>
          <a:xfrm>
            <a:off x="6424732" y="5609273"/>
            <a:ext cx="194429" cy="335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600" dirty="0"/>
          </a:p>
        </p:txBody>
      </p:sp>
      <p:sp>
        <p:nvSpPr>
          <p:cNvPr id="14" name="Text 11"/>
          <p:cNvSpPr/>
          <p:nvPr/>
        </p:nvSpPr>
        <p:spPr>
          <a:xfrm>
            <a:off x="6997660" y="5525333"/>
            <a:ext cx="2948821" cy="6996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Транспортування хімічних реагентів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6997660" y="6359247"/>
            <a:ext cx="2948821" cy="10747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Застосовуються у системах флотації та збагачення корисних копалин.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10170319" y="5525333"/>
            <a:ext cx="503753" cy="503753"/>
          </a:xfrm>
          <a:prstGeom prst="roundRect">
            <a:avLst>
              <a:gd name="adj" fmla="val 18670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7" name="Text 14"/>
          <p:cNvSpPr/>
          <p:nvPr/>
        </p:nvSpPr>
        <p:spPr>
          <a:xfrm>
            <a:off x="10318909" y="5609273"/>
            <a:ext cx="206573" cy="335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10897910" y="5525333"/>
            <a:ext cx="2948821" cy="6996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Мобільні насосні станції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10897910" y="6359247"/>
            <a:ext cx="2948821" cy="10747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Легко транспортуються та використовуються у важкодоступних місцях.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60151"/>
            <a:ext cx="590776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Переваги та недоліки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359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Переваги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01705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Здатність працювати з агресивними та густими рідинами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2215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Простота конструкції, що зменшує витрати на обслуговування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62725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Відсутність змащувальних матеріалів у системі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4359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Недоліки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40170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Порівняно низька продуктивність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44592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Обмежений робочий тиск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4901446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Швидкий знос діафрагми при роботі з високим навантаженням</a:t>
            </a:r>
            <a:endParaRPr lang="en-US" sz="1750" dirty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F271E1C-54B6-2400-F215-3BF9332E574D}"/>
              </a:ext>
            </a:extLst>
          </p:cNvPr>
          <p:cNvSpPr/>
          <p:nvPr/>
        </p:nvSpPr>
        <p:spPr>
          <a:xfrm>
            <a:off x="12868507" y="7727795"/>
            <a:ext cx="1661532" cy="4237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3657" y="537448"/>
            <a:ext cx="6349484" cy="610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Сучасні тенденції розвитку</a:t>
            </a:r>
            <a:endParaRPr lang="en-US" sz="3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57" y="1440894"/>
            <a:ext cx="976670" cy="156281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53339" y="1636157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Матеріали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1953339" y="2058472"/>
            <a:ext cx="6507004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Використання високоміцних композитів для підвищення довговічності діафрагми.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57" y="3003709"/>
            <a:ext cx="976670" cy="156281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53339" y="3198971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Автоматизація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1953339" y="3621286"/>
            <a:ext cx="65070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Інтеграція датчиків тиску, зносу і моніторинг роботи насоса.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657" y="4566523"/>
            <a:ext cx="976670" cy="156281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53339" y="4761786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Енергоефективність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1953339" y="5184100"/>
            <a:ext cx="65070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Розробка насосів із зменшеним споживанням енергії.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657" y="6129338"/>
            <a:ext cx="976670" cy="156281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953339" y="6324600"/>
            <a:ext cx="24418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Модульність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1953339" y="6746915"/>
            <a:ext cx="65070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Створення насосів із можливістю швидкої заміни окремих частин.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4940" y="568285"/>
            <a:ext cx="7746921" cy="1247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Практичні приклади застосування</a:t>
            </a:r>
            <a:endParaRPr lang="en-US" sz="39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940" y="2114907"/>
            <a:ext cx="498991" cy="49899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84940" y="2813447"/>
            <a:ext cx="3095149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Шахти Західного Донбасу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6184940" y="3245048"/>
            <a:ext cx="7746921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Використовуються для відкачування води з високим вмістом абразивів.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940" y="4163258"/>
            <a:ext cx="498991" cy="49899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184940" y="4861798"/>
            <a:ext cx="5509022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Збагачувальні фабрики Карпатського регіону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6184940" y="5293400"/>
            <a:ext cx="7746921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Перекачують пульпу з хімічними реагентами.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4940" y="6211610"/>
            <a:ext cx="498991" cy="49899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84940" y="6910149"/>
            <a:ext cx="2495193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Мобільні станції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6184940" y="7341751"/>
            <a:ext cx="7746921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На базі пневматичних діафрагмових насосів для аварійного відкачування води.</a:t>
            </a:r>
            <a:endParaRPr lang="en-US" sz="1550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44BFDEF4-80BD-3DFC-0F26-16A845398859}"/>
              </a:ext>
            </a:extLst>
          </p:cNvPr>
          <p:cNvSpPr/>
          <p:nvPr/>
        </p:nvSpPr>
        <p:spPr>
          <a:xfrm>
            <a:off x="12868507" y="7727795"/>
            <a:ext cx="1661532" cy="4237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478</Words>
  <Application>Microsoft Office PowerPoint</Application>
  <PresentationFormat>Довільний</PresentationFormat>
  <Paragraphs>95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Instrument Sans Medium</vt:lpstr>
      <vt:lpstr>Arial</vt:lpstr>
      <vt:lpstr>Instrument Sans Semi Bold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Volodymyr Shlapak</cp:lastModifiedBy>
  <cp:revision>2</cp:revision>
  <dcterms:created xsi:type="dcterms:W3CDTF">2024-11-22T09:21:55Z</dcterms:created>
  <dcterms:modified xsi:type="dcterms:W3CDTF">2024-11-22T09:24:56Z</dcterms:modified>
</cp:coreProperties>
</file>