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6" r:id="rId7"/>
    <p:sldId id="267" r:id="rId8"/>
    <p:sldId id="261" r:id="rId9"/>
    <p:sldId id="262" r:id="rId10"/>
    <p:sldId id="263" r:id="rId11"/>
    <p:sldId id="264" r:id="rId12"/>
    <p:sldId id="265" r:id="rId13"/>
  </p:sldIdLst>
  <p:sldSz cx="14630400" cy="8229600"/>
  <p:notesSz cx="8229600" cy="14630400"/>
  <p:embeddedFontLst>
    <p:embeddedFont>
      <p:font typeface="Barlow" panose="00000500000000000000" pitchFamily="2" charset="0"/>
      <p:regular r:id="rId15"/>
      <p:bold r:id="rId16"/>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D50749-A4CE-44CC-A0F7-15C7F2264391}" v="15" dt="2024-11-23T06:59:21.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9" d="100"/>
          <a:sy n="69" d="100"/>
        </p:scale>
        <p:origin x="6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lodymyr Shlapak" userId="85abfaba54e5861e" providerId="LiveId" clId="{C7D50749-A4CE-44CC-A0F7-15C7F2264391}"/>
    <pc:docChg chg="undo custSel addSld delSld modSld">
      <pc:chgData name="Volodymyr Shlapak" userId="85abfaba54e5861e" providerId="LiveId" clId="{C7D50749-A4CE-44CC-A0F7-15C7F2264391}" dt="2024-11-23T08:17:32.255" v="32" actId="478"/>
      <pc:docMkLst>
        <pc:docMk/>
      </pc:docMkLst>
      <pc:sldChg chg="addSp delSp modSp mod">
        <pc:chgData name="Volodymyr Shlapak" userId="85abfaba54e5861e" providerId="LiveId" clId="{C7D50749-A4CE-44CC-A0F7-15C7F2264391}" dt="2024-11-23T08:17:32.255" v="32" actId="478"/>
        <pc:sldMkLst>
          <pc:docMk/>
          <pc:sldMk cId="0" sldId="256"/>
        </pc:sldMkLst>
        <pc:spChg chg="del">
          <ac:chgData name="Volodymyr Shlapak" userId="85abfaba54e5861e" providerId="LiveId" clId="{C7D50749-A4CE-44CC-A0F7-15C7F2264391}" dt="2024-11-23T08:17:32.255" v="32" actId="478"/>
          <ac:spMkLst>
            <pc:docMk/>
            <pc:sldMk cId="0" sldId="256"/>
            <ac:spMk id="5" creationId="{00000000-0000-0000-0000-000000000000}"/>
          </ac:spMkLst>
        </pc:spChg>
        <pc:spChg chg="del mod">
          <ac:chgData name="Volodymyr Shlapak" userId="85abfaba54e5861e" providerId="LiveId" clId="{C7D50749-A4CE-44CC-A0F7-15C7F2264391}" dt="2024-11-23T08:17:29.573" v="30" actId="478"/>
          <ac:spMkLst>
            <pc:docMk/>
            <pc:sldMk cId="0" sldId="256"/>
            <ac:spMk id="7" creationId="{00000000-0000-0000-0000-000000000000}"/>
          </ac:spMkLst>
        </pc:spChg>
        <pc:spChg chg="add mod">
          <ac:chgData name="Volodymyr Shlapak" userId="85abfaba54e5861e" providerId="LiveId" clId="{C7D50749-A4CE-44CC-A0F7-15C7F2264391}" dt="2024-11-22T09:25:18.336" v="1" actId="207"/>
          <ac:spMkLst>
            <pc:docMk/>
            <pc:sldMk cId="0" sldId="256"/>
            <ac:spMk id="8" creationId="{75F5FEFC-705F-906E-C14A-38B302A2ECD8}"/>
          </ac:spMkLst>
        </pc:spChg>
        <pc:picChg chg="del">
          <ac:chgData name="Volodymyr Shlapak" userId="85abfaba54e5861e" providerId="LiveId" clId="{C7D50749-A4CE-44CC-A0F7-15C7F2264391}" dt="2024-11-23T08:17:30.835" v="31" actId="478"/>
          <ac:picMkLst>
            <pc:docMk/>
            <pc:sldMk cId="0" sldId="256"/>
            <ac:picMk id="6" creationId="{00000000-0000-0000-0000-000000000000}"/>
          </ac:picMkLst>
        </pc:picChg>
      </pc:sldChg>
      <pc:sldChg chg="addSp modSp">
        <pc:chgData name="Volodymyr Shlapak" userId="85abfaba54e5861e" providerId="LiveId" clId="{C7D50749-A4CE-44CC-A0F7-15C7F2264391}" dt="2024-11-22T09:25:24.303" v="2"/>
        <pc:sldMkLst>
          <pc:docMk/>
          <pc:sldMk cId="0" sldId="259"/>
        </pc:sldMkLst>
        <pc:spChg chg="add mod">
          <ac:chgData name="Volodymyr Shlapak" userId="85abfaba54e5861e" providerId="LiveId" clId="{C7D50749-A4CE-44CC-A0F7-15C7F2264391}" dt="2024-11-22T09:25:24.303" v="2"/>
          <ac:spMkLst>
            <pc:docMk/>
            <pc:sldMk cId="0" sldId="259"/>
            <ac:spMk id="12" creationId="{EEE5E440-A0C3-F385-6BF9-69D59BE43A7A}"/>
          </ac:spMkLst>
        </pc:spChg>
      </pc:sldChg>
      <pc:sldChg chg="addSp modSp">
        <pc:chgData name="Volodymyr Shlapak" userId="85abfaba54e5861e" providerId="LiveId" clId="{C7D50749-A4CE-44CC-A0F7-15C7F2264391}" dt="2024-11-22T09:25:27.027" v="3"/>
        <pc:sldMkLst>
          <pc:docMk/>
          <pc:sldMk cId="0" sldId="260"/>
        </pc:sldMkLst>
        <pc:spChg chg="add mod">
          <ac:chgData name="Volodymyr Shlapak" userId="85abfaba54e5861e" providerId="LiveId" clId="{C7D50749-A4CE-44CC-A0F7-15C7F2264391}" dt="2024-11-22T09:25:27.027" v="3"/>
          <ac:spMkLst>
            <pc:docMk/>
            <pc:sldMk cId="0" sldId="260"/>
            <ac:spMk id="20" creationId="{73BBE73E-3D1D-07C9-144C-0B8C1EB1A278}"/>
          </ac:spMkLst>
        </pc:spChg>
      </pc:sldChg>
      <pc:sldChg chg="addSp modSp">
        <pc:chgData name="Volodymyr Shlapak" userId="85abfaba54e5861e" providerId="LiveId" clId="{C7D50749-A4CE-44CC-A0F7-15C7F2264391}" dt="2024-11-22T09:25:29.783" v="4"/>
        <pc:sldMkLst>
          <pc:docMk/>
          <pc:sldMk cId="0" sldId="261"/>
        </pc:sldMkLst>
        <pc:spChg chg="add mod">
          <ac:chgData name="Volodymyr Shlapak" userId="85abfaba54e5861e" providerId="LiveId" clId="{C7D50749-A4CE-44CC-A0F7-15C7F2264391}" dt="2024-11-22T09:25:29.783" v="4"/>
          <ac:spMkLst>
            <pc:docMk/>
            <pc:sldMk cId="0" sldId="261"/>
            <ac:spMk id="5" creationId="{D05302A5-CD7A-580F-7458-145243F7BAF1}"/>
          </ac:spMkLst>
        </pc:spChg>
      </pc:sldChg>
      <pc:sldChg chg="addSp modSp">
        <pc:chgData name="Volodymyr Shlapak" userId="85abfaba54e5861e" providerId="LiveId" clId="{C7D50749-A4CE-44CC-A0F7-15C7F2264391}" dt="2024-11-22T09:25:32.241" v="5"/>
        <pc:sldMkLst>
          <pc:docMk/>
          <pc:sldMk cId="0" sldId="264"/>
        </pc:sldMkLst>
        <pc:spChg chg="add mod">
          <ac:chgData name="Volodymyr Shlapak" userId="85abfaba54e5861e" providerId="LiveId" clId="{C7D50749-A4CE-44CC-A0F7-15C7F2264391}" dt="2024-11-22T09:25:32.241" v="5"/>
          <ac:spMkLst>
            <pc:docMk/>
            <pc:sldMk cId="0" sldId="264"/>
            <ac:spMk id="13" creationId="{C33D1705-DFAD-DBBC-D1C2-6251C36786F8}"/>
          </ac:spMkLst>
        </pc:spChg>
      </pc:sldChg>
      <pc:sldChg chg="addSp modSp">
        <pc:chgData name="Volodymyr Shlapak" userId="85abfaba54e5861e" providerId="LiveId" clId="{C7D50749-A4CE-44CC-A0F7-15C7F2264391}" dt="2024-11-22T09:25:34.928" v="6"/>
        <pc:sldMkLst>
          <pc:docMk/>
          <pc:sldMk cId="0" sldId="265"/>
        </pc:sldMkLst>
        <pc:spChg chg="add mod">
          <ac:chgData name="Volodymyr Shlapak" userId="85abfaba54e5861e" providerId="LiveId" clId="{C7D50749-A4CE-44CC-A0F7-15C7F2264391}" dt="2024-11-22T09:25:34.928" v="6"/>
          <ac:spMkLst>
            <pc:docMk/>
            <pc:sldMk cId="0" sldId="265"/>
            <ac:spMk id="5" creationId="{76387F4B-6050-23D0-E003-15609BF73F9A}"/>
          </ac:spMkLst>
        </pc:spChg>
      </pc:sldChg>
      <pc:sldChg chg="addSp modSp new mod setBg">
        <pc:chgData name="Volodymyr Shlapak" userId="85abfaba54e5861e" providerId="LiveId" clId="{C7D50749-A4CE-44CC-A0F7-15C7F2264391}" dt="2024-11-23T06:52:53.423" v="11" actId="26606"/>
        <pc:sldMkLst>
          <pc:docMk/>
          <pc:sldMk cId="2144197594" sldId="266"/>
        </pc:sldMkLst>
        <pc:grpChg chg="add">
          <ac:chgData name="Volodymyr Shlapak" userId="85abfaba54e5861e" providerId="LiveId" clId="{C7D50749-A4CE-44CC-A0F7-15C7F2264391}" dt="2024-11-23T06:52:53.423" v="11" actId="26606"/>
          <ac:grpSpMkLst>
            <pc:docMk/>
            <pc:sldMk cId="2144197594" sldId="266"/>
            <ac:grpSpMk id="1031" creationId="{63737881-458F-40AD-B72B-B57D267DC423}"/>
          </ac:grpSpMkLst>
        </pc:grpChg>
        <pc:picChg chg="add mod">
          <ac:chgData name="Volodymyr Shlapak" userId="85abfaba54e5861e" providerId="LiveId" clId="{C7D50749-A4CE-44CC-A0F7-15C7F2264391}" dt="2024-11-23T06:52:53.423" v="11" actId="26606"/>
          <ac:picMkLst>
            <pc:docMk/>
            <pc:sldMk cId="2144197594" sldId="266"/>
            <ac:picMk id="1026" creationId="{927AD58A-775F-DAB1-B336-0E20B9E846B4}"/>
          </ac:picMkLst>
        </pc:picChg>
      </pc:sldChg>
      <pc:sldChg chg="addSp new del">
        <pc:chgData name="Volodymyr Shlapak" userId="85abfaba54e5861e" providerId="LiveId" clId="{C7D50749-A4CE-44CC-A0F7-15C7F2264391}" dt="2024-11-23T06:53:10.312" v="12" actId="47"/>
        <pc:sldMkLst>
          <pc:docMk/>
          <pc:sldMk cId="2687652939" sldId="267"/>
        </pc:sldMkLst>
        <pc:picChg chg="add">
          <ac:chgData name="Volodymyr Shlapak" userId="85abfaba54e5861e" providerId="LiveId" clId="{C7D50749-A4CE-44CC-A0F7-15C7F2264391}" dt="2024-11-23T06:52:41.794" v="10"/>
          <ac:picMkLst>
            <pc:docMk/>
            <pc:sldMk cId="2687652939" sldId="267"/>
            <ac:picMk id="2050" creationId="{30CE6915-4950-8299-8A0B-E4C83C32A02F}"/>
          </ac:picMkLst>
        </pc:picChg>
      </pc:sldChg>
      <pc:sldChg chg="addSp delSp modSp new mod setBg">
        <pc:chgData name="Volodymyr Shlapak" userId="85abfaba54e5861e" providerId="LiveId" clId="{C7D50749-A4CE-44CC-A0F7-15C7F2264391}" dt="2024-11-23T06:59:25.571" v="28" actId="26606"/>
        <pc:sldMkLst>
          <pc:docMk/>
          <pc:sldMk cId="3103412557" sldId="267"/>
        </pc:sldMkLst>
        <pc:spChg chg="add del">
          <ac:chgData name="Volodymyr Shlapak" userId="85abfaba54e5861e" providerId="LiveId" clId="{C7D50749-A4CE-44CC-A0F7-15C7F2264391}" dt="2024-11-23T06:55:51.151" v="18" actId="26606"/>
          <ac:spMkLst>
            <pc:docMk/>
            <pc:sldMk cId="3103412557" sldId="267"/>
            <ac:spMk id="3079" creationId="{C3862298-AF85-4572-BED3-52E573EBD410}"/>
          </ac:spMkLst>
        </pc:spChg>
        <pc:spChg chg="add del">
          <ac:chgData name="Volodymyr Shlapak" userId="85abfaba54e5861e" providerId="LiveId" clId="{C7D50749-A4CE-44CC-A0F7-15C7F2264391}" dt="2024-11-23T06:55:51.151" v="18" actId="26606"/>
          <ac:spMkLst>
            <pc:docMk/>
            <pc:sldMk cId="3103412557" sldId="267"/>
            <ac:spMk id="3081" creationId="{1C897582-CB19-41B5-9426-8BD7BD008256}"/>
          </ac:spMkLst>
        </pc:spChg>
        <pc:spChg chg="add del">
          <ac:chgData name="Volodymyr Shlapak" userId="85abfaba54e5861e" providerId="LiveId" clId="{C7D50749-A4CE-44CC-A0F7-15C7F2264391}" dt="2024-11-23T06:55:51.151" v="18" actId="26606"/>
          <ac:spMkLst>
            <pc:docMk/>
            <pc:sldMk cId="3103412557" sldId="267"/>
            <ac:spMk id="3083" creationId="{0E7066FC-B004-4B5A-B02B-599B51EF3221}"/>
          </ac:spMkLst>
        </pc:spChg>
        <pc:spChg chg="add del">
          <ac:chgData name="Volodymyr Shlapak" userId="85abfaba54e5861e" providerId="LiveId" clId="{C7D50749-A4CE-44CC-A0F7-15C7F2264391}" dt="2024-11-23T06:55:59.951" v="20" actId="26606"/>
          <ac:spMkLst>
            <pc:docMk/>
            <pc:sldMk cId="3103412557" sldId="267"/>
            <ac:spMk id="3085" creationId="{CFC5F0E7-644F-4101-BE72-12825CF537E7}"/>
          </ac:spMkLst>
        </pc:spChg>
        <pc:spChg chg="add del">
          <ac:chgData name="Volodymyr Shlapak" userId="85abfaba54e5861e" providerId="LiveId" clId="{C7D50749-A4CE-44CC-A0F7-15C7F2264391}" dt="2024-11-23T06:55:59.951" v="20" actId="26606"/>
          <ac:spMkLst>
            <pc:docMk/>
            <pc:sldMk cId="3103412557" sldId="267"/>
            <ac:spMk id="3086" creationId="{8950AD4C-6AF3-49F8-94E1-DBCAFB39478B}"/>
          </ac:spMkLst>
        </pc:spChg>
        <pc:spChg chg="add del">
          <ac:chgData name="Volodymyr Shlapak" userId="85abfaba54e5861e" providerId="LiveId" clId="{C7D50749-A4CE-44CC-A0F7-15C7F2264391}" dt="2024-11-23T06:55:59.951" v="20" actId="26606"/>
          <ac:spMkLst>
            <pc:docMk/>
            <pc:sldMk cId="3103412557" sldId="267"/>
            <ac:spMk id="3087" creationId="{072DC3EE-C469-49E0-A83D-CA3BE525C59A}"/>
          </ac:spMkLst>
        </pc:spChg>
        <pc:spChg chg="add del">
          <ac:chgData name="Volodymyr Shlapak" userId="85abfaba54e5861e" providerId="LiveId" clId="{C7D50749-A4CE-44CC-A0F7-15C7F2264391}" dt="2024-11-23T06:55:59.951" v="20" actId="26606"/>
          <ac:spMkLst>
            <pc:docMk/>
            <pc:sldMk cId="3103412557" sldId="267"/>
            <ac:spMk id="3088" creationId="{8DBEAE55-3EA1-41D7-A212-5F7D8986C1F2}"/>
          </ac:spMkLst>
        </pc:spChg>
        <pc:spChg chg="add del">
          <ac:chgData name="Volodymyr Shlapak" userId="85abfaba54e5861e" providerId="LiveId" clId="{C7D50749-A4CE-44CC-A0F7-15C7F2264391}" dt="2024-11-23T06:56:02.107" v="22" actId="26606"/>
          <ac:spMkLst>
            <pc:docMk/>
            <pc:sldMk cId="3103412557" sldId="267"/>
            <ac:spMk id="3090" creationId="{8950AD4C-6AF3-49F8-94E1-DBCAFB39478B}"/>
          </ac:spMkLst>
        </pc:spChg>
        <pc:spChg chg="add del">
          <ac:chgData name="Volodymyr Shlapak" userId="85abfaba54e5861e" providerId="LiveId" clId="{C7D50749-A4CE-44CC-A0F7-15C7F2264391}" dt="2024-11-23T06:56:02.107" v="22" actId="26606"/>
          <ac:spMkLst>
            <pc:docMk/>
            <pc:sldMk cId="3103412557" sldId="267"/>
            <ac:spMk id="3091" creationId="{0ACBD85E-A404-45CB-B532-1039E479D4C6}"/>
          </ac:spMkLst>
        </pc:spChg>
        <pc:spChg chg="add del">
          <ac:chgData name="Volodymyr Shlapak" userId="85abfaba54e5861e" providerId="LiveId" clId="{C7D50749-A4CE-44CC-A0F7-15C7F2264391}" dt="2024-11-23T06:56:02.107" v="22" actId="26606"/>
          <ac:spMkLst>
            <pc:docMk/>
            <pc:sldMk cId="3103412557" sldId="267"/>
            <ac:spMk id="3092" creationId="{DB1626B1-BAC7-4893-A5AC-620597685187}"/>
          </ac:spMkLst>
        </pc:spChg>
        <pc:spChg chg="add del">
          <ac:chgData name="Volodymyr Shlapak" userId="85abfaba54e5861e" providerId="LiveId" clId="{C7D50749-A4CE-44CC-A0F7-15C7F2264391}" dt="2024-11-23T06:56:02.107" v="22" actId="26606"/>
          <ac:spMkLst>
            <pc:docMk/>
            <pc:sldMk cId="3103412557" sldId="267"/>
            <ac:spMk id="3093" creationId="{D64E9910-51FE-45BF-973D-9D2401FD3C63}"/>
          </ac:spMkLst>
        </pc:spChg>
        <pc:spChg chg="add del">
          <ac:chgData name="Volodymyr Shlapak" userId="85abfaba54e5861e" providerId="LiveId" clId="{C7D50749-A4CE-44CC-A0F7-15C7F2264391}" dt="2024-11-23T06:59:25.571" v="28" actId="26606"/>
          <ac:spMkLst>
            <pc:docMk/>
            <pc:sldMk cId="3103412557" sldId="267"/>
            <ac:spMk id="3095" creationId="{D153EDB2-4AAD-43F4-AE78-4D326C813369}"/>
          </ac:spMkLst>
        </pc:spChg>
        <pc:spChg chg="add">
          <ac:chgData name="Volodymyr Shlapak" userId="85abfaba54e5861e" providerId="LiveId" clId="{C7D50749-A4CE-44CC-A0F7-15C7F2264391}" dt="2024-11-23T06:59:25.571" v="28" actId="26606"/>
          <ac:spMkLst>
            <pc:docMk/>
            <pc:sldMk cId="3103412557" sldId="267"/>
            <ac:spMk id="3104" creationId="{73EDB3DA-AEF0-428A-A317-C42827E6C836}"/>
          </ac:spMkLst>
        </pc:spChg>
        <pc:spChg chg="add">
          <ac:chgData name="Volodymyr Shlapak" userId="85abfaba54e5861e" providerId="LiveId" clId="{C7D50749-A4CE-44CC-A0F7-15C7F2264391}" dt="2024-11-23T06:59:25.571" v="28" actId="26606"/>
          <ac:spMkLst>
            <pc:docMk/>
            <pc:sldMk cId="3103412557" sldId="267"/>
            <ac:spMk id="3106" creationId="{4A06AD8B-0227-4FF6-AEB4-C66C5A5398C1}"/>
          </ac:spMkLst>
        </pc:spChg>
        <pc:spChg chg="add">
          <ac:chgData name="Volodymyr Shlapak" userId="85abfaba54e5861e" providerId="LiveId" clId="{C7D50749-A4CE-44CC-A0F7-15C7F2264391}" dt="2024-11-23T06:59:25.571" v="28" actId="26606"/>
          <ac:spMkLst>
            <pc:docMk/>
            <pc:sldMk cId="3103412557" sldId="267"/>
            <ac:spMk id="3108" creationId="{5DFACEB2-7564-4FB9-B739-C2CE339BA3D2}"/>
          </ac:spMkLst>
        </pc:spChg>
        <pc:grpChg chg="add del">
          <ac:chgData name="Volodymyr Shlapak" userId="85abfaba54e5861e" providerId="LiveId" clId="{C7D50749-A4CE-44CC-A0F7-15C7F2264391}" dt="2024-11-23T06:59:25.571" v="28" actId="26606"/>
          <ac:grpSpMkLst>
            <pc:docMk/>
            <pc:sldMk cId="3103412557" sldId="267"/>
            <ac:grpSpMk id="3096" creationId="{A3CB7779-72E2-4E92-AE18-6BBC335DD881}"/>
          </ac:grpSpMkLst>
        </pc:grpChg>
        <pc:picChg chg="add mod">
          <ac:chgData name="Volodymyr Shlapak" userId="85abfaba54e5861e" providerId="LiveId" clId="{C7D50749-A4CE-44CC-A0F7-15C7F2264391}" dt="2024-11-23T06:59:25.571" v="28" actId="26606"/>
          <ac:picMkLst>
            <pc:docMk/>
            <pc:sldMk cId="3103412557" sldId="267"/>
            <ac:picMk id="3074" creationId="{46E47F4B-D0CF-B57D-564A-5BC4950C5464}"/>
          </ac:picMkLst>
        </pc:picChg>
        <pc:picChg chg="add mod">
          <ac:chgData name="Volodymyr Shlapak" userId="85abfaba54e5861e" providerId="LiveId" clId="{C7D50749-A4CE-44CC-A0F7-15C7F2264391}" dt="2024-11-23T06:59:25.571" v="28" actId="26606"/>
          <ac:picMkLst>
            <pc:docMk/>
            <pc:sldMk cId="3103412557" sldId="267"/>
            <ac:picMk id="3076" creationId="{1F3672CD-FFCD-0BC0-F470-FFDA251BA49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971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0553"/>
          </a:xfrm>
          <a:prstGeom prst="rect">
            <a:avLst/>
          </a:prstGeom>
        </p:spPr>
      </p:pic>
      <p:sp>
        <p:nvSpPr>
          <p:cNvPr id="3" name="Text 0"/>
          <p:cNvSpPr/>
          <p:nvPr/>
        </p:nvSpPr>
        <p:spPr>
          <a:xfrm>
            <a:off x="6329363" y="662345"/>
            <a:ext cx="7458075" cy="2769989"/>
          </a:xfrm>
          <a:prstGeom prst="rect">
            <a:avLst/>
          </a:prstGeom>
          <a:noFill/>
          <a:ln/>
        </p:spPr>
        <p:txBody>
          <a:bodyPr wrap="square" lIns="0" tIns="0" rIns="0" bIns="0" rtlCol="0" anchor="t"/>
          <a:lstStyle/>
          <a:p>
            <a:pPr marL="0" indent="0">
              <a:lnSpc>
                <a:spcPts val="7250"/>
              </a:lnSpc>
              <a:buNone/>
            </a:pPr>
            <a:r>
              <a:rPr lang="en-US" sz="5800" b="1" dirty="0">
                <a:solidFill>
                  <a:srgbClr val="F0FCFF"/>
                </a:solidFill>
                <a:latin typeface="Spline Sans Bold" pitchFamily="34" charset="0"/>
                <a:ea typeface="Spline Sans Bold" pitchFamily="34" charset="-122"/>
                <a:cs typeface="Spline Sans Bold" pitchFamily="34" charset="-120"/>
              </a:rPr>
              <a:t>Шламові насоси в гірничій промисловості</a:t>
            </a:r>
            <a:endParaRPr lang="en-US" sz="5800" dirty="0"/>
          </a:p>
        </p:txBody>
      </p:sp>
      <p:sp>
        <p:nvSpPr>
          <p:cNvPr id="4" name="Text 1"/>
          <p:cNvSpPr/>
          <p:nvPr/>
        </p:nvSpPr>
        <p:spPr>
          <a:xfrm>
            <a:off x="6329363" y="3793569"/>
            <a:ext cx="7458075" cy="3082290"/>
          </a:xfrm>
          <a:prstGeom prst="rect">
            <a:avLst/>
          </a:prstGeom>
          <a:noFill/>
          <a:ln/>
        </p:spPr>
        <p:txBody>
          <a:bodyPr wrap="square" lIns="0" tIns="0" rIns="0" bIns="0" rtlCol="0" anchor="t"/>
          <a:lstStyle/>
          <a:p>
            <a:pPr marL="0" indent="0">
              <a:lnSpc>
                <a:spcPts val="3000"/>
              </a:lnSpc>
              <a:buNone/>
            </a:pPr>
            <a:r>
              <a:rPr lang="en-US" sz="1850" dirty="0">
                <a:solidFill>
                  <a:srgbClr val="E0E4E6"/>
                </a:solidFill>
                <a:latin typeface="Barlow" pitchFamily="34" charset="0"/>
                <a:ea typeface="Barlow" pitchFamily="34" charset="-122"/>
                <a:cs typeface="Barlow" pitchFamily="34" charset="-120"/>
              </a:rPr>
              <a:t>Шламові насоси є невід’ємною частиною гірничої промисловості, оскільки забезпечують транспортування абразивних матеріалів, таких як шлам, пульпа, породи та відходи, на різних етапах виробничого процесу. Їх використання дозволяє ефективно працювати системам збагачення, дренажу та відведення відходів, що робить ці насоси критично важливими для безперервності роботи шахт і кар’єрів.</a:t>
            </a:r>
            <a:endParaRPr lang="en-US" sz="1850" dirty="0"/>
          </a:p>
        </p:txBody>
      </p:sp>
      <p:sp>
        <p:nvSpPr>
          <p:cNvPr id="8" name="Прямокутник 7">
            <a:extLst>
              <a:ext uri="{FF2B5EF4-FFF2-40B4-BE49-F238E27FC236}">
                <a16:creationId xmlns:a16="http://schemas.microsoft.com/office/drawing/2014/main" id="{75F5FEFC-705F-906E-C14A-38B302A2ECD8}"/>
              </a:ext>
            </a:extLst>
          </p:cNvPr>
          <p:cNvSpPr/>
          <p:nvPr/>
        </p:nvSpPr>
        <p:spPr>
          <a:xfrm>
            <a:off x="12868507" y="7727795"/>
            <a:ext cx="1661532" cy="423746"/>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2076331"/>
            <a:ext cx="6481762" cy="685800"/>
          </a:xfrm>
          <a:prstGeom prst="rect">
            <a:avLst/>
          </a:prstGeom>
          <a:noFill/>
          <a:ln/>
        </p:spPr>
        <p:txBody>
          <a:bodyPr wrap="none" lIns="0" tIns="0" rIns="0" bIns="0" rtlCol="0" anchor="t"/>
          <a:lstStyle/>
          <a:p>
            <a:pPr marL="0" indent="0">
              <a:lnSpc>
                <a:spcPts val="5400"/>
              </a:lnSpc>
              <a:buNone/>
            </a:pPr>
            <a:r>
              <a:rPr lang="en-US" sz="4300" b="1" dirty="0">
                <a:solidFill>
                  <a:srgbClr val="F0FCFF"/>
                </a:solidFill>
                <a:latin typeface="Spline Sans Bold" pitchFamily="34" charset="0"/>
                <a:ea typeface="Spline Sans Bold" pitchFamily="34" charset="-122"/>
                <a:cs typeface="Spline Sans Bold" pitchFamily="34" charset="-120"/>
              </a:rPr>
              <a:t>Переваги та проблеми</a:t>
            </a:r>
            <a:endParaRPr lang="en-US" sz="4300" dirty="0"/>
          </a:p>
        </p:txBody>
      </p:sp>
      <p:sp>
        <p:nvSpPr>
          <p:cNvPr id="4" name="Shape 1"/>
          <p:cNvSpPr/>
          <p:nvPr/>
        </p:nvSpPr>
        <p:spPr>
          <a:xfrm>
            <a:off x="864037" y="3132415"/>
            <a:ext cx="3584615" cy="3020854"/>
          </a:xfrm>
          <a:prstGeom prst="roundRect">
            <a:avLst>
              <a:gd name="adj" fmla="val 12259"/>
            </a:avLst>
          </a:prstGeom>
          <a:solidFill>
            <a:srgbClr val="0A081B"/>
          </a:solidFill>
          <a:ln w="30480">
            <a:solidFill>
              <a:srgbClr val="16FFBB"/>
            </a:solidFill>
            <a:prstDash val="solid"/>
          </a:ln>
        </p:spPr>
        <p:txBody>
          <a:bodyPr/>
          <a:lstStyle/>
          <a:p>
            <a:endParaRPr lang="uk-UA"/>
          </a:p>
        </p:txBody>
      </p:sp>
      <p:sp>
        <p:nvSpPr>
          <p:cNvPr id="5" name="Text 2"/>
          <p:cNvSpPr/>
          <p:nvPr/>
        </p:nvSpPr>
        <p:spPr>
          <a:xfrm>
            <a:off x="1141333" y="3409712"/>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E0E4E6"/>
                </a:solidFill>
                <a:latin typeface="Spline Sans Bold" pitchFamily="34" charset="0"/>
                <a:ea typeface="Spline Sans Bold" pitchFamily="34" charset="-122"/>
                <a:cs typeface="Spline Sans Bold" pitchFamily="34" charset="-120"/>
              </a:rPr>
              <a:t>Переваги</a:t>
            </a:r>
            <a:endParaRPr lang="en-US" sz="2150" dirty="0"/>
          </a:p>
        </p:txBody>
      </p:sp>
      <p:sp>
        <p:nvSpPr>
          <p:cNvPr id="6" name="Text 3"/>
          <p:cNvSpPr/>
          <p:nvPr/>
        </p:nvSpPr>
        <p:spPr>
          <a:xfrm>
            <a:off x="1141333" y="3900726"/>
            <a:ext cx="3030022" cy="1975247"/>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Шламові насоси стійкі до абразивних матеріалів, надійні в роботі в важких умовах і мають високу продуктивність.</a:t>
            </a:r>
            <a:endParaRPr lang="en-US" sz="1900" dirty="0"/>
          </a:p>
        </p:txBody>
      </p:sp>
      <p:sp>
        <p:nvSpPr>
          <p:cNvPr id="7" name="Shape 4"/>
          <p:cNvSpPr/>
          <p:nvPr/>
        </p:nvSpPr>
        <p:spPr>
          <a:xfrm>
            <a:off x="4695468" y="3132415"/>
            <a:ext cx="3584615" cy="3020854"/>
          </a:xfrm>
          <a:prstGeom prst="roundRect">
            <a:avLst>
              <a:gd name="adj" fmla="val 12259"/>
            </a:avLst>
          </a:prstGeom>
          <a:solidFill>
            <a:srgbClr val="0A081B"/>
          </a:solidFill>
          <a:ln w="30480">
            <a:solidFill>
              <a:srgbClr val="29DDDA"/>
            </a:solidFill>
            <a:prstDash val="solid"/>
          </a:ln>
        </p:spPr>
        <p:txBody>
          <a:bodyPr/>
          <a:lstStyle/>
          <a:p>
            <a:endParaRPr lang="uk-UA"/>
          </a:p>
        </p:txBody>
      </p:sp>
      <p:sp>
        <p:nvSpPr>
          <p:cNvPr id="8" name="Text 5"/>
          <p:cNvSpPr/>
          <p:nvPr/>
        </p:nvSpPr>
        <p:spPr>
          <a:xfrm>
            <a:off x="4972764" y="3409712"/>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E0E4E6"/>
                </a:solidFill>
                <a:latin typeface="Spline Sans Bold" pitchFamily="34" charset="0"/>
                <a:ea typeface="Spline Sans Bold" pitchFamily="34" charset="-122"/>
                <a:cs typeface="Spline Sans Bold" pitchFamily="34" charset="-120"/>
              </a:rPr>
              <a:t>Проблеми</a:t>
            </a:r>
            <a:endParaRPr lang="en-US" sz="2150" dirty="0"/>
          </a:p>
        </p:txBody>
      </p:sp>
      <p:sp>
        <p:nvSpPr>
          <p:cNvPr id="9" name="Text 6"/>
          <p:cNvSpPr/>
          <p:nvPr/>
        </p:nvSpPr>
        <p:spPr>
          <a:xfrm>
            <a:off x="4972764" y="3900726"/>
            <a:ext cx="3030022" cy="1975247"/>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Швидкий знос робочих частин, висока енергозатратність і потреба у регулярному обслуговуванні.</a:t>
            </a:r>
            <a:endParaRPr lang="en-US" sz="1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0658" y="806053"/>
            <a:ext cx="6622018" cy="582811"/>
          </a:xfrm>
          <a:prstGeom prst="rect">
            <a:avLst/>
          </a:prstGeom>
          <a:noFill/>
          <a:ln/>
        </p:spPr>
        <p:txBody>
          <a:bodyPr wrap="none" lIns="0" tIns="0" rIns="0" bIns="0" rtlCol="0" anchor="t"/>
          <a:lstStyle/>
          <a:p>
            <a:pPr marL="0" indent="0">
              <a:lnSpc>
                <a:spcPts val="4550"/>
              </a:lnSpc>
              <a:buNone/>
            </a:pPr>
            <a:r>
              <a:rPr lang="en-US" sz="3650" b="1" dirty="0">
                <a:solidFill>
                  <a:srgbClr val="F0FCFF"/>
                </a:solidFill>
                <a:latin typeface="Spline Sans Bold" pitchFamily="34" charset="0"/>
                <a:ea typeface="Spline Sans Bold" pitchFamily="34" charset="-122"/>
                <a:cs typeface="Spline Sans Bold" pitchFamily="34" charset="-120"/>
              </a:rPr>
              <a:t>Сучасні тенденції розвитку</a:t>
            </a:r>
            <a:endParaRPr lang="en-US" sz="3650" dirty="0"/>
          </a:p>
        </p:txBody>
      </p:sp>
      <p:pic>
        <p:nvPicPr>
          <p:cNvPr id="4" name="Image 1" descr="preencoded.png"/>
          <p:cNvPicPr>
            <a:picLocks noChangeAspect="1"/>
          </p:cNvPicPr>
          <p:nvPr/>
        </p:nvPicPr>
        <p:blipFill>
          <a:blip r:embed="rId4"/>
          <a:stretch>
            <a:fillRect/>
          </a:stretch>
        </p:blipFill>
        <p:spPr>
          <a:xfrm>
            <a:off x="6220658" y="1703546"/>
            <a:ext cx="524470" cy="524470"/>
          </a:xfrm>
          <a:prstGeom prst="rect">
            <a:avLst/>
          </a:prstGeom>
        </p:spPr>
      </p:pic>
      <p:sp>
        <p:nvSpPr>
          <p:cNvPr id="5" name="Text 1"/>
          <p:cNvSpPr/>
          <p:nvPr/>
        </p:nvSpPr>
        <p:spPr>
          <a:xfrm>
            <a:off x="6220658" y="2437805"/>
            <a:ext cx="2331244" cy="291346"/>
          </a:xfrm>
          <a:prstGeom prst="rect">
            <a:avLst/>
          </a:prstGeom>
          <a:noFill/>
          <a:ln/>
        </p:spPr>
        <p:txBody>
          <a:bodyPr wrap="none" lIns="0" tIns="0" rIns="0" bIns="0" rtlCol="0" anchor="t"/>
          <a:lstStyle/>
          <a:p>
            <a:pPr marL="0" indent="0" algn="l">
              <a:lnSpc>
                <a:spcPts val="2250"/>
              </a:lnSpc>
              <a:buNone/>
            </a:pPr>
            <a:r>
              <a:rPr lang="en-US" sz="1800" b="1" dirty="0">
                <a:solidFill>
                  <a:srgbClr val="E0E4E6"/>
                </a:solidFill>
                <a:latin typeface="Spline Sans Bold" pitchFamily="34" charset="0"/>
                <a:ea typeface="Spline Sans Bold" pitchFamily="34" charset="-122"/>
                <a:cs typeface="Spline Sans Bold" pitchFamily="34" charset="-120"/>
              </a:rPr>
              <a:t>Нові матеріали</a:t>
            </a:r>
            <a:endParaRPr lang="en-US" sz="1800" dirty="0"/>
          </a:p>
        </p:txBody>
      </p:sp>
      <p:sp>
        <p:nvSpPr>
          <p:cNvPr id="6" name="Text 2"/>
          <p:cNvSpPr/>
          <p:nvPr/>
        </p:nvSpPr>
        <p:spPr>
          <a:xfrm>
            <a:off x="6220658" y="2855000"/>
            <a:ext cx="7675483" cy="335637"/>
          </a:xfrm>
          <a:prstGeom prst="rect">
            <a:avLst/>
          </a:prstGeom>
          <a:noFill/>
          <a:ln/>
        </p:spPr>
        <p:txBody>
          <a:bodyPr wrap="none" lIns="0" tIns="0" rIns="0" bIns="0" rtlCol="0" anchor="t"/>
          <a:lstStyle/>
          <a:p>
            <a:pPr marL="0" indent="0" algn="l">
              <a:lnSpc>
                <a:spcPts val="2600"/>
              </a:lnSpc>
              <a:buNone/>
            </a:pPr>
            <a:r>
              <a:rPr lang="en-US" sz="1650" dirty="0">
                <a:solidFill>
                  <a:srgbClr val="E0E4E6"/>
                </a:solidFill>
                <a:latin typeface="Barlow" pitchFamily="34" charset="0"/>
                <a:ea typeface="Barlow" pitchFamily="34" charset="-122"/>
                <a:cs typeface="Barlow" pitchFamily="34" charset="-120"/>
              </a:rPr>
              <a:t>Впровадження сплавів та композитів з високою зносостійкістю.</a:t>
            </a:r>
            <a:endParaRPr lang="en-US" sz="1650" dirty="0"/>
          </a:p>
        </p:txBody>
      </p:sp>
      <p:pic>
        <p:nvPicPr>
          <p:cNvPr id="7" name="Image 2" descr="preencoded.png"/>
          <p:cNvPicPr>
            <a:picLocks noChangeAspect="1"/>
          </p:cNvPicPr>
          <p:nvPr/>
        </p:nvPicPr>
        <p:blipFill>
          <a:blip r:embed="rId5"/>
          <a:stretch>
            <a:fillRect/>
          </a:stretch>
        </p:blipFill>
        <p:spPr>
          <a:xfrm>
            <a:off x="6220658" y="3820001"/>
            <a:ext cx="524470" cy="524470"/>
          </a:xfrm>
          <a:prstGeom prst="rect">
            <a:avLst/>
          </a:prstGeom>
        </p:spPr>
      </p:pic>
      <p:sp>
        <p:nvSpPr>
          <p:cNvPr id="8" name="Text 3"/>
          <p:cNvSpPr/>
          <p:nvPr/>
        </p:nvSpPr>
        <p:spPr>
          <a:xfrm>
            <a:off x="6220658" y="4554260"/>
            <a:ext cx="2331244" cy="291346"/>
          </a:xfrm>
          <a:prstGeom prst="rect">
            <a:avLst/>
          </a:prstGeom>
          <a:noFill/>
          <a:ln/>
        </p:spPr>
        <p:txBody>
          <a:bodyPr wrap="none" lIns="0" tIns="0" rIns="0" bIns="0" rtlCol="0" anchor="t"/>
          <a:lstStyle/>
          <a:p>
            <a:pPr marL="0" indent="0" algn="l">
              <a:lnSpc>
                <a:spcPts val="2250"/>
              </a:lnSpc>
              <a:buNone/>
            </a:pPr>
            <a:r>
              <a:rPr lang="en-US" sz="1800" b="1" dirty="0">
                <a:solidFill>
                  <a:srgbClr val="E0E4E6"/>
                </a:solidFill>
                <a:latin typeface="Spline Sans Bold" pitchFamily="34" charset="0"/>
                <a:ea typeface="Spline Sans Bold" pitchFamily="34" charset="-122"/>
                <a:cs typeface="Spline Sans Bold" pitchFamily="34" charset="-120"/>
              </a:rPr>
              <a:t>Цифровізація</a:t>
            </a:r>
            <a:endParaRPr lang="en-US" sz="1800" dirty="0"/>
          </a:p>
        </p:txBody>
      </p:sp>
      <p:sp>
        <p:nvSpPr>
          <p:cNvPr id="9" name="Text 4"/>
          <p:cNvSpPr/>
          <p:nvPr/>
        </p:nvSpPr>
        <p:spPr>
          <a:xfrm>
            <a:off x="6220658" y="4971455"/>
            <a:ext cx="7675483" cy="335637"/>
          </a:xfrm>
          <a:prstGeom prst="rect">
            <a:avLst/>
          </a:prstGeom>
          <a:noFill/>
          <a:ln/>
        </p:spPr>
        <p:txBody>
          <a:bodyPr wrap="none" lIns="0" tIns="0" rIns="0" bIns="0" rtlCol="0" anchor="t"/>
          <a:lstStyle/>
          <a:p>
            <a:pPr marL="0" indent="0" algn="l">
              <a:lnSpc>
                <a:spcPts val="2600"/>
              </a:lnSpc>
              <a:buNone/>
            </a:pPr>
            <a:r>
              <a:rPr lang="en-US" sz="1650" dirty="0">
                <a:solidFill>
                  <a:srgbClr val="E0E4E6"/>
                </a:solidFill>
                <a:latin typeface="Barlow" pitchFamily="34" charset="0"/>
                <a:ea typeface="Barlow" pitchFamily="34" charset="-122"/>
                <a:cs typeface="Barlow" pitchFamily="34" charset="-120"/>
              </a:rPr>
              <a:t>Датчики зносу та автоматизовані системи управління.</a:t>
            </a:r>
            <a:endParaRPr lang="en-US" sz="1650" dirty="0"/>
          </a:p>
        </p:txBody>
      </p:sp>
      <p:pic>
        <p:nvPicPr>
          <p:cNvPr id="10" name="Image 3" descr="preencoded.png"/>
          <p:cNvPicPr>
            <a:picLocks noChangeAspect="1"/>
          </p:cNvPicPr>
          <p:nvPr/>
        </p:nvPicPr>
        <p:blipFill>
          <a:blip r:embed="rId6"/>
          <a:stretch>
            <a:fillRect/>
          </a:stretch>
        </p:blipFill>
        <p:spPr>
          <a:xfrm>
            <a:off x="6220658" y="5936456"/>
            <a:ext cx="524470" cy="524470"/>
          </a:xfrm>
          <a:prstGeom prst="rect">
            <a:avLst/>
          </a:prstGeom>
        </p:spPr>
      </p:pic>
      <p:sp>
        <p:nvSpPr>
          <p:cNvPr id="11" name="Text 5"/>
          <p:cNvSpPr/>
          <p:nvPr/>
        </p:nvSpPr>
        <p:spPr>
          <a:xfrm>
            <a:off x="6220658" y="6670715"/>
            <a:ext cx="2495193" cy="291346"/>
          </a:xfrm>
          <a:prstGeom prst="rect">
            <a:avLst/>
          </a:prstGeom>
          <a:noFill/>
          <a:ln/>
        </p:spPr>
        <p:txBody>
          <a:bodyPr wrap="none" lIns="0" tIns="0" rIns="0" bIns="0" rtlCol="0" anchor="t"/>
          <a:lstStyle/>
          <a:p>
            <a:pPr marL="0" indent="0" algn="l">
              <a:lnSpc>
                <a:spcPts val="2250"/>
              </a:lnSpc>
              <a:buNone/>
            </a:pPr>
            <a:r>
              <a:rPr lang="en-US" sz="1800" b="1" dirty="0">
                <a:solidFill>
                  <a:srgbClr val="E0E4E6"/>
                </a:solidFill>
                <a:latin typeface="Spline Sans Bold" pitchFamily="34" charset="0"/>
                <a:ea typeface="Spline Sans Bold" pitchFamily="34" charset="-122"/>
                <a:cs typeface="Spline Sans Bold" pitchFamily="34" charset="-120"/>
              </a:rPr>
              <a:t>Енергоефективність</a:t>
            </a:r>
            <a:endParaRPr lang="en-US" sz="1800" dirty="0"/>
          </a:p>
        </p:txBody>
      </p:sp>
      <p:sp>
        <p:nvSpPr>
          <p:cNvPr id="12" name="Text 6"/>
          <p:cNvSpPr/>
          <p:nvPr/>
        </p:nvSpPr>
        <p:spPr>
          <a:xfrm>
            <a:off x="6220658" y="7087910"/>
            <a:ext cx="7675483" cy="335637"/>
          </a:xfrm>
          <a:prstGeom prst="rect">
            <a:avLst/>
          </a:prstGeom>
          <a:noFill/>
          <a:ln/>
        </p:spPr>
        <p:txBody>
          <a:bodyPr wrap="none" lIns="0" tIns="0" rIns="0" bIns="0" rtlCol="0" anchor="t"/>
          <a:lstStyle/>
          <a:p>
            <a:pPr marL="0" indent="0" algn="l">
              <a:lnSpc>
                <a:spcPts val="2600"/>
              </a:lnSpc>
              <a:buNone/>
            </a:pPr>
            <a:r>
              <a:rPr lang="en-US" sz="1650" dirty="0">
                <a:solidFill>
                  <a:srgbClr val="E0E4E6"/>
                </a:solidFill>
                <a:latin typeface="Barlow" pitchFamily="34" charset="0"/>
                <a:ea typeface="Barlow" pitchFamily="34" charset="-122"/>
                <a:cs typeface="Barlow" pitchFamily="34" charset="-120"/>
              </a:rPr>
              <a:t>Розробка нових двигунів з оптимізованим енергоспоживанням.</a:t>
            </a:r>
            <a:endParaRPr lang="en-US" sz="1650" dirty="0"/>
          </a:p>
        </p:txBody>
      </p:sp>
      <p:sp>
        <p:nvSpPr>
          <p:cNvPr id="13" name="Прямокутник 12">
            <a:extLst>
              <a:ext uri="{FF2B5EF4-FFF2-40B4-BE49-F238E27FC236}">
                <a16:creationId xmlns:a16="http://schemas.microsoft.com/office/drawing/2014/main" id="{C33D1705-DFAD-DBBC-D1C2-6251C36786F8}"/>
              </a:ext>
            </a:extLst>
          </p:cNvPr>
          <p:cNvSpPr/>
          <p:nvPr/>
        </p:nvSpPr>
        <p:spPr>
          <a:xfrm>
            <a:off x="12868507" y="7727795"/>
            <a:ext cx="1661532" cy="423746"/>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2796659"/>
            <a:ext cx="5486400" cy="685800"/>
          </a:xfrm>
          <a:prstGeom prst="rect">
            <a:avLst/>
          </a:prstGeom>
          <a:noFill/>
          <a:ln/>
        </p:spPr>
        <p:txBody>
          <a:bodyPr wrap="none" lIns="0" tIns="0" rIns="0" bIns="0" rtlCol="0" anchor="t"/>
          <a:lstStyle/>
          <a:p>
            <a:pPr marL="0" indent="0">
              <a:lnSpc>
                <a:spcPts val="5400"/>
              </a:lnSpc>
              <a:buNone/>
            </a:pPr>
            <a:r>
              <a:rPr lang="en-US" sz="4300" b="1" dirty="0">
                <a:solidFill>
                  <a:srgbClr val="F0FCFF"/>
                </a:solidFill>
                <a:latin typeface="Spline Sans Bold" pitchFamily="34" charset="0"/>
                <a:ea typeface="Spline Sans Bold" pitchFamily="34" charset="-122"/>
                <a:cs typeface="Spline Sans Bold" pitchFamily="34" charset="-120"/>
              </a:rPr>
              <a:t>Висновки</a:t>
            </a:r>
            <a:endParaRPr lang="en-US" sz="4300" dirty="0"/>
          </a:p>
        </p:txBody>
      </p:sp>
      <p:sp>
        <p:nvSpPr>
          <p:cNvPr id="4" name="Text 1"/>
          <p:cNvSpPr/>
          <p:nvPr/>
        </p:nvSpPr>
        <p:spPr>
          <a:xfrm>
            <a:off x="6350437" y="3852743"/>
            <a:ext cx="7415927" cy="1580198"/>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Шламові насоси є критично важливими для забезпечення безперервності гірничих процесів. Їх ефективність залежить від правильної конструкції, матеріалів та налаштувань, а також від своєчасного технічного обслуговування.</a:t>
            </a:r>
            <a:endParaRPr lang="en-US" sz="1900" dirty="0"/>
          </a:p>
        </p:txBody>
      </p:sp>
      <p:sp>
        <p:nvSpPr>
          <p:cNvPr id="5" name="Прямокутник 4">
            <a:extLst>
              <a:ext uri="{FF2B5EF4-FFF2-40B4-BE49-F238E27FC236}">
                <a16:creationId xmlns:a16="http://schemas.microsoft.com/office/drawing/2014/main" id="{76387F4B-6050-23D0-E003-15609BF73F9A}"/>
              </a:ext>
            </a:extLst>
          </p:cNvPr>
          <p:cNvSpPr/>
          <p:nvPr/>
        </p:nvSpPr>
        <p:spPr>
          <a:xfrm>
            <a:off x="12868507" y="7727795"/>
            <a:ext cx="1661532" cy="423746"/>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04743" y="842010"/>
            <a:ext cx="7534513" cy="1277541"/>
          </a:xfrm>
          <a:prstGeom prst="rect">
            <a:avLst/>
          </a:prstGeom>
          <a:noFill/>
          <a:ln/>
        </p:spPr>
        <p:txBody>
          <a:bodyPr wrap="square" lIns="0" tIns="0" rIns="0" bIns="0" rtlCol="0" anchor="t"/>
          <a:lstStyle/>
          <a:p>
            <a:pPr marL="0" indent="0">
              <a:lnSpc>
                <a:spcPts val="5000"/>
              </a:lnSpc>
              <a:buNone/>
            </a:pPr>
            <a:r>
              <a:rPr lang="en-US" sz="4000" b="1" dirty="0">
                <a:solidFill>
                  <a:srgbClr val="F0FCFF"/>
                </a:solidFill>
                <a:latin typeface="Spline Sans Bold" pitchFamily="34" charset="0"/>
                <a:ea typeface="Spline Sans Bold" pitchFamily="34" charset="-122"/>
                <a:cs typeface="Spline Sans Bold" pitchFamily="34" charset="-120"/>
              </a:rPr>
              <a:t>Основні галузі застосування</a:t>
            </a:r>
            <a:endParaRPr lang="en-US" sz="4000" dirty="0"/>
          </a:p>
        </p:txBody>
      </p:sp>
      <p:sp>
        <p:nvSpPr>
          <p:cNvPr id="4" name="Shape 1"/>
          <p:cNvSpPr/>
          <p:nvPr/>
        </p:nvSpPr>
        <p:spPr>
          <a:xfrm>
            <a:off x="804743" y="2722959"/>
            <a:ext cx="517327" cy="517327"/>
          </a:xfrm>
          <a:prstGeom prst="roundRect">
            <a:avLst>
              <a:gd name="adj" fmla="val 66671"/>
            </a:avLst>
          </a:prstGeom>
          <a:solidFill>
            <a:srgbClr val="0A081B"/>
          </a:solidFill>
          <a:ln w="22860">
            <a:solidFill>
              <a:srgbClr val="16FFBB"/>
            </a:solidFill>
            <a:prstDash val="solid"/>
          </a:ln>
        </p:spPr>
        <p:txBody>
          <a:bodyPr/>
          <a:lstStyle/>
          <a:p>
            <a:endParaRPr lang="uk-UA"/>
          </a:p>
        </p:txBody>
      </p:sp>
      <p:sp>
        <p:nvSpPr>
          <p:cNvPr id="5" name="Text 2"/>
          <p:cNvSpPr/>
          <p:nvPr/>
        </p:nvSpPr>
        <p:spPr>
          <a:xfrm>
            <a:off x="997029" y="2828330"/>
            <a:ext cx="132636" cy="306586"/>
          </a:xfrm>
          <a:prstGeom prst="rect">
            <a:avLst/>
          </a:prstGeom>
          <a:noFill/>
          <a:ln/>
        </p:spPr>
        <p:txBody>
          <a:bodyPr wrap="none" lIns="0" tIns="0" rIns="0" bIns="0" rtlCol="0" anchor="t"/>
          <a:lstStyle/>
          <a:p>
            <a:pPr marL="0" indent="0" algn="ctr">
              <a:lnSpc>
                <a:spcPts val="2400"/>
              </a:lnSpc>
              <a:buNone/>
            </a:pPr>
            <a:r>
              <a:rPr lang="en-US" sz="2400" b="1" dirty="0">
                <a:solidFill>
                  <a:srgbClr val="E0E4E6"/>
                </a:solidFill>
                <a:latin typeface="Spline Sans Bold" pitchFamily="34" charset="0"/>
                <a:ea typeface="Spline Sans Bold" pitchFamily="34" charset="-122"/>
                <a:cs typeface="Spline Sans Bold" pitchFamily="34" charset="-120"/>
              </a:rPr>
              <a:t>1</a:t>
            </a:r>
            <a:endParaRPr lang="en-US" sz="2400" dirty="0"/>
          </a:p>
        </p:txBody>
      </p:sp>
      <p:sp>
        <p:nvSpPr>
          <p:cNvPr id="6" name="Text 3"/>
          <p:cNvSpPr/>
          <p:nvPr/>
        </p:nvSpPr>
        <p:spPr>
          <a:xfrm>
            <a:off x="1551980" y="2722959"/>
            <a:ext cx="2905125" cy="638651"/>
          </a:xfrm>
          <a:prstGeom prst="rect">
            <a:avLst/>
          </a:prstGeom>
          <a:noFill/>
          <a:ln/>
        </p:spPr>
        <p:txBody>
          <a:bodyPr wrap="square" lIns="0" tIns="0" rIns="0" bIns="0" rtlCol="0" anchor="t"/>
          <a:lstStyle/>
          <a:p>
            <a:pPr marL="0" indent="0">
              <a:lnSpc>
                <a:spcPts val="2500"/>
              </a:lnSpc>
              <a:buNone/>
            </a:pPr>
            <a:r>
              <a:rPr lang="en-US" sz="2000" b="1" dirty="0">
                <a:solidFill>
                  <a:srgbClr val="E0E4E6"/>
                </a:solidFill>
                <a:latin typeface="Spline Sans Bold" pitchFamily="34" charset="0"/>
                <a:ea typeface="Spline Sans Bold" pitchFamily="34" charset="-122"/>
                <a:cs typeface="Spline Sans Bold" pitchFamily="34" charset="-120"/>
              </a:rPr>
              <a:t>Збагачувальні фабрики</a:t>
            </a:r>
            <a:endParaRPr lang="en-US" sz="2000" dirty="0"/>
          </a:p>
        </p:txBody>
      </p:sp>
      <p:sp>
        <p:nvSpPr>
          <p:cNvPr id="7" name="Text 4"/>
          <p:cNvSpPr/>
          <p:nvPr/>
        </p:nvSpPr>
        <p:spPr>
          <a:xfrm>
            <a:off x="1551980" y="3499485"/>
            <a:ext cx="2905125" cy="2206704"/>
          </a:xfrm>
          <a:prstGeom prst="rect">
            <a:avLst/>
          </a:prstGeom>
          <a:noFill/>
          <a:ln/>
        </p:spPr>
        <p:txBody>
          <a:bodyPr wrap="square" lIns="0" tIns="0" rIns="0" bIns="0" rtlCol="0" anchor="t"/>
          <a:lstStyle/>
          <a:p>
            <a:pPr marL="0" indent="0">
              <a:lnSpc>
                <a:spcPts val="2850"/>
              </a:lnSpc>
              <a:buNone/>
            </a:pPr>
            <a:r>
              <a:rPr lang="en-US" sz="1800" dirty="0">
                <a:solidFill>
                  <a:srgbClr val="E0E4E6"/>
                </a:solidFill>
                <a:latin typeface="Barlow" pitchFamily="34" charset="0"/>
                <a:ea typeface="Barlow" pitchFamily="34" charset="-122"/>
                <a:cs typeface="Barlow" pitchFamily="34" charset="-120"/>
              </a:rPr>
              <a:t>Шламові насоси використовуються для транспортування пульпи, що містить цінні мінерали, до збагачувальних машин.</a:t>
            </a:r>
            <a:endParaRPr lang="en-US" sz="1800" dirty="0"/>
          </a:p>
        </p:txBody>
      </p:sp>
      <p:sp>
        <p:nvSpPr>
          <p:cNvPr id="8" name="Shape 5"/>
          <p:cNvSpPr/>
          <p:nvPr/>
        </p:nvSpPr>
        <p:spPr>
          <a:xfrm>
            <a:off x="4687014" y="2722959"/>
            <a:ext cx="517327" cy="517327"/>
          </a:xfrm>
          <a:prstGeom prst="roundRect">
            <a:avLst>
              <a:gd name="adj" fmla="val 66671"/>
            </a:avLst>
          </a:prstGeom>
          <a:solidFill>
            <a:srgbClr val="0A081B"/>
          </a:solidFill>
          <a:ln w="22860">
            <a:solidFill>
              <a:srgbClr val="29DDDA"/>
            </a:solidFill>
            <a:prstDash val="solid"/>
          </a:ln>
        </p:spPr>
        <p:txBody>
          <a:bodyPr/>
          <a:lstStyle/>
          <a:p>
            <a:endParaRPr lang="uk-UA"/>
          </a:p>
        </p:txBody>
      </p:sp>
      <p:sp>
        <p:nvSpPr>
          <p:cNvPr id="9" name="Text 6"/>
          <p:cNvSpPr/>
          <p:nvPr/>
        </p:nvSpPr>
        <p:spPr>
          <a:xfrm>
            <a:off x="4860369" y="2828330"/>
            <a:ext cx="170497" cy="306586"/>
          </a:xfrm>
          <a:prstGeom prst="rect">
            <a:avLst/>
          </a:prstGeom>
          <a:noFill/>
          <a:ln/>
        </p:spPr>
        <p:txBody>
          <a:bodyPr wrap="none" lIns="0" tIns="0" rIns="0" bIns="0" rtlCol="0" anchor="t"/>
          <a:lstStyle/>
          <a:p>
            <a:pPr marL="0" indent="0" algn="ctr">
              <a:lnSpc>
                <a:spcPts val="2400"/>
              </a:lnSpc>
              <a:buNone/>
            </a:pPr>
            <a:r>
              <a:rPr lang="en-US" sz="2400" b="1" dirty="0">
                <a:solidFill>
                  <a:srgbClr val="E0E4E6"/>
                </a:solidFill>
                <a:latin typeface="Spline Sans Bold" pitchFamily="34" charset="0"/>
                <a:ea typeface="Spline Sans Bold" pitchFamily="34" charset="-122"/>
                <a:cs typeface="Spline Sans Bold" pitchFamily="34" charset="-120"/>
              </a:rPr>
              <a:t>2</a:t>
            </a:r>
            <a:endParaRPr lang="en-US" sz="2400" dirty="0"/>
          </a:p>
        </p:txBody>
      </p:sp>
      <p:sp>
        <p:nvSpPr>
          <p:cNvPr id="10" name="Text 7"/>
          <p:cNvSpPr/>
          <p:nvPr/>
        </p:nvSpPr>
        <p:spPr>
          <a:xfrm>
            <a:off x="5434251" y="2722959"/>
            <a:ext cx="2905125" cy="638651"/>
          </a:xfrm>
          <a:prstGeom prst="rect">
            <a:avLst/>
          </a:prstGeom>
          <a:noFill/>
          <a:ln/>
        </p:spPr>
        <p:txBody>
          <a:bodyPr wrap="square" lIns="0" tIns="0" rIns="0" bIns="0" rtlCol="0" anchor="t"/>
          <a:lstStyle/>
          <a:p>
            <a:pPr marL="0" indent="0">
              <a:lnSpc>
                <a:spcPts val="2500"/>
              </a:lnSpc>
              <a:buNone/>
            </a:pPr>
            <a:r>
              <a:rPr lang="en-US" sz="2000" b="1" dirty="0">
                <a:solidFill>
                  <a:srgbClr val="E0E4E6"/>
                </a:solidFill>
                <a:latin typeface="Spline Sans Bold" pitchFamily="34" charset="0"/>
                <a:ea typeface="Spline Sans Bold" pitchFamily="34" charset="-122"/>
                <a:cs typeface="Spline Sans Bold" pitchFamily="34" charset="-120"/>
              </a:rPr>
              <a:t>Осушення шахт і кар'єрів</a:t>
            </a:r>
            <a:endParaRPr lang="en-US" sz="2000" dirty="0"/>
          </a:p>
        </p:txBody>
      </p:sp>
      <p:sp>
        <p:nvSpPr>
          <p:cNvPr id="11" name="Text 8"/>
          <p:cNvSpPr/>
          <p:nvPr/>
        </p:nvSpPr>
        <p:spPr>
          <a:xfrm>
            <a:off x="5434251" y="3499485"/>
            <a:ext cx="2905125" cy="1471136"/>
          </a:xfrm>
          <a:prstGeom prst="rect">
            <a:avLst/>
          </a:prstGeom>
          <a:noFill/>
          <a:ln/>
        </p:spPr>
        <p:txBody>
          <a:bodyPr wrap="square" lIns="0" tIns="0" rIns="0" bIns="0" rtlCol="0" anchor="t"/>
          <a:lstStyle/>
          <a:p>
            <a:pPr marL="0" indent="0">
              <a:lnSpc>
                <a:spcPts val="2850"/>
              </a:lnSpc>
              <a:buNone/>
            </a:pPr>
            <a:r>
              <a:rPr lang="en-US" sz="1800" dirty="0">
                <a:solidFill>
                  <a:srgbClr val="E0E4E6"/>
                </a:solidFill>
                <a:latin typeface="Barlow" pitchFamily="34" charset="0"/>
                <a:ea typeface="Barlow" pitchFamily="34" charset="-122"/>
                <a:cs typeface="Barlow" pitchFamily="34" charset="-120"/>
              </a:rPr>
              <a:t>Насоси відкачують воду та шлам із шахт і кар'єрів, забезпечуючи безпечні умови роботи.</a:t>
            </a:r>
            <a:endParaRPr lang="en-US" sz="1800" dirty="0"/>
          </a:p>
        </p:txBody>
      </p:sp>
      <p:sp>
        <p:nvSpPr>
          <p:cNvPr id="12" name="Shape 9"/>
          <p:cNvSpPr/>
          <p:nvPr/>
        </p:nvSpPr>
        <p:spPr>
          <a:xfrm>
            <a:off x="804743" y="6194703"/>
            <a:ext cx="517327" cy="517327"/>
          </a:xfrm>
          <a:prstGeom prst="roundRect">
            <a:avLst>
              <a:gd name="adj" fmla="val 66671"/>
            </a:avLst>
          </a:prstGeom>
          <a:solidFill>
            <a:srgbClr val="0A081B"/>
          </a:solidFill>
          <a:ln w="22860">
            <a:solidFill>
              <a:srgbClr val="37A7E7"/>
            </a:solidFill>
            <a:prstDash val="solid"/>
          </a:ln>
        </p:spPr>
        <p:txBody>
          <a:bodyPr/>
          <a:lstStyle/>
          <a:p>
            <a:endParaRPr lang="uk-UA"/>
          </a:p>
        </p:txBody>
      </p:sp>
      <p:sp>
        <p:nvSpPr>
          <p:cNvPr id="13" name="Text 10"/>
          <p:cNvSpPr/>
          <p:nvPr/>
        </p:nvSpPr>
        <p:spPr>
          <a:xfrm>
            <a:off x="973574" y="6300073"/>
            <a:ext cx="179546" cy="306586"/>
          </a:xfrm>
          <a:prstGeom prst="rect">
            <a:avLst/>
          </a:prstGeom>
          <a:noFill/>
          <a:ln/>
        </p:spPr>
        <p:txBody>
          <a:bodyPr wrap="none" lIns="0" tIns="0" rIns="0" bIns="0" rtlCol="0" anchor="t"/>
          <a:lstStyle/>
          <a:p>
            <a:pPr marL="0" indent="0" algn="ctr">
              <a:lnSpc>
                <a:spcPts val="2400"/>
              </a:lnSpc>
              <a:buNone/>
            </a:pPr>
            <a:r>
              <a:rPr lang="en-US" sz="2400" b="1" dirty="0">
                <a:solidFill>
                  <a:srgbClr val="E0E4E6"/>
                </a:solidFill>
                <a:latin typeface="Spline Sans Bold" pitchFamily="34" charset="0"/>
                <a:ea typeface="Spline Sans Bold" pitchFamily="34" charset="-122"/>
                <a:cs typeface="Spline Sans Bold" pitchFamily="34" charset="-120"/>
              </a:rPr>
              <a:t>3</a:t>
            </a:r>
            <a:endParaRPr lang="en-US" sz="2400" dirty="0"/>
          </a:p>
        </p:txBody>
      </p:sp>
      <p:sp>
        <p:nvSpPr>
          <p:cNvPr id="14" name="Text 11"/>
          <p:cNvSpPr/>
          <p:nvPr/>
        </p:nvSpPr>
        <p:spPr>
          <a:xfrm>
            <a:off x="1551980" y="6194703"/>
            <a:ext cx="4645104" cy="319326"/>
          </a:xfrm>
          <a:prstGeom prst="rect">
            <a:avLst/>
          </a:prstGeom>
          <a:noFill/>
          <a:ln/>
        </p:spPr>
        <p:txBody>
          <a:bodyPr wrap="none" lIns="0" tIns="0" rIns="0" bIns="0" rtlCol="0" anchor="t"/>
          <a:lstStyle/>
          <a:p>
            <a:pPr marL="0" indent="0">
              <a:lnSpc>
                <a:spcPts val="2500"/>
              </a:lnSpc>
              <a:buNone/>
            </a:pPr>
            <a:r>
              <a:rPr lang="en-US" sz="2000" b="1" dirty="0">
                <a:solidFill>
                  <a:srgbClr val="E0E4E6"/>
                </a:solidFill>
                <a:latin typeface="Spline Sans Bold" pitchFamily="34" charset="0"/>
                <a:ea typeface="Spline Sans Bold" pitchFamily="34" charset="-122"/>
                <a:cs typeface="Spline Sans Bold" pitchFamily="34" charset="-120"/>
              </a:rPr>
              <a:t>Перекачування хвостів до відвалів</a:t>
            </a:r>
            <a:endParaRPr lang="en-US" sz="2000" dirty="0"/>
          </a:p>
        </p:txBody>
      </p:sp>
      <p:sp>
        <p:nvSpPr>
          <p:cNvPr id="15" name="Text 12"/>
          <p:cNvSpPr/>
          <p:nvPr/>
        </p:nvSpPr>
        <p:spPr>
          <a:xfrm>
            <a:off x="1551980" y="6651903"/>
            <a:ext cx="6787277" cy="735568"/>
          </a:xfrm>
          <a:prstGeom prst="rect">
            <a:avLst/>
          </a:prstGeom>
          <a:noFill/>
          <a:ln/>
        </p:spPr>
        <p:txBody>
          <a:bodyPr wrap="square" lIns="0" tIns="0" rIns="0" bIns="0" rtlCol="0" anchor="t"/>
          <a:lstStyle/>
          <a:p>
            <a:pPr marL="0" indent="0">
              <a:lnSpc>
                <a:spcPts val="2850"/>
              </a:lnSpc>
              <a:buNone/>
            </a:pPr>
            <a:r>
              <a:rPr lang="en-US" sz="1800" dirty="0">
                <a:solidFill>
                  <a:srgbClr val="E0E4E6"/>
                </a:solidFill>
                <a:latin typeface="Barlow" pitchFamily="34" charset="0"/>
                <a:ea typeface="Barlow" pitchFamily="34" charset="-122"/>
                <a:cs typeface="Barlow" pitchFamily="34" charset="-120"/>
              </a:rPr>
              <a:t>Шламові насоси транспортують відходи збагачення до хвостосховищ, що дозволяє ефективно утилізувати відходи.</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1524833"/>
            <a:ext cx="7415927" cy="1371600"/>
          </a:xfrm>
          <a:prstGeom prst="rect">
            <a:avLst/>
          </a:prstGeom>
          <a:noFill/>
          <a:ln/>
        </p:spPr>
        <p:txBody>
          <a:bodyPr wrap="square" lIns="0" tIns="0" rIns="0" bIns="0" rtlCol="0" anchor="t"/>
          <a:lstStyle/>
          <a:p>
            <a:pPr marL="0" indent="0">
              <a:lnSpc>
                <a:spcPts val="5400"/>
              </a:lnSpc>
              <a:buNone/>
            </a:pPr>
            <a:r>
              <a:rPr lang="en-US" sz="4300" b="1" dirty="0">
                <a:solidFill>
                  <a:srgbClr val="F0FCFF"/>
                </a:solidFill>
                <a:latin typeface="Spline Sans Bold" pitchFamily="34" charset="0"/>
                <a:ea typeface="Spline Sans Bold" pitchFamily="34" charset="-122"/>
                <a:cs typeface="Spline Sans Bold" pitchFamily="34" charset="-120"/>
              </a:rPr>
              <a:t>Визначення та принцип роботи</a:t>
            </a:r>
            <a:endParaRPr lang="en-US" sz="4300" dirty="0"/>
          </a:p>
        </p:txBody>
      </p:sp>
      <p:sp>
        <p:nvSpPr>
          <p:cNvPr id="4" name="Text 1"/>
          <p:cNvSpPr/>
          <p:nvPr/>
        </p:nvSpPr>
        <p:spPr>
          <a:xfrm>
            <a:off x="864037" y="3266718"/>
            <a:ext cx="7415927" cy="2370296"/>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Шламовий насос — це спеціальний вид насосного обладнання, призначений для транспортування густих і абразивних рідин, що містять тверді частинки. Принцип роботи полягає в тому, що робоче колесо (крильчатка) приводить у рух пульпу або шлам, створюючи тиск, що дозволяє перекачувати матеріал по трубопроводах.</a:t>
            </a:r>
            <a:endParaRPr lang="en-US" sz="1900" dirty="0"/>
          </a:p>
        </p:txBody>
      </p:sp>
      <p:sp>
        <p:nvSpPr>
          <p:cNvPr id="5" name="Text 2"/>
          <p:cNvSpPr/>
          <p:nvPr/>
        </p:nvSpPr>
        <p:spPr>
          <a:xfrm>
            <a:off x="864037" y="5914668"/>
            <a:ext cx="7415927" cy="790099"/>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Завдяки спеціальним зносостійким матеріалам деталі насоса витримують високий рівень абразивності і зносу.</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64037" y="2687122"/>
            <a:ext cx="9261158" cy="685800"/>
          </a:xfrm>
          <a:prstGeom prst="rect">
            <a:avLst/>
          </a:prstGeom>
          <a:noFill/>
          <a:ln/>
        </p:spPr>
        <p:txBody>
          <a:bodyPr wrap="none" lIns="0" tIns="0" rIns="0" bIns="0" rtlCol="0" anchor="t"/>
          <a:lstStyle/>
          <a:p>
            <a:pPr marL="0" indent="0">
              <a:lnSpc>
                <a:spcPts val="5400"/>
              </a:lnSpc>
              <a:buNone/>
            </a:pPr>
            <a:r>
              <a:rPr lang="en-US" sz="4300" b="1" dirty="0">
                <a:solidFill>
                  <a:srgbClr val="F0FCFF"/>
                </a:solidFill>
                <a:latin typeface="Spline Sans Bold" pitchFamily="34" charset="0"/>
                <a:ea typeface="Spline Sans Bold" pitchFamily="34" charset="-122"/>
                <a:cs typeface="Spline Sans Bold" pitchFamily="34" charset="-120"/>
              </a:rPr>
              <a:t>Класифікація шламових насосів</a:t>
            </a:r>
            <a:endParaRPr lang="en-US" sz="4300" dirty="0"/>
          </a:p>
        </p:txBody>
      </p:sp>
      <p:sp>
        <p:nvSpPr>
          <p:cNvPr id="3" name="Text 1"/>
          <p:cNvSpPr/>
          <p:nvPr/>
        </p:nvSpPr>
        <p:spPr>
          <a:xfrm>
            <a:off x="864037" y="3990023"/>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F0FCFF"/>
                </a:solidFill>
                <a:latin typeface="Spline Sans Bold" pitchFamily="34" charset="0"/>
                <a:ea typeface="Spline Sans Bold" pitchFamily="34" charset="-122"/>
                <a:cs typeface="Spline Sans Bold" pitchFamily="34" charset="-120"/>
              </a:rPr>
              <a:t>За конструкцією</a:t>
            </a:r>
            <a:endParaRPr lang="en-US" sz="2150" dirty="0"/>
          </a:p>
        </p:txBody>
      </p:sp>
      <p:sp>
        <p:nvSpPr>
          <p:cNvPr id="4" name="Text 2"/>
          <p:cNvSpPr/>
          <p:nvPr/>
        </p:nvSpPr>
        <p:spPr>
          <a:xfrm>
            <a:off x="864037" y="4579739"/>
            <a:ext cx="3898821"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E0E4E6"/>
                </a:solidFill>
                <a:latin typeface="Barlow" pitchFamily="34" charset="0"/>
                <a:ea typeface="Barlow" pitchFamily="34" charset="-122"/>
                <a:cs typeface="Barlow" pitchFamily="34" charset="-120"/>
              </a:rPr>
              <a:t>Відцентрові насоси</a:t>
            </a:r>
            <a:endParaRPr lang="en-US" sz="1900" dirty="0"/>
          </a:p>
        </p:txBody>
      </p:sp>
      <p:sp>
        <p:nvSpPr>
          <p:cNvPr id="5" name="Text 3"/>
          <p:cNvSpPr/>
          <p:nvPr/>
        </p:nvSpPr>
        <p:spPr>
          <a:xfrm>
            <a:off x="864037" y="5061109"/>
            <a:ext cx="3898821"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E0E4E6"/>
                </a:solidFill>
                <a:latin typeface="Barlow" pitchFamily="34" charset="0"/>
                <a:ea typeface="Barlow" pitchFamily="34" charset="-122"/>
                <a:cs typeface="Barlow" pitchFamily="34" charset="-120"/>
              </a:rPr>
              <a:t>Поршневі насоси</a:t>
            </a:r>
            <a:endParaRPr lang="en-US" sz="1900" dirty="0"/>
          </a:p>
        </p:txBody>
      </p:sp>
      <p:sp>
        <p:nvSpPr>
          <p:cNvPr id="6" name="Text 4"/>
          <p:cNvSpPr/>
          <p:nvPr/>
        </p:nvSpPr>
        <p:spPr>
          <a:xfrm>
            <a:off x="5372695" y="3990023"/>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F0FCFF"/>
                </a:solidFill>
                <a:latin typeface="Spline Sans Bold" pitchFamily="34" charset="0"/>
                <a:ea typeface="Spline Sans Bold" pitchFamily="34" charset="-122"/>
                <a:cs typeface="Spline Sans Bold" pitchFamily="34" charset="-120"/>
              </a:rPr>
              <a:t>За типом шламу</a:t>
            </a:r>
            <a:endParaRPr lang="en-US" sz="2150" dirty="0"/>
          </a:p>
        </p:txBody>
      </p:sp>
      <p:sp>
        <p:nvSpPr>
          <p:cNvPr id="7" name="Text 5"/>
          <p:cNvSpPr/>
          <p:nvPr/>
        </p:nvSpPr>
        <p:spPr>
          <a:xfrm>
            <a:off x="5372695" y="4579739"/>
            <a:ext cx="3898821"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E0E4E6"/>
                </a:solidFill>
                <a:latin typeface="Barlow" pitchFamily="34" charset="0"/>
                <a:ea typeface="Barlow" pitchFamily="34" charset="-122"/>
                <a:cs typeface="Barlow" pitchFamily="34" charset="-120"/>
              </a:rPr>
              <a:t>Для легкого шламу</a:t>
            </a:r>
            <a:endParaRPr lang="en-US" sz="1900" dirty="0"/>
          </a:p>
        </p:txBody>
      </p:sp>
      <p:sp>
        <p:nvSpPr>
          <p:cNvPr id="8" name="Text 6"/>
          <p:cNvSpPr/>
          <p:nvPr/>
        </p:nvSpPr>
        <p:spPr>
          <a:xfrm>
            <a:off x="5372695" y="5061109"/>
            <a:ext cx="3898821"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E0E4E6"/>
                </a:solidFill>
                <a:latin typeface="Barlow" pitchFamily="34" charset="0"/>
                <a:ea typeface="Barlow" pitchFamily="34" charset="-122"/>
                <a:cs typeface="Barlow" pitchFamily="34" charset="-120"/>
              </a:rPr>
              <a:t>Для важкого шламу</a:t>
            </a:r>
            <a:endParaRPr lang="en-US" sz="1900" dirty="0"/>
          </a:p>
        </p:txBody>
      </p:sp>
      <p:sp>
        <p:nvSpPr>
          <p:cNvPr id="9" name="Text 7"/>
          <p:cNvSpPr/>
          <p:nvPr/>
        </p:nvSpPr>
        <p:spPr>
          <a:xfrm>
            <a:off x="9881354" y="3990023"/>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F0FCFF"/>
                </a:solidFill>
                <a:latin typeface="Spline Sans Bold" pitchFamily="34" charset="0"/>
                <a:ea typeface="Spline Sans Bold" pitchFamily="34" charset="-122"/>
                <a:cs typeface="Spline Sans Bold" pitchFamily="34" charset="-120"/>
              </a:rPr>
              <a:t>За розташуванням</a:t>
            </a:r>
            <a:endParaRPr lang="en-US" sz="2150" dirty="0"/>
          </a:p>
        </p:txBody>
      </p:sp>
      <p:sp>
        <p:nvSpPr>
          <p:cNvPr id="10" name="Text 8"/>
          <p:cNvSpPr/>
          <p:nvPr/>
        </p:nvSpPr>
        <p:spPr>
          <a:xfrm>
            <a:off x="9881354" y="4579739"/>
            <a:ext cx="3898821"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E0E4E6"/>
                </a:solidFill>
                <a:latin typeface="Barlow" pitchFamily="34" charset="0"/>
                <a:ea typeface="Barlow" pitchFamily="34" charset="-122"/>
                <a:cs typeface="Barlow" pitchFamily="34" charset="-120"/>
              </a:rPr>
              <a:t>Горизонтальні</a:t>
            </a:r>
            <a:endParaRPr lang="en-US" sz="1900" dirty="0"/>
          </a:p>
        </p:txBody>
      </p:sp>
      <p:sp>
        <p:nvSpPr>
          <p:cNvPr id="11" name="Text 9"/>
          <p:cNvSpPr/>
          <p:nvPr/>
        </p:nvSpPr>
        <p:spPr>
          <a:xfrm>
            <a:off x="9881354" y="5061109"/>
            <a:ext cx="3898821"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E0E4E6"/>
                </a:solidFill>
                <a:latin typeface="Barlow" pitchFamily="34" charset="0"/>
                <a:ea typeface="Barlow" pitchFamily="34" charset="-122"/>
                <a:cs typeface="Barlow" pitchFamily="34" charset="-120"/>
              </a:rPr>
              <a:t>Вертикальні</a:t>
            </a:r>
            <a:endParaRPr lang="en-US" sz="1900" dirty="0"/>
          </a:p>
        </p:txBody>
      </p:sp>
      <p:sp>
        <p:nvSpPr>
          <p:cNvPr id="12" name="Прямокутник 11">
            <a:extLst>
              <a:ext uri="{FF2B5EF4-FFF2-40B4-BE49-F238E27FC236}">
                <a16:creationId xmlns:a16="http://schemas.microsoft.com/office/drawing/2014/main" id="{EEE5E440-A0C3-F385-6BF9-69D59BE43A7A}"/>
              </a:ext>
            </a:extLst>
          </p:cNvPr>
          <p:cNvSpPr/>
          <p:nvPr/>
        </p:nvSpPr>
        <p:spPr>
          <a:xfrm>
            <a:off x="12868507" y="7727795"/>
            <a:ext cx="1661532" cy="423746"/>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77214"/>
          </a:xfrm>
          <a:prstGeom prst="rect">
            <a:avLst/>
          </a:prstGeom>
        </p:spPr>
      </p:pic>
      <p:sp>
        <p:nvSpPr>
          <p:cNvPr id="3" name="Text 0"/>
          <p:cNvSpPr/>
          <p:nvPr/>
        </p:nvSpPr>
        <p:spPr>
          <a:xfrm>
            <a:off x="693539" y="3022163"/>
            <a:ext cx="8210312" cy="550426"/>
          </a:xfrm>
          <a:prstGeom prst="rect">
            <a:avLst/>
          </a:prstGeom>
          <a:noFill/>
          <a:ln/>
        </p:spPr>
        <p:txBody>
          <a:bodyPr wrap="none" lIns="0" tIns="0" rIns="0" bIns="0" rtlCol="0" anchor="t"/>
          <a:lstStyle/>
          <a:p>
            <a:pPr marL="0" indent="0">
              <a:lnSpc>
                <a:spcPts val="4300"/>
              </a:lnSpc>
              <a:buNone/>
            </a:pPr>
            <a:r>
              <a:rPr lang="en-US" sz="3450" b="1" dirty="0">
                <a:solidFill>
                  <a:srgbClr val="F0FCFF"/>
                </a:solidFill>
                <a:latin typeface="Spline Sans Bold" pitchFamily="34" charset="0"/>
                <a:ea typeface="Spline Sans Bold" pitchFamily="34" charset="-122"/>
                <a:cs typeface="Spline Sans Bold" pitchFamily="34" charset="-120"/>
              </a:rPr>
              <a:t>Конструкція та основні компоненти</a:t>
            </a:r>
            <a:endParaRPr lang="en-US" sz="3450" dirty="0"/>
          </a:p>
        </p:txBody>
      </p:sp>
      <p:sp>
        <p:nvSpPr>
          <p:cNvPr id="4" name="Shape 1"/>
          <p:cNvSpPr/>
          <p:nvPr/>
        </p:nvSpPr>
        <p:spPr>
          <a:xfrm>
            <a:off x="693539" y="3869769"/>
            <a:ext cx="13243322" cy="3817144"/>
          </a:xfrm>
          <a:prstGeom prst="roundRect">
            <a:avLst>
              <a:gd name="adj" fmla="val 7788"/>
            </a:avLst>
          </a:prstGeom>
          <a:noFill/>
          <a:ln w="7620">
            <a:solidFill>
              <a:srgbClr val="FFFFFF">
                <a:alpha val="24000"/>
              </a:srgbClr>
            </a:solidFill>
            <a:prstDash val="solid"/>
          </a:ln>
        </p:spPr>
        <p:txBody>
          <a:bodyPr/>
          <a:lstStyle/>
          <a:p>
            <a:endParaRPr lang="uk-UA"/>
          </a:p>
        </p:txBody>
      </p:sp>
      <p:sp>
        <p:nvSpPr>
          <p:cNvPr id="5" name="Shape 2"/>
          <p:cNvSpPr/>
          <p:nvPr/>
        </p:nvSpPr>
        <p:spPr>
          <a:xfrm>
            <a:off x="701159" y="3877389"/>
            <a:ext cx="13228082" cy="887254"/>
          </a:xfrm>
          <a:prstGeom prst="rect">
            <a:avLst/>
          </a:prstGeom>
          <a:solidFill>
            <a:srgbClr val="FFFFFF">
              <a:alpha val="4000"/>
            </a:srgbClr>
          </a:solidFill>
          <a:ln/>
        </p:spPr>
        <p:txBody>
          <a:bodyPr/>
          <a:lstStyle/>
          <a:p>
            <a:endParaRPr lang="uk-UA"/>
          </a:p>
        </p:txBody>
      </p:sp>
      <p:sp>
        <p:nvSpPr>
          <p:cNvPr id="6" name="Text 3"/>
          <p:cNvSpPr/>
          <p:nvPr/>
        </p:nvSpPr>
        <p:spPr>
          <a:xfrm>
            <a:off x="899279" y="4003834"/>
            <a:ext cx="6213991" cy="317183"/>
          </a:xfrm>
          <a:prstGeom prst="rect">
            <a:avLst/>
          </a:prstGeom>
          <a:noFill/>
          <a:ln/>
        </p:spPr>
        <p:txBody>
          <a:bodyPr wrap="none" lIns="0" tIns="0" rIns="0" bIns="0" rtlCol="0" anchor="t"/>
          <a:lstStyle/>
          <a:p>
            <a:pPr marL="0" indent="0">
              <a:lnSpc>
                <a:spcPts val="2450"/>
              </a:lnSpc>
              <a:buNone/>
            </a:pPr>
            <a:r>
              <a:rPr lang="en-US" sz="1550" dirty="0">
                <a:solidFill>
                  <a:srgbClr val="E0E4E6"/>
                </a:solidFill>
                <a:latin typeface="Barlow" pitchFamily="34" charset="0"/>
                <a:ea typeface="Barlow" pitchFamily="34" charset="-122"/>
                <a:cs typeface="Barlow" pitchFamily="34" charset="-120"/>
              </a:rPr>
              <a:t>Корпус</a:t>
            </a:r>
            <a:endParaRPr lang="en-US" sz="1550" dirty="0"/>
          </a:p>
        </p:txBody>
      </p:sp>
      <p:sp>
        <p:nvSpPr>
          <p:cNvPr id="7" name="Text 4"/>
          <p:cNvSpPr/>
          <p:nvPr/>
        </p:nvSpPr>
        <p:spPr>
          <a:xfrm>
            <a:off x="7517130" y="4003834"/>
            <a:ext cx="6213991" cy="634365"/>
          </a:xfrm>
          <a:prstGeom prst="rect">
            <a:avLst/>
          </a:prstGeom>
          <a:noFill/>
          <a:ln/>
        </p:spPr>
        <p:txBody>
          <a:bodyPr wrap="square" lIns="0" tIns="0" rIns="0" bIns="0" rtlCol="0" anchor="t"/>
          <a:lstStyle/>
          <a:p>
            <a:pPr marL="0" indent="0">
              <a:lnSpc>
                <a:spcPts val="2450"/>
              </a:lnSpc>
              <a:buNone/>
            </a:pPr>
            <a:r>
              <a:rPr lang="en-US" sz="1550" dirty="0">
                <a:solidFill>
                  <a:srgbClr val="E0E4E6"/>
                </a:solidFill>
                <a:latin typeface="Barlow" pitchFamily="34" charset="0"/>
                <a:ea typeface="Barlow" pitchFamily="34" charset="-122"/>
                <a:cs typeface="Barlow" pitchFamily="34" charset="-120"/>
              </a:rPr>
              <a:t>Захищає і забезпечує герметичність. Використовуються матеріали, стійкі до хімічного і механічного впливу.</a:t>
            </a:r>
            <a:endParaRPr lang="en-US" sz="1550" dirty="0"/>
          </a:p>
        </p:txBody>
      </p:sp>
      <p:sp>
        <p:nvSpPr>
          <p:cNvPr id="8" name="Shape 5"/>
          <p:cNvSpPr/>
          <p:nvPr/>
        </p:nvSpPr>
        <p:spPr>
          <a:xfrm>
            <a:off x="701159" y="4764643"/>
            <a:ext cx="13228082" cy="887254"/>
          </a:xfrm>
          <a:prstGeom prst="rect">
            <a:avLst/>
          </a:prstGeom>
          <a:solidFill>
            <a:srgbClr val="000000">
              <a:alpha val="4000"/>
            </a:srgbClr>
          </a:solidFill>
          <a:ln/>
        </p:spPr>
        <p:txBody>
          <a:bodyPr/>
          <a:lstStyle/>
          <a:p>
            <a:endParaRPr lang="uk-UA"/>
          </a:p>
        </p:txBody>
      </p:sp>
      <p:sp>
        <p:nvSpPr>
          <p:cNvPr id="9" name="Text 6"/>
          <p:cNvSpPr/>
          <p:nvPr/>
        </p:nvSpPr>
        <p:spPr>
          <a:xfrm>
            <a:off x="899279" y="4891088"/>
            <a:ext cx="6213991" cy="317183"/>
          </a:xfrm>
          <a:prstGeom prst="rect">
            <a:avLst/>
          </a:prstGeom>
          <a:noFill/>
          <a:ln/>
        </p:spPr>
        <p:txBody>
          <a:bodyPr wrap="none" lIns="0" tIns="0" rIns="0" bIns="0" rtlCol="0" anchor="t"/>
          <a:lstStyle/>
          <a:p>
            <a:pPr marL="0" indent="0">
              <a:lnSpc>
                <a:spcPts val="2450"/>
              </a:lnSpc>
              <a:buNone/>
            </a:pPr>
            <a:r>
              <a:rPr lang="en-US" sz="1550" dirty="0">
                <a:solidFill>
                  <a:srgbClr val="E0E4E6"/>
                </a:solidFill>
                <a:latin typeface="Barlow" pitchFamily="34" charset="0"/>
                <a:ea typeface="Barlow" pitchFamily="34" charset="-122"/>
                <a:cs typeface="Barlow" pitchFamily="34" charset="-120"/>
              </a:rPr>
              <a:t>Робоче колесо</a:t>
            </a:r>
            <a:endParaRPr lang="en-US" sz="1550" dirty="0"/>
          </a:p>
        </p:txBody>
      </p:sp>
      <p:sp>
        <p:nvSpPr>
          <p:cNvPr id="10" name="Text 7"/>
          <p:cNvSpPr/>
          <p:nvPr/>
        </p:nvSpPr>
        <p:spPr>
          <a:xfrm>
            <a:off x="7517130" y="4891088"/>
            <a:ext cx="6213991" cy="634365"/>
          </a:xfrm>
          <a:prstGeom prst="rect">
            <a:avLst/>
          </a:prstGeom>
          <a:noFill/>
          <a:ln/>
        </p:spPr>
        <p:txBody>
          <a:bodyPr wrap="square" lIns="0" tIns="0" rIns="0" bIns="0" rtlCol="0" anchor="t"/>
          <a:lstStyle/>
          <a:p>
            <a:pPr marL="0" indent="0">
              <a:lnSpc>
                <a:spcPts val="2450"/>
              </a:lnSpc>
              <a:buNone/>
            </a:pPr>
            <a:r>
              <a:rPr lang="en-US" sz="1550" dirty="0">
                <a:solidFill>
                  <a:srgbClr val="E0E4E6"/>
                </a:solidFill>
                <a:latin typeface="Barlow" pitchFamily="34" charset="0"/>
                <a:ea typeface="Barlow" pitchFamily="34" charset="-122"/>
                <a:cs typeface="Barlow" pitchFamily="34" charset="-120"/>
              </a:rPr>
              <a:t>Головний елемент, що відповідає за перекачування матеріалу. Буває відкритим, напіввідкритим і закритим.</a:t>
            </a:r>
            <a:endParaRPr lang="en-US" sz="1550" dirty="0"/>
          </a:p>
        </p:txBody>
      </p:sp>
      <p:sp>
        <p:nvSpPr>
          <p:cNvPr id="11" name="Shape 8"/>
          <p:cNvSpPr/>
          <p:nvPr/>
        </p:nvSpPr>
        <p:spPr>
          <a:xfrm>
            <a:off x="701159" y="5651897"/>
            <a:ext cx="13228082" cy="570071"/>
          </a:xfrm>
          <a:prstGeom prst="rect">
            <a:avLst/>
          </a:prstGeom>
          <a:solidFill>
            <a:srgbClr val="FFFFFF">
              <a:alpha val="4000"/>
            </a:srgbClr>
          </a:solidFill>
          <a:ln/>
        </p:spPr>
        <p:txBody>
          <a:bodyPr/>
          <a:lstStyle/>
          <a:p>
            <a:endParaRPr lang="uk-UA"/>
          </a:p>
        </p:txBody>
      </p:sp>
      <p:sp>
        <p:nvSpPr>
          <p:cNvPr id="12" name="Text 9"/>
          <p:cNvSpPr/>
          <p:nvPr/>
        </p:nvSpPr>
        <p:spPr>
          <a:xfrm>
            <a:off x="899279" y="5778341"/>
            <a:ext cx="6213991" cy="317183"/>
          </a:xfrm>
          <a:prstGeom prst="rect">
            <a:avLst/>
          </a:prstGeom>
          <a:noFill/>
          <a:ln/>
        </p:spPr>
        <p:txBody>
          <a:bodyPr wrap="none" lIns="0" tIns="0" rIns="0" bIns="0" rtlCol="0" anchor="t"/>
          <a:lstStyle/>
          <a:p>
            <a:pPr marL="0" indent="0">
              <a:lnSpc>
                <a:spcPts val="2450"/>
              </a:lnSpc>
              <a:buNone/>
            </a:pPr>
            <a:r>
              <a:rPr lang="en-US" sz="1550" dirty="0">
                <a:solidFill>
                  <a:srgbClr val="E0E4E6"/>
                </a:solidFill>
                <a:latin typeface="Barlow" pitchFamily="34" charset="0"/>
                <a:ea typeface="Barlow" pitchFamily="34" charset="-122"/>
                <a:cs typeface="Barlow" pitchFamily="34" charset="-120"/>
              </a:rPr>
              <a:t>Втулка валу</a:t>
            </a:r>
            <a:endParaRPr lang="en-US" sz="1550" dirty="0"/>
          </a:p>
        </p:txBody>
      </p:sp>
      <p:sp>
        <p:nvSpPr>
          <p:cNvPr id="13" name="Text 10"/>
          <p:cNvSpPr/>
          <p:nvPr/>
        </p:nvSpPr>
        <p:spPr>
          <a:xfrm>
            <a:off x="7517130" y="5778341"/>
            <a:ext cx="6213991" cy="317183"/>
          </a:xfrm>
          <a:prstGeom prst="rect">
            <a:avLst/>
          </a:prstGeom>
          <a:noFill/>
          <a:ln/>
        </p:spPr>
        <p:txBody>
          <a:bodyPr wrap="none" lIns="0" tIns="0" rIns="0" bIns="0" rtlCol="0" anchor="t"/>
          <a:lstStyle/>
          <a:p>
            <a:pPr marL="0" indent="0">
              <a:lnSpc>
                <a:spcPts val="2450"/>
              </a:lnSpc>
              <a:buNone/>
            </a:pPr>
            <a:r>
              <a:rPr lang="en-US" sz="1550" dirty="0">
                <a:solidFill>
                  <a:srgbClr val="E0E4E6"/>
                </a:solidFill>
                <a:latin typeface="Barlow" pitchFamily="34" charset="0"/>
                <a:ea typeface="Barlow" pitchFamily="34" charset="-122"/>
                <a:cs typeface="Barlow" pitchFamily="34" charset="-120"/>
              </a:rPr>
              <a:t>Захищає вал від зносу.</a:t>
            </a:r>
            <a:endParaRPr lang="en-US" sz="1550" dirty="0"/>
          </a:p>
        </p:txBody>
      </p:sp>
      <p:sp>
        <p:nvSpPr>
          <p:cNvPr id="14" name="Shape 11"/>
          <p:cNvSpPr/>
          <p:nvPr/>
        </p:nvSpPr>
        <p:spPr>
          <a:xfrm>
            <a:off x="701159" y="6221968"/>
            <a:ext cx="13228082" cy="570071"/>
          </a:xfrm>
          <a:prstGeom prst="rect">
            <a:avLst/>
          </a:prstGeom>
          <a:solidFill>
            <a:srgbClr val="000000">
              <a:alpha val="4000"/>
            </a:srgbClr>
          </a:solidFill>
          <a:ln/>
        </p:spPr>
        <p:txBody>
          <a:bodyPr/>
          <a:lstStyle/>
          <a:p>
            <a:endParaRPr lang="uk-UA"/>
          </a:p>
        </p:txBody>
      </p:sp>
      <p:sp>
        <p:nvSpPr>
          <p:cNvPr id="15" name="Text 12"/>
          <p:cNvSpPr/>
          <p:nvPr/>
        </p:nvSpPr>
        <p:spPr>
          <a:xfrm>
            <a:off x="899279" y="6348413"/>
            <a:ext cx="6213991" cy="317183"/>
          </a:xfrm>
          <a:prstGeom prst="rect">
            <a:avLst/>
          </a:prstGeom>
          <a:noFill/>
          <a:ln/>
        </p:spPr>
        <p:txBody>
          <a:bodyPr wrap="none" lIns="0" tIns="0" rIns="0" bIns="0" rtlCol="0" anchor="t"/>
          <a:lstStyle/>
          <a:p>
            <a:pPr marL="0" indent="0">
              <a:lnSpc>
                <a:spcPts val="2450"/>
              </a:lnSpc>
              <a:buNone/>
            </a:pPr>
            <a:r>
              <a:rPr lang="en-US" sz="1550" dirty="0">
                <a:solidFill>
                  <a:srgbClr val="E0E4E6"/>
                </a:solidFill>
                <a:latin typeface="Barlow" pitchFamily="34" charset="0"/>
                <a:ea typeface="Barlow" pitchFamily="34" charset="-122"/>
                <a:cs typeface="Barlow" pitchFamily="34" charset="-120"/>
              </a:rPr>
              <a:t>Підшипниковий вузол</a:t>
            </a:r>
            <a:endParaRPr lang="en-US" sz="1550" dirty="0"/>
          </a:p>
        </p:txBody>
      </p:sp>
      <p:sp>
        <p:nvSpPr>
          <p:cNvPr id="16" name="Text 13"/>
          <p:cNvSpPr/>
          <p:nvPr/>
        </p:nvSpPr>
        <p:spPr>
          <a:xfrm>
            <a:off x="7517130" y="6348413"/>
            <a:ext cx="6213991" cy="317183"/>
          </a:xfrm>
          <a:prstGeom prst="rect">
            <a:avLst/>
          </a:prstGeom>
          <a:noFill/>
          <a:ln/>
        </p:spPr>
        <p:txBody>
          <a:bodyPr wrap="none" lIns="0" tIns="0" rIns="0" bIns="0" rtlCol="0" anchor="t"/>
          <a:lstStyle/>
          <a:p>
            <a:pPr marL="0" indent="0">
              <a:lnSpc>
                <a:spcPts val="2450"/>
              </a:lnSpc>
              <a:buNone/>
            </a:pPr>
            <a:r>
              <a:rPr lang="en-US" sz="1550" dirty="0">
                <a:solidFill>
                  <a:srgbClr val="E0E4E6"/>
                </a:solidFill>
                <a:latin typeface="Barlow" pitchFamily="34" charset="0"/>
                <a:ea typeface="Barlow" pitchFamily="34" charset="-122"/>
                <a:cs typeface="Barlow" pitchFamily="34" charset="-120"/>
              </a:rPr>
              <a:t>Забезпечує плавну роботу валу і крильчатки.</a:t>
            </a:r>
            <a:endParaRPr lang="en-US" sz="1550" dirty="0"/>
          </a:p>
        </p:txBody>
      </p:sp>
      <p:sp>
        <p:nvSpPr>
          <p:cNvPr id="17" name="Shape 14"/>
          <p:cNvSpPr/>
          <p:nvPr/>
        </p:nvSpPr>
        <p:spPr>
          <a:xfrm>
            <a:off x="701159" y="6792039"/>
            <a:ext cx="13228082" cy="887254"/>
          </a:xfrm>
          <a:prstGeom prst="rect">
            <a:avLst/>
          </a:prstGeom>
          <a:solidFill>
            <a:srgbClr val="FFFFFF">
              <a:alpha val="4000"/>
            </a:srgbClr>
          </a:solidFill>
          <a:ln/>
        </p:spPr>
        <p:txBody>
          <a:bodyPr/>
          <a:lstStyle/>
          <a:p>
            <a:endParaRPr lang="uk-UA"/>
          </a:p>
        </p:txBody>
      </p:sp>
      <p:sp>
        <p:nvSpPr>
          <p:cNvPr id="18" name="Text 15"/>
          <p:cNvSpPr/>
          <p:nvPr/>
        </p:nvSpPr>
        <p:spPr>
          <a:xfrm>
            <a:off x="899279" y="6918484"/>
            <a:ext cx="6213991" cy="317183"/>
          </a:xfrm>
          <a:prstGeom prst="rect">
            <a:avLst/>
          </a:prstGeom>
          <a:noFill/>
          <a:ln/>
        </p:spPr>
        <p:txBody>
          <a:bodyPr wrap="none" lIns="0" tIns="0" rIns="0" bIns="0" rtlCol="0" anchor="t"/>
          <a:lstStyle/>
          <a:p>
            <a:pPr marL="0" indent="0">
              <a:lnSpc>
                <a:spcPts val="2450"/>
              </a:lnSpc>
              <a:buNone/>
            </a:pPr>
            <a:r>
              <a:rPr lang="en-US" sz="1550" dirty="0">
                <a:solidFill>
                  <a:srgbClr val="E0E4E6"/>
                </a:solidFill>
                <a:latin typeface="Barlow" pitchFamily="34" charset="0"/>
                <a:ea typeface="Barlow" pitchFamily="34" charset="-122"/>
                <a:cs typeface="Barlow" pitchFamily="34" charset="-120"/>
              </a:rPr>
              <a:t>Система приводу</a:t>
            </a:r>
            <a:endParaRPr lang="en-US" sz="1550" dirty="0"/>
          </a:p>
        </p:txBody>
      </p:sp>
      <p:sp>
        <p:nvSpPr>
          <p:cNvPr id="19" name="Text 16"/>
          <p:cNvSpPr/>
          <p:nvPr/>
        </p:nvSpPr>
        <p:spPr>
          <a:xfrm>
            <a:off x="7517130" y="6918484"/>
            <a:ext cx="6213991" cy="634365"/>
          </a:xfrm>
          <a:prstGeom prst="rect">
            <a:avLst/>
          </a:prstGeom>
          <a:noFill/>
          <a:ln/>
        </p:spPr>
        <p:txBody>
          <a:bodyPr wrap="square" lIns="0" tIns="0" rIns="0" bIns="0" rtlCol="0" anchor="t"/>
          <a:lstStyle/>
          <a:p>
            <a:pPr marL="0" indent="0">
              <a:lnSpc>
                <a:spcPts val="2450"/>
              </a:lnSpc>
              <a:buNone/>
            </a:pPr>
            <a:r>
              <a:rPr lang="en-US" sz="1550" dirty="0">
                <a:solidFill>
                  <a:srgbClr val="E0E4E6"/>
                </a:solidFill>
                <a:latin typeface="Barlow" pitchFamily="34" charset="0"/>
                <a:ea typeface="Barlow" pitchFamily="34" charset="-122"/>
                <a:cs typeface="Barlow" pitchFamily="34" charset="-120"/>
              </a:rPr>
              <a:t>Включає електродвигун або дизельний двигун залежно від умов роботи.</a:t>
            </a:r>
            <a:endParaRPr lang="en-US" sz="1550" dirty="0"/>
          </a:p>
        </p:txBody>
      </p:sp>
      <p:sp>
        <p:nvSpPr>
          <p:cNvPr id="20" name="Прямокутник 19">
            <a:extLst>
              <a:ext uri="{FF2B5EF4-FFF2-40B4-BE49-F238E27FC236}">
                <a16:creationId xmlns:a16="http://schemas.microsoft.com/office/drawing/2014/main" id="{73BBE73E-3D1D-07C9-144C-0B8C1EB1A278}"/>
              </a:ext>
            </a:extLst>
          </p:cNvPr>
          <p:cNvSpPr/>
          <p:nvPr/>
        </p:nvSpPr>
        <p:spPr>
          <a:xfrm>
            <a:off x="12868507" y="7727795"/>
            <a:ext cx="1661532" cy="423746"/>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Детали шламового насоса с металлической футеровкой | Детали насоса Walker -  Walkerpump">
            <a:extLst>
              <a:ext uri="{FF2B5EF4-FFF2-40B4-BE49-F238E27FC236}">
                <a16:creationId xmlns:a16="http://schemas.microsoft.com/office/drawing/2014/main" id="{927AD58A-775F-DAB1-B336-0E20B9E84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468" r="-1" b="-1"/>
          <a:stretch/>
        </p:blipFill>
        <p:spPr bwMode="auto">
          <a:xfrm>
            <a:off x="4659084" y="10"/>
            <a:ext cx="9971314" cy="82295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1031" name="Group 103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5497832" cy="8229602"/>
            <a:chOff x="-2" y="-1"/>
            <a:chExt cx="4581527" cy="6858002"/>
          </a:xfrm>
          <a:effectLst>
            <a:outerShdw blurRad="381000" dist="50800" algn="ctr" rotWithShape="0">
              <a:srgbClr val="000000">
                <a:alpha val="10000"/>
              </a:srgbClr>
            </a:outerShdw>
          </a:effectLst>
        </p:grpSpPr>
        <p:sp>
          <p:nvSpPr>
            <p:cNvPr id="1032" name="Freeform: Shape 1031">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33" name="Group 1032">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034" name="Group 1033">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38" name="Freeform: Shape 1037">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35" name="Group 1034">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036" name="Freeform: Shape 1035">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7" name="Freeform: Shape 1036">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2144197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Насосное оборудование Warman">
            <a:extLst>
              <a:ext uri="{FF2B5EF4-FFF2-40B4-BE49-F238E27FC236}">
                <a16:creationId xmlns:a16="http://schemas.microsoft.com/office/drawing/2014/main" id="{46E47F4B-D0CF-B57D-564A-5BC4950C5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641"/>
          <a:stretch/>
        </p:blipFill>
        <p:spPr bwMode="auto">
          <a:xfrm>
            <a:off x="6194462" y="3927105"/>
            <a:ext cx="7326458" cy="43024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Шламовые насосы: условия эксплуатации / Україна / ЖЖ инфо">
            <a:extLst>
              <a:ext uri="{FF2B5EF4-FFF2-40B4-BE49-F238E27FC236}">
                <a16:creationId xmlns:a16="http://schemas.microsoft.com/office/drawing/2014/main" id="{1F3672CD-FFCD-0BC0-F470-FFDA251BA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669" r="1" b="7532"/>
          <a:stretch/>
        </p:blipFill>
        <p:spPr bwMode="auto">
          <a:xfrm>
            <a:off x="20" y="10"/>
            <a:ext cx="8735875" cy="4674402"/>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sp>
        <p:nvSpPr>
          <p:cNvPr id="3104" name="Rectangle 3103">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9962" y="0"/>
            <a:ext cx="4570958" cy="374038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6" name="Rectangle 3105">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83306"/>
            <a:ext cx="6001423" cy="3346294"/>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8" name="Rectangle 3107">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08684" y="0"/>
            <a:ext cx="921716" cy="8229600"/>
          </a:xfrm>
          <a:prstGeom prst="rect">
            <a:avLst/>
          </a:prstGeom>
          <a:solidFill>
            <a:srgbClr val="6B3D3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41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2204085"/>
            <a:ext cx="7225903" cy="685800"/>
          </a:xfrm>
          <a:prstGeom prst="rect">
            <a:avLst/>
          </a:prstGeom>
          <a:noFill/>
          <a:ln/>
        </p:spPr>
        <p:txBody>
          <a:bodyPr wrap="none" lIns="0" tIns="0" rIns="0" bIns="0" rtlCol="0" anchor="t"/>
          <a:lstStyle/>
          <a:p>
            <a:pPr marL="0" indent="0">
              <a:lnSpc>
                <a:spcPts val="5400"/>
              </a:lnSpc>
              <a:buNone/>
            </a:pPr>
            <a:r>
              <a:rPr lang="en-US" sz="4300" b="1" dirty="0">
                <a:solidFill>
                  <a:srgbClr val="F0FCFF"/>
                </a:solidFill>
                <a:latin typeface="Spline Sans Bold" pitchFamily="34" charset="0"/>
                <a:ea typeface="Spline Sans Bold" pitchFamily="34" charset="-122"/>
                <a:cs typeface="Spline Sans Bold" pitchFamily="34" charset="-120"/>
              </a:rPr>
              <a:t>Технічні характеристики</a:t>
            </a:r>
            <a:endParaRPr lang="en-US" sz="4300" dirty="0"/>
          </a:p>
        </p:txBody>
      </p:sp>
      <p:sp>
        <p:nvSpPr>
          <p:cNvPr id="4" name="Text 1"/>
          <p:cNvSpPr/>
          <p:nvPr/>
        </p:nvSpPr>
        <p:spPr>
          <a:xfrm>
            <a:off x="6350437" y="3260169"/>
            <a:ext cx="7415927" cy="2765346"/>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Продуктивність шламових насосів може варіюватися від 50 до 5000 м³/год. Висота напору може досягати 150 метрів. Розмір частинок, що перекачуються, може бути до 200 мм. Матеріали, що використовуються для виготовлення насосів, включають високолеговані сталі, композити та гумові суміші. Ефективність насосів залежить від умов експлуатації і може становити від 65 до 85%.</a:t>
            </a:r>
            <a:endParaRPr lang="en-US" sz="1900" dirty="0"/>
          </a:p>
        </p:txBody>
      </p:sp>
      <p:sp>
        <p:nvSpPr>
          <p:cNvPr id="5" name="Прямокутник 4">
            <a:extLst>
              <a:ext uri="{FF2B5EF4-FFF2-40B4-BE49-F238E27FC236}">
                <a16:creationId xmlns:a16="http://schemas.microsoft.com/office/drawing/2014/main" id="{D05302A5-CD7A-580F-7458-145243F7BAF1}"/>
              </a:ext>
            </a:extLst>
          </p:cNvPr>
          <p:cNvSpPr/>
          <p:nvPr/>
        </p:nvSpPr>
        <p:spPr>
          <a:xfrm>
            <a:off x="12868507" y="7727795"/>
            <a:ext cx="1661532" cy="423746"/>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743"/>
          </a:xfrm>
          <a:prstGeom prst="rect">
            <a:avLst/>
          </a:prstGeom>
        </p:spPr>
      </p:pic>
      <p:sp>
        <p:nvSpPr>
          <p:cNvPr id="3" name="Text 0"/>
          <p:cNvSpPr/>
          <p:nvPr/>
        </p:nvSpPr>
        <p:spPr>
          <a:xfrm>
            <a:off x="788194" y="619244"/>
            <a:ext cx="7567612" cy="1250871"/>
          </a:xfrm>
          <a:prstGeom prst="rect">
            <a:avLst/>
          </a:prstGeom>
          <a:noFill/>
          <a:ln/>
        </p:spPr>
        <p:txBody>
          <a:bodyPr wrap="square" lIns="0" tIns="0" rIns="0" bIns="0" rtlCol="0" anchor="t"/>
          <a:lstStyle/>
          <a:p>
            <a:pPr marL="0" indent="0">
              <a:lnSpc>
                <a:spcPts val="4900"/>
              </a:lnSpc>
              <a:buNone/>
            </a:pPr>
            <a:r>
              <a:rPr lang="en-US" sz="3900" b="1" dirty="0">
                <a:solidFill>
                  <a:srgbClr val="F0FCFF"/>
                </a:solidFill>
                <a:latin typeface="Spline Sans Bold" pitchFamily="34" charset="0"/>
                <a:ea typeface="Spline Sans Bold" pitchFamily="34" charset="-122"/>
                <a:cs typeface="Spline Sans Bold" pitchFamily="34" charset="-120"/>
              </a:rPr>
              <a:t>Застосування в гірничій промисловості</a:t>
            </a:r>
            <a:endParaRPr lang="en-US" sz="3900" dirty="0"/>
          </a:p>
        </p:txBody>
      </p:sp>
      <p:pic>
        <p:nvPicPr>
          <p:cNvPr id="4" name="Image 1" descr="preencoded.png"/>
          <p:cNvPicPr>
            <a:picLocks noChangeAspect="1"/>
          </p:cNvPicPr>
          <p:nvPr/>
        </p:nvPicPr>
        <p:blipFill>
          <a:blip r:embed="rId4"/>
          <a:stretch>
            <a:fillRect/>
          </a:stretch>
        </p:blipFill>
        <p:spPr>
          <a:xfrm>
            <a:off x="788194" y="2207895"/>
            <a:ext cx="1125974" cy="1801535"/>
          </a:xfrm>
          <a:prstGeom prst="rect">
            <a:avLst/>
          </a:prstGeom>
        </p:spPr>
      </p:pic>
      <p:sp>
        <p:nvSpPr>
          <p:cNvPr id="5" name="Text 1"/>
          <p:cNvSpPr/>
          <p:nvPr/>
        </p:nvSpPr>
        <p:spPr>
          <a:xfrm>
            <a:off x="2251948" y="2433042"/>
            <a:ext cx="3046571" cy="312777"/>
          </a:xfrm>
          <a:prstGeom prst="rect">
            <a:avLst/>
          </a:prstGeom>
          <a:noFill/>
          <a:ln/>
        </p:spPr>
        <p:txBody>
          <a:bodyPr wrap="none" lIns="0" tIns="0" rIns="0" bIns="0" rtlCol="0" anchor="t"/>
          <a:lstStyle/>
          <a:p>
            <a:pPr marL="0" indent="0" algn="l">
              <a:lnSpc>
                <a:spcPts val="2450"/>
              </a:lnSpc>
              <a:buNone/>
            </a:pPr>
            <a:r>
              <a:rPr lang="en-US" sz="1950" b="1" dirty="0">
                <a:solidFill>
                  <a:srgbClr val="E0E4E6"/>
                </a:solidFill>
                <a:latin typeface="Spline Sans Bold" pitchFamily="34" charset="0"/>
                <a:ea typeface="Spline Sans Bold" pitchFamily="34" charset="-122"/>
                <a:cs typeface="Spline Sans Bold" pitchFamily="34" charset="-120"/>
              </a:rPr>
              <a:t>Перекачування пульпи</a:t>
            </a:r>
            <a:endParaRPr lang="en-US" sz="1950" dirty="0"/>
          </a:p>
        </p:txBody>
      </p:sp>
      <p:sp>
        <p:nvSpPr>
          <p:cNvPr id="6" name="Text 2"/>
          <p:cNvSpPr/>
          <p:nvPr/>
        </p:nvSpPr>
        <p:spPr>
          <a:xfrm>
            <a:off x="2251948" y="2880836"/>
            <a:ext cx="6103858" cy="720328"/>
          </a:xfrm>
          <a:prstGeom prst="rect">
            <a:avLst/>
          </a:prstGeom>
          <a:noFill/>
          <a:ln/>
        </p:spPr>
        <p:txBody>
          <a:bodyPr wrap="square" lIns="0" tIns="0" rIns="0" bIns="0" rtlCol="0" anchor="t"/>
          <a:lstStyle/>
          <a:p>
            <a:pPr marL="0" indent="0" algn="l">
              <a:lnSpc>
                <a:spcPts val="2800"/>
              </a:lnSpc>
              <a:buNone/>
            </a:pPr>
            <a:r>
              <a:rPr lang="en-US" sz="1750" dirty="0">
                <a:solidFill>
                  <a:srgbClr val="E0E4E6"/>
                </a:solidFill>
                <a:latin typeface="Barlow" pitchFamily="34" charset="0"/>
                <a:ea typeface="Barlow" pitchFamily="34" charset="-122"/>
                <a:cs typeface="Barlow" pitchFamily="34" charset="-120"/>
              </a:rPr>
              <a:t>Використовується на збагачувальних фабриках для подачі породи у флотаційні машини.</a:t>
            </a:r>
            <a:endParaRPr lang="en-US" sz="1750" dirty="0"/>
          </a:p>
        </p:txBody>
      </p:sp>
      <p:pic>
        <p:nvPicPr>
          <p:cNvPr id="7" name="Image 2" descr="preencoded.png"/>
          <p:cNvPicPr>
            <a:picLocks noChangeAspect="1"/>
          </p:cNvPicPr>
          <p:nvPr/>
        </p:nvPicPr>
        <p:blipFill>
          <a:blip r:embed="rId5"/>
          <a:stretch>
            <a:fillRect/>
          </a:stretch>
        </p:blipFill>
        <p:spPr>
          <a:xfrm>
            <a:off x="788194" y="4009430"/>
            <a:ext cx="1125974" cy="1801535"/>
          </a:xfrm>
          <a:prstGeom prst="rect">
            <a:avLst/>
          </a:prstGeom>
        </p:spPr>
      </p:pic>
      <p:sp>
        <p:nvSpPr>
          <p:cNvPr id="8" name="Text 3"/>
          <p:cNvSpPr/>
          <p:nvPr/>
        </p:nvSpPr>
        <p:spPr>
          <a:xfrm>
            <a:off x="2251948" y="4234577"/>
            <a:ext cx="2502218" cy="312777"/>
          </a:xfrm>
          <a:prstGeom prst="rect">
            <a:avLst/>
          </a:prstGeom>
          <a:noFill/>
          <a:ln/>
        </p:spPr>
        <p:txBody>
          <a:bodyPr wrap="none" lIns="0" tIns="0" rIns="0" bIns="0" rtlCol="0" anchor="t"/>
          <a:lstStyle/>
          <a:p>
            <a:pPr marL="0" indent="0" algn="l">
              <a:lnSpc>
                <a:spcPts val="2450"/>
              </a:lnSpc>
              <a:buNone/>
            </a:pPr>
            <a:r>
              <a:rPr lang="en-US" sz="1950" b="1" dirty="0">
                <a:solidFill>
                  <a:srgbClr val="E0E4E6"/>
                </a:solidFill>
                <a:latin typeface="Spline Sans Bold" pitchFamily="34" charset="0"/>
                <a:ea typeface="Spline Sans Bold" pitchFamily="34" charset="-122"/>
                <a:cs typeface="Spline Sans Bold" pitchFamily="34" charset="-120"/>
              </a:rPr>
              <a:t>Дренаж і осушення</a:t>
            </a:r>
            <a:endParaRPr lang="en-US" sz="1950" dirty="0"/>
          </a:p>
        </p:txBody>
      </p:sp>
      <p:sp>
        <p:nvSpPr>
          <p:cNvPr id="9" name="Text 4"/>
          <p:cNvSpPr/>
          <p:nvPr/>
        </p:nvSpPr>
        <p:spPr>
          <a:xfrm>
            <a:off x="2251948" y="4682371"/>
            <a:ext cx="6103858" cy="360164"/>
          </a:xfrm>
          <a:prstGeom prst="rect">
            <a:avLst/>
          </a:prstGeom>
          <a:noFill/>
          <a:ln/>
        </p:spPr>
        <p:txBody>
          <a:bodyPr wrap="none" lIns="0" tIns="0" rIns="0" bIns="0" rtlCol="0" anchor="t"/>
          <a:lstStyle/>
          <a:p>
            <a:pPr marL="0" indent="0" algn="l">
              <a:lnSpc>
                <a:spcPts val="2800"/>
              </a:lnSpc>
              <a:buNone/>
            </a:pPr>
            <a:r>
              <a:rPr lang="en-US" sz="1750" dirty="0">
                <a:solidFill>
                  <a:srgbClr val="E0E4E6"/>
                </a:solidFill>
                <a:latin typeface="Barlow" pitchFamily="34" charset="0"/>
                <a:ea typeface="Barlow" pitchFamily="34" charset="-122"/>
                <a:cs typeface="Barlow" pitchFamily="34" charset="-120"/>
              </a:rPr>
              <a:t>Відкачування води із шламом із шахт та кар’єрів.</a:t>
            </a:r>
            <a:endParaRPr lang="en-US" sz="1750" dirty="0"/>
          </a:p>
        </p:txBody>
      </p:sp>
      <p:pic>
        <p:nvPicPr>
          <p:cNvPr id="10" name="Image 3" descr="preencoded.png"/>
          <p:cNvPicPr>
            <a:picLocks noChangeAspect="1"/>
          </p:cNvPicPr>
          <p:nvPr/>
        </p:nvPicPr>
        <p:blipFill>
          <a:blip r:embed="rId6"/>
          <a:stretch>
            <a:fillRect/>
          </a:stretch>
        </p:blipFill>
        <p:spPr>
          <a:xfrm>
            <a:off x="788194" y="5810964"/>
            <a:ext cx="1125974" cy="1801535"/>
          </a:xfrm>
          <a:prstGeom prst="rect">
            <a:avLst/>
          </a:prstGeom>
        </p:spPr>
      </p:pic>
      <p:sp>
        <p:nvSpPr>
          <p:cNvPr id="11" name="Text 5"/>
          <p:cNvSpPr/>
          <p:nvPr/>
        </p:nvSpPr>
        <p:spPr>
          <a:xfrm>
            <a:off x="2251948" y="6036112"/>
            <a:ext cx="2509123" cy="312777"/>
          </a:xfrm>
          <a:prstGeom prst="rect">
            <a:avLst/>
          </a:prstGeom>
          <a:noFill/>
          <a:ln/>
        </p:spPr>
        <p:txBody>
          <a:bodyPr wrap="none" lIns="0" tIns="0" rIns="0" bIns="0" rtlCol="0" anchor="t"/>
          <a:lstStyle/>
          <a:p>
            <a:pPr marL="0" indent="0" algn="l">
              <a:lnSpc>
                <a:spcPts val="2450"/>
              </a:lnSpc>
              <a:buNone/>
            </a:pPr>
            <a:r>
              <a:rPr lang="en-US" sz="1950" b="1" dirty="0">
                <a:solidFill>
                  <a:srgbClr val="E0E4E6"/>
                </a:solidFill>
                <a:latin typeface="Spline Sans Bold" pitchFamily="34" charset="0"/>
                <a:ea typeface="Spline Sans Bold" pitchFamily="34" charset="-122"/>
                <a:cs typeface="Spline Sans Bold" pitchFamily="34" charset="-120"/>
              </a:rPr>
              <a:t>Відведення хвостів</a:t>
            </a:r>
            <a:endParaRPr lang="en-US" sz="1950" dirty="0"/>
          </a:p>
        </p:txBody>
      </p:sp>
      <p:sp>
        <p:nvSpPr>
          <p:cNvPr id="12" name="Text 6"/>
          <p:cNvSpPr/>
          <p:nvPr/>
        </p:nvSpPr>
        <p:spPr>
          <a:xfrm>
            <a:off x="2251948" y="6483906"/>
            <a:ext cx="6103858" cy="360164"/>
          </a:xfrm>
          <a:prstGeom prst="rect">
            <a:avLst/>
          </a:prstGeom>
          <a:noFill/>
          <a:ln/>
        </p:spPr>
        <p:txBody>
          <a:bodyPr wrap="none" lIns="0" tIns="0" rIns="0" bIns="0" rtlCol="0" anchor="t"/>
          <a:lstStyle/>
          <a:p>
            <a:pPr marL="0" indent="0" algn="l">
              <a:lnSpc>
                <a:spcPts val="2800"/>
              </a:lnSpc>
              <a:buNone/>
            </a:pPr>
            <a:r>
              <a:rPr lang="en-US" sz="1750" dirty="0">
                <a:solidFill>
                  <a:srgbClr val="E0E4E6"/>
                </a:solidFill>
                <a:latin typeface="Barlow" pitchFamily="34" charset="0"/>
                <a:ea typeface="Barlow" pitchFamily="34" charset="-122"/>
                <a:cs typeface="Barlow" pitchFamily="34" charset="-120"/>
              </a:rPr>
              <a:t>Подача відходів збагачення до хвостосховищ.</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485</Words>
  <Application>Microsoft Office PowerPoint</Application>
  <PresentationFormat>Довільний</PresentationFormat>
  <Paragraphs>69</Paragraphs>
  <Slides>12</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Spline Sans Bold</vt:lpstr>
      <vt:lpstr>Arial</vt:lpstr>
      <vt:lpstr>Barlow</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Volodymyr Shlapak</cp:lastModifiedBy>
  <cp:revision>1</cp:revision>
  <dcterms:created xsi:type="dcterms:W3CDTF">2024-11-22T08:51:16Z</dcterms:created>
  <dcterms:modified xsi:type="dcterms:W3CDTF">2024-11-23T08:17:42Z</dcterms:modified>
</cp:coreProperties>
</file>