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0" r:id="rId26"/>
    <p:sldId id="261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hlapak" userId="85abfaba54e5861e" providerId="LiveId" clId="{7C3F135F-7521-4F10-9CF3-D90D0265D2FB}"/>
    <pc:docChg chg="modSld">
      <pc:chgData name="Volodymyr Shlapak" userId="85abfaba54e5861e" providerId="LiveId" clId="{7C3F135F-7521-4F10-9CF3-D90D0265D2FB}" dt="2024-11-16T10:01:22.948" v="3" actId="1076"/>
      <pc:docMkLst>
        <pc:docMk/>
      </pc:docMkLst>
      <pc:sldChg chg="modSp mod">
        <pc:chgData name="Volodymyr Shlapak" userId="85abfaba54e5861e" providerId="LiveId" clId="{7C3F135F-7521-4F10-9CF3-D90D0265D2FB}" dt="2024-11-16T09:46:46.956" v="1" actId="255"/>
        <pc:sldMkLst>
          <pc:docMk/>
          <pc:sldMk cId="1552941117" sldId="269"/>
        </pc:sldMkLst>
        <pc:spChg chg="mod">
          <ac:chgData name="Volodymyr Shlapak" userId="85abfaba54e5861e" providerId="LiveId" clId="{7C3F135F-7521-4F10-9CF3-D90D0265D2FB}" dt="2024-11-16T09:46:46.956" v="1" actId="255"/>
          <ac:spMkLst>
            <pc:docMk/>
            <pc:sldMk cId="1552941117" sldId="269"/>
            <ac:spMk id="5" creationId="{B421D85A-7AC6-3E40-F0E8-14C854E8F8A0}"/>
          </ac:spMkLst>
        </pc:spChg>
      </pc:sldChg>
      <pc:sldChg chg="modSp mod">
        <pc:chgData name="Volodymyr Shlapak" userId="85abfaba54e5861e" providerId="LiveId" clId="{7C3F135F-7521-4F10-9CF3-D90D0265D2FB}" dt="2024-11-16T10:01:22.948" v="3" actId="1076"/>
        <pc:sldMkLst>
          <pc:docMk/>
          <pc:sldMk cId="0" sldId="282"/>
        </pc:sldMkLst>
        <pc:graphicFrameChg chg="mod modGraphic">
          <ac:chgData name="Volodymyr Shlapak" userId="85abfaba54e5861e" providerId="LiveId" clId="{7C3F135F-7521-4F10-9CF3-D90D0265D2FB}" dt="2024-11-16T10:01:22.948" v="3" actId="1076"/>
          <ac:graphicFrameMkLst>
            <pc:docMk/>
            <pc:sldMk cId="0" sldId="282"/>
            <ac:graphicFrameMk id="3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BD361-4524-4863-A66B-AE9A786F3D7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B942DB-CD0E-4A35-91B1-431BA5ADA8A4}">
      <dgm:prSet/>
      <dgm:spPr/>
      <dgm:t>
        <a:bodyPr/>
        <a:lstStyle/>
        <a:p>
          <a:r>
            <a:rPr lang="uk-UA"/>
            <a:t>- Дренаж шахт</a:t>
          </a:r>
          <a:endParaRPr lang="en-US"/>
        </a:p>
      </dgm:t>
    </dgm:pt>
    <dgm:pt modelId="{24B8929F-8CA8-4CC9-A09D-34DF8DF83535}" type="parTrans" cxnId="{F3D7D2A4-7A17-4C22-979C-4996722CCAF9}">
      <dgm:prSet/>
      <dgm:spPr/>
      <dgm:t>
        <a:bodyPr/>
        <a:lstStyle/>
        <a:p>
          <a:endParaRPr lang="en-US"/>
        </a:p>
      </dgm:t>
    </dgm:pt>
    <dgm:pt modelId="{90F880EC-90C8-4E11-A701-8736E7F6F28C}" type="sibTrans" cxnId="{F3D7D2A4-7A17-4C22-979C-4996722CCAF9}">
      <dgm:prSet/>
      <dgm:spPr/>
      <dgm:t>
        <a:bodyPr/>
        <a:lstStyle/>
        <a:p>
          <a:endParaRPr lang="en-US"/>
        </a:p>
      </dgm:t>
    </dgm:pt>
    <dgm:pt modelId="{4613C0C5-4E64-457E-B76F-87C9636752FF}">
      <dgm:prSet/>
      <dgm:spPr/>
      <dgm:t>
        <a:bodyPr/>
        <a:lstStyle/>
        <a:p>
          <a:r>
            <a:rPr lang="uk-UA"/>
            <a:t>- Перекачування пульпи</a:t>
          </a:r>
          <a:endParaRPr lang="en-US"/>
        </a:p>
      </dgm:t>
    </dgm:pt>
    <dgm:pt modelId="{15FD1205-3656-4EF9-9D1C-3AC8BAB4CE63}" type="parTrans" cxnId="{A492A2E6-B304-46A7-B80B-93355F5B8D43}">
      <dgm:prSet/>
      <dgm:spPr/>
      <dgm:t>
        <a:bodyPr/>
        <a:lstStyle/>
        <a:p>
          <a:endParaRPr lang="en-US"/>
        </a:p>
      </dgm:t>
    </dgm:pt>
    <dgm:pt modelId="{F0D45190-C564-45D4-9645-1D3660D381F7}" type="sibTrans" cxnId="{A492A2E6-B304-46A7-B80B-93355F5B8D43}">
      <dgm:prSet/>
      <dgm:spPr/>
      <dgm:t>
        <a:bodyPr/>
        <a:lstStyle/>
        <a:p>
          <a:endParaRPr lang="en-US"/>
        </a:p>
      </dgm:t>
    </dgm:pt>
    <dgm:pt modelId="{2102BCCC-64D5-4330-8BE3-A0BE2614E592}">
      <dgm:prSet/>
      <dgm:spPr/>
      <dgm:t>
        <a:bodyPr/>
        <a:lstStyle/>
        <a:p>
          <a:r>
            <a:rPr lang="uk-UA"/>
            <a:t>- Відведення технологічних вод</a:t>
          </a:r>
          <a:endParaRPr lang="en-US"/>
        </a:p>
      </dgm:t>
    </dgm:pt>
    <dgm:pt modelId="{350E3AA9-2C88-4E84-8AAB-4E768FC71B3B}" type="parTrans" cxnId="{2A556412-86CA-4DCF-9831-1DB1F416A0A4}">
      <dgm:prSet/>
      <dgm:spPr/>
      <dgm:t>
        <a:bodyPr/>
        <a:lstStyle/>
        <a:p>
          <a:endParaRPr lang="en-US"/>
        </a:p>
      </dgm:t>
    </dgm:pt>
    <dgm:pt modelId="{496F1957-73F0-4682-B08A-8F2C0CFF9550}" type="sibTrans" cxnId="{2A556412-86CA-4DCF-9831-1DB1F416A0A4}">
      <dgm:prSet/>
      <dgm:spPr/>
      <dgm:t>
        <a:bodyPr/>
        <a:lstStyle/>
        <a:p>
          <a:endParaRPr lang="en-US"/>
        </a:p>
      </dgm:t>
    </dgm:pt>
    <dgm:pt modelId="{EECD3909-C047-4E51-AA5C-5620EBF9CB04}">
      <dgm:prSet/>
      <dgm:spPr/>
      <dgm:t>
        <a:bodyPr/>
        <a:lstStyle/>
        <a:p>
          <a:r>
            <a:rPr lang="uk-UA"/>
            <a:t>- Постачання води під тиском</a:t>
          </a:r>
          <a:endParaRPr lang="en-US"/>
        </a:p>
      </dgm:t>
    </dgm:pt>
    <dgm:pt modelId="{CC8E42BE-14DD-4A5F-AA5E-D8404B27320F}" type="parTrans" cxnId="{CB62F92E-6F74-47A4-B473-1309C57CCEF1}">
      <dgm:prSet/>
      <dgm:spPr/>
      <dgm:t>
        <a:bodyPr/>
        <a:lstStyle/>
        <a:p>
          <a:endParaRPr lang="en-US"/>
        </a:p>
      </dgm:t>
    </dgm:pt>
    <dgm:pt modelId="{5603BEB8-0FCB-4911-9C61-9DF945681799}" type="sibTrans" cxnId="{CB62F92E-6F74-47A4-B473-1309C57CCEF1}">
      <dgm:prSet/>
      <dgm:spPr/>
      <dgm:t>
        <a:bodyPr/>
        <a:lstStyle/>
        <a:p>
          <a:endParaRPr lang="en-US"/>
        </a:p>
      </dgm:t>
    </dgm:pt>
    <dgm:pt modelId="{F7A46B99-DF3A-47B1-9427-CE4B61C7491B}" type="pres">
      <dgm:prSet presAssocID="{DEEBD361-4524-4863-A66B-AE9A786F3D78}" presName="diagram" presStyleCnt="0">
        <dgm:presLayoutVars>
          <dgm:dir/>
          <dgm:resizeHandles val="exact"/>
        </dgm:presLayoutVars>
      </dgm:prSet>
      <dgm:spPr/>
    </dgm:pt>
    <dgm:pt modelId="{15EF66B8-0B7A-4E7B-A35F-3468669EACAD}" type="pres">
      <dgm:prSet presAssocID="{90B942DB-CD0E-4A35-91B1-431BA5ADA8A4}" presName="node" presStyleLbl="node1" presStyleIdx="0" presStyleCnt="4">
        <dgm:presLayoutVars>
          <dgm:bulletEnabled val="1"/>
        </dgm:presLayoutVars>
      </dgm:prSet>
      <dgm:spPr/>
    </dgm:pt>
    <dgm:pt modelId="{3C20A5D2-B57D-43D8-8D8A-5927A115FF4C}" type="pres">
      <dgm:prSet presAssocID="{90F880EC-90C8-4E11-A701-8736E7F6F28C}" presName="sibTrans" presStyleCnt="0"/>
      <dgm:spPr/>
    </dgm:pt>
    <dgm:pt modelId="{3EF8077C-CE5A-4FC0-9DDE-9CF4920A3A0B}" type="pres">
      <dgm:prSet presAssocID="{4613C0C5-4E64-457E-B76F-87C9636752FF}" presName="node" presStyleLbl="node1" presStyleIdx="1" presStyleCnt="4">
        <dgm:presLayoutVars>
          <dgm:bulletEnabled val="1"/>
        </dgm:presLayoutVars>
      </dgm:prSet>
      <dgm:spPr/>
    </dgm:pt>
    <dgm:pt modelId="{E6B16E06-C51B-4F99-BCB7-1A71AD153BCE}" type="pres">
      <dgm:prSet presAssocID="{F0D45190-C564-45D4-9645-1D3660D381F7}" presName="sibTrans" presStyleCnt="0"/>
      <dgm:spPr/>
    </dgm:pt>
    <dgm:pt modelId="{5624F162-6AF8-467F-8CD4-F95C9B7CC88F}" type="pres">
      <dgm:prSet presAssocID="{2102BCCC-64D5-4330-8BE3-A0BE2614E592}" presName="node" presStyleLbl="node1" presStyleIdx="2" presStyleCnt="4">
        <dgm:presLayoutVars>
          <dgm:bulletEnabled val="1"/>
        </dgm:presLayoutVars>
      </dgm:prSet>
      <dgm:spPr/>
    </dgm:pt>
    <dgm:pt modelId="{72F266B7-E752-4FF4-955B-38DE214C66B6}" type="pres">
      <dgm:prSet presAssocID="{496F1957-73F0-4682-B08A-8F2C0CFF9550}" presName="sibTrans" presStyleCnt="0"/>
      <dgm:spPr/>
    </dgm:pt>
    <dgm:pt modelId="{0EFF045F-0C33-4AA0-86EB-865EB123EEE0}" type="pres">
      <dgm:prSet presAssocID="{EECD3909-C047-4E51-AA5C-5620EBF9CB04}" presName="node" presStyleLbl="node1" presStyleIdx="3" presStyleCnt="4">
        <dgm:presLayoutVars>
          <dgm:bulletEnabled val="1"/>
        </dgm:presLayoutVars>
      </dgm:prSet>
      <dgm:spPr/>
    </dgm:pt>
  </dgm:ptLst>
  <dgm:cxnLst>
    <dgm:cxn modelId="{A30D8606-9FA8-4582-926D-80B486E1BF74}" type="presOf" srcId="{EECD3909-C047-4E51-AA5C-5620EBF9CB04}" destId="{0EFF045F-0C33-4AA0-86EB-865EB123EEE0}" srcOrd="0" destOrd="0" presId="urn:microsoft.com/office/officeart/2005/8/layout/default"/>
    <dgm:cxn modelId="{2A556412-86CA-4DCF-9831-1DB1F416A0A4}" srcId="{DEEBD361-4524-4863-A66B-AE9A786F3D78}" destId="{2102BCCC-64D5-4330-8BE3-A0BE2614E592}" srcOrd="2" destOrd="0" parTransId="{350E3AA9-2C88-4E84-8AAB-4E768FC71B3B}" sibTransId="{496F1957-73F0-4682-B08A-8F2C0CFF9550}"/>
    <dgm:cxn modelId="{CB62F92E-6F74-47A4-B473-1309C57CCEF1}" srcId="{DEEBD361-4524-4863-A66B-AE9A786F3D78}" destId="{EECD3909-C047-4E51-AA5C-5620EBF9CB04}" srcOrd="3" destOrd="0" parTransId="{CC8E42BE-14DD-4A5F-AA5E-D8404B27320F}" sibTransId="{5603BEB8-0FCB-4911-9C61-9DF945681799}"/>
    <dgm:cxn modelId="{8B57EF3A-3BE7-447A-9200-DB4146DC796F}" type="presOf" srcId="{2102BCCC-64D5-4330-8BE3-A0BE2614E592}" destId="{5624F162-6AF8-467F-8CD4-F95C9B7CC88F}" srcOrd="0" destOrd="0" presId="urn:microsoft.com/office/officeart/2005/8/layout/default"/>
    <dgm:cxn modelId="{F098E968-7458-4524-9CFB-352878C69485}" type="presOf" srcId="{90B942DB-CD0E-4A35-91B1-431BA5ADA8A4}" destId="{15EF66B8-0B7A-4E7B-A35F-3468669EACAD}" srcOrd="0" destOrd="0" presId="urn:microsoft.com/office/officeart/2005/8/layout/default"/>
    <dgm:cxn modelId="{04EDDF6B-98CC-4BF7-967A-06F97F690C6C}" type="presOf" srcId="{DEEBD361-4524-4863-A66B-AE9A786F3D78}" destId="{F7A46B99-DF3A-47B1-9427-CE4B61C7491B}" srcOrd="0" destOrd="0" presId="urn:microsoft.com/office/officeart/2005/8/layout/default"/>
    <dgm:cxn modelId="{F3D7D2A4-7A17-4C22-979C-4996722CCAF9}" srcId="{DEEBD361-4524-4863-A66B-AE9A786F3D78}" destId="{90B942DB-CD0E-4A35-91B1-431BA5ADA8A4}" srcOrd="0" destOrd="0" parTransId="{24B8929F-8CA8-4CC9-A09D-34DF8DF83535}" sibTransId="{90F880EC-90C8-4E11-A701-8736E7F6F28C}"/>
    <dgm:cxn modelId="{A492A2E6-B304-46A7-B80B-93355F5B8D43}" srcId="{DEEBD361-4524-4863-A66B-AE9A786F3D78}" destId="{4613C0C5-4E64-457E-B76F-87C9636752FF}" srcOrd="1" destOrd="0" parTransId="{15FD1205-3656-4EF9-9D1C-3AC8BAB4CE63}" sibTransId="{F0D45190-C564-45D4-9645-1D3660D381F7}"/>
    <dgm:cxn modelId="{69B4AAFD-6A49-4EA6-ACA3-40E7717440EE}" type="presOf" srcId="{4613C0C5-4E64-457E-B76F-87C9636752FF}" destId="{3EF8077C-CE5A-4FC0-9DDE-9CF4920A3A0B}" srcOrd="0" destOrd="0" presId="urn:microsoft.com/office/officeart/2005/8/layout/default"/>
    <dgm:cxn modelId="{DF459ADA-F62C-4F3D-B46D-ACF0EB77FFCC}" type="presParOf" srcId="{F7A46B99-DF3A-47B1-9427-CE4B61C7491B}" destId="{15EF66B8-0B7A-4E7B-A35F-3468669EACAD}" srcOrd="0" destOrd="0" presId="urn:microsoft.com/office/officeart/2005/8/layout/default"/>
    <dgm:cxn modelId="{95D954E6-3800-4255-A9C5-702E792D2C8F}" type="presParOf" srcId="{F7A46B99-DF3A-47B1-9427-CE4B61C7491B}" destId="{3C20A5D2-B57D-43D8-8D8A-5927A115FF4C}" srcOrd="1" destOrd="0" presId="urn:microsoft.com/office/officeart/2005/8/layout/default"/>
    <dgm:cxn modelId="{FBD1060E-AD3F-4936-8334-1E29A7C5497A}" type="presParOf" srcId="{F7A46B99-DF3A-47B1-9427-CE4B61C7491B}" destId="{3EF8077C-CE5A-4FC0-9DDE-9CF4920A3A0B}" srcOrd="2" destOrd="0" presId="urn:microsoft.com/office/officeart/2005/8/layout/default"/>
    <dgm:cxn modelId="{03E57DF1-E027-4A37-90CC-981B28C27EF6}" type="presParOf" srcId="{F7A46B99-DF3A-47B1-9427-CE4B61C7491B}" destId="{E6B16E06-C51B-4F99-BCB7-1A71AD153BCE}" srcOrd="3" destOrd="0" presId="urn:microsoft.com/office/officeart/2005/8/layout/default"/>
    <dgm:cxn modelId="{B0743E3A-35D7-48A2-BB09-1C6A39D99E88}" type="presParOf" srcId="{F7A46B99-DF3A-47B1-9427-CE4B61C7491B}" destId="{5624F162-6AF8-467F-8CD4-F95C9B7CC88F}" srcOrd="4" destOrd="0" presId="urn:microsoft.com/office/officeart/2005/8/layout/default"/>
    <dgm:cxn modelId="{B3ADEE01-9535-4827-B2EA-5DF5E87CF6EE}" type="presParOf" srcId="{F7A46B99-DF3A-47B1-9427-CE4B61C7491B}" destId="{72F266B7-E752-4FF4-955B-38DE214C66B6}" srcOrd="5" destOrd="0" presId="urn:microsoft.com/office/officeart/2005/8/layout/default"/>
    <dgm:cxn modelId="{F9391278-A441-4017-B6CF-98F585A831C8}" type="presParOf" srcId="{F7A46B99-DF3A-47B1-9427-CE4B61C7491B}" destId="{0EFF045F-0C33-4AA0-86EB-865EB123EEE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F66B8-0B7A-4E7B-A35F-3468669EACAD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- Дренаж шахт</a:t>
          </a:r>
          <a:endParaRPr lang="en-US" sz="3700" kern="1200"/>
        </a:p>
      </dsp:txBody>
      <dsp:txXfrm>
        <a:off x="429570" y="472"/>
        <a:ext cx="3346456" cy="2007873"/>
      </dsp:txXfrm>
    </dsp:sp>
    <dsp:sp modelId="{3EF8077C-CE5A-4FC0-9DDE-9CF4920A3A0B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- Перекачування пульпи</a:t>
          </a:r>
          <a:endParaRPr lang="en-US" sz="3700" kern="1200"/>
        </a:p>
      </dsp:txBody>
      <dsp:txXfrm>
        <a:off x="4110672" y="472"/>
        <a:ext cx="3346456" cy="2007873"/>
      </dsp:txXfrm>
    </dsp:sp>
    <dsp:sp modelId="{5624F162-6AF8-467F-8CD4-F95C9B7CC88F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- Відведення технологічних вод</a:t>
          </a:r>
          <a:endParaRPr lang="en-US" sz="3700" kern="1200"/>
        </a:p>
      </dsp:txBody>
      <dsp:txXfrm>
        <a:off x="429570" y="2342991"/>
        <a:ext cx="3346456" cy="2007873"/>
      </dsp:txXfrm>
    </dsp:sp>
    <dsp:sp modelId="{0EFF045F-0C33-4AA0-86EB-865EB123EEE0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- Постачання води під тиском</a:t>
          </a:r>
          <a:endParaRPr lang="en-US" sz="3700" kern="1200"/>
        </a:p>
      </dsp:txBody>
      <dsp:txXfrm>
        <a:off x="4110672" y="2342991"/>
        <a:ext cx="3346456" cy="200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Поршневі насоси в гірництві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Основи, класифікація, параметри, складові частини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Класифікація поршневих насосів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 кількістю циліндрів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90"/>
            <a:ext cx="9143999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6" y="307447"/>
            <a:ext cx="8020413" cy="1109932"/>
          </a:xfrm>
        </p:spPr>
        <p:txBody>
          <a:bodyPr>
            <a:normAutofit/>
          </a:bodyPr>
          <a:lstStyle/>
          <a:p>
            <a:r>
              <a:rPr lang="uk-UA" sz="3500"/>
              <a:t>Одноциліндрові насоси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0DB0710-1846-0589-0E3B-107A2D53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91" y="2698343"/>
            <a:ext cx="4353716" cy="30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881" y="2357888"/>
            <a:ext cx="3199028" cy="390263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Один поршень працює в одному циліндрі.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Пульсуючий потік рідини через паузи між фазами нагнітання.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Простота конструкції.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Низька вартість.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Нерівномірний потік.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Низька продуктивність.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Відкачування води з неглибоких шахт.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90"/>
            <a:ext cx="9143999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6" y="307447"/>
            <a:ext cx="8020413" cy="1109932"/>
          </a:xfrm>
        </p:spPr>
        <p:txBody>
          <a:bodyPr>
            <a:normAutofit/>
          </a:bodyPr>
          <a:lstStyle/>
          <a:p>
            <a:r>
              <a:rPr lang="uk-UA" sz="3500"/>
              <a:t>Двоциліндрові насоси</a:t>
            </a:r>
          </a:p>
        </p:txBody>
      </p:sp>
      <p:pic>
        <p:nvPicPr>
          <p:cNvPr id="8194" name="Picture 2" descr="Поршневий насос харчовий плунжерний насос: продаж, ціна у Києві. Харчові  насоси від &quot;ТОВ &quot;ТК ПРОМЕЛ&quot;&quot; - 1281102788">
            <a:extLst>
              <a:ext uri="{FF2B5EF4-FFF2-40B4-BE49-F238E27FC236}">
                <a16:creationId xmlns:a16="http://schemas.microsoft.com/office/drawing/2014/main" id="{DD7128C8-DB7D-6F3F-EB84-3A723A1A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91" y="2612991"/>
            <a:ext cx="4353716" cy="32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881" y="2357888"/>
            <a:ext cx="3199028" cy="390263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Два поршні працюють синхронно.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Плавніший потік рідини порівняно з одноциліндровими насосами.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Рівномірний потік рідини.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Середня продуктивність.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Складність конструкції.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Вища вартість.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Дренаж шахт середньої глибини.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1" y="762001"/>
            <a:ext cx="3060272" cy="1708242"/>
          </a:xfrm>
        </p:spPr>
        <p:txBody>
          <a:bodyPr anchor="ctr">
            <a:normAutofit/>
          </a:bodyPr>
          <a:lstStyle/>
          <a:p>
            <a:r>
              <a:rPr lang="uk-UA" sz="3000"/>
              <a:t>Багатоциліндрові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2" y="2470244"/>
            <a:ext cx="3060271" cy="376983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Три і більше циліндрів.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Забезпечують майже безперервний потік рідини.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Висока продуктивність.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Максимальна рівномірність потоку.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Складність і висока вартість конструкції.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Промислові процеси, транспортування пульпи, видобування нафти.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0"/>
            <a:ext cx="508634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Аксіально-поршневі й плунжерні гідравлічні насоси для тягачів">
            <a:extLst>
              <a:ext uri="{FF2B5EF4-FFF2-40B4-BE49-F238E27FC236}">
                <a16:creationId xmlns:a16="http://schemas.microsoft.com/office/drawing/2014/main" id="{A3D24773-72DE-1B04-09E1-E679F36C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08803"/>
            <a:ext cx="4000647" cy="24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Порівняння типів насосів за кількістю циліндрів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5522" y="2344994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t>Тип насоса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Кількість циліндрів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Рівномірність потоку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Продуктивність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Складність конструкції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Одноциліндровий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Низька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Низька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Низька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dirty="0" err="1"/>
                        <a:t>Двоциліндровий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Середня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Середня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Середня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Багатоциліндровий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 і більше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Висока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Висока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Висока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7" y="5450"/>
            <a:ext cx="5680880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3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46" y="833718"/>
            <a:ext cx="6645824" cy="2595282"/>
          </a:xfrm>
        </p:spPr>
        <p:txBody>
          <a:bodyPr>
            <a:normAutofit/>
          </a:bodyPr>
          <a:lstStyle/>
          <a:p>
            <a:pPr algn="l"/>
            <a:r>
              <a:rPr lang="uk-UA" sz="4200"/>
              <a:t>Класифікація поршневих насосів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47" y="4636893"/>
            <a:ext cx="4467400" cy="1603186"/>
          </a:xfrm>
        </p:spPr>
        <p:txBody>
          <a:bodyPr anchor="ctr">
            <a:normAutofit/>
          </a:bodyPr>
          <a:lstStyle/>
          <a:p>
            <a:pPr algn="l"/>
            <a:r>
              <a:t>За типом приводу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FB62F605-0D29-07F8-F642-DD2626C78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0"/>
            <a:ext cx="914483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22F3F7-C4F6-C120-9D45-79509746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0"/>
            <a:ext cx="8563147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762001"/>
            <a:ext cx="7192323" cy="1699942"/>
          </a:xfrm>
        </p:spPr>
        <p:txBody>
          <a:bodyPr>
            <a:normAutofit/>
          </a:bodyPr>
          <a:lstStyle/>
          <a:p>
            <a:r>
              <a:rPr lang="uk-UA" sz="3500"/>
              <a:t>Механічні поршневі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14" y="2470243"/>
            <a:ext cx="7192761" cy="376983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Приводяться в дію за допомогою механічного зусилля (важелі, шестерні).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Простота конструкції та експлуатації.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700"/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Незалежність від джерел енергії (використовуються вручну).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Надійність і низька вартість.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700"/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Обмежена продуктивність.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Фізичні зусилля потрібні для роботи.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700"/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Прості водовідливні завдання в польових умовах.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283714"/>
            <a:ext cx="7430100" cy="1161688"/>
          </a:xfrm>
        </p:spPr>
        <p:txBody>
          <a:bodyPr anchor="ctr">
            <a:normAutofit/>
          </a:bodyPr>
          <a:lstStyle/>
          <a:p>
            <a:r>
              <a:rPr lang="uk-UA" sz="3500"/>
              <a:t>Гідравлічні поршневі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70" y="2217761"/>
            <a:ext cx="5760720" cy="403411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Приводяться в дію за допомогою гідравлічної енергії (гідроциліндри, гідромотори).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Висока потужність і стабільність роботи.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600"/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Високий ККД.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Можливість роботи у важких умовах.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600"/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Складність обслуговування.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Залежність від гідравлічних систем.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600"/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Гідротранспорт пульпи.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Дренаж глибоких шахт.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283714"/>
            <a:ext cx="7430100" cy="1161688"/>
          </a:xfrm>
        </p:spPr>
        <p:txBody>
          <a:bodyPr anchor="ctr">
            <a:normAutofit/>
          </a:bodyPr>
          <a:lstStyle/>
          <a:p>
            <a:r>
              <a:rPr lang="uk-UA" sz="3500"/>
              <a:t>Електричні поршневі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70" y="2217761"/>
            <a:ext cx="5760720" cy="403411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Використовують електродвигуни для приведення в дію поршнів.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Найбільш поширений тип приводу в промисловості.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600"/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Висока продуктивність.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Можливість автоматизації процесів.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600"/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Залежність від джерел електроенергії.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Висока вартість обладнання.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600"/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Промислові насоси для транспортування рідин і пульпи.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600"/>
              <a:t>- Водовідлив у шахтах і кар'єрах.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Порівняння типів насосів за типом приводу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89307"/>
              </p:ext>
            </p:extLst>
          </p:nvPr>
        </p:nvGraphicFramePr>
        <p:xfrm>
          <a:off x="457200" y="2187678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sz="1600"/>
                        <a:t>Тип насоса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Джерело приводу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Переваги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Недоліки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Основне застосування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600" dirty="0" err="1"/>
                        <a:t>Механічний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Механічне зусилля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Простота, низька вартість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Низька продуктивність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Польові умови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600"/>
                        <a:t>Гідравлічний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 err="1"/>
                        <a:t>Гідравлічна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енергія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Високий ККД, потужність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Складність обслуговування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Дренаж, гідротранспорт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600"/>
                        <a:t>Електричний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Електродвигун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 err="1"/>
                        <a:t>Продуктивність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автоматизація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Залежність від електрики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 err="1"/>
                        <a:t>Промисловість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шахти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5025" y="-2"/>
            <a:ext cx="8089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7" y="0"/>
            <a:ext cx="8567928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260" y="0"/>
            <a:ext cx="8570271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429490"/>
            <a:ext cx="7192323" cy="1432273"/>
          </a:xfrm>
        </p:spPr>
        <p:txBody>
          <a:bodyPr>
            <a:normAutofit/>
          </a:bodyPr>
          <a:lstStyle/>
          <a:p>
            <a:r>
              <a:rPr lang="uk-UA" sz="4200"/>
              <a:t>Вступ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880155"/>
            <a:ext cx="7192761" cy="33824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dirty="0"/>
              <a:t>Поршневі насоси – ключовий елемент гірничого обладнання, який забезпечує транспортування рідин у складних умовах, таких як великі глибини і високий тиск.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E227FAA5-3AEE-5FAC-A51F-1C5B56273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0"/>
            <a:ext cx="914483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55296F-825A-94F5-83F9-11CE0B00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8301"/>
            <a:ext cx="9144837" cy="4570514"/>
          </a:xfrm>
          <a:prstGeom prst="rect">
            <a:avLst/>
          </a:prstGeom>
          <a:ln>
            <a:noFill/>
          </a:ln>
          <a:effectLst>
            <a:outerShdw blurRad="228600" dist="152400" dir="5460000" sx="94000" sy="94000" algn="t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" y="777240"/>
            <a:ext cx="7315200" cy="2853210"/>
          </a:xfrm>
        </p:spPr>
        <p:txBody>
          <a:bodyPr anchor="t">
            <a:normAutofit/>
          </a:bodyPr>
          <a:lstStyle/>
          <a:p>
            <a:pPr algn="l"/>
            <a:r>
              <a:rPr lang="uk-UA" sz="4700"/>
              <a:t>Класифікація поршневих насосів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72" y="5244554"/>
            <a:ext cx="7315200" cy="947706"/>
          </a:xfrm>
        </p:spPr>
        <p:txBody>
          <a:bodyPr anchor="ctr">
            <a:normAutofit/>
          </a:bodyPr>
          <a:lstStyle/>
          <a:p>
            <a:pPr algn="l"/>
            <a:r>
              <a:t>За продуктивністю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FB62F605-0D29-07F8-F642-DD2626C78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0"/>
            <a:ext cx="914483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22F3F7-C4F6-C120-9D45-79509746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0"/>
            <a:ext cx="8563147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762001"/>
            <a:ext cx="7192323" cy="1699942"/>
          </a:xfrm>
        </p:spPr>
        <p:txBody>
          <a:bodyPr>
            <a:normAutofit/>
          </a:bodyPr>
          <a:lstStyle/>
          <a:p>
            <a:r>
              <a:rPr lang="uk-UA" sz="3500"/>
              <a:t>Низькопродуктивні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14" y="2470243"/>
            <a:ext cx="7192761" cy="376983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Продуктивність: до 10 м³/год.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Призначені для невеликих об'ємів рідини.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700"/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Простота конструкції.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Економічність у споживанні енергії.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700"/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Обмежені можливості для використання у великих масштабах.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700"/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Локальні системи водопостачання.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/>
              <a:t>- Невеликі дренажні системи.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5025" y="-2"/>
            <a:ext cx="8089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7" y="0"/>
            <a:ext cx="8567928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260" y="0"/>
            <a:ext cx="8570271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429490"/>
            <a:ext cx="7192323" cy="1432273"/>
          </a:xfrm>
        </p:spPr>
        <p:txBody>
          <a:bodyPr>
            <a:normAutofit/>
          </a:bodyPr>
          <a:lstStyle/>
          <a:p>
            <a:r>
              <a:rPr lang="uk-UA" sz="4200"/>
              <a:t>Середньопродуктивні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880155"/>
            <a:ext cx="7192761" cy="338249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Продуктивність: 10-50 м³/год.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Використовуються для середніх обсягів роботи.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Баланс між продуктивністю та енергоефективністю.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Широкий спектр застосувань.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Складніші в обслуговуванні порівняно з низькопродуктивними насосами.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Промислові об'єкти середньої потужності.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Дренаж шахт середньої глибини.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5025" y="-2"/>
            <a:ext cx="8089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7" y="0"/>
            <a:ext cx="8567928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260" y="0"/>
            <a:ext cx="8570271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429490"/>
            <a:ext cx="7192323" cy="1432273"/>
          </a:xfrm>
        </p:spPr>
        <p:txBody>
          <a:bodyPr>
            <a:normAutofit/>
          </a:bodyPr>
          <a:lstStyle/>
          <a:p>
            <a:r>
              <a:rPr lang="uk-UA" sz="4200"/>
              <a:t>Високопродуктивні насоси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880155"/>
            <a:ext cx="7192761" cy="338249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Продуктивність: понад 50 м³/год.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Призначені для великих обсягів рідини.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Переваги: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Висока ефективність.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Здатність працювати в умовах великих навантажень.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Недоліки: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Висока вартість обладнання.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Залежність від джерел енергії.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/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Застосування: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Великі промислові проєкти.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/>
              <a:t>- Відведення води у великих кар'єрах.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Порівняння типів насосів за продуктивністю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5019" y="2158181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t>Тип насоса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Продуктивність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Переваги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Недоліки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Основне застосування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Низькопродуктивний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До 10 м³/год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Простота, економічність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Обмежені можливості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Локальні системи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Середньопродуктивний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10-50 м³/год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Баланс, універсальність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Складніше обслуговування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Промислові об'єкти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Високопродуктивний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Понад 50 м³/год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Ефективність, витривалість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Висока вартість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Великі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проєкти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283714"/>
            <a:ext cx="7430100" cy="1161688"/>
          </a:xfrm>
        </p:spPr>
        <p:txBody>
          <a:bodyPr anchor="ctr">
            <a:normAutofit/>
          </a:bodyPr>
          <a:lstStyle/>
          <a:p>
            <a:r>
              <a:rPr lang="uk-UA" sz="3500"/>
              <a:t>Основні параметри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70" y="2217761"/>
            <a:ext cx="5760720" cy="4034116"/>
          </a:xfrm>
        </p:spPr>
        <p:txBody>
          <a:bodyPr anchor="ctr">
            <a:normAutofit/>
          </a:bodyPr>
          <a:lstStyle/>
          <a:p>
            <a:r>
              <a:rPr lang="uk-UA" sz="1700"/>
              <a:t>- Продуктивність: м³/год.</a:t>
            </a:r>
          </a:p>
          <a:p>
            <a:r>
              <a:rPr lang="uk-UA" sz="1700"/>
              <a:t>- Тиск: атм, МПа.</a:t>
            </a:r>
          </a:p>
          <a:p>
            <a:r>
              <a:rPr lang="uk-UA" sz="1700"/>
              <a:t>- Хід поршня: мм.</a:t>
            </a:r>
          </a:p>
          <a:p>
            <a:r>
              <a:rPr lang="uk-UA" sz="1700"/>
              <a:t>- Кількість робочих циклів.</a:t>
            </a:r>
          </a:p>
          <a:p>
            <a:r>
              <a:rPr lang="uk-UA" sz="1700"/>
              <a:t>- Коефіцієнт корисної дії (ККД).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283714"/>
            <a:ext cx="7430100" cy="1161688"/>
          </a:xfrm>
        </p:spPr>
        <p:txBody>
          <a:bodyPr anchor="ctr">
            <a:normAutofit/>
          </a:bodyPr>
          <a:lstStyle/>
          <a:p>
            <a:r>
              <a:rPr lang="uk-UA" sz="3500"/>
              <a:t>Складові частини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70" y="2217761"/>
            <a:ext cx="5760720" cy="4034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700"/>
              <a:t>- Корпус</a:t>
            </a:r>
          </a:p>
          <a:p>
            <a:pPr marL="0" indent="0">
              <a:buNone/>
            </a:pPr>
            <a:r>
              <a:rPr lang="uk-UA" sz="1700"/>
              <a:t>- Поршень</a:t>
            </a:r>
          </a:p>
          <a:p>
            <a:pPr marL="0" indent="0">
              <a:buNone/>
            </a:pPr>
            <a:r>
              <a:rPr lang="uk-UA" sz="1700"/>
              <a:t>- Циліндр</a:t>
            </a:r>
          </a:p>
          <a:p>
            <a:pPr marL="0" indent="0">
              <a:buNone/>
            </a:pPr>
            <a:r>
              <a:rPr lang="uk-UA" sz="1700"/>
              <a:t>- Клапани (всмоктувальний і нагнітальний)</a:t>
            </a:r>
          </a:p>
          <a:p>
            <a:pPr marL="0" indent="0">
              <a:buNone/>
            </a:pPr>
            <a:r>
              <a:rPr lang="uk-UA" sz="1700"/>
              <a:t>- Приводний механізм</a:t>
            </a:r>
          </a:p>
          <a:p>
            <a:pPr marL="0" indent="0">
              <a:buNone/>
            </a:pPr>
            <a:r>
              <a:rPr lang="uk-UA" sz="1700"/>
              <a:t>- Система ущільнень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283714"/>
            <a:ext cx="7430100" cy="1161688"/>
          </a:xfrm>
        </p:spPr>
        <p:txBody>
          <a:bodyPr anchor="ctr">
            <a:normAutofit/>
          </a:bodyPr>
          <a:lstStyle/>
          <a:p>
            <a:r>
              <a:rPr lang="uk-UA" sz="3500"/>
              <a:t>Переваги та недоліки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70" y="2217761"/>
            <a:ext cx="5760720" cy="4034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700"/>
              <a:t>Переваги:</a:t>
            </a:r>
          </a:p>
          <a:p>
            <a:pPr marL="0" indent="0">
              <a:buNone/>
            </a:pPr>
            <a:r>
              <a:rPr lang="uk-UA" sz="1700"/>
              <a:t>- Високий тиск нагнітання</a:t>
            </a:r>
          </a:p>
          <a:p>
            <a:pPr marL="0" indent="0">
              <a:buNone/>
            </a:pPr>
            <a:r>
              <a:rPr lang="uk-UA" sz="1700"/>
              <a:t>- Надійність у складних умовах</a:t>
            </a:r>
          </a:p>
          <a:p>
            <a:pPr marL="0" indent="0">
              <a:buNone/>
            </a:pPr>
            <a:r>
              <a:rPr lang="uk-UA" sz="1700"/>
              <a:t>- Можливість роботи з густими рідинами</a:t>
            </a:r>
          </a:p>
          <a:p>
            <a:pPr marL="0" indent="0">
              <a:buNone/>
            </a:pPr>
            <a:endParaRPr lang="uk-UA" sz="1700"/>
          </a:p>
          <a:p>
            <a:pPr marL="0" indent="0">
              <a:buNone/>
            </a:pPr>
            <a:r>
              <a:rPr lang="uk-UA" sz="1700"/>
              <a:t>Недоліки:</a:t>
            </a:r>
          </a:p>
          <a:p>
            <a:pPr marL="0" indent="0">
              <a:buNone/>
            </a:pPr>
            <a:r>
              <a:rPr lang="uk-UA" sz="1700"/>
              <a:t>- Велика маса та габарити</a:t>
            </a:r>
          </a:p>
          <a:p>
            <a:pPr marL="0" indent="0">
              <a:buNone/>
            </a:pPr>
            <a:r>
              <a:rPr lang="uk-UA" sz="1700"/>
              <a:t>- Необхідність регулярного обслуговування</a:t>
            </a:r>
          </a:p>
          <a:p>
            <a:pPr marL="0" indent="0">
              <a:buNone/>
            </a:pPr>
            <a:r>
              <a:rPr lang="uk-UA" sz="1700"/>
              <a:t>- Низька продуктивність порівняно з відцентровими насосами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43E0E-6B61-BB1D-D81E-1AA0CD1599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Сфери використання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584DCF-2B38-69C8-814F-DA71F3E0D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7415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9FBB0A-4ACA-C0E4-2EFC-580C639BD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70" y="5128883"/>
            <a:ext cx="9144000" cy="1729117"/>
          </a:xfrm>
          <a:prstGeom prst="rect">
            <a:avLst/>
          </a:prstGeom>
          <a:ln>
            <a:noFill/>
          </a:ln>
          <a:effectLst>
            <a:outerShdw blurRad="203200" dist="12700" dir="20340000" sx="94000" sy="94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5412597"/>
            <a:ext cx="7430100" cy="1161688"/>
          </a:xfrm>
        </p:spPr>
        <p:txBody>
          <a:bodyPr anchor="ctr">
            <a:normAutofit/>
          </a:bodyPr>
          <a:lstStyle/>
          <a:p>
            <a:r>
              <a:rPr lang="uk-UA" sz="3500"/>
              <a:t>Висновок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70" y="498143"/>
            <a:ext cx="5760720" cy="4169391"/>
          </a:xfrm>
        </p:spPr>
        <p:txBody>
          <a:bodyPr anchor="ctr">
            <a:normAutofit/>
          </a:bodyPr>
          <a:lstStyle/>
          <a:p>
            <a:r>
              <a:rPr lang="uk-UA" sz="1700"/>
              <a:t>Поршневі насоси залишаються незамінними для гірничої промисловості завдяки своїй надійності та здатності працювати у складних умовах. Розвиток технологій сприятиме підвищенню їх ефективності.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500"/>
              <a:t>Принцип дії поршневих насосів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uk-UA" sz="1700" dirty="0"/>
              <a:t>Принцип роботи:</a:t>
            </a:r>
          </a:p>
          <a:p>
            <a:pPr marL="0" indent="0">
              <a:buNone/>
            </a:pPr>
            <a:r>
              <a:rPr lang="uk-UA" sz="1700" dirty="0"/>
              <a:t>- Всмоктування: поршень рухається назад, створюючи вакуум.</a:t>
            </a:r>
          </a:p>
          <a:p>
            <a:pPr marL="0" indent="0">
              <a:buNone/>
            </a:pPr>
            <a:r>
              <a:rPr lang="uk-UA" sz="1700" dirty="0"/>
              <a:t>- Нагнітання: поршень рухається вперед, витісняючи рідину.</a:t>
            </a:r>
          </a:p>
          <a:p>
            <a:pPr marL="0" indent="0">
              <a:buNone/>
            </a:pPr>
            <a:endParaRPr lang="uk-UA" sz="1700" dirty="0"/>
          </a:p>
          <a:p>
            <a:pPr marL="0" indent="0">
              <a:buNone/>
            </a:pPr>
            <a:r>
              <a:rPr lang="uk-UA" sz="1700" dirty="0"/>
              <a:t>Основою є різниця тиску, що забезпечує переміщення рідини.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949C0-B084-A8D2-C185-3AEE91B2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59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1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050" name="Picture 2" descr="Поршневий насос — Вікіпедія">
            <a:extLst>
              <a:ext uri="{FF2B5EF4-FFF2-40B4-BE49-F238E27FC236}">
                <a16:creationId xmlns:a16="http://schemas.microsoft.com/office/drawing/2014/main" id="{724EA4FA-E984-CE3B-905D-54F74A28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847" y="579594"/>
            <a:ext cx="4955487" cy="56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8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-12750"/>
            <a:ext cx="8229600" cy="1143000"/>
          </a:xfrm>
        </p:spPr>
        <p:txBody>
          <a:bodyPr/>
          <a:lstStyle/>
          <a:p>
            <a:r>
              <a:rPr dirty="0" err="1"/>
              <a:t>Класифікація</a:t>
            </a:r>
            <a:r>
              <a:rPr dirty="0"/>
              <a:t> </a:t>
            </a:r>
            <a:r>
              <a:rPr dirty="0" err="1"/>
              <a:t>поршневих</a:t>
            </a:r>
            <a:r>
              <a:rPr dirty="0"/>
              <a:t> </a:t>
            </a:r>
            <a:r>
              <a:rPr dirty="0" err="1"/>
              <a:t>насосів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404"/>
            <a:ext cx="8229600" cy="60222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За призначенням: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4BA9F-2F80-F95E-DAC8-38CF160C993F}"/>
              </a:ext>
            </a:extLst>
          </p:cNvPr>
          <p:cNvSpPr txBox="1"/>
          <p:nvPr/>
        </p:nvSpPr>
        <p:spPr>
          <a:xfrm>
            <a:off x="415414" y="2192326"/>
            <a:ext cx="73053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Водовідливні насоси</a:t>
            </a:r>
          </a:p>
          <a:p>
            <a:r>
              <a:rPr lang="uk-UA" dirty="0"/>
              <a:t>Використовуються для відкачування ґрунтових або поверхневих вод із шахт, кар'єрів та інших гірничих виробок</a:t>
            </a:r>
          </a:p>
          <a:p>
            <a:endParaRPr lang="uk-UA" dirty="0"/>
          </a:p>
          <a:p>
            <a:r>
              <a:rPr lang="uk-UA" dirty="0"/>
              <a:t>Працюють у складних умовах високого забруднення (наявність твердих часток у воді).</a:t>
            </a:r>
          </a:p>
          <a:p>
            <a:endParaRPr lang="uk-UA" dirty="0"/>
          </a:p>
          <a:p>
            <a:r>
              <a:rPr lang="uk-UA" dirty="0"/>
              <a:t>Зазвичай мають високу потужність і </a:t>
            </a:r>
          </a:p>
          <a:p>
            <a:r>
              <a:rPr lang="uk-UA" dirty="0"/>
              <a:t>здатність створювати великий тиск.</a:t>
            </a:r>
          </a:p>
          <a:p>
            <a:endParaRPr lang="uk-UA" dirty="0"/>
          </a:p>
          <a:p>
            <a:r>
              <a:rPr lang="uk-UA" dirty="0"/>
              <a:t>Приклади використання: </a:t>
            </a:r>
          </a:p>
          <a:p>
            <a:r>
              <a:rPr lang="uk-UA" dirty="0"/>
              <a:t>Відкачування води з підтоплених шахт.</a:t>
            </a:r>
          </a:p>
          <a:p>
            <a:r>
              <a:rPr lang="uk-UA" dirty="0"/>
              <a:t>Зниження рівня ґрунтових вод у кар’єрах.</a:t>
            </a:r>
          </a:p>
        </p:txBody>
      </p:sp>
      <p:pic>
        <p:nvPicPr>
          <p:cNvPr id="3074" name="Picture 2" descr="Поршневий насос — Вікіпедія">
            <a:extLst>
              <a:ext uri="{FF2B5EF4-FFF2-40B4-BE49-F238E27FC236}">
                <a16:creationId xmlns:a16="http://schemas.microsoft.com/office/drawing/2014/main" id="{23981018-578A-735E-8BD9-453D1430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03" y="3900486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9233" y="0"/>
            <a:ext cx="78476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333" y="0"/>
            <a:ext cx="4556665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21A0FC-DB14-7672-0D0A-11977DAB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5" y="1466640"/>
            <a:ext cx="3405752" cy="3924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1D85A-7AC6-3E40-F0E8-14C854E8F8A0}"/>
              </a:ext>
            </a:extLst>
          </p:cNvPr>
          <p:cNvSpPr txBox="1"/>
          <p:nvPr/>
        </p:nvSpPr>
        <p:spPr>
          <a:xfrm>
            <a:off x="5112324" y="353960"/>
            <a:ext cx="3416010" cy="5886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 err="1"/>
              <a:t>Гідротранспортні</a:t>
            </a:r>
            <a:r>
              <a:rPr lang="uk-UA" dirty="0"/>
              <a:t> насоси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Призначення: Перекачують пульпи (суміш води з частинками породи, вугілля, руди або інших матеріалів).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Особливості: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Стійкість до зносу завдяки використанню спеціальних матеріалів (захист від абразивного впливу).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Висока продуктивність для переміщення великих обсягів пульпи на великі відстані.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Приклади використання: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Перекачування пульпи під час збагачення корисних копалин.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dirty="0"/>
              <a:t>Транспортування шламів у системах </a:t>
            </a:r>
            <a:r>
              <a:rPr lang="uk-UA" dirty="0" err="1"/>
              <a:t>гідровидалення</a:t>
            </a:r>
            <a:r>
              <a:rPr lang="uk-UA" dirty="0"/>
              <a:t> відходів.</a:t>
            </a:r>
          </a:p>
        </p:txBody>
      </p:sp>
    </p:spTree>
    <p:extLst>
      <p:ext uri="{BB962C8B-B14F-4D97-AF65-F5344CB8AC3E}">
        <p14:creationId xmlns:p14="http://schemas.microsoft.com/office/powerpoint/2010/main" val="155294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5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9233" y="0"/>
            <a:ext cx="78476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333" y="0"/>
            <a:ext cx="4556665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Насос для перекачування масла | Новини, статті | DEBEM">
            <a:extLst>
              <a:ext uri="{FF2B5EF4-FFF2-40B4-BE49-F238E27FC236}">
                <a16:creationId xmlns:a16="http://schemas.microsoft.com/office/drawing/2014/main" id="{388B3C5C-BA72-4585-88F8-4CC17B87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025" y="2011358"/>
            <a:ext cx="3405752" cy="28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18951-FD27-53C7-7EA4-A61C7304B453}"/>
              </a:ext>
            </a:extLst>
          </p:cNvPr>
          <p:cNvSpPr txBox="1"/>
          <p:nvPr/>
        </p:nvSpPr>
        <p:spPr>
          <a:xfrm>
            <a:off x="5112324" y="206478"/>
            <a:ext cx="3416010" cy="603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Насоси для відкачування агресивних рідин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Призначення: Перекачують небезпечні або шкідливі для здоров'я речовини.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Особливості: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Герметичність конструкції для запобігання витокам.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Підвищена надійність у роботі з вибухонебезпечними середовищами.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Приклади використання: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Установки для очищення шахтних виробок.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2000" dirty="0"/>
              <a:t>Хімічні виробництва (збагачення).</a:t>
            </a:r>
          </a:p>
        </p:txBody>
      </p:sp>
    </p:spTree>
    <p:extLst>
      <p:ext uri="{BB962C8B-B14F-4D97-AF65-F5344CB8AC3E}">
        <p14:creationId xmlns:p14="http://schemas.microsoft.com/office/powerpoint/2010/main" val="136386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F3DB5-4E4A-F8B4-CEF0-7433CC35C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173E7-3074-7F72-BA9C-845D207092C5}"/>
              </a:ext>
            </a:extLst>
          </p:cNvPr>
          <p:cNvSpPr txBox="1"/>
          <p:nvPr/>
        </p:nvSpPr>
        <p:spPr>
          <a:xfrm>
            <a:off x="571352" y="0"/>
            <a:ext cx="3060271" cy="624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Насоси для перекачування нафти та нафтопродуктів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1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Призначення: Використовуються в нафтовидобувній і нафтопереробній промисловості для транспортування рідких вуглеводнів.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1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Особливості: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Стійкість до корозії (при перекачуванні агресивних середовищ).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Можливість роботи з в'язкими середовищами.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1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Приклади використання: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Транспортування нафти із свердловин.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400" dirty="0"/>
              <a:t>Перекачування рідин у процесах очищення та переробки.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0"/>
            <a:ext cx="508634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Насос для перекачування нафти і нафтопродуктів | Новини, статті | DEBEM">
            <a:extLst>
              <a:ext uri="{FF2B5EF4-FFF2-40B4-BE49-F238E27FC236}">
                <a16:creationId xmlns:a16="http://schemas.microsoft.com/office/drawing/2014/main" id="{BBE89D80-90E9-E7CF-5E3C-812A2A93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63731"/>
            <a:ext cx="4000647" cy="33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4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FA39E-C119-0833-DA7C-9904F0FF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B944A-0487-1020-E0E5-FC2C1590D3D1}"/>
              </a:ext>
            </a:extLst>
          </p:cNvPr>
          <p:cNvSpPr txBox="1"/>
          <p:nvPr/>
        </p:nvSpPr>
        <p:spPr>
          <a:xfrm>
            <a:off x="571352" y="245806"/>
            <a:ext cx="3060271" cy="599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Насоси для подачі води під високим тиском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Призначення: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Застосовуються для створення потужного струменя води, що використовується для технічних або виробничих потреб.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Особливості: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Високий рівень створюваного тиску.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Компактні розміри для мобільних або стаціонарних установок.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uk-UA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Приклади використання: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Гідравлічне видобування корисних копалин.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uk-UA" sz="1600" dirty="0"/>
              <a:t>Мийка обладнання під високим тиском.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0"/>
            <a:ext cx="508634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Насоси високого тиску/ з'єднання в Дніпрі від компанії &quot;Інтернет магазин  MOYKA&quot;.">
            <a:extLst>
              <a:ext uri="{FF2B5EF4-FFF2-40B4-BE49-F238E27FC236}">
                <a16:creationId xmlns:a16="http://schemas.microsoft.com/office/drawing/2014/main" id="{3DDBE7AF-F018-BAC6-EFA8-FA6EA582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28677"/>
            <a:ext cx="4000647" cy="40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7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1125</Words>
  <Application>Microsoft Office PowerPoint</Application>
  <PresentationFormat>Екран (4:3)</PresentationFormat>
  <Paragraphs>295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Поршневі насоси в гірництві</vt:lpstr>
      <vt:lpstr>Вступ</vt:lpstr>
      <vt:lpstr>Принцип дії поршневих насосів</vt:lpstr>
      <vt:lpstr>Презентація PowerPoint</vt:lpstr>
      <vt:lpstr>Класифікація поршневих насосів</vt:lpstr>
      <vt:lpstr>Презентація PowerPoint</vt:lpstr>
      <vt:lpstr>Презентація PowerPoint</vt:lpstr>
      <vt:lpstr>Презентація PowerPoint</vt:lpstr>
      <vt:lpstr>Презентація PowerPoint</vt:lpstr>
      <vt:lpstr>Класифікація поршневих насосів</vt:lpstr>
      <vt:lpstr>Одноциліндрові насоси</vt:lpstr>
      <vt:lpstr>Двоциліндрові насоси</vt:lpstr>
      <vt:lpstr>Багатоциліндрові насоси</vt:lpstr>
      <vt:lpstr>Порівняння типів насосів за кількістю циліндрів</vt:lpstr>
      <vt:lpstr>Класифікація поршневих насосів</vt:lpstr>
      <vt:lpstr>Механічні поршневі насоси</vt:lpstr>
      <vt:lpstr>Гідравлічні поршневі насоси</vt:lpstr>
      <vt:lpstr>Електричні поршневі насоси</vt:lpstr>
      <vt:lpstr>Порівняння типів насосів за типом приводу</vt:lpstr>
      <vt:lpstr>Класифікація поршневих насосів</vt:lpstr>
      <vt:lpstr>Низькопродуктивні насоси</vt:lpstr>
      <vt:lpstr>Середньопродуктивні насоси</vt:lpstr>
      <vt:lpstr>Високопродуктивні насоси</vt:lpstr>
      <vt:lpstr>Порівняння типів насосів за продуктивністю</vt:lpstr>
      <vt:lpstr>Основні параметри</vt:lpstr>
      <vt:lpstr>Складові частини</vt:lpstr>
      <vt:lpstr>Переваги та недоліки</vt:lpstr>
      <vt:lpstr>Сфери використання</vt:lpstr>
      <vt:lpstr>Висновок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Volodymyr Shlapak</dc:creator>
  <cp:keywords/>
  <dc:description>generated using python-pptx</dc:description>
  <cp:lastModifiedBy>Volodymyr Shlapak</cp:lastModifiedBy>
  <cp:revision>2</cp:revision>
  <dcterms:created xsi:type="dcterms:W3CDTF">2013-01-27T09:14:16Z</dcterms:created>
  <dcterms:modified xsi:type="dcterms:W3CDTF">2024-11-16T10:01:30Z</dcterms:modified>
  <cp:category/>
</cp:coreProperties>
</file>