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Inconsolata" pitchFamily="1" charset="0"/>
      <p:regular r:id="rId23"/>
    </p:embeddedFont>
    <p:embeddedFont>
      <p:font typeface="Montserrat Black" panose="00000A00000000000000" pitchFamily="2" charset="-52"/>
      <p:regular r:id="rId24"/>
      <p:bold r:id="rId2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91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Детальні маркшейдерські зйомки на кар'єрах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Маркшейдерські зйомки є основою безпечного та ефективного ведення гірничих робіт. Вони забезпечують точні дані для проектування, планування та контролю всіх процесів на кар'єрі.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1270040" y="6003012"/>
            <a:ext cx="361759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572333"/>
            <a:ext cx="5519023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Мензульна зйомка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229" y="1534001"/>
            <a:ext cx="1039773" cy="15307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65827" y="1741884"/>
            <a:ext cx="3411379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Встановлення мензули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65827" y="219134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Мензула встановлюється на опорній точці з відомими координатами.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229" y="3064788"/>
            <a:ext cx="1039773" cy="15307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65827" y="3272671"/>
            <a:ext cx="3544491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Орієнтування планшета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65827" y="3722132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Планшет орієнтується за сторонами світу або відносно опорних напрямків.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229" y="4595574"/>
            <a:ext cx="1039773" cy="153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5827" y="4803458"/>
            <a:ext cx="3142417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Наведення кіпрегеля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65827" y="5252918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Кіпрегель наводиться на знімальні точки для визначення їх положення.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229" y="6126361"/>
            <a:ext cx="1039773" cy="153078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65827" y="633424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Нанесення точок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65827" y="678370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Точки наносяться безпосередньо на планшет у визначеному масштабі.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55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737" y="3290292"/>
            <a:ext cx="10427613" cy="673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Стереофотограмметрична зйомка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4737" y="5257919"/>
            <a:ext cx="3037642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754737" y="5796915"/>
            <a:ext cx="3037642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Фотографування місцевості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754737" y="6600111"/>
            <a:ext cx="3037642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Виконується з двох або більше точок для створення стереопар.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115753" y="4934426"/>
            <a:ext cx="3037761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4115753" y="5473422"/>
            <a:ext cx="2695575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Обробка знімків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115753" y="5939671"/>
            <a:ext cx="3037761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Використовуються спеціальні прилади або програмне забезпечення.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76887" y="4610933"/>
            <a:ext cx="3037642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7476887" y="5149929"/>
            <a:ext cx="3037642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Побудова цифрової моделі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476887" y="5953125"/>
            <a:ext cx="3037642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Створюється тривимірна модель місцевості на основі стереопар.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837902" y="4287560"/>
            <a:ext cx="3037761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10837902" y="4826556"/>
            <a:ext cx="3037761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Створення топографічних планів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0837902" y="5966698"/>
            <a:ext cx="3037761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Генеруються плани, профілі та інші графічні матеріали.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24945" y="588645"/>
            <a:ext cx="7666911" cy="1978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 стереофотограмметричної зйомки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4945" y="3120509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02" y="3159978"/>
            <a:ext cx="316468" cy="39564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0626" y="3120509"/>
            <a:ext cx="3519964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Висока продуктивність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0626" y="3576876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Дозволяє швидко знімати великі території кар'єру.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4945" y="4362688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002" y="4402157"/>
            <a:ext cx="316468" cy="39564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0626" y="4362688"/>
            <a:ext cx="4322802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Доступ до складних ділянок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0626" y="4819055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Можливість зйомки важкодоступних та небезпечних зон.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4945" y="5604867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02" y="5644336"/>
            <a:ext cx="316468" cy="39564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0626" y="5604867"/>
            <a:ext cx="2875478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Архівування даних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0626" y="6061234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Знімки зберігаються як первинні дані для повторної обробки.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4945" y="6847046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02" y="6886515"/>
            <a:ext cx="316468" cy="39564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0626" y="6847046"/>
            <a:ext cx="3910846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Тривимірне моделювання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0626" y="7303413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детальних 3D-моделей кар'єру для аналізу.</a:t>
            </a:r>
            <a:endParaRPr lang="en-US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66076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Лазерне сканування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Висока точність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3894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Міліметрова точність вимірювань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3236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Щільна хмара точок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230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Мільйони точок за одне сканування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38059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Швидкість збору даних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8059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Тисячі точок за секунду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Лазерне сканування революціонізувало маркшейдерські зйомки. Технологія дозволяє створювати детальні 3D-моделі кар'єрів з безпрецедентною точністю та швидкістю.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59753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GNSS (GPS) зйомка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GNSS технології забезпечують високу точність визначення координат. Вони дозволяють працювати без прямої видимості між точками та швидко отримувати результати.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Аерофотозйомка з використанням БПЛА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43066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03377"/>
            <a:ext cx="31494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Підготовка польоту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693795"/>
            <a:ext cx="70550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Планування маршруту та налаштування параметрів зйомки.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85096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623673"/>
            <a:ext cx="30482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Виконання зйомки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5114092"/>
            <a:ext cx="68328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Автоматичний політ та фотографування території кар'єру.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126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Обробка даних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534388"/>
            <a:ext cx="59414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ортофотопланів та 3D-моделей кар'єру.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993" y="925592"/>
            <a:ext cx="7730014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Зйомка профілів відкосів високих уступів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06993" y="2592110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1-2 мм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1301115" y="3511153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Точність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06993" y="3947993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Сучасні методи забезпечують міліметрову точність вимірювань.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23448" y="2592110"/>
            <a:ext cx="3713559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30-60°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5317688" y="3511153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Кути укосів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723448" y="3947993"/>
            <a:ext cx="371355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Типовий діапазон кутів нахилу уступів, що контролюється.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15220" y="5301496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10-15 м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3309342" y="6220539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Висота уступів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2715220" y="6657380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Середня висота уступів на кар'єрах, що потребує контролю.</a:t>
            </a:r>
            <a:endParaRPr lang="en-US"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8700"/>
            <a:ext cx="112817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Технології зйомки високих уступів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4454"/>
            <a:ext cx="37683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Тахеометричний метод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55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Встановлення тахеометра на безпечній відстані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406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Зйомка характерних точок профілю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Побудова профілю за результатами вимірювань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254454"/>
            <a:ext cx="3302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Лазерне сканування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83559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Встановлення сканера на точці з відомими координатами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500360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Сканування поверхні уступу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Отримання щільної хмари точок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25445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Фотограмметричний метод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41899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Фотографування уступу з різних точок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99502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Обробка знімків спеціальними методами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80013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Побудова 3D-моделі уступу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5970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Періодичність зйомки високих уступів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Планові зйомки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Щомісячно або щоквартально для контролю стану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5903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Після вибухових робіт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Для оцінки результатів та безпеки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Після опадів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Для виявлення можливих деформацій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5318403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При ознаках деформацій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163151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Для оперативного реагування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5427" y="436364"/>
            <a:ext cx="11376422" cy="495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Застосування результатів зйомки високих уступів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27" y="1249561"/>
            <a:ext cx="13519547" cy="722328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55427" y="8503325"/>
            <a:ext cx="158591" cy="158591"/>
          </a:xfrm>
          <a:prstGeom prst="roundRect">
            <a:avLst>
              <a:gd name="adj" fmla="val 11532"/>
            </a:avLst>
          </a:prstGeom>
          <a:solidFill>
            <a:srgbClr val="252628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774978" y="8503325"/>
            <a:ext cx="2362438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Контроль проектних параметрів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3549134" y="8503325"/>
            <a:ext cx="158591" cy="158591"/>
          </a:xfrm>
          <a:prstGeom prst="roundRect">
            <a:avLst>
              <a:gd name="adj" fmla="val 11532"/>
            </a:avLst>
          </a:prstGeom>
          <a:solidFill>
            <a:srgbClr val="44474B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3768685" y="8503325"/>
            <a:ext cx="1843683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Оцінка стійкості бортів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275189" y="8503325"/>
            <a:ext cx="158591" cy="158591"/>
          </a:xfrm>
          <a:prstGeom prst="roundRect">
            <a:avLst>
              <a:gd name="adj" fmla="val 11532"/>
            </a:avLst>
          </a:prstGeom>
          <a:solidFill>
            <a:srgbClr val="64696D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6494740" y="8503325"/>
            <a:ext cx="186047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Виявлення деформацій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8900517" y="8503325"/>
            <a:ext cx="158591" cy="158591"/>
          </a:xfrm>
          <a:prstGeom prst="roundRect">
            <a:avLst>
              <a:gd name="adj" fmla="val 11532"/>
            </a:avLst>
          </a:prstGeom>
          <a:solidFill>
            <a:srgbClr val="848A8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9120068" y="8503325"/>
            <a:ext cx="2078593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Розробка заходів безпеки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11492984" y="8503325"/>
            <a:ext cx="158591" cy="158591"/>
          </a:xfrm>
          <a:prstGeom prst="roundRect">
            <a:avLst>
              <a:gd name="adj" fmla="val 11532"/>
            </a:avLst>
          </a:prstGeom>
          <a:solidFill>
            <a:srgbClr val="A7ABA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Text 10"/>
          <p:cNvSpPr/>
          <p:nvPr/>
        </p:nvSpPr>
        <p:spPr>
          <a:xfrm>
            <a:off x="11712535" y="8503325"/>
            <a:ext cx="2362438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Коригування проектних рішень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8300" y="820817"/>
            <a:ext cx="7767399" cy="1229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Задачі детальних маркшейдерських зйомок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88300" y="2566154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0" y="2603004"/>
            <a:ext cx="294918" cy="36873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27309" y="2566154"/>
            <a:ext cx="5532001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Забезпечення графічними матеріалами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27309" y="2991445"/>
            <a:ext cx="7128391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основи для проектування та планування гірничих робіт.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8300" y="3723918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60" y="3760768"/>
            <a:ext cx="294918" cy="36873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27309" y="3723918"/>
            <a:ext cx="3521631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Визначення об'ємів робіт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327309" y="4149209"/>
            <a:ext cx="7128391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Розрахунок видобутку корисних копалин та вийняття розкривних порід.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8300" y="5196364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60" y="5233214"/>
            <a:ext cx="294918" cy="36873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27309" y="5196364"/>
            <a:ext cx="2958346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Контроль параметрів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27309" y="5621655"/>
            <a:ext cx="7128391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Перевірка дотримання проектних кутів укосів та ширини робочих площадок.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88300" y="6668810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60" y="6705660"/>
            <a:ext cx="294918" cy="368737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27309" y="6668810"/>
            <a:ext cx="3182422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Забезпечення безпеки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1327309" y="7094101"/>
            <a:ext cx="7128391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Виявлення деформацій та створення безпечних умов праці.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8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216" y="3377922"/>
            <a:ext cx="11681817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Особливості зйомки високих уступів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5216" y="4402217"/>
            <a:ext cx="4212312" cy="3218021"/>
          </a:xfrm>
          <a:prstGeom prst="roundRect">
            <a:avLst>
              <a:gd name="adj" fmla="val 2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004292" y="46312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Технічні аспекти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4292" y="5110163"/>
            <a:ext cx="37541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Врахування кривизни відкосу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04292" y="554200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Вибір оптимальної відстані до об'єкта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4292" y="632817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високої точності вимірювань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5208984" y="4402217"/>
            <a:ext cx="4212312" cy="3218021"/>
          </a:xfrm>
          <a:prstGeom prst="roundRect">
            <a:avLst>
              <a:gd name="adj" fmla="val 2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5438061" y="46312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Безпека робіт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438061" y="5110163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Забезпечення безпеки персоналу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5438061" y="589633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Використання дистанційних методів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5438061" y="668250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Оцінка ризиків перед початком робіт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9642753" y="4402217"/>
            <a:ext cx="4212312" cy="3218021"/>
          </a:xfrm>
          <a:prstGeom prst="roundRect">
            <a:avLst>
              <a:gd name="adj" fmla="val 2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9871829" y="4631293"/>
            <a:ext cx="3049548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Практичні виклики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9871829" y="5110163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Складність доступу до ділянок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9871829" y="5896332"/>
            <a:ext cx="37541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Погодні умови та видимість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9871829" y="632817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спеціального обладнання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1935"/>
            <a:ext cx="11238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Об'єкти маркшейдерських зйомок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Уступи кар'єру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22439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Верхня та нижня бровки, що формують профіль кар'єру.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805714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354342"/>
            <a:ext cx="31184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Транспортні шляхи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84476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Автодороги та залізничні колії для переміщення техніки.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7863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3910727"/>
            <a:ext cx="37853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Системи водовідведення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755475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Канави та водозбірники для контролю водних потоків.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49663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821442"/>
            <a:ext cx="32579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Гірниче обладнання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31186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Екскаватори, бурові верстати та інша техніка.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614630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5348049"/>
            <a:ext cx="423886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Контур корисної копалини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6192798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Межі покладу, що розробляється.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187553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7942" y="532686"/>
            <a:ext cx="7788116" cy="1210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Терміни проведення зйомок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895826" y="2034064"/>
            <a:ext cx="22860" cy="5665827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1090851" y="2458403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77942" y="2251948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" y="2288262"/>
            <a:ext cx="290513" cy="36314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64400" y="2227778"/>
            <a:ext cx="253579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Щомісячні зйомки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864400" y="2646640"/>
            <a:ext cx="6601658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Визначення об'ємів видобутку корисних копалин та розкривних порід.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1090851" y="4078248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7"/>
          <p:cNvSpPr/>
          <p:nvPr/>
        </p:nvSpPr>
        <p:spPr>
          <a:xfrm>
            <a:off x="677942" y="3871793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3908108"/>
            <a:ext cx="290513" cy="36314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64400" y="3847624"/>
            <a:ext cx="3039308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Щоквартальні зйомки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1864400" y="4266486"/>
            <a:ext cx="6601658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Поповнення планів гірничих робіт актуальними даними.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1090851" y="5388173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1"/>
          <p:cNvSpPr/>
          <p:nvPr/>
        </p:nvSpPr>
        <p:spPr>
          <a:xfrm>
            <a:off x="677942" y="5181719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" y="5218033"/>
            <a:ext cx="290513" cy="36314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64400" y="5157549"/>
            <a:ext cx="3287197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Піврічні та річні зйомки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1864400" y="5576411"/>
            <a:ext cx="6601658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Звітність та планування гірничих робіт на наступний період.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1090851" y="6698099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Shape 15"/>
          <p:cNvSpPr/>
          <p:nvPr/>
        </p:nvSpPr>
        <p:spPr>
          <a:xfrm>
            <a:off x="677942" y="6491645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0" y="6527959"/>
            <a:ext cx="290513" cy="36314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864400" y="6467475"/>
            <a:ext cx="279915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Позапланові зйомки</a:t>
            </a:r>
            <a:endParaRPr lang="en-US" sz="1900" dirty="0"/>
          </a:p>
        </p:txBody>
      </p:sp>
      <p:sp>
        <p:nvSpPr>
          <p:cNvPr id="24" name="Text 17"/>
          <p:cNvSpPr/>
          <p:nvPr/>
        </p:nvSpPr>
        <p:spPr>
          <a:xfrm>
            <a:off x="1864400" y="6886337"/>
            <a:ext cx="6601658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Виконуються за виробничою необхідністю при зсувах чи обвалах.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779" y="588764"/>
            <a:ext cx="7645241" cy="2007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Способи маркшейдерських зйомок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5779" y="2917269"/>
            <a:ext cx="3715583" cy="2426851"/>
          </a:xfrm>
          <a:prstGeom prst="roundRect">
            <a:avLst>
              <a:gd name="adj" fmla="val 37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457474" y="3138964"/>
            <a:ext cx="2873573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Традиційні методи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457474" y="3601998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Ординатна зйомка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457474" y="4019550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Тахеометрична зйомка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457474" y="4437102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Мензульна зйомка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10165437" y="2917269"/>
            <a:ext cx="3715583" cy="2426851"/>
          </a:xfrm>
          <a:prstGeom prst="roundRect">
            <a:avLst>
              <a:gd name="adj" fmla="val 37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10387132" y="3138964"/>
            <a:ext cx="2794159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Сучасні технології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387132" y="3601998"/>
            <a:ext cx="3272195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Стереофотограмметрична зйомка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10387132" y="4362212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Лазерне сканування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0387132" y="4779764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GNSS (GPS) зйомка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35779" y="5558195"/>
            <a:ext cx="7645241" cy="2084189"/>
          </a:xfrm>
          <a:prstGeom prst="roundRect">
            <a:avLst>
              <a:gd name="adj" fmla="val 43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6457474" y="5779889"/>
            <a:ext cx="3040261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Інноваційні підходи</a:t>
            </a:r>
            <a:endParaRPr lang="en-US" sz="2100" dirty="0"/>
          </a:p>
        </p:txBody>
      </p:sp>
      <p:sp>
        <p:nvSpPr>
          <p:cNvPr id="16" name="Text 13"/>
          <p:cNvSpPr/>
          <p:nvPr/>
        </p:nvSpPr>
        <p:spPr>
          <a:xfrm>
            <a:off x="6457474" y="6242923"/>
            <a:ext cx="7201853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Аерофотозйомка з БПЛА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6457474" y="6660475"/>
            <a:ext cx="7201853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Мобільне лазерне сканування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6457474" y="7078028"/>
            <a:ext cx="7201853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Інтегровані системи моніторингу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5425"/>
            <a:ext cx="60474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Ординатна зйомка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711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Сутність методу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232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Ординатна зйомка визначає положення точок відносно базисної лінії. Вимірюються перпендикуляри (ординати) до цієї лінії.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67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2489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Простота виконання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911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 потребує складного обладнання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1333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Висока точність при малих відстанях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771180"/>
            <a:ext cx="3564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Технологія виконання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35232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базисної лінії між опорними точками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3794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Вимірювання абсцис до проекцій точок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23672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Вимірювання ординат до знімальних точок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67891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Обчислення координат за формулами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2686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99521" y="58497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Обмежена застосовність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629197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Трудомісткість при великій кількості точок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737" y="592931"/>
            <a:ext cx="7084576" cy="673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Тахеометрична зйомка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7" y="1627822"/>
            <a:ext cx="388501" cy="3885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58860" y="1590199"/>
            <a:ext cx="1725097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Вимірювання кутів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358860" y="2393394"/>
            <a:ext cx="1725097" cy="2069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Одночасне визначення горизонтальних та вертикальних кутів.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331" y="1627822"/>
            <a:ext cx="388501" cy="3885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11454" y="1590199"/>
            <a:ext cx="1725097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Вимірювання відстаней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011454" y="2730341"/>
            <a:ext cx="1725097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Електронний далекомір визначає відстань до об'єкта.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924" y="1627822"/>
            <a:ext cx="388620" cy="3886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64166" y="1590199"/>
            <a:ext cx="1725097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Визначення координат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664166" y="2730341"/>
            <a:ext cx="1725097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Автоматичний розрахунок просторових координат точок.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37" y="5147429"/>
            <a:ext cx="388501" cy="3885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58860" y="5109805"/>
            <a:ext cx="1725097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Збереження даних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358860" y="5913001"/>
            <a:ext cx="1725097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Електронна реєстрація всіх вимірювань у пам'яті приладу.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29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Обладнання для тахеометричної зйомки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414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494377"/>
            <a:ext cx="37949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Електронні тахеометри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8479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Забезпечують високу точність вимірювань до 1-2 мм. Мають вбудовану пам'ять та програмне забезпечення.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6414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494496"/>
            <a:ext cx="35044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Тахеометри-автомати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84915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Автоматизують процес наведення та вимірювань. Підвищують продуктивність праці маркшейдера.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6414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494377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Роботизовані тахеометри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33912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Дозволяють працювати одній людині. Керуються дистанційно через контролер.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49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 та недоліки тахеометричної зйомки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29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06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Висока точність (до 1-2 мм)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5283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Одночасне визначення планового та висотного положення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5793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Автоматизація процесу вимірювань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001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Можливість роботи в безвідбивачному режимі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2423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Швидкість отримання результатів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529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411063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прямої видимості між приладом і точками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9157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Зниження точності з збільшенням відстані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35793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Висока вартість обладнання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8001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Залежність від електроживлення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62423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кваліфікованого персоналу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Довільний</PresentationFormat>
  <Paragraphs>203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Montserrat Black</vt:lpstr>
      <vt:lpstr>Arial</vt:lpstr>
      <vt:lpstr>Inconsolata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2025-03-25T12:49:04Z</dcterms:created>
  <dcterms:modified xsi:type="dcterms:W3CDTF">2025-03-25T12:51:50Z</dcterms:modified>
</cp:coreProperties>
</file>