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DM Sans Semi Bold" panose="020B0604020202020204" charset="0"/>
      <p:regular r:id="rId15"/>
    </p:embeddedFont>
    <p:embeddedFont>
      <p:font typeface="Inter Medium" panose="020B0604020202020204" charset="0"/>
      <p:regular r:id="rId16"/>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2" d="100"/>
          <a:sy n="62" d="100"/>
        </p:scale>
        <p:origin x="984"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5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280190" y="786408"/>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Маркшейдерські роботи на кар'єрах</a:t>
            </a:r>
            <a:endParaRPr lang="en-US" sz="4450" dirty="0"/>
          </a:p>
        </p:txBody>
      </p:sp>
      <p:sp>
        <p:nvSpPr>
          <p:cNvPr id="4" name="Text 1"/>
          <p:cNvSpPr/>
          <p:nvPr/>
        </p:nvSpPr>
        <p:spPr>
          <a:xfrm>
            <a:off x="6280190" y="2544128"/>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Маркшейдерські роботи на кар'єрах представляють собою комплекс геодезичних робіт, що забезпечують ефективне та безпечне проведення відкритих гірничих робіт. Специфіка цих робіт обумовлена динамічністю об'єктів, великими площами та значними об'ємами робіт.</a:t>
            </a:r>
            <a:endParaRPr lang="en-US" sz="1750" dirty="0"/>
          </a:p>
        </p:txBody>
      </p:sp>
      <p:sp>
        <p:nvSpPr>
          <p:cNvPr id="5" name="Text 2"/>
          <p:cNvSpPr/>
          <p:nvPr/>
        </p:nvSpPr>
        <p:spPr>
          <a:xfrm>
            <a:off x="6280190" y="4613791"/>
            <a:ext cx="7556421"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Постійні зміни рельєфу кар'єрів вимагають регулярного оновлення маркшейдерської документації для точного відображення поточного стану гірничих виробок. Ці зйомки є фундаментальними для визначення просторового положення всіх елементів кар'єру та забезпечення раціонального використання надр.</a:t>
            </a:r>
            <a:endParaRPr lang="en-US" sz="1750" dirty="0"/>
          </a:p>
        </p:txBody>
      </p:sp>
      <p:sp>
        <p:nvSpPr>
          <p:cNvPr id="6" name="Shape 3"/>
          <p:cNvSpPr/>
          <p:nvPr/>
        </p:nvSpPr>
        <p:spPr>
          <a:xfrm>
            <a:off x="6280190" y="7063264"/>
            <a:ext cx="362903" cy="362903"/>
          </a:xfrm>
          <a:prstGeom prst="roundRect">
            <a:avLst>
              <a:gd name="adj" fmla="val 25194296"/>
            </a:avLst>
          </a:prstGeom>
          <a:noFill/>
          <a:ln w="7620">
            <a:solidFill>
              <a:srgbClr val="FFFFFF"/>
            </a:solidFill>
            <a:prstDash val="solid"/>
          </a:ln>
        </p:spPr>
        <p:txBody>
          <a:bodyPr/>
          <a:lstStyle/>
          <a:p>
            <a:endParaRPr lang="uk-UA"/>
          </a:p>
        </p:txBody>
      </p:sp>
      <p:sp>
        <p:nvSpPr>
          <p:cNvPr id="8" name="Text 4"/>
          <p:cNvSpPr/>
          <p:nvPr/>
        </p:nvSpPr>
        <p:spPr>
          <a:xfrm>
            <a:off x="6756440" y="7046357"/>
            <a:ext cx="3703677" cy="396835"/>
          </a:xfrm>
          <a:prstGeom prst="rect">
            <a:avLst/>
          </a:prstGeom>
          <a:noFill/>
          <a:ln/>
        </p:spPr>
        <p:txBody>
          <a:bodyPr wrap="none" lIns="0" tIns="0" rIns="0" bIns="0" rtlCol="0" anchor="t"/>
          <a:lstStyle/>
          <a:p>
            <a:pPr marL="0" indent="0" algn="l">
              <a:lnSpc>
                <a:spcPts val="3100"/>
              </a:lnSpc>
              <a:buNone/>
            </a:pP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95087" y="546140"/>
            <a:ext cx="6621066" cy="620673"/>
          </a:xfrm>
          <a:prstGeom prst="rect">
            <a:avLst/>
          </a:prstGeom>
          <a:noFill/>
          <a:ln/>
        </p:spPr>
        <p:txBody>
          <a:bodyPr wrap="none" lIns="0" tIns="0" rIns="0" bIns="0" rtlCol="0" anchor="t"/>
          <a:lstStyle/>
          <a:p>
            <a:pPr marL="0" indent="0" algn="l">
              <a:lnSpc>
                <a:spcPts val="4850"/>
              </a:lnSpc>
              <a:buNone/>
            </a:pPr>
            <a:r>
              <a:rPr lang="en-US" sz="3900" dirty="0">
                <a:solidFill>
                  <a:srgbClr val="030303"/>
                </a:solidFill>
                <a:latin typeface="DM Sans Semi Bold" pitchFamily="34" charset="0"/>
                <a:ea typeface="DM Sans Semi Bold" pitchFamily="34" charset="-122"/>
                <a:cs typeface="DM Sans Semi Bold" pitchFamily="34" charset="-120"/>
              </a:rPr>
              <a:t>Полігонометрія на кар'єрах</a:t>
            </a:r>
            <a:endParaRPr lang="en-US" sz="3900" dirty="0"/>
          </a:p>
        </p:txBody>
      </p:sp>
      <p:sp>
        <p:nvSpPr>
          <p:cNvPr id="3" name="Shape 1"/>
          <p:cNvSpPr/>
          <p:nvPr/>
        </p:nvSpPr>
        <p:spPr>
          <a:xfrm>
            <a:off x="7303770" y="1564005"/>
            <a:ext cx="22860" cy="5263277"/>
          </a:xfrm>
          <a:prstGeom prst="roundRect">
            <a:avLst>
              <a:gd name="adj" fmla="val 130330"/>
            </a:avLst>
          </a:prstGeom>
          <a:solidFill>
            <a:srgbClr val="D8D4D4"/>
          </a:solidFill>
          <a:ln/>
        </p:spPr>
        <p:txBody>
          <a:bodyPr/>
          <a:lstStyle/>
          <a:p>
            <a:endParaRPr lang="uk-UA"/>
          </a:p>
        </p:txBody>
      </p:sp>
      <p:sp>
        <p:nvSpPr>
          <p:cNvPr id="4" name="Shape 2"/>
          <p:cNvSpPr/>
          <p:nvPr/>
        </p:nvSpPr>
        <p:spPr>
          <a:xfrm>
            <a:off x="6518850" y="1999298"/>
            <a:ext cx="595789" cy="22860"/>
          </a:xfrm>
          <a:prstGeom prst="roundRect">
            <a:avLst>
              <a:gd name="adj" fmla="val 130330"/>
            </a:avLst>
          </a:prstGeom>
          <a:solidFill>
            <a:srgbClr val="D8D4D4"/>
          </a:solidFill>
          <a:ln/>
        </p:spPr>
        <p:txBody>
          <a:bodyPr/>
          <a:lstStyle/>
          <a:p>
            <a:endParaRPr lang="uk-UA"/>
          </a:p>
        </p:txBody>
      </p:sp>
      <p:sp>
        <p:nvSpPr>
          <p:cNvPr id="5" name="Shape 3"/>
          <p:cNvSpPr/>
          <p:nvPr/>
        </p:nvSpPr>
        <p:spPr>
          <a:xfrm>
            <a:off x="7091779" y="1787366"/>
            <a:ext cx="446842" cy="446842"/>
          </a:xfrm>
          <a:prstGeom prst="roundRect">
            <a:avLst>
              <a:gd name="adj" fmla="val 6668"/>
            </a:avLst>
          </a:prstGeom>
          <a:solidFill>
            <a:srgbClr val="F2EEEE"/>
          </a:solidFill>
          <a:ln/>
        </p:spPr>
        <p:txBody>
          <a:bodyPr/>
          <a:lstStyle/>
          <a:p>
            <a:endParaRPr lang="uk-UA"/>
          </a:p>
        </p:txBody>
      </p:sp>
      <p:sp>
        <p:nvSpPr>
          <p:cNvPr id="6" name="Text 4"/>
          <p:cNvSpPr/>
          <p:nvPr/>
        </p:nvSpPr>
        <p:spPr>
          <a:xfrm>
            <a:off x="7166193" y="1824573"/>
            <a:ext cx="297894" cy="372308"/>
          </a:xfrm>
          <a:prstGeom prst="rect">
            <a:avLst/>
          </a:prstGeom>
          <a:noFill/>
          <a:ln/>
        </p:spPr>
        <p:txBody>
          <a:bodyPr wrap="none" lIns="0" tIns="0" rIns="0" bIns="0" rtlCol="0" anchor="t"/>
          <a:lstStyle/>
          <a:p>
            <a:pPr marL="0" indent="0" algn="ctr">
              <a:lnSpc>
                <a:spcPts val="2300"/>
              </a:lnSpc>
              <a:buNone/>
            </a:pPr>
            <a:r>
              <a:rPr lang="en-US" sz="2300" dirty="0">
                <a:solidFill>
                  <a:srgbClr val="464646"/>
                </a:solidFill>
                <a:latin typeface="DM Sans Semi Bold" pitchFamily="34" charset="0"/>
                <a:ea typeface="DM Sans Semi Bold" pitchFamily="34" charset="-122"/>
                <a:cs typeface="DM Sans Semi Bold" pitchFamily="34" charset="-120"/>
              </a:rPr>
              <a:t>1</a:t>
            </a:r>
            <a:endParaRPr lang="en-US" sz="2300" dirty="0"/>
          </a:p>
        </p:txBody>
      </p:sp>
      <p:sp>
        <p:nvSpPr>
          <p:cNvPr id="7" name="Text 5"/>
          <p:cNvSpPr/>
          <p:nvPr/>
        </p:nvSpPr>
        <p:spPr>
          <a:xfrm>
            <a:off x="3839408" y="1762601"/>
            <a:ext cx="2482691" cy="310277"/>
          </a:xfrm>
          <a:prstGeom prst="rect">
            <a:avLst/>
          </a:prstGeom>
          <a:noFill/>
          <a:ln/>
        </p:spPr>
        <p:txBody>
          <a:bodyPr wrap="none" lIns="0" tIns="0" rIns="0" bIns="0" rtlCol="0" anchor="t"/>
          <a:lstStyle/>
          <a:p>
            <a:pPr marL="0" indent="0" algn="r">
              <a:lnSpc>
                <a:spcPts val="2400"/>
              </a:lnSpc>
              <a:buNone/>
            </a:pPr>
            <a:r>
              <a:rPr lang="en-US" sz="1950" dirty="0">
                <a:solidFill>
                  <a:srgbClr val="464646"/>
                </a:solidFill>
                <a:latin typeface="DM Sans Semi Bold" pitchFamily="34" charset="0"/>
                <a:ea typeface="DM Sans Semi Bold" pitchFamily="34" charset="-122"/>
                <a:cs typeface="DM Sans Semi Bold" pitchFamily="34" charset="-120"/>
              </a:rPr>
              <a:t>Проектування ходів</a:t>
            </a:r>
            <a:endParaRPr lang="en-US" sz="1950" dirty="0"/>
          </a:p>
        </p:txBody>
      </p:sp>
      <p:sp>
        <p:nvSpPr>
          <p:cNvPr id="8" name="Text 6"/>
          <p:cNvSpPr/>
          <p:nvPr/>
        </p:nvSpPr>
        <p:spPr>
          <a:xfrm>
            <a:off x="695087" y="2191941"/>
            <a:ext cx="5627013" cy="635318"/>
          </a:xfrm>
          <a:prstGeom prst="rect">
            <a:avLst/>
          </a:prstGeom>
          <a:noFill/>
          <a:ln/>
        </p:spPr>
        <p:txBody>
          <a:bodyPr wrap="square" lIns="0" tIns="0" rIns="0" bIns="0" rtlCol="0" anchor="t"/>
          <a:lstStyle/>
          <a:p>
            <a:pPr marL="0" indent="0" algn="r">
              <a:lnSpc>
                <a:spcPts val="2500"/>
              </a:lnSpc>
              <a:buNone/>
            </a:pPr>
            <a:r>
              <a:rPr lang="en-US" sz="1550" dirty="0">
                <a:solidFill>
                  <a:srgbClr val="464646"/>
                </a:solidFill>
                <a:latin typeface="Inter Medium" pitchFamily="34" charset="0"/>
                <a:ea typeface="Inter Medium" pitchFamily="34" charset="-122"/>
                <a:cs typeface="Inter Medium" pitchFamily="34" charset="-120"/>
              </a:rPr>
              <a:t>Розробка схеми полігонометричних ходів з урахуванням рельєфу та особливостей кар'єра</a:t>
            </a:r>
            <a:endParaRPr lang="en-US" sz="1550" dirty="0"/>
          </a:p>
        </p:txBody>
      </p:sp>
      <p:sp>
        <p:nvSpPr>
          <p:cNvPr id="9" name="Shape 7"/>
          <p:cNvSpPr/>
          <p:nvPr/>
        </p:nvSpPr>
        <p:spPr>
          <a:xfrm>
            <a:off x="7515761" y="2992279"/>
            <a:ext cx="595789" cy="22860"/>
          </a:xfrm>
          <a:prstGeom prst="roundRect">
            <a:avLst>
              <a:gd name="adj" fmla="val 130330"/>
            </a:avLst>
          </a:prstGeom>
          <a:solidFill>
            <a:srgbClr val="D8D4D4"/>
          </a:solidFill>
          <a:ln/>
        </p:spPr>
        <p:txBody>
          <a:bodyPr/>
          <a:lstStyle/>
          <a:p>
            <a:endParaRPr lang="uk-UA"/>
          </a:p>
        </p:txBody>
      </p:sp>
      <p:sp>
        <p:nvSpPr>
          <p:cNvPr id="10" name="Shape 8"/>
          <p:cNvSpPr/>
          <p:nvPr/>
        </p:nvSpPr>
        <p:spPr>
          <a:xfrm>
            <a:off x="7091779" y="2780347"/>
            <a:ext cx="446842" cy="446842"/>
          </a:xfrm>
          <a:prstGeom prst="roundRect">
            <a:avLst>
              <a:gd name="adj" fmla="val 6668"/>
            </a:avLst>
          </a:prstGeom>
          <a:solidFill>
            <a:srgbClr val="F2EEEE"/>
          </a:solidFill>
          <a:ln/>
        </p:spPr>
        <p:txBody>
          <a:bodyPr/>
          <a:lstStyle/>
          <a:p>
            <a:endParaRPr lang="uk-UA"/>
          </a:p>
        </p:txBody>
      </p:sp>
      <p:sp>
        <p:nvSpPr>
          <p:cNvPr id="11" name="Text 9"/>
          <p:cNvSpPr/>
          <p:nvPr/>
        </p:nvSpPr>
        <p:spPr>
          <a:xfrm>
            <a:off x="7166193" y="2817555"/>
            <a:ext cx="297894" cy="372308"/>
          </a:xfrm>
          <a:prstGeom prst="rect">
            <a:avLst/>
          </a:prstGeom>
          <a:noFill/>
          <a:ln/>
        </p:spPr>
        <p:txBody>
          <a:bodyPr wrap="none" lIns="0" tIns="0" rIns="0" bIns="0" rtlCol="0" anchor="t"/>
          <a:lstStyle/>
          <a:p>
            <a:pPr marL="0" indent="0" algn="ctr">
              <a:lnSpc>
                <a:spcPts val="2300"/>
              </a:lnSpc>
              <a:buNone/>
            </a:pPr>
            <a:r>
              <a:rPr lang="en-US" sz="2300" dirty="0">
                <a:solidFill>
                  <a:srgbClr val="464646"/>
                </a:solidFill>
                <a:latin typeface="DM Sans Semi Bold" pitchFamily="34" charset="0"/>
                <a:ea typeface="DM Sans Semi Bold" pitchFamily="34" charset="-122"/>
                <a:cs typeface="DM Sans Semi Bold" pitchFamily="34" charset="-120"/>
              </a:rPr>
              <a:t>2</a:t>
            </a:r>
            <a:endParaRPr lang="en-US" sz="2300" dirty="0"/>
          </a:p>
        </p:txBody>
      </p:sp>
      <p:sp>
        <p:nvSpPr>
          <p:cNvPr id="12" name="Text 10"/>
          <p:cNvSpPr/>
          <p:nvPr/>
        </p:nvSpPr>
        <p:spPr>
          <a:xfrm>
            <a:off x="8308300" y="2755583"/>
            <a:ext cx="2482691" cy="310277"/>
          </a:xfrm>
          <a:prstGeom prst="rect">
            <a:avLst/>
          </a:prstGeom>
          <a:noFill/>
          <a:ln/>
        </p:spPr>
        <p:txBody>
          <a:bodyPr wrap="none" lIns="0" tIns="0" rIns="0" bIns="0" rtlCol="0" anchor="t"/>
          <a:lstStyle/>
          <a:p>
            <a:pPr marL="0" indent="0" algn="l">
              <a:lnSpc>
                <a:spcPts val="2400"/>
              </a:lnSpc>
              <a:buNone/>
            </a:pPr>
            <a:r>
              <a:rPr lang="en-US" sz="1950" dirty="0">
                <a:solidFill>
                  <a:srgbClr val="464646"/>
                </a:solidFill>
                <a:latin typeface="DM Sans Semi Bold" pitchFamily="34" charset="0"/>
                <a:ea typeface="DM Sans Semi Bold" pitchFamily="34" charset="-122"/>
                <a:cs typeface="DM Sans Semi Bold" pitchFamily="34" charset="-120"/>
              </a:rPr>
              <a:t>Закріплення пунктів</a:t>
            </a:r>
            <a:endParaRPr lang="en-US" sz="1950" dirty="0"/>
          </a:p>
        </p:txBody>
      </p:sp>
      <p:sp>
        <p:nvSpPr>
          <p:cNvPr id="13" name="Text 11"/>
          <p:cNvSpPr/>
          <p:nvPr/>
        </p:nvSpPr>
        <p:spPr>
          <a:xfrm>
            <a:off x="8308300" y="3184922"/>
            <a:ext cx="5627013" cy="635318"/>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Встановлення постійних або тимчасових знаків для закріплення пунктів полігонометрії</a:t>
            </a:r>
            <a:endParaRPr lang="en-US" sz="1550" dirty="0"/>
          </a:p>
        </p:txBody>
      </p:sp>
      <p:sp>
        <p:nvSpPr>
          <p:cNvPr id="14" name="Shape 12"/>
          <p:cNvSpPr/>
          <p:nvPr/>
        </p:nvSpPr>
        <p:spPr>
          <a:xfrm>
            <a:off x="6518850" y="3885962"/>
            <a:ext cx="595789" cy="22860"/>
          </a:xfrm>
          <a:prstGeom prst="roundRect">
            <a:avLst>
              <a:gd name="adj" fmla="val 130330"/>
            </a:avLst>
          </a:prstGeom>
          <a:solidFill>
            <a:srgbClr val="D8D4D4"/>
          </a:solidFill>
          <a:ln/>
        </p:spPr>
        <p:txBody>
          <a:bodyPr/>
          <a:lstStyle/>
          <a:p>
            <a:endParaRPr lang="uk-UA"/>
          </a:p>
        </p:txBody>
      </p:sp>
      <p:sp>
        <p:nvSpPr>
          <p:cNvPr id="15" name="Shape 13"/>
          <p:cNvSpPr/>
          <p:nvPr/>
        </p:nvSpPr>
        <p:spPr>
          <a:xfrm>
            <a:off x="7091779" y="3674031"/>
            <a:ext cx="446842" cy="446842"/>
          </a:xfrm>
          <a:prstGeom prst="roundRect">
            <a:avLst>
              <a:gd name="adj" fmla="val 6668"/>
            </a:avLst>
          </a:prstGeom>
          <a:solidFill>
            <a:srgbClr val="F2EEEE"/>
          </a:solidFill>
          <a:ln/>
        </p:spPr>
        <p:txBody>
          <a:bodyPr/>
          <a:lstStyle/>
          <a:p>
            <a:endParaRPr lang="uk-UA"/>
          </a:p>
        </p:txBody>
      </p:sp>
      <p:sp>
        <p:nvSpPr>
          <p:cNvPr id="16" name="Text 14"/>
          <p:cNvSpPr/>
          <p:nvPr/>
        </p:nvSpPr>
        <p:spPr>
          <a:xfrm>
            <a:off x="7166193" y="3711238"/>
            <a:ext cx="297894" cy="372308"/>
          </a:xfrm>
          <a:prstGeom prst="rect">
            <a:avLst/>
          </a:prstGeom>
          <a:noFill/>
          <a:ln/>
        </p:spPr>
        <p:txBody>
          <a:bodyPr wrap="none" lIns="0" tIns="0" rIns="0" bIns="0" rtlCol="0" anchor="t"/>
          <a:lstStyle/>
          <a:p>
            <a:pPr marL="0" indent="0" algn="ctr">
              <a:lnSpc>
                <a:spcPts val="2300"/>
              </a:lnSpc>
              <a:buNone/>
            </a:pPr>
            <a:r>
              <a:rPr lang="en-US" sz="2300" dirty="0">
                <a:solidFill>
                  <a:srgbClr val="464646"/>
                </a:solidFill>
                <a:latin typeface="DM Sans Semi Bold" pitchFamily="34" charset="0"/>
                <a:ea typeface="DM Sans Semi Bold" pitchFamily="34" charset="-122"/>
                <a:cs typeface="DM Sans Semi Bold" pitchFamily="34" charset="-120"/>
              </a:rPr>
              <a:t>3</a:t>
            </a:r>
            <a:endParaRPr lang="en-US" sz="2300" dirty="0"/>
          </a:p>
        </p:txBody>
      </p:sp>
      <p:sp>
        <p:nvSpPr>
          <p:cNvPr id="17" name="Text 15"/>
          <p:cNvSpPr/>
          <p:nvPr/>
        </p:nvSpPr>
        <p:spPr>
          <a:xfrm>
            <a:off x="3839408" y="3649266"/>
            <a:ext cx="2482691" cy="310277"/>
          </a:xfrm>
          <a:prstGeom prst="rect">
            <a:avLst/>
          </a:prstGeom>
          <a:noFill/>
          <a:ln/>
        </p:spPr>
        <p:txBody>
          <a:bodyPr wrap="none" lIns="0" tIns="0" rIns="0" bIns="0" rtlCol="0" anchor="t"/>
          <a:lstStyle/>
          <a:p>
            <a:pPr marL="0" indent="0" algn="r">
              <a:lnSpc>
                <a:spcPts val="2400"/>
              </a:lnSpc>
              <a:buNone/>
            </a:pPr>
            <a:r>
              <a:rPr lang="en-US" sz="1950" dirty="0">
                <a:solidFill>
                  <a:srgbClr val="464646"/>
                </a:solidFill>
                <a:latin typeface="DM Sans Semi Bold" pitchFamily="34" charset="0"/>
                <a:ea typeface="DM Sans Semi Bold" pitchFamily="34" charset="-122"/>
                <a:cs typeface="DM Sans Semi Bold" pitchFamily="34" charset="-120"/>
              </a:rPr>
              <a:t>Вимірювання кутів</a:t>
            </a:r>
            <a:endParaRPr lang="en-US" sz="1950" dirty="0"/>
          </a:p>
        </p:txBody>
      </p:sp>
      <p:sp>
        <p:nvSpPr>
          <p:cNvPr id="18" name="Text 16"/>
          <p:cNvSpPr/>
          <p:nvPr/>
        </p:nvSpPr>
        <p:spPr>
          <a:xfrm>
            <a:off x="695087" y="4078605"/>
            <a:ext cx="5627013" cy="635318"/>
          </a:xfrm>
          <a:prstGeom prst="rect">
            <a:avLst/>
          </a:prstGeom>
          <a:noFill/>
          <a:ln/>
        </p:spPr>
        <p:txBody>
          <a:bodyPr wrap="square" lIns="0" tIns="0" rIns="0" bIns="0" rtlCol="0" anchor="t"/>
          <a:lstStyle/>
          <a:p>
            <a:pPr marL="0" indent="0" algn="r">
              <a:lnSpc>
                <a:spcPts val="2500"/>
              </a:lnSpc>
              <a:buNone/>
            </a:pPr>
            <a:r>
              <a:rPr lang="en-US" sz="1550" dirty="0">
                <a:solidFill>
                  <a:srgbClr val="464646"/>
                </a:solidFill>
                <a:latin typeface="Inter Medium" pitchFamily="34" charset="0"/>
                <a:ea typeface="Inter Medium" pitchFamily="34" charset="-122"/>
                <a:cs typeface="Inter Medium" pitchFamily="34" charset="-120"/>
              </a:rPr>
              <a:t>Виконання кутових вимірювань з високою точністю за допомогою теодолітів або тахеометрів</a:t>
            </a:r>
            <a:endParaRPr lang="en-US" sz="1550" dirty="0"/>
          </a:p>
        </p:txBody>
      </p:sp>
      <p:sp>
        <p:nvSpPr>
          <p:cNvPr id="19" name="Shape 17"/>
          <p:cNvSpPr/>
          <p:nvPr/>
        </p:nvSpPr>
        <p:spPr>
          <a:xfrm>
            <a:off x="7515761" y="4779764"/>
            <a:ext cx="595789" cy="22860"/>
          </a:xfrm>
          <a:prstGeom prst="roundRect">
            <a:avLst>
              <a:gd name="adj" fmla="val 130330"/>
            </a:avLst>
          </a:prstGeom>
          <a:solidFill>
            <a:srgbClr val="D8D4D4"/>
          </a:solidFill>
          <a:ln/>
        </p:spPr>
        <p:txBody>
          <a:bodyPr/>
          <a:lstStyle/>
          <a:p>
            <a:endParaRPr lang="uk-UA"/>
          </a:p>
        </p:txBody>
      </p:sp>
      <p:sp>
        <p:nvSpPr>
          <p:cNvPr id="20" name="Shape 18"/>
          <p:cNvSpPr/>
          <p:nvPr/>
        </p:nvSpPr>
        <p:spPr>
          <a:xfrm>
            <a:off x="7091779" y="4567833"/>
            <a:ext cx="446842" cy="446842"/>
          </a:xfrm>
          <a:prstGeom prst="roundRect">
            <a:avLst>
              <a:gd name="adj" fmla="val 6668"/>
            </a:avLst>
          </a:prstGeom>
          <a:solidFill>
            <a:srgbClr val="F2EEEE"/>
          </a:solidFill>
          <a:ln/>
        </p:spPr>
        <p:txBody>
          <a:bodyPr/>
          <a:lstStyle/>
          <a:p>
            <a:endParaRPr lang="uk-UA"/>
          </a:p>
        </p:txBody>
      </p:sp>
      <p:sp>
        <p:nvSpPr>
          <p:cNvPr id="21" name="Text 19"/>
          <p:cNvSpPr/>
          <p:nvPr/>
        </p:nvSpPr>
        <p:spPr>
          <a:xfrm>
            <a:off x="7166193" y="4605040"/>
            <a:ext cx="297894" cy="372308"/>
          </a:xfrm>
          <a:prstGeom prst="rect">
            <a:avLst/>
          </a:prstGeom>
          <a:noFill/>
          <a:ln/>
        </p:spPr>
        <p:txBody>
          <a:bodyPr wrap="none" lIns="0" tIns="0" rIns="0" bIns="0" rtlCol="0" anchor="t"/>
          <a:lstStyle/>
          <a:p>
            <a:pPr marL="0" indent="0" algn="ctr">
              <a:lnSpc>
                <a:spcPts val="2300"/>
              </a:lnSpc>
              <a:buNone/>
            </a:pPr>
            <a:r>
              <a:rPr lang="en-US" sz="2300" dirty="0">
                <a:solidFill>
                  <a:srgbClr val="464646"/>
                </a:solidFill>
                <a:latin typeface="DM Sans Semi Bold" pitchFamily="34" charset="0"/>
                <a:ea typeface="DM Sans Semi Bold" pitchFamily="34" charset="-122"/>
                <a:cs typeface="DM Sans Semi Bold" pitchFamily="34" charset="-120"/>
              </a:rPr>
              <a:t>4</a:t>
            </a:r>
            <a:endParaRPr lang="en-US" sz="2300" dirty="0"/>
          </a:p>
        </p:txBody>
      </p:sp>
      <p:sp>
        <p:nvSpPr>
          <p:cNvPr id="22" name="Text 20"/>
          <p:cNvSpPr/>
          <p:nvPr/>
        </p:nvSpPr>
        <p:spPr>
          <a:xfrm>
            <a:off x="8308300" y="4543068"/>
            <a:ext cx="2645212" cy="310277"/>
          </a:xfrm>
          <a:prstGeom prst="rect">
            <a:avLst/>
          </a:prstGeom>
          <a:noFill/>
          <a:ln/>
        </p:spPr>
        <p:txBody>
          <a:bodyPr wrap="none" lIns="0" tIns="0" rIns="0" bIns="0" rtlCol="0" anchor="t"/>
          <a:lstStyle/>
          <a:p>
            <a:pPr marL="0" indent="0" algn="l">
              <a:lnSpc>
                <a:spcPts val="2400"/>
              </a:lnSpc>
              <a:buNone/>
            </a:pPr>
            <a:r>
              <a:rPr lang="en-US" sz="1950" dirty="0">
                <a:solidFill>
                  <a:srgbClr val="464646"/>
                </a:solidFill>
                <a:latin typeface="DM Sans Semi Bold" pitchFamily="34" charset="0"/>
                <a:ea typeface="DM Sans Semi Bold" pitchFamily="34" charset="-122"/>
                <a:cs typeface="DM Sans Semi Bold" pitchFamily="34" charset="-120"/>
              </a:rPr>
              <a:t>Вимірювання довжин</a:t>
            </a:r>
            <a:endParaRPr lang="en-US" sz="1950" dirty="0"/>
          </a:p>
        </p:txBody>
      </p:sp>
      <p:sp>
        <p:nvSpPr>
          <p:cNvPr id="23" name="Text 21"/>
          <p:cNvSpPr/>
          <p:nvPr/>
        </p:nvSpPr>
        <p:spPr>
          <a:xfrm>
            <a:off x="8308300" y="4972407"/>
            <a:ext cx="5627013" cy="635318"/>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Визначення довжин сторін за допомогою електронних далекомірів або інших засобів</a:t>
            </a:r>
            <a:endParaRPr lang="en-US" sz="1550" dirty="0"/>
          </a:p>
        </p:txBody>
      </p:sp>
      <p:sp>
        <p:nvSpPr>
          <p:cNvPr id="24" name="Shape 22"/>
          <p:cNvSpPr/>
          <p:nvPr/>
        </p:nvSpPr>
        <p:spPr>
          <a:xfrm>
            <a:off x="6518850" y="5673566"/>
            <a:ext cx="595789" cy="22860"/>
          </a:xfrm>
          <a:prstGeom prst="roundRect">
            <a:avLst>
              <a:gd name="adj" fmla="val 130330"/>
            </a:avLst>
          </a:prstGeom>
          <a:solidFill>
            <a:srgbClr val="D8D4D4"/>
          </a:solidFill>
          <a:ln/>
        </p:spPr>
        <p:txBody>
          <a:bodyPr/>
          <a:lstStyle/>
          <a:p>
            <a:endParaRPr lang="uk-UA"/>
          </a:p>
        </p:txBody>
      </p:sp>
      <p:sp>
        <p:nvSpPr>
          <p:cNvPr id="25" name="Shape 23"/>
          <p:cNvSpPr/>
          <p:nvPr/>
        </p:nvSpPr>
        <p:spPr>
          <a:xfrm>
            <a:off x="7091779" y="5461635"/>
            <a:ext cx="446842" cy="446842"/>
          </a:xfrm>
          <a:prstGeom prst="roundRect">
            <a:avLst>
              <a:gd name="adj" fmla="val 6668"/>
            </a:avLst>
          </a:prstGeom>
          <a:solidFill>
            <a:srgbClr val="F2EEEE"/>
          </a:solidFill>
          <a:ln/>
        </p:spPr>
        <p:txBody>
          <a:bodyPr/>
          <a:lstStyle/>
          <a:p>
            <a:endParaRPr lang="uk-UA"/>
          </a:p>
        </p:txBody>
      </p:sp>
      <p:sp>
        <p:nvSpPr>
          <p:cNvPr id="26" name="Text 24"/>
          <p:cNvSpPr/>
          <p:nvPr/>
        </p:nvSpPr>
        <p:spPr>
          <a:xfrm>
            <a:off x="7166193" y="5498842"/>
            <a:ext cx="297894" cy="372308"/>
          </a:xfrm>
          <a:prstGeom prst="rect">
            <a:avLst/>
          </a:prstGeom>
          <a:noFill/>
          <a:ln/>
        </p:spPr>
        <p:txBody>
          <a:bodyPr wrap="none" lIns="0" tIns="0" rIns="0" bIns="0" rtlCol="0" anchor="t"/>
          <a:lstStyle/>
          <a:p>
            <a:pPr marL="0" indent="0" algn="ctr">
              <a:lnSpc>
                <a:spcPts val="2300"/>
              </a:lnSpc>
              <a:buNone/>
            </a:pPr>
            <a:r>
              <a:rPr lang="en-US" sz="2300" dirty="0">
                <a:solidFill>
                  <a:srgbClr val="464646"/>
                </a:solidFill>
                <a:latin typeface="DM Sans Semi Bold" pitchFamily="34" charset="0"/>
                <a:ea typeface="DM Sans Semi Bold" pitchFamily="34" charset="-122"/>
                <a:cs typeface="DM Sans Semi Bold" pitchFamily="34" charset="-120"/>
              </a:rPr>
              <a:t>5</a:t>
            </a:r>
            <a:endParaRPr lang="en-US" sz="2300" dirty="0"/>
          </a:p>
        </p:txBody>
      </p:sp>
      <p:sp>
        <p:nvSpPr>
          <p:cNvPr id="27" name="Text 25"/>
          <p:cNvSpPr/>
          <p:nvPr/>
        </p:nvSpPr>
        <p:spPr>
          <a:xfrm>
            <a:off x="3469124" y="5436870"/>
            <a:ext cx="2852976" cy="310277"/>
          </a:xfrm>
          <a:prstGeom prst="rect">
            <a:avLst/>
          </a:prstGeom>
          <a:noFill/>
          <a:ln/>
        </p:spPr>
        <p:txBody>
          <a:bodyPr wrap="none" lIns="0" tIns="0" rIns="0" bIns="0" rtlCol="0" anchor="t"/>
          <a:lstStyle/>
          <a:p>
            <a:pPr marL="0" indent="0" algn="r">
              <a:lnSpc>
                <a:spcPts val="2400"/>
              </a:lnSpc>
              <a:buNone/>
            </a:pPr>
            <a:r>
              <a:rPr lang="en-US" sz="1950" dirty="0">
                <a:solidFill>
                  <a:srgbClr val="464646"/>
                </a:solidFill>
                <a:latin typeface="DM Sans Semi Bold" pitchFamily="34" charset="0"/>
                <a:ea typeface="DM Sans Semi Bold" pitchFamily="34" charset="-122"/>
                <a:cs typeface="DM Sans Semi Bold" pitchFamily="34" charset="-120"/>
              </a:rPr>
              <a:t>Обчислення координат</a:t>
            </a:r>
            <a:endParaRPr lang="en-US" sz="1950" dirty="0"/>
          </a:p>
        </p:txBody>
      </p:sp>
      <p:sp>
        <p:nvSpPr>
          <p:cNvPr id="28" name="Text 26"/>
          <p:cNvSpPr/>
          <p:nvPr/>
        </p:nvSpPr>
        <p:spPr>
          <a:xfrm>
            <a:off x="695087" y="5866209"/>
            <a:ext cx="5627013" cy="635318"/>
          </a:xfrm>
          <a:prstGeom prst="rect">
            <a:avLst/>
          </a:prstGeom>
          <a:noFill/>
          <a:ln/>
        </p:spPr>
        <p:txBody>
          <a:bodyPr wrap="square" lIns="0" tIns="0" rIns="0" bIns="0" rtlCol="0" anchor="t"/>
          <a:lstStyle/>
          <a:p>
            <a:pPr marL="0" indent="0" algn="r">
              <a:lnSpc>
                <a:spcPts val="2500"/>
              </a:lnSpc>
              <a:buNone/>
            </a:pPr>
            <a:r>
              <a:rPr lang="en-US" sz="1550" dirty="0">
                <a:solidFill>
                  <a:srgbClr val="464646"/>
                </a:solidFill>
                <a:latin typeface="Inter Medium" pitchFamily="34" charset="0"/>
                <a:ea typeface="Inter Medium" pitchFamily="34" charset="-122"/>
                <a:cs typeface="Inter Medium" pitchFamily="34" charset="-120"/>
              </a:rPr>
              <a:t>Математична обробка результатів вимірювань та визначення координат пунктів</a:t>
            </a:r>
            <a:endParaRPr lang="en-US" sz="1550" dirty="0"/>
          </a:p>
        </p:txBody>
      </p:sp>
      <p:sp>
        <p:nvSpPr>
          <p:cNvPr id="29" name="Text 27"/>
          <p:cNvSpPr/>
          <p:nvPr/>
        </p:nvSpPr>
        <p:spPr>
          <a:xfrm>
            <a:off x="695087" y="7050643"/>
            <a:ext cx="13240226" cy="635318"/>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Полігонометрія є одним з основних методів створення опорних мереж на кар'єрах, особливо в умовах обмеженої видимості. Вона передбачає прокладання ходів, що складаються з послідовно з'єднаних ліній, у яких вимірюються всі кути та довжини сторін.</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091571"/>
          </a:xfrm>
          <a:prstGeom prst="rect">
            <a:avLst/>
          </a:prstGeom>
        </p:spPr>
      </p:pic>
      <p:sp>
        <p:nvSpPr>
          <p:cNvPr id="3" name="Text 0"/>
          <p:cNvSpPr/>
          <p:nvPr/>
        </p:nvSpPr>
        <p:spPr>
          <a:xfrm>
            <a:off x="585549" y="2686645"/>
            <a:ext cx="9633347" cy="522922"/>
          </a:xfrm>
          <a:prstGeom prst="rect">
            <a:avLst/>
          </a:prstGeom>
          <a:noFill/>
          <a:ln/>
        </p:spPr>
        <p:txBody>
          <a:bodyPr wrap="none" lIns="0" tIns="0" rIns="0" bIns="0" rtlCol="0" anchor="t"/>
          <a:lstStyle/>
          <a:p>
            <a:pPr marL="0" indent="0" algn="l">
              <a:lnSpc>
                <a:spcPts val="4100"/>
              </a:lnSpc>
              <a:buNone/>
            </a:pPr>
            <a:r>
              <a:rPr lang="en-US" sz="3250" dirty="0">
                <a:solidFill>
                  <a:srgbClr val="030303"/>
                </a:solidFill>
                <a:latin typeface="DM Sans Semi Bold" pitchFamily="34" charset="0"/>
                <a:ea typeface="DM Sans Semi Bold" pitchFamily="34" charset="-122"/>
                <a:cs typeface="DM Sans Semi Bold" pitchFamily="34" charset="-120"/>
              </a:rPr>
              <a:t>Супутникові методи створення опорних мереж</a:t>
            </a:r>
            <a:endParaRPr lang="en-US" sz="3250" dirty="0"/>
          </a:p>
        </p:txBody>
      </p:sp>
      <p:sp>
        <p:nvSpPr>
          <p:cNvPr id="4" name="Text 1"/>
          <p:cNvSpPr/>
          <p:nvPr/>
        </p:nvSpPr>
        <p:spPr>
          <a:xfrm>
            <a:off x="585549" y="3544133"/>
            <a:ext cx="6604159" cy="552093"/>
          </a:xfrm>
          <a:prstGeom prst="rect">
            <a:avLst/>
          </a:prstGeom>
          <a:noFill/>
          <a:ln/>
        </p:spPr>
        <p:txBody>
          <a:bodyPr wrap="none" lIns="0" tIns="0" rIns="0" bIns="0" rtlCol="0" anchor="t"/>
          <a:lstStyle/>
          <a:p>
            <a:pPr marL="0" indent="0" algn="ctr">
              <a:lnSpc>
                <a:spcPts val="4300"/>
              </a:lnSpc>
              <a:buNone/>
            </a:pPr>
            <a:r>
              <a:rPr lang="en-US" sz="4300" dirty="0">
                <a:solidFill>
                  <a:srgbClr val="464646"/>
                </a:solidFill>
                <a:latin typeface="DM Sans Semi Bold" pitchFamily="34" charset="0"/>
                <a:ea typeface="DM Sans Semi Bold" pitchFamily="34" charset="-122"/>
                <a:cs typeface="DM Sans Semi Bold" pitchFamily="34" charset="-120"/>
              </a:rPr>
              <a:t>1-2 см</a:t>
            </a:r>
            <a:endParaRPr lang="en-US" sz="4300" dirty="0"/>
          </a:p>
        </p:txBody>
      </p:sp>
      <p:sp>
        <p:nvSpPr>
          <p:cNvPr id="5" name="Text 2"/>
          <p:cNvSpPr/>
          <p:nvPr/>
        </p:nvSpPr>
        <p:spPr>
          <a:xfrm>
            <a:off x="2241828" y="4305300"/>
            <a:ext cx="3291483" cy="261461"/>
          </a:xfrm>
          <a:prstGeom prst="rect">
            <a:avLst/>
          </a:prstGeom>
          <a:noFill/>
          <a:ln/>
        </p:spPr>
        <p:txBody>
          <a:bodyPr wrap="none" lIns="0" tIns="0" rIns="0" bIns="0" rtlCol="0" anchor="t"/>
          <a:lstStyle/>
          <a:p>
            <a:pPr marL="0" indent="0" algn="ctr">
              <a:lnSpc>
                <a:spcPts val="2050"/>
              </a:lnSpc>
              <a:buNone/>
            </a:pPr>
            <a:r>
              <a:rPr lang="en-US" sz="1600" dirty="0">
                <a:solidFill>
                  <a:srgbClr val="464646"/>
                </a:solidFill>
                <a:latin typeface="DM Sans Semi Bold" pitchFamily="34" charset="0"/>
                <a:ea typeface="DM Sans Semi Bold" pitchFamily="34" charset="-122"/>
                <a:cs typeface="DM Sans Semi Bold" pitchFamily="34" charset="-120"/>
              </a:rPr>
              <a:t>Точність визначення координат</a:t>
            </a:r>
            <a:endParaRPr lang="en-US" sz="1600" dirty="0"/>
          </a:p>
        </p:txBody>
      </p:sp>
      <p:sp>
        <p:nvSpPr>
          <p:cNvPr id="6" name="Text 3"/>
          <p:cNvSpPr/>
          <p:nvPr/>
        </p:nvSpPr>
        <p:spPr>
          <a:xfrm>
            <a:off x="585549" y="4667131"/>
            <a:ext cx="6604159" cy="267653"/>
          </a:xfrm>
          <a:prstGeom prst="rect">
            <a:avLst/>
          </a:prstGeom>
          <a:noFill/>
          <a:ln/>
        </p:spPr>
        <p:txBody>
          <a:bodyPr wrap="none" lIns="0" tIns="0" rIns="0" bIns="0" rtlCol="0" anchor="t"/>
          <a:lstStyle/>
          <a:p>
            <a:pPr marL="0" indent="0" algn="ctr">
              <a:lnSpc>
                <a:spcPts val="2100"/>
              </a:lnSpc>
              <a:buNone/>
            </a:pPr>
            <a:r>
              <a:rPr lang="en-US" sz="1300" dirty="0">
                <a:solidFill>
                  <a:srgbClr val="464646"/>
                </a:solidFill>
                <a:latin typeface="Inter Medium" pitchFamily="34" charset="0"/>
                <a:ea typeface="Inter Medium" pitchFamily="34" charset="-122"/>
                <a:cs typeface="Inter Medium" pitchFamily="34" charset="-120"/>
              </a:rPr>
              <a:t>У статичному режимі при тривалих спостереженнях</a:t>
            </a:r>
            <a:endParaRPr lang="en-US" sz="1300" dirty="0"/>
          </a:p>
        </p:txBody>
      </p:sp>
      <p:sp>
        <p:nvSpPr>
          <p:cNvPr id="7" name="Text 4"/>
          <p:cNvSpPr/>
          <p:nvPr/>
        </p:nvSpPr>
        <p:spPr>
          <a:xfrm>
            <a:off x="7440692" y="3544133"/>
            <a:ext cx="6604159" cy="552093"/>
          </a:xfrm>
          <a:prstGeom prst="rect">
            <a:avLst/>
          </a:prstGeom>
          <a:noFill/>
          <a:ln/>
        </p:spPr>
        <p:txBody>
          <a:bodyPr wrap="none" lIns="0" tIns="0" rIns="0" bIns="0" rtlCol="0" anchor="t"/>
          <a:lstStyle/>
          <a:p>
            <a:pPr marL="0" indent="0" algn="ctr">
              <a:lnSpc>
                <a:spcPts val="4300"/>
              </a:lnSpc>
              <a:buNone/>
            </a:pPr>
            <a:r>
              <a:rPr lang="en-US" sz="4300" dirty="0">
                <a:solidFill>
                  <a:srgbClr val="464646"/>
                </a:solidFill>
                <a:latin typeface="DM Sans Semi Bold" pitchFamily="34" charset="0"/>
                <a:ea typeface="DM Sans Semi Bold" pitchFamily="34" charset="-122"/>
                <a:cs typeface="DM Sans Semi Bold" pitchFamily="34" charset="-120"/>
              </a:rPr>
              <a:t>5-10 км</a:t>
            </a:r>
            <a:endParaRPr lang="en-US" sz="4300" dirty="0"/>
          </a:p>
        </p:txBody>
      </p:sp>
      <p:sp>
        <p:nvSpPr>
          <p:cNvPr id="8" name="Text 5"/>
          <p:cNvSpPr/>
          <p:nvPr/>
        </p:nvSpPr>
        <p:spPr>
          <a:xfrm>
            <a:off x="8549997" y="4305300"/>
            <a:ext cx="4385548" cy="261461"/>
          </a:xfrm>
          <a:prstGeom prst="rect">
            <a:avLst/>
          </a:prstGeom>
          <a:noFill/>
          <a:ln/>
        </p:spPr>
        <p:txBody>
          <a:bodyPr wrap="none" lIns="0" tIns="0" rIns="0" bIns="0" rtlCol="0" anchor="t"/>
          <a:lstStyle/>
          <a:p>
            <a:pPr marL="0" indent="0" algn="ctr">
              <a:lnSpc>
                <a:spcPts val="2050"/>
              </a:lnSpc>
              <a:buNone/>
            </a:pPr>
            <a:r>
              <a:rPr lang="en-US" sz="1600" dirty="0">
                <a:solidFill>
                  <a:srgbClr val="464646"/>
                </a:solidFill>
                <a:latin typeface="DM Sans Semi Bold" pitchFamily="34" charset="0"/>
                <a:ea typeface="DM Sans Semi Bold" pitchFamily="34" charset="-122"/>
                <a:cs typeface="DM Sans Semi Bold" pitchFamily="34" charset="-120"/>
              </a:rPr>
              <a:t>Відстань між базовою і рухомою станціями</a:t>
            </a:r>
            <a:endParaRPr lang="en-US" sz="1600" dirty="0"/>
          </a:p>
        </p:txBody>
      </p:sp>
      <p:sp>
        <p:nvSpPr>
          <p:cNvPr id="9" name="Text 6"/>
          <p:cNvSpPr/>
          <p:nvPr/>
        </p:nvSpPr>
        <p:spPr>
          <a:xfrm>
            <a:off x="7440692" y="4667131"/>
            <a:ext cx="6604159" cy="267653"/>
          </a:xfrm>
          <a:prstGeom prst="rect">
            <a:avLst/>
          </a:prstGeom>
          <a:noFill/>
          <a:ln/>
        </p:spPr>
        <p:txBody>
          <a:bodyPr wrap="none" lIns="0" tIns="0" rIns="0" bIns="0" rtlCol="0" anchor="t"/>
          <a:lstStyle/>
          <a:p>
            <a:pPr marL="0" indent="0" algn="ctr">
              <a:lnSpc>
                <a:spcPts val="2100"/>
              </a:lnSpc>
              <a:buNone/>
            </a:pPr>
            <a:r>
              <a:rPr lang="en-US" sz="1300" dirty="0">
                <a:solidFill>
                  <a:srgbClr val="464646"/>
                </a:solidFill>
                <a:latin typeface="Inter Medium" pitchFamily="34" charset="0"/>
                <a:ea typeface="Inter Medium" pitchFamily="34" charset="-122"/>
                <a:cs typeface="Inter Medium" pitchFamily="34" charset="-120"/>
              </a:rPr>
              <a:t>Оптимальна відстань для RTK-режиму</a:t>
            </a:r>
            <a:endParaRPr lang="en-US" sz="1300" dirty="0"/>
          </a:p>
        </p:txBody>
      </p:sp>
      <p:sp>
        <p:nvSpPr>
          <p:cNvPr id="10" name="Text 7"/>
          <p:cNvSpPr/>
          <p:nvPr/>
        </p:nvSpPr>
        <p:spPr>
          <a:xfrm>
            <a:off x="585549" y="5520333"/>
            <a:ext cx="6604159" cy="552093"/>
          </a:xfrm>
          <a:prstGeom prst="rect">
            <a:avLst/>
          </a:prstGeom>
          <a:noFill/>
          <a:ln/>
        </p:spPr>
        <p:txBody>
          <a:bodyPr wrap="none" lIns="0" tIns="0" rIns="0" bIns="0" rtlCol="0" anchor="t"/>
          <a:lstStyle/>
          <a:p>
            <a:pPr marL="0" indent="0" algn="ctr">
              <a:lnSpc>
                <a:spcPts val="4300"/>
              </a:lnSpc>
              <a:buNone/>
            </a:pPr>
            <a:r>
              <a:rPr lang="en-US" sz="4300" dirty="0">
                <a:solidFill>
                  <a:srgbClr val="464646"/>
                </a:solidFill>
                <a:latin typeface="DM Sans Semi Bold" pitchFamily="34" charset="0"/>
                <a:ea typeface="DM Sans Semi Bold" pitchFamily="34" charset="-122"/>
                <a:cs typeface="DM Sans Semi Bold" pitchFamily="34" charset="-120"/>
              </a:rPr>
              <a:t>30-60 хв</a:t>
            </a:r>
            <a:endParaRPr lang="en-US" sz="4300" dirty="0"/>
          </a:p>
        </p:txBody>
      </p:sp>
      <p:sp>
        <p:nvSpPr>
          <p:cNvPr id="11" name="Text 8"/>
          <p:cNvSpPr/>
          <p:nvPr/>
        </p:nvSpPr>
        <p:spPr>
          <a:xfrm>
            <a:off x="2226112" y="6281499"/>
            <a:ext cx="3323034" cy="261461"/>
          </a:xfrm>
          <a:prstGeom prst="rect">
            <a:avLst/>
          </a:prstGeom>
          <a:noFill/>
          <a:ln/>
        </p:spPr>
        <p:txBody>
          <a:bodyPr wrap="none" lIns="0" tIns="0" rIns="0" bIns="0" rtlCol="0" anchor="t"/>
          <a:lstStyle/>
          <a:p>
            <a:pPr marL="0" indent="0" algn="ctr">
              <a:lnSpc>
                <a:spcPts val="2050"/>
              </a:lnSpc>
              <a:buNone/>
            </a:pPr>
            <a:r>
              <a:rPr lang="en-US" sz="1600" dirty="0">
                <a:solidFill>
                  <a:srgbClr val="464646"/>
                </a:solidFill>
                <a:latin typeface="DM Sans Semi Bold" pitchFamily="34" charset="0"/>
                <a:ea typeface="DM Sans Semi Bold" pitchFamily="34" charset="-122"/>
                <a:cs typeface="DM Sans Semi Bold" pitchFamily="34" charset="-120"/>
              </a:rPr>
              <a:t>Тривалість сеансу спостережень</a:t>
            </a:r>
            <a:endParaRPr lang="en-US" sz="1600" dirty="0"/>
          </a:p>
        </p:txBody>
      </p:sp>
      <p:sp>
        <p:nvSpPr>
          <p:cNvPr id="12" name="Text 9"/>
          <p:cNvSpPr/>
          <p:nvPr/>
        </p:nvSpPr>
        <p:spPr>
          <a:xfrm>
            <a:off x="585549" y="6643330"/>
            <a:ext cx="6604159" cy="267653"/>
          </a:xfrm>
          <a:prstGeom prst="rect">
            <a:avLst/>
          </a:prstGeom>
          <a:noFill/>
          <a:ln/>
        </p:spPr>
        <p:txBody>
          <a:bodyPr wrap="none" lIns="0" tIns="0" rIns="0" bIns="0" rtlCol="0" anchor="t"/>
          <a:lstStyle/>
          <a:p>
            <a:pPr marL="0" indent="0" algn="ctr">
              <a:lnSpc>
                <a:spcPts val="2100"/>
              </a:lnSpc>
              <a:buNone/>
            </a:pPr>
            <a:r>
              <a:rPr lang="en-US" sz="1300" dirty="0">
                <a:solidFill>
                  <a:srgbClr val="464646"/>
                </a:solidFill>
                <a:latin typeface="Inter Medium" pitchFamily="34" charset="0"/>
                <a:ea typeface="Inter Medium" pitchFamily="34" charset="-122"/>
                <a:cs typeface="Inter Medium" pitchFamily="34" charset="-120"/>
              </a:rPr>
              <a:t>Для опорних пунктів у статичному режимі</a:t>
            </a:r>
            <a:endParaRPr lang="en-US" sz="1300" dirty="0"/>
          </a:p>
        </p:txBody>
      </p:sp>
      <p:sp>
        <p:nvSpPr>
          <p:cNvPr id="13" name="Text 10"/>
          <p:cNvSpPr/>
          <p:nvPr/>
        </p:nvSpPr>
        <p:spPr>
          <a:xfrm>
            <a:off x="7440692" y="5520333"/>
            <a:ext cx="6604159" cy="552093"/>
          </a:xfrm>
          <a:prstGeom prst="rect">
            <a:avLst/>
          </a:prstGeom>
          <a:noFill/>
          <a:ln/>
        </p:spPr>
        <p:txBody>
          <a:bodyPr wrap="none" lIns="0" tIns="0" rIns="0" bIns="0" rtlCol="0" anchor="t"/>
          <a:lstStyle/>
          <a:p>
            <a:pPr marL="0" indent="0" algn="ctr">
              <a:lnSpc>
                <a:spcPts val="4300"/>
              </a:lnSpc>
              <a:buNone/>
            </a:pPr>
            <a:r>
              <a:rPr lang="en-US" sz="4300" dirty="0">
                <a:solidFill>
                  <a:srgbClr val="464646"/>
                </a:solidFill>
                <a:latin typeface="DM Sans Semi Bold" pitchFamily="34" charset="0"/>
                <a:ea typeface="DM Sans Semi Bold" pitchFamily="34" charset="-122"/>
                <a:cs typeface="DM Sans Semi Bold" pitchFamily="34" charset="-120"/>
              </a:rPr>
              <a:t>4+</a:t>
            </a:r>
            <a:endParaRPr lang="en-US" sz="4300" dirty="0"/>
          </a:p>
        </p:txBody>
      </p:sp>
      <p:sp>
        <p:nvSpPr>
          <p:cNvPr id="14" name="Text 11"/>
          <p:cNvSpPr/>
          <p:nvPr/>
        </p:nvSpPr>
        <p:spPr>
          <a:xfrm>
            <a:off x="9113163" y="6281499"/>
            <a:ext cx="3259098" cy="261461"/>
          </a:xfrm>
          <a:prstGeom prst="rect">
            <a:avLst/>
          </a:prstGeom>
          <a:noFill/>
          <a:ln/>
        </p:spPr>
        <p:txBody>
          <a:bodyPr wrap="none" lIns="0" tIns="0" rIns="0" bIns="0" rtlCol="0" anchor="t"/>
          <a:lstStyle/>
          <a:p>
            <a:pPr marL="0" indent="0" algn="ctr">
              <a:lnSpc>
                <a:spcPts val="2050"/>
              </a:lnSpc>
              <a:buNone/>
            </a:pPr>
            <a:r>
              <a:rPr lang="en-US" sz="1600" dirty="0">
                <a:solidFill>
                  <a:srgbClr val="464646"/>
                </a:solidFill>
                <a:latin typeface="DM Sans Semi Bold" pitchFamily="34" charset="0"/>
                <a:ea typeface="DM Sans Semi Bold" pitchFamily="34" charset="-122"/>
                <a:cs typeface="DM Sans Semi Bold" pitchFamily="34" charset="-120"/>
              </a:rPr>
              <a:t>Мінімальна кількість супутників</a:t>
            </a:r>
            <a:endParaRPr lang="en-US" sz="1600" dirty="0"/>
          </a:p>
        </p:txBody>
      </p:sp>
      <p:sp>
        <p:nvSpPr>
          <p:cNvPr id="15" name="Text 12"/>
          <p:cNvSpPr/>
          <p:nvPr/>
        </p:nvSpPr>
        <p:spPr>
          <a:xfrm>
            <a:off x="7440692" y="6643330"/>
            <a:ext cx="6604159" cy="267653"/>
          </a:xfrm>
          <a:prstGeom prst="rect">
            <a:avLst/>
          </a:prstGeom>
          <a:noFill/>
          <a:ln/>
        </p:spPr>
        <p:txBody>
          <a:bodyPr wrap="none" lIns="0" tIns="0" rIns="0" bIns="0" rtlCol="0" anchor="t"/>
          <a:lstStyle/>
          <a:p>
            <a:pPr marL="0" indent="0" algn="ctr">
              <a:lnSpc>
                <a:spcPts val="2100"/>
              </a:lnSpc>
              <a:buNone/>
            </a:pPr>
            <a:r>
              <a:rPr lang="en-US" sz="1300" dirty="0">
                <a:solidFill>
                  <a:srgbClr val="464646"/>
                </a:solidFill>
                <a:latin typeface="Inter Medium" pitchFamily="34" charset="0"/>
                <a:ea typeface="Inter Medium" pitchFamily="34" charset="-122"/>
                <a:cs typeface="Inter Medium" pitchFamily="34" charset="-120"/>
              </a:rPr>
              <a:t>Необхідна для якісних вимірювань</a:t>
            </a:r>
            <a:endParaRPr lang="en-US" sz="1300" dirty="0"/>
          </a:p>
        </p:txBody>
      </p:sp>
      <p:sp>
        <p:nvSpPr>
          <p:cNvPr id="16" name="Text 13"/>
          <p:cNvSpPr/>
          <p:nvPr/>
        </p:nvSpPr>
        <p:spPr>
          <a:xfrm>
            <a:off x="585549" y="7099221"/>
            <a:ext cx="13459301" cy="535305"/>
          </a:xfrm>
          <a:prstGeom prst="rect">
            <a:avLst/>
          </a:prstGeom>
          <a:noFill/>
          <a:ln/>
        </p:spPr>
        <p:txBody>
          <a:bodyPr wrap="square" lIns="0" tIns="0" rIns="0" bIns="0" rtlCol="0" anchor="t"/>
          <a:lstStyle/>
          <a:p>
            <a:pPr marL="0" indent="0" algn="l">
              <a:lnSpc>
                <a:spcPts val="2100"/>
              </a:lnSpc>
              <a:buNone/>
            </a:pPr>
            <a:r>
              <a:rPr lang="en-US" sz="1300" dirty="0">
                <a:solidFill>
                  <a:srgbClr val="464646"/>
                </a:solidFill>
                <a:latin typeface="Inter Medium" pitchFamily="34" charset="0"/>
                <a:ea typeface="Inter Medium" pitchFamily="34" charset="-122"/>
                <a:cs typeface="Inter Medium" pitchFamily="34" charset="-120"/>
              </a:rPr>
              <a:t>Супутникові методи створення опорних мереж на кар'єрах набувають все більшого поширення завдяки високій точності, оперативності та можливості роботи в будь-яких погодних умовах. Вони базуються на використанні глобальних навігаційних супутникових систем (GNSS), таких як GPS, ГЛОНАСС, Galileo та інші.</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804982"/>
            <a:ext cx="11616690"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Геодезичні засічки та комбіновані методи</a:t>
            </a:r>
            <a:endParaRPr lang="en-US" sz="4450" dirty="0"/>
          </a:p>
        </p:txBody>
      </p:sp>
      <p:sp>
        <p:nvSpPr>
          <p:cNvPr id="3" name="Text 1"/>
          <p:cNvSpPr/>
          <p:nvPr/>
        </p:nvSpPr>
        <p:spPr>
          <a:xfrm>
            <a:off x="793790" y="208073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Геодезичні засічки</a:t>
            </a:r>
            <a:endParaRPr lang="en-US" sz="2200" dirty="0"/>
          </a:p>
        </p:txBody>
      </p:sp>
      <p:sp>
        <p:nvSpPr>
          <p:cNvPr id="4" name="Text 2"/>
          <p:cNvSpPr/>
          <p:nvPr/>
        </p:nvSpPr>
        <p:spPr>
          <a:xfrm>
            <a:off x="793790" y="2661880"/>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Геодезичні засічки є ефективним методом визначення координат окремих пунктів у випадках, коли неможливо або недоцільно застосовувати інші методи. На кар'єрах найчастіше використовуються:</a:t>
            </a:r>
            <a:endParaRPr lang="en-US" sz="1750" dirty="0"/>
          </a:p>
        </p:txBody>
      </p:sp>
      <p:sp>
        <p:nvSpPr>
          <p:cNvPr id="5" name="Text 3"/>
          <p:cNvSpPr/>
          <p:nvPr/>
        </p:nvSpPr>
        <p:spPr>
          <a:xfrm>
            <a:off x="793790" y="431756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Пряма та обернена кутові засічки</a:t>
            </a:r>
            <a:endParaRPr lang="en-US" sz="1750" dirty="0"/>
          </a:p>
        </p:txBody>
      </p:sp>
      <p:sp>
        <p:nvSpPr>
          <p:cNvPr id="6" name="Text 4"/>
          <p:cNvSpPr/>
          <p:nvPr/>
        </p:nvSpPr>
        <p:spPr>
          <a:xfrm>
            <a:off x="793790" y="475976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Лінійна засічка</a:t>
            </a:r>
            <a:endParaRPr lang="en-US" sz="1750" dirty="0"/>
          </a:p>
        </p:txBody>
      </p:sp>
      <p:sp>
        <p:nvSpPr>
          <p:cNvPr id="7" name="Text 5"/>
          <p:cNvSpPr/>
          <p:nvPr/>
        </p:nvSpPr>
        <p:spPr>
          <a:xfrm>
            <a:off x="793790" y="520196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Лінійно-кутова засічка</a:t>
            </a:r>
            <a:endParaRPr lang="en-US" sz="1750" dirty="0"/>
          </a:p>
        </p:txBody>
      </p:sp>
      <p:sp>
        <p:nvSpPr>
          <p:cNvPr id="8" name="Text 6"/>
          <p:cNvSpPr/>
          <p:nvPr/>
        </p:nvSpPr>
        <p:spPr>
          <a:xfrm>
            <a:off x="793790" y="5768935"/>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Ці методи особливо корисні в умовах обмеженої видимості або складного рельєфу кар'єру.</a:t>
            </a:r>
            <a:endParaRPr lang="en-US" sz="1750" dirty="0"/>
          </a:p>
        </p:txBody>
      </p:sp>
      <p:sp>
        <p:nvSpPr>
          <p:cNvPr id="9" name="Text 7"/>
          <p:cNvSpPr/>
          <p:nvPr/>
        </p:nvSpPr>
        <p:spPr>
          <a:xfrm>
            <a:off x="7599521" y="208073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Комбіновані методи</a:t>
            </a:r>
            <a:endParaRPr lang="en-US" sz="2200" dirty="0"/>
          </a:p>
        </p:txBody>
      </p:sp>
      <p:sp>
        <p:nvSpPr>
          <p:cNvPr id="10" name="Text 8"/>
          <p:cNvSpPr/>
          <p:nvPr/>
        </p:nvSpPr>
        <p:spPr>
          <a:xfrm>
            <a:off x="7599521" y="2661880"/>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Для створення оптимальних опорних мереж на кар'єрах часто застосовуються комбіновані методи, що поєднують переваги різних способів:</a:t>
            </a:r>
            <a:endParaRPr lang="en-US" sz="1750" dirty="0"/>
          </a:p>
        </p:txBody>
      </p:sp>
      <p:sp>
        <p:nvSpPr>
          <p:cNvPr id="11" name="Text 9"/>
          <p:cNvSpPr/>
          <p:nvPr/>
        </p:nvSpPr>
        <p:spPr>
          <a:xfrm>
            <a:off x="7599521" y="395466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Поєднання супутникових та наземних вимірювань</a:t>
            </a:r>
            <a:endParaRPr lang="en-US" sz="1750" dirty="0"/>
          </a:p>
        </p:txBody>
      </p:sp>
      <p:sp>
        <p:nvSpPr>
          <p:cNvPr id="12" name="Text 10"/>
          <p:cNvSpPr/>
          <p:nvPr/>
        </p:nvSpPr>
        <p:spPr>
          <a:xfrm>
            <a:off x="7599521" y="439685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Комбінація тріангуляції та полігонометрії</a:t>
            </a:r>
            <a:endParaRPr lang="en-US" sz="1750" dirty="0"/>
          </a:p>
        </p:txBody>
      </p:sp>
      <p:sp>
        <p:nvSpPr>
          <p:cNvPr id="13" name="Text 11"/>
          <p:cNvSpPr/>
          <p:nvPr/>
        </p:nvSpPr>
        <p:spPr>
          <a:xfrm>
            <a:off x="7599521" y="4839057"/>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Використання лінійно-кутових мереж з елементами засічок</a:t>
            </a:r>
            <a:endParaRPr lang="en-US" sz="1750" dirty="0"/>
          </a:p>
        </p:txBody>
      </p:sp>
      <p:sp>
        <p:nvSpPr>
          <p:cNvPr id="14" name="Text 12"/>
          <p:cNvSpPr/>
          <p:nvPr/>
        </p:nvSpPr>
        <p:spPr>
          <a:xfrm>
            <a:off x="7599521" y="5768935"/>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Такий підхід дозволяє оптимізувати конфігурацію мережі з урахуванням конкретних умов кар'єру та забезпечити необхідну точність при мінімальних затратах.</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0"/>
          <p:cNvSpPr/>
          <p:nvPr/>
        </p:nvSpPr>
        <p:spPr>
          <a:xfrm>
            <a:off x="711875" y="3332440"/>
            <a:ext cx="11804571" cy="635556"/>
          </a:xfrm>
          <a:prstGeom prst="rect">
            <a:avLst/>
          </a:prstGeom>
          <a:noFill/>
          <a:ln/>
        </p:spPr>
        <p:txBody>
          <a:bodyPr wrap="none" lIns="0" tIns="0" rIns="0" bIns="0" rtlCol="0" anchor="t"/>
          <a:lstStyle/>
          <a:p>
            <a:pPr marL="0" indent="0" algn="l">
              <a:lnSpc>
                <a:spcPts val="5000"/>
              </a:lnSpc>
              <a:buNone/>
            </a:pPr>
            <a:r>
              <a:rPr lang="en-US" sz="4000" dirty="0">
                <a:solidFill>
                  <a:srgbClr val="030303"/>
                </a:solidFill>
                <a:latin typeface="DM Sans Semi Bold" pitchFamily="34" charset="0"/>
                <a:ea typeface="DM Sans Semi Bold" pitchFamily="34" charset="-122"/>
                <a:cs typeface="DM Sans Semi Bold" pitchFamily="34" charset="-120"/>
              </a:rPr>
              <a:t>Загальні відомості про маркшейдерські зйомки</a:t>
            </a:r>
            <a:endParaRPr lang="en-US" sz="4000" dirty="0"/>
          </a:p>
        </p:txBody>
      </p:sp>
      <p:sp>
        <p:nvSpPr>
          <p:cNvPr id="4" name="Shape 1"/>
          <p:cNvSpPr/>
          <p:nvPr/>
        </p:nvSpPr>
        <p:spPr>
          <a:xfrm>
            <a:off x="711875" y="4501753"/>
            <a:ext cx="457557" cy="457557"/>
          </a:xfrm>
          <a:prstGeom prst="roundRect">
            <a:avLst>
              <a:gd name="adj" fmla="val 6668"/>
            </a:avLst>
          </a:prstGeom>
          <a:solidFill>
            <a:srgbClr val="F2EEEE"/>
          </a:solidFill>
          <a:ln/>
        </p:spPr>
        <p:txBody>
          <a:bodyPr/>
          <a:lstStyle/>
          <a:p>
            <a:endParaRPr lang="uk-UA"/>
          </a:p>
        </p:txBody>
      </p:sp>
      <p:pic>
        <p:nvPicPr>
          <p:cNvPr id="5" name="Image 1" descr="preencoded.png"/>
          <p:cNvPicPr>
            <a:picLocks noChangeAspect="1"/>
          </p:cNvPicPr>
          <p:nvPr/>
        </p:nvPicPr>
        <p:blipFill>
          <a:blip r:embed="rId3"/>
          <a:stretch>
            <a:fillRect/>
          </a:stretch>
        </p:blipFill>
        <p:spPr>
          <a:xfrm>
            <a:off x="788075" y="4539794"/>
            <a:ext cx="305038" cy="381357"/>
          </a:xfrm>
          <a:prstGeom prst="rect">
            <a:avLst/>
          </a:prstGeom>
        </p:spPr>
      </p:pic>
      <p:sp>
        <p:nvSpPr>
          <p:cNvPr id="6" name="Text 2"/>
          <p:cNvSpPr/>
          <p:nvPr/>
        </p:nvSpPr>
        <p:spPr>
          <a:xfrm>
            <a:off x="1372791" y="4501753"/>
            <a:ext cx="2542461" cy="317659"/>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Комплексний підхід</a:t>
            </a:r>
            <a:endParaRPr lang="en-US" sz="2000" dirty="0"/>
          </a:p>
        </p:txBody>
      </p:sp>
      <p:sp>
        <p:nvSpPr>
          <p:cNvPr id="7" name="Text 3"/>
          <p:cNvSpPr/>
          <p:nvPr/>
        </p:nvSpPr>
        <p:spPr>
          <a:xfrm>
            <a:off x="1372791" y="4941451"/>
            <a:ext cx="5840730" cy="975836"/>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Маркшейдерські зйомки на кар'єрах – це комплекс геодезичних робіт, що виконуються для забезпечення відкритих гірничих робіт</a:t>
            </a:r>
            <a:endParaRPr lang="en-US" sz="1600" dirty="0"/>
          </a:p>
        </p:txBody>
      </p:sp>
      <p:sp>
        <p:nvSpPr>
          <p:cNvPr id="8" name="Shape 4"/>
          <p:cNvSpPr/>
          <p:nvPr/>
        </p:nvSpPr>
        <p:spPr>
          <a:xfrm>
            <a:off x="7416879" y="4501753"/>
            <a:ext cx="457557" cy="457557"/>
          </a:xfrm>
          <a:prstGeom prst="roundRect">
            <a:avLst>
              <a:gd name="adj" fmla="val 6668"/>
            </a:avLst>
          </a:prstGeom>
          <a:solidFill>
            <a:srgbClr val="F2EEEE"/>
          </a:solidFill>
          <a:ln/>
        </p:spPr>
        <p:txBody>
          <a:bodyPr/>
          <a:lstStyle/>
          <a:p>
            <a:endParaRPr lang="uk-UA"/>
          </a:p>
        </p:txBody>
      </p:sp>
      <p:pic>
        <p:nvPicPr>
          <p:cNvPr id="9" name="Image 2" descr="preencoded.png"/>
          <p:cNvPicPr>
            <a:picLocks noChangeAspect="1"/>
          </p:cNvPicPr>
          <p:nvPr/>
        </p:nvPicPr>
        <p:blipFill>
          <a:blip r:embed="rId4"/>
          <a:stretch>
            <a:fillRect/>
          </a:stretch>
        </p:blipFill>
        <p:spPr>
          <a:xfrm>
            <a:off x="7493079" y="4539794"/>
            <a:ext cx="305038" cy="381357"/>
          </a:xfrm>
          <a:prstGeom prst="rect">
            <a:avLst/>
          </a:prstGeom>
        </p:spPr>
      </p:pic>
      <p:sp>
        <p:nvSpPr>
          <p:cNvPr id="10" name="Text 5"/>
          <p:cNvSpPr/>
          <p:nvPr/>
        </p:nvSpPr>
        <p:spPr>
          <a:xfrm>
            <a:off x="8077795" y="4501753"/>
            <a:ext cx="2658785" cy="317659"/>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Динамічність об'єктів</a:t>
            </a:r>
            <a:endParaRPr lang="en-US" sz="2000" dirty="0"/>
          </a:p>
        </p:txBody>
      </p:sp>
      <p:sp>
        <p:nvSpPr>
          <p:cNvPr id="11" name="Text 6"/>
          <p:cNvSpPr/>
          <p:nvPr/>
        </p:nvSpPr>
        <p:spPr>
          <a:xfrm>
            <a:off x="8077795" y="4941451"/>
            <a:ext cx="5840730" cy="650558"/>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Специфіка зйомок обумовлена динамічністю об'єктів, великими площами та об'ємами робіт</a:t>
            </a:r>
            <a:endParaRPr lang="en-US" sz="1600" dirty="0"/>
          </a:p>
        </p:txBody>
      </p:sp>
      <p:sp>
        <p:nvSpPr>
          <p:cNvPr id="12" name="Shape 7"/>
          <p:cNvSpPr/>
          <p:nvPr/>
        </p:nvSpPr>
        <p:spPr>
          <a:xfrm>
            <a:off x="711875" y="6349365"/>
            <a:ext cx="457557" cy="457557"/>
          </a:xfrm>
          <a:prstGeom prst="roundRect">
            <a:avLst>
              <a:gd name="adj" fmla="val 6668"/>
            </a:avLst>
          </a:prstGeom>
          <a:solidFill>
            <a:srgbClr val="F2EEEE"/>
          </a:solidFill>
          <a:ln/>
        </p:spPr>
        <p:txBody>
          <a:bodyPr/>
          <a:lstStyle/>
          <a:p>
            <a:endParaRPr lang="uk-UA"/>
          </a:p>
        </p:txBody>
      </p:sp>
      <p:pic>
        <p:nvPicPr>
          <p:cNvPr id="13" name="Image 3" descr="preencoded.png"/>
          <p:cNvPicPr>
            <a:picLocks noChangeAspect="1"/>
          </p:cNvPicPr>
          <p:nvPr/>
        </p:nvPicPr>
        <p:blipFill>
          <a:blip r:embed="rId5"/>
          <a:stretch>
            <a:fillRect/>
          </a:stretch>
        </p:blipFill>
        <p:spPr>
          <a:xfrm>
            <a:off x="788075" y="6387405"/>
            <a:ext cx="305038" cy="381357"/>
          </a:xfrm>
          <a:prstGeom prst="rect">
            <a:avLst/>
          </a:prstGeom>
        </p:spPr>
      </p:pic>
      <p:sp>
        <p:nvSpPr>
          <p:cNvPr id="14" name="Text 8"/>
          <p:cNvSpPr/>
          <p:nvPr/>
        </p:nvSpPr>
        <p:spPr>
          <a:xfrm>
            <a:off x="1372791" y="6349365"/>
            <a:ext cx="2703314" cy="317659"/>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Регулярне оновлення</a:t>
            </a:r>
            <a:endParaRPr lang="en-US" sz="2000" dirty="0"/>
          </a:p>
        </p:txBody>
      </p:sp>
      <p:sp>
        <p:nvSpPr>
          <p:cNvPr id="15" name="Text 9"/>
          <p:cNvSpPr/>
          <p:nvPr/>
        </p:nvSpPr>
        <p:spPr>
          <a:xfrm>
            <a:off x="1372791" y="6789063"/>
            <a:ext cx="5840730" cy="650558"/>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Постійні зміни рельєфу вимагають регулярного оновлення маркшейдерської документації</a:t>
            </a:r>
            <a:endParaRPr lang="en-US" sz="1600" dirty="0"/>
          </a:p>
        </p:txBody>
      </p:sp>
      <p:sp>
        <p:nvSpPr>
          <p:cNvPr id="16" name="Shape 10"/>
          <p:cNvSpPr/>
          <p:nvPr/>
        </p:nvSpPr>
        <p:spPr>
          <a:xfrm>
            <a:off x="7416879" y="6349365"/>
            <a:ext cx="457557" cy="457557"/>
          </a:xfrm>
          <a:prstGeom prst="roundRect">
            <a:avLst>
              <a:gd name="adj" fmla="val 6668"/>
            </a:avLst>
          </a:prstGeom>
          <a:solidFill>
            <a:srgbClr val="F2EEEE"/>
          </a:solidFill>
          <a:ln/>
        </p:spPr>
        <p:txBody>
          <a:bodyPr/>
          <a:lstStyle/>
          <a:p>
            <a:endParaRPr lang="uk-UA"/>
          </a:p>
        </p:txBody>
      </p:sp>
      <p:pic>
        <p:nvPicPr>
          <p:cNvPr id="17" name="Image 4" descr="preencoded.png"/>
          <p:cNvPicPr>
            <a:picLocks noChangeAspect="1"/>
          </p:cNvPicPr>
          <p:nvPr/>
        </p:nvPicPr>
        <p:blipFill>
          <a:blip r:embed="rId6"/>
          <a:stretch>
            <a:fillRect/>
          </a:stretch>
        </p:blipFill>
        <p:spPr>
          <a:xfrm>
            <a:off x="7493079" y="6387405"/>
            <a:ext cx="305038" cy="381357"/>
          </a:xfrm>
          <a:prstGeom prst="rect">
            <a:avLst/>
          </a:prstGeom>
        </p:spPr>
      </p:pic>
      <p:sp>
        <p:nvSpPr>
          <p:cNvPr id="18" name="Text 11"/>
          <p:cNvSpPr/>
          <p:nvPr/>
        </p:nvSpPr>
        <p:spPr>
          <a:xfrm>
            <a:off x="8077795" y="6349365"/>
            <a:ext cx="2962513" cy="317659"/>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Різноманітність методів</a:t>
            </a:r>
            <a:endParaRPr lang="en-US" sz="2000" dirty="0"/>
          </a:p>
        </p:txBody>
      </p:sp>
      <p:sp>
        <p:nvSpPr>
          <p:cNvPr id="19" name="Text 12"/>
          <p:cNvSpPr/>
          <p:nvPr/>
        </p:nvSpPr>
        <p:spPr>
          <a:xfrm>
            <a:off x="8077795" y="6789063"/>
            <a:ext cx="5840730" cy="650558"/>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Використовуються наземні, аерофотограмметричні та супутникові методи зйомок</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76143"/>
          </a:xfrm>
          <a:prstGeom prst="rect">
            <a:avLst/>
          </a:prstGeom>
        </p:spPr>
      </p:pic>
      <p:sp>
        <p:nvSpPr>
          <p:cNvPr id="3" name="Text 0"/>
          <p:cNvSpPr/>
          <p:nvPr/>
        </p:nvSpPr>
        <p:spPr>
          <a:xfrm>
            <a:off x="693301" y="3020854"/>
            <a:ext cx="8596432" cy="619125"/>
          </a:xfrm>
          <a:prstGeom prst="rect">
            <a:avLst/>
          </a:prstGeom>
          <a:noFill/>
          <a:ln/>
        </p:spPr>
        <p:txBody>
          <a:bodyPr wrap="none" lIns="0" tIns="0" rIns="0" bIns="0" rtlCol="0" anchor="t"/>
          <a:lstStyle/>
          <a:p>
            <a:pPr marL="0" indent="0" algn="l">
              <a:lnSpc>
                <a:spcPts val="4850"/>
              </a:lnSpc>
              <a:buNone/>
            </a:pPr>
            <a:r>
              <a:rPr lang="en-US" sz="3850" dirty="0">
                <a:solidFill>
                  <a:srgbClr val="030303"/>
                </a:solidFill>
                <a:latin typeface="DM Sans Semi Bold" pitchFamily="34" charset="0"/>
                <a:ea typeface="DM Sans Semi Bold" pitchFamily="34" charset="-122"/>
                <a:cs typeface="DM Sans Semi Bold" pitchFamily="34" charset="-120"/>
              </a:rPr>
              <a:t>Завдання маркшейдерської служби</a:t>
            </a:r>
            <a:endParaRPr lang="en-US" sz="3850" dirty="0"/>
          </a:p>
        </p:txBody>
      </p:sp>
      <p:sp>
        <p:nvSpPr>
          <p:cNvPr id="4" name="Shape 1"/>
          <p:cNvSpPr/>
          <p:nvPr/>
        </p:nvSpPr>
        <p:spPr>
          <a:xfrm>
            <a:off x="693301" y="3937040"/>
            <a:ext cx="6522958" cy="1775222"/>
          </a:xfrm>
          <a:prstGeom prst="roundRect">
            <a:avLst>
              <a:gd name="adj" fmla="val 1674"/>
            </a:avLst>
          </a:prstGeom>
          <a:solidFill>
            <a:srgbClr val="F2EEEE"/>
          </a:solidFill>
          <a:ln/>
        </p:spPr>
        <p:txBody>
          <a:bodyPr/>
          <a:lstStyle/>
          <a:p>
            <a:endParaRPr lang="uk-UA"/>
          </a:p>
        </p:txBody>
      </p:sp>
      <p:sp>
        <p:nvSpPr>
          <p:cNvPr id="5" name="Text 2"/>
          <p:cNvSpPr/>
          <p:nvPr/>
        </p:nvSpPr>
        <p:spPr>
          <a:xfrm>
            <a:off x="891302" y="4135041"/>
            <a:ext cx="2476143" cy="309563"/>
          </a:xfrm>
          <a:prstGeom prst="rect">
            <a:avLst/>
          </a:prstGeom>
          <a:noFill/>
          <a:ln/>
        </p:spPr>
        <p:txBody>
          <a:bodyPr wrap="none" lIns="0" tIns="0" rIns="0" bIns="0" rtlCol="0" anchor="t"/>
          <a:lstStyle/>
          <a:p>
            <a:pPr marL="0" indent="0" algn="l">
              <a:lnSpc>
                <a:spcPts val="2400"/>
              </a:lnSpc>
              <a:buNone/>
            </a:pPr>
            <a:r>
              <a:rPr lang="en-US" sz="1900" dirty="0">
                <a:solidFill>
                  <a:srgbClr val="464646"/>
                </a:solidFill>
                <a:latin typeface="DM Sans Semi Bold" pitchFamily="34" charset="0"/>
                <a:ea typeface="DM Sans Semi Bold" pitchFamily="34" charset="-122"/>
                <a:cs typeface="DM Sans Semi Bold" pitchFamily="34" charset="-120"/>
              </a:rPr>
              <a:t>Створення мереж</a:t>
            </a:r>
            <a:endParaRPr lang="en-US" sz="1900" dirty="0"/>
          </a:p>
        </p:txBody>
      </p:sp>
      <p:sp>
        <p:nvSpPr>
          <p:cNvPr id="6" name="Text 3"/>
          <p:cNvSpPr/>
          <p:nvPr/>
        </p:nvSpPr>
        <p:spPr>
          <a:xfrm>
            <a:off x="891302" y="4563428"/>
            <a:ext cx="6126956" cy="950833"/>
          </a:xfrm>
          <a:prstGeom prst="rect">
            <a:avLst/>
          </a:prstGeom>
          <a:noFill/>
          <a:ln/>
        </p:spPr>
        <p:txBody>
          <a:bodyPr wrap="square" lIns="0" tIns="0" rIns="0" bIns="0" rtlCol="0" anchor="t"/>
          <a:lstStyle/>
          <a:p>
            <a:pPr marL="0" indent="0" algn="l">
              <a:lnSpc>
                <a:spcPts val="2450"/>
              </a:lnSpc>
              <a:buNone/>
            </a:pPr>
            <a:r>
              <a:rPr lang="en-US" sz="1550" dirty="0">
                <a:solidFill>
                  <a:srgbClr val="464646"/>
                </a:solidFill>
                <a:latin typeface="Inter Medium" pitchFamily="34" charset="0"/>
                <a:ea typeface="Inter Medium" pitchFamily="34" charset="-122"/>
                <a:cs typeface="Inter Medium" pitchFamily="34" charset="-120"/>
              </a:rPr>
              <a:t>Створення та розвиток опорних і знімальних маркшейдерських мереж для забезпечення точності всіх вимірювань</a:t>
            </a:r>
            <a:endParaRPr lang="en-US" sz="1550" dirty="0"/>
          </a:p>
        </p:txBody>
      </p:sp>
      <p:sp>
        <p:nvSpPr>
          <p:cNvPr id="7" name="Shape 4"/>
          <p:cNvSpPr/>
          <p:nvPr/>
        </p:nvSpPr>
        <p:spPr>
          <a:xfrm>
            <a:off x="7414260" y="3937040"/>
            <a:ext cx="6522958" cy="1775222"/>
          </a:xfrm>
          <a:prstGeom prst="roundRect">
            <a:avLst>
              <a:gd name="adj" fmla="val 1674"/>
            </a:avLst>
          </a:prstGeom>
          <a:solidFill>
            <a:srgbClr val="F2EEEE"/>
          </a:solidFill>
          <a:ln/>
        </p:spPr>
        <p:txBody>
          <a:bodyPr/>
          <a:lstStyle/>
          <a:p>
            <a:endParaRPr lang="uk-UA"/>
          </a:p>
        </p:txBody>
      </p:sp>
      <p:sp>
        <p:nvSpPr>
          <p:cNvPr id="8" name="Text 5"/>
          <p:cNvSpPr/>
          <p:nvPr/>
        </p:nvSpPr>
        <p:spPr>
          <a:xfrm>
            <a:off x="7612261" y="4135041"/>
            <a:ext cx="2476143" cy="309563"/>
          </a:xfrm>
          <a:prstGeom prst="rect">
            <a:avLst/>
          </a:prstGeom>
          <a:noFill/>
          <a:ln/>
        </p:spPr>
        <p:txBody>
          <a:bodyPr wrap="none" lIns="0" tIns="0" rIns="0" bIns="0" rtlCol="0" anchor="t"/>
          <a:lstStyle/>
          <a:p>
            <a:pPr marL="0" indent="0" algn="l">
              <a:lnSpc>
                <a:spcPts val="2400"/>
              </a:lnSpc>
              <a:buNone/>
            </a:pPr>
            <a:r>
              <a:rPr lang="en-US" sz="1900" dirty="0">
                <a:solidFill>
                  <a:srgbClr val="464646"/>
                </a:solidFill>
                <a:latin typeface="DM Sans Semi Bold" pitchFamily="34" charset="0"/>
                <a:ea typeface="DM Sans Semi Bold" pitchFamily="34" charset="-122"/>
                <a:cs typeface="DM Sans Semi Bold" pitchFamily="34" charset="-120"/>
              </a:rPr>
              <a:t>Зйомка та контроль</a:t>
            </a:r>
            <a:endParaRPr lang="en-US" sz="1900" dirty="0"/>
          </a:p>
        </p:txBody>
      </p:sp>
      <p:sp>
        <p:nvSpPr>
          <p:cNvPr id="9" name="Text 6"/>
          <p:cNvSpPr/>
          <p:nvPr/>
        </p:nvSpPr>
        <p:spPr>
          <a:xfrm>
            <a:off x="7612261" y="4563428"/>
            <a:ext cx="6126956" cy="633889"/>
          </a:xfrm>
          <a:prstGeom prst="rect">
            <a:avLst/>
          </a:prstGeom>
          <a:noFill/>
          <a:ln/>
        </p:spPr>
        <p:txBody>
          <a:bodyPr wrap="square" lIns="0" tIns="0" rIns="0" bIns="0" rtlCol="0" anchor="t"/>
          <a:lstStyle/>
          <a:p>
            <a:pPr marL="0" indent="0" algn="l">
              <a:lnSpc>
                <a:spcPts val="2450"/>
              </a:lnSpc>
              <a:buNone/>
            </a:pPr>
            <a:r>
              <a:rPr lang="en-US" sz="1550" dirty="0">
                <a:solidFill>
                  <a:srgbClr val="464646"/>
                </a:solidFill>
                <a:latin typeface="Inter Medium" pitchFamily="34" charset="0"/>
                <a:ea typeface="Inter Medium" pitchFamily="34" charset="-122"/>
                <a:cs typeface="Inter Medium" pitchFamily="34" charset="-120"/>
              </a:rPr>
              <a:t>Зйомка ситуації та рельєфу кар'єра, контроль за положенням гірничих виробок відповідно до проектних рішень</a:t>
            </a:r>
            <a:endParaRPr lang="en-US" sz="1550" dirty="0"/>
          </a:p>
        </p:txBody>
      </p:sp>
      <p:sp>
        <p:nvSpPr>
          <p:cNvPr id="10" name="Shape 7"/>
          <p:cNvSpPr/>
          <p:nvPr/>
        </p:nvSpPr>
        <p:spPr>
          <a:xfrm>
            <a:off x="693301" y="5910263"/>
            <a:ext cx="6522958" cy="1775222"/>
          </a:xfrm>
          <a:prstGeom prst="roundRect">
            <a:avLst>
              <a:gd name="adj" fmla="val 1674"/>
            </a:avLst>
          </a:prstGeom>
          <a:solidFill>
            <a:srgbClr val="F2EEEE"/>
          </a:solidFill>
          <a:ln/>
        </p:spPr>
        <p:txBody>
          <a:bodyPr/>
          <a:lstStyle/>
          <a:p>
            <a:endParaRPr lang="uk-UA"/>
          </a:p>
        </p:txBody>
      </p:sp>
      <p:sp>
        <p:nvSpPr>
          <p:cNvPr id="11" name="Text 8"/>
          <p:cNvSpPr/>
          <p:nvPr/>
        </p:nvSpPr>
        <p:spPr>
          <a:xfrm>
            <a:off x="891302" y="6108263"/>
            <a:ext cx="4043243" cy="309563"/>
          </a:xfrm>
          <a:prstGeom prst="rect">
            <a:avLst/>
          </a:prstGeom>
          <a:noFill/>
          <a:ln/>
        </p:spPr>
        <p:txBody>
          <a:bodyPr wrap="none" lIns="0" tIns="0" rIns="0" bIns="0" rtlCol="0" anchor="t"/>
          <a:lstStyle/>
          <a:p>
            <a:pPr marL="0" indent="0" algn="l">
              <a:lnSpc>
                <a:spcPts val="2400"/>
              </a:lnSpc>
              <a:buNone/>
            </a:pPr>
            <a:r>
              <a:rPr lang="en-US" sz="1900" dirty="0">
                <a:solidFill>
                  <a:srgbClr val="464646"/>
                </a:solidFill>
                <a:latin typeface="DM Sans Semi Bold" pitchFamily="34" charset="0"/>
                <a:ea typeface="DM Sans Semi Bold" pitchFamily="34" charset="-122"/>
                <a:cs typeface="DM Sans Semi Bold" pitchFamily="34" charset="-120"/>
              </a:rPr>
              <a:t>Спостереження за деформаціями</a:t>
            </a:r>
            <a:endParaRPr lang="en-US" sz="1900" dirty="0"/>
          </a:p>
        </p:txBody>
      </p:sp>
      <p:sp>
        <p:nvSpPr>
          <p:cNvPr id="12" name="Text 9"/>
          <p:cNvSpPr/>
          <p:nvPr/>
        </p:nvSpPr>
        <p:spPr>
          <a:xfrm>
            <a:off x="891302" y="6536650"/>
            <a:ext cx="6126956" cy="633889"/>
          </a:xfrm>
          <a:prstGeom prst="rect">
            <a:avLst/>
          </a:prstGeom>
          <a:noFill/>
          <a:ln/>
        </p:spPr>
        <p:txBody>
          <a:bodyPr wrap="square" lIns="0" tIns="0" rIns="0" bIns="0" rtlCol="0" anchor="t"/>
          <a:lstStyle/>
          <a:p>
            <a:pPr marL="0" indent="0" algn="l">
              <a:lnSpc>
                <a:spcPts val="2450"/>
              </a:lnSpc>
              <a:buNone/>
            </a:pPr>
            <a:r>
              <a:rPr lang="en-US" sz="1550" dirty="0">
                <a:solidFill>
                  <a:srgbClr val="464646"/>
                </a:solidFill>
                <a:latin typeface="Inter Medium" pitchFamily="34" charset="0"/>
                <a:ea typeface="Inter Medium" pitchFamily="34" charset="-122"/>
                <a:cs typeface="Inter Medium" pitchFamily="34" charset="-120"/>
              </a:rPr>
              <a:t>Регулярні спостереження за деформаціями бортів кар'єрів та відвалів для забезпечення безпеки робіт</a:t>
            </a:r>
            <a:endParaRPr lang="en-US" sz="1550" dirty="0"/>
          </a:p>
        </p:txBody>
      </p:sp>
      <p:sp>
        <p:nvSpPr>
          <p:cNvPr id="13" name="Shape 10"/>
          <p:cNvSpPr/>
          <p:nvPr/>
        </p:nvSpPr>
        <p:spPr>
          <a:xfrm>
            <a:off x="7414260" y="5910263"/>
            <a:ext cx="6522958" cy="1775222"/>
          </a:xfrm>
          <a:prstGeom prst="roundRect">
            <a:avLst>
              <a:gd name="adj" fmla="val 1674"/>
            </a:avLst>
          </a:prstGeom>
          <a:solidFill>
            <a:srgbClr val="F2EEEE"/>
          </a:solidFill>
          <a:ln/>
        </p:spPr>
        <p:txBody>
          <a:bodyPr/>
          <a:lstStyle/>
          <a:p>
            <a:endParaRPr lang="uk-UA"/>
          </a:p>
        </p:txBody>
      </p:sp>
      <p:sp>
        <p:nvSpPr>
          <p:cNvPr id="14" name="Text 11"/>
          <p:cNvSpPr/>
          <p:nvPr/>
        </p:nvSpPr>
        <p:spPr>
          <a:xfrm>
            <a:off x="7612261" y="6108263"/>
            <a:ext cx="2675453" cy="309563"/>
          </a:xfrm>
          <a:prstGeom prst="rect">
            <a:avLst/>
          </a:prstGeom>
          <a:noFill/>
          <a:ln/>
        </p:spPr>
        <p:txBody>
          <a:bodyPr wrap="none" lIns="0" tIns="0" rIns="0" bIns="0" rtlCol="0" anchor="t"/>
          <a:lstStyle/>
          <a:p>
            <a:pPr marL="0" indent="0" algn="l">
              <a:lnSpc>
                <a:spcPts val="2400"/>
              </a:lnSpc>
              <a:buNone/>
            </a:pPr>
            <a:r>
              <a:rPr lang="en-US" sz="1900" dirty="0">
                <a:solidFill>
                  <a:srgbClr val="464646"/>
                </a:solidFill>
                <a:latin typeface="DM Sans Semi Bold" pitchFamily="34" charset="0"/>
                <a:ea typeface="DM Sans Semi Bold" pitchFamily="34" charset="-122"/>
                <a:cs typeface="DM Sans Semi Bold" pitchFamily="34" charset="-120"/>
              </a:rPr>
              <a:t>Облік та документація</a:t>
            </a:r>
            <a:endParaRPr lang="en-US" sz="1900" dirty="0"/>
          </a:p>
        </p:txBody>
      </p:sp>
      <p:sp>
        <p:nvSpPr>
          <p:cNvPr id="15" name="Text 12"/>
          <p:cNvSpPr/>
          <p:nvPr/>
        </p:nvSpPr>
        <p:spPr>
          <a:xfrm>
            <a:off x="7612261" y="6536650"/>
            <a:ext cx="6126956" cy="950833"/>
          </a:xfrm>
          <a:prstGeom prst="rect">
            <a:avLst/>
          </a:prstGeom>
          <a:noFill/>
          <a:ln/>
        </p:spPr>
        <p:txBody>
          <a:bodyPr wrap="square" lIns="0" tIns="0" rIns="0" bIns="0" rtlCol="0" anchor="t"/>
          <a:lstStyle/>
          <a:p>
            <a:pPr marL="0" indent="0" algn="l">
              <a:lnSpc>
                <a:spcPts val="2450"/>
              </a:lnSpc>
              <a:buNone/>
            </a:pPr>
            <a:r>
              <a:rPr lang="en-US" sz="1550" dirty="0">
                <a:solidFill>
                  <a:srgbClr val="464646"/>
                </a:solidFill>
                <a:latin typeface="Inter Medium" pitchFamily="34" charset="0"/>
                <a:ea typeface="Inter Medium" pitchFamily="34" charset="-122"/>
                <a:cs typeface="Inter Medium" pitchFamily="34" charset="-120"/>
              </a:rPr>
              <a:t>Облік об'ємів видобутку корисних копалин та розкривних порід, складання та поповнення маркшейдерської графічної документації</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0218" y="621983"/>
            <a:ext cx="8188047" cy="705564"/>
          </a:xfrm>
          <a:prstGeom prst="rect">
            <a:avLst/>
          </a:prstGeom>
          <a:noFill/>
          <a:ln/>
        </p:spPr>
        <p:txBody>
          <a:bodyPr wrap="none" lIns="0" tIns="0" rIns="0" bIns="0" rtlCol="0" anchor="t"/>
          <a:lstStyle/>
          <a:p>
            <a:pPr marL="0" indent="0" algn="l">
              <a:lnSpc>
                <a:spcPts val="5550"/>
              </a:lnSpc>
              <a:buNone/>
            </a:pPr>
            <a:r>
              <a:rPr lang="en-US" sz="4400" dirty="0">
                <a:solidFill>
                  <a:srgbClr val="030303"/>
                </a:solidFill>
                <a:latin typeface="DM Sans Semi Bold" pitchFamily="34" charset="0"/>
                <a:ea typeface="DM Sans Semi Bold" pitchFamily="34" charset="-122"/>
                <a:cs typeface="DM Sans Semi Bold" pitchFamily="34" charset="-120"/>
              </a:rPr>
              <a:t>Види маркшейдерських робіт</a:t>
            </a:r>
            <a:endParaRPr lang="en-US" sz="4400" dirty="0"/>
          </a:p>
        </p:txBody>
      </p:sp>
      <p:sp>
        <p:nvSpPr>
          <p:cNvPr id="3" name="Text 1"/>
          <p:cNvSpPr/>
          <p:nvPr/>
        </p:nvSpPr>
        <p:spPr>
          <a:xfrm>
            <a:off x="2327315" y="1959531"/>
            <a:ext cx="2822258" cy="352663"/>
          </a:xfrm>
          <a:prstGeom prst="rect">
            <a:avLst/>
          </a:prstGeom>
          <a:noFill/>
          <a:ln/>
        </p:spPr>
        <p:txBody>
          <a:bodyPr wrap="none" lIns="0" tIns="0" rIns="0" bIns="0" rtlCol="0" anchor="t"/>
          <a:lstStyle/>
          <a:p>
            <a:pPr marL="0" indent="0" algn="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Періодичні зйомки</a:t>
            </a:r>
            <a:endParaRPr lang="en-US" sz="2200" dirty="0"/>
          </a:p>
        </p:txBody>
      </p:sp>
      <p:sp>
        <p:nvSpPr>
          <p:cNvPr id="4" name="Text 2"/>
          <p:cNvSpPr/>
          <p:nvPr/>
        </p:nvSpPr>
        <p:spPr>
          <a:xfrm>
            <a:off x="790218" y="2447568"/>
            <a:ext cx="4359354" cy="722233"/>
          </a:xfrm>
          <a:prstGeom prst="rect">
            <a:avLst/>
          </a:prstGeom>
          <a:noFill/>
          <a:ln/>
        </p:spPr>
        <p:txBody>
          <a:bodyPr wrap="square" lIns="0" tIns="0" rIns="0" bIns="0" rtlCol="0" anchor="t"/>
          <a:lstStyle/>
          <a:p>
            <a:pPr marL="0" indent="0" algn="r">
              <a:lnSpc>
                <a:spcPts val="2800"/>
              </a:lnSpc>
              <a:buNone/>
            </a:pPr>
            <a:r>
              <a:rPr lang="en-US" sz="1750" dirty="0">
                <a:solidFill>
                  <a:srgbClr val="464646"/>
                </a:solidFill>
                <a:latin typeface="Inter Medium" pitchFamily="34" charset="0"/>
                <a:ea typeface="Inter Medium" pitchFamily="34" charset="-122"/>
                <a:cs typeface="Inter Medium" pitchFamily="34" charset="-120"/>
              </a:rPr>
              <a:t>Поповнювальні зйомки (щомісячні, щоквартальні)</a:t>
            </a:r>
            <a:endParaRPr lang="en-US" sz="1750" dirty="0"/>
          </a:p>
        </p:txBody>
      </p:sp>
      <p:sp>
        <p:nvSpPr>
          <p:cNvPr id="5" name="Text 3"/>
          <p:cNvSpPr/>
          <p:nvPr/>
        </p:nvSpPr>
        <p:spPr>
          <a:xfrm>
            <a:off x="790218" y="3305175"/>
            <a:ext cx="4359354" cy="361117"/>
          </a:xfrm>
          <a:prstGeom prst="rect">
            <a:avLst/>
          </a:prstGeom>
          <a:noFill/>
          <a:ln/>
        </p:spPr>
        <p:txBody>
          <a:bodyPr wrap="none" lIns="0" tIns="0" rIns="0" bIns="0" rtlCol="0" anchor="t"/>
          <a:lstStyle/>
          <a:p>
            <a:pPr marL="0" indent="0" algn="r">
              <a:lnSpc>
                <a:spcPts val="2800"/>
              </a:lnSpc>
              <a:buNone/>
            </a:pPr>
            <a:r>
              <a:rPr lang="en-US" sz="1750" dirty="0">
                <a:solidFill>
                  <a:srgbClr val="464646"/>
                </a:solidFill>
                <a:latin typeface="Inter Medium" pitchFamily="34" charset="0"/>
                <a:ea typeface="Inter Medium" pitchFamily="34" charset="-122"/>
                <a:cs typeface="Inter Medium" pitchFamily="34" charset="-120"/>
              </a:rPr>
              <a:t>Генеральні зйомки (раз на рік)</a:t>
            </a:r>
            <a:endParaRPr lang="en-US" sz="1750" dirty="0"/>
          </a:p>
        </p:txBody>
      </p:sp>
      <p:sp>
        <p:nvSpPr>
          <p:cNvPr id="6" name="Text 4"/>
          <p:cNvSpPr/>
          <p:nvPr/>
        </p:nvSpPr>
        <p:spPr>
          <a:xfrm>
            <a:off x="790218" y="3801666"/>
            <a:ext cx="4359354" cy="361117"/>
          </a:xfrm>
          <a:prstGeom prst="rect">
            <a:avLst/>
          </a:prstGeom>
          <a:noFill/>
          <a:ln/>
        </p:spPr>
        <p:txBody>
          <a:bodyPr wrap="none" lIns="0" tIns="0" rIns="0" bIns="0" rtlCol="0" anchor="t"/>
          <a:lstStyle/>
          <a:p>
            <a:pPr marL="0" indent="0" algn="r">
              <a:lnSpc>
                <a:spcPts val="2800"/>
              </a:lnSpc>
              <a:buNone/>
            </a:pPr>
            <a:r>
              <a:rPr lang="en-US" sz="1750" dirty="0">
                <a:solidFill>
                  <a:srgbClr val="464646"/>
                </a:solidFill>
                <a:latin typeface="Inter Medium" pitchFamily="34" charset="0"/>
                <a:ea typeface="Inter Medium" pitchFamily="34" charset="-122"/>
                <a:cs typeface="Inter Medium" pitchFamily="34" charset="-120"/>
              </a:rPr>
              <a:t>Контрольні зйомки (за необхідності)</a:t>
            </a:r>
            <a:endParaRPr lang="en-US" sz="1750" dirty="0"/>
          </a:p>
        </p:txBody>
      </p:sp>
      <p:pic>
        <p:nvPicPr>
          <p:cNvPr id="7" name="Image 0" descr="preencoded.png"/>
          <p:cNvPicPr>
            <a:picLocks noChangeAspect="1"/>
          </p:cNvPicPr>
          <p:nvPr/>
        </p:nvPicPr>
        <p:blipFill>
          <a:blip r:embed="rId3"/>
          <a:stretch>
            <a:fillRect/>
          </a:stretch>
        </p:blipFill>
        <p:spPr>
          <a:xfrm>
            <a:off x="5488186" y="2866311"/>
            <a:ext cx="3653909" cy="3653909"/>
          </a:xfrm>
          <a:prstGeom prst="rect">
            <a:avLst/>
          </a:prstGeom>
        </p:spPr>
      </p:pic>
      <p:sp>
        <p:nvSpPr>
          <p:cNvPr id="8" name="Shape 5"/>
          <p:cNvSpPr/>
          <p:nvPr/>
        </p:nvSpPr>
        <p:spPr>
          <a:xfrm>
            <a:off x="5789533" y="3167658"/>
            <a:ext cx="564356" cy="564356"/>
          </a:xfrm>
          <a:prstGeom prst="roundRect">
            <a:avLst>
              <a:gd name="adj" fmla="val 1618634"/>
            </a:avLst>
          </a:prstGeom>
          <a:solidFill>
            <a:srgbClr val="F2EEEE"/>
          </a:solidFill>
          <a:ln/>
        </p:spPr>
        <p:txBody>
          <a:bodyPr/>
          <a:lstStyle/>
          <a:p>
            <a:endParaRPr lang="uk-UA"/>
          </a:p>
        </p:txBody>
      </p:sp>
      <p:pic>
        <p:nvPicPr>
          <p:cNvPr id="9" name="Image 1" descr="preencoded.png"/>
          <p:cNvPicPr>
            <a:picLocks noChangeAspect="1"/>
          </p:cNvPicPr>
          <p:nvPr/>
        </p:nvPicPr>
        <p:blipFill>
          <a:blip r:embed="rId4"/>
          <a:stretch>
            <a:fillRect/>
          </a:stretch>
        </p:blipFill>
        <p:spPr>
          <a:xfrm>
            <a:off x="5944672" y="3291126"/>
            <a:ext cx="253960" cy="317421"/>
          </a:xfrm>
          <a:prstGeom prst="rect">
            <a:avLst/>
          </a:prstGeom>
        </p:spPr>
      </p:pic>
      <p:sp>
        <p:nvSpPr>
          <p:cNvPr id="10" name="Text 6"/>
          <p:cNvSpPr/>
          <p:nvPr/>
        </p:nvSpPr>
        <p:spPr>
          <a:xfrm>
            <a:off x="9480709" y="1779032"/>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За призначенням</a:t>
            </a:r>
            <a:endParaRPr lang="en-US" sz="2200" dirty="0"/>
          </a:p>
        </p:txBody>
      </p:sp>
      <p:sp>
        <p:nvSpPr>
          <p:cNvPr id="11" name="Text 7"/>
          <p:cNvSpPr/>
          <p:nvPr/>
        </p:nvSpPr>
        <p:spPr>
          <a:xfrm>
            <a:off x="9480709" y="2267069"/>
            <a:ext cx="4359473" cy="361117"/>
          </a:xfrm>
          <a:prstGeom prst="rect">
            <a:avLst/>
          </a:prstGeom>
          <a:noFill/>
          <a:ln/>
        </p:spPr>
        <p:txBody>
          <a:bodyPr wrap="non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Зйомки для визначення обсягів робіт</a:t>
            </a:r>
            <a:endParaRPr lang="en-US" sz="1750" dirty="0"/>
          </a:p>
        </p:txBody>
      </p:sp>
      <p:sp>
        <p:nvSpPr>
          <p:cNvPr id="12" name="Text 8"/>
          <p:cNvSpPr/>
          <p:nvPr/>
        </p:nvSpPr>
        <p:spPr>
          <a:xfrm>
            <a:off x="9480709" y="2763560"/>
            <a:ext cx="4359473" cy="722233"/>
          </a:xfrm>
          <a:prstGeom prst="rect">
            <a:avLst/>
          </a:prstGeom>
          <a:noFill/>
          <a:ln/>
        </p:spPr>
        <p:txBody>
          <a:bodyPr wrap="squar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Зйомки для контролю положення виробок</a:t>
            </a:r>
            <a:endParaRPr lang="en-US" sz="1750" dirty="0"/>
          </a:p>
        </p:txBody>
      </p:sp>
      <p:sp>
        <p:nvSpPr>
          <p:cNvPr id="13" name="Text 9"/>
          <p:cNvSpPr/>
          <p:nvPr/>
        </p:nvSpPr>
        <p:spPr>
          <a:xfrm>
            <a:off x="9480709" y="3621167"/>
            <a:ext cx="4359473" cy="722233"/>
          </a:xfrm>
          <a:prstGeom prst="rect">
            <a:avLst/>
          </a:prstGeom>
          <a:noFill/>
          <a:ln/>
        </p:spPr>
        <p:txBody>
          <a:bodyPr wrap="squar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Зйомки для спостереження за деформаціями</a:t>
            </a:r>
            <a:endParaRPr lang="en-US" sz="1750" dirty="0"/>
          </a:p>
        </p:txBody>
      </p:sp>
      <p:pic>
        <p:nvPicPr>
          <p:cNvPr id="14" name="Image 2" descr="preencoded.png"/>
          <p:cNvPicPr>
            <a:picLocks noChangeAspect="1"/>
          </p:cNvPicPr>
          <p:nvPr/>
        </p:nvPicPr>
        <p:blipFill>
          <a:blip r:embed="rId5"/>
          <a:stretch>
            <a:fillRect/>
          </a:stretch>
        </p:blipFill>
        <p:spPr>
          <a:xfrm>
            <a:off x="5488186" y="2866311"/>
            <a:ext cx="3653909" cy="3653909"/>
          </a:xfrm>
          <a:prstGeom prst="rect">
            <a:avLst/>
          </a:prstGeom>
        </p:spPr>
      </p:pic>
      <p:sp>
        <p:nvSpPr>
          <p:cNvPr id="15" name="Shape 10"/>
          <p:cNvSpPr/>
          <p:nvPr/>
        </p:nvSpPr>
        <p:spPr>
          <a:xfrm>
            <a:off x="8276273" y="3167658"/>
            <a:ext cx="564356" cy="564356"/>
          </a:xfrm>
          <a:prstGeom prst="roundRect">
            <a:avLst>
              <a:gd name="adj" fmla="val 1618634"/>
            </a:avLst>
          </a:prstGeom>
          <a:solidFill>
            <a:srgbClr val="F2EEEE"/>
          </a:solidFill>
          <a:ln/>
        </p:spPr>
        <p:txBody>
          <a:bodyPr/>
          <a:lstStyle/>
          <a:p>
            <a:endParaRPr lang="uk-UA"/>
          </a:p>
        </p:txBody>
      </p:sp>
      <p:pic>
        <p:nvPicPr>
          <p:cNvPr id="16" name="Image 3" descr="preencoded.png"/>
          <p:cNvPicPr>
            <a:picLocks noChangeAspect="1"/>
          </p:cNvPicPr>
          <p:nvPr/>
        </p:nvPicPr>
        <p:blipFill>
          <a:blip r:embed="rId6"/>
          <a:stretch>
            <a:fillRect/>
          </a:stretch>
        </p:blipFill>
        <p:spPr>
          <a:xfrm>
            <a:off x="8431411" y="3291126"/>
            <a:ext cx="253960" cy="317421"/>
          </a:xfrm>
          <a:prstGeom prst="rect">
            <a:avLst/>
          </a:prstGeom>
        </p:spPr>
      </p:pic>
      <p:sp>
        <p:nvSpPr>
          <p:cNvPr id="17" name="Text 11"/>
          <p:cNvSpPr/>
          <p:nvPr/>
        </p:nvSpPr>
        <p:spPr>
          <a:xfrm>
            <a:off x="9480709" y="5223629"/>
            <a:ext cx="3375065" cy="352663"/>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Організаційна структура</a:t>
            </a:r>
            <a:endParaRPr lang="en-US" sz="2200" dirty="0"/>
          </a:p>
        </p:txBody>
      </p:sp>
      <p:sp>
        <p:nvSpPr>
          <p:cNvPr id="18" name="Text 12"/>
          <p:cNvSpPr/>
          <p:nvPr/>
        </p:nvSpPr>
        <p:spPr>
          <a:xfrm>
            <a:off x="9480709" y="5711666"/>
            <a:ext cx="4359473" cy="361117"/>
          </a:xfrm>
          <a:prstGeom prst="rect">
            <a:avLst/>
          </a:prstGeom>
          <a:noFill/>
          <a:ln/>
        </p:spPr>
        <p:txBody>
          <a:bodyPr wrap="non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Головний маркшейдер кар'єра</a:t>
            </a:r>
            <a:endParaRPr lang="en-US" sz="1750" dirty="0"/>
          </a:p>
        </p:txBody>
      </p:sp>
      <p:sp>
        <p:nvSpPr>
          <p:cNvPr id="19" name="Text 13"/>
          <p:cNvSpPr/>
          <p:nvPr/>
        </p:nvSpPr>
        <p:spPr>
          <a:xfrm>
            <a:off x="9480709" y="6208157"/>
            <a:ext cx="4359473" cy="361117"/>
          </a:xfrm>
          <a:prstGeom prst="rect">
            <a:avLst/>
          </a:prstGeom>
          <a:noFill/>
          <a:ln/>
        </p:spPr>
        <p:txBody>
          <a:bodyPr wrap="non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Дільничні маркшейдери</a:t>
            </a:r>
            <a:endParaRPr lang="en-US" sz="1750" dirty="0"/>
          </a:p>
        </p:txBody>
      </p:sp>
      <p:sp>
        <p:nvSpPr>
          <p:cNvPr id="20" name="Text 14"/>
          <p:cNvSpPr/>
          <p:nvPr/>
        </p:nvSpPr>
        <p:spPr>
          <a:xfrm>
            <a:off x="9480709" y="6704648"/>
            <a:ext cx="4359473" cy="361117"/>
          </a:xfrm>
          <a:prstGeom prst="rect">
            <a:avLst/>
          </a:prstGeom>
          <a:noFill/>
          <a:ln/>
        </p:spPr>
        <p:txBody>
          <a:bodyPr wrap="non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Маркшейдерські бригади</a:t>
            </a:r>
            <a:endParaRPr lang="en-US" sz="1750" dirty="0"/>
          </a:p>
        </p:txBody>
      </p:sp>
      <p:pic>
        <p:nvPicPr>
          <p:cNvPr id="21" name="Image 4" descr="preencoded.png"/>
          <p:cNvPicPr>
            <a:picLocks noChangeAspect="1"/>
          </p:cNvPicPr>
          <p:nvPr/>
        </p:nvPicPr>
        <p:blipFill>
          <a:blip r:embed="rId7"/>
          <a:stretch>
            <a:fillRect/>
          </a:stretch>
        </p:blipFill>
        <p:spPr>
          <a:xfrm>
            <a:off x="5488186" y="2866311"/>
            <a:ext cx="3653909" cy="3653909"/>
          </a:xfrm>
          <a:prstGeom prst="rect">
            <a:avLst/>
          </a:prstGeom>
        </p:spPr>
      </p:pic>
      <p:sp>
        <p:nvSpPr>
          <p:cNvPr id="22" name="Shape 15"/>
          <p:cNvSpPr/>
          <p:nvPr/>
        </p:nvSpPr>
        <p:spPr>
          <a:xfrm>
            <a:off x="8276273" y="5654397"/>
            <a:ext cx="564356" cy="564356"/>
          </a:xfrm>
          <a:prstGeom prst="roundRect">
            <a:avLst>
              <a:gd name="adj" fmla="val 1618634"/>
            </a:avLst>
          </a:prstGeom>
          <a:solidFill>
            <a:srgbClr val="F2EEEE"/>
          </a:solidFill>
          <a:ln/>
        </p:spPr>
        <p:txBody>
          <a:bodyPr/>
          <a:lstStyle/>
          <a:p>
            <a:endParaRPr lang="uk-UA"/>
          </a:p>
        </p:txBody>
      </p:sp>
      <p:pic>
        <p:nvPicPr>
          <p:cNvPr id="23" name="Image 5" descr="preencoded.png"/>
          <p:cNvPicPr>
            <a:picLocks noChangeAspect="1"/>
          </p:cNvPicPr>
          <p:nvPr/>
        </p:nvPicPr>
        <p:blipFill>
          <a:blip r:embed="rId8"/>
          <a:stretch>
            <a:fillRect/>
          </a:stretch>
        </p:blipFill>
        <p:spPr>
          <a:xfrm>
            <a:off x="8431411" y="5777865"/>
            <a:ext cx="253960" cy="317421"/>
          </a:xfrm>
          <a:prstGeom prst="rect">
            <a:avLst/>
          </a:prstGeom>
        </p:spPr>
      </p:pic>
      <p:sp>
        <p:nvSpPr>
          <p:cNvPr id="24" name="Text 16"/>
          <p:cNvSpPr/>
          <p:nvPr/>
        </p:nvSpPr>
        <p:spPr>
          <a:xfrm>
            <a:off x="2085975" y="4682014"/>
            <a:ext cx="3063597" cy="352663"/>
          </a:xfrm>
          <a:prstGeom prst="rect">
            <a:avLst/>
          </a:prstGeom>
          <a:noFill/>
          <a:ln/>
        </p:spPr>
        <p:txBody>
          <a:bodyPr wrap="none" lIns="0" tIns="0" rIns="0" bIns="0" rtlCol="0" anchor="t"/>
          <a:lstStyle/>
          <a:p>
            <a:pPr marL="0" indent="0" algn="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Технологія виконання</a:t>
            </a:r>
            <a:endParaRPr lang="en-US" sz="2200" dirty="0"/>
          </a:p>
        </p:txBody>
      </p:sp>
      <p:sp>
        <p:nvSpPr>
          <p:cNvPr id="25" name="Text 17"/>
          <p:cNvSpPr/>
          <p:nvPr/>
        </p:nvSpPr>
        <p:spPr>
          <a:xfrm>
            <a:off x="790218" y="5170051"/>
            <a:ext cx="4359354" cy="722233"/>
          </a:xfrm>
          <a:prstGeom prst="rect">
            <a:avLst/>
          </a:prstGeom>
          <a:noFill/>
          <a:ln/>
        </p:spPr>
        <p:txBody>
          <a:bodyPr wrap="square" lIns="0" tIns="0" rIns="0" bIns="0" rtlCol="0" anchor="t"/>
          <a:lstStyle/>
          <a:p>
            <a:pPr marL="0" indent="0" algn="r">
              <a:lnSpc>
                <a:spcPts val="2800"/>
              </a:lnSpc>
              <a:buNone/>
            </a:pPr>
            <a:r>
              <a:rPr lang="en-US" sz="1750" dirty="0">
                <a:solidFill>
                  <a:srgbClr val="464646"/>
                </a:solidFill>
                <a:latin typeface="Inter Medium" pitchFamily="34" charset="0"/>
                <a:ea typeface="Inter Medium" pitchFamily="34" charset="-122"/>
                <a:cs typeface="Inter Medium" pitchFamily="34" charset="-120"/>
              </a:rPr>
              <a:t>Підготовчий етап (збір даних, підготовка обладнання)</a:t>
            </a:r>
            <a:endParaRPr lang="en-US" sz="1750" dirty="0"/>
          </a:p>
        </p:txBody>
      </p:sp>
      <p:sp>
        <p:nvSpPr>
          <p:cNvPr id="26" name="Text 18"/>
          <p:cNvSpPr/>
          <p:nvPr/>
        </p:nvSpPr>
        <p:spPr>
          <a:xfrm>
            <a:off x="790218" y="6027658"/>
            <a:ext cx="4359354" cy="722233"/>
          </a:xfrm>
          <a:prstGeom prst="rect">
            <a:avLst/>
          </a:prstGeom>
          <a:noFill/>
          <a:ln/>
        </p:spPr>
        <p:txBody>
          <a:bodyPr wrap="square" lIns="0" tIns="0" rIns="0" bIns="0" rtlCol="0" anchor="t"/>
          <a:lstStyle/>
          <a:p>
            <a:pPr marL="0" indent="0" algn="r">
              <a:lnSpc>
                <a:spcPts val="2800"/>
              </a:lnSpc>
              <a:buNone/>
            </a:pPr>
            <a:r>
              <a:rPr lang="en-US" sz="1750" dirty="0">
                <a:solidFill>
                  <a:srgbClr val="464646"/>
                </a:solidFill>
                <a:latin typeface="Inter Medium" pitchFamily="34" charset="0"/>
                <a:ea typeface="Inter Medium" pitchFamily="34" charset="-122"/>
                <a:cs typeface="Inter Medium" pitchFamily="34" charset="-120"/>
              </a:rPr>
              <a:t>Польові роботи (виконання вимірювань)</a:t>
            </a:r>
            <a:endParaRPr lang="en-US" sz="1750" dirty="0"/>
          </a:p>
        </p:txBody>
      </p:sp>
      <p:sp>
        <p:nvSpPr>
          <p:cNvPr id="27" name="Text 19"/>
          <p:cNvSpPr/>
          <p:nvPr/>
        </p:nvSpPr>
        <p:spPr>
          <a:xfrm>
            <a:off x="790218" y="6885265"/>
            <a:ext cx="4359354" cy="722233"/>
          </a:xfrm>
          <a:prstGeom prst="rect">
            <a:avLst/>
          </a:prstGeom>
          <a:noFill/>
          <a:ln/>
        </p:spPr>
        <p:txBody>
          <a:bodyPr wrap="square" lIns="0" tIns="0" rIns="0" bIns="0" rtlCol="0" anchor="t"/>
          <a:lstStyle/>
          <a:p>
            <a:pPr marL="0" indent="0" algn="r">
              <a:lnSpc>
                <a:spcPts val="2800"/>
              </a:lnSpc>
              <a:buNone/>
            </a:pPr>
            <a:r>
              <a:rPr lang="en-US" sz="1750" dirty="0">
                <a:solidFill>
                  <a:srgbClr val="464646"/>
                </a:solidFill>
                <a:latin typeface="Inter Medium" pitchFamily="34" charset="0"/>
                <a:ea typeface="Inter Medium" pitchFamily="34" charset="-122"/>
                <a:cs typeface="Inter Medium" pitchFamily="34" charset="-120"/>
              </a:rPr>
              <a:t>Камеральні роботи (обробка даних, складання документації)</a:t>
            </a:r>
            <a:endParaRPr lang="en-US" sz="1750" dirty="0"/>
          </a:p>
        </p:txBody>
      </p:sp>
      <p:pic>
        <p:nvPicPr>
          <p:cNvPr id="28" name="Image 6" descr="preencoded.png"/>
          <p:cNvPicPr>
            <a:picLocks noChangeAspect="1"/>
          </p:cNvPicPr>
          <p:nvPr/>
        </p:nvPicPr>
        <p:blipFill>
          <a:blip r:embed="rId9"/>
          <a:stretch>
            <a:fillRect/>
          </a:stretch>
        </p:blipFill>
        <p:spPr>
          <a:xfrm>
            <a:off x="5488186" y="2866311"/>
            <a:ext cx="3653909" cy="3653909"/>
          </a:xfrm>
          <a:prstGeom prst="rect">
            <a:avLst/>
          </a:prstGeom>
        </p:spPr>
      </p:pic>
      <p:sp>
        <p:nvSpPr>
          <p:cNvPr id="29" name="Shape 20"/>
          <p:cNvSpPr/>
          <p:nvPr/>
        </p:nvSpPr>
        <p:spPr>
          <a:xfrm>
            <a:off x="5789533" y="5654397"/>
            <a:ext cx="564356" cy="564356"/>
          </a:xfrm>
          <a:prstGeom prst="roundRect">
            <a:avLst>
              <a:gd name="adj" fmla="val 1618634"/>
            </a:avLst>
          </a:prstGeom>
          <a:solidFill>
            <a:srgbClr val="F2EEEE"/>
          </a:solidFill>
          <a:ln/>
        </p:spPr>
        <p:txBody>
          <a:bodyPr/>
          <a:lstStyle/>
          <a:p>
            <a:endParaRPr lang="uk-UA"/>
          </a:p>
        </p:txBody>
      </p:sp>
      <p:pic>
        <p:nvPicPr>
          <p:cNvPr id="30" name="Image 7" descr="preencoded.png"/>
          <p:cNvPicPr>
            <a:picLocks noChangeAspect="1"/>
          </p:cNvPicPr>
          <p:nvPr/>
        </p:nvPicPr>
        <p:blipFill>
          <a:blip r:embed="rId10"/>
          <a:stretch>
            <a:fillRect/>
          </a:stretch>
        </p:blipFill>
        <p:spPr>
          <a:xfrm>
            <a:off x="5944672" y="5777865"/>
            <a:ext cx="253960" cy="3174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21229" y="420410"/>
            <a:ext cx="8074343" cy="955119"/>
          </a:xfrm>
          <a:prstGeom prst="rect">
            <a:avLst/>
          </a:prstGeom>
          <a:noFill/>
          <a:ln/>
        </p:spPr>
        <p:txBody>
          <a:bodyPr wrap="square" lIns="0" tIns="0" rIns="0" bIns="0" rtlCol="0" anchor="t"/>
          <a:lstStyle/>
          <a:p>
            <a:pPr marL="0" indent="0" algn="l">
              <a:lnSpc>
                <a:spcPts val="3750"/>
              </a:lnSpc>
              <a:buNone/>
            </a:pPr>
            <a:r>
              <a:rPr lang="en-US" sz="3000" dirty="0">
                <a:solidFill>
                  <a:srgbClr val="030303"/>
                </a:solidFill>
                <a:latin typeface="DM Sans Semi Bold" pitchFamily="34" charset="0"/>
                <a:ea typeface="DM Sans Semi Bold" pitchFamily="34" charset="-122"/>
                <a:cs typeface="DM Sans Semi Bold" pitchFamily="34" charset="-120"/>
              </a:rPr>
              <a:t>Техніка безпеки при маркшейдерських зйомках</a:t>
            </a:r>
            <a:endParaRPr lang="en-US" sz="3000" dirty="0"/>
          </a:p>
        </p:txBody>
      </p:sp>
      <p:pic>
        <p:nvPicPr>
          <p:cNvPr id="4" name="Image 1" descr="preencoded.png"/>
          <p:cNvPicPr>
            <a:picLocks noChangeAspect="1"/>
          </p:cNvPicPr>
          <p:nvPr/>
        </p:nvPicPr>
        <p:blipFill>
          <a:blip r:embed="rId4"/>
          <a:stretch>
            <a:fillRect/>
          </a:stretch>
        </p:blipFill>
        <p:spPr>
          <a:xfrm>
            <a:off x="6021229" y="1604724"/>
            <a:ext cx="764143" cy="1476613"/>
          </a:xfrm>
          <a:prstGeom prst="rect">
            <a:avLst/>
          </a:prstGeom>
        </p:spPr>
      </p:pic>
      <p:sp>
        <p:nvSpPr>
          <p:cNvPr id="5" name="Text 1"/>
          <p:cNvSpPr/>
          <p:nvPr/>
        </p:nvSpPr>
        <p:spPr>
          <a:xfrm>
            <a:off x="7014567" y="1757482"/>
            <a:ext cx="1910358" cy="238839"/>
          </a:xfrm>
          <a:prstGeom prst="rect">
            <a:avLst/>
          </a:prstGeom>
          <a:noFill/>
          <a:ln/>
        </p:spPr>
        <p:txBody>
          <a:bodyPr wrap="none" lIns="0" tIns="0" rIns="0" bIns="0" rtlCol="0" anchor="t"/>
          <a:lstStyle/>
          <a:p>
            <a:pPr marL="0" indent="0" algn="l">
              <a:lnSpc>
                <a:spcPts val="1850"/>
              </a:lnSpc>
              <a:buNone/>
            </a:pPr>
            <a:r>
              <a:rPr lang="en-US" sz="1500" dirty="0">
                <a:solidFill>
                  <a:srgbClr val="464646"/>
                </a:solidFill>
                <a:latin typeface="DM Sans Semi Bold" pitchFamily="34" charset="0"/>
                <a:ea typeface="DM Sans Semi Bold" pitchFamily="34" charset="-122"/>
                <a:cs typeface="DM Sans Semi Bold" pitchFamily="34" charset="-120"/>
              </a:rPr>
              <a:t>Підготовчі заходи</a:t>
            </a:r>
            <a:endParaRPr lang="en-US" sz="1500" dirty="0"/>
          </a:p>
        </p:txBody>
      </p:sp>
      <p:sp>
        <p:nvSpPr>
          <p:cNvPr id="6" name="Text 2"/>
          <p:cNvSpPr/>
          <p:nvPr/>
        </p:nvSpPr>
        <p:spPr>
          <a:xfrm>
            <a:off x="7014567" y="2087999"/>
            <a:ext cx="7081004" cy="244554"/>
          </a:xfrm>
          <a:prstGeom prst="rect">
            <a:avLst/>
          </a:prstGeom>
          <a:noFill/>
          <a:ln/>
        </p:spPr>
        <p:txBody>
          <a:bodyPr wrap="none" lIns="0" tIns="0" rIns="0" bIns="0" rtlCol="0" anchor="t"/>
          <a:lstStyle/>
          <a:p>
            <a:pPr marL="342900" indent="-342900" algn="l">
              <a:lnSpc>
                <a:spcPts val="1900"/>
              </a:lnSpc>
              <a:buSzPct val="100000"/>
              <a:buChar char="•"/>
            </a:pPr>
            <a:r>
              <a:rPr lang="en-US" sz="1200" dirty="0">
                <a:solidFill>
                  <a:srgbClr val="464646"/>
                </a:solidFill>
                <a:latin typeface="Inter Medium" pitchFamily="34" charset="0"/>
                <a:ea typeface="Inter Medium" pitchFamily="34" charset="-122"/>
                <a:cs typeface="Inter Medium" pitchFamily="34" charset="-120"/>
              </a:rPr>
              <a:t>Узгодження робіт з керівництвом кар'єра</a:t>
            </a:r>
            <a:endParaRPr lang="en-US" sz="1200" dirty="0"/>
          </a:p>
        </p:txBody>
      </p:sp>
      <p:sp>
        <p:nvSpPr>
          <p:cNvPr id="7" name="Text 3"/>
          <p:cNvSpPr/>
          <p:nvPr/>
        </p:nvSpPr>
        <p:spPr>
          <a:xfrm>
            <a:off x="7014567" y="2386013"/>
            <a:ext cx="7081004" cy="244554"/>
          </a:xfrm>
          <a:prstGeom prst="rect">
            <a:avLst/>
          </a:prstGeom>
          <a:noFill/>
          <a:ln/>
        </p:spPr>
        <p:txBody>
          <a:bodyPr wrap="none" lIns="0" tIns="0" rIns="0" bIns="0" rtlCol="0" anchor="t"/>
          <a:lstStyle/>
          <a:p>
            <a:pPr marL="342900" indent="-342900" algn="l">
              <a:lnSpc>
                <a:spcPts val="1900"/>
              </a:lnSpc>
              <a:buSzPct val="100000"/>
              <a:buChar char="•"/>
            </a:pPr>
            <a:r>
              <a:rPr lang="en-US" sz="1200" dirty="0">
                <a:solidFill>
                  <a:srgbClr val="464646"/>
                </a:solidFill>
                <a:latin typeface="Inter Medium" pitchFamily="34" charset="0"/>
                <a:ea typeface="Inter Medium" pitchFamily="34" charset="-122"/>
                <a:cs typeface="Inter Medium" pitchFamily="34" charset="-120"/>
              </a:rPr>
              <a:t>Отримання наряд-допуску на виконання робіт</a:t>
            </a:r>
            <a:endParaRPr lang="en-US" sz="1200" dirty="0"/>
          </a:p>
        </p:txBody>
      </p:sp>
      <p:sp>
        <p:nvSpPr>
          <p:cNvPr id="8" name="Text 4"/>
          <p:cNvSpPr/>
          <p:nvPr/>
        </p:nvSpPr>
        <p:spPr>
          <a:xfrm>
            <a:off x="7014567" y="2684026"/>
            <a:ext cx="7081004" cy="244554"/>
          </a:xfrm>
          <a:prstGeom prst="rect">
            <a:avLst/>
          </a:prstGeom>
          <a:noFill/>
          <a:ln/>
        </p:spPr>
        <p:txBody>
          <a:bodyPr wrap="none" lIns="0" tIns="0" rIns="0" bIns="0" rtlCol="0" anchor="t"/>
          <a:lstStyle/>
          <a:p>
            <a:pPr marL="342900" indent="-342900" algn="l">
              <a:lnSpc>
                <a:spcPts val="1900"/>
              </a:lnSpc>
              <a:buSzPct val="100000"/>
              <a:buChar char="•"/>
            </a:pPr>
            <a:r>
              <a:rPr lang="en-US" sz="1200" dirty="0">
                <a:solidFill>
                  <a:srgbClr val="464646"/>
                </a:solidFill>
                <a:latin typeface="Inter Medium" pitchFamily="34" charset="0"/>
                <a:ea typeface="Inter Medium" pitchFamily="34" charset="-122"/>
                <a:cs typeface="Inter Medium" pitchFamily="34" charset="-120"/>
              </a:rPr>
              <a:t>Проведення інструктажів з техніки безпеки</a:t>
            </a:r>
            <a:endParaRPr lang="en-US" sz="1200" dirty="0"/>
          </a:p>
        </p:txBody>
      </p:sp>
      <p:pic>
        <p:nvPicPr>
          <p:cNvPr id="9" name="Image 2" descr="preencoded.png"/>
          <p:cNvPicPr>
            <a:picLocks noChangeAspect="1"/>
          </p:cNvPicPr>
          <p:nvPr/>
        </p:nvPicPr>
        <p:blipFill>
          <a:blip r:embed="rId5"/>
          <a:stretch>
            <a:fillRect/>
          </a:stretch>
        </p:blipFill>
        <p:spPr>
          <a:xfrm>
            <a:off x="6021229" y="3081338"/>
            <a:ext cx="764143" cy="1476613"/>
          </a:xfrm>
          <a:prstGeom prst="rect">
            <a:avLst/>
          </a:prstGeom>
        </p:spPr>
      </p:pic>
      <p:sp>
        <p:nvSpPr>
          <p:cNvPr id="10" name="Text 5"/>
          <p:cNvSpPr/>
          <p:nvPr/>
        </p:nvSpPr>
        <p:spPr>
          <a:xfrm>
            <a:off x="7014567" y="3234095"/>
            <a:ext cx="1910358" cy="238839"/>
          </a:xfrm>
          <a:prstGeom prst="rect">
            <a:avLst/>
          </a:prstGeom>
          <a:noFill/>
          <a:ln/>
        </p:spPr>
        <p:txBody>
          <a:bodyPr wrap="none" lIns="0" tIns="0" rIns="0" bIns="0" rtlCol="0" anchor="t"/>
          <a:lstStyle/>
          <a:p>
            <a:pPr marL="0" indent="0" algn="l">
              <a:lnSpc>
                <a:spcPts val="1850"/>
              </a:lnSpc>
              <a:buNone/>
            </a:pPr>
            <a:r>
              <a:rPr lang="en-US" sz="1500" dirty="0">
                <a:solidFill>
                  <a:srgbClr val="464646"/>
                </a:solidFill>
                <a:latin typeface="DM Sans Semi Bold" pitchFamily="34" charset="0"/>
                <a:ea typeface="DM Sans Semi Bold" pitchFamily="34" charset="-122"/>
                <a:cs typeface="DM Sans Semi Bold" pitchFamily="34" charset="-120"/>
              </a:rPr>
              <a:t>Засоби захисту</a:t>
            </a:r>
            <a:endParaRPr lang="en-US" sz="1500" dirty="0"/>
          </a:p>
        </p:txBody>
      </p:sp>
      <p:sp>
        <p:nvSpPr>
          <p:cNvPr id="11" name="Text 6"/>
          <p:cNvSpPr/>
          <p:nvPr/>
        </p:nvSpPr>
        <p:spPr>
          <a:xfrm>
            <a:off x="7014567" y="3564612"/>
            <a:ext cx="7081004" cy="244554"/>
          </a:xfrm>
          <a:prstGeom prst="rect">
            <a:avLst/>
          </a:prstGeom>
          <a:noFill/>
          <a:ln/>
        </p:spPr>
        <p:txBody>
          <a:bodyPr wrap="none" lIns="0" tIns="0" rIns="0" bIns="0" rtlCol="0" anchor="t"/>
          <a:lstStyle/>
          <a:p>
            <a:pPr marL="342900" indent="-342900" algn="l">
              <a:lnSpc>
                <a:spcPts val="1900"/>
              </a:lnSpc>
              <a:buSzPct val="100000"/>
              <a:buChar char="•"/>
            </a:pPr>
            <a:r>
              <a:rPr lang="en-US" sz="1200" dirty="0">
                <a:solidFill>
                  <a:srgbClr val="464646"/>
                </a:solidFill>
                <a:latin typeface="Inter Medium" pitchFamily="34" charset="0"/>
                <a:ea typeface="Inter Medium" pitchFamily="34" charset="-122"/>
                <a:cs typeface="Inter Medium" pitchFamily="34" charset="-120"/>
              </a:rPr>
              <a:t>Використання захисних касок</a:t>
            </a:r>
            <a:endParaRPr lang="en-US" sz="1200" dirty="0"/>
          </a:p>
        </p:txBody>
      </p:sp>
      <p:sp>
        <p:nvSpPr>
          <p:cNvPr id="12" name="Text 7"/>
          <p:cNvSpPr/>
          <p:nvPr/>
        </p:nvSpPr>
        <p:spPr>
          <a:xfrm>
            <a:off x="7014567" y="3862626"/>
            <a:ext cx="7081004" cy="244554"/>
          </a:xfrm>
          <a:prstGeom prst="rect">
            <a:avLst/>
          </a:prstGeom>
          <a:noFill/>
          <a:ln/>
        </p:spPr>
        <p:txBody>
          <a:bodyPr wrap="none" lIns="0" tIns="0" rIns="0" bIns="0" rtlCol="0" anchor="t"/>
          <a:lstStyle/>
          <a:p>
            <a:pPr marL="342900" indent="-342900" algn="l">
              <a:lnSpc>
                <a:spcPts val="1900"/>
              </a:lnSpc>
              <a:buSzPct val="100000"/>
              <a:buChar char="•"/>
            </a:pPr>
            <a:r>
              <a:rPr lang="en-US" sz="1200" dirty="0">
                <a:solidFill>
                  <a:srgbClr val="464646"/>
                </a:solidFill>
                <a:latin typeface="Inter Medium" pitchFamily="34" charset="0"/>
                <a:ea typeface="Inter Medium" pitchFamily="34" charset="-122"/>
                <a:cs typeface="Inter Medium" pitchFamily="34" charset="-120"/>
              </a:rPr>
              <a:t>Носіння спеціального одягу та взуття</a:t>
            </a:r>
            <a:endParaRPr lang="en-US" sz="1200" dirty="0"/>
          </a:p>
        </p:txBody>
      </p:sp>
      <p:sp>
        <p:nvSpPr>
          <p:cNvPr id="13" name="Text 8"/>
          <p:cNvSpPr/>
          <p:nvPr/>
        </p:nvSpPr>
        <p:spPr>
          <a:xfrm>
            <a:off x="7014567" y="4160639"/>
            <a:ext cx="7081004" cy="244554"/>
          </a:xfrm>
          <a:prstGeom prst="rect">
            <a:avLst/>
          </a:prstGeom>
          <a:noFill/>
          <a:ln/>
        </p:spPr>
        <p:txBody>
          <a:bodyPr wrap="none" lIns="0" tIns="0" rIns="0" bIns="0" rtlCol="0" anchor="t"/>
          <a:lstStyle/>
          <a:p>
            <a:pPr marL="342900" indent="-342900" algn="l">
              <a:lnSpc>
                <a:spcPts val="1900"/>
              </a:lnSpc>
              <a:buSzPct val="100000"/>
              <a:buChar char="•"/>
            </a:pPr>
            <a:r>
              <a:rPr lang="en-US" sz="1200" dirty="0">
                <a:solidFill>
                  <a:srgbClr val="464646"/>
                </a:solidFill>
                <a:latin typeface="Inter Medium" pitchFamily="34" charset="0"/>
                <a:ea typeface="Inter Medium" pitchFamily="34" charset="-122"/>
                <a:cs typeface="Inter Medium" pitchFamily="34" charset="-120"/>
              </a:rPr>
              <a:t>Застосування додаткових засобів захисту за потреби</a:t>
            </a:r>
            <a:endParaRPr lang="en-US" sz="1200" dirty="0"/>
          </a:p>
        </p:txBody>
      </p:sp>
      <p:pic>
        <p:nvPicPr>
          <p:cNvPr id="14" name="Image 3" descr="preencoded.png"/>
          <p:cNvPicPr>
            <a:picLocks noChangeAspect="1"/>
          </p:cNvPicPr>
          <p:nvPr/>
        </p:nvPicPr>
        <p:blipFill>
          <a:blip r:embed="rId6"/>
          <a:stretch>
            <a:fillRect/>
          </a:stretch>
        </p:blipFill>
        <p:spPr>
          <a:xfrm>
            <a:off x="6021229" y="4557951"/>
            <a:ext cx="764143" cy="1774627"/>
          </a:xfrm>
          <a:prstGeom prst="rect">
            <a:avLst/>
          </a:prstGeom>
        </p:spPr>
      </p:pic>
      <p:sp>
        <p:nvSpPr>
          <p:cNvPr id="15" name="Text 9"/>
          <p:cNvSpPr/>
          <p:nvPr/>
        </p:nvSpPr>
        <p:spPr>
          <a:xfrm>
            <a:off x="7014567" y="4710708"/>
            <a:ext cx="2353628" cy="238839"/>
          </a:xfrm>
          <a:prstGeom prst="rect">
            <a:avLst/>
          </a:prstGeom>
          <a:noFill/>
          <a:ln/>
        </p:spPr>
        <p:txBody>
          <a:bodyPr wrap="none" lIns="0" tIns="0" rIns="0" bIns="0" rtlCol="0" anchor="t"/>
          <a:lstStyle/>
          <a:p>
            <a:pPr marL="0" indent="0" algn="l">
              <a:lnSpc>
                <a:spcPts val="1850"/>
              </a:lnSpc>
              <a:buNone/>
            </a:pPr>
            <a:r>
              <a:rPr lang="en-US" sz="1500" dirty="0">
                <a:solidFill>
                  <a:srgbClr val="464646"/>
                </a:solidFill>
                <a:latin typeface="DM Sans Semi Bold" pitchFamily="34" charset="0"/>
                <a:ea typeface="DM Sans Semi Bold" pitchFamily="34" charset="-122"/>
                <a:cs typeface="DM Sans Semi Bold" pitchFamily="34" charset="-120"/>
              </a:rPr>
              <a:t>Особливі заходи безпеки</a:t>
            </a:r>
            <a:endParaRPr lang="en-US" sz="1500" dirty="0"/>
          </a:p>
        </p:txBody>
      </p:sp>
      <p:sp>
        <p:nvSpPr>
          <p:cNvPr id="16" name="Text 10"/>
          <p:cNvSpPr/>
          <p:nvPr/>
        </p:nvSpPr>
        <p:spPr>
          <a:xfrm>
            <a:off x="7014567" y="5041225"/>
            <a:ext cx="7081004" cy="244554"/>
          </a:xfrm>
          <a:prstGeom prst="rect">
            <a:avLst/>
          </a:prstGeom>
          <a:noFill/>
          <a:ln/>
        </p:spPr>
        <p:txBody>
          <a:bodyPr wrap="none" lIns="0" tIns="0" rIns="0" bIns="0" rtlCol="0" anchor="t"/>
          <a:lstStyle/>
          <a:p>
            <a:pPr marL="342900" indent="-342900" algn="l">
              <a:lnSpc>
                <a:spcPts val="1900"/>
              </a:lnSpc>
              <a:buSzPct val="100000"/>
              <a:buChar char="•"/>
            </a:pPr>
            <a:r>
              <a:rPr lang="en-US" sz="1200" dirty="0">
                <a:solidFill>
                  <a:srgbClr val="464646"/>
                </a:solidFill>
                <a:latin typeface="Inter Medium" pitchFamily="34" charset="0"/>
                <a:ea typeface="Inter Medium" pitchFamily="34" charset="-122"/>
                <a:cs typeface="Inter Medium" pitchFamily="34" charset="-120"/>
              </a:rPr>
              <a:t>На нестійких бортах та уступах</a:t>
            </a:r>
            <a:endParaRPr lang="en-US" sz="1200" dirty="0"/>
          </a:p>
        </p:txBody>
      </p:sp>
      <p:sp>
        <p:nvSpPr>
          <p:cNvPr id="17" name="Text 11"/>
          <p:cNvSpPr/>
          <p:nvPr/>
        </p:nvSpPr>
        <p:spPr>
          <a:xfrm>
            <a:off x="7014567" y="5339239"/>
            <a:ext cx="7081004" cy="244554"/>
          </a:xfrm>
          <a:prstGeom prst="rect">
            <a:avLst/>
          </a:prstGeom>
          <a:noFill/>
          <a:ln/>
        </p:spPr>
        <p:txBody>
          <a:bodyPr wrap="none" lIns="0" tIns="0" rIns="0" bIns="0" rtlCol="0" anchor="t"/>
          <a:lstStyle/>
          <a:p>
            <a:pPr marL="342900" indent="-342900" algn="l">
              <a:lnSpc>
                <a:spcPts val="1900"/>
              </a:lnSpc>
              <a:buSzPct val="100000"/>
              <a:buChar char="•"/>
            </a:pPr>
            <a:r>
              <a:rPr lang="en-US" sz="1200" dirty="0">
                <a:solidFill>
                  <a:srgbClr val="464646"/>
                </a:solidFill>
                <a:latin typeface="Inter Medium" pitchFamily="34" charset="0"/>
                <a:ea typeface="Inter Medium" pitchFamily="34" charset="-122"/>
                <a:cs typeface="Inter Medium" pitchFamily="34" charset="-120"/>
              </a:rPr>
              <a:t>Поблизу працюючого гірничого обладнання</a:t>
            </a:r>
            <a:endParaRPr lang="en-US" sz="1200" dirty="0"/>
          </a:p>
        </p:txBody>
      </p:sp>
      <p:sp>
        <p:nvSpPr>
          <p:cNvPr id="18" name="Text 12"/>
          <p:cNvSpPr/>
          <p:nvPr/>
        </p:nvSpPr>
        <p:spPr>
          <a:xfrm>
            <a:off x="7014567" y="5637252"/>
            <a:ext cx="7081004" cy="244554"/>
          </a:xfrm>
          <a:prstGeom prst="rect">
            <a:avLst/>
          </a:prstGeom>
          <a:noFill/>
          <a:ln/>
        </p:spPr>
        <p:txBody>
          <a:bodyPr wrap="none" lIns="0" tIns="0" rIns="0" bIns="0" rtlCol="0" anchor="t"/>
          <a:lstStyle/>
          <a:p>
            <a:pPr marL="342900" indent="-342900" algn="l">
              <a:lnSpc>
                <a:spcPts val="1900"/>
              </a:lnSpc>
              <a:buSzPct val="100000"/>
              <a:buChar char="•"/>
            </a:pPr>
            <a:r>
              <a:rPr lang="en-US" sz="1200" dirty="0">
                <a:solidFill>
                  <a:srgbClr val="464646"/>
                </a:solidFill>
                <a:latin typeface="Inter Medium" pitchFamily="34" charset="0"/>
                <a:ea typeface="Inter Medium" pitchFamily="34" charset="-122"/>
                <a:cs typeface="Inter Medium" pitchFamily="34" charset="-120"/>
              </a:rPr>
              <a:t>В зоні можливого обвалення</a:t>
            </a:r>
            <a:endParaRPr lang="en-US" sz="1200" dirty="0"/>
          </a:p>
        </p:txBody>
      </p:sp>
      <p:sp>
        <p:nvSpPr>
          <p:cNvPr id="19" name="Text 13"/>
          <p:cNvSpPr/>
          <p:nvPr/>
        </p:nvSpPr>
        <p:spPr>
          <a:xfrm>
            <a:off x="7014567" y="5935266"/>
            <a:ext cx="7081004" cy="244554"/>
          </a:xfrm>
          <a:prstGeom prst="rect">
            <a:avLst/>
          </a:prstGeom>
          <a:noFill/>
          <a:ln/>
        </p:spPr>
        <p:txBody>
          <a:bodyPr wrap="none" lIns="0" tIns="0" rIns="0" bIns="0" rtlCol="0" anchor="t"/>
          <a:lstStyle/>
          <a:p>
            <a:pPr marL="342900" indent="-342900" algn="l">
              <a:lnSpc>
                <a:spcPts val="1900"/>
              </a:lnSpc>
              <a:buSzPct val="100000"/>
              <a:buChar char="•"/>
            </a:pPr>
            <a:r>
              <a:rPr lang="en-US" sz="1200" dirty="0">
                <a:solidFill>
                  <a:srgbClr val="464646"/>
                </a:solidFill>
                <a:latin typeface="Inter Medium" pitchFamily="34" charset="0"/>
                <a:ea typeface="Inter Medium" pitchFamily="34" charset="-122"/>
                <a:cs typeface="Inter Medium" pitchFamily="34" charset="-120"/>
              </a:rPr>
              <a:t>В районі проведення буровибухових робіт</a:t>
            </a:r>
            <a:endParaRPr lang="en-US" sz="1200" dirty="0"/>
          </a:p>
        </p:txBody>
      </p:sp>
      <p:pic>
        <p:nvPicPr>
          <p:cNvPr id="20" name="Image 4" descr="preencoded.png"/>
          <p:cNvPicPr>
            <a:picLocks noChangeAspect="1"/>
          </p:cNvPicPr>
          <p:nvPr/>
        </p:nvPicPr>
        <p:blipFill>
          <a:blip r:embed="rId7"/>
          <a:stretch>
            <a:fillRect/>
          </a:stretch>
        </p:blipFill>
        <p:spPr>
          <a:xfrm>
            <a:off x="6021229" y="6332577"/>
            <a:ext cx="764143" cy="1476613"/>
          </a:xfrm>
          <a:prstGeom prst="rect">
            <a:avLst/>
          </a:prstGeom>
        </p:spPr>
      </p:pic>
      <p:sp>
        <p:nvSpPr>
          <p:cNvPr id="21" name="Text 14"/>
          <p:cNvSpPr/>
          <p:nvPr/>
        </p:nvSpPr>
        <p:spPr>
          <a:xfrm>
            <a:off x="7014567" y="6485334"/>
            <a:ext cx="1910358" cy="238839"/>
          </a:xfrm>
          <a:prstGeom prst="rect">
            <a:avLst/>
          </a:prstGeom>
          <a:noFill/>
          <a:ln/>
        </p:spPr>
        <p:txBody>
          <a:bodyPr wrap="none" lIns="0" tIns="0" rIns="0" bIns="0" rtlCol="0" anchor="t"/>
          <a:lstStyle/>
          <a:p>
            <a:pPr marL="0" indent="0" algn="l">
              <a:lnSpc>
                <a:spcPts val="1850"/>
              </a:lnSpc>
              <a:buNone/>
            </a:pPr>
            <a:r>
              <a:rPr lang="en-US" sz="1500" dirty="0">
                <a:solidFill>
                  <a:srgbClr val="464646"/>
                </a:solidFill>
                <a:latin typeface="DM Sans Semi Bold" pitchFamily="34" charset="0"/>
                <a:ea typeface="DM Sans Semi Bold" pitchFamily="34" charset="-122"/>
                <a:cs typeface="DM Sans Semi Bold" pitchFamily="34" charset="-120"/>
              </a:rPr>
              <a:t>Дистанційні методи</a:t>
            </a:r>
            <a:endParaRPr lang="en-US" sz="1500" dirty="0"/>
          </a:p>
        </p:txBody>
      </p:sp>
      <p:sp>
        <p:nvSpPr>
          <p:cNvPr id="22" name="Text 15"/>
          <p:cNvSpPr/>
          <p:nvPr/>
        </p:nvSpPr>
        <p:spPr>
          <a:xfrm>
            <a:off x="7014567" y="6815852"/>
            <a:ext cx="7081004" cy="244554"/>
          </a:xfrm>
          <a:prstGeom prst="rect">
            <a:avLst/>
          </a:prstGeom>
          <a:noFill/>
          <a:ln/>
        </p:spPr>
        <p:txBody>
          <a:bodyPr wrap="none" lIns="0" tIns="0" rIns="0" bIns="0" rtlCol="0" anchor="t"/>
          <a:lstStyle/>
          <a:p>
            <a:pPr marL="342900" indent="-342900" algn="l">
              <a:lnSpc>
                <a:spcPts val="1900"/>
              </a:lnSpc>
              <a:buSzPct val="100000"/>
              <a:buChar char="•"/>
            </a:pPr>
            <a:r>
              <a:rPr lang="en-US" sz="1200" dirty="0">
                <a:solidFill>
                  <a:srgbClr val="464646"/>
                </a:solidFill>
                <a:latin typeface="Inter Medium" pitchFamily="34" charset="0"/>
                <a:ea typeface="Inter Medium" pitchFamily="34" charset="-122"/>
                <a:cs typeface="Inter Medium" pitchFamily="34" charset="-120"/>
              </a:rPr>
              <a:t>Застосування дистанційних методів зйомки для небезпечних ділянок</a:t>
            </a:r>
            <a:endParaRPr lang="en-US" sz="1200" dirty="0"/>
          </a:p>
        </p:txBody>
      </p:sp>
      <p:sp>
        <p:nvSpPr>
          <p:cNvPr id="23" name="Text 16"/>
          <p:cNvSpPr/>
          <p:nvPr/>
        </p:nvSpPr>
        <p:spPr>
          <a:xfrm>
            <a:off x="7014567" y="7113865"/>
            <a:ext cx="7081004" cy="244554"/>
          </a:xfrm>
          <a:prstGeom prst="rect">
            <a:avLst/>
          </a:prstGeom>
          <a:noFill/>
          <a:ln/>
        </p:spPr>
        <p:txBody>
          <a:bodyPr wrap="none" lIns="0" tIns="0" rIns="0" bIns="0" rtlCol="0" anchor="t"/>
          <a:lstStyle/>
          <a:p>
            <a:pPr marL="342900" indent="-342900" algn="l">
              <a:lnSpc>
                <a:spcPts val="1900"/>
              </a:lnSpc>
              <a:buSzPct val="100000"/>
              <a:buChar char="•"/>
            </a:pPr>
            <a:r>
              <a:rPr lang="en-US" sz="1200" dirty="0">
                <a:solidFill>
                  <a:srgbClr val="464646"/>
                </a:solidFill>
                <a:latin typeface="Inter Medium" pitchFamily="34" charset="0"/>
                <a:ea typeface="Inter Medium" pitchFamily="34" charset="-122"/>
                <a:cs typeface="Inter Medium" pitchFamily="34" charset="-120"/>
              </a:rPr>
              <a:t>Використання безпілотних літальних апаратів</a:t>
            </a:r>
            <a:endParaRPr lang="en-US" sz="1200" dirty="0"/>
          </a:p>
        </p:txBody>
      </p:sp>
      <p:sp>
        <p:nvSpPr>
          <p:cNvPr id="24" name="Text 17"/>
          <p:cNvSpPr/>
          <p:nvPr/>
        </p:nvSpPr>
        <p:spPr>
          <a:xfrm>
            <a:off x="7014567" y="7411879"/>
            <a:ext cx="7081004" cy="244554"/>
          </a:xfrm>
          <a:prstGeom prst="rect">
            <a:avLst/>
          </a:prstGeom>
          <a:noFill/>
          <a:ln/>
        </p:spPr>
        <p:txBody>
          <a:bodyPr wrap="none" lIns="0" tIns="0" rIns="0" bIns="0" rtlCol="0" anchor="t"/>
          <a:lstStyle/>
          <a:p>
            <a:pPr marL="342900" indent="-342900" algn="l">
              <a:lnSpc>
                <a:spcPts val="1900"/>
              </a:lnSpc>
              <a:buSzPct val="100000"/>
              <a:buChar char="•"/>
            </a:pPr>
            <a:r>
              <a:rPr lang="en-US" sz="1200" dirty="0">
                <a:solidFill>
                  <a:srgbClr val="464646"/>
                </a:solidFill>
                <a:latin typeface="Inter Medium" pitchFamily="34" charset="0"/>
                <a:ea typeface="Inter Medium" pitchFamily="34" charset="-122"/>
                <a:cs typeface="Inter Medium" pitchFamily="34" charset="-120"/>
              </a:rPr>
              <a:t>Лазерне сканування з безпечної відстані</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14018" y="561023"/>
            <a:ext cx="9988868" cy="637580"/>
          </a:xfrm>
          <a:prstGeom prst="rect">
            <a:avLst/>
          </a:prstGeom>
          <a:noFill/>
          <a:ln/>
        </p:spPr>
        <p:txBody>
          <a:bodyPr wrap="none" lIns="0" tIns="0" rIns="0" bIns="0" rtlCol="0" anchor="t"/>
          <a:lstStyle/>
          <a:p>
            <a:pPr marL="0" indent="0" algn="l">
              <a:lnSpc>
                <a:spcPts val="5000"/>
              </a:lnSpc>
              <a:buNone/>
            </a:pPr>
            <a:r>
              <a:rPr lang="en-US" sz="4000" dirty="0">
                <a:solidFill>
                  <a:srgbClr val="030303"/>
                </a:solidFill>
                <a:latin typeface="DM Sans Semi Bold" pitchFamily="34" charset="0"/>
                <a:ea typeface="DM Sans Semi Bold" pitchFamily="34" charset="-122"/>
                <a:cs typeface="DM Sans Semi Bold" pitchFamily="34" charset="-120"/>
              </a:rPr>
              <a:t>Опорні планові маркшейдерські мережі</a:t>
            </a:r>
            <a:endParaRPr lang="en-US" sz="4000" dirty="0"/>
          </a:p>
        </p:txBody>
      </p:sp>
      <p:pic>
        <p:nvPicPr>
          <p:cNvPr id="3" name="Image 0" descr="preencoded.png"/>
          <p:cNvPicPr>
            <a:picLocks noChangeAspect="1"/>
          </p:cNvPicPr>
          <p:nvPr/>
        </p:nvPicPr>
        <p:blipFill>
          <a:blip r:embed="rId3"/>
          <a:stretch>
            <a:fillRect/>
          </a:stretch>
        </p:blipFill>
        <p:spPr>
          <a:xfrm>
            <a:off x="3197662" y="1606629"/>
            <a:ext cx="1633776" cy="1175504"/>
          </a:xfrm>
          <a:prstGeom prst="rect">
            <a:avLst/>
          </a:prstGeom>
        </p:spPr>
      </p:pic>
      <p:pic>
        <p:nvPicPr>
          <p:cNvPr id="4" name="Image 1" descr="preencoded.png"/>
          <p:cNvPicPr>
            <a:picLocks noChangeAspect="1"/>
          </p:cNvPicPr>
          <p:nvPr/>
        </p:nvPicPr>
        <p:blipFill>
          <a:blip r:embed="rId4"/>
          <a:stretch>
            <a:fillRect/>
          </a:stretch>
        </p:blipFill>
        <p:spPr>
          <a:xfrm>
            <a:off x="3871079" y="2160746"/>
            <a:ext cx="286822" cy="358616"/>
          </a:xfrm>
          <a:prstGeom prst="rect">
            <a:avLst/>
          </a:prstGeom>
        </p:spPr>
      </p:pic>
      <p:sp>
        <p:nvSpPr>
          <p:cNvPr id="5" name="Text 1"/>
          <p:cNvSpPr/>
          <p:nvPr/>
        </p:nvSpPr>
        <p:spPr>
          <a:xfrm>
            <a:off x="5035391" y="1810583"/>
            <a:ext cx="2457450" cy="318730"/>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Супутникові мережі</a:t>
            </a:r>
            <a:endParaRPr lang="en-US" sz="2000" dirty="0"/>
          </a:p>
        </p:txBody>
      </p:sp>
      <p:sp>
        <p:nvSpPr>
          <p:cNvPr id="6" name="Text 2"/>
          <p:cNvSpPr/>
          <p:nvPr/>
        </p:nvSpPr>
        <p:spPr>
          <a:xfrm>
            <a:off x="5035391" y="2251710"/>
            <a:ext cx="2457450" cy="326469"/>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GNSS-спостереження</a:t>
            </a:r>
            <a:endParaRPr lang="en-US" sz="1600" dirty="0"/>
          </a:p>
        </p:txBody>
      </p:sp>
      <p:sp>
        <p:nvSpPr>
          <p:cNvPr id="7" name="Shape 3"/>
          <p:cNvSpPr/>
          <p:nvPr/>
        </p:nvSpPr>
        <p:spPr>
          <a:xfrm>
            <a:off x="4882396" y="2798088"/>
            <a:ext cx="8983028" cy="11430"/>
          </a:xfrm>
          <a:prstGeom prst="roundRect">
            <a:avLst>
              <a:gd name="adj" fmla="val 267763"/>
            </a:avLst>
          </a:prstGeom>
          <a:solidFill>
            <a:srgbClr val="D8D4D4"/>
          </a:solidFill>
          <a:ln/>
        </p:spPr>
        <p:txBody>
          <a:bodyPr/>
          <a:lstStyle/>
          <a:p>
            <a:endParaRPr lang="uk-UA"/>
          </a:p>
        </p:txBody>
      </p:sp>
      <p:pic>
        <p:nvPicPr>
          <p:cNvPr id="8" name="Image 2" descr="preencoded.png"/>
          <p:cNvPicPr>
            <a:picLocks noChangeAspect="1"/>
          </p:cNvPicPr>
          <p:nvPr/>
        </p:nvPicPr>
        <p:blipFill>
          <a:blip r:embed="rId5"/>
          <a:stretch>
            <a:fillRect/>
          </a:stretch>
        </p:blipFill>
        <p:spPr>
          <a:xfrm>
            <a:off x="2380774" y="2833092"/>
            <a:ext cx="3267551" cy="1175504"/>
          </a:xfrm>
          <a:prstGeom prst="rect">
            <a:avLst/>
          </a:prstGeom>
        </p:spPr>
      </p:pic>
      <p:pic>
        <p:nvPicPr>
          <p:cNvPr id="9" name="Image 3" descr="preencoded.png"/>
          <p:cNvPicPr>
            <a:picLocks noChangeAspect="1"/>
          </p:cNvPicPr>
          <p:nvPr/>
        </p:nvPicPr>
        <p:blipFill>
          <a:blip r:embed="rId6"/>
          <a:stretch>
            <a:fillRect/>
          </a:stretch>
        </p:blipFill>
        <p:spPr>
          <a:xfrm>
            <a:off x="3871079" y="3241477"/>
            <a:ext cx="286822" cy="358616"/>
          </a:xfrm>
          <a:prstGeom prst="rect">
            <a:avLst/>
          </a:prstGeom>
        </p:spPr>
      </p:pic>
      <p:sp>
        <p:nvSpPr>
          <p:cNvPr id="10" name="Text 4"/>
          <p:cNvSpPr/>
          <p:nvPr/>
        </p:nvSpPr>
        <p:spPr>
          <a:xfrm>
            <a:off x="5852279" y="3037046"/>
            <a:ext cx="2777847" cy="318730"/>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Лінійно-кутові мережі</a:t>
            </a:r>
            <a:endParaRPr lang="en-US" sz="2000" dirty="0"/>
          </a:p>
        </p:txBody>
      </p:sp>
      <p:sp>
        <p:nvSpPr>
          <p:cNvPr id="11" name="Text 5"/>
          <p:cNvSpPr/>
          <p:nvPr/>
        </p:nvSpPr>
        <p:spPr>
          <a:xfrm>
            <a:off x="5852279" y="3478173"/>
            <a:ext cx="2777847" cy="326469"/>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Геодезичні засічки</a:t>
            </a:r>
            <a:endParaRPr lang="en-US" sz="1600" dirty="0"/>
          </a:p>
        </p:txBody>
      </p:sp>
      <p:sp>
        <p:nvSpPr>
          <p:cNvPr id="12" name="Shape 6"/>
          <p:cNvSpPr/>
          <p:nvPr/>
        </p:nvSpPr>
        <p:spPr>
          <a:xfrm>
            <a:off x="5699284" y="4024551"/>
            <a:ext cx="8166140" cy="11430"/>
          </a:xfrm>
          <a:prstGeom prst="roundRect">
            <a:avLst>
              <a:gd name="adj" fmla="val 267763"/>
            </a:avLst>
          </a:prstGeom>
          <a:solidFill>
            <a:srgbClr val="D8D4D4"/>
          </a:solidFill>
          <a:ln/>
        </p:spPr>
        <p:txBody>
          <a:bodyPr/>
          <a:lstStyle/>
          <a:p>
            <a:endParaRPr lang="uk-UA"/>
          </a:p>
        </p:txBody>
      </p:sp>
      <p:pic>
        <p:nvPicPr>
          <p:cNvPr id="13" name="Image 4" descr="preencoded.png"/>
          <p:cNvPicPr>
            <a:picLocks noChangeAspect="1"/>
          </p:cNvPicPr>
          <p:nvPr/>
        </p:nvPicPr>
        <p:blipFill>
          <a:blip r:embed="rId7"/>
          <a:stretch>
            <a:fillRect/>
          </a:stretch>
        </p:blipFill>
        <p:spPr>
          <a:xfrm>
            <a:off x="1563886" y="4059555"/>
            <a:ext cx="4901327" cy="1175504"/>
          </a:xfrm>
          <a:prstGeom prst="rect">
            <a:avLst/>
          </a:prstGeom>
        </p:spPr>
      </p:pic>
      <p:pic>
        <p:nvPicPr>
          <p:cNvPr id="14" name="Image 5" descr="preencoded.png"/>
          <p:cNvPicPr>
            <a:picLocks noChangeAspect="1"/>
          </p:cNvPicPr>
          <p:nvPr/>
        </p:nvPicPr>
        <p:blipFill>
          <a:blip r:embed="rId8"/>
          <a:stretch>
            <a:fillRect/>
          </a:stretch>
        </p:blipFill>
        <p:spPr>
          <a:xfrm>
            <a:off x="3871079" y="4467939"/>
            <a:ext cx="286822" cy="358616"/>
          </a:xfrm>
          <a:prstGeom prst="rect">
            <a:avLst/>
          </a:prstGeom>
        </p:spPr>
      </p:pic>
      <p:sp>
        <p:nvSpPr>
          <p:cNvPr id="15" name="Text 7"/>
          <p:cNvSpPr/>
          <p:nvPr/>
        </p:nvSpPr>
        <p:spPr>
          <a:xfrm>
            <a:off x="6669167" y="4263509"/>
            <a:ext cx="2541032" cy="318730"/>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Полігонометрія</a:t>
            </a:r>
            <a:endParaRPr lang="en-US" sz="2000" dirty="0"/>
          </a:p>
        </p:txBody>
      </p:sp>
      <p:sp>
        <p:nvSpPr>
          <p:cNvPr id="16" name="Text 8"/>
          <p:cNvSpPr/>
          <p:nvPr/>
        </p:nvSpPr>
        <p:spPr>
          <a:xfrm>
            <a:off x="6669167" y="4704636"/>
            <a:ext cx="2541032" cy="326469"/>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Різних класів та розрядів</a:t>
            </a:r>
            <a:endParaRPr lang="en-US" sz="1600" dirty="0"/>
          </a:p>
        </p:txBody>
      </p:sp>
      <p:sp>
        <p:nvSpPr>
          <p:cNvPr id="17" name="Shape 9"/>
          <p:cNvSpPr/>
          <p:nvPr/>
        </p:nvSpPr>
        <p:spPr>
          <a:xfrm>
            <a:off x="6516172" y="5251013"/>
            <a:ext cx="7349252" cy="11430"/>
          </a:xfrm>
          <a:prstGeom prst="roundRect">
            <a:avLst>
              <a:gd name="adj" fmla="val 267763"/>
            </a:avLst>
          </a:prstGeom>
          <a:solidFill>
            <a:srgbClr val="D8D4D4"/>
          </a:solidFill>
          <a:ln/>
        </p:spPr>
        <p:txBody>
          <a:bodyPr/>
          <a:lstStyle/>
          <a:p>
            <a:endParaRPr lang="uk-UA"/>
          </a:p>
        </p:txBody>
      </p:sp>
      <p:pic>
        <p:nvPicPr>
          <p:cNvPr id="18" name="Image 6" descr="preencoded.png"/>
          <p:cNvPicPr>
            <a:picLocks noChangeAspect="1"/>
          </p:cNvPicPr>
          <p:nvPr/>
        </p:nvPicPr>
        <p:blipFill>
          <a:blip r:embed="rId9"/>
          <a:stretch>
            <a:fillRect/>
          </a:stretch>
        </p:blipFill>
        <p:spPr>
          <a:xfrm>
            <a:off x="746998" y="5286018"/>
            <a:ext cx="6535103" cy="1175504"/>
          </a:xfrm>
          <a:prstGeom prst="rect">
            <a:avLst/>
          </a:prstGeom>
        </p:spPr>
      </p:pic>
      <p:pic>
        <p:nvPicPr>
          <p:cNvPr id="19" name="Image 7" descr="preencoded.png"/>
          <p:cNvPicPr>
            <a:picLocks noChangeAspect="1"/>
          </p:cNvPicPr>
          <p:nvPr/>
        </p:nvPicPr>
        <p:blipFill>
          <a:blip r:embed="rId10"/>
          <a:stretch>
            <a:fillRect/>
          </a:stretch>
        </p:blipFill>
        <p:spPr>
          <a:xfrm>
            <a:off x="3871079" y="5694402"/>
            <a:ext cx="286822" cy="358616"/>
          </a:xfrm>
          <a:prstGeom prst="rect">
            <a:avLst/>
          </a:prstGeom>
        </p:spPr>
      </p:pic>
      <p:sp>
        <p:nvSpPr>
          <p:cNvPr id="20" name="Text 10"/>
          <p:cNvSpPr/>
          <p:nvPr/>
        </p:nvSpPr>
        <p:spPr>
          <a:xfrm>
            <a:off x="7486055" y="5489972"/>
            <a:ext cx="2541032" cy="318730"/>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Тріангуляція</a:t>
            </a:r>
            <a:endParaRPr lang="en-US" sz="2000" dirty="0"/>
          </a:p>
        </p:txBody>
      </p:sp>
      <p:sp>
        <p:nvSpPr>
          <p:cNvPr id="21" name="Text 11"/>
          <p:cNvSpPr/>
          <p:nvPr/>
        </p:nvSpPr>
        <p:spPr>
          <a:xfrm>
            <a:off x="7486055" y="5931098"/>
            <a:ext cx="2541032" cy="326469"/>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Різних класів та розрядів</a:t>
            </a:r>
            <a:endParaRPr lang="en-US" sz="1600" dirty="0"/>
          </a:p>
        </p:txBody>
      </p:sp>
      <p:sp>
        <p:nvSpPr>
          <p:cNvPr id="22" name="Text 12"/>
          <p:cNvSpPr/>
          <p:nvPr/>
        </p:nvSpPr>
        <p:spPr>
          <a:xfrm>
            <a:off x="714018" y="6690955"/>
            <a:ext cx="13202364" cy="979408"/>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Планові маркшейдерські мережі є основою для всіх видів зйомок на кар'єрах. Вони забезпечують єдину систему координат для визначення положення всіх об'єктів. Вимоги до точності таких мереж високі: відносна похибка вимірювання ліній становить 1:5000 - 1:10000, а кутові вимірювання виконуються з похибкою 5-10 секунд.</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43614"/>
          </a:xfrm>
          <a:prstGeom prst="rect">
            <a:avLst/>
          </a:prstGeom>
        </p:spPr>
      </p:pic>
      <p:sp>
        <p:nvSpPr>
          <p:cNvPr id="3" name="Text 0"/>
          <p:cNvSpPr/>
          <p:nvPr/>
        </p:nvSpPr>
        <p:spPr>
          <a:xfrm>
            <a:off x="628174" y="2738557"/>
            <a:ext cx="7066955" cy="560903"/>
          </a:xfrm>
          <a:prstGeom prst="rect">
            <a:avLst/>
          </a:prstGeom>
          <a:noFill/>
          <a:ln/>
        </p:spPr>
        <p:txBody>
          <a:bodyPr wrap="none" lIns="0" tIns="0" rIns="0" bIns="0" rtlCol="0" anchor="t"/>
          <a:lstStyle/>
          <a:p>
            <a:pPr marL="0" indent="0" algn="l">
              <a:lnSpc>
                <a:spcPts val="4400"/>
              </a:lnSpc>
              <a:buNone/>
            </a:pPr>
            <a:r>
              <a:rPr lang="en-US" sz="3500" dirty="0">
                <a:solidFill>
                  <a:srgbClr val="030303"/>
                </a:solidFill>
                <a:latin typeface="DM Sans Semi Bold" pitchFamily="34" charset="0"/>
                <a:ea typeface="DM Sans Semi Bold" pitchFamily="34" charset="-122"/>
                <a:cs typeface="DM Sans Semi Bold" pitchFamily="34" charset="-120"/>
              </a:rPr>
              <a:t>Висотні маркшейдерські мережі</a:t>
            </a:r>
            <a:endParaRPr lang="en-US" sz="3500" dirty="0"/>
          </a:p>
        </p:txBody>
      </p:sp>
      <p:pic>
        <p:nvPicPr>
          <p:cNvPr id="4" name="Image 1" descr="preencoded.png"/>
          <p:cNvPicPr>
            <a:picLocks noChangeAspect="1"/>
          </p:cNvPicPr>
          <p:nvPr/>
        </p:nvPicPr>
        <p:blipFill>
          <a:blip r:embed="rId4"/>
          <a:stretch>
            <a:fillRect/>
          </a:stretch>
        </p:blipFill>
        <p:spPr>
          <a:xfrm>
            <a:off x="628174" y="3599974"/>
            <a:ext cx="448628" cy="448628"/>
          </a:xfrm>
          <a:prstGeom prst="rect">
            <a:avLst/>
          </a:prstGeom>
        </p:spPr>
      </p:pic>
      <p:sp>
        <p:nvSpPr>
          <p:cNvPr id="5" name="Text 1"/>
          <p:cNvSpPr/>
          <p:nvPr/>
        </p:nvSpPr>
        <p:spPr>
          <a:xfrm>
            <a:off x="1256228" y="3568660"/>
            <a:ext cx="2586871" cy="280392"/>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Державне нівелювання</a:t>
            </a:r>
            <a:endParaRPr lang="en-US" sz="1750" dirty="0"/>
          </a:p>
        </p:txBody>
      </p:sp>
      <p:sp>
        <p:nvSpPr>
          <p:cNvPr id="6" name="Text 2"/>
          <p:cNvSpPr/>
          <p:nvPr/>
        </p:nvSpPr>
        <p:spPr>
          <a:xfrm>
            <a:off x="1256228" y="3956685"/>
            <a:ext cx="12745998" cy="287179"/>
          </a:xfrm>
          <a:prstGeom prst="rect">
            <a:avLst/>
          </a:prstGeom>
          <a:noFill/>
          <a:ln/>
        </p:spPr>
        <p:txBody>
          <a:bodyPr wrap="non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Нівелювання різних класів точності, що забезпечує єдину систему висот для всього кар'єру та прилеглих територій</a:t>
            </a:r>
            <a:endParaRPr lang="en-US" sz="1400" dirty="0"/>
          </a:p>
        </p:txBody>
      </p:sp>
      <p:pic>
        <p:nvPicPr>
          <p:cNvPr id="7" name="Image 2" descr="preencoded.png"/>
          <p:cNvPicPr>
            <a:picLocks noChangeAspect="1"/>
          </p:cNvPicPr>
          <p:nvPr/>
        </p:nvPicPr>
        <p:blipFill>
          <a:blip r:embed="rId5"/>
          <a:stretch>
            <a:fillRect/>
          </a:stretch>
        </p:blipFill>
        <p:spPr>
          <a:xfrm>
            <a:off x="628174" y="4813578"/>
            <a:ext cx="448628" cy="448628"/>
          </a:xfrm>
          <a:prstGeom prst="rect">
            <a:avLst/>
          </a:prstGeom>
        </p:spPr>
      </p:pic>
      <p:sp>
        <p:nvSpPr>
          <p:cNvPr id="8" name="Text 3"/>
          <p:cNvSpPr/>
          <p:nvPr/>
        </p:nvSpPr>
        <p:spPr>
          <a:xfrm>
            <a:off x="1256228" y="4782264"/>
            <a:ext cx="3475911" cy="280392"/>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Тригонометричне нівелювання</a:t>
            </a:r>
            <a:endParaRPr lang="en-US" sz="1750" dirty="0"/>
          </a:p>
        </p:txBody>
      </p:sp>
      <p:sp>
        <p:nvSpPr>
          <p:cNvPr id="9" name="Text 4"/>
          <p:cNvSpPr/>
          <p:nvPr/>
        </p:nvSpPr>
        <p:spPr>
          <a:xfrm>
            <a:off x="1256228" y="5170289"/>
            <a:ext cx="12745998" cy="287179"/>
          </a:xfrm>
          <a:prstGeom prst="rect">
            <a:avLst/>
          </a:prstGeom>
          <a:noFill/>
          <a:ln/>
        </p:spPr>
        <p:txBody>
          <a:bodyPr wrap="non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Визначення перевищень за допомогою вимірювання вертикальних кутів та похилих відстаней між пунктами</a:t>
            </a:r>
            <a:endParaRPr lang="en-US" sz="1400" dirty="0"/>
          </a:p>
        </p:txBody>
      </p:sp>
      <p:pic>
        <p:nvPicPr>
          <p:cNvPr id="10" name="Image 3" descr="preencoded.png"/>
          <p:cNvPicPr>
            <a:picLocks noChangeAspect="1"/>
          </p:cNvPicPr>
          <p:nvPr/>
        </p:nvPicPr>
        <p:blipFill>
          <a:blip r:embed="rId6"/>
          <a:stretch>
            <a:fillRect/>
          </a:stretch>
        </p:blipFill>
        <p:spPr>
          <a:xfrm>
            <a:off x="628174" y="6027182"/>
            <a:ext cx="448628" cy="448628"/>
          </a:xfrm>
          <a:prstGeom prst="rect">
            <a:avLst/>
          </a:prstGeom>
        </p:spPr>
      </p:pic>
      <p:sp>
        <p:nvSpPr>
          <p:cNvPr id="11" name="Text 5"/>
          <p:cNvSpPr/>
          <p:nvPr/>
        </p:nvSpPr>
        <p:spPr>
          <a:xfrm>
            <a:off x="1256228" y="5995868"/>
            <a:ext cx="2889885" cy="280392"/>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Спеціальні висотні мережі</a:t>
            </a:r>
            <a:endParaRPr lang="en-US" sz="1750" dirty="0"/>
          </a:p>
        </p:txBody>
      </p:sp>
      <p:sp>
        <p:nvSpPr>
          <p:cNvPr id="12" name="Text 6"/>
          <p:cNvSpPr/>
          <p:nvPr/>
        </p:nvSpPr>
        <p:spPr>
          <a:xfrm>
            <a:off x="1256228" y="6383893"/>
            <a:ext cx="12745998" cy="287179"/>
          </a:xfrm>
          <a:prstGeom prst="rect">
            <a:avLst/>
          </a:prstGeom>
          <a:noFill/>
          <a:ln/>
        </p:spPr>
        <p:txBody>
          <a:bodyPr wrap="non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Створюються безпосередньо на території кар'єру для забезпечення висотної основи при виконанні маркшейдерських робіт</a:t>
            </a:r>
            <a:endParaRPr lang="en-US" sz="1400" dirty="0"/>
          </a:p>
        </p:txBody>
      </p:sp>
      <p:sp>
        <p:nvSpPr>
          <p:cNvPr id="13" name="Text 7"/>
          <p:cNvSpPr/>
          <p:nvPr/>
        </p:nvSpPr>
        <p:spPr>
          <a:xfrm>
            <a:off x="628174" y="6873002"/>
            <a:ext cx="13374053" cy="861536"/>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Висотні мережі на кар'єрах мають особливе значення для контролю за дотриманням проектних відміток уступів, берм та дна кар'єру. Вони також використовуються для спостереження за осіданням поверхні та деформаціями бортів. Точність визначення висот зазвичай становить 5-10 мм на 1 км ходу.</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56642" y="697111"/>
            <a:ext cx="12209740" cy="675680"/>
          </a:xfrm>
          <a:prstGeom prst="rect">
            <a:avLst/>
          </a:prstGeom>
          <a:noFill/>
          <a:ln/>
        </p:spPr>
        <p:txBody>
          <a:bodyPr wrap="none" lIns="0" tIns="0" rIns="0" bIns="0" rtlCol="0" anchor="t"/>
          <a:lstStyle/>
          <a:p>
            <a:pPr marL="0" indent="0" algn="l">
              <a:lnSpc>
                <a:spcPts val="5300"/>
              </a:lnSpc>
              <a:buNone/>
            </a:pPr>
            <a:r>
              <a:rPr lang="en-US" sz="4250" dirty="0">
                <a:solidFill>
                  <a:srgbClr val="030303"/>
                </a:solidFill>
                <a:latin typeface="DM Sans Semi Bold" pitchFamily="34" charset="0"/>
                <a:ea typeface="DM Sans Semi Bold" pitchFamily="34" charset="-122"/>
                <a:cs typeface="DM Sans Semi Bold" pitchFamily="34" charset="-120"/>
              </a:rPr>
              <a:t>Закріплення пунктів маркшейдерських мереж</a:t>
            </a:r>
            <a:endParaRPr lang="en-US" sz="4250" dirty="0"/>
          </a:p>
        </p:txBody>
      </p:sp>
      <p:pic>
        <p:nvPicPr>
          <p:cNvPr id="3" name="Image 0" descr="preencoded.png"/>
          <p:cNvPicPr>
            <a:picLocks noChangeAspect="1"/>
          </p:cNvPicPr>
          <p:nvPr/>
        </p:nvPicPr>
        <p:blipFill>
          <a:blip r:embed="rId3"/>
          <a:stretch>
            <a:fillRect/>
          </a:stretch>
        </p:blipFill>
        <p:spPr>
          <a:xfrm>
            <a:off x="756642" y="1805107"/>
            <a:ext cx="4156234" cy="2568654"/>
          </a:xfrm>
          <a:prstGeom prst="rect">
            <a:avLst/>
          </a:prstGeom>
        </p:spPr>
      </p:pic>
      <p:sp>
        <p:nvSpPr>
          <p:cNvPr id="4" name="Text 1"/>
          <p:cNvSpPr/>
          <p:nvPr/>
        </p:nvSpPr>
        <p:spPr>
          <a:xfrm>
            <a:off x="756642" y="4643914"/>
            <a:ext cx="2702600" cy="337780"/>
          </a:xfrm>
          <a:prstGeom prst="rect">
            <a:avLst/>
          </a:prstGeom>
          <a:noFill/>
          <a:ln/>
        </p:spPr>
        <p:txBody>
          <a:bodyPr wrap="non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Центри різних типів</a:t>
            </a:r>
            <a:endParaRPr lang="en-US" sz="2100" dirty="0"/>
          </a:p>
        </p:txBody>
      </p:sp>
      <p:sp>
        <p:nvSpPr>
          <p:cNvPr id="5" name="Text 2"/>
          <p:cNvSpPr/>
          <p:nvPr/>
        </p:nvSpPr>
        <p:spPr>
          <a:xfrm>
            <a:off x="756642" y="5111353"/>
            <a:ext cx="4156234" cy="2421136"/>
          </a:xfrm>
          <a:prstGeom prst="rect">
            <a:avLst/>
          </a:prstGeom>
          <a:noFill/>
          <a:ln/>
        </p:spPr>
        <p:txBody>
          <a:bodyPr wrap="square" lIns="0" tIns="0" rIns="0" bIns="0" rtlCol="0" anchor="t"/>
          <a:lstStyle/>
          <a:p>
            <a:pPr marL="0" indent="0" algn="l">
              <a:lnSpc>
                <a:spcPts val="2700"/>
              </a:lnSpc>
              <a:buNone/>
            </a:pPr>
            <a:r>
              <a:rPr lang="en-US" sz="1700" dirty="0">
                <a:solidFill>
                  <a:srgbClr val="464646"/>
                </a:solidFill>
                <a:latin typeface="Inter Medium" pitchFamily="34" charset="0"/>
                <a:ea typeface="Inter Medium" pitchFamily="34" charset="-122"/>
                <a:cs typeface="Inter Medium" pitchFamily="34" charset="-120"/>
              </a:rPr>
              <a:t>Для закріплення пунктів опорних мереж використовуються спеціальні центри різних типів з урахуванням терміну їх служби та умов експлуатації. Вони забезпечують стабільність положення пунктів протягом тривалого часу.</a:t>
            </a:r>
            <a:endParaRPr lang="en-US" sz="1700" dirty="0"/>
          </a:p>
        </p:txBody>
      </p:sp>
      <p:pic>
        <p:nvPicPr>
          <p:cNvPr id="6" name="Image 1" descr="preencoded.png"/>
          <p:cNvPicPr>
            <a:picLocks noChangeAspect="1"/>
          </p:cNvPicPr>
          <p:nvPr/>
        </p:nvPicPr>
        <p:blipFill>
          <a:blip r:embed="rId4"/>
          <a:stretch>
            <a:fillRect/>
          </a:stretch>
        </p:blipFill>
        <p:spPr>
          <a:xfrm>
            <a:off x="5237083" y="1805107"/>
            <a:ext cx="4156234" cy="2568654"/>
          </a:xfrm>
          <a:prstGeom prst="rect">
            <a:avLst/>
          </a:prstGeom>
        </p:spPr>
      </p:pic>
      <p:sp>
        <p:nvSpPr>
          <p:cNvPr id="7" name="Text 3"/>
          <p:cNvSpPr/>
          <p:nvPr/>
        </p:nvSpPr>
        <p:spPr>
          <a:xfrm>
            <a:off x="5237083" y="4643914"/>
            <a:ext cx="2702600" cy="337780"/>
          </a:xfrm>
          <a:prstGeom prst="rect">
            <a:avLst/>
          </a:prstGeom>
          <a:noFill/>
          <a:ln/>
        </p:spPr>
        <p:txBody>
          <a:bodyPr wrap="non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Стовпи та пірамідки</a:t>
            </a:r>
            <a:endParaRPr lang="en-US" sz="2100" dirty="0"/>
          </a:p>
        </p:txBody>
      </p:sp>
      <p:sp>
        <p:nvSpPr>
          <p:cNvPr id="8" name="Text 4"/>
          <p:cNvSpPr/>
          <p:nvPr/>
        </p:nvSpPr>
        <p:spPr>
          <a:xfrm>
            <a:off x="5237083" y="5111353"/>
            <a:ext cx="4156234" cy="2421136"/>
          </a:xfrm>
          <a:prstGeom prst="rect">
            <a:avLst/>
          </a:prstGeom>
          <a:noFill/>
          <a:ln/>
        </p:spPr>
        <p:txBody>
          <a:bodyPr wrap="square" lIns="0" tIns="0" rIns="0" bIns="0" rtlCol="0" anchor="t"/>
          <a:lstStyle/>
          <a:p>
            <a:pPr marL="0" indent="0" algn="l">
              <a:lnSpc>
                <a:spcPts val="2700"/>
              </a:lnSpc>
              <a:buNone/>
            </a:pPr>
            <a:r>
              <a:rPr lang="en-US" sz="1700" dirty="0">
                <a:solidFill>
                  <a:srgbClr val="464646"/>
                </a:solidFill>
                <a:latin typeface="Inter Medium" pitchFamily="34" charset="0"/>
                <a:ea typeface="Inter Medium" pitchFamily="34" charset="-122"/>
                <a:cs typeface="Inter Medium" pitchFamily="34" charset="-120"/>
              </a:rPr>
              <a:t>Для забезпечення видимості між пунктами встановлюються спеціальні знаки у вигляді стовпів, пірамідок або металевих труб. Вони також захищають центри від пошкодження та полегшують пошук пунктів на місцевості.</a:t>
            </a:r>
            <a:endParaRPr lang="en-US" sz="1700" dirty="0"/>
          </a:p>
        </p:txBody>
      </p:sp>
      <p:pic>
        <p:nvPicPr>
          <p:cNvPr id="9" name="Image 2" descr="preencoded.png"/>
          <p:cNvPicPr>
            <a:picLocks noChangeAspect="1"/>
          </p:cNvPicPr>
          <p:nvPr/>
        </p:nvPicPr>
        <p:blipFill>
          <a:blip r:embed="rId5"/>
          <a:stretch>
            <a:fillRect/>
          </a:stretch>
        </p:blipFill>
        <p:spPr>
          <a:xfrm>
            <a:off x="9717524" y="1805107"/>
            <a:ext cx="4156234" cy="2568654"/>
          </a:xfrm>
          <a:prstGeom prst="rect">
            <a:avLst/>
          </a:prstGeom>
        </p:spPr>
      </p:pic>
      <p:sp>
        <p:nvSpPr>
          <p:cNvPr id="10" name="Text 5"/>
          <p:cNvSpPr/>
          <p:nvPr/>
        </p:nvSpPr>
        <p:spPr>
          <a:xfrm>
            <a:off x="9717524" y="4643914"/>
            <a:ext cx="3529370" cy="337780"/>
          </a:xfrm>
          <a:prstGeom prst="rect">
            <a:avLst/>
          </a:prstGeom>
          <a:noFill/>
          <a:ln/>
        </p:spPr>
        <p:txBody>
          <a:bodyPr wrap="non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Репери різних конструкцій</a:t>
            </a:r>
            <a:endParaRPr lang="en-US" sz="2100" dirty="0"/>
          </a:p>
        </p:txBody>
      </p:sp>
      <p:sp>
        <p:nvSpPr>
          <p:cNvPr id="11" name="Text 6"/>
          <p:cNvSpPr/>
          <p:nvPr/>
        </p:nvSpPr>
        <p:spPr>
          <a:xfrm>
            <a:off x="9717524" y="5111353"/>
            <a:ext cx="4156234" cy="2075259"/>
          </a:xfrm>
          <a:prstGeom prst="rect">
            <a:avLst/>
          </a:prstGeom>
          <a:noFill/>
          <a:ln/>
        </p:spPr>
        <p:txBody>
          <a:bodyPr wrap="square" lIns="0" tIns="0" rIns="0" bIns="0" rtlCol="0" anchor="t"/>
          <a:lstStyle/>
          <a:p>
            <a:pPr marL="0" indent="0" algn="l">
              <a:lnSpc>
                <a:spcPts val="2700"/>
              </a:lnSpc>
              <a:buNone/>
            </a:pPr>
            <a:r>
              <a:rPr lang="en-US" sz="1700" dirty="0">
                <a:solidFill>
                  <a:srgbClr val="464646"/>
                </a:solidFill>
                <a:latin typeface="Inter Medium" pitchFamily="34" charset="0"/>
                <a:ea typeface="Inter Medium" pitchFamily="34" charset="-122"/>
                <a:cs typeface="Inter Medium" pitchFamily="34" charset="-120"/>
              </a:rPr>
              <a:t>Для закріплення пунктів висотних мереж використовуються репери різних конструкцій. Вони можуть бути стінними, ґрунтовими або скельними, залежно від умов місцевості та вимог до стабільності.</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98897" y="560665"/>
            <a:ext cx="11600259" cy="624007"/>
          </a:xfrm>
          <a:prstGeom prst="rect">
            <a:avLst/>
          </a:prstGeom>
          <a:noFill/>
          <a:ln/>
        </p:spPr>
        <p:txBody>
          <a:bodyPr wrap="none" lIns="0" tIns="0" rIns="0" bIns="0" rtlCol="0" anchor="t"/>
          <a:lstStyle/>
          <a:p>
            <a:pPr marL="0" indent="0" algn="l">
              <a:lnSpc>
                <a:spcPts val="4900"/>
              </a:lnSpc>
              <a:buNone/>
            </a:pPr>
            <a:r>
              <a:rPr lang="en-US" sz="3900" dirty="0">
                <a:solidFill>
                  <a:srgbClr val="030303"/>
                </a:solidFill>
                <a:latin typeface="DM Sans Semi Bold" pitchFamily="34" charset="0"/>
                <a:ea typeface="DM Sans Semi Bold" pitchFamily="34" charset="-122"/>
                <a:cs typeface="DM Sans Semi Bold" pitchFamily="34" charset="-120"/>
              </a:rPr>
              <a:t>Тріангуляція як спосіб розвитку опорних мереж</a:t>
            </a:r>
            <a:endParaRPr lang="en-US" sz="3900" dirty="0"/>
          </a:p>
        </p:txBody>
      </p:sp>
      <p:sp>
        <p:nvSpPr>
          <p:cNvPr id="3" name="Shape 1"/>
          <p:cNvSpPr/>
          <p:nvPr/>
        </p:nvSpPr>
        <p:spPr>
          <a:xfrm>
            <a:off x="698897" y="1584008"/>
            <a:ext cx="1654016" cy="1150620"/>
          </a:xfrm>
          <a:prstGeom prst="roundRect">
            <a:avLst>
              <a:gd name="adj" fmla="val 2604"/>
            </a:avLst>
          </a:prstGeom>
          <a:solidFill>
            <a:srgbClr val="F2EEEE"/>
          </a:solidFill>
          <a:ln/>
        </p:spPr>
        <p:txBody>
          <a:bodyPr/>
          <a:lstStyle/>
          <a:p>
            <a:endParaRPr lang="uk-UA"/>
          </a:p>
        </p:txBody>
      </p:sp>
      <p:pic>
        <p:nvPicPr>
          <p:cNvPr id="4" name="Image 0" descr="preencoded.png"/>
          <p:cNvPicPr>
            <a:picLocks noChangeAspect="1"/>
          </p:cNvPicPr>
          <p:nvPr/>
        </p:nvPicPr>
        <p:blipFill>
          <a:blip r:embed="rId3"/>
          <a:stretch>
            <a:fillRect/>
          </a:stretch>
        </p:blipFill>
        <p:spPr>
          <a:xfrm>
            <a:off x="1385530" y="1983819"/>
            <a:ext cx="280749" cy="350996"/>
          </a:xfrm>
          <a:prstGeom prst="rect">
            <a:avLst/>
          </a:prstGeom>
        </p:spPr>
      </p:pic>
      <p:sp>
        <p:nvSpPr>
          <p:cNvPr id="5" name="Text 2"/>
          <p:cNvSpPr/>
          <p:nvPr/>
        </p:nvSpPr>
        <p:spPr>
          <a:xfrm>
            <a:off x="2552581" y="1783675"/>
            <a:ext cx="2496264" cy="312063"/>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Вибір пунктів</a:t>
            </a:r>
            <a:endParaRPr lang="en-US" sz="1950" dirty="0"/>
          </a:p>
        </p:txBody>
      </p:sp>
      <p:sp>
        <p:nvSpPr>
          <p:cNvPr id="6" name="Text 3"/>
          <p:cNvSpPr/>
          <p:nvPr/>
        </p:nvSpPr>
        <p:spPr>
          <a:xfrm>
            <a:off x="2552581" y="2215515"/>
            <a:ext cx="5181957" cy="319445"/>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Розвиток від пунктів Державної геодезичної мережі</a:t>
            </a:r>
            <a:endParaRPr lang="en-US" sz="1550" dirty="0"/>
          </a:p>
        </p:txBody>
      </p:sp>
      <p:sp>
        <p:nvSpPr>
          <p:cNvPr id="7" name="Shape 4"/>
          <p:cNvSpPr/>
          <p:nvPr/>
        </p:nvSpPr>
        <p:spPr>
          <a:xfrm>
            <a:off x="2452688" y="2725102"/>
            <a:ext cx="11379041" cy="11430"/>
          </a:xfrm>
          <a:prstGeom prst="roundRect">
            <a:avLst>
              <a:gd name="adj" fmla="val 262086"/>
            </a:avLst>
          </a:prstGeom>
          <a:solidFill>
            <a:srgbClr val="D8D4D4"/>
          </a:solidFill>
          <a:ln/>
        </p:spPr>
        <p:txBody>
          <a:bodyPr/>
          <a:lstStyle/>
          <a:p>
            <a:endParaRPr lang="uk-UA"/>
          </a:p>
        </p:txBody>
      </p:sp>
      <p:sp>
        <p:nvSpPr>
          <p:cNvPr id="8" name="Shape 5"/>
          <p:cNvSpPr/>
          <p:nvPr/>
        </p:nvSpPr>
        <p:spPr>
          <a:xfrm>
            <a:off x="698897" y="2834402"/>
            <a:ext cx="3308152" cy="1150620"/>
          </a:xfrm>
          <a:prstGeom prst="roundRect">
            <a:avLst>
              <a:gd name="adj" fmla="val 2604"/>
            </a:avLst>
          </a:prstGeom>
          <a:solidFill>
            <a:srgbClr val="F2EEEE"/>
          </a:solidFill>
          <a:ln/>
        </p:spPr>
        <p:txBody>
          <a:bodyPr/>
          <a:lstStyle/>
          <a:p>
            <a:endParaRPr lang="uk-UA"/>
          </a:p>
        </p:txBody>
      </p:sp>
      <p:pic>
        <p:nvPicPr>
          <p:cNvPr id="9" name="Image 1" descr="preencoded.png"/>
          <p:cNvPicPr>
            <a:picLocks noChangeAspect="1"/>
          </p:cNvPicPr>
          <p:nvPr/>
        </p:nvPicPr>
        <p:blipFill>
          <a:blip r:embed="rId4"/>
          <a:stretch>
            <a:fillRect/>
          </a:stretch>
        </p:blipFill>
        <p:spPr>
          <a:xfrm>
            <a:off x="2212538" y="3234214"/>
            <a:ext cx="280749" cy="350996"/>
          </a:xfrm>
          <a:prstGeom prst="rect">
            <a:avLst/>
          </a:prstGeom>
        </p:spPr>
      </p:pic>
      <p:sp>
        <p:nvSpPr>
          <p:cNvPr id="10" name="Text 6"/>
          <p:cNvSpPr/>
          <p:nvPr/>
        </p:nvSpPr>
        <p:spPr>
          <a:xfrm>
            <a:off x="4206716" y="3034070"/>
            <a:ext cx="2496264" cy="312063"/>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Побудова схеми</a:t>
            </a:r>
            <a:endParaRPr lang="en-US" sz="1950" dirty="0"/>
          </a:p>
        </p:txBody>
      </p:sp>
      <p:sp>
        <p:nvSpPr>
          <p:cNvPr id="11" name="Text 7"/>
          <p:cNvSpPr/>
          <p:nvPr/>
        </p:nvSpPr>
        <p:spPr>
          <a:xfrm>
            <a:off x="4206716" y="3465909"/>
            <a:ext cx="6036707" cy="319445"/>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Схеми побудови трикутників та геодезичних чотирикутників</a:t>
            </a:r>
            <a:endParaRPr lang="en-US" sz="1550" dirty="0"/>
          </a:p>
        </p:txBody>
      </p:sp>
      <p:sp>
        <p:nvSpPr>
          <p:cNvPr id="12" name="Shape 8"/>
          <p:cNvSpPr/>
          <p:nvPr/>
        </p:nvSpPr>
        <p:spPr>
          <a:xfrm>
            <a:off x="4106823" y="3975497"/>
            <a:ext cx="9724906" cy="11430"/>
          </a:xfrm>
          <a:prstGeom prst="roundRect">
            <a:avLst>
              <a:gd name="adj" fmla="val 262086"/>
            </a:avLst>
          </a:prstGeom>
          <a:solidFill>
            <a:srgbClr val="D8D4D4"/>
          </a:solidFill>
          <a:ln/>
        </p:spPr>
        <p:txBody>
          <a:bodyPr/>
          <a:lstStyle/>
          <a:p>
            <a:endParaRPr lang="uk-UA"/>
          </a:p>
        </p:txBody>
      </p:sp>
      <p:sp>
        <p:nvSpPr>
          <p:cNvPr id="13" name="Shape 9"/>
          <p:cNvSpPr/>
          <p:nvPr/>
        </p:nvSpPr>
        <p:spPr>
          <a:xfrm>
            <a:off x="698897" y="4084796"/>
            <a:ext cx="4962168" cy="1150620"/>
          </a:xfrm>
          <a:prstGeom prst="roundRect">
            <a:avLst>
              <a:gd name="adj" fmla="val 2604"/>
            </a:avLst>
          </a:prstGeom>
          <a:solidFill>
            <a:srgbClr val="F2EEEE"/>
          </a:solidFill>
          <a:ln/>
        </p:spPr>
        <p:txBody>
          <a:bodyPr/>
          <a:lstStyle/>
          <a:p>
            <a:endParaRPr lang="uk-UA"/>
          </a:p>
        </p:txBody>
      </p:sp>
      <p:pic>
        <p:nvPicPr>
          <p:cNvPr id="14" name="Image 2" descr="preencoded.png"/>
          <p:cNvPicPr>
            <a:picLocks noChangeAspect="1"/>
          </p:cNvPicPr>
          <p:nvPr/>
        </p:nvPicPr>
        <p:blipFill>
          <a:blip r:embed="rId5"/>
          <a:stretch>
            <a:fillRect/>
          </a:stretch>
        </p:blipFill>
        <p:spPr>
          <a:xfrm>
            <a:off x="3039547" y="4484608"/>
            <a:ext cx="280749" cy="350996"/>
          </a:xfrm>
          <a:prstGeom prst="rect">
            <a:avLst/>
          </a:prstGeom>
        </p:spPr>
      </p:pic>
      <p:sp>
        <p:nvSpPr>
          <p:cNvPr id="15" name="Text 10"/>
          <p:cNvSpPr/>
          <p:nvPr/>
        </p:nvSpPr>
        <p:spPr>
          <a:xfrm>
            <a:off x="5860733" y="4284464"/>
            <a:ext cx="2496264" cy="312063"/>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Вимірювання</a:t>
            </a:r>
            <a:endParaRPr lang="en-US" sz="1950" dirty="0"/>
          </a:p>
        </p:txBody>
      </p:sp>
      <p:sp>
        <p:nvSpPr>
          <p:cNvPr id="16" name="Text 11"/>
          <p:cNvSpPr/>
          <p:nvPr/>
        </p:nvSpPr>
        <p:spPr>
          <a:xfrm>
            <a:off x="5860733" y="4716304"/>
            <a:ext cx="3621286" cy="319445"/>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Визначення кутів та базисних сторін</a:t>
            </a:r>
            <a:endParaRPr lang="en-US" sz="1550" dirty="0"/>
          </a:p>
        </p:txBody>
      </p:sp>
      <p:sp>
        <p:nvSpPr>
          <p:cNvPr id="17" name="Shape 12"/>
          <p:cNvSpPr/>
          <p:nvPr/>
        </p:nvSpPr>
        <p:spPr>
          <a:xfrm>
            <a:off x="5760839" y="5225891"/>
            <a:ext cx="8070890" cy="11430"/>
          </a:xfrm>
          <a:prstGeom prst="roundRect">
            <a:avLst>
              <a:gd name="adj" fmla="val 262086"/>
            </a:avLst>
          </a:prstGeom>
          <a:solidFill>
            <a:srgbClr val="D8D4D4"/>
          </a:solidFill>
          <a:ln/>
        </p:spPr>
        <p:txBody>
          <a:bodyPr/>
          <a:lstStyle/>
          <a:p>
            <a:endParaRPr lang="uk-UA"/>
          </a:p>
        </p:txBody>
      </p:sp>
      <p:sp>
        <p:nvSpPr>
          <p:cNvPr id="18" name="Shape 13"/>
          <p:cNvSpPr/>
          <p:nvPr/>
        </p:nvSpPr>
        <p:spPr>
          <a:xfrm>
            <a:off x="698897" y="5335191"/>
            <a:ext cx="6616303" cy="1150620"/>
          </a:xfrm>
          <a:prstGeom prst="roundRect">
            <a:avLst>
              <a:gd name="adj" fmla="val 2604"/>
            </a:avLst>
          </a:prstGeom>
          <a:solidFill>
            <a:srgbClr val="F2EEEE"/>
          </a:solidFill>
          <a:ln/>
        </p:spPr>
        <p:txBody>
          <a:bodyPr/>
          <a:lstStyle/>
          <a:p>
            <a:endParaRPr lang="uk-UA"/>
          </a:p>
        </p:txBody>
      </p:sp>
      <p:pic>
        <p:nvPicPr>
          <p:cNvPr id="19" name="Image 3" descr="preencoded.png"/>
          <p:cNvPicPr>
            <a:picLocks noChangeAspect="1"/>
          </p:cNvPicPr>
          <p:nvPr/>
        </p:nvPicPr>
        <p:blipFill>
          <a:blip r:embed="rId6"/>
          <a:stretch>
            <a:fillRect/>
          </a:stretch>
        </p:blipFill>
        <p:spPr>
          <a:xfrm>
            <a:off x="3866674" y="5735003"/>
            <a:ext cx="280749" cy="350996"/>
          </a:xfrm>
          <a:prstGeom prst="rect">
            <a:avLst/>
          </a:prstGeom>
        </p:spPr>
      </p:pic>
      <p:sp>
        <p:nvSpPr>
          <p:cNvPr id="20" name="Text 14"/>
          <p:cNvSpPr/>
          <p:nvPr/>
        </p:nvSpPr>
        <p:spPr>
          <a:xfrm>
            <a:off x="7514868" y="5534858"/>
            <a:ext cx="2530673" cy="312063"/>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Обробка результатів</a:t>
            </a:r>
            <a:endParaRPr lang="en-US" sz="1950" dirty="0"/>
          </a:p>
        </p:txBody>
      </p:sp>
      <p:sp>
        <p:nvSpPr>
          <p:cNvPr id="21" name="Text 15"/>
          <p:cNvSpPr/>
          <p:nvPr/>
        </p:nvSpPr>
        <p:spPr>
          <a:xfrm>
            <a:off x="7514868" y="5966698"/>
            <a:ext cx="4662488" cy="319445"/>
          </a:xfrm>
          <a:prstGeom prst="rect">
            <a:avLst/>
          </a:prstGeom>
          <a:noFill/>
          <a:ln/>
        </p:spPr>
        <p:txBody>
          <a:bodyPr wrap="non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Математична обробка результатів вимірювань</a:t>
            </a:r>
            <a:endParaRPr lang="en-US" sz="1550" dirty="0"/>
          </a:p>
        </p:txBody>
      </p:sp>
      <p:sp>
        <p:nvSpPr>
          <p:cNvPr id="22" name="Text 16"/>
          <p:cNvSpPr/>
          <p:nvPr/>
        </p:nvSpPr>
        <p:spPr>
          <a:xfrm>
            <a:off x="698897" y="6710482"/>
            <a:ext cx="13232606" cy="958334"/>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Тріангуляція є класичним методом створення опорних геодезичних мереж на кар'єрах. Вона базується на побудові мережі трикутників, у яких вимірюються всі кути та деякі базисні сторони. Перевагами цього методу є висока точність, можливість контролю вимірювань та економія при роботі на великих територіях.</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1013</Words>
  <Application>Microsoft Office PowerPoint</Application>
  <PresentationFormat>Довільний</PresentationFormat>
  <Paragraphs>147</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DM Sans Semi Bold</vt:lpstr>
      <vt:lpstr>Arial</vt:lpstr>
      <vt:lpstr>Inter Medium</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Марина Куницька</cp:lastModifiedBy>
  <cp:revision>2</cp:revision>
  <dcterms:created xsi:type="dcterms:W3CDTF">2025-03-25T09:58:25Z</dcterms:created>
  <dcterms:modified xsi:type="dcterms:W3CDTF">2025-03-25T10:00:15Z</dcterms:modified>
</cp:coreProperties>
</file>