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Bitter Medium" panose="020B0604020202020204" charset="-52"/>
      <p:regular r:id="rId17"/>
    </p:embeddedFont>
    <p:embeddedFont>
      <p:font typeface="Open Sans" panose="020B0606030504020204" pitchFamily="34" charset="0"/>
      <p:regular r:id="rId18"/>
      <p:bold r:id="rId19"/>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2" d="100"/>
          <a:sy n="62" d="100"/>
        </p:scale>
        <p:origin x="984"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144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1915298" y="967859"/>
            <a:ext cx="11921314" cy="1417558"/>
          </a:xfrm>
          <a:prstGeom prst="rect">
            <a:avLst/>
          </a:prstGeom>
          <a:noFill/>
          <a:ln/>
        </p:spPr>
        <p:txBody>
          <a:bodyPr wrap="square" lIns="0" tIns="0" rIns="0" bIns="0" rtlCol="0" anchor="t"/>
          <a:lstStyle/>
          <a:p>
            <a:pPr marL="0" indent="0" algn="ctr">
              <a:lnSpc>
                <a:spcPts val="5550"/>
              </a:lnSpc>
              <a:buNone/>
            </a:pPr>
            <a:r>
              <a:rPr lang="en-US" sz="6600" b="1" kern="0" spc="-134" dirty="0">
                <a:solidFill>
                  <a:srgbClr val="2C3F42"/>
                </a:solidFill>
                <a:latin typeface="Bitter Medium" pitchFamily="34" charset="0"/>
                <a:ea typeface="Bitter Medium" pitchFamily="34" charset="-122"/>
                <a:cs typeface="Bitter Medium" pitchFamily="34" charset="-120"/>
              </a:rPr>
              <a:t>Підземна теодолітна зйомка</a:t>
            </a:r>
            <a:endParaRPr lang="en-US" sz="6600" b="1" dirty="0"/>
          </a:p>
        </p:txBody>
      </p:sp>
      <p:sp>
        <p:nvSpPr>
          <p:cNvPr id="4" name="Text 1"/>
          <p:cNvSpPr/>
          <p:nvPr/>
        </p:nvSpPr>
        <p:spPr>
          <a:xfrm>
            <a:off x="1692876" y="2725579"/>
            <a:ext cx="12143735" cy="1814513"/>
          </a:xfrm>
          <a:prstGeom prst="rect">
            <a:avLst/>
          </a:prstGeom>
          <a:noFill/>
          <a:ln/>
        </p:spPr>
        <p:txBody>
          <a:bodyPr wrap="square" lIns="0" tIns="0" rIns="0" bIns="0" rtlCol="0" anchor="t"/>
          <a:lstStyle/>
          <a:p>
            <a:pPr marL="0" indent="0" algn="just">
              <a:lnSpc>
                <a:spcPts val="2850"/>
              </a:lnSpc>
              <a:buNone/>
            </a:pPr>
            <a:r>
              <a:rPr lang="en-US" sz="2800" kern="0" spc="-36" dirty="0">
                <a:solidFill>
                  <a:srgbClr val="2B2E3C"/>
                </a:solidFill>
                <a:latin typeface="Open Sans" pitchFamily="34" charset="0"/>
                <a:ea typeface="Open Sans" pitchFamily="34" charset="-122"/>
                <a:cs typeface="Open Sans" pitchFamily="34" charset="-120"/>
              </a:rPr>
              <a:t>Підземна теодолітна зйомка – це сукупність кутових і лінійних вимірювань з наступним обчисленням прямокутних координат Х та Y системи пунктів в гірничій виробці. Ця методика є фундаментальною для маркшейдерської справи та забезпечує точне позиціонування об'єктів під землею.</a:t>
            </a:r>
            <a:endParaRPr lang="en-US" sz="2800" dirty="0"/>
          </a:p>
        </p:txBody>
      </p:sp>
      <p:sp>
        <p:nvSpPr>
          <p:cNvPr id="5" name="Text 2"/>
          <p:cNvSpPr/>
          <p:nvPr/>
        </p:nvSpPr>
        <p:spPr>
          <a:xfrm>
            <a:off x="1692876" y="4795242"/>
            <a:ext cx="12143735" cy="1814513"/>
          </a:xfrm>
          <a:prstGeom prst="rect">
            <a:avLst/>
          </a:prstGeom>
          <a:noFill/>
          <a:ln/>
        </p:spPr>
        <p:txBody>
          <a:bodyPr wrap="square" lIns="0" tIns="0" rIns="0" bIns="0" rtlCol="0" anchor="t"/>
          <a:lstStyle/>
          <a:p>
            <a:pPr marL="0" indent="0" algn="just">
              <a:lnSpc>
                <a:spcPts val="2850"/>
              </a:lnSpc>
              <a:buNone/>
            </a:pPr>
            <a:r>
              <a:rPr lang="en-US" sz="2800" kern="0" spc="-36" dirty="0">
                <a:solidFill>
                  <a:srgbClr val="2B2E3C"/>
                </a:solidFill>
                <a:latin typeface="Open Sans" pitchFamily="34" charset="0"/>
                <a:ea typeface="Open Sans" pitchFamily="34" charset="-122"/>
                <a:cs typeface="Open Sans" pitchFamily="34" charset="-120"/>
              </a:rPr>
              <a:t>В залежності від форми теодолітного ходу, вони можуть бути замкненими або розімкненими. При прокладанні теодолітного ходу виконують вимірювання горизонтального кута між двома сусідніми сторонами ходу, вертикальний кут нахилу сторони і довжину кожної сторони.</a:t>
            </a:r>
            <a:endParaRPr lang="en-US" sz="2800" dirty="0"/>
          </a:p>
        </p:txBody>
      </p:sp>
      <p:sp>
        <p:nvSpPr>
          <p:cNvPr id="6" name="Shape 3"/>
          <p:cNvSpPr/>
          <p:nvPr/>
        </p:nvSpPr>
        <p:spPr>
          <a:xfrm>
            <a:off x="6280190" y="6881813"/>
            <a:ext cx="362903" cy="362903"/>
          </a:xfrm>
          <a:prstGeom prst="roundRect">
            <a:avLst>
              <a:gd name="adj" fmla="val 25194296"/>
            </a:avLst>
          </a:prstGeom>
          <a:noFill/>
          <a:ln w="7620">
            <a:solidFill>
              <a:srgbClr val="FFFFFF"/>
            </a:solidFill>
            <a:prstDash val="solid"/>
          </a:ln>
        </p:spPr>
        <p:txBody>
          <a:bodyPr/>
          <a:lstStyle/>
          <a:p>
            <a:endParaRPr lang="uk-UA"/>
          </a:p>
        </p:txBody>
      </p:sp>
      <p:sp>
        <p:nvSpPr>
          <p:cNvPr id="8" name="Text 4"/>
          <p:cNvSpPr/>
          <p:nvPr/>
        </p:nvSpPr>
        <p:spPr>
          <a:xfrm>
            <a:off x="6756440" y="6864906"/>
            <a:ext cx="3703082" cy="396835"/>
          </a:xfrm>
          <a:prstGeom prst="rect">
            <a:avLst/>
          </a:prstGeom>
          <a:noFill/>
          <a:ln/>
        </p:spPr>
        <p:txBody>
          <a:bodyPr wrap="none" lIns="0" tIns="0" rIns="0" bIns="0" rtlCol="0" anchor="t"/>
          <a:lstStyle/>
          <a:p>
            <a:pPr marL="0" indent="0" algn="l">
              <a:lnSpc>
                <a:spcPts val="3100"/>
              </a:lnSpc>
              <a:buNone/>
            </a:pP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3" name="Text 0"/>
          <p:cNvSpPr/>
          <p:nvPr/>
        </p:nvSpPr>
        <p:spPr>
          <a:xfrm>
            <a:off x="6275903" y="621030"/>
            <a:ext cx="7564993" cy="1409700"/>
          </a:xfrm>
          <a:prstGeom prst="rect">
            <a:avLst/>
          </a:prstGeom>
          <a:noFill/>
          <a:ln/>
        </p:spPr>
        <p:txBody>
          <a:bodyPr wrap="square" lIns="0" tIns="0" rIns="0" bIns="0" rtlCol="0" anchor="t"/>
          <a:lstStyle/>
          <a:p>
            <a:pPr marL="0" indent="0" algn="l">
              <a:lnSpc>
                <a:spcPts val="5550"/>
              </a:lnSpc>
              <a:buNone/>
            </a:pPr>
            <a:r>
              <a:rPr lang="en-US" sz="4400" kern="0" spc="-133" dirty="0">
                <a:solidFill>
                  <a:srgbClr val="2C3F42"/>
                </a:solidFill>
                <a:latin typeface="Bitter Medium" pitchFamily="34" charset="0"/>
                <a:ea typeface="Bitter Medium" pitchFamily="34" charset="-122"/>
                <a:cs typeface="Bitter Medium" pitchFamily="34" charset="-120"/>
              </a:rPr>
              <a:t>Особливості вимірювання кутів</a:t>
            </a:r>
            <a:endParaRPr lang="en-US" sz="4400" dirty="0"/>
          </a:p>
        </p:txBody>
      </p:sp>
      <p:pic>
        <p:nvPicPr>
          <p:cNvPr id="4" name="Image 1" descr="preencoded.png"/>
          <p:cNvPicPr>
            <a:picLocks noChangeAspect="1"/>
          </p:cNvPicPr>
          <p:nvPr/>
        </p:nvPicPr>
        <p:blipFill>
          <a:blip r:embed="rId3"/>
          <a:stretch>
            <a:fillRect/>
          </a:stretch>
        </p:blipFill>
        <p:spPr>
          <a:xfrm>
            <a:off x="6275903" y="2368987"/>
            <a:ext cx="563880" cy="563880"/>
          </a:xfrm>
          <a:prstGeom prst="rect">
            <a:avLst/>
          </a:prstGeom>
        </p:spPr>
      </p:pic>
      <p:sp>
        <p:nvSpPr>
          <p:cNvPr id="5" name="Text 1"/>
          <p:cNvSpPr/>
          <p:nvPr/>
        </p:nvSpPr>
        <p:spPr>
          <a:xfrm>
            <a:off x="6275903" y="3158371"/>
            <a:ext cx="2296120" cy="704850"/>
          </a:xfrm>
          <a:prstGeom prst="rect">
            <a:avLst/>
          </a:prstGeom>
          <a:noFill/>
          <a:ln/>
        </p:spPr>
        <p:txBody>
          <a:bodyPr wrap="squar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Горизонтальні кути</a:t>
            </a:r>
            <a:endParaRPr lang="en-US" sz="2200" dirty="0"/>
          </a:p>
        </p:txBody>
      </p:sp>
      <p:sp>
        <p:nvSpPr>
          <p:cNvPr id="6" name="Text 2"/>
          <p:cNvSpPr/>
          <p:nvPr/>
        </p:nvSpPr>
        <p:spPr>
          <a:xfrm>
            <a:off x="6275903" y="3998476"/>
            <a:ext cx="2296120" cy="3248978"/>
          </a:xfrm>
          <a:prstGeom prst="rect">
            <a:avLst/>
          </a:prstGeom>
          <a:noFill/>
          <a:ln/>
        </p:spPr>
        <p:txBody>
          <a:bodyPr wrap="square" lIns="0" tIns="0" rIns="0" bIns="0" rtlCol="0" anchor="t"/>
          <a:lstStyle/>
          <a:p>
            <a:pPr marL="0" indent="0" algn="l">
              <a:lnSpc>
                <a:spcPts val="2800"/>
              </a:lnSpc>
              <a:buNone/>
            </a:pPr>
            <a:r>
              <a:rPr lang="en-US" sz="1750" kern="0" spc="-36" dirty="0">
                <a:solidFill>
                  <a:srgbClr val="2B2E3C"/>
                </a:solidFill>
                <a:latin typeface="Open Sans" pitchFamily="34" charset="0"/>
                <a:ea typeface="Open Sans" pitchFamily="34" charset="-122"/>
                <a:cs typeface="Open Sans" pitchFamily="34" charset="-120"/>
              </a:rPr>
              <a:t>Вимірюються як ліві по ходу кути між сусідніми сторонами теодолітного ходу. Вимірювання виконується способом прийомів або способом кругових прийомів.</a:t>
            </a:r>
            <a:endParaRPr lang="en-US" sz="1750" dirty="0"/>
          </a:p>
        </p:txBody>
      </p:sp>
      <p:pic>
        <p:nvPicPr>
          <p:cNvPr id="7" name="Image 2" descr="preencoded.png"/>
          <p:cNvPicPr>
            <a:picLocks noChangeAspect="1"/>
          </p:cNvPicPr>
          <p:nvPr/>
        </p:nvPicPr>
        <p:blipFill>
          <a:blip r:embed="rId4"/>
          <a:stretch>
            <a:fillRect/>
          </a:stretch>
        </p:blipFill>
        <p:spPr>
          <a:xfrm>
            <a:off x="8910280" y="2368987"/>
            <a:ext cx="563880" cy="563880"/>
          </a:xfrm>
          <a:prstGeom prst="rect">
            <a:avLst/>
          </a:prstGeom>
        </p:spPr>
      </p:pic>
      <p:sp>
        <p:nvSpPr>
          <p:cNvPr id="8" name="Text 3"/>
          <p:cNvSpPr/>
          <p:nvPr/>
        </p:nvSpPr>
        <p:spPr>
          <a:xfrm>
            <a:off x="8910280" y="3158371"/>
            <a:ext cx="2296120" cy="704850"/>
          </a:xfrm>
          <a:prstGeom prst="rect">
            <a:avLst/>
          </a:prstGeom>
          <a:noFill/>
          <a:ln/>
        </p:spPr>
        <p:txBody>
          <a:bodyPr wrap="squar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Вертикальні кути</a:t>
            </a:r>
            <a:endParaRPr lang="en-US" sz="2200" dirty="0"/>
          </a:p>
        </p:txBody>
      </p:sp>
      <p:sp>
        <p:nvSpPr>
          <p:cNvPr id="9" name="Text 4"/>
          <p:cNvSpPr/>
          <p:nvPr/>
        </p:nvSpPr>
        <p:spPr>
          <a:xfrm>
            <a:off x="8910280" y="3998476"/>
            <a:ext cx="2296120" cy="3609975"/>
          </a:xfrm>
          <a:prstGeom prst="rect">
            <a:avLst/>
          </a:prstGeom>
          <a:noFill/>
          <a:ln/>
        </p:spPr>
        <p:txBody>
          <a:bodyPr wrap="square" lIns="0" tIns="0" rIns="0" bIns="0" rtlCol="0" anchor="t"/>
          <a:lstStyle/>
          <a:p>
            <a:pPr marL="0" indent="0" algn="l">
              <a:lnSpc>
                <a:spcPts val="2800"/>
              </a:lnSpc>
              <a:buNone/>
            </a:pPr>
            <a:r>
              <a:rPr lang="en-US" sz="1750" kern="0" spc="-36" dirty="0">
                <a:solidFill>
                  <a:srgbClr val="2B2E3C"/>
                </a:solidFill>
                <a:latin typeface="Open Sans" pitchFamily="34" charset="0"/>
                <a:ea typeface="Open Sans" pitchFamily="34" charset="-122"/>
                <a:cs typeface="Open Sans" pitchFamily="34" charset="-120"/>
              </a:rPr>
              <a:t>Вимірюються для визначення перевищень між пунктами та приведення похилих відстаней до горизонту. Вимірюються при двох положеннях вертикального круга.</a:t>
            </a:r>
            <a:endParaRPr lang="en-US" sz="1750" dirty="0"/>
          </a:p>
        </p:txBody>
      </p:sp>
      <p:pic>
        <p:nvPicPr>
          <p:cNvPr id="10" name="Image 3" descr="preencoded.png"/>
          <p:cNvPicPr>
            <a:picLocks noChangeAspect="1"/>
          </p:cNvPicPr>
          <p:nvPr/>
        </p:nvPicPr>
        <p:blipFill>
          <a:blip r:embed="rId5"/>
          <a:stretch>
            <a:fillRect/>
          </a:stretch>
        </p:blipFill>
        <p:spPr>
          <a:xfrm>
            <a:off x="11544657" y="2368987"/>
            <a:ext cx="563880" cy="563880"/>
          </a:xfrm>
          <a:prstGeom prst="rect">
            <a:avLst/>
          </a:prstGeom>
        </p:spPr>
      </p:pic>
      <p:sp>
        <p:nvSpPr>
          <p:cNvPr id="11" name="Text 5"/>
          <p:cNvSpPr/>
          <p:nvPr/>
        </p:nvSpPr>
        <p:spPr>
          <a:xfrm>
            <a:off x="11544657" y="3158371"/>
            <a:ext cx="2296239" cy="704850"/>
          </a:xfrm>
          <a:prstGeom prst="rect">
            <a:avLst/>
          </a:prstGeom>
          <a:noFill/>
          <a:ln/>
        </p:spPr>
        <p:txBody>
          <a:bodyPr wrap="squar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Контрольні виміри</a:t>
            </a:r>
            <a:endParaRPr lang="en-US" sz="2200" dirty="0"/>
          </a:p>
        </p:txBody>
      </p:sp>
      <p:sp>
        <p:nvSpPr>
          <p:cNvPr id="12" name="Text 6"/>
          <p:cNvSpPr/>
          <p:nvPr/>
        </p:nvSpPr>
        <p:spPr>
          <a:xfrm>
            <a:off x="11544657" y="3998476"/>
            <a:ext cx="2296239" cy="3609975"/>
          </a:xfrm>
          <a:prstGeom prst="rect">
            <a:avLst/>
          </a:prstGeom>
          <a:noFill/>
          <a:ln/>
        </p:spPr>
        <p:txBody>
          <a:bodyPr wrap="square" lIns="0" tIns="0" rIns="0" bIns="0" rtlCol="0" anchor="t"/>
          <a:lstStyle/>
          <a:p>
            <a:pPr marL="0" indent="0" algn="l">
              <a:lnSpc>
                <a:spcPts val="2800"/>
              </a:lnSpc>
              <a:buNone/>
            </a:pPr>
            <a:r>
              <a:rPr lang="en-US" sz="1750" kern="0" spc="-36" dirty="0">
                <a:solidFill>
                  <a:srgbClr val="2B2E3C"/>
                </a:solidFill>
                <a:latin typeface="Open Sans" pitchFamily="34" charset="0"/>
                <a:ea typeface="Open Sans" pitchFamily="34" charset="-122"/>
                <a:cs typeface="Open Sans" pitchFamily="34" charset="-120"/>
              </a:rPr>
              <a:t>Для підвищення точності та контролю кути вимірюються кількома прийомами. Розбіжність між прийомами не повинна перевищувати допустимих значень.</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33055" y="762476"/>
            <a:ext cx="7344132" cy="565309"/>
          </a:xfrm>
          <a:prstGeom prst="rect">
            <a:avLst/>
          </a:prstGeom>
          <a:noFill/>
          <a:ln/>
        </p:spPr>
        <p:txBody>
          <a:bodyPr wrap="none" lIns="0" tIns="0" rIns="0" bIns="0" rtlCol="0" anchor="t"/>
          <a:lstStyle/>
          <a:p>
            <a:pPr marL="0" indent="0" algn="l">
              <a:lnSpc>
                <a:spcPts val="4450"/>
              </a:lnSpc>
              <a:buNone/>
            </a:pPr>
            <a:r>
              <a:rPr lang="en-US" sz="3550" kern="0" spc="-107" dirty="0">
                <a:solidFill>
                  <a:srgbClr val="2C3F42"/>
                </a:solidFill>
                <a:latin typeface="Bitter Medium" pitchFamily="34" charset="0"/>
                <a:ea typeface="Bitter Medium" pitchFamily="34" charset="-122"/>
                <a:cs typeface="Bitter Medium" pitchFamily="34" charset="-120"/>
              </a:rPr>
              <a:t>Особливості вимірювання довжин</a:t>
            </a:r>
            <a:endParaRPr lang="en-US" sz="3550" dirty="0"/>
          </a:p>
        </p:txBody>
      </p:sp>
      <p:sp>
        <p:nvSpPr>
          <p:cNvPr id="4" name="Shape 1"/>
          <p:cNvSpPr/>
          <p:nvPr/>
        </p:nvSpPr>
        <p:spPr>
          <a:xfrm>
            <a:off x="836533" y="1599128"/>
            <a:ext cx="22860" cy="5867995"/>
          </a:xfrm>
          <a:prstGeom prst="roundRect">
            <a:avLst>
              <a:gd name="adj" fmla="val 332374"/>
            </a:avLst>
          </a:prstGeom>
          <a:solidFill>
            <a:srgbClr val="E2C8B5"/>
          </a:solidFill>
          <a:ln/>
        </p:spPr>
        <p:txBody>
          <a:bodyPr/>
          <a:lstStyle/>
          <a:p>
            <a:endParaRPr lang="uk-UA"/>
          </a:p>
        </p:txBody>
      </p:sp>
      <p:sp>
        <p:nvSpPr>
          <p:cNvPr id="5" name="Shape 2"/>
          <p:cNvSpPr/>
          <p:nvPr/>
        </p:nvSpPr>
        <p:spPr>
          <a:xfrm>
            <a:off x="1017151" y="1994654"/>
            <a:ext cx="542687" cy="22860"/>
          </a:xfrm>
          <a:prstGeom prst="roundRect">
            <a:avLst>
              <a:gd name="adj" fmla="val 332374"/>
            </a:avLst>
          </a:prstGeom>
          <a:solidFill>
            <a:srgbClr val="E2C8B5"/>
          </a:solidFill>
          <a:ln/>
        </p:spPr>
        <p:txBody>
          <a:bodyPr/>
          <a:lstStyle/>
          <a:p>
            <a:endParaRPr lang="uk-UA"/>
          </a:p>
        </p:txBody>
      </p:sp>
      <p:sp>
        <p:nvSpPr>
          <p:cNvPr id="6" name="Shape 3"/>
          <p:cNvSpPr/>
          <p:nvPr/>
        </p:nvSpPr>
        <p:spPr>
          <a:xfrm>
            <a:off x="633055" y="1802606"/>
            <a:ext cx="406956" cy="406956"/>
          </a:xfrm>
          <a:prstGeom prst="roundRect">
            <a:avLst>
              <a:gd name="adj" fmla="val 18671"/>
            </a:avLst>
          </a:prstGeom>
          <a:solidFill>
            <a:srgbClr val="FCE2CF"/>
          </a:solidFill>
          <a:ln w="7620">
            <a:solidFill>
              <a:srgbClr val="E2C8B5"/>
            </a:solidFill>
            <a:prstDash val="solid"/>
          </a:ln>
        </p:spPr>
        <p:txBody>
          <a:bodyPr/>
          <a:lstStyle/>
          <a:p>
            <a:endParaRPr lang="uk-UA"/>
          </a:p>
        </p:txBody>
      </p:sp>
      <p:pic>
        <p:nvPicPr>
          <p:cNvPr id="7" name="Image 1" descr="preencoded.png"/>
          <p:cNvPicPr>
            <a:picLocks noChangeAspect="1"/>
          </p:cNvPicPr>
          <p:nvPr/>
        </p:nvPicPr>
        <p:blipFill>
          <a:blip r:embed="rId4"/>
          <a:stretch>
            <a:fillRect/>
          </a:stretch>
        </p:blipFill>
        <p:spPr>
          <a:xfrm>
            <a:off x="700861" y="1836539"/>
            <a:ext cx="271343" cy="339090"/>
          </a:xfrm>
          <a:prstGeom prst="rect">
            <a:avLst/>
          </a:prstGeom>
        </p:spPr>
      </p:pic>
      <p:sp>
        <p:nvSpPr>
          <p:cNvPr id="8" name="Text 4"/>
          <p:cNvSpPr/>
          <p:nvPr/>
        </p:nvSpPr>
        <p:spPr>
          <a:xfrm>
            <a:off x="1741051" y="1779984"/>
            <a:ext cx="2261235" cy="282535"/>
          </a:xfrm>
          <a:prstGeom prst="rect">
            <a:avLst/>
          </a:prstGeom>
          <a:noFill/>
          <a:ln/>
        </p:spPr>
        <p:txBody>
          <a:bodyPr wrap="none" lIns="0" tIns="0" rIns="0" bIns="0" rtlCol="0" anchor="t"/>
          <a:lstStyle/>
          <a:p>
            <a:pPr marL="0" indent="0" algn="l">
              <a:lnSpc>
                <a:spcPts val="2200"/>
              </a:lnSpc>
              <a:buNone/>
            </a:pPr>
            <a:r>
              <a:rPr lang="en-US" sz="1750" kern="0" spc="-53" dirty="0">
                <a:solidFill>
                  <a:srgbClr val="2B2E3C"/>
                </a:solidFill>
                <a:latin typeface="Bitter Medium" pitchFamily="34" charset="0"/>
                <a:ea typeface="Bitter Medium" pitchFamily="34" charset="-122"/>
                <a:cs typeface="Bitter Medium" pitchFamily="34" charset="-120"/>
              </a:rPr>
              <a:t>Компаровані стрічки</a:t>
            </a:r>
            <a:endParaRPr lang="en-US" sz="1750" dirty="0"/>
          </a:p>
        </p:txBody>
      </p:sp>
      <p:sp>
        <p:nvSpPr>
          <p:cNvPr id="9" name="Text 5"/>
          <p:cNvSpPr/>
          <p:nvPr/>
        </p:nvSpPr>
        <p:spPr>
          <a:xfrm>
            <a:off x="1741051" y="2170986"/>
            <a:ext cx="6769894" cy="578644"/>
          </a:xfrm>
          <a:prstGeom prst="rect">
            <a:avLst/>
          </a:prstGeom>
          <a:noFill/>
          <a:ln/>
        </p:spPr>
        <p:txBody>
          <a:bodyPr wrap="square" lIns="0" tIns="0" rIns="0" bIns="0" rtlCol="0" anchor="t"/>
          <a:lstStyle/>
          <a:p>
            <a:pPr marL="0" indent="0" algn="l">
              <a:lnSpc>
                <a:spcPts val="2250"/>
              </a:lnSpc>
              <a:buNone/>
            </a:pPr>
            <a:r>
              <a:rPr lang="en-US" sz="1400" kern="0" spc="-28" dirty="0">
                <a:solidFill>
                  <a:srgbClr val="2B2E3C"/>
                </a:solidFill>
                <a:latin typeface="Open Sans" pitchFamily="34" charset="0"/>
                <a:ea typeface="Open Sans" pitchFamily="34" charset="-122"/>
                <a:cs typeface="Open Sans" pitchFamily="34" charset="-120"/>
              </a:rPr>
              <a:t>Використовуються для вимірювання довжин сторін опорних мереж та мереж 1-го розряду. Вимірювання виконується в прямому та зворотному напрямках.</a:t>
            </a:r>
            <a:endParaRPr lang="en-US" sz="1400" dirty="0"/>
          </a:p>
        </p:txBody>
      </p:sp>
      <p:sp>
        <p:nvSpPr>
          <p:cNvPr id="10" name="Shape 6"/>
          <p:cNvSpPr/>
          <p:nvPr/>
        </p:nvSpPr>
        <p:spPr>
          <a:xfrm>
            <a:off x="1017151" y="3506867"/>
            <a:ext cx="542687" cy="22860"/>
          </a:xfrm>
          <a:prstGeom prst="roundRect">
            <a:avLst>
              <a:gd name="adj" fmla="val 332374"/>
            </a:avLst>
          </a:prstGeom>
          <a:solidFill>
            <a:srgbClr val="E2C8B5"/>
          </a:solidFill>
          <a:ln/>
        </p:spPr>
        <p:txBody>
          <a:bodyPr/>
          <a:lstStyle/>
          <a:p>
            <a:endParaRPr lang="uk-UA"/>
          </a:p>
        </p:txBody>
      </p:sp>
      <p:sp>
        <p:nvSpPr>
          <p:cNvPr id="11" name="Shape 7"/>
          <p:cNvSpPr/>
          <p:nvPr/>
        </p:nvSpPr>
        <p:spPr>
          <a:xfrm>
            <a:off x="633055" y="3314819"/>
            <a:ext cx="406956" cy="406956"/>
          </a:xfrm>
          <a:prstGeom prst="roundRect">
            <a:avLst>
              <a:gd name="adj" fmla="val 18671"/>
            </a:avLst>
          </a:prstGeom>
          <a:solidFill>
            <a:srgbClr val="FCE2CF"/>
          </a:solidFill>
          <a:ln w="7620">
            <a:solidFill>
              <a:srgbClr val="E2C8B5"/>
            </a:solidFill>
            <a:prstDash val="solid"/>
          </a:ln>
        </p:spPr>
        <p:txBody>
          <a:bodyPr/>
          <a:lstStyle/>
          <a:p>
            <a:endParaRPr lang="uk-UA"/>
          </a:p>
        </p:txBody>
      </p:sp>
      <p:pic>
        <p:nvPicPr>
          <p:cNvPr id="12" name="Image 2" descr="preencoded.png"/>
          <p:cNvPicPr>
            <a:picLocks noChangeAspect="1"/>
          </p:cNvPicPr>
          <p:nvPr/>
        </p:nvPicPr>
        <p:blipFill>
          <a:blip r:embed="rId5"/>
          <a:stretch>
            <a:fillRect/>
          </a:stretch>
        </p:blipFill>
        <p:spPr>
          <a:xfrm>
            <a:off x="700861" y="3348752"/>
            <a:ext cx="271343" cy="339090"/>
          </a:xfrm>
          <a:prstGeom prst="rect">
            <a:avLst/>
          </a:prstGeom>
        </p:spPr>
      </p:pic>
      <p:sp>
        <p:nvSpPr>
          <p:cNvPr id="13" name="Text 8"/>
          <p:cNvSpPr/>
          <p:nvPr/>
        </p:nvSpPr>
        <p:spPr>
          <a:xfrm>
            <a:off x="1741051" y="3292197"/>
            <a:ext cx="2261235" cy="282535"/>
          </a:xfrm>
          <a:prstGeom prst="rect">
            <a:avLst/>
          </a:prstGeom>
          <a:noFill/>
          <a:ln/>
        </p:spPr>
        <p:txBody>
          <a:bodyPr wrap="none" lIns="0" tIns="0" rIns="0" bIns="0" rtlCol="0" anchor="t"/>
          <a:lstStyle/>
          <a:p>
            <a:pPr marL="0" indent="0" algn="l">
              <a:lnSpc>
                <a:spcPts val="2200"/>
              </a:lnSpc>
              <a:buNone/>
            </a:pPr>
            <a:r>
              <a:rPr lang="en-US" sz="1750" kern="0" spc="-53" dirty="0">
                <a:solidFill>
                  <a:srgbClr val="2B2E3C"/>
                </a:solidFill>
                <a:latin typeface="Bitter Medium" pitchFamily="34" charset="0"/>
                <a:ea typeface="Bitter Medium" pitchFamily="34" charset="-122"/>
                <a:cs typeface="Bitter Medium" pitchFamily="34" charset="-120"/>
              </a:rPr>
              <a:t>Сталеві рулетки</a:t>
            </a:r>
            <a:endParaRPr lang="en-US" sz="1750" dirty="0"/>
          </a:p>
        </p:txBody>
      </p:sp>
      <p:sp>
        <p:nvSpPr>
          <p:cNvPr id="14" name="Text 9"/>
          <p:cNvSpPr/>
          <p:nvPr/>
        </p:nvSpPr>
        <p:spPr>
          <a:xfrm>
            <a:off x="1741051" y="3683198"/>
            <a:ext cx="6769894" cy="578644"/>
          </a:xfrm>
          <a:prstGeom prst="rect">
            <a:avLst/>
          </a:prstGeom>
          <a:noFill/>
          <a:ln/>
        </p:spPr>
        <p:txBody>
          <a:bodyPr wrap="square" lIns="0" tIns="0" rIns="0" bIns="0" rtlCol="0" anchor="t"/>
          <a:lstStyle/>
          <a:p>
            <a:pPr marL="0" indent="0" algn="l">
              <a:lnSpc>
                <a:spcPts val="2250"/>
              </a:lnSpc>
              <a:buNone/>
            </a:pPr>
            <a:r>
              <a:rPr lang="en-US" sz="1400" kern="0" spc="-28" dirty="0">
                <a:solidFill>
                  <a:srgbClr val="2B2E3C"/>
                </a:solidFill>
                <a:latin typeface="Open Sans" pitchFamily="34" charset="0"/>
                <a:ea typeface="Open Sans" pitchFamily="34" charset="-122"/>
                <a:cs typeface="Open Sans" pitchFamily="34" charset="-120"/>
              </a:rPr>
              <a:t>Застосовуються для вимірювання довжин сторін мереж 2-го розряду. Вимірювання виконується з округленням до 1 см.</a:t>
            </a:r>
            <a:endParaRPr lang="en-US" sz="1400" dirty="0"/>
          </a:p>
        </p:txBody>
      </p:sp>
      <p:sp>
        <p:nvSpPr>
          <p:cNvPr id="15" name="Shape 10"/>
          <p:cNvSpPr/>
          <p:nvPr/>
        </p:nvSpPr>
        <p:spPr>
          <a:xfrm>
            <a:off x="1017151" y="5019080"/>
            <a:ext cx="542687" cy="22860"/>
          </a:xfrm>
          <a:prstGeom prst="roundRect">
            <a:avLst>
              <a:gd name="adj" fmla="val 332374"/>
            </a:avLst>
          </a:prstGeom>
          <a:solidFill>
            <a:srgbClr val="E2C8B5"/>
          </a:solidFill>
          <a:ln/>
        </p:spPr>
        <p:txBody>
          <a:bodyPr/>
          <a:lstStyle/>
          <a:p>
            <a:endParaRPr lang="uk-UA"/>
          </a:p>
        </p:txBody>
      </p:sp>
      <p:sp>
        <p:nvSpPr>
          <p:cNvPr id="16" name="Shape 11"/>
          <p:cNvSpPr/>
          <p:nvPr/>
        </p:nvSpPr>
        <p:spPr>
          <a:xfrm>
            <a:off x="633055" y="4827032"/>
            <a:ext cx="406956" cy="406956"/>
          </a:xfrm>
          <a:prstGeom prst="roundRect">
            <a:avLst>
              <a:gd name="adj" fmla="val 18671"/>
            </a:avLst>
          </a:prstGeom>
          <a:solidFill>
            <a:srgbClr val="FCE2CF"/>
          </a:solidFill>
          <a:ln w="7620">
            <a:solidFill>
              <a:srgbClr val="E2C8B5"/>
            </a:solidFill>
            <a:prstDash val="solid"/>
          </a:ln>
        </p:spPr>
        <p:txBody>
          <a:bodyPr/>
          <a:lstStyle/>
          <a:p>
            <a:endParaRPr lang="uk-UA"/>
          </a:p>
        </p:txBody>
      </p:sp>
      <p:pic>
        <p:nvPicPr>
          <p:cNvPr id="17" name="Image 3" descr="preencoded.png"/>
          <p:cNvPicPr>
            <a:picLocks noChangeAspect="1"/>
          </p:cNvPicPr>
          <p:nvPr/>
        </p:nvPicPr>
        <p:blipFill>
          <a:blip r:embed="rId6"/>
          <a:stretch>
            <a:fillRect/>
          </a:stretch>
        </p:blipFill>
        <p:spPr>
          <a:xfrm>
            <a:off x="700861" y="4860965"/>
            <a:ext cx="271343" cy="339090"/>
          </a:xfrm>
          <a:prstGeom prst="rect">
            <a:avLst/>
          </a:prstGeom>
        </p:spPr>
      </p:pic>
      <p:sp>
        <p:nvSpPr>
          <p:cNvPr id="18" name="Text 12"/>
          <p:cNvSpPr/>
          <p:nvPr/>
        </p:nvSpPr>
        <p:spPr>
          <a:xfrm>
            <a:off x="1741051" y="4804410"/>
            <a:ext cx="2261235" cy="282535"/>
          </a:xfrm>
          <a:prstGeom prst="rect">
            <a:avLst/>
          </a:prstGeom>
          <a:noFill/>
          <a:ln/>
        </p:spPr>
        <p:txBody>
          <a:bodyPr wrap="none" lIns="0" tIns="0" rIns="0" bIns="0" rtlCol="0" anchor="t"/>
          <a:lstStyle/>
          <a:p>
            <a:pPr marL="0" indent="0" algn="l">
              <a:lnSpc>
                <a:spcPts val="2200"/>
              </a:lnSpc>
              <a:buNone/>
            </a:pPr>
            <a:r>
              <a:rPr lang="en-US" sz="1750" kern="0" spc="-53" dirty="0">
                <a:solidFill>
                  <a:srgbClr val="2B2E3C"/>
                </a:solidFill>
                <a:latin typeface="Bitter Medium" pitchFamily="34" charset="0"/>
                <a:ea typeface="Bitter Medium" pitchFamily="34" charset="-122"/>
                <a:cs typeface="Bitter Medium" pitchFamily="34" charset="-120"/>
              </a:rPr>
              <a:t>Світловіддалеміри</a:t>
            </a:r>
            <a:endParaRPr lang="en-US" sz="1750" dirty="0"/>
          </a:p>
        </p:txBody>
      </p:sp>
      <p:sp>
        <p:nvSpPr>
          <p:cNvPr id="19" name="Text 13"/>
          <p:cNvSpPr/>
          <p:nvPr/>
        </p:nvSpPr>
        <p:spPr>
          <a:xfrm>
            <a:off x="1741051" y="5195411"/>
            <a:ext cx="6769894" cy="578644"/>
          </a:xfrm>
          <a:prstGeom prst="rect">
            <a:avLst/>
          </a:prstGeom>
          <a:noFill/>
          <a:ln/>
        </p:spPr>
        <p:txBody>
          <a:bodyPr wrap="square" lIns="0" tIns="0" rIns="0" bIns="0" rtlCol="0" anchor="t"/>
          <a:lstStyle/>
          <a:p>
            <a:pPr marL="0" indent="0" algn="l">
              <a:lnSpc>
                <a:spcPts val="2250"/>
              </a:lnSpc>
              <a:buNone/>
            </a:pPr>
            <a:r>
              <a:rPr lang="en-US" sz="1400" kern="0" spc="-28" dirty="0">
                <a:solidFill>
                  <a:srgbClr val="2B2E3C"/>
                </a:solidFill>
                <a:latin typeface="Open Sans" pitchFamily="34" charset="0"/>
                <a:ea typeface="Open Sans" pitchFamily="34" charset="-122"/>
                <a:cs typeface="Open Sans" pitchFamily="34" charset="-120"/>
              </a:rPr>
              <a:t>Використовуються для вимірювання довжин сторін опорних мереж та мереж 1-го розряду. Забезпечують високу точність вимірювань.</a:t>
            </a:r>
            <a:endParaRPr lang="en-US" sz="1400" dirty="0"/>
          </a:p>
        </p:txBody>
      </p:sp>
      <p:sp>
        <p:nvSpPr>
          <p:cNvPr id="20" name="Shape 14"/>
          <p:cNvSpPr/>
          <p:nvPr/>
        </p:nvSpPr>
        <p:spPr>
          <a:xfrm>
            <a:off x="1017151" y="6531293"/>
            <a:ext cx="542687" cy="22860"/>
          </a:xfrm>
          <a:prstGeom prst="roundRect">
            <a:avLst>
              <a:gd name="adj" fmla="val 332374"/>
            </a:avLst>
          </a:prstGeom>
          <a:solidFill>
            <a:srgbClr val="E2C8B5"/>
          </a:solidFill>
          <a:ln/>
        </p:spPr>
        <p:txBody>
          <a:bodyPr/>
          <a:lstStyle/>
          <a:p>
            <a:endParaRPr lang="uk-UA"/>
          </a:p>
        </p:txBody>
      </p:sp>
      <p:sp>
        <p:nvSpPr>
          <p:cNvPr id="21" name="Shape 15"/>
          <p:cNvSpPr/>
          <p:nvPr/>
        </p:nvSpPr>
        <p:spPr>
          <a:xfrm>
            <a:off x="633055" y="6339245"/>
            <a:ext cx="406956" cy="406956"/>
          </a:xfrm>
          <a:prstGeom prst="roundRect">
            <a:avLst>
              <a:gd name="adj" fmla="val 18671"/>
            </a:avLst>
          </a:prstGeom>
          <a:solidFill>
            <a:srgbClr val="FCE2CF"/>
          </a:solidFill>
          <a:ln w="7620">
            <a:solidFill>
              <a:srgbClr val="E2C8B5"/>
            </a:solidFill>
            <a:prstDash val="solid"/>
          </a:ln>
        </p:spPr>
        <p:txBody>
          <a:bodyPr/>
          <a:lstStyle/>
          <a:p>
            <a:endParaRPr lang="uk-UA"/>
          </a:p>
        </p:txBody>
      </p:sp>
      <p:pic>
        <p:nvPicPr>
          <p:cNvPr id="22" name="Image 4" descr="preencoded.png"/>
          <p:cNvPicPr>
            <a:picLocks noChangeAspect="1"/>
          </p:cNvPicPr>
          <p:nvPr/>
        </p:nvPicPr>
        <p:blipFill>
          <a:blip r:embed="rId7"/>
          <a:stretch>
            <a:fillRect/>
          </a:stretch>
        </p:blipFill>
        <p:spPr>
          <a:xfrm>
            <a:off x="700861" y="6373178"/>
            <a:ext cx="271343" cy="339090"/>
          </a:xfrm>
          <a:prstGeom prst="rect">
            <a:avLst/>
          </a:prstGeom>
        </p:spPr>
      </p:pic>
      <p:sp>
        <p:nvSpPr>
          <p:cNvPr id="23" name="Text 16"/>
          <p:cNvSpPr/>
          <p:nvPr/>
        </p:nvSpPr>
        <p:spPr>
          <a:xfrm>
            <a:off x="1741051" y="6316623"/>
            <a:ext cx="2261235" cy="282535"/>
          </a:xfrm>
          <a:prstGeom prst="rect">
            <a:avLst/>
          </a:prstGeom>
          <a:noFill/>
          <a:ln/>
        </p:spPr>
        <p:txBody>
          <a:bodyPr wrap="none" lIns="0" tIns="0" rIns="0" bIns="0" rtlCol="0" anchor="t"/>
          <a:lstStyle/>
          <a:p>
            <a:pPr marL="0" indent="0" algn="l">
              <a:lnSpc>
                <a:spcPts val="2200"/>
              </a:lnSpc>
              <a:buNone/>
            </a:pPr>
            <a:r>
              <a:rPr lang="en-US" sz="1750" kern="0" spc="-53" dirty="0">
                <a:solidFill>
                  <a:srgbClr val="2B2E3C"/>
                </a:solidFill>
                <a:latin typeface="Bitter Medium" pitchFamily="34" charset="0"/>
                <a:ea typeface="Bitter Medium" pitchFamily="34" charset="-122"/>
                <a:cs typeface="Bitter Medium" pitchFamily="34" charset="-120"/>
              </a:rPr>
              <a:t>Поправки</a:t>
            </a:r>
            <a:endParaRPr lang="en-US" sz="1750" dirty="0"/>
          </a:p>
        </p:txBody>
      </p:sp>
      <p:sp>
        <p:nvSpPr>
          <p:cNvPr id="24" name="Text 17"/>
          <p:cNvSpPr/>
          <p:nvPr/>
        </p:nvSpPr>
        <p:spPr>
          <a:xfrm>
            <a:off x="1741051" y="6707624"/>
            <a:ext cx="6769894" cy="578644"/>
          </a:xfrm>
          <a:prstGeom prst="rect">
            <a:avLst/>
          </a:prstGeom>
          <a:noFill/>
          <a:ln/>
        </p:spPr>
        <p:txBody>
          <a:bodyPr wrap="square" lIns="0" tIns="0" rIns="0" bIns="0" rtlCol="0" anchor="t"/>
          <a:lstStyle/>
          <a:p>
            <a:pPr marL="0" indent="0" algn="l">
              <a:lnSpc>
                <a:spcPts val="2250"/>
              </a:lnSpc>
              <a:buNone/>
            </a:pPr>
            <a:r>
              <a:rPr lang="en-US" sz="1400" kern="0" spc="-28" dirty="0">
                <a:solidFill>
                  <a:srgbClr val="2B2E3C"/>
                </a:solidFill>
                <a:latin typeface="Open Sans" pitchFamily="34" charset="0"/>
                <a:ea typeface="Open Sans" pitchFamily="34" charset="-122"/>
                <a:cs typeface="Open Sans" pitchFamily="34" charset="-120"/>
              </a:rPr>
              <a:t>До виміряних довжин вводяться поправки за компарування, температуру, нахил та приведення до горизонту.</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83657" y="638413"/>
            <a:ext cx="11406545" cy="610433"/>
          </a:xfrm>
          <a:prstGeom prst="rect">
            <a:avLst/>
          </a:prstGeom>
          <a:noFill/>
          <a:ln/>
        </p:spPr>
        <p:txBody>
          <a:bodyPr wrap="none" lIns="0" tIns="0" rIns="0" bIns="0" rtlCol="0" anchor="t"/>
          <a:lstStyle/>
          <a:p>
            <a:pPr marL="0" indent="0" algn="l">
              <a:lnSpc>
                <a:spcPts val="4800"/>
              </a:lnSpc>
              <a:buNone/>
            </a:pPr>
            <a:r>
              <a:rPr lang="en-US" sz="3800" kern="0" spc="-115" dirty="0">
                <a:solidFill>
                  <a:srgbClr val="2C3F42"/>
                </a:solidFill>
                <a:latin typeface="Bitter Medium" pitchFamily="34" charset="0"/>
                <a:ea typeface="Bitter Medium" pitchFamily="34" charset="-122"/>
                <a:cs typeface="Bitter Medium" pitchFamily="34" charset="-120"/>
              </a:rPr>
              <a:t>Обчислення координат пунктів теодолітного ходу</a:t>
            </a:r>
            <a:endParaRPr lang="en-US" sz="3800" dirty="0"/>
          </a:p>
        </p:txBody>
      </p:sp>
      <p:sp>
        <p:nvSpPr>
          <p:cNvPr id="3" name="Shape 1"/>
          <p:cNvSpPr/>
          <p:nvPr/>
        </p:nvSpPr>
        <p:spPr>
          <a:xfrm>
            <a:off x="683657" y="1639491"/>
            <a:ext cx="1657826" cy="1125379"/>
          </a:xfrm>
          <a:prstGeom prst="roundRect">
            <a:avLst>
              <a:gd name="adj" fmla="val 7290"/>
            </a:avLst>
          </a:prstGeom>
          <a:solidFill>
            <a:srgbClr val="FCE2CF"/>
          </a:solidFill>
          <a:ln w="7620">
            <a:solidFill>
              <a:srgbClr val="E2C8B5"/>
            </a:solidFill>
            <a:prstDash val="solid"/>
          </a:ln>
        </p:spPr>
        <p:txBody>
          <a:bodyPr/>
          <a:lstStyle/>
          <a:p>
            <a:endParaRPr lang="uk-UA"/>
          </a:p>
        </p:txBody>
      </p:sp>
      <p:pic>
        <p:nvPicPr>
          <p:cNvPr id="4" name="Image 0" descr="preencoded.png"/>
          <p:cNvPicPr>
            <a:picLocks noChangeAspect="1"/>
          </p:cNvPicPr>
          <p:nvPr/>
        </p:nvPicPr>
        <p:blipFill>
          <a:blip r:embed="rId3"/>
          <a:stretch>
            <a:fillRect/>
          </a:stretch>
        </p:blipFill>
        <p:spPr>
          <a:xfrm>
            <a:off x="1375172" y="2030492"/>
            <a:ext cx="274677" cy="343257"/>
          </a:xfrm>
          <a:prstGeom prst="rect">
            <a:avLst/>
          </a:prstGeom>
        </p:spPr>
      </p:pic>
      <p:sp>
        <p:nvSpPr>
          <p:cNvPr id="5" name="Text 2"/>
          <p:cNvSpPr/>
          <p:nvPr/>
        </p:nvSpPr>
        <p:spPr>
          <a:xfrm>
            <a:off x="2536746" y="1834753"/>
            <a:ext cx="3594735" cy="305157"/>
          </a:xfrm>
          <a:prstGeom prst="rect">
            <a:avLst/>
          </a:prstGeom>
          <a:noFill/>
          <a:ln/>
        </p:spPr>
        <p:txBody>
          <a:bodyPr wrap="none" lIns="0" tIns="0" rIns="0" bIns="0" rtlCol="0" anchor="t"/>
          <a:lstStyle/>
          <a:p>
            <a:pPr marL="0" indent="0" algn="l">
              <a:lnSpc>
                <a:spcPts val="2400"/>
              </a:lnSpc>
              <a:buNone/>
            </a:pPr>
            <a:r>
              <a:rPr lang="en-US" sz="1900" kern="0" spc="-58" dirty="0">
                <a:solidFill>
                  <a:srgbClr val="2B2E3C"/>
                </a:solidFill>
                <a:latin typeface="Bitter Medium" pitchFamily="34" charset="0"/>
                <a:ea typeface="Bitter Medium" pitchFamily="34" charset="-122"/>
                <a:cs typeface="Bitter Medium" pitchFamily="34" charset="-120"/>
              </a:rPr>
              <a:t>Обчислення дирекційних кутів</a:t>
            </a:r>
            <a:endParaRPr lang="en-US" sz="1900" dirty="0"/>
          </a:p>
        </p:txBody>
      </p:sp>
      <p:sp>
        <p:nvSpPr>
          <p:cNvPr id="6" name="Text 3"/>
          <p:cNvSpPr/>
          <p:nvPr/>
        </p:nvSpPr>
        <p:spPr>
          <a:xfrm>
            <a:off x="2536746" y="2257068"/>
            <a:ext cx="5563910" cy="312539"/>
          </a:xfrm>
          <a:prstGeom prst="rect">
            <a:avLst/>
          </a:prstGeom>
          <a:noFill/>
          <a:ln/>
        </p:spPr>
        <p:txBody>
          <a:bodyPr wrap="none" lIns="0" tIns="0" rIns="0" bIns="0" rtlCol="0" anchor="t"/>
          <a:lstStyle/>
          <a:p>
            <a:pPr marL="0" indent="0" algn="l">
              <a:lnSpc>
                <a:spcPts val="2450"/>
              </a:lnSpc>
              <a:buNone/>
            </a:pPr>
            <a:r>
              <a:rPr lang="en-US" sz="1500" kern="0" spc="-31" dirty="0">
                <a:solidFill>
                  <a:srgbClr val="2B2E3C"/>
                </a:solidFill>
                <a:latin typeface="Open Sans" pitchFamily="34" charset="0"/>
                <a:ea typeface="Open Sans" pitchFamily="34" charset="-122"/>
                <a:cs typeface="Open Sans" pitchFamily="34" charset="-120"/>
              </a:rPr>
              <a:t>На основі виміряних кутів та початкового дирекційного кута</a:t>
            </a:r>
            <a:endParaRPr lang="en-US" sz="1500" dirty="0"/>
          </a:p>
        </p:txBody>
      </p:sp>
      <p:sp>
        <p:nvSpPr>
          <p:cNvPr id="7" name="Shape 4"/>
          <p:cNvSpPr/>
          <p:nvPr/>
        </p:nvSpPr>
        <p:spPr>
          <a:xfrm>
            <a:off x="2439114" y="2755344"/>
            <a:ext cx="11409998" cy="11430"/>
          </a:xfrm>
          <a:prstGeom prst="roundRect">
            <a:avLst>
              <a:gd name="adj" fmla="val 717794"/>
            </a:avLst>
          </a:prstGeom>
          <a:solidFill>
            <a:srgbClr val="E2C8B5"/>
          </a:solidFill>
          <a:ln/>
        </p:spPr>
        <p:txBody>
          <a:bodyPr/>
          <a:lstStyle/>
          <a:p>
            <a:endParaRPr lang="uk-UA"/>
          </a:p>
        </p:txBody>
      </p:sp>
      <p:sp>
        <p:nvSpPr>
          <p:cNvPr id="8" name="Shape 5"/>
          <p:cNvSpPr/>
          <p:nvPr/>
        </p:nvSpPr>
        <p:spPr>
          <a:xfrm>
            <a:off x="683657" y="2862501"/>
            <a:ext cx="3315772" cy="1125379"/>
          </a:xfrm>
          <a:prstGeom prst="roundRect">
            <a:avLst>
              <a:gd name="adj" fmla="val 7290"/>
            </a:avLst>
          </a:prstGeom>
          <a:solidFill>
            <a:srgbClr val="FCE2CF"/>
          </a:solidFill>
          <a:ln w="7620">
            <a:solidFill>
              <a:srgbClr val="E2C8B5"/>
            </a:solidFill>
            <a:prstDash val="solid"/>
          </a:ln>
        </p:spPr>
        <p:txBody>
          <a:bodyPr/>
          <a:lstStyle/>
          <a:p>
            <a:endParaRPr lang="uk-UA"/>
          </a:p>
        </p:txBody>
      </p:sp>
      <p:pic>
        <p:nvPicPr>
          <p:cNvPr id="9" name="Image 1" descr="preencoded.png"/>
          <p:cNvPicPr>
            <a:picLocks noChangeAspect="1"/>
          </p:cNvPicPr>
          <p:nvPr/>
        </p:nvPicPr>
        <p:blipFill>
          <a:blip r:embed="rId4"/>
          <a:stretch>
            <a:fillRect/>
          </a:stretch>
        </p:blipFill>
        <p:spPr>
          <a:xfrm>
            <a:off x="2204204" y="3253502"/>
            <a:ext cx="274677" cy="343257"/>
          </a:xfrm>
          <a:prstGeom prst="rect">
            <a:avLst/>
          </a:prstGeom>
        </p:spPr>
      </p:pic>
      <p:sp>
        <p:nvSpPr>
          <p:cNvPr id="10" name="Text 6"/>
          <p:cNvSpPr/>
          <p:nvPr/>
        </p:nvSpPr>
        <p:spPr>
          <a:xfrm>
            <a:off x="4194691" y="3057763"/>
            <a:ext cx="3879532" cy="305157"/>
          </a:xfrm>
          <a:prstGeom prst="rect">
            <a:avLst/>
          </a:prstGeom>
          <a:noFill/>
          <a:ln/>
        </p:spPr>
        <p:txBody>
          <a:bodyPr wrap="none" lIns="0" tIns="0" rIns="0" bIns="0" rtlCol="0" anchor="t"/>
          <a:lstStyle/>
          <a:p>
            <a:pPr marL="0" indent="0" algn="l">
              <a:lnSpc>
                <a:spcPts val="2400"/>
              </a:lnSpc>
              <a:buNone/>
            </a:pPr>
            <a:r>
              <a:rPr lang="en-US" sz="1900" kern="0" spc="-58" dirty="0">
                <a:solidFill>
                  <a:srgbClr val="2B2E3C"/>
                </a:solidFill>
                <a:latin typeface="Bitter Medium" pitchFamily="34" charset="0"/>
                <a:ea typeface="Bitter Medium" pitchFamily="34" charset="-122"/>
                <a:cs typeface="Bitter Medium" pitchFamily="34" charset="-120"/>
              </a:rPr>
              <a:t>Обчислення приростів координат</a:t>
            </a:r>
            <a:endParaRPr lang="en-US" sz="1900" dirty="0"/>
          </a:p>
        </p:txBody>
      </p:sp>
      <p:sp>
        <p:nvSpPr>
          <p:cNvPr id="11" name="Text 7"/>
          <p:cNvSpPr/>
          <p:nvPr/>
        </p:nvSpPr>
        <p:spPr>
          <a:xfrm>
            <a:off x="4194691" y="3480078"/>
            <a:ext cx="4259937" cy="312539"/>
          </a:xfrm>
          <a:prstGeom prst="rect">
            <a:avLst/>
          </a:prstGeom>
          <a:noFill/>
          <a:ln/>
        </p:spPr>
        <p:txBody>
          <a:bodyPr wrap="none" lIns="0" tIns="0" rIns="0" bIns="0" rtlCol="0" anchor="t"/>
          <a:lstStyle/>
          <a:p>
            <a:pPr marL="0" indent="0" algn="l">
              <a:lnSpc>
                <a:spcPts val="2450"/>
              </a:lnSpc>
              <a:buNone/>
            </a:pPr>
            <a:r>
              <a:rPr lang="en-US" sz="1500" kern="0" spc="-31" dirty="0">
                <a:solidFill>
                  <a:srgbClr val="2B2E3C"/>
                </a:solidFill>
                <a:latin typeface="Open Sans" pitchFamily="34" charset="0"/>
                <a:ea typeface="Open Sans" pitchFamily="34" charset="-122"/>
                <a:cs typeface="Open Sans" pitchFamily="34" charset="-120"/>
              </a:rPr>
              <a:t>За дирекційними кутами та довжинами сторін</a:t>
            </a:r>
            <a:endParaRPr lang="en-US" sz="1500" dirty="0"/>
          </a:p>
        </p:txBody>
      </p:sp>
      <p:sp>
        <p:nvSpPr>
          <p:cNvPr id="12" name="Shape 8"/>
          <p:cNvSpPr/>
          <p:nvPr/>
        </p:nvSpPr>
        <p:spPr>
          <a:xfrm>
            <a:off x="4097060" y="3978354"/>
            <a:ext cx="9752052" cy="11430"/>
          </a:xfrm>
          <a:prstGeom prst="roundRect">
            <a:avLst>
              <a:gd name="adj" fmla="val 717794"/>
            </a:avLst>
          </a:prstGeom>
          <a:solidFill>
            <a:srgbClr val="E2C8B5"/>
          </a:solidFill>
          <a:ln/>
        </p:spPr>
        <p:txBody>
          <a:bodyPr/>
          <a:lstStyle/>
          <a:p>
            <a:endParaRPr lang="uk-UA"/>
          </a:p>
        </p:txBody>
      </p:sp>
      <p:sp>
        <p:nvSpPr>
          <p:cNvPr id="13" name="Shape 9"/>
          <p:cNvSpPr/>
          <p:nvPr/>
        </p:nvSpPr>
        <p:spPr>
          <a:xfrm>
            <a:off x="683657" y="4085511"/>
            <a:ext cx="4973598" cy="1125379"/>
          </a:xfrm>
          <a:prstGeom prst="roundRect">
            <a:avLst>
              <a:gd name="adj" fmla="val 7290"/>
            </a:avLst>
          </a:prstGeom>
          <a:solidFill>
            <a:srgbClr val="FCE2CF"/>
          </a:solidFill>
          <a:ln w="7620">
            <a:solidFill>
              <a:srgbClr val="E2C8B5"/>
            </a:solidFill>
            <a:prstDash val="solid"/>
          </a:ln>
        </p:spPr>
        <p:txBody>
          <a:bodyPr/>
          <a:lstStyle/>
          <a:p>
            <a:endParaRPr lang="uk-UA"/>
          </a:p>
        </p:txBody>
      </p:sp>
      <p:pic>
        <p:nvPicPr>
          <p:cNvPr id="14" name="Image 2" descr="preencoded.png"/>
          <p:cNvPicPr>
            <a:picLocks noChangeAspect="1"/>
          </p:cNvPicPr>
          <p:nvPr/>
        </p:nvPicPr>
        <p:blipFill>
          <a:blip r:embed="rId5"/>
          <a:stretch>
            <a:fillRect/>
          </a:stretch>
        </p:blipFill>
        <p:spPr>
          <a:xfrm>
            <a:off x="3033117" y="4476512"/>
            <a:ext cx="274677" cy="343257"/>
          </a:xfrm>
          <a:prstGeom prst="rect">
            <a:avLst/>
          </a:prstGeom>
        </p:spPr>
      </p:pic>
      <p:sp>
        <p:nvSpPr>
          <p:cNvPr id="15" name="Text 10"/>
          <p:cNvSpPr/>
          <p:nvPr/>
        </p:nvSpPr>
        <p:spPr>
          <a:xfrm>
            <a:off x="5852517" y="4280773"/>
            <a:ext cx="2982635" cy="305157"/>
          </a:xfrm>
          <a:prstGeom prst="rect">
            <a:avLst/>
          </a:prstGeom>
          <a:noFill/>
          <a:ln/>
        </p:spPr>
        <p:txBody>
          <a:bodyPr wrap="none" lIns="0" tIns="0" rIns="0" bIns="0" rtlCol="0" anchor="t"/>
          <a:lstStyle/>
          <a:p>
            <a:pPr marL="0" indent="0" algn="l">
              <a:lnSpc>
                <a:spcPts val="2400"/>
              </a:lnSpc>
              <a:buNone/>
            </a:pPr>
            <a:r>
              <a:rPr lang="en-US" sz="1900" kern="0" spc="-58" dirty="0">
                <a:solidFill>
                  <a:srgbClr val="2B2E3C"/>
                </a:solidFill>
                <a:latin typeface="Bitter Medium" pitchFamily="34" charset="0"/>
                <a:ea typeface="Bitter Medium" pitchFamily="34" charset="-122"/>
                <a:cs typeface="Bitter Medium" pitchFamily="34" charset="-120"/>
              </a:rPr>
              <a:t>Врівноваження приростів</a:t>
            </a:r>
            <a:endParaRPr lang="en-US" sz="1900" dirty="0"/>
          </a:p>
        </p:txBody>
      </p:sp>
      <p:sp>
        <p:nvSpPr>
          <p:cNvPr id="16" name="Text 11"/>
          <p:cNvSpPr/>
          <p:nvPr/>
        </p:nvSpPr>
        <p:spPr>
          <a:xfrm>
            <a:off x="5852517" y="4703088"/>
            <a:ext cx="4509849" cy="312539"/>
          </a:xfrm>
          <a:prstGeom prst="rect">
            <a:avLst/>
          </a:prstGeom>
          <a:noFill/>
          <a:ln/>
        </p:spPr>
        <p:txBody>
          <a:bodyPr wrap="none" lIns="0" tIns="0" rIns="0" bIns="0" rtlCol="0" anchor="t"/>
          <a:lstStyle/>
          <a:p>
            <a:pPr marL="0" indent="0" algn="l">
              <a:lnSpc>
                <a:spcPts val="2450"/>
              </a:lnSpc>
              <a:buNone/>
            </a:pPr>
            <a:r>
              <a:rPr lang="en-US" sz="1500" kern="0" spc="-31" dirty="0">
                <a:solidFill>
                  <a:srgbClr val="2B2E3C"/>
                </a:solidFill>
                <a:latin typeface="Open Sans" pitchFamily="34" charset="0"/>
                <a:ea typeface="Open Sans" pitchFamily="34" charset="-122"/>
                <a:cs typeface="Open Sans" pitchFamily="34" charset="-120"/>
              </a:rPr>
              <a:t>Розподіл нев'язок пропорційно довжинам сторін</a:t>
            </a:r>
            <a:endParaRPr lang="en-US" sz="1500" dirty="0"/>
          </a:p>
        </p:txBody>
      </p:sp>
      <p:sp>
        <p:nvSpPr>
          <p:cNvPr id="17" name="Shape 12"/>
          <p:cNvSpPr/>
          <p:nvPr/>
        </p:nvSpPr>
        <p:spPr>
          <a:xfrm>
            <a:off x="5754886" y="5201364"/>
            <a:ext cx="8094226" cy="11430"/>
          </a:xfrm>
          <a:prstGeom prst="roundRect">
            <a:avLst>
              <a:gd name="adj" fmla="val 717794"/>
            </a:avLst>
          </a:prstGeom>
          <a:solidFill>
            <a:srgbClr val="E2C8B5"/>
          </a:solidFill>
          <a:ln/>
        </p:spPr>
        <p:txBody>
          <a:bodyPr/>
          <a:lstStyle/>
          <a:p>
            <a:endParaRPr lang="uk-UA"/>
          </a:p>
        </p:txBody>
      </p:sp>
      <p:sp>
        <p:nvSpPr>
          <p:cNvPr id="18" name="Shape 13"/>
          <p:cNvSpPr/>
          <p:nvPr/>
        </p:nvSpPr>
        <p:spPr>
          <a:xfrm>
            <a:off x="683657" y="5308521"/>
            <a:ext cx="6631543" cy="1437918"/>
          </a:xfrm>
          <a:prstGeom prst="roundRect">
            <a:avLst>
              <a:gd name="adj" fmla="val 5706"/>
            </a:avLst>
          </a:prstGeom>
          <a:solidFill>
            <a:srgbClr val="FCE2CF"/>
          </a:solidFill>
          <a:ln w="7620">
            <a:solidFill>
              <a:srgbClr val="E2C8B5"/>
            </a:solidFill>
            <a:prstDash val="solid"/>
          </a:ln>
        </p:spPr>
        <p:txBody>
          <a:bodyPr/>
          <a:lstStyle/>
          <a:p>
            <a:endParaRPr lang="uk-UA"/>
          </a:p>
        </p:txBody>
      </p:sp>
      <p:pic>
        <p:nvPicPr>
          <p:cNvPr id="19" name="Image 3" descr="preencoded.png"/>
          <p:cNvPicPr>
            <a:picLocks noChangeAspect="1"/>
          </p:cNvPicPr>
          <p:nvPr/>
        </p:nvPicPr>
        <p:blipFill>
          <a:blip r:embed="rId6"/>
          <a:stretch>
            <a:fillRect/>
          </a:stretch>
        </p:blipFill>
        <p:spPr>
          <a:xfrm>
            <a:off x="3862030" y="5855851"/>
            <a:ext cx="274677" cy="343257"/>
          </a:xfrm>
          <a:prstGeom prst="rect">
            <a:avLst/>
          </a:prstGeom>
        </p:spPr>
      </p:pic>
      <p:sp>
        <p:nvSpPr>
          <p:cNvPr id="20" name="Text 14"/>
          <p:cNvSpPr/>
          <p:nvPr/>
        </p:nvSpPr>
        <p:spPr>
          <a:xfrm>
            <a:off x="7510462" y="5503783"/>
            <a:ext cx="2686050" cy="305157"/>
          </a:xfrm>
          <a:prstGeom prst="rect">
            <a:avLst/>
          </a:prstGeom>
          <a:noFill/>
          <a:ln/>
        </p:spPr>
        <p:txBody>
          <a:bodyPr wrap="none" lIns="0" tIns="0" rIns="0" bIns="0" rtlCol="0" anchor="t"/>
          <a:lstStyle/>
          <a:p>
            <a:pPr marL="0" indent="0" algn="l">
              <a:lnSpc>
                <a:spcPts val="2400"/>
              </a:lnSpc>
              <a:buNone/>
            </a:pPr>
            <a:r>
              <a:rPr lang="en-US" sz="1900" kern="0" spc="-58" dirty="0">
                <a:solidFill>
                  <a:srgbClr val="2B2E3C"/>
                </a:solidFill>
                <a:latin typeface="Bitter Medium" pitchFamily="34" charset="0"/>
                <a:ea typeface="Bitter Medium" pitchFamily="34" charset="-122"/>
                <a:cs typeface="Bitter Medium" pitchFamily="34" charset="-120"/>
              </a:rPr>
              <a:t>Обчислення координат</a:t>
            </a:r>
            <a:endParaRPr lang="en-US" sz="1900" dirty="0"/>
          </a:p>
        </p:txBody>
      </p:sp>
      <p:sp>
        <p:nvSpPr>
          <p:cNvPr id="21" name="Text 15"/>
          <p:cNvSpPr/>
          <p:nvPr/>
        </p:nvSpPr>
        <p:spPr>
          <a:xfrm>
            <a:off x="7510462" y="5926098"/>
            <a:ext cx="6241018" cy="625078"/>
          </a:xfrm>
          <a:prstGeom prst="rect">
            <a:avLst/>
          </a:prstGeom>
          <a:noFill/>
          <a:ln/>
        </p:spPr>
        <p:txBody>
          <a:bodyPr wrap="square" lIns="0" tIns="0" rIns="0" bIns="0" rtlCol="0" anchor="t"/>
          <a:lstStyle/>
          <a:p>
            <a:pPr marL="0" indent="0" algn="l">
              <a:lnSpc>
                <a:spcPts val="2450"/>
              </a:lnSpc>
              <a:buNone/>
            </a:pPr>
            <a:r>
              <a:rPr lang="en-US" sz="1500" kern="0" spc="-31" dirty="0">
                <a:solidFill>
                  <a:srgbClr val="2B2E3C"/>
                </a:solidFill>
                <a:latin typeface="Open Sans" pitchFamily="34" charset="0"/>
                <a:ea typeface="Open Sans" pitchFamily="34" charset="-122"/>
                <a:cs typeface="Open Sans" pitchFamily="34" charset="-120"/>
              </a:rPr>
              <a:t>Додавання врівноважених приростів до координат попередніх пунктів</a:t>
            </a:r>
            <a:endParaRPr lang="en-US" sz="1500" dirty="0"/>
          </a:p>
        </p:txBody>
      </p:sp>
      <p:sp>
        <p:nvSpPr>
          <p:cNvPr id="22" name="Text 16"/>
          <p:cNvSpPr/>
          <p:nvPr/>
        </p:nvSpPr>
        <p:spPr>
          <a:xfrm>
            <a:off x="683657" y="6966109"/>
            <a:ext cx="13263086" cy="625078"/>
          </a:xfrm>
          <a:prstGeom prst="rect">
            <a:avLst/>
          </a:prstGeom>
          <a:noFill/>
          <a:ln/>
        </p:spPr>
        <p:txBody>
          <a:bodyPr wrap="square" lIns="0" tIns="0" rIns="0" bIns="0" rtlCol="0" anchor="t"/>
          <a:lstStyle/>
          <a:p>
            <a:pPr marL="0" indent="0" algn="l">
              <a:lnSpc>
                <a:spcPts val="2450"/>
              </a:lnSpc>
              <a:buNone/>
            </a:pPr>
            <a:r>
              <a:rPr lang="en-US" sz="1500" kern="0" spc="-31" dirty="0">
                <a:solidFill>
                  <a:srgbClr val="2B2E3C"/>
                </a:solidFill>
                <a:latin typeface="Open Sans" pitchFamily="34" charset="0"/>
                <a:ea typeface="Open Sans" pitchFamily="34" charset="-122"/>
                <a:cs typeface="Open Sans" pitchFamily="34" charset="-120"/>
              </a:rPr>
              <a:t>Процес обчислення координат пунктів теодолітного ходу є важливим етапом підземної теодолітної зйомки. Точність обчислень безпосередньо впливає на якість маркшейдерського забезпечення гірничих робіт та безпеку ведення підземних робіт.</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453271" y="356116"/>
            <a:ext cx="5792510" cy="404813"/>
          </a:xfrm>
          <a:prstGeom prst="rect">
            <a:avLst/>
          </a:prstGeom>
          <a:noFill/>
          <a:ln/>
        </p:spPr>
        <p:txBody>
          <a:bodyPr wrap="none" lIns="0" tIns="0" rIns="0" bIns="0" rtlCol="0" anchor="t"/>
          <a:lstStyle/>
          <a:p>
            <a:pPr marL="0" indent="0" algn="l">
              <a:lnSpc>
                <a:spcPts val="3150"/>
              </a:lnSpc>
              <a:buNone/>
            </a:pPr>
            <a:r>
              <a:rPr lang="en-US" sz="2500" kern="0" spc="-76" dirty="0">
                <a:solidFill>
                  <a:srgbClr val="2C3F42"/>
                </a:solidFill>
                <a:latin typeface="Bitter Medium" pitchFamily="34" charset="0"/>
                <a:ea typeface="Bitter Medium" pitchFamily="34" charset="-122"/>
                <a:cs typeface="Bitter Medium" pitchFamily="34" charset="-120"/>
              </a:rPr>
              <a:t>Контроль точності теодолітної зйомки</a:t>
            </a:r>
            <a:endParaRPr lang="en-US" sz="2500" dirty="0"/>
          </a:p>
        </p:txBody>
      </p:sp>
      <p:pic>
        <p:nvPicPr>
          <p:cNvPr id="3" name="Image 0" descr="preencoded.png"/>
          <p:cNvPicPr>
            <a:picLocks noChangeAspect="1"/>
          </p:cNvPicPr>
          <p:nvPr/>
        </p:nvPicPr>
        <p:blipFill>
          <a:blip r:embed="rId3"/>
          <a:stretch>
            <a:fillRect/>
          </a:stretch>
        </p:blipFill>
        <p:spPr>
          <a:xfrm>
            <a:off x="667265" y="1019889"/>
            <a:ext cx="13122876" cy="6642676"/>
          </a:xfrm>
          <a:prstGeom prst="rect">
            <a:avLst/>
          </a:prstGeom>
        </p:spPr>
      </p:pic>
      <p:sp>
        <p:nvSpPr>
          <p:cNvPr id="4" name="Text 1"/>
          <p:cNvSpPr/>
          <p:nvPr/>
        </p:nvSpPr>
        <p:spPr>
          <a:xfrm>
            <a:off x="453271" y="8850749"/>
            <a:ext cx="13723858" cy="414338"/>
          </a:xfrm>
          <a:prstGeom prst="rect">
            <a:avLst/>
          </a:prstGeom>
          <a:noFill/>
          <a:ln/>
        </p:spPr>
        <p:txBody>
          <a:bodyPr wrap="square" lIns="0" tIns="0" rIns="0" bIns="0" rtlCol="0" anchor="t"/>
          <a:lstStyle/>
          <a:p>
            <a:pPr marL="0" indent="0" algn="l">
              <a:lnSpc>
                <a:spcPts val="1600"/>
              </a:lnSpc>
              <a:buNone/>
            </a:pPr>
            <a:r>
              <a:rPr lang="en-US" sz="1000" kern="0" spc="-20" dirty="0">
                <a:solidFill>
                  <a:srgbClr val="2B2E3C"/>
                </a:solidFill>
                <a:latin typeface="Open Sans" pitchFamily="34" charset="0"/>
                <a:ea typeface="Open Sans" pitchFamily="34" charset="-122"/>
                <a:cs typeface="Open Sans" pitchFamily="34" charset="-120"/>
              </a:rPr>
              <a:t>Контроль точності теодолітної зйомки є необхідною умовою забезпечення якості маркшейдерських робіт. Для замкнених теодолітних ходів контроль здійснюється шляхом обчислення кутової та лінійної нев'язок. Для розімкнених ходів контроль здійснюється шляхом порівняння обчислених координат кінцевого пункту з його відомими координатами.</a:t>
            </a:r>
            <a:endParaRPr lang="en-US" sz="1000" dirty="0"/>
          </a:p>
        </p:txBody>
      </p:sp>
      <p:sp>
        <p:nvSpPr>
          <p:cNvPr id="5" name="Text 2"/>
          <p:cNvSpPr/>
          <p:nvPr/>
        </p:nvSpPr>
        <p:spPr>
          <a:xfrm>
            <a:off x="453271" y="9410700"/>
            <a:ext cx="13723858" cy="207169"/>
          </a:xfrm>
          <a:prstGeom prst="rect">
            <a:avLst/>
          </a:prstGeom>
          <a:noFill/>
          <a:ln/>
        </p:spPr>
        <p:txBody>
          <a:bodyPr wrap="none" lIns="0" tIns="0" rIns="0" bIns="0" rtlCol="0" anchor="t"/>
          <a:lstStyle/>
          <a:p>
            <a:pPr marL="0" indent="0" algn="l">
              <a:lnSpc>
                <a:spcPts val="1600"/>
              </a:lnSpc>
              <a:buNone/>
            </a:pPr>
            <a:r>
              <a:rPr lang="en-US" sz="1000" kern="0" spc="-20" dirty="0">
                <a:solidFill>
                  <a:srgbClr val="2B2E3C"/>
                </a:solidFill>
                <a:latin typeface="Open Sans" pitchFamily="34" charset="0"/>
                <a:ea typeface="Open Sans" pitchFamily="34" charset="-122"/>
                <a:cs typeface="Open Sans" pitchFamily="34" charset="-120"/>
              </a:rPr>
              <a:t>Допустимі значення нев'язок залежать від типу мережі та умов вимірювань. Для опорних мереж та мереж підвищеної точності вимоги до точності є найвищими.</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981795"/>
          </a:xfrm>
          <a:prstGeom prst="rect">
            <a:avLst/>
          </a:prstGeom>
        </p:spPr>
      </p:pic>
      <p:sp>
        <p:nvSpPr>
          <p:cNvPr id="3" name="Text 0"/>
          <p:cNvSpPr/>
          <p:nvPr/>
        </p:nvSpPr>
        <p:spPr>
          <a:xfrm>
            <a:off x="554831" y="2418636"/>
            <a:ext cx="10237470" cy="495419"/>
          </a:xfrm>
          <a:prstGeom prst="rect">
            <a:avLst/>
          </a:prstGeom>
          <a:noFill/>
          <a:ln/>
        </p:spPr>
        <p:txBody>
          <a:bodyPr wrap="none" lIns="0" tIns="0" rIns="0" bIns="0" rtlCol="0" anchor="t"/>
          <a:lstStyle/>
          <a:p>
            <a:pPr marL="0" indent="0" algn="l">
              <a:lnSpc>
                <a:spcPts val="3900"/>
              </a:lnSpc>
              <a:buNone/>
            </a:pPr>
            <a:r>
              <a:rPr lang="en-US" sz="3100" kern="0" spc="-94" dirty="0">
                <a:solidFill>
                  <a:srgbClr val="2C3F42"/>
                </a:solidFill>
                <a:latin typeface="Bitter Medium" pitchFamily="34" charset="0"/>
                <a:ea typeface="Bitter Medium" pitchFamily="34" charset="-122"/>
                <a:cs typeface="Bitter Medium" pitchFamily="34" charset="-120"/>
              </a:rPr>
              <a:t>Практичне застосування підземної теодолітної зйомки</a:t>
            </a:r>
            <a:endParaRPr lang="en-US" sz="3100" dirty="0"/>
          </a:p>
        </p:txBody>
      </p:sp>
      <p:sp>
        <p:nvSpPr>
          <p:cNvPr id="4" name="Text 1"/>
          <p:cNvSpPr/>
          <p:nvPr/>
        </p:nvSpPr>
        <p:spPr>
          <a:xfrm>
            <a:off x="554831" y="3230999"/>
            <a:ext cx="6641425" cy="523161"/>
          </a:xfrm>
          <a:prstGeom prst="rect">
            <a:avLst/>
          </a:prstGeom>
          <a:noFill/>
          <a:ln/>
        </p:spPr>
        <p:txBody>
          <a:bodyPr wrap="none" lIns="0" tIns="0" rIns="0" bIns="0" rtlCol="0" anchor="t"/>
          <a:lstStyle/>
          <a:p>
            <a:pPr marL="0" indent="0" algn="ctr">
              <a:lnSpc>
                <a:spcPts val="4100"/>
              </a:lnSpc>
              <a:buNone/>
            </a:pPr>
            <a:r>
              <a:rPr lang="en-US" sz="4100" kern="0" spc="-124" dirty="0">
                <a:solidFill>
                  <a:srgbClr val="2B2E3C"/>
                </a:solidFill>
                <a:latin typeface="Bitter Medium" pitchFamily="34" charset="0"/>
                <a:ea typeface="Bitter Medium" pitchFamily="34" charset="-122"/>
                <a:cs typeface="Bitter Medium" pitchFamily="34" charset="-120"/>
              </a:rPr>
              <a:t>100%</a:t>
            </a:r>
            <a:endParaRPr lang="en-US" sz="4100" dirty="0"/>
          </a:p>
        </p:txBody>
      </p:sp>
      <p:sp>
        <p:nvSpPr>
          <p:cNvPr id="5" name="Text 2"/>
          <p:cNvSpPr/>
          <p:nvPr/>
        </p:nvSpPr>
        <p:spPr>
          <a:xfrm>
            <a:off x="2884646" y="3952161"/>
            <a:ext cx="1981795" cy="247769"/>
          </a:xfrm>
          <a:prstGeom prst="rect">
            <a:avLst/>
          </a:prstGeom>
          <a:noFill/>
          <a:ln/>
        </p:spPr>
        <p:txBody>
          <a:bodyPr wrap="none" lIns="0" tIns="0" rIns="0" bIns="0" rtlCol="0" anchor="t"/>
          <a:lstStyle/>
          <a:p>
            <a:pPr marL="0" indent="0" algn="ctr">
              <a:lnSpc>
                <a:spcPts val="1950"/>
              </a:lnSpc>
              <a:buNone/>
            </a:pPr>
            <a:r>
              <a:rPr lang="en-US" sz="1550" kern="0" spc="-47" dirty="0">
                <a:solidFill>
                  <a:srgbClr val="2B2E3C"/>
                </a:solidFill>
                <a:latin typeface="Bitter Medium" pitchFamily="34" charset="0"/>
                <a:ea typeface="Bitter Medium" pitchFamily="34" charset="-122"/>
                <a:cs typeface="Bitter Medium" pitchFamily="34" charset="-120"/>
              </a:rPr>
              <a:t>Точність проходки</a:t>
            </a:r>
            <a:endParaRPr lang="en-US" sz="1550" dirty="0"/>
          </a:p>
        </p:txBody>
      </p:sp>
      <p:sp>
        <p:nvSpPr>
          <p:cNvPr id="6" name="Text 3"/>
          <p:cNvSpPr/>
          <p:nvPr/>
        </p:nvSpPr>
        <p:spPr>
          <a:xfrm>
            <a:off x="554831" y="4294942"/>
            <a:ext cx="6641425" cy="253722"/>
          </a:xfrm>
          <a:prstGeom prst="rect">
            <a:avLst/>
          </a:prstGeom>
          <a:noFill/>
          <a:ln/>
        </p:spPr>
        <p:txBody>
          <a:bodyPr wrap="none" lIns="0" tIns="0" rIns="0" bIns="0" rtlCol="0" anchor="t"/>
          <a:lstStyle/>
          <a:p>
            <a:pPr marL="0" indent="0" algn="ctr">
              <a:lnSpc>
                <a:spcPts val="1950"/>
              </a:lnSpc>
              <a:buNone/>
            </a:pPr>
            <a:r>
              <a:rPr lang="en-US" sz="1200" kern="0" spc="-25" dirty="0">
                <a:solidFill>
                  <a:srgbClr val="2B2E3C"/>
                </a:solidFill>
                <a:latin typeface="Open Sans" pitchFamily="34" charset="0"/>
                <a:ea typeface="Open Sans" pitchFamily="34" charset="-122"/>
                <a:cs typeface="Open Sans" pitchFamily="34" charset="-120"/>
              </a:rPr>
              <a:t>Забезпечення точного напрямку проходки гірничих виробок</a:t>
            </a:r>
            <a:endParaRPr lang="en-US" sz="1200" dirty="0"/>
          </a:p>
        </p:txBody>
      </p:sp>
      <p:sp>
        <p:nvSpPr>
          <p:cNvPr id="7" name="Text 4"/>
          <p:cNvSpPr/>
          <p:nvPr/>
        </p:nvSpPr>
        <p:spPr>
          <a:xfrm>
            <a:off x="7434024" y="3230999"/>
            <a:ext cx="6641544" cy="523161"/>
          </a:xfrm>
          <a:prstGeom prst="rect">
            <a:avLst/>
          </a:prstGeom>
          <a:noFill/>
          <a:ln/>
        </p:spPr>
        <p:txBody>
          <a:bodyPr wrap="none" lIns="0" tIns="0" rIns="0" bIns="0" rtlCol="0" anchor="t"/>
          <a:lstStyle/>
          <a:p>
            <a:pPr marL="0" indent="0" algn="ctr">
              <a:lnSpc>
                <a:spcPts val="4100"/>
              </a:lnSpc>
              <a:buNone/>
            </a:pPr>
            <a:r>
              <a:rPr lang="en-US" sz="4100" kern="0" spc="-124" dirty="0">
                <a:solidFill>
                  <a:srgbClr val="2B2E3C"/>
                </a:solidFill>
                <a:latin typeface="Bitter Medium" pitchFamily="34" charset="0"/>
                <a:ea typeface="Bitter Medium" pitchFamily="34" charset="-122"/>
                <a:cs typeface="Bitter Medium" pitchFamily="34" charset="-120"/>
              </a:rPr>
              <a:t>±5см</a:t>
            </a:r>
            <a:endParaRPr lang="en-US" sz="4100" dirty="0"/>
          </a:p>
        </p:txBody>
      </p:sp>
      <p:sp>
        <p:nvSpPr>
          <p:cNvPr id="8" name="Text 5"/>
          <p:cNvSpPr/>
          <p:nvPr/>
        </p:nvSpPr>
        <p:spPr>
          <a:xfrm>
            <a:off x="9763839" y="3952161"/>
            <a:ext cx="1981795" cy="247769"/>
          </a:xfrm>
          <a:prstGeom prst="rect">
            <a:avLst/>
          </a:prstGeom>
          <a:noFill/>
          <a:ln/>
        </p:spPr>
        <p:txBody>
          <a:bodyPr wrap="none" lIns="0" tIns="0" rIns="0" bIns="0" rtlCol="0" anchor="t"/>
          <a:lstStyle/>
          <a:p>
            <a:pPr marL="0" indent="0" algn="ctr">
              <a:lnSpc>
                <a:spcPts val="1950"/>
              </a:lnSpc>
              <a:buNone/>
            </a:pPr>
            <a:r>
              <a:rPr lang="en-US" sz="1550" kern="0" spc="-47" dirty="0">
                <a:solidFill>
                  <a:srgbClr val="2B2E3C"/>
                </a:solidFill>
                <a:latin typeface="Bitter Medium" pitchFamily="34" charset="0"/>
                <a:ea typeface="Bitter Medium" pitchFamily="34" charset="-122"/>
                <a:cs typeface="Bitter Medium" pitchFamily="34" charset="-120"/>
              </a:rPr>
              <a:t>Допустима похибка</a:t>
            </a:r>
            <a:endParaRPr lang="en-US" sz="1550" dirty="0"/>
          </a:p>
        </p:txBody>
      </p:sp>
      <p:sp>
        <p:nvSpPr>
          <p:cNvPr id="9" name="Text 6"/>
          <p:cNvSpPr/>
          <p:nvPr/>
        </p:nvSpPr>
        <p:spPr>
          <a:xfrm>
            <a:off x="7434024" y="4294942"/>
            <a:ext cx="6641544" cy="253722"/>
          </a:xfrm>
          <a:prstGeom prst="rect">
            <a:avLst/>
          </a:prstGeom>
          <a:noFill/>
          <a:ln/>
        </p:spPr>
        <p:txBody>
          <a:bodyPr wrap="none" lIns="0" tIns="0" rIns="0" bIns="0" rtlCol="0" anchor="t"/>
          <a:lstStyle/>
          <a:p>
            <a:pPr marL="0" indent="0" algn="ctr">
              <a:lnSpc>
                <a:spcPts val="1950"/>
              </a:lnSpc>
              <a:buNone/>
            </a:pPr>
            <a:r>
              <a:rPr lang="en-US" sz="1200" kern="0" spc="-25" dirty="0">
                <a:solidFill>
                  <a:srgbClr val="2B2E3C"/>
                </a:solidFill>
                <a:latin typeface="Open Sans" pitchFamily="34" charset="0"/>
                <a:ea typeface="Open Sans" pitchFamily="34" charset="-122"/>
                <a:cs typeface="Open Sans" pitchFamily="34" charset="-120"/>
              </a:rPr>
              <a:t>При зустрічі зустрічних вибоїв</a:t>
            </a:r>
            <a:endParaRPr lang="en-US" sz="1200" dirty="0"/>
          </a:p>
        </p:txBody>
      </p:sp>
      <p:sp>
        <p:nvSpPr>
          <p:cNvPr id="10" name="Text 7"/>
          <p:cNvSpPr/>
          <p:nvPr/>
        </p:nvSpPr>
        <p:spPr>
          <a:xfrm>
            <a:off x="554831" y="5103376"/>
            <a:ext cx="6641425" cy="523161"/>
          </a:xfrm>
          <a:prstGeom prst="rect">
            <a:avLst/>
          </a:prstGeom>
          <a:noFill/>
          <a:ln/>
        </p:spPr>
        <p:txBody>
          <a:bodyPr wrap="none" lIns="0" tIns="0" rIns="0" bIns="0" rtlCol="0" anchor="t"/>
          <a:lstStyle/>
          <a:p>
            <a:pPr marL="0" indent="0" algn="ctr">
              <a:lnSpc>
                <a:spcPts val="4100"/>
              </a:lnSpc>
              <a:buNone/>
            </a:pPr>
            <a:r>
              <a:rPr lang="en-US" sz="4100" kern="0" spc="-124" dirty="0">
                <a:solidFill>
                  <a:srgbClr val="2B2E3C"/>
                </a:solidFill>
                <a:latin typeface="Bitter Medium" pitchFamily="34" charset="0"/>
                <a:ea typeface="Bitter Medium" pitchFamily="34" charset="-122"/>
                <a:cs typeface="Bitter Medium" pitchFamily="34" charset="-120"/>
              </a:rPr>
              <a:t>30-50м</a:t>
            </a:r>
            <a:endParaRPr lang="en-US" sz="4100" dirty="0"/>
          </a:p>
        </p:txBody>
      </p:sp>
      <p:sp>
        <p:nvSpPr>
          <p:cNvPr id="11" name="Text 8"/>
          <p:cNvSpPr/>
          <p:nvPr/>
        </p:nvSpPr>
        <p:spPr>
          <a:xfrm>
            <a:off x="2884646" y="5824538"/>
            <a:ext cx="1981795" cy="247769"/>
          </a:xfrm>
          <a:prstGeom prst="rect">
            <a:avLst/>
          </a:prstGeom>
          <a:noFill/>
          <a:ln/>
        </p:spPr>
        <p:txBody>
          <a:bodyPr wrap="none" lIns="0" tIns="0" rIns="0" bIns="0" rtlCol="0" anchor="t"/>
          <a:lstStyle/>
          <a:p>
            <a:pPr marL="0" indent="0" algn="ctr">
              <a:lnSpc>
                <a:spcPts val="1950"/>
              </a:lnSpc>
              <a:buNone/>
            </a:pPr>
            <a:r>
              <a:rPr lang="en-US" sz="1550" kern="0" spc="-47" dirty="0">
                <a:solidFill>
                  <a:srgbClr val="2B2E3C"/>
                </a:solidFill>
                <a:latin typeface="Bitter Medium" pitchFamily="34" charset="0"/>
                <a:ea typeface="Bitter Medium" pitchFamily="34" charset="-122"/>
                <a:cs typeface="Bitter Medium" pitchFamily="34" charset="-120"/>
              </a:rPr>
              <a:t>Крок зйомки</a:t>
            </a:r>
            <a:endParaRPr lang="en-US" sz="1550" dirty="0"/>
          </a:p>
        </p:txBody>
      </p:sp>
      <p:sp>
        <p:nvSpPr>
          <p:cNvPr id="12" name="Text 9"/>
          <p:cNvSpPr/>
          <p:nvPr/>
        </p:nvSpPr>
        <p:spPr>
          <a:xfrm>
            <a:off x="554831" y="6167318"/>
            <a:ext cx="6641425" cy="253722"/>
          </a:xfrm>
          <a:prstGeom prst="rect">
            <a:avLst/>
          </a:prstGeom>
          <a:noFill/>
          <a:ln/>
        </p:spPr>
        <p:txBody>
          <a:bodyPr wrap="none" lIns="0" tIns="0" rIns="0" bIns="0" rtlCol="0" anchor="t"/>
          <a:lstStyle/>
          <a:p>
            <a:pPr marL="0" indent="0" algn="ctr">
              <a:lnSpc>
                <a:spcPts val="1950"/>
              </a:lnSpc>
              <a:buNone/>
            </a:pPr>
            <a:r>
              <a:rPr lang="en-US" sz="1200" kern="0" spc="-25" dirty="0">
                <a:solidFill>
                  <a:srgbClr val="2B2E3C"/>
                </a:solidFill>
                <a:latin typeface="Open Sans" pitchFamily="34" charset="0"/>
                <a:ea typeface="Open Sans" pitchFamily="34" charset="-122"/>
                <a:cs typeface="Open Sans" pitchFamily="34" charset="-120"/>
              </a:rPr>
              <a:t>Оптимальна відстань між пунктами теодолітного ходу</a:t>
            </a:r>
            <a:endParaRPr lang="en-US" sz="1200" dirty="0"/>
          </a:p>
        </p:txBody>
      </p:sp>
      <p:sp>
        <p:nvSpPr>
          <p:cNvPr id="13" name="Text 10"/>
          <p:cNvSpPr/>
          <p:nvPr/>
        </p:nvSpPr>
        <p:spPr>
          <a:xfrm>
            <a:off x="7434024" y="5103376"/>
            <a:ext cx="6641544" cy="523161"/>
          </a:xfrm>
          <a:prstGeom prst="rect">
            <a:avLst/>
          </a:prstGeom>
          <a:noFill/>
          <a:ln/>
        </p:spPr>
        <p:txBody>
          <a:bodyPr wrap="none" lIns="0" tIns="0" rIns="0" bIns="0" rtlCol="0" anchor="t"/>
          <a:lstStyle/>
          <a:p>
            <a:pPr marL="0" indent="0" algn="ctr">
              <a:lnSpc>
                <a:spcPts val="4100"/>
              </a:lnSpc>
              <a:buNone/>
            </a:pPr>
            <a:r>
              <a:rPr lang="en-US" sz="4100" kern="0" spc="-124" dirty="0">
                <a:solidFill>
                  <a:srgbClr val="2B2E3C"/>
                </a:solidFill>
                <a:latin typeface="Bitter Medium" pitchFamily="34" charset="0"/>
                <a:ea typeface="Bitter Medium" pitchFamily="34" charset="-122"/>
                <a:cs typeface="Bitter Medium" pitchFamily="34" charset="-120"/>
              </a:rPr>
              <a:t>2-3х</a:t>
            </a:r>
            <a:endParaRPr lang="en-US" sz="4100" dirty="0"/>
          </a:p>
        </p:txBody>
      </p:sp>
      <p:sp>
        <p:nvSpPr>
          <p:cNvPr id="14" name="Text 11"/>
          <p:cNvSpPr/>
          <p:nvPr/>
        </p:nvSpPr>
        <p:spPr>
          <a:xfrm>
            <a:off x="9410462" y="5824538"/>
            <a:ext cx="2688550" cy="247769"/>
          </a:xfrm>
          <a:prstGeom prst="rect">
            <a:avLst/>
          </a:prstGeom>
          <a:noFill/>
          <a:ln/>
        </p:spPr>
        <p:txBody>
          <a:bodyPr wrap="none" lIns="0" tIns="0" rIns="0" bIns="0" rtlCol="0" anchor="t"/>
          <a:lstStyle/>
          <a:p>
            <a:pPr marL="0" indent="0" algn="ctr">
              <a:lnSpc>
                <a:spcPts val="1950"/>
              </a:lnSpc>
              <a:buNone/>
            </a:pPr>
            <a:r>
              <a:rPr lang="en-US" sz="1550" kern="0" spc="-47" dirty="0">
                <a:solidFill>
                  <a:srgbClr val="2B2E3C"/>
                </a:solidFill>
                <a:latin typeface="Bitter Medium" pitchFamily="34" charset="0"/>
                <a:ea typeface="Bitter Medium" pitchFamily="34" charset="-122"/>
                <a:cs typeface="Bitter Medium" pitchFamily="34" charset="-120"/>
              </a:rPr>
              <a:t>Підвищення продуктивності</a:t>
            </a:r>
            <a:endParaRPr lang="en-US" sz="1550" dirty="0"/>
          </a:p>
        </p:txBody>
      </p:sp>
      <p:sp>
        <p:nvSpPr>
          <p:cNvPr id="15" name="Text 12"/>
          <p:cNvSpPr/>
          <p:nvPr/>
        </p:nvSpPr>
        <p:spPr>
          <a:xfrm>
            <a:off x="7434024" y="6167318"/>
            <a:ext cx="6641544" cy="253722"/>
          </a:xfrm>
          <a:prstGeom prst="rect">
            <a:avLst/>
          </a:prstGeom>
          <a:noFill/>
          <a:ln/>
        </p:spPr>
        <p:txBody>
          <a:bodyPr wrap="none" lIns="0" tIns="0" rIns="0" bIns="0" rtlCol="0" anchor="t"/>
          <a:lstStyle/>
          <a:p>
            <a:pPr marL="0" indent="0" algn="ctr">
              <a:lnSpc>
                <a:spcPts val="1950"/>
              </a:lnSpc>
              <a:buNone/>
            </a:pPr>
            <a:r>
              <a:rPr lang="en-US" sz="1200" kern="0" spc="-25" dirty="0">
                <a:solidFill>
                  <a:srgbClr val="2B2E3C"/>
                </a:solidFill>
                <a:latin typeface="Open Sans" pitchFamily="34" charset="0"/>
                <a:ea typeface="Open Sans" pitchFamily="34" charset="-122"/>
                <a:cs typeface="Open Sans" pitchFamily="34" charset="-120"/>
              </a:rPr>
              <a:t>При використанні сучасних технологій зйомки</a:t>
            </a:r>
            <a:endParaRPr lang="en-US" sz="1200" dirty="0"/>
          </a:p>
        </p:txBody>
      </p:sp>
      <p:sp>
        <p:nvSpPr>
          <p:cNvPr id="16" name="Text 13"/>
          <p:cNvSpPr/>
          <p:nvPr/>
        </p:nvSpPr>
        <p:spPr>
          <a:xfrm>
            <a:off x="554831" y="6599396"/>
            <a:ext cx="13520737" cy="507444"/>
          </a:xfrm>
          <a:prstGeom prst="rect">
            <a:avLst/>
          </a:prstGeom>
          <a:noFill/>
          <a:ln/>
        </p:spPr>
        <p:txBody>
          <a:bodyPr wrap="square" lIns="0" tIns="0" rIns="0" bIns="0" rtlCol="0" anchor="t"/>
          <a:lstStyle/>
          <a:p>
            <a:pPr marL="0" indent="0" algn="l">
              <a:lnSpc>
                <a:spcPts val="1950"/>
              </a:lnSpc>
              <a:buNone/>
            </a:pPr>
            <a:r>
              <a:rPr lang="en-US" sz="1200" kern="0" spc="-25" dirty="0">
                <a:solidFill>
                  <a:srgbClr val="2B2E3C"/>
                </a:solidFill>
                <a:latin typeface="Open Sans" pitchFamily="34" charset="0"/>
                <a:ea typeface="Open Sans" pitchFamily="34" charset="-122"/>
                <a:cs typeface="Open Sans" pitchFamily="34" charset="-120"/>
              </a:rPr>
              <a:t>Підземна теодолітна зйомка є основою для вирішення багатьох практичних задач гірничої справи. Вона забезпечує точне визначення положення гірничих виробок, контроль за їх проходкою, розрахунок об'ємів видобутку корисних копалин, проектування нових виробок та багато інших важливих завдань.</a:t>
            </a:r>
            <a:endParaRPr lang="en-US" sz="1200" dirty="0"/>
          </a:p>
        </p:txBody>
      </p:sp>
      <p:sp>
        <p:nvSpPr>
          <p:cNvPr id="17" name="Text 14"/>
          <p:cNvSpPr/>
          <p:nvPr/>
        </p:nvSpPr>
        <p:spPr>
          <a:xfrm>
            <a:off x="554831" y="7285196"/>
            <a:ext cx="13520737" cy="507444"/>
          </a:xfrm>
          <a:prstGeom prst="rect">
            <a:avLst/>
          </a:prstGeom>
          <a:noFill/>
          <a:ln/>
        </p:spPr>
        <p:txBody>
          <a:bodyPr wrap="square" lIns="0" tIns="0" rIns="0" bIns="0" rtlCol="0" anchor="t"/>
          <a:lstStyle/>
          <a:p>
            <a:pPr marL="0" indent="0" algn="l">
              <a:lnSpc>
                <a:spcPts val="1950"/>
              </a:lnSpc>
              <a:buNone/>
            </a:pPr>
            <a:r>
              <a:rPr lang="en-US" sz="1200" kern="0" spc="-25" dirty="0">
                <a:solidFill>
                  <a:srgbClr val="2B2E3C"/>
                </a:solidFill>
                <a:latin typeface="Open Sans" pitchFamily="34" charset="0"/>
                <a:ea typeface="Open Sans" pitchFamily="34" charset="-122"/>
                <a:cs typeface="Open Sans" pitchFamily="34" charset="-120"/>
              </a:rPr>
              <a:t>Сучасні технології, такі як лазерне сканування та цифрові теодоліти, значно підвищують ефективність та точність підземної теодолітної зйомки, що сприяє підвищенню безпеки та економічності гірничих робіт.</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0195"/>
          </a:xfrm>
          <a:prstGeom prst="rect">
            <a:avLst/>
          </a:prstGeom>
        </p:spPr>
      </p:pic>
      <p:sp>
        <p:nvSpPr>
          <p:cNvPr id="3" name="Text 0"/>
          <p:cNvSpPr/>
          <p:nvPr/>
        </p:nvSpPr>
        <p:spPr>
          <a:xfrm>
            <a:off x="6169104" y="536377"/>
            <a:ext cx="7778591" cy="1219200"/>
          </a:xfrm>
          <a:prstGeom prst="rect">
            <a:avLst/>
          </a:prstGeom>
          <a:noFill/>
          <a:ln/>
        </p:spPr>
        <p:txBody>
          <a:bodyPr wrap="square" lIns="0" tIns="0" rIns="0" bIns="0" rtlCol="0" anchor="t"/>
          <a:lstStyle/>
          <a:p>
            <a:pPr marL="0" indent="0" algn="l">
              <a:lnSpc>
                <a:spcPts val="4750"/>
              </a:lnSpc>
              <a:buNone/>
            </a:pPr>
            <a:r>
              <a:rPr lang="en-US" sz="3800" kern="0" spc="-115" dirty="0">
                <a:solidFill>
                  <a:srgbClr val="2C3F42"/>
                </a:solidFill>
                <a:latin typeface="Bitter Medium" pitchFamily="34" charset="0"/>
                <a:ea typeface="Bitter Medium" pitchFamily="34" charset="-122"/>
                <a:cs typeface="Bitter Medium" pitchFamily="34" charset="-120"/>
              </a:rPr>
              <a:t>Основні принципи теодолітної зйомки</a:t>
            </a:r>
            <a:endParaRPr lang="en-US" sz="3800" dirty="0"/>
          </a:p>
        </p:txBody>
      </p:sp>
      <p:sp>
        <p:nvSpPr>
          <p:cNvPr id="4" name="Shape 1"/>
          <p:cNvSpPr/>
          <p:nvPr/>
        </p:nvSpPr>
        <p:spPr>
          <a:xfrm>
            <a:off x="6169104" y="2267545"/>
            <a:ext cx="438864" cy="438864"/>
          </a:xfrm>
          <a:prstGeom prst="roundRect">
            <a:avLst>
              <a:gd name="adj" fmla="val 18669"/>
            </a:avLst>
          </a:prstGeom>
          <a:solidFill>
            <a:srgbClr val="FCE2CF"/>
          </a:solidFill>
          <a:ln w="7620">
            <a:solidFill>
              <a:srgbClr val="E2C8B5"/>
            </a:solidFill>
            <a:prstDash val="solid"/>
          </a:ln>
        </p:spPr>
        <p:txBody>
          <a:bodyPr/>
          <a:lstStyle/>
          <a:p>
            <a:endParaRPr lang="uk-UA"/>
          </a:p>
        </p:txBody>
      </p:sp>
      <p:pic>
        <p:nvPicPr>
          <p:cNvPr id="5" name="Image 1" descr="preencoded.png"/>
          <p:cNvPicPr>
            <a:picLocks noChangeAspect="1"/>
          </p:cNvPicPr>
          <p:nvPr/>
        </p:nvPicPr>
        <p:blipFill>
          <a:blip r:embed="rId4"/>
          <a:stretch>
            <a:fillRect/>
          </a:stretch>
        </p:blipFill>
        <p:spPr>
          <a:xfrm>
            <a:off x="6242268" y="2304157"/>
            <a:ext cx="292537" cy="365641"/>
          </a:xfrm>
          <a:prstGeom prst="rect">
            <a:avLst/>
          </a:prstGeom>
        </p:spPr>
      </p:pic>
      <p:sp>
        <p:nvSpPr>
          <p:cNvPr id="6" name="Text 2"/>
          <p:cNvSpPr/>
          <p:nvPr/>
        </p:nvSpPr>
        <p:spPr>
          <a:xfrm>
            <a:off x="6802993" y="2267545"/>
            <a:ext cx="4105870" cy="304800"/>
          </a:xfrm>
          <a:prstGeom prst="rect">
            <a:avLst/>
          </a:prstGeom>
          <a:noFill/>
          <a:ln/>
        </p:spPr>
        <p:txBody>
          <a:bodyPr wrap="none" lIns="0" tIns="0" rIns="0" bIns="0" rtlCol="0" anchor="t"/>
          <a:lstStyle/>
          <a:p>
            <a:pPr marL="0" indent="0" algn="l">
              <a:lnSpc>
                <a:spcPts val="2400"/>
              </a:lnSpc>
              <a:buNone/>
            </a:pPr>
            <a:r>
              <a:rPr lang="en-US" sz="1900" kern="0" spc="-58" dirty="0">
                <a:solidFill>
                  <a:srgbClr val="2B2E3C"/>
                </a:solidFill>
                <a:latin typeface="Bitter Medium" pitchFamily="34" charset="0"/>
                <a:ea typeface="Bitter Medium" pitchFamily="34" charset="-122"/>
                <a:cs typeface="Bitter Medium" pitchFamily="34" charset="-120"/>
              </a:rPr>
              <a:t>Вимірювання горизонтальних кутів</a:t>
            </a:r>
            <a:endParaRPr lang="en-US" sz="1900" dirty="0"/>
          </a:p>
        </p:txBody>
      </p:sp>
      <p:sp>
        <p:nvSpPr>
          <p:cNvPr id="7" name="Text 3"/>
          <p:cNvSpPr/>
          <p:nvPr/>
        </p:nvSpPr>
        <p:spPr>
          <a:xfrm>
            <a:off x="6802993" y="2689384"/>
            <a:ext cx="7144703" cy="623887"/>
          </a:xfrm>
          <a:prstGeom prst="rect">
            <a:avLst/>
          </a:prstGeom>
          <a:noFill/>
          <a:ln/>
        </p:spPr>
        <p:txBody>
          <a:bodyPr wrap="square" lIns="0" tIns="0" rIns="0" bIns="0" rtlCol="0" anchor="t"/>
          <a:lstStyle/>
          <a:p>
            <a:pPr marL="0" indent="0" algn="l">
              <a:lnSpc>
                <a:spcPts val="2450"/>
              </a:lnSpc>
              <a:buNone/>
            </a:pPr>
            <a:r>
              <a:rPr lang="en-US" sz="1500" kern="0" spc="-31" dirty="0">
                <a:solidFill>
                  <a:srgbClr val="2B2E3C"/>
                </a:solidFill>
                <a:latin typeface="Open Sans" pitchFamily="34" charset="0"/>
                <a:ea typeface="Open Sans" pitchFamily="34" charset="-122"/>
                <a:cs typeface="Open Sans" pitchFamily="34" charset="-120"/>
              </a:rPr>
              <a:t>При виконанні горизонтальної зйомки вимірюють ліві по ходу кути між сусідніми сторонами теодолітного ходу.</a:t>
            </a:r>
            <a:endParaRPr lang="en-US" sz="1500" dirty="0"/>
          </a:p>
        </p:txBody>
      </p:sp>
      <p:sp>
        <p:nvSpPr>
          <p:cNvPr id="8" name="Shape 4"/>
          <p:cNvSpPr/>
          <p:nvPr/>
        </p:nvSpPr>
        <p:spPr>
          <a:xfrm>
            <a:off x="6169104" y="3727728"/>
            <a:ext cx="438864" cy="438864"/>
          </a:xfrm>
          <a:prstGeom prst="roundRect">
            <a:avLst>
              <a:gd name="adj" fmla="val 18669"/>
            </a:avLst>
          </a:prstGeom>
          <a:solidFill>
            <a:srgbClr val="FCE2CF"/>
          </a:solidFill>
          <a:ln w="7620">
            <a:solidFill>
              <a:srgbClr val="E2C8B5"/>
            </a:solidFill>
            <a:prstDash val="solid"/>
          </a:ln>
        </p:spPr>
        <p:txBody>
          <a:bodyPr/>
          <a:lstStyle/>
          <a:p>
            <a:endParaRPr lang="uk-UA"/>
          </a:p>
        </p:txBody>
      </p:sp>
      <p:pic>
        <p:nvPicPr>
          <p:cNvPr id="9" name="Image 2" descr="preencoded.png"/>
          <p:cNvPicPr>
            <a:picLocks noChangeAspect="1"/>
          </p:cNvPicPr>
          <p:nvPr/>
        </p:nvPicPr>
        <p:blipFill>
          <a:blip r:embed="rId5"/>
          <a:stretch>
            <a:fillRect/>
          </a:stretch>
        </p:blipFill>
        <p:spPr>
          <a:xfrm>
            <a:off x="6242268" y="3764340"/>
            <a:ext cx="292537" cy="365641"/>
          </a:xfrm>
          <a:prstGeom prst="rect">
            <a:avLst/>
          </a:prstGeom>
        </p:spPr>
      </p:pic>
      <p:sp>
        <p:nvSpPr>
          <p:cNvPr id="10" name="Text 5"/>
          <p:cNvSpPr/>
          <p:nvPr/>
        </p:nvSpPr>
        <p:spPr>
          <a:xfrm>
            <a:off x="6802993" y="3727728"/>
            <a:ext cx="2522934" cy="304800"/>
          </a:xfrm>
          <a:prstGeom prst="rect">
            <a:avLst/>
          </a:prstGeom>
          <a:noFill/>
          <a:ln/>
        </p:spPr>
        <p:txBody>
          <a:bodyPr wrap="none" lIns="0" tIns="0" rIns="0" bIns="0" rtlCol="0" anchor="t"/>
          <a:lstStyle/>
          <a:p>
            <a:pPr marL="0" indent="0" algn="l">
              <a:lnSpc>
                <a:spcPts val="2400"/>
              </a:lnSpc>
              <a:buNone/>
            </a:pPr>
            <a:r>
              <a:rPr lang="en-US" sz="1900" kern="0" spc="-58" dirty="0">
                <a:solidFill>
                  <a:srgbClr val="2B2E3C"/>
                </a:solidFill>
                <a:latin typeface="Bitter Medium" pitchFamily="34" charset="0"/>
                <a:ea typeface="Bitter Medium" pitchFamily="34" charset="-122"/>
                <a:cs typeface="Bitter Medium" pitchFamily="34" charset="-120"/>
              </a:rPr>
              <a:t>Вимірювання довжин</a:t>
            </a:r>
            <a:endParaRPr lang="en-US" sz="1900" dirty="0"/>
          </a:p>
        </p:txBody>
      </p:sp>
      <p:sp>
        <p:nvSpPr>
          <p:cNvPr id="11" name="Text 6"/>
          <p:cNvSpPr/>
          <p:nvPr/>
        </p:nvSpPr>
        <p:spPr>
          <a:xfrm>
            <a:off x="6802993" y="4149566"/>
            <a:ext cx="7144703" cy="623887"/>
          </a:xfrm>
          <a:prstGeom prst="rect">
            <a:avLst/>
          </a:prstGeom>
          <a:noFill/>
          <a:ln/>
        </p:spPr>
        <p:txBody>
          <a:bodyPr wrap="square" lIns="0" tIns="0" rIns="0" bIns="0" rtlCol="0" anchor="t"/>
          <a:lstStyle/>
          <a:p>
            <a:pPr marL="0" indent="0" algn="l">
              <a:lnSpc>
                <a:spcPts val="2450"/>
              </a:lnSpc>
              <a:buNone/>
            </a:pPr>
            <a:r>
              <a:rPr lang="en-US" sz="1500" kern="0" spc="-31" dirty="0">
                <a:solidFill>
                  <a:srgbClr val="2B2E3C"/>
                </a:solidFill>
                <a:latin typeface="Open Sans" pitchFamily="34" charset="0"/>
                <a:ea typeface="Open Sans" pitchFamily="34" charset="-122"/>
                <a:cs typeface="Open Sans" pitchFamily="34" charset="-120"/>
              </a:rPr>
              <a:t>Довжини сторін вимірюються компарованими стрічками, рулетками або світловіддалемірами залежно від необхідної точності.</a:t>
            </a:r>
            <a:endParaRPr lang="en-US" sz="1500" dirty="0"/>
          </a:p>
        </p:txBody>
      </p:sp>
      <p:sp>
        <p:nvSpPr>
          <p:cNvPr id="12" name="Shape 7"/>
          <p:cNvSpPr/>
          <p:nvPr/>
        </p:nvSpPr>
        <p:spPr>
          <a:xfrm>
            <a:off x="6169104" y="5187910"/>
            <a:ext cx="438864" cy="438864"/>
          </a:xfrm>
          <a:prstGeom prst="roundRect">
            <a:avLst>
              <a:gd name="adj" fmla="val 18669"/>
            </a:avLst>
          </a:prstGeom>
          <a:solidFill>
            <a:srgbClr val="FCE2CF"/>
          </a:solidFill>
          <a:ln w="7620">
            <a:solidFill>
              <a:srgbClr val="E2C8B5"/>
            </a:solidFill>
            <a:prstDash val="solid"/>
          </a:ln>
        </p:spPr>
        <p:txBody>
          <a:bodyPr/>
          <a:lstStyle/>
          <a:p>
            <a:endParaRPr lang="uk-UA"/>
          </a:p>
        </p:txBody>
      </p:sp>
      <p:pic>
        <p:nvPicPr>
          <p:cNvPr id="13" name="Image 3" descr="preencoded.png"/>
          <p:cNvPicPr>
            <a:picLocks noChangeAspect="1"/>
          </p:cNvPicPr>
          <p:nvPr/>
        </p:nvPicPr>
        <p:blipFill>
          <a:blip r:embed="rId6"/>
          <a:stretch>
            <a:fillRect/>
          </a:stretch>
        </p:blipFill>
        <p:spPr>
          <a:xfrm>
            <a:off x="6242268" y="5224522"/>
            <a:ext cx="292537" cy="365641"/>
          </a:xfrm>
          <a:prstGeom prst="rect">
            <a:avLst/>
          </a:prstGeom>
        </p:spPr>
      </p:pic>
      <p:sp>
        <p:nvSpPr>
          <p:cNvPr id="14" name="Text 8"/>
          <p:cNvSpPr/>
          <p:nvPr/>
        </p:nvSpPr>
        <p:spPr>
          <a:xfrm>
            <a:off x="6802993" y="5187910"/>
            <a:ext cx="3559016" cy="304800"/>
          </a:xfrm>
          <a:prstGeom prst="rect">
            <a:avLst/>
          </a:prstGeom>
          <a:noFill/>
          <a:ln/>
        </p:spPr>
        <p:txBody>
          <a:bodyPr wrap="none" lIns="0" tIns="0" rIns="0" bIns="0" rtlCol="0" anchor="t"/>
          <a:lstStyle/>
          <a:p>
            <a:pPr marL="0" indent="0" algn="l">
              <a:lnSpc>
                <a:spcPts val="2400"/>
              </a:lnSpc>
              <a:buNone/>
            </a:pPr>
            <a:r>
              <a:rPr lang="en-US" sz="1900" kern="0" spc="-58" dirty="0">
                <a:solidFill>
                  <a:srgbClr val="2B2E3C"/>
                </a:solidFill>
                <a:latin typeface="Bitter Medium" pitchFamily="34" charset="0"/>
                <a:ea typeface="Bitter Medium" pitchFamily="34" charset="-122"/>
                <a:cs typeface="Bitter Medium" pitchFamily="34" charset="-120"/>
              </a:rPr>
              <a:t>Визначення дирекційних кутів</a:t>
            </a:r>
            <a:endParaRPr lang="en-US" sz="1900" dirty="0"/>
          </a:p>
        </p:txBody>
      </p:sp>
      <p:sp>
        <p:nvSpPr>
          <p:cNvPr id="15" name="Text 9"/>
          <p:cNvSpPr/>
          <p:nvPr/>
        </p:nvSpPr>
        <p:spPr>
          <a:xfrm>
            <a:off x="6802993" y="5609749"/>
            <a:ext cx="7144703" cy="623887"/>
          </a:xfrm>
          <a:prstGeom prst="rect">
            <a:avLst/>
          </a:prstGeom>
          <a:noFill/>
          <a:ln/>
        </p:spPr>
        <p:txBody>
          <a:bodyPr wrap="square" lIns="0" tIns="0" rIns="0" bIns="0" rtlCol="0" anchor="t"/>
          <a:lstStyle/>
          <a:p>
            <a:pPr marL="0" indent="0" algn="l">
              <a:lnSpc>
                <a:spcPts val="2450"/>
              </a:lnSpc>
              <a:buNone/>
            </a:pPr>
            <a:r>
              <a:rPr lang="en-US" sz="1500" kern="0" spc="-31" dirty="0">
                <a:solidFill>
                  <a:srgbClr val="2B2E3C"/>
                </a:solidFill>
                <a:latin typeface="Open Sans" pitchFamily="34" charset="0"/>
                <a:ea typeface="Open Sans" pitchFamily="34" charset="-122"/>
                <a:cs typeface="Open Sans" pitchFamily="34" charset="-120"/>
              </a:rPr>
              <a:t>На основі виміряних кутів обчислюються дирекційні кути сторін теодолітного ходу.</a:t>
            </a:r>
            <a:endParaRPr lang="en-US" sz="1500" dirty="0"/>
          </a:p>
        </p:txBody>
      </p:sp>
      <p:sp>
        <p:nvSpPr>
          <p:cNvPr id="16" name="Shape 10"/>
          <p:cNvSpPr/>
          <p:nvPr/>
        </p:nvSpPr>
        <p:spPr>
          <a:xfrm>
            <a:off x="6169104" y="6648093"/>
            <a:ext cx="438864" cy="438864"/>
          </a:xfrm>
          <a:prstGeom prst="roundRect">
            <a:avLst>
              <a:gd name="adj" fmla="val 18669"/>
            </a:avLst>
          </a:prstGeom>
          <a:solidFill>
            <a:srgbClr val="FCE2CF"/>
          </a:solidFill>
          <a:ln w="7620">
            <a:solidFill>
              <a:srgbClr val="E2C8B5"/>
            </a:solidFill>
            <a:prstDash val="solid"/>
          </a:ln>
        </p:spPr>
        <p:txBody>
          <a:bodyPr/>
          <a:lstStyle/>
          <a:p>
            <a:endParaRPr lang="uk-UA"/>
          </a:p>
        </p:txBody>
      </p:sp>
      <p:pic>
        <p:nvPicPr>
          <p:cNvPr id="17" name="Image 4" descr="preencoded.png"/>
          <p:cNvPicPr>
            <a:picLocks noChangeAspect="1"/>
          </p:cNvPicPr>
          <p:nvPr/>
        </p:nvPicPr>
        <p:blipFill>
          <a:blip r:embed="rId7"/>
          <a:stretch>
            <a:fillRect/>
          </a:stretch>
        </p:blipFill>
        <p:spPr>
          <a:xfrm>
            <a:off x="6242268" y="6684705"/>
            <a:ext cx="292537" cy="365641"/>
          </a:xfrm>
          <a:prstGeom prst="rect">
            <a:avLst/>
          </a:prstGeom>
        </p:spPr>
      </p:pic>
      <p:sp>
        <p:nvSpPr>
          <p:cNvPr id="18" name="Text 11"/>
          <p:cNvSpPr/>
          <p:nvPr/>
        </p:nvSpPr>
        <p:spPr>
          <a:xfrm>
            <a:off x="6802993" y="6648093"/>
            <a:ext cx="2682121" cy="304800"/>
          </a:xfrm>
          <a:prstGeom prst="rect">
            <a:avLst/>
          </a:prstGeom>
          <a:noFill/>
          <a:ln/>
        </p:spPr>
        <p:txBody>
          <a:bodyPr wrap="none" lIns="0" tIns="0" rIns="0" bIns="0" rtlCol="0" anchor="t"/>
          <a:lstStyle/>
          <a:p>
            <a:pPr marL="0" indent="0" algn="l">
              <a:lnSpc>
                <a:spcPts val="2400"/>
              </a:lnSpc>
              <a:buNone/>
            </a:pPr>
            <a:r>
              <a:rPr lang="en-US" sz="1900" kern="0" spc="-58" dirty="0">
                <a:solidFill>
                  <a:srgbClr val="2B2E3C"/>
                </a:solidFill>
                <a:latin typeface="Bitter Medium" pitchFamily="34" charset="0"/>
                <a:ea typeface="Bitter Medium" pitchFamily="34" charset="-122"/>
                <a:cs typeface="Bitter Medium" pitchFamily="34" charset="-120"/>
              </a:rPr>
              <a:t>Обчислення координат</a:t>
            </a:r>
            <a:endParaRPr lang="en-US" sz="1900" dirty="0"/>
          </a:p>
        </p:txBody>
      </p:sp>
      <p:sp>
        <p:nvSpPr>
          <p:cNvPr id="19" name="Text 12"/>
          <p:cNvSpPr/>
          <p:nvPr/>
        </p:nvSpPr>
        <p:spPr>
          <a:xfrm>
            <a:off x="6802993" y="7069931"/>
            <a:ext cx="7144703" cy="623887"/>
          </a:xfrm>
          <a:prstGeom prst="rect">
            <a:avLst/>
          </a:prstGeom>
          <a:noFill/>
          <a:ln/>
        </p:spPr>
        <p:txBody>
          <a:bodyPr wrap="square" lIns="0" tIns="0" rIns="0" bIns="0" rtlCol="0" anchor="t"/>
          <a:lstStyle/>
          <a:p>
            <a:pPr marL="0" indent="0" algn="l">
              <a:lnSpc>
                <a:spcPts val="2450"/>
              </a:lnSpc>
              <a:buNone/>
            </a:pPr>
            <a:r>
              <a:rPr lang="en-US" sz="1500" kern="0" spc="-31" dirty="0">
                <a:solidFill>
                  <a:srgbClr val="2B2E3C"/>
                </a:solidFill>
                <a:latin typeface="Open Sans" pitchFamily="34" charset="0"/>
                <a:ea typeface="Open Sans" pitchFamily="34" charset="-122"/>
                <a:cs typeface="Open Sans" pitchFamily="34" charset="-120"/>
              </a:rPr>
              <a:t>За виміряними кутами та довжинами обчислюються прирости координат та координати пунктів теодолітного ходу.</a:t>
            </a: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79966" y="534233"/>
            <a:ext cx="5331023" cy="606981"/>
          </a:xfrm>
          <a:prstGeom prst="rect">
            <a:avLst/>
          </a:prstGeom>
          <a:noFill/>
          <a:ln/>
        </p:spPr>
        <p:txBody>
          <a:bodyPr wrap="none" lIns="0" tIns="0" rIns="0" bIns="0" rtlCol="0" anchor="t"/>
          <a:lstStyle/>
          <a:p>
            <a:pPr marL="0" indent="0" algn="l">
              <a:lnSpc>
                <a:spcPts val="4750"/>
              </a:lnSpc>
              <a:buNone/>
            </a:pPr>
            <a:r>
              <a:rPr lang="en-US" sz="3800" kern="0" spc="-115" dirty="0">
                <a:solidFill>
                  <a:srgbClr val="2C3F42"/>
                </a:solidFill>
                <a:latin typeface="Bitter Medium" pitchFamily="34" charset="0"/>
                <a:ea typeface="Bitter Medium" pitchFamily="34" charset="-122"/>
                <a:cs typeface="Bitter Medium" pitchFamily="34" charset="-120"/>
              </a:rPr>
              <a:t>Види теодолітних ходів</a:t>
            </a:r>
            <a:endParaRPr lang="en-US" sz="3800" dirty="0"/>
          </a:p>
        </p:txBody>
      </p:sp>
      <p:sp>
        <p:nvSpPr>
          <p:cNvPr id="3" name="Text 1"/>
          <p:cNvSpPr/>
          <p:nvPr/>
        </p:nvSpPr>
        <p:spPr>
          <a:xfrm>
            <a:off x="679966" y="1626751"/>
            <a:ext cx="2428399" cy="303609"/>
          </a:xfrm>
          <a:prstGeom prst="rect">
            <a:avLst/>
          </a:prstGeom>
          <a:noFill/>
          <a:ln/>
        </p:spPr>
        <p:txBody>
          <a:bodyPr wrap="none" lIns="0" tIns="0" rIns="0" bIns="0" rtlCol="0" anchor="t"/>
          <a:lstStyle/>
          <a:p>
            <a:pPr marL="0" indent="0" algn="l">
              <a:lnSpc>
                <a:spcPts val="2350"/>
              </a:lnSpc>
              <a:buNone/>
            </a:pPr>
            <a:r>
              <a:rPr lang="en-US" sz="1900" kern="0" spc="-57" dirty="0">
                <a:solidFill>
                  <a:srgbClr val="2C3F42"/>
                </a:solidFill>
                <a:latin typeface="Bitter Medium" pitchFamily="34" charset="0"/>
                <a:ea typeface="Bitter Medium" pitchFamily="34" charset="-122"/>
                <a:cs typeface="Bitter Medium" pitchFamily="34" charset="-120"/>
              </a:rPr>
              <a:t>Замкнений хід</a:t>
            </a:r>
            <a:endParaRPr lang="en-US" sz="1900" dirty="0"/>
          </a:p>
        </p:txBody>
      </p:sp>
      <p:sp>
        <p:nvSpPr>
          <p:cNvPr id="4" name="Text 2"/>
          <p:cNvSpPr/>
          <p:nvPr/>
        </p:nvSpPr>
        <p:spPr>
          <a:xfrm>
            <a:off x="679966" y="2124551"/>
            <a:ext cx="6398300" cy="932617"/>
          </a:xfrm>
          <a:prstGeom prst="rect">
            <a:avLst/>
          </a:prstGeom>
          <a:noFill/>
          <a:ln/>
        </p:spPr>
        <p:txBody>
          <a:bodyPr wrap="square" lIns="0" tIns="0" rIns="0" bIns="0" rtlCol="0" anchor="t"/>
          <a:lstStyle/>
          <a:p>
            <a:pPr marL="0" indent="0" algn="l">
              <a:lnSpc>
                <a:spcPts val="2400"/>
              </a:lnSpc>
              <a:buNone/>
            </a:pPr>
            <a:r>
              <a:rPr lang="en-US" sz="1500" kern="0" spc="-31" dirty="0">
                <a:solidFill>
                  <a:srgbClr val="2B2E3C"/>
                </a:solidFill>
                <a:latin typeface="Open Sans" pitchFamily="34" charset="0"/>
                <a:ea typeface="Open Sans" pitchFamily="34" charset="-122"/>
                <a:cs typeface="Open Sans" pitchFamily="34" charset="-120"/>
              </a:rPr>
              <a:t>Початковий і кінцевий пункти такого ходу збігаються. Це дозволяє контролювати точність вимірювань через обчислення нев'язок. Замкнені ходи забезпечують вищу точність і надійність результатів.</a:t>
            </a:r>
            <a:endParaRPr lang="en-US" sz="1500" dirty="0"/>
          </a:p>
        </p:txBody>
      </p:sp>
      <p:pic>
        <p:nvPicPr>
          <p:cNvPr id="5" name="Image 0" descr="preencoded.png"/>
          <p:cNvPicPr>
            <a:picLocks noChangeAspect="1"/>
          </p:cNvPicPr>
          <p:nvPr/>
        </p:nvPicPr>
        <p:blipFill>
          <a:blip r:embed="rId3"/>
          <a:stretch>
            <a:fillRect/>
          </a:stretch>
        </p:blipFill>
        <p:spPr>
          <a:xfrm>
            <a:off x="679966" y="3275648"/>
            <a:ext cx="6398300" cy="4265533"/>
          </a:xfrm>
          <a:prstGeom prst="rect">
            <a:avLst/>
          </a:prstGeom>
        </p:spPr>
      </p:pic>
      <p:sp>
        <p:nvSpPr>
          <p:cNvPr id="6" name="Text 3"/>
          <p:cNvSpPr/>
          <p:nvPr/>
        </p:nvSpPr>
        <p:spPr>
          <a:xfrm>
            <a:off x="7559754" y="1626751"/>
            <a:ext cx="2428399" cy="303609"/>
          </a:xfrm>
          <a:prstGeom prst="rect">
            <a:avLst/>
          </a:prstGeom>
          <a:noFill/>
          <a:ln/>
        </p:spPr>
        <p:txBody>
          <a:bodyPr wrap="none" lIns="0" tIns="0" rIns="0" bIns="0" rtlCol="0" anchor="t"/>
          <a:lstStyle/>
          <a:p>
            <a:pPr marL="0" indent="0" algn="l">
              <a:lnSpc>
                <a:spcPts val="2350"/>
              </a:lnSpc>
              <a:buNone/>
            </a:pPr>
            <a:r>
              <a:rPr lang="en-US" sz="1900" kern="0" spc="-57" dirty="0">
                <a:solidFill>
                  <a:srgbClr val="2C3F42"/>
                </a:solidFill>
                <a:latin typeface="Bitter Medium" pitchFamily="34" charset="0"/>
                <a:ea typeface="Bitter Medium" pitchFamily="34" charset="-122"/>
                <a:cs typeface="Bitter Medium" pitchFamily="34" charset="-120"/>
              </a:rPr>
              <a:t>Розімкнений хід</a:t>
            </a:r>
            <a:endParaRPr lang="en-US" sz="1900" dirty="0"/>
          </a:p>
        </p:txBody>
      </p:sp>
      <p:sp>
        <p:nvSpPr>
          <p:cNvPr id="7" name="Text 4"/>
          <p:cNvSpPr/>
          <p:nvPr/>
        </p:nvSpPr>
        <p:spPr>
          <a:xfrm>
            <a:off x="7559754" y="2124551"/>
            <a:ext cx="6398300" cy="1243489"/>
          </a:xfrm>
          <a:prstGeom prst="rect">
            <a:avLst/>
          </a:prstGeom>
          <a:noFill/>
          <a:ln/>
        </p:spPr>
        <p:txBody>
          <a:bodyPr wrap="square" lIns="0" tIns="0" rIns="0" bIns="0" rtlCol="0" anchor="t"/>
          <a:lstStyle/>
          <a:p>
            <a:pPr marL="0" indent="0" algn="l">
              <a:lnSpc>
                <a:spcPts val="2400"/>
              </a:lnSpc>
              <a:buNone/>
            </a:pPr>
            <a:r>
              <a:rPr lang="en-US" sz="1500" kern="0" spc="-31" dirty="0">
                <a:solidFill>
                  <a:srgbClr val="2B2E3C"/>
                </a:solidFill>
                <a:latin typeface="Open Sans" pitchFamily="34" charset="0"/>
                <a:ea typeface="Open Sans" pitchFamily="34" charset="-122"/>
                <a:cs typeface="Open Sans" pitchFamily="34" charset="-120"/>
              </a:rPr>
              <a:t>Початковий і кінцевий пункти такого ходу різні. Такі ходи прокладають між пунктами з відомими координатами. Вони використовуються, коли неможливо створити замкнений хід через особливості гірничих виробок.</a:t>
            </a:r>
            <a:endParaRPr lang="en-US" sz="1500" dirty="0"/>
          </a:p>
        </p:txBody>
      </p:sp>
      <p:pic>
        <p:nvPicPr>
          <p:cNvPr id="8" name="Image 1" descr="preencoded.png"/>
          <p:cNvPicPr>
            <a:picLocks noChangeAspect="1"/>
          </p:cNvPicPr>
          <p:nvPr/>
        </p:nvPicPr>
        <p:blipFill>
          <a:blip r:embed="rId4"/>
          <a:stretch>
            <a:fillRect/>
          </a:stretch>
        </p:blipFill>
        <p:spPr>
          <a:xfrm>
            <a:off x="7559754" y="3586520"/>
            <a:ext cx="6398300" cy="426553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083713"/>
          </a:xfrm>
          <a:prstGeom prst="rect">
            <a:avLst/>
          </a:prstGeom>
        </p:spPr>
      </p:pic>
      <p:sp>
        <p:nvSpPr>
          <p:cNvPr id="3" name="Text 0"/>
          <p:cNvSpPr/>
          <p:nvPr/>
        </p:nvSpPr>
        <p:spPr>
          <a:xfrm>
            <a:off x="583406" y="2657356"/>
            <a:ext cx="4167545" cy="520898"/>
          </a:xfrm>
          <a:prstGeom prst="rect">
            <a:avLst/>
          </a:prstGeom>
          <a:noFill/>
          <a:ln/>
        </p:spPr>
        <p:txBody>
          <a:bodyPr wrap="none" lIns="0" tIns="0" rIns="0" bIns="0" rtlCol="0" anchor="t"/>
          <a:lstStyle/>
          <a:p>
            <a:pPr marL="0" indent="0" algn="l">
              <a:lnSpc>
                <a:spcPts val="4100"/>
              </a:lnSpc>
              <a:buNone/>
            </a:pPr>
            <a:r>
              <a:rPr lang="en-US" sz="3250" kern="0" spc="-98" dirty="0">
                <a:solidFill>
                  <a:srgbClr val="2C3F42"/>
                </a:solidFill>
                <a:latin typeface="Bitter Medium" pitchFamily="34" charset="0"/>
                <a:ea typeface="Bitter Medium" pitchFamily="34" charset="-122"/>
                <a:cs typeface="Bitter Medium" pitchFamily="34" charset="-120"/>
              </a:rPr>
              <a:t>Опорні мережі</a:t>
            </a:r>
            <a:endParaRPr lang="en-US" sz="3250" dirty="0"/>
          </a:p>
        </p:txBody>
      </p:sp>
      <p:pic>
        <p:nvPicPr>
          <p:cNvPr id="4" name="Image 1" descr="preencoded.png"/>
          <p:cNvPicPr>
            <a:picLocks noChangeAspect="1"/>
          </p:cNvPicPr>
          <p:nvPr/>
        </p:nvPicPr>
        <p:blipFill>
          <a:blip r:embed="rId4"/>
          <a:stretch>
            <a:fillRect/>
          </a:stretch>
        </p:blipFill>
        <p:spPr>
          <a:xfrm>
            <a:off x="583406" y="3428286"/>
            <a:ext cx="833437" cy="1000125"/>
          </a:xfrm>
          <a:prstGeom prst="rect">
            <a:avLst/>
          </a:prstGeom>
        </p:spPr>
      </p:pic>
      <p:sp>
        <p:nvSpPr>
          <p:cNvPr id="5" name="Text 1"/>
          <p:cNvSpPr/>
          <p:nvPr/>
        </p:nvSpPr>
        <p:spPr>
          <a:xfrm>
            <a:off x="1666875" y="3594973"/>
            <a:ext cx="2083713" cy="260390"/>
          </a:xfrm>
          <a:prstGeom prst="rect">
            <a:avLst/>
          </a:prstGeom>
          <a:noFill/>
          <a:ln/>
        </p:spPr>
        <p:txBody>
          <a:bodyPr wrap="none" lIns="0" tIns="0" rIns="0" bIns="0" rtlCol="0" anchor="t"/>
          <a:lstStyle/>
          <a:p>
            <a:pPr marL="0" indent="0" algn="l">
              <a:lnSpc>
                <a:spcPts val="2050"/>
              </a:lnSpc>
              <a:buNone/>
            </a:pPr>
            <a:r>
              <a:rPr lang="en-US" sz="1600" kern="0" spc="-49" dirty="0">
                <a:solidFill>
                  <a:srgbClr val="2B2E3C"/>
                </a:solidFill>
                <a:latin typeface="Bitter Medium" pitchFamily="34" charset="0"/>
                <a:ea typeface="Bitter Medium" pitchFamily="34" charset="-122"/>
                <a:cs typeface="Bitter Medium" pitchFamily="34" charset="-120"/>
              </a:rPr>
              <a:t>Призначення</a:t>
            </a:r>
            <a:endParaRPr lang="en-US" sz="1600" dirty="0"/>
          </a:p>
        </p:txBody>
      </p:sp>
      <p:sp>
        <p:nvSpPr>
          <p:cNvPr id="6" name="Text 2"/>
          <p:cNvSpPr/>
          <p:nvPr/>
        </p:nvSpPr>
        <p:spPr>
          <a:xfrm>
            <a:off x="1666875" y="3955375"/>
            <a:ext cx="12380119" cy="266700"/>
          </a:xfrm>
          <a:prstGeom prst="rect">
            <a:avLst/>
          </a:prstGeom>
          <a:noFill/>
          <a:ln/>
        </p:spPr>
        <p:txBody>
          <a:bodyPr wrap="none" lIns="0" tIns="0" rIns="0" bIns="0" rtlCol="0" anchor="t"/>
          <a:lstStyle/>
          <a:p>
            <a:pPr marL="0" indent="0" algn="l">
              <a:lnSpc>
                <a:spcPts val="2100"/>
              </a:lnSpc>
              <a:buNone/>
            </a:pPr>
            <a:r>
              <a:rPr lang="en-US" sz="1300" kern="0" spc="-26" dirty="0">
                <a:solidFill>
                  <a:srgbClr val="2B2E3C"/>
                </a:solidFill>
                <a:latin typeface="Open Sans" pitchFamily="34" charset="0"/>
                <a:ea typeface="Open Sans" pitchFamily="34" charset="-122"/>
                <a:cs typeface="Open Sans" pitchFamily="34" charset="-120"/>
              </a:rPr>
              <a:t>Прокладаються по головним підготовчим виробкам від ствола до границь шахтного поля, забезпечуючи основу для всіх подальших зйомок.</a:t>
            </a:r>
            <a:endParaRPr lang="en-US" sz="1300" dirty="0"/>
          </a:p>
        </p:txBody>
      </p:sp>
      <p:pic>
        <p:nvPicPr>
          <p:cNvPr id="7" name="Image 2" descr="preencoded.png"/>
          <p:cNvPicPr>
            <a:picLocks noChangeAspect="1"/>
          </p:cNvPicPr>
          <p:nvPr/>
        </p:nvPicPr>
        <p:blipFill>
          <a:blip r:embed="rId5"/>
          <a:stretch>
            <a:fillRect/>
          </a:stretch>
        </p:blipFill>
        <p:spPr>
          <a:xfrm>
            <a:off x="583406" y="4428411"/>
            <a:ext cx="833437" cy="1227177"/>
          </a:xfrm>
          <a:prstGeom prst="rect">
            <a:avLst/>
          </a:prstGeom>
        </p:spPr>
      </p:pic>
      <p:sp>
        <p:nvSpPr>
          <p:cNvPr id="8" name="Text 3"/>
          <p:cNvSpPr/>
          <p:nvPr/>
        </p:nvSpPr>
        <p:spPr>
          <a:xfrm>
            <a:off x="1666875" y="4595098"/>
            <a:ext cx="2083713" cy="260390"/>
          </a:xfrm>
          <a:prstGeom prst="rect">
            <a:avLst/>
          </a:prstGeom>
          <a:noFill/>
          <a:ln/>
        </p:spPr>
        <p:txBody>
          <a:bodyPr wrap="none" lIns="0" tIns="0" rIns="0" bIns="0" rtlCol="0" anchor="t"/>
          <a:lstStyle/>
          <a:p>
            <a:pPr marL="0" indent="0" algn="l">
              <a:lnSpc>
                <a:spcPts val="2050"/>
              </a:lnSpc>
              <a:buNone/>
            </a:pPr>
            <a:r>
              <a:rPr lang="en-US" sz="1600" kern="0" spc="-49" dirty="0">
                <a:solidFill>
                  <a:srgbClr val="2B2E3C"/>
                </a:solidFill>
                <a:latin typeface="Bitter Medium" pitchFamily="34" charset="0"/>
                <a:ea typeface="Bitter Medium" pitchFamily="34" charset="-122"/>
                <a:cs typeface="Bitter Medium" pitchFamily="34" charset="-120"/>
              </a:rPr>
              <a:t>Структура</a:t>
            </a:r>
            <a:endParaRPr lang="en-US" sz="1600" dirty="0"/>
          </a:p>
        </p:txBody>
      </p:sp>
      <p:sp>
        <p:nvSpPr>
          <p:cNvPr id="9" name="Text 4"/>
          <p:cNvSpPr/>
          <p:nvPr/>
        </p:nvSpPr>
        <p:spPr>
          <a:xfrm>
            <a:off x="1666875" y="4955500"/>
            <a:ext cx="12380119" cy="533400"/>
          </a:xfrm>
          <a:prstGeom prst="rect">
            <a:avLst/>
          </a:prstGeom>
          <a:noFill/>
          <a:ln/>
        </p:spPr>
        <p:txBody>
          <a:bodyPr wrap="square" lIns="0" tIns="0" rIns="0" bIns="0" rtlCol="0" anchor="t"/>
          <a:lstStyle/>
          <a:p>
            <a:pPr marL="0" indent="0" algn="l">
              <a:lnSpc>
                <a:spcPts val="2100"/>
              </a:lnSpc>
              <a:buNone/>
            </a:pPr>
            <a:r>
              <a:rPr lang="en-US" sz="1300" kern="0" spc="-26" dirty="0">
                <a:solidFill>
                  <a:srgbClr val="2B2E3C"/>
                </a:solidFill>
                <a:latin typeface="Open Sans" pitchFamily="34" charset="0"/>
                <a:ea typeface="Open Sans" pitchFamily="34" charset="-122"/>
                <a:cs typeface="Open Sans" pitchFamily="34" charset="-120"/>
              </a:rPr>
              <a:t>Полігонометричні ходи опорних мереж повинні бути замкненими, прокладатися між пунктами з твердими координатами і твердими дирекційними кутами при них.</a:t>
            </a:r>
            <a:endParaRPr lang="en-US" sz="1300" dirty="0"/>
          </a:p>
        </p:txBody>
      </p:sp>
      <p:pic>
        <p:nvPicPr>
          <p:cNvPr id="10" name="Image 3" descr="preencoded.png"/>
          <p:cNvPicPr>
            <a:picLocks noChangeAspect="1"/>
          </p:cNvPicPr>
          <p:nvPr/>
        </p:nvPicPr>
        <p:blipFill>
          <a:blip r:embed="rId6"/>
          <a:stretch>
            <a:fillRect/>
          </a:stretch>
        </p:blipFill>
        <p:spPr>
          <a:xfrm>
            <a:off x="583406" y="5655588"/>
            <a:ext cx="833437" cy="1000125"/>
          </a:xfrm>
          <a:prstGeom prst="rect">
            <a:avLst/>
          </a:prstGeom>
        </p:spPr>
      </p:pic>
      <p:sp>
        <p:nvSpPr>
          <p:cNvPr id="11" name="Text 5"/>
          <p:cNvSpPr/>
          <p:nvPr/>
        </p:nvSpPr>
        <p:spPr>
          <a:xfrm>
            <a:off x="1666875" y="5822275"/>
            <a:ext cx="2083713" cy="260390"/>
          </a:xfrm>
          <a:prstGeom prst="rect">
            <a:avLst/>
          </a:prstGeom>
          <a:noFill/>
          <a:ln/>
        </p:spPr>
        <p:txBody>
          <a:bodyPr wrap="none" lIns="0" tIns="0" rIns="0" bIns="0" rtlCol="0" anchor="t"/>
          <a:lstStyle/>
          <a:p>
            <a:pPr marL="0" indent="0" algn="l">
              <a:lnSpc>
                <a:spcPts val="2050"/>
              </a:lnSpc>
              <a:buNone/>
            </a:pPr>
            <a:r>
              <a:rPr lang="en-US" sz="1600" kern="0" spc="-49" dirty="0">
                <a:solidFill>
                  <a:srgbClr val="2B2E3C"/>
                </a:solidFill>
                <a:latin typeface="Bitter Medium" pitchFamily="34" charset="0"/>
                <a:ea typeface="Bitter Medium" pitchFamily="34" charset="-122"/>
                <a:cs typeface="Bitter Medium" pitchFamily="34" charset="-120"/>
              </a:rPr>
              <a:t>Точність</a:t>
            </a:r>
            <a:endParaRPr lang="en-US" sz="1600" dirty="0"/>
          </a:p>
        </p:txBody>
      </p:sp>
      <p:sp>
        <p:nvSpPr>
          <p:cNvPr id="12" name="Text 6"/>
          <p:cNvSpPr/>
          <p:nvPr/>
        </p:nvSpPr>
        <p:spPr>
          <a:xfrm>
            <a:off x="1666875" y="6182677"/>
            <a:ext cx="12380119" cy="266700"/>
          </a:xfrm>
          <a:prstGeom prst="rect">
            <a:avLst/>
          </a:prstGeom>
          <a:noFill/>
          <a:ln/>
        </p:spPr>
        <p:txBody>
          <a:bodyPr wrap="none" lIns="0" tIns="0" rIns="0" bIns="0" rtlCol="0" anchor="t"/>
          <a:lstStyle/>
          <a:p>
            <a:pPr marL="0" indent="0" algn="l">
              <a:lnSpc>
                <a:spcPts val="2100"/>
              </a:lnSpc>
              <a:buNone/>
            </a:pPr>
            <a:r>
              <a:rPr lang="en-US" sz="1300" kern="0" spc="-26" dirty="0">
                <a:solidFill>
                  <a:srgbClr val="2B2E3C"/>
                </a:solidFill>
                <a:latin typeface="Open Sans" pitchFamily="34" charset="0"/>
                <a:ea typeface="Open Sans" pitchFamily="34" charset="-122"/>
                <a:cs typeface="Open Sans" pitchFamily="34" charset="-120"/>
              </a:rPr>
              <a:t>Для вимірювання кутів використовують теодоліти з точністю не менше 30''. Точність вимірювання довжини сторони 1:3000.</a:t>
            </a:r>
            <a:endParaRPr lang="en-US" sz="1300" dirty="0"/>
          </a:p>
        </p:txBody>
      </p:sp>
      <p:pic>
        <p:nvPicPr>
          <p:cNvPr id="13" name="Image 4" descr="preencoded.png"/>
          <p:cNvPicPr>
            <a:picLocks noChangeAspect="1"/>
          </p:cNvPicPr>
          <p:nvPr/>
        </p:nvPicPr>
        <p:blipFill>
          <a:blip r:embed="rId7"/>
          <a:stretch>
            <a:fillRect/>
          </a:stretch>
        </p:blipFill>
        <p:spPr>
          <a:xfrm>
            <a:off x="583406" y="6655713"/>
            <a:ext cx="833437" cy="1000125"/>
          </a:xfrm>
          <a:prstGeom prst="rect">
            <a:avLst/>
          </a:prstGeom>
        </p:spPr>
      </p:pic>
      <p:sp>
        <p:nvSpPr>
          <p:cNvPr id="14" name="Text 7"/>
          <p:cNvSpPr/>
          <p:nvPr/>
        </p:nvSpPr>
        <p:spPr>
          <a:xfrm>
            <a:off x="1666875" y="6822400"/>
            <a:ext cx="2083713" cy="260390"/>
          </a:xfrm>
          <a:prstGeom prst="rect">
            <a:avLst/>
          </a:prstGeom>
          <a:noFill/>
          <a:ln/>
        </p:spPr>
        <p:txBody>
          <a:bodyPr wrap="none" lIns="0" tIns="0" rIns="0" bIns="0" rtlCol="0" anchor="t"/>
          <a:lstStyle/>
          <a:p>
            <a:pPr marL="0" indent="0" algn="l">
              <a:lnSpc>
                <a:spcPts val="2050"/>
              </a:lnSpc>
              <a:buNone/>
            </a:pPr>
            <a:r>
              <a:rPr lang="en-US" sz="1600" kern="0" spc="-49" dirty="0">
                <a:solidFill>
                  <a:srgbClr val="2B2E3C"/>
                </a:solidFill>
                <a:latin typeface="Bitter Medium" pitchFamily="34" charset="0"/>
                <a:ea typeface="Bitter Medium" pitchFamily="34" charset="-122"/>
                <a:cs typeface="Bitter Medium" pitchFamily="34" charset="-120"/>
              </a:rPr>
              <a:t>Оновлення</a:t>
            </a:r>
            <a:endParaRPr lang="en-US" sz="1600" dirty="0"/>
          </a:p>
        </p:txBody>
      </p:sp>
      <p:sp>
        <p:nvSpPr>
          <p:cNvPr id="15" name="Text 8"/>
          <p:cNvSpPr/>
          <p:nvPr/>
        </p:nvSpPr>
        <p:spPr>
          <a:xfrm>
            <a:off x="1666875" y="7182803"/>
            <a:ext cx="12380119" cy="266700"/>
          </a:xfrm>
          <a:prstGeom prst="rect">
            <a:avLst/>
          </a:prstGeom>
          <a:noFill/>
          <a:ln/>
        </p:spPr>
        <p:txBody>
          <a:bodyPr wrap="none" lIns="0" tIns="0" rIns="0" bIns="0" rtlCol="0" anchor="t"/>
          <a:lstStyle/>
          <a:p>
            <a:pPr marL="0" indent="0" algn="l">
              <a:lnSpc>
                <a:spcPts val="2100"/>
              </a:lnSpc>
              <a:buNone/>
            </a:pPr>
            <a:r>
              <a:rPr lang="en-US" sz="1300" kern="0" spc="-26" dirty="0">
                <a:solidFill>
                  <a:srgbClr val="2B2E3C"/>
                </a:solidFill>
                <a:latin typeface="Open Sans" pitchFamily="34" charset="0"/>
                <a:ea typeface="Open Sans" pitchFamily="34" charset="-122"/>
                <a:cs typeface="Open Sans" pitchFamily="34" charset="-120"/>
              </a:rPr>
              <a:t>Опорні мережі поповнюються через 300-500м просування вибою основної підготовчої виробки.</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47224" y="509230"/>
            <a:ext cx="6622852" cy="577810"/>
          </a:xfrm>
          <a:prstGeom prst="rect">
            <a:avLst/>
          </a:prstGeom>
          <a:noFill/>
          <a:ln/>
        </p:spPr>
        <p:txBody>
          <a:bodyPr wrap="none" lIns="0" tIns="0" rIns="0" bIns="0" rtlCol="0" anchor="t"/>
          <a:lstStyle/>
          <a:p>
            <a:pPr marL="0" indent="0" algn="l">
              <a:lnSpc>
                <a:spcPts val="4550"/>
              </a:lnSpc>
              <a:buNone/>
            </a:pPr>
            <a:r>
              <a:rPr lang="en-US" sz="3600" kern="0" spc="-109" dirty="0">
                <a:solidFill>
                  <a:srgbClr val="2C3F42"/>
                </a:solidFill>
                <a:latin typeface="Bitter Medium" pitchFamily="34" charset="0"/>
                <a:ea typeface="Bitter Medium" pitchFamily="34" charset="-122"/>
                <a:cs typeface="Bitter Medium" pitchFamily="34" charset="-120"/>
              </a:rPr>
              <a:t>Зйомочна мережа 1-го розряду</a:t>
            </a:r>
            <a:endParaRPr lang="en-US" sz="3600" dirty="0"/>
          </a:p>
        </p:txBody>
      </p:sp>
      <p:sp>
        <p:nvSpPr>
          <p:cNvPr id="4" name="Shape 1"/>
          <p:cNvSpPr/>
          <p:nvPr/>
        </p:nvSpPr>
        <p:spPr>
          <a:xfrm>
            <a:off x="647224" y="1364337"/>
            <a:ext cx="7849553" cy="1376363"/>
          </a:xfrm>
          <a:prstGeom prst="roundRect">
            <a:avLst>
              <a:gd name="adj" fmla="val 5643"/>
            </a:avLst>
          </a:prstGeom>
          <a:solidFill>
            <a:srgbClr val="FCE2CF"/>
          </a:solidFill>
          <a:ln w="7620">
            <a:solidFill>
              <a:srgbClr val="E2C8B5"/>
            </a:solidFill>
            <a:prstDash val="solid"/>
          </a:ln>
        </p:spPr>
        <p:txBody>
          <a:bodyPr/>
          <a:lstStyle/>
          <a:p>
            <a:endParaRPr lang="uk-UA"/>
          </a:p>
        </p:txBody>
      </p:sp>
      <p:sp>
        <p:nvSpPr>
          <p:cNvPr id="5" name="Text 2"/>
          <p:cNvSpPr/>
          <p:nvPr/>
        </p:nvSpPr>
        <p:spPr>
          <a:xfrm>
            <a:off x="839748" y="1556861"/>
            <a:ext cx="2311718" cy="288965"/>
          </a:xfrm>
          <a:prstGeom prst="rect">
            <a:avLst/>
          </a:prstGeom>
          <a:noFill/>
          <a:ln/>
        </p:spPr>
        <p:txBody>
          <a:bodyPr wrap="none" lIns="0" tIns="0" rIns="0" bIns="0" rtlCol="0" anchor="t"/>
          <a:lstStyle/>
          <a:p>
            <a:pPr marL="0" indent="0" algn="l">
              <a:lnSpc>
                <a:spcPts val="2250"/>
              </a:lnSpc>
              <a:buNone/>
            </a:pPr>
            <a:r>
              <a:rPr lang="en-US" sz="1800" kern="0" spc="-55" dirty="0">
                <a:solidFill>
                  <a:srgbClr val="2B2E3C"/>
                </a:solidFill>
                <a:latin typeface="Bitter Medium" pitchFamily="34" charset="0"/>
                <a:ea typeface="Bitter Medium" pitchFamily="34" charset="-122"/>
                <a:cs typeface="Bitter Medium" pitchFamily="34" charset="-120"/>
              </a:rPr>
              <a:t>Призначення</a:t>
            </a:r>
            <a:endParaRPr lang="en-US" sz="1800" dirty="0"/>
          </a:p>
        </p:txBody>
      </p:sp>
      <p:sp>
        <p:nvSpPr>
          <p:cNvPr id="6" name="Text 3"/>
          <p:cNvSpPr/>
          <p:nvPr/>
        </p:nvSpPr>
        <p:spPr>
          <a:xfrm>
            <a:off x="839748" y="1956673"/>
            <a:ext cx="7464504" cy="591503"/>
          </a:xfrm>
          <a:prstGeom prst="rect">
            <a:avLst/>
          </a:prstGeom>
          <a:noFill/>
          <a:ln/>
        </p:spPr>
        <p:txBody>
          <a:bodyPr wrap="square" lIns="0" tIns="0" rIns="0" bIns="0" rtlCol="0" anchor="t"/>
          <a:lstStyle/>
          <a:p>
            <a:pPr marL="0" indent="0" algn="l">
              <a:lnSpc>
                <a:spcPts val="2300"/>
              </a:lnSpc>
              <a:buNone/>
            </a:pPr>
            <a:r>
              <a:rPr lang="en-US" sz="1450" kern="0" spc="-29" dirty="0">
                <a:solidFill>
                  <a:srgbClr val="2B2E3C"/>
                </a:solidFill>
                <a:latin typeface="Open Sans" pitchFamily="34" charset="0"/>
                <a:ea typeface="Open Sans" pitchFamily="34" charset="-122"/>
                <a:cs typeface="Open Sans" pitchFamily="34" charset="-120"/>
              </a:rPr>
              <a:t>Призначена для зйомки підготовчих виробок і для розв'язку різних аналітичних задач у підземному просторі шахти.</a:t>
            </a:r>
            <a:endParaRPr lang="en-US" sz="1450" dirty="0"/>
          </a:p>
        </p:txBody>
      </p:sp>
      <p:sp>
        <p:nvSpPr>
          <p:cNvPr id="7" name="Shape 4"/>
          <p:cNvSpPr/>
          <p:nvPr/>
        </p:nvSpPr>
        <p:spPr>
          <a:xfrm>
            <a:off x="647224" y="2925604"/>
            <a:ext cx="7849553" cy="1376363"/>
          </a:xfrm>
          <a:prstGeom prst="roundRect">
            <a:avLst>
              <a:gd name="adj" fmla="val 5643"/>
            </a:avLst>
          </a:prstGeom>
          <a:solidFill>
            <a:srgbClr val="FCE2CF"/>
          </a:solidFill>
          <a:ln w="7620">
            <a:solidFill>
              <a:srgbClr val="E2C8B5"/>
            </a:solidFill>
            <a:prstDash val="solid"/>
          </a:ln>
        </p:spPr>
        <p:txBody>
          <a:bodyPr/>
          <a:lstStyle/>
          <a:p>
            <a:endParaRPr lang="uk-UA"/>
          </a:p>
        </p:txBody>
      </p:sp>
      <p:sp>
        <p:nvSpPr>
          <p:cNvPr id="8" name="Text 5"/>
          <p:cNvSpPr/>
          <p:nvPr/>
        </p:nvSpPr>
        <p:spPr>
          <a:xfrm>
            <a:off x="839748" y="3118128"/>
            <a:ext cx="2311718" cy="288965"/>
          </a:xfrm>
          <a:prstGeom prst="rect">
            <a:avLst/>
          </a:prstGeom>
          <a:noFill/>
          <a:ln/>
        </p:spPr>
        <p:txBody>
          <a:bodyPr wrap="none" lIns="0" tIns="0" rIns="0" bIns="0" rtlCol="0" anchor="t"/>
          <a:lstStyle/>
          <a:p>
            <a:pPr marL="0" indent="0" algn="l">
              <a:lnSpc>
                <a:spcPts val="2250"/>
              </a:lnSpc>
              <a:buNone/>
            </a:pPr>
            <a:r>
              <a:rPr lang="en-US" sz="1800" kern="0" spc="-55" dirty="0">
                <a:solidFill>
                  <a:srgbClr val="2B2E3C"/>
                </a:solidFill>
                <a:latin typeface="Bitter Medium" pitchFamily="34" charset="0"/>
                <a:ea typeface="Bitter Medium" pitchFamily="34" charset="-122"/>
                <a:cs typeface="Bitter Medium" pitchFamily="34" charset="-120"/>
              </a:rPr>
              <a:t>Структура</a:t>
            </a:r>
            <a:endParaRPr lang="en-US" sz="1800" dirty="0"/>
          </a:p>
        </p:txBody>
      </p:sp>
      <p:sp>
        <p:nvSpPr>
          <p:cNvPr id="9" name="Text 6"/>
          <p:cNvSpPr/>
          <p:nvPr/>
        </p:nvSpPr>
        <p:spPr>
          <a:xfrm>
            <a:off x="839748" y="3517940"/>
            <a:ext cx="7464504" cy="591503"/>
          </a:xfrm>
          <a:prstGeom prst="rect">
            <a:avLst/>
          </a:prstGeom>
          <a:noFill/>
          <a:ln/>
        </p:spPr>
        <p:txBody>
          <a:bodyPr wrap="square" lIns="0" tIns="0" rIns="0" bIns="0" rtlCol="0" anchor="t"/>
          <a:lstStyle/>
          <a:p>
            <a:pPr marL="0" indent="0" algn="l">
              <a:lnSpc>
                <a:spcPts val="2300"/>
              </a:lnSpc>
              <a:buNone/>
            </a:pPr>
            <a:r>
              <a:rPr lang="en-US" sz="1450" kern="0" spc="-29" dirty="0">
                <a:solidFill>
                  <a:srgbClr val="2B2E3C"/>
                </a:solidFill>
                <a:latin typeface="Open Sans" pitchFamily="34" charset="0"/>
                <a:ea typeface="Open Sans" pitchFamily="34" charset="-122"/>
                <a:cs typeface="Open Sans" pitchFamily="34" charset="-120"/>
              </a:rPr>
              <a:t>Складається із замкнутих або розімкнутих теодолітних ходів, які на початку і кінці опираються на пункти опорної мережі.</a:t>
            </a:r>
            <a:endParaRPr lang="en-US" sz="1450" dirty="0"/>
          </a:p>
        </p:txBody>
      </p:sp>
      <p:sp>
        <p:nvSpPr>
          <p:cNvPr id="10" name="Shape 7"/>
          <p:cNvSpPr/>
          <p:nvPr/>
        </p:nvSpPr>
        <p:spPr>
          <a:xfrm>
            <a:off x="647224" y="4486870"/>
            <a:ext cx="7849553" cy="1376363"/>
          </a:xfrm>
          <a:prstGeom prst="roundRect">
            <a:avLst>
              <a:gd name="adj" fmla="val 5643"/>
            </a:avLst>
          </a:prstGeom>
          <a:solidFill>
            <a:srgbClr val="FCE2CF"/>
          </a:solidFill>
          <a:ln w="7620">
            <a:solidFill>
              <a:srgbClr val="E2C8B5"/>
            </a:solidFill>
            <a:prstDash val="solid"/>
          </a:ln>
        </p:spPr>
        <p:txBody>
          <a:bodyPr/>
          <a:lstStyle/>
          <a:p>
            <a:endParaRPr lang="uk-UA"/>
          </a:p>
        </p:txBody>
      </p:sp>
      <p:sp>
        <p:nvSpPr>
          <p:cNvPr id="11" name="Text 8"/>
          <p:cNvSpPr/>
          <p:nvPr/>
        </p:nvSpPr>
        <p:spPr>
          <a:xfrm>
            <a:off x="839748" y="4679394"/>
            <a:ext cx="2311718" cy="288965"/>
          </a:xfrm>
          <a:prstGeom prst="rect">
            <a:avLst/>
          </a:prstGeom>
          <a:noFill/>
          <a:ln/>
        </p:spPr>
        <p:txBody>
          <a:bodyPr wrap="none" lIns="0" tIns="0" rIns="0" bIns="0" rtlCol="0" anchor="t"/>
          <a:lstStyle/>
          <a:p>
            <a:pPr marL="0" indent="0" algn="l">
              <a:lnSpc>
                <a:spcPts val="2250"/>
              </a:lnSpc>
              <a:buNone/>
            </a:pPr>
            <a:r>
              <a:rPr lang="en-US" sz="1800" kern="0" spc="-55" dirty="0">
                <a:solidFill>
                  <a:srgbClr val="2B2E3C"/>
                </a:solidFill>
                <a:latin typeface="Bitter Medium" pitchFamily="34" charset="0"/>
                <a:ea typeface="Bitter Medium" pitchFamily="34" charset="-122"/>
                <a:cs typeface="Bitter Medium" pitchFamily="34" charset="-120"/>
              </a:rPr>
              <a:t>Точність вимірювань</a:t>
            </a:r>
            <a:endParaRPr lang="en-US" sz="1800" dirty="0"/>
          </a:p>
        </p:txBody>
      </p:sp>
      <p:sp>
        <p:nvSpPr>
          <p:cNvPr id="12" name="Text 9"/>
          <p:cNvSpPr/>
          <p:nvPr/>
        </p:nvSpPr>
        <p:spPr>
          <a:xfrm>
            <a:off x="839748" y="5079206"/>
            <a:ext cx="7464504" cy="591503"/>
          </a:xfrm>
          <a:prstGeom prst="rect">
            <a:avLst/>
          </a:prstGeom>
          <a:noFill/>
          <a:ln/>
        </p:spPr>
        <p:txBody>
          <a:bodyPr wrap="square" lIns="0" tIns="0" rIns="0" bIns="0" rtlCol="0" anchor="t"/>
          <a:lstStyle/>
          <a:p>
            <a:pPr marL="0" indent="0" algn="l">
              <a:lnSpc>
                <a:spcPts val="2300"/>
              </a:lnSpc>
              <a:buNone/>
            </a:pPr>
            <a:r>
              <a:rPr lang="en-US" sz="1450" kern="0" spc="-29" dirty="0">
                <a:solidFill>
                  <a:srgbClr val="2B2E3C"/>
                </a:solidFill>
                <a:latin typeface="Open Sans" pitchFamily="34" charset="0"/>
                <a:ea typeface="Open Sans" pitchFamily="34" charset="-122"/>
                <a:cs typeface="Open Sans" pitchFamily="34" charset="-120"/>
              </a:rPr>
              <a:t>Кути вимірюються із точністю не нижче 60'', середня квадратична похибка горизонтального кута 45''.</a:t>
            </a:r>
            <a:endParaRPr lang="en-US" sz="1450" dirty="0"/>
          </a:p>
        </p:txBody>
      </p:sp>
      <p:sp>
        <p:nvSpPr>
          <p:cNvPr id="13" name="Shape 10"/>
          <p:cNvSpPr/>
          <p:nvPr/>
        </p:nvSpPr>
        <p:spPr>
          <a:xfrm>
            <a:off x="647224" y="6048137"/>
            <a:ext cx="7849553" cy="1672114"/>
          </a:xfrm>
          <a:prstGeom prst="roundRect">
            <a:avLst>
              <a:gd name="adj" fmla="val 4645"/>
            </a:avLst>
          </a:prstGeom>
          <a:solidFill>
            <a:srgbClr val="FCE2CF"/>
          </a:solidFill>
          <a:ln w="7620">
            <a:solidFill>
              <a:srgbClr val="E2C8B5"/>
            </a:solidFill>
            <a:prstDash val="solid"/>
          </a:ln>
        </p:spPr>
        <p:txBody>
          <a:bodyPr/>
          <a:lstStyle/>
          <a:p>
            <a:endParaRPr lang="uk-UA"/>
          </a:p>
        </p:txBody>
      </p:sp>
      <p:sp>
        <p:nvSpPr>
          <p:cNvPr id="14" name="Text 11"/>
          <p:cNvSpPr/>
          <p:nvPr/>
        </p:nvSpPr>
        <p:spPr>
          <a:xfrm>
            <a:off x="839748" y="6240661"/>
            <a:ext cx="2434828" cy="288965"/>
          </a:xfrm>
          <a:prstGeom prst="rect">
            <a:avLst/>
          </a:prstGeom>
          <a:noFill/>
          <a:ln/>
        </p:spPr>
        <p:txBody>
          <a:bodyPr wrap="none" lIns="0" tIns="0" rIns="0" bIns="0" rtlCol="0" anchor="t"/>
          <a:lstStyle/>
          <a:p>
            <a:pPr marL="0" indent="0" algn="l">
              <a:lnSpc>
                <a:spcPts val="2250"/>
              </a:lnSpc>
              <a:buNone/>
            </a:pPr>
            <a:r>
              <a:rPr lang="en-US" sz="1800" kern="0" spc="-55" dirty="0">
                <a:solidFill>
                  <a:srgbClr val="2B2E3C"/>
                </a:solidFill>
                <a:latin typeface="Bitter Medium" pitchFamily="34" charset="0"/>
                <a:ea typeface="Bitter Medium" pitchFamily="34" charset="-122"/>
                <a:cs typeface="Bitter Medium" pitchFamily="34" charset="-120"/>
              </a:rPr>
              <a:t>Методика вимірювань</a:t>
            </a:r>
            <a:endParaRPr lang="en-US" sz="1800" dirty="0"/>
          </a:p>
        </p:txBody>
      </p:sp>
      <p:sp>
        <p:nvSpPr>
          <p:cNvPr id="15" name="Text 12"/>
          <p:cNvSpPr/>
          <p:nvPr/>
        </p:nvSpPr>
        <p:spPr>
          <a:xfrm>
            <a:off x="839748" y="6640473"/>
            <a:ext cx="7464504" cy="887254"/>
          </a:xfrm>
          <a:prstGeom prst="rect">
            <a:avLst/>
          </a:prstGeom>
          <a:noFill/>
          <a:ln/>
        </p:spPr>
        <p:txBody>
          <a:bodyPr wrap="square" lIns="0" tIns="0" rIns="0" bIns="0" rtlCol="0" anchor="t"/>
          <a:lstStyle/>
          <a:p>
            <a:pPr marL="0" indent="0" algn="l">
              <a:lnSpc>
                <a:spcPts val="2300"/>
              </a:lnSpc>
              <a:buNone/>
            </a:pPr>
            <a:r>
              <a:rPr lang="en-US" sz="1450" kern="0" spc="-29" dirty="0">
                <a:solidFill>
                  <a:srgbClr val="2B2E3C"/>
                </a:solidFill>
                <a:latin typeface="Open Sans" pitchFamily="34" charset="0"/>
                <a:ea typeface="Open Sans" pitchFamily="34" charset="-122"/>
                <a:cs typeface="Open Sans" pitchFamily="34" charset="-120"/>
              </a:rPr>
              <a:t>Довжина сторін вимірюється компарованою стрічкою або оптичним віддалеміром в прямому та оберненому напрямках. Різниця між двома вимірами не повинна перевищувати 1:1000 виміряної довжини.</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85098" y="616863"/>
            <a:ext cx="7839789" cy="700921"/>
          </a:xfrm>
          <a:prstGeom prst="rect">
            <a:avLst/>
          </a:prstGeom>
          <a:noFill/>
          <a:ln/>
        </p:spPr>
        <p:txBody>
          <a:bodyPr wrap="none" lIns="0" tIns="0" rIns="0" bIns="0" rtlCol="0" anchor="t"/>
          <a:lstStyle/>
          <a:p>
            <a:pPr marL="0" indent="0" algn="l">
              <a:lnSpc>
                <a:spcPts val="5500"/>
              </a:lnSpc>
              <a:buNone/>
            </a:pPr>
            <a:r>
              <a:rPr lang="en-US" sz="4400" kern="0" spc="-132" dirty="0">
                <a:solidFill>
                  <a:srgbClr val="2C3F42"/>
                </a:solidFill>
                <a:latin typeface="Bitter Medium" pitchFamily="34" charset="0"/>
                <a:ea typeface="Bitter Medium" pitchFamily="34" charset="-122"/>
                <a:cs typeface="Bitter Medium" pitchFamily="34" charset="-120"/>
              </a:rPr>
              <a:t>Зйомочні мережі 2-го розряду</a:t>
            </a:r>
            <a:endParaRPr lang="en-US" sz="4400" dirty="0"/>
          </a:p>
        </p:txBody>
      </p:sp>
      <p:sp>
        <p:nvSpPr>
          <p:cNvPr id="3" name="Text 1"/>
          <p:cNvSpPr/>
          <p:nvPr/>
        </p:nvSpPr>
        <p:spPr>
          <a:xfrm>
            <a:off x="1889046" y="2044303"/>
            <a:ext cx="2804160" cy="350401"/>
          </a:xfrm>
          <a:prstGeom prst="rect">
            <a:avLst/>
          </a:prstGeom>
          <a:noFill/>
          <a:ln/>
        </p:spPr>
        <p:txBody>
          <a:bodyPr wrap="none" lIns="0" tIns="0" rIns="0" bIns="0" rtlCol="0" anchor="t"/>
          <a:lstStyle/>
          <a:p>
            <a:pPr marL="0" indent="0" algn="r">
              <a:lnSpc>
                <a:spcPts val="2750"/>
              </a:lnSpc>
              <a:buNone/>
            </a:pPr>
            <a:r>
              <a:rPr lang="en-US" sz="2200" kern="0" spc="-66" dirty="0">
                <a:solidFill>
                  <a:srgbClr val="2B2E3C"/>
                </a:solidFill>
                <a:latin typeface="Bitter Medium" pitchFamily="34" charset="0"/>
                <a:ea typeface="Bitter Medium" pitchFamily="34" charset="-122"/>
                <a:cs typeface="Bitter Medium" pitchFamily="34" charset="-120"/>
              </a:rPr>
              <a:t>Структура</a:t>
            </a:r>
            <a:endParaRPr lang="en-US" sz="2200" dirty="0"/>
          </a:p>
        </p:txBody>
      </p:sp>
      <p:sp>
        <p:nvSpPr>
          <p:cNvPr id="4" name="Text 2"/>
          <p:cNvSpPr/>
          <p:nvPr/>
        </p:nvSpPr>
        <p:spPr>
          <a:xfrm>
            <a:off x="785098" y="2529245"/>
            <a:ext cx="3908107" cy="1076563"/>
          </a:xfrm>
          <a:prstGeom prst="rect">
            <a:avLst/>
          </a:prstGeom>
          <a:noFill/>
          <a:ln/>
        </p:spPr>
        <p:txBody>
          <a:bodyPr wrap="square" lIns="0" tIns="0" rIns="0" bIns="0" rtlCol="0" anchor="t"/>
          <a:lstStyle/>
          <a:p>
            <a:pPr marL="0" indent="0" algn="r">
              <a:lnSpc>
                <a:spcPts val="2800"/>
              </a:lnSpc>
              <a:buNone/>
            </a:pPr>
            <a:r>
              <a:rPr lang="en-US" sz="1750" kern="0" spc="-35" dirty="0">
                <a:solidFill>
                  <a:srgbClr val="2B2E3C"/>
                </a:solidFill>
                <a:latin typeface="Open Sans" pitchFamily="34" charset="0"/>
                <a:ea typeface="Open Sans" pitchFamily="34" charset="-122"/>
                <a:cs typeface="Open Sans" pitchFamily="34" charset="-120"/>
              </a:rPr>
              <a:t>Складаються з теодолітних або кутомірних ходів з довжиною до 0,5 км</a:t>
            </a:r>
            <a:endParaRPr lang="en-US" sz="1750" dirty="0"/>
          </a:p>
        </p:txBody>
      </p:sp>
      <p:pic>
        <p:nvPicPr>
          <p:cNvPr id="5" name="Image 0" descr="preencoded.png"/>
          <p:cNvPicPr>
            <a:picLocks noChangeAspect="1"/>
          </p:cNvPicPr>
          <p:nvPr/>
        </p:nvPicPr>
        <p:blipFill>
          <a:blip r:embed="rId3"/>
          <a:stretch>
            <a:fillRect/>
          </a:stretch>
        </p:blipFill>
        <p:spPr>
          <a:xfrm>
            <a:off x="5029676" y="1766411"/>
            <a:ext cx="4571048" cy="4571048"/>
          </a:xfrm>
          <a:prstGeom prst="rect">
            <a:avLst/>
          </a:prstGeom>
        </p:spPr>
      </p:pic>
      <p:pic>
        <p:nvPicPr>
          <p:cNvPr id="6" name="Image 1" descr="preencoded.png"/>
          <p:cNvPicPr>
            <a:picLocks noChangeAspect="1"/>
          </p:cNvPicPr>
          <p:nvPr/>
        </p:nvPicPr>
        <p:blipFill>
          <a:blip r:embed="rId4"/>
          <a:stretch>
            <a:fillRect/>
          </a:stretch>
        </p:blipFill>
        <p:spPr>
          <a:xfrm>
            <a:off x="6227326" y="2533174"/>
            <a:ext cx="335637" cy="419576"/>
          </a:xfrm>
          <a:prstGeom prst="rect">
            <a:avLst/>
          </a:prstGeom>
        </p:spPr>
      </p:pic>
      <p:sp>
        <p:nvSpPr>
          <p:cNvPr id="7" name="Text 3"/>
          <p:cNvSpPr/>
          <p:nvPr/>
        </p:nvSpPr>
        <p:spPr>
          <a:xfrm>
            <a:off x="9937194" y="2044303"/>
            <a:ext cx="2804160" cy="350401"/>
          </a:xfrm>
          <a:prstGeom prst="rect">
            <a:avLst/>
          </a:prstGeom>
          <a:noFill/>
          <a:ln/>
        </p:spPr>
        <p:txBody>
          <a:bodyPr wrap="none" lIns="0" tIns="0" rIns="0" bIns="0" rtlCol="0" anchor="t"/>
          <a:lstStyle/>
          <a:p>
            <a:pPr marL="0" indent="0" algn="l">
              <a:lnSpc>
                <a:spcPts val="2750"/>
              </a:lnSpc>
              <a:buNone/>
            </a:pPr>
            <a:r>
              <a:rPr lang="en-US" sz="2200" kern="0" spc="-66" dirty="0">
                <a:solidFill>
                  <a:srgbClr val="2B2E3C"/>
                </a:solidFill>
                <a:latin typeface="Bitter Medium" pitchFamily="34" charset="0"/>
                <a:ea typeface="Bitter Medium" pitchFamily="34" charset="-122"/>
                <a:cs typeface="Bitter Medium" pitchFamily="34" charset="-120"/>
              </a:rPr>
              <a:t>Розташування</a:t>
            </a:r>
            <a:endParaRPr lang="en-US" sz="2200" dirty="0"/>
          </a:p>
        </p:txBody>
      </p:sp>
      <p:sp>
        <p:nvSpPr>
          <p:cNvPr id="8" name="Text 4"/>
          <p:cNvSpPr/>
          <p:nvPr/>
        </p:nvSpPr>
        <p:spPr>
          <a:xfrm>
            <a:off x="9937194" y="2529245"/>
            <a:ext cx="3908107" cy="1076563"/>
          </a:xfrm>
          <a:prstGeom prst="rect">
            <a:avLst/>
          </a:prstGeom>
          <a:noFill/>
          <a:ln/>
        </p:spPr>
        <p:txBody>
          <a:bodyPr wrap="square" lIns="0" tIns="0" rIns="0" bIns="0" rtlCol="0" anchor="t"/>
          <a:lstStyle/>
          <a:p>
            <a:pPr marL="0" indent="0" algn="l">
              <a:lnSpc>
                <a:spcPts val="2800"/>
              </a:lnSpc>
              <a:buNone/>
            </a:pPr>
            <a:r>
              <a:rPr lang="en-US" sz="1750" kern="0" spc="-35" dirty="0">
                <a:solidFill>
                  <a:srgbClr val="2B2E3C"/>
                </a:solidFill>
                <a:latin typeface="Open Sans" pitchFamily="34" charset="0"/>
                <a:ea typeface="Open Sans" pitchFamily="34" charset="-122"/>
                <a:cs typeface="Open Sans" pitchFamily="34" charset="-120"/>
              </a:rPr>
              <a:t>Прокладаються між пунктами вищих розрядів по нарізним і очисним виробкам</a:t>
            </a:r>
            <a:endParaRPr lang="en-US" sz="1750" dirty="0"/>
          </a:p>
        </p:txBody>
      </p:sp>
      <p:pic>
        <p:nvPicPr>
          <p:cNvPr id="9" name="Image 2" descr="preencoded.png"/>
          <p:cNvPicPr>
            <a:picLocks noChangeAspect="1"/>
          </p:cNvPicPr>
          <p:nvPr/>
        </p:nvPicPr>
        <p:blipFill>
          <a:blip r:embed="rId5"/>
          <a:stretch>
            <a:fillRect/>
          </a:stretch>
        </p:blipFill>
        <p:spPr>
          <a:xfrm>
            <a:off x="5029676" y="1766411"/>
            <a:ext cx="4571048" cy="4571048"/>
          </a:xfrm>
          <a:prstGeom prst="rect">
            <a:avLst/>
          </a:prstGeom>
        </p:spPr>
      </p:pic>
      <p:pic>
        <p:nvPicPr>
          <p:cNvPr id="10" name="Image 3" descr="preencoded.png"/>
          <p:cNvPicPr>
            <a:picLocks noChangeAspect="1"/>
          </p:cNvPicPr>
          <p:nvPr/>
        </p:nvPicPr>
        <p:blipFill>
          <a:blip r:embed="rId6"/>
          <a:stretch>
            <a:fillRect/>
          </a:stretch>
        </p:blipFill>
        <p:spPr>
          <a:xfrm>
            <a:off x="8456176" y="2922151"/>
            <a:ext cx="335637" cy="419576"/>
          </a:xfrm>
          <a:prstGeom prst="rect">
            <a:avLst/>
          </a:prstGeom>
        </p:spPr>
      </p:pic>
      <p:sp>
        <p:nvSpPr>
          <p:cNvPr id="11" name="Text 5"/>
          <p:cNvSpPr/>
          <p:nvPr/>
        </p:nvSpPr>
        <p:spPr>
          <a:xfrm>
            <a:off x="9937194" y="4677489"/>
            <a:ext cx="2804160" cy="350401"/>
          </a:xfrm>
          <a:prstGeom prst="rect">
            <a:avLst/>
          </a:prstGeom>
          <a:noFill/>
          <a:ln/>
        </p:spPr>
        <p:txBody>
          <a:bodyPr wrap="none" lIns="0" tIns="0" rIns="0" bIns="0" rtlCol="0" anchor="t"/>
          <a:lstStyle/>
          <a:p>
            <a:pPr marL="0" indent="0" algn="l">
              <a:lnSpc>
                <a:spcPts val="2750"/>
              </a:lnSpc>
              <a:buNone/>
            </a:pPr>
            <a:r>
              <a:rPr lang="en-US" sz="2200" kern="0" spc="-66" dirty="0">
                <a:solidFill>
                  <a:srgbClr val="2B2E3C"/>
                </a:solidFill>
                <a:latin typeface="Bitter Medium" pitchFamily="34" charset="0"/>
                <a:ea typeface="Bitter Medium" pitchFamily="34" charset="-122"/>
                <a:cs typeface="Bitter Medium" pitchFamily="34" charset="-120"/>
              </a:rPr>
              <a:t>Призначення</a:t>
            </a:r>
            <a:endParaRPr lang="en-US" sz="2200" dirty="0"/>
          </a:p>
        </p:txBody>
      </p:sp>
      <p:sp>
        <p:nvSpPr>
          <p:cNvPr id="12" name="Text 6"/>
          <p:cNvSpPr/>
          <p:nvPr/>
        </p:nvSpPr>
        <p:spPr>
          <a:xfrm>
            <a:off x="9937194" y="5162431"/>
            <a:ext cx="3908107" cy="717709"/>
          </a:xfrm>
          <a:prstGeom prst="rect">
            <a:avLst/>
          </a:prstGeom>
          <a:noFill/>
          <a:ln/>
        </p:spPr>
        <p:txBody>
          <a:bodyPr wrap="square" lIns="0" tIns="0" rIns="0" bIns="0" rtlCol="0" anchor="t"/>
          <a:lstStyle/>
          <a:p>
            <a:pPr marL="0" indent="0" algn="l">
              <a:lnSpc>
                <a:spcPts val="2800"/>
              </a:lnSpc>
              <a:buNone/>
            </a:pPr>
            <a:r>
              <a:rPr lang="en-US" sz="1750" kern="0" spc="-35" dirty="0">
                <a:solidFill>
                  <a:srgbClr val="2B2E3C"/>
                </a:solidFill>
                <a:latin typeface="Open Sans" pitchFamily="34" charset="0"/>
                <a:ea typeface="Open Sans" pitchFamily="34" charset="-122"/>
                <a:cs typeface="Open Sans" pitchFamily="34" charset="-120"/>
              </a:rPr>
              <a:t>Призначені для зйомки очисних і нарізних виробок</a:t>
            </a:r>
            <a:endParaRPr lang="en-US" sz="1750" dirty="0"/>
          </a:p>
        </p:txBody>
      </p:sp>
      <p:pic>
        <p:nvPicPr>
          <p:cNvPr id="13" name="Image 4" descr="preencoded.png"/>
          <p:cNvPicPr>
            <a:picLocks noChangeAspect="1"/>
          </p:cNvPicPr>
          <p:nvPr/>
        </p:nvPicPr>
        <p:blipFill>
          <a:blip r:embed="rId7"/>
          <a:stretch>
            <a:fillRect/>
          </a:stretch>
        </p:blipFill>
        <p:spPr>
          <a:xfrm>
            <a:off x="5029676" y="1766411"/>
            <a:ext cx="4571048" cy="4571048"/>
          </a:xfrm>
          <a:prstGeom prst="rect">
            <a:avLst/>
          </a:prstGeom>
        </p:spPr>
      </p:pic>
      <p:pic>
        <p:nvPicPr>
          <p:cNvPr id="14" name="Image 5" descr="preencoded.png"/>
          <p:cNvPicPr>
            <a:picLocks noChangeAspect="1"/>
          </p:cNvPicPr>
          <p:nvPr/>
        </p:nvPicPr>
        <p:blipFill>
          <a:blip r:embed="rId8"/>
          <a:stretch>
            <a:fillRect/>
          </a:stretch>
        </p:blipFill>
        <p:spPr>
          <a:xfrm>
            <a:off x="8067199" y="5151001"/>
            <a:ext cx="335637" cy="419576"/>
          </a:xfrm>
          <a:prstGeom prst="rect">
            <a:avLst/>
          </a:prstGeom>
        </p:spPr>
      </p:pic>
      <p:sp>
        <p:nvSpPr>
          <p:cNvPr id="15" name="Text 7"/>
          <p:cNvSpPr/>
          <p:nvPr/>
        </p:nvSpPr>
        <p:spPr>
          <a:xfrm>
            <a:off x="1889046" y="4498062"/>
            <a:ext cx="2804160" cy="350401"/>
          </a:xfrm>
          <a:prstGeom prst="rect">
            <a:avLst/>
          </a:prstGeom>
          <a:noFill/>
          <a:ln/>
        </p:spPr>
        <p:txBody>
          <a:bodyPr wrap="none" lIns="0" tIns="0" rIns="0" bIns="0" rtlCol="0" anchor="t"/>
          <a:lstStyle/>
          <a:p>
            <a:pPr marL="0" indent="0" algn="r">
              <a:lnSpc>
                <a:spcPts val="2750"/>
              </a:lnSpc>
              <a:buNone/>
            </a:pPr>
            <a:r>
              <a:rPr lang="en-US" sz="2200" kern="0" spc="-66" dirty="0">
                <a:solidFill>
                  <a:srgbClr val="2B2E3C"/>
                </a:solidFill>
                <a:latin typeface="Bitter Medium" pitchFamily="34" charset="0"/>
                <a:ea typeface="Bitter Medium" pitchFamily="34" charset="-122"/>
                <a:cs typeface="Bitter Medium" pitchFamily="34" charset="-120"/>
              </a:rPr>
              <a:t>Точність</a:t>
            </a:r>
            <a:endParaRPr lang="en-US" sz="2200" dirty="0"/>
          </a:p>
        </p:txBody>
      </p:sp>
      <p:sp>
        <p:nvSpPr>
          <p:cNvPr id="16" name="Text 8"/>
          <p:cNvSpPr/>
          <p:nvPr/>
        </p:nvSpPr>
        <p:spPr>
          <a:xfrm>
            <a:off x="785098" y="4983004"/>
            <a:ext cx="3908107" cy="1076563"/>
          </a:xfrm>
          <a:prstGeom prst="rect">
            <a:avLst/>
          </a:prstGeom>
          <a:noFill/>
          <a:ln/>
        </p:spPr>
        <p:txBody>
          <a:bodyPr wrap="square" lIns="0" tIns="0" rIns="0" bIns="0" rtlCol="0" anchor="t"/>
          <a:lstStyle/>
          <a:p>
            <a:pPr marL="0" indent="0" algn="r">
              <a:lnSpc>
                <a:spcPts val="2800"/>
              </a:lnSpc>
              <a:buNone/>
            </a:pPr>
            <a:r>
              <a:rPr lang="en-US" sz="1750" kern="0" spc="-35" dirty="0">
                <a:solidFill>
                  <a:srgbClr val="2B2E3C"/>
                </a:solidFill>
                <a:latin typeface="Open Sans" pitchFamily="34" charset="0"/>
                <a:ea typeface="Open Sans" pitchFamily="34" charset="-122"/>
                <a:cs typeface="Open Sans" pitchFamily="34" charset="-120"/>
              </a:rPr>
              <a:t>Середня квадратична похибка вимірювання кутів не повинна перевищувати 3'</a:t>
            </a:r>
            <a:endParaRPr lang="en-US" sz="1750" dirty="0"/>
          </a:p>
        </p:txBody>
      </p:sp>
      <p:pic>
        <p:nvPicPr>
          <p:cNvPr id="17" name="Image 6" descr="preencoded.png"/>
          <p:cNvPicPr>
            <a:picLocks noChangeAspect="1"/>
          </p:cNvPicPr>
          <p:nvPr/>
        </p:nvPicPr>
        <p:blipFill>
          <a:blip r:embed="rId9"/>
          <a:stretch>
            <a:fillRect/>
          </a:stretch>
        </p:blipFill>
        <p:spPr>
          <a:xfrm>
            <a:off x="5029676" y="1766411"/>
            <a:ext cx="4571048" cy="4571048"/>
          </a:xfrm>
          <a:prstGeom prst="rect">
            <a:avLst/>
          </a:prstGeom>
        </p:spPr>
      </p:pic>
      <p:pic>
        <p:nvPicPr>
          <p:cNvPr id="18" name="Image 7" descr="preencoded.png"/>
          <p:cNvPicPr>
            <a:picLocks noChangeAspect="1"/>
          </p:cNvPicPr>
          <p:nvPr/>
        </p:nvPicPr>
        <p:blipFill>
          <a:blip r:embed="rId10"/>
          <a:stretch>
            <a:fillRect/>
          </a:stretch>
        </p:blipFill>
        <p:spPr>
          <a:xfrm>
            <a:off x="5838349" y="4762024"/>
            <a:ext cx="335637" cy="419576"/>
          </a:xfrm>
          <a:prstGeom prst="rect">
            <a:avLst/>
          </a:prstGeom>
        </p:spPr>
      </p:pic>
      <p:sp>
        <p:nvSpPr>
          <p:cNvPr id="19" name="Text 9"/>
          <p:cNvSpPr/>
          <p:nvPr/>
        </p:nvSpPr>
        <p:spPr>
          <a:xfrm>
            <a:off x="785098" y="6589752"/>
            <a:ext cx="13060204" cy="1076563"/>
          </a:xfrm>
          <a:prstGeom prst="rect">
            <a:avLst/>
          </a:prstGeom>
          <a:noFill/>
          <a:ln/>
        </p:spPr>
        <p:txBody>
          <a:bodyPr wrap="square" lIns="0" tIns="0" rIns="0" bIns="0" rtlCol="0" anchor="t"/>
          <a:lstStyle/>
          <a:p>
            <a:pPr marL="0" indent="0" algn="l">
              <a:lnSpc>
                <a:spcPts val="2800"/>
              </a:lnSpc>
              <a:buNone/>
            </a:pPr>
            <a:r>
              <a:rPr lang="en-US" sz="1750" kern="0" spc="-35" dirty="0">
                <a:solidFill>
                  <a:srgbClr val="2B2E3C"/>
                </a:solidFill>
                <a:latin typeface="Open Sans" pitchFamily="34" charset="0"/>
                <a:ea typeface="Open Sans" pitchFamily="34" charset="-122"/>
                <a:cs typeface="Open Sans" pitchFamily="34" charset="-120"/>
              </a:rPr>
              <a:t>Зйомочні мережі 2-го розряду є важливою складовою підземних маркшейдерських мереж. Вони забезпечують достатню точність для вирішення більшості практичних задач при розробці родовищ корисних копалин. Довжина сторін у таких мережах вимірюється стальними рулетками з округленням вимірів до 1см.</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15685" y="725091"/>
            <a:ext cx="6799064" cy="639008"/>
          </a:xfrm>
          <a:prstGeom prst="rect">
            <a:avLst/>
          </a:prstGeom>
          <a:noFill/>
          <a:ln/>
        </p:spPr>
        <p:txBody>
          <a:bodyPr wrap="none" lIns="0" tIns="0" rIns="0" bIns="0" rtlCol="0" anchor="t"/>
          <a:lstStyle/>
          <a:p>
            <a:pPr marL="0" indent="0" algn="l">
              <a:lnSpc>
                <a:spcPts val="5000"/>
              </a:lnSpc>
              <a:buNone/>
            </a:pPr>
            <a:r>
              <a:rPr lang="en-US" sz="4000" kern="0" spc="-121" dirty="0">
                <a:solidFill>
                  <a:srgbClr val="2C3F42"/>
                </a:solidFill>
                <a:latin typeface="Bitter Medium" pitchFamily="34" charset="0"/>
                <a:ea typeface="Bitter Medium" pitchFamily="34" charset="-122"/>
                <a:cs typeface="Bitter Medium" pitchFamily="34" charset="-120"/>
              </a:rPr>
              <a:t>Мережі підвищеної точності</a:t>
            </a:r>
            <a:endParaRPr lang="en-US" sz="4000" dirty="0"/>
          </a:p>
        </p:txBody>
      </p:sp>
      <p:pic>
        <p:nvPicPr>
          <p:cNvPr id="3" name="Image 0" descr="preencoded.png"/>
          <p:cNvPicPr>
            <a:picLocks noChangeAspect="1"/>
          </p:cNvPicPr>
          <p:nvPr/>
        </p:nvPicPr>
        <p:blipFill>
          <a:blip r:embed="rId3"/>
          <a:stretch>
            <a:fillRect/>
          </a:stretch>
        </p:blipFill>
        <p:spPr>
          <a:xfrm>
            <a:off x="2926437" y="1772960"/>
            <a:ext cx="2177772" cy="1178004"/>
          </a:xfrm>
          <a:prstGeom prst="rect">
            <a:avLst/>
          </a:prstGeom>
        </p:spPr>
      </p:pic>
      <p:pic>
        <p:nvPicPr>
          <p:cNvPr id="4" name="Image 1" descr="preencoded.png"/>
          <p:cNvPicPr>
            <a:picLocks noChangeAspect="1"/>
          </p:cNvPicPr>
          <p:nvPr/>
        </p:nvPicPr>
        <p:blipFill>
          <a:blip r:embed="rId4"/>
          <a:stretch>
            <a:fillRect/>
          </a:stretch>
        </p:blipFill>
        <p:spPr>
          <a:xfrm>
            <a:off x="3871555" y="2328267"/>
            <a:ext cx="287536" cy="359331"/>
          </a:xfrm>
          <a:prstGeom prst="rect">
            <a:avLst/>
          </a:prstGeom>
        </p:spPr>
      </p:pic>
      <p:sp>
        <p:nvSpPr>
          <p:cNvPr id="5" name="Text 1"/>
          <p:cNvSpPr/>
          <p:nvPr/>
        </p:nvSpPr>
        <p:spPr>
          <a:xfrm>
            <a:off x="5308640" y="1977390"/>
            <a:ext cx="2556034" cy="319445"/>
          </a:xfrm>
          <a:prstGeom prst="rect">
            <a:avLst/>
          </a:prstGeom>
          <a:noFill/>
          <a:ln/>
        </p:spPr>
        <p:txBody>
          <a:bodyPr wrap="none" lIns="0" tIns="0" rIns="0" bIns="0" rtlCol="0" anchor="t"/>
          <a:lstStyle/>
          <a:p>
            <a:pPr marL="0" indent="0" algn="l">
              <a:lnSpc>
                <a:spcPts val="2500"/>
              </a:lnSpc>
              <a:buNone/>
            </a:pPr>
            <a:r>
              <a:rPr lang="en-US" sz="2000" kern="0" spc="-60" dirty="0">
                <a:solidFill>
                  <a:srgbClr val="2B2E3C"/>
                </a:solidFill>
                <a:latin typeface="Bitter Medium" pitchFamily="34" charset="0"/>
                <a:ea typeface="Bitter Medium" pitchFamily="34" charset="-122"/>
                <a:cs typeface="Bitter Medium" pitchFamily="34" charset="-120"/>
              </a:rPr>
              <a:t>Найвища точність</a:t>
            </a:r>
            <a:endParaRPr lang="en-US" sz="2000" dirty="0"/>
          </a:p>
        </p:txBody>
      </p:sp>
      <p:sp>
        <p:nvSpPr>
          <p:cNvPr id="6" name="Text 2"/>
          <p:cNvSpPr/>
          <p:nvPr/>
        </p:nvSpPr>
        <p:spPr>
          <a:xfrm>
            <a:off x="5308640" y="2419469"/>
            <a:ext cx="2942272" cy="327065"/>
          </a:xfrm>
          <a:prstGeom prst="rect">
            <a:avLst/>
          </a:prstGeom>
          <a:noFill/>
          <a:ln/>
        </p:spPr>
        <p:txBody>
          <a:bodyPr wrap="non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Перевищує стандартні вимоги</a:t>
            </a:r>
            <a:endParaRPr lang="en-US" sz="1600" dirty="0"/>
          </a:p>
        </p:txBody>
      </p:sp>
      <p:sp>
        <p:nvSpPr>
          <p:cNvPr id="7" name="Shape 3"/>
          <p:cNvSpPr/>
          <p:nvPr/>
        </p:nvSpPr>
        <p:spPr>
          <a:xfrm>
            <a:off x="5155287" y="2966918"/>
            <a:ext cx="8708350" cy="11430"/>
          </a:xfrm>
          <a:prstGeom prst="roundRect">
            <a:avLst>
              <a:gd name="adj" fmla="val 751392"/>
            </a:avLst>
          </a:prstGeom>
          <a:solidFill>
            <a:srgbClr val="E2C8B5"/>
          </a:solidFill>
          <a:ln/>
        </p:spPr>
        <p:txBody>
          <a:bodyPr/>
          <a:lstStyle/>
          <a:p>
            <a:endParaRPr lang="uk-UA"/>
          </a:p>
        </p:txBody>
      </p:sp>
      <p:pic>
        <p:nvPicPr>
          <p:cNvPr id="8" name="Image 2" descr="preencoded.png"/>
          <p:cNvPicPr>
            <a:picLocks noChangeAspect="1"/>
          </p:cNvPicPr>
          <p:nvPr/>
        </p:nvPicPr>
        <p:blipFill>
          <a:blip r:embed="rId5"/>
          <a:stretch>
            <a:fillRect/>
          </a:stretch>
        </p:blipFill>
        <p:spPr>
          <a:xfrm>
            <a:off x="1837492" y="3002042"/>
            <a:ext cx="4355663" cy="1178004"/>
          </a:xfrm>
          <a:prstGeom prst="rect">
            <a:avLst/>
          </a:prstGeom>
        </p:spPr>
      </p:pic>
      <p:pic>
        <p:nvPicPr>
          <p:cNvPr id="9" name="Image 3" descr="preencoded.png"/>
          <p:cNvPicPr>
            <a:picLocks noChangeAspect="1"/>
          </p:cNvPicPr>
          <p:nvPr/>
        </p:nvPicPr>
        <p:blipFill>
          <a:blip r:embed="rId6"/>
          <a:stretch>
            <a:fillRect/>
          </a:stretch>
        </p:blipFill>
        <p:spPr>
          <a:xfrm>
            <a:off x="3871555" y="3411379"/>
            <a:ext cx="287536" cy="359331"/>
          </a:xfrm>
          <a:prstGeom prst="rect">
            <a:avLst/>
          </a:prstGeom>
        </p:spPr>
      </p:pic>
      <p:sp>
        <p:nvSpPr>
          <p:cNvPr id="10" name="Text 4"/>
          <p:cNvSpPr/>
          <p:nvPr/>
        </p:nvSpPr>
        <p:spPr>
          <a:xfrm>
            <a:off x="6397585" y="3206472"/>
            <a:ext cx="2556034" cy="319445"/>
          </a:xfrm>
          <a:prstGeom prst="rect">
            <a:avLst/>
          </a:prstGeom>
          <a:noFill/>
          <a:ln/>
        </p:spPr>
        <p:txBody>
          <a:bodyPr wrap="none" lIns="0" tIns="0" rIns="0" bIns="0" rtlCol="0" anchor="t"/>
          <a:lstStyle/>
          <a:p>
            <a:pPr marL="0" indent="0" algn="l">
              <a:lnSpc>
                <a:spcPts val="2500"/>
              </a:lnSpc>
              <a:buNone/>
            </a:pPr>
            <a:r>
              <a:rPr lang="en-US" sz="2000" kern="0" spc="-60" dirty="0">
                <a:solidFill>
                  <a:srgbClr val="2B2E3C"/>
                </a:solidFill>
                <a:latin typeface="Bitter Medium" pitchFamily="34" charset="0"/>
                <a:ea typeface="Bitter Medium" pitchFamily="34" charset="-122"/>
                <a:cs typeface="Bitter Medium" pitchFamily="34" charset="-120"/>
              </a:rPr>
              <a:t>Спеціальні задачі</a:t>
            </a:r>
            <a:endParaRPr lang="en-US" sz="2000" dirty="0"/>
          </a:p>
        </p:txBody>
      </p:sp>
      <p:sp>
        <p:nvSpPr>
          <p:cNvPr id="11" name="Text 5"/>
          <p:cNvSpPr/>
          <p:nvPr/>
        </p:nvSpPr>
        <p:spPr>
          <a:xfrm>
            <a:off x="6397585" y="3648551"/>
            <a:ext cx="4640342" cy="327065"/>
          </a:xfrm>
          <a:prstGeom prst="rect">
            <a:avLst/>
          </a:prstGeom>
          <a:noFill/>
          <a:ln/>
        </p:spPr>
        <p:txBody>
          <a:bodyPr wrap="non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Для вирішення критичних інженерних проблем</a:t>
            </a:r>
            <a:endParaRPr lang="en-US" sz="1600" dirty="0"/>
          </a:p>
        </p:txBody>
      </p:sp>
      <p:sp>
        <p:nvSpPr>
          <p:cNvPr id="12" name="Shape 6"/>
          <p:cNvSpPr/>
          <p:nvPr/>
        </p:nvSpPr>
        <p:spPr>
          <a:xfrm>
            <a:off x="6244233" y="4196001"/>
            <a:ext cx="7619405" cy="11430"/>
          </a:xfrm>
          <a:prstGeom prst="roundRect">
            <a:avLst>
              <a:gd name="adj" fmla="val 751392"/>
            </a:avLst>
          </a:prstGeom>
          <a:solidFill>
            <a:srgbClr val="E2C8B5"/>
          </a:solidFill>
          <a:ln/>
        </p:spPr>
        <p:txBody>
          <a:bodyPr/>
          <a:lstStyle/>
          <a:p>
            <a:endParaRPr lang="uk-UA"/>
          </a:p>
        </p:txBody>
      </p:sp>
      <p:pic>
        <p:nvPicPr>
          <p:cNvPr id="13" name="Image 4" descr="preencoded.png"/>
          <p:cNvPicPr>
            <a:picLocks noChangeAspect="1"/>
          </p:cNvPicPr>
          <p:nvPr/>
        </p:nvPicPr>
        <p:blipFill>
          <a:blip r:embed="rId7"/>
          <a:stretch>
            <a:fillRect/>
          </a:stretch>
        </p:blipFill>
        <p:spPr>
          <a:xfrm>
            <a:off x="748665" y="4231124"/>
            <a:ext cx="6533436" cy="1178004"/>
          </a:xfrm>
          <a:prstGeom prst="rect">
            <a:avLst/>
          </a:prstGeom>
        </p:spPr>
      </p:pic>
      <p:pic>
        <p:nvPicPr>
          <p:cNvPr id="14" name="Image 5" descr="preencoded.png"/>
          <p:cNvPicPr>
            <a:picLocks noChangeAspect="1"/>
          </p:cNvPicPr>
          <p:nvPr/>
        </p:nvPicPr>
        <p:blipFill>
          <a:blip r:embed="rId8"/>
          <a:stretch>
            <a:fillRect/>
          </a:stretch>
        </p:blipFill>
        <p:spPr>
          <a:xfrm>
            <a:off x="3871555" y="4640461"/>
            <a:ext cx="287536" cy="359331"/>
          </a:xfrm>
          <a:prstGeom prst="rect">
            <a:avLst/>
          </a:prstGeom>
        </p:spPr>
      </p:pic>
      <p:sp>
        <p:nvSpPr>
          <p:cNvPr id="15" name="Text 7"/>
          <p:cNvSpPr/>
          <p:nvPr/>
        </p:nvSpPr>
        <p:spPr>
          <a:xfrm>
            <a:off x="7486531" y="4435554"/>
            <a:ext cx="2938582" cy="319445"/>
          </a:xfrm>
          <a:prstGeom prst="rect">
            <a:avLst/>
          </a:prstGeom>
          <a:noFill/>
          <a:ln/>
        </p:spPr>
        <p:txBody>
          <a:bodyPr wrap="none" lIns="0" tIns="0" rIns="0" bIns="0" rtlCol="0" anchor="t"/>
          <a:lstStyle/>
          <a:p>
            <a:pPr marL="0" indent="0" algn="l">
              <a:lnSpc>
                <a:spcPts val="2500"/>
              </a:lnSpc>
              <a:buNone/>
            </a:pPr>
            <a:r>
              <a:rPr lang="en-US" sz="2000" kern="0" spc="-60" dirty="0">
                <a:solidFill>
                  <a:srgbClr val="2B2E3C"/>
                </a:solidFill>
                <a:latin typeface="Bitter Medium" pitchFamily="34" charset="0"/>
                <a:ea typeface="Bitter Medium" pitchFamily="34" charset="-122"/>
                <a:cs typeface="Bitter Medium" pitchFamily="34" charset="-120"/>
              </a:rPr>
              <a:t>Індивідуальна програма</a:t>
            </a:r>
            <a:endParaRPr lang="en-US" sz="2000" dirty="0"/>
          </a:p>
        </p:txBody>
      </p:sp>
      <p:sp>
        <p:nvSpPr>
          <p:cNvPr id="16" name="Text 8"/>
          <p:cNvSpPr/>
          <p:nvPr/>
        </p:nvSpPr>
        <p:spPr>
          <a:xfrm>
            <a:off x="7486531" y="4877633"/>
            <a:ext cx="4768096" cy="327065"/>
          </a:xfrm>
          <a:prstGeom prst="rect">
            <a:avLst/>
          </a:prstGeom>
          <a:noFill/>
          <a:ln/>
        </p:spPr>
        <p:txBody>
          <a:bodyPr wrap="non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Розробляється для кожного конкретного випадку</a:t>
            </a:r>
            <a:endParaRPr lang="en-US" sz="1600" dirty="0"/>
          </a:p>
        </p:txBody>
      </p:sp>
      <p:sp>
        <p:nvSpPr>
          <p:cNvPr id="17" name="Text 9"/>
          <p:cNvSpPr/>
          <p:nvPr/>
        </p:nvSpPr>
        <p:spPr>
          <a:xfrm>
            <a:off x="715685" y="5639157"/>
            <a:ext cx="13199031" cy="981194"/>
          </a:xfrm>
          <a:prstGeom prst="rect">
            <a:avLst/>
          </a:prstGeom>
          <a:noFill/>
          <a:ln/>
        </p:spPr>
        <p:txBody>
          <a:bodyPr wrap="squar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Мережі підвищеної точності призначені для вирішення найбільш важливих задач у підземному просторі. Такі мережі створюються, коли потрібна особлива точність, наприклад, при проходці зустрічних виробок, при будівництві підземних споруд складної конфігурації, або при розробці цінних родовищ.</a:t>
            </a:r>
            <a:endParaRPr lang="en-US" sz="1600" dirty="0"/>
          </a:p>
        </p:txBody>
      </p:sp>
      <p:sp>
        <p:nvSpPr>
          <p:cNvPr id="18" name="Text 10"/>
          <p:cNvSpPr/>
          <p:nvPr/>
        </p:nvSpPr>
        <p:spPr>
          <a:xfrm>
            <a:off x="715685" y="6850380"/>
            <a:ext cx="13199031" cy="654129"/>
          </a:xfrm>
          <a:prstGeom prst="rect">
            <a:avLst/>
          </a:prstGeom>
          <a:noFill/>
          <a:ln/>
        </p:spPr>
        <p:txBody>
          <a:bodyPr wrap="squar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При створенні таких мереж точність лінійних і кутових вимірів визначається по спеціально розробленій програмі для кожного конкретного випадку. Виміри виконуються в умовній системі координат, що дозволяє мінімізувати вплив похибок вихідних даних.</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66869" y="1671161"/>
            <a:ext cx="8151495" cy="595432"/>
          </a:xfrm>
          <a:prstGeom prst="rect">
            <a:avLst/>
          </a:prstGeom>
          <a:noFill/>
          <a:ln/>
        </p:spPr>
        <p:txBody>
          <a:bodyPr wrap="none" lIns="0" tIns="0" rIns="0" bIns="0" rtlCol="0" anchor="t"/>
          <a:lstStyle/>
          <a:p>
            <a:pPr marL="0" indent="0" algn="l">
              <a:lnSpc>
                <a:spcPts val="4650"/>
              </a:lnSpc>
              <a:buNone/>
            </a:pPr>
            <a:r>
              <a:rPr lang="en-US" sz="3750" kern="0" spc="-113" dirty="0">
                <a:solidFill>
                  <a:srgbClr val="2C3F42"/>
                </a:solidFill>
                <a:latin typeface="Bitter Medium" pitchFamily="34" charset="0"/>
                <a:ea typeface="Bitter Medium" pitchFamily="34" charset="-122"/>
                <a:cs typeface="Bitter Medium" pitchFamily="34" charset="-120"/>
              </a:rPr>
              <a:t>Інструменти для теодолітної зйомки</a:t>
            </a:r>
            <a:endParaRPr lang="en-US" sz="3750" dirty="0"/>
          </a:p>
        </p:txBody>
      </p:sp>
      <p:pic>
        <p:nvPicPr>
          <p:cNvPr id="3" name="Image 0" descr="preencoded.png"/>
          <p:cNvPicPr>
            <a:picLocks noChangeAspect="1"/>
          </p:cNvPicPr>
          <p:nvPr/>
        </p:nvPicPr>
        <p:blipFill>
          <a:blip r:embed="rId3"/>
          <a:stretch>
            <a:fillRect/>
          </a:stretch>
        </p:blipFill>
        <p:spPr>
          <a:xfrm>
            <a:off x="674489" y="2771418"/>
            <a:ext cx="2534364" cy="2534364"/>
          </a:xfrm>
          <a:prstGeom prst="rect">
            <a:avLst/>
          </a:prstGeom>
        </p:spPr>
      </p:pic>
      <p:pic>
        <p:nvPicPr>
          <p:cNvPr id="4" name="Image 1" descr="preencoded.png"/>
          <p:cNvPicPr>
            <a:picLocks noChangeAspect="1"/>
          </p:cNvPicPr>
          <p:nvPr/>
        </p:nvPicPr>
        <p:blipFill>
          <a:blip r:embed="rId4"/>
          <a:stretch>
            <a:fillRect/>
          </a:stretch>
        </p:blipFill>
        <p:spPr>
          <a:xfrm>
            <a:off x="3361253" y="2771418"/>
            <a:ext cx="2534364" cy="2534364"/>
          </a:xfrm>
          <a:prstGeom prst="rect">
            <a:avLst/>
          </a:prstGeom>
        </p:spPr>
      </p:pic>
      <p:pic>
        <p:nvPicPr>
          <p:cNvPr id="5" name="Image 2" descr="preencoded.png"/>
          <p:cNvPicPr>
            <a:picLocks noChangeAspect="1"/>
          </p:cNvPicPr>
          <p:nvPr/>
        </p:nvPicPr>
        <p:blipFill>
          <a:blip r:embed="rId5"/>
          <a:stretch>
            <a:fillRect/>
          </a:stretch>
        </p:blipFill>
        <p:spPr>
          <a:xfrm>
            <a:off x="6048018" y="2771418"/>
            <a:ext cx="2534364" cy="2534364"/>
          </a:xfrm>
          <a:prstGeom prst="rect">
            <a:avLst/>
          </a:prstGeom>
        </p:spPr>
      </p:pic>
      <p:pic>
        <p:nvPicPr>
          <p:cNvPr id="6" name="Image 3" descr="preencoded.png"/>
          <p:cNvPicPr>
            <a:picLocks noChangeAspect="1"/>
          </p:cNvPicPr>
          <p:nvPr/>
        </p:nvPicPr>
        <p:blipFill>
          <a:blip r:embed="rId6"/>
          <a:stretch>
            <a:fillRect/>
          </a:stretch>
        </p:blipFill>
        <p:spPr>
          <a:xfrm>
            <a:off x="8734782" y="2771418"/>
            <a:ext cx="2534364" cy="2534364"/>
          </a:xfrm>
          <a:prstGeom prst="rect">
            <a:avLst/>
          </a:prstGeom>
        </p:spPr>
      </p:pic>
      <p:pic>
        <p:nvPicPr>
          <p:cNvPr id="7" name="Image 4" descr="preencoded.png"/>
          <p:cNvPicPr>
            <a:picLocks noChangeAspect="1"/>
          </p:cNvPicPr>
          <p:nvPr/>
        </p:nvPicPr>
        <p:blipFill>
          <a:blip r:embed="rId7"/>
          <a:stretch>
            <a:fillRect/>
          </a:stretch>
        </p:blipFill>
        <p:spPr>
          <a:xfrm>
            <a:off x="11421547" y="2771418"/>
            <a:ext cx="2534364" cy="2534364"/>
          </a:xfrm>
          <a:prstGeom prst="rect">
            <a:avLst/>
          </a:prstGeom>
        </p:spPr>
      </p:pic>
      <p:sp>
        <p:nvSpPr>
          <p:cNvPr id="8" name="Text 1"/>
          <p:cNvSpPr/>
          <p:nvPr/>
        </p:nvSpPr>
        <p:spPr>
          <a:xfrm>
            <a:off x="666869" y="5643920"/>
            <a:ext cx="13296662" cy="914400"/>
          </a:xfrm>
          <a:prstGeom prst="rect">
            <a:avLst/>
          </a:prstGeom>
          <a:noFill/>
          <a:ln/>
        </p:spPr>
        <p:txBody>
          <a:bodyPr wrap="square" lIns="0" tIns="0" rIns="0" bIns="0" rtlCol="0" anchor="t"/>
          <a:lstStyle/>
          <a:p>
            <a:pPr marL="0" indent="0" algn="l">
              <a:lnSpc>
                <a:spcPts val="2400"/>
              </a:lnSpc>
              <a:buNone/>
            </a:pPr>
            <a:r>
              <a:rPr lang="en-US" sz="1500" kern="0" spc="-30" dirty="0">
                <a:solidFill>
                  <a:srgbClr val="2B2E3C"/>
                </a:solidFill>
                <a:latin typeface="Open Sans" pitchFamily="34" charset="0"/>
                <a:ea typeface="Open Sans" pitchFamily="34" charset="-122"/>
                <a:cs typeface="Open Sans" pitchFamily="34" charset="-120"/>
              </a:rPr>
              <a:t>Для виконання підземної теодолітної зйомки використовується спеціалізоване обладнання, яке повинно відповідати вимогам точності та бути пристосованим до складних умов підземних виробок. Основними інструментами є теодоліти різних класів точності, компаровані стрічки та рулетки, світловіддалеміри, лазерні далекоміри, а також спеціальні маркшейдерські марки та репери.</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34020" y="912733"/>
            <a:ext cx="10117574" cy="655439"/>
          </a:xfrm>
          <a:prstGeom prst="rect">
            <a:avLst/>
          </a:prstGeom>
          <a:noFill/>
          <a:ln/>
        </p:spPr>
        <p:txBody>
          <a:bodyPr wrap="none" lIns="0" tIns="0" rIns="0" bIns="0" rtlCol="0" anchor="t"/>
          <a:lstStyle/>
          <a:p>
            <a:pPr marL="0" indent="0" algn="l">
              <a:lnSpc>
                <a:spcPts val="5150"/>
              </a:lnSpc>
              <a:buNone/>
            </a:pPr>
            <a:r>
              <a:rPr lang="en-US" sz="4100" kern="0" spc="-124" dirty="0">
                <a:solidFill>
                  <a:srgbClr val="2C3F42"/>
                </a:solidFill>
                <a:latin typeface="Bitter Medium" pitchFamily="34" charset="0"/>
                <a:ea typeface="Bitter Medium" pitchFamily="34" charset="-122"/>
                <a:cs typeface="Bitter Medium" pitchFamily="34" charset="-120"/>
              </a:rPr>
              <a:t>Методика виконання теодолітної зйомки</a:t>
            </a:r>
            <a:endParaRPr lang="en-US" sz="4100" dirty="0"/>
          </a:p>
        </p:txBody>
      </p:sp>
      <p:sp>
        <p:nvSpPr>
          <p:cNvPr id="3" name="Shape 1"/>
          <p:cNvSpPr/>
          <p:nvPr/>
        </p:nvSpPr>
        <p:spPr>
          <a:xfrm>
            <a:off x="734020" y="1987629"/>
            <a:ext cx="157282" cy="789027"/>
          </a:xfrm>
          <a:prstGeom prst="roundRect">
            <a:avLst>
              <a:gd name="adj" fmla="val 56008"/>
            </a:avLst>
          </a:prstGeom>
          <a:solidFill>
            <a:srgbClr val="FCE2CF"/>
          </a:solidFill>
          <a:ln w="7620">
            <a:solidFill>
              <a:srgbClr val="E2C8B5"/>
            </a:solidFill>
            <a:prstDash val="solid"/>
          </a:ln>
        </p:spPr>
        <p:txBody>
          <a:bodyPr/>
          <a:lstStyle/>
          <a:p>
            <a:endParaRPr lang="uk-UA"/>
          </a:p>
        </p:txBody>
      </p:sp>
      <p:sp>
        <p:nvSpPr>
          <p:cNvPr id="4" name="Text 2"/>
          <p:cNvSpPr/>
          <p:nvPr/>
        </p:nvSpPr>
        <p:spPr>
          <a:xfrm>
            <a:off x="1205865" y="1987629"/>
            <a:ext cx="2621637" cy="327660"/>
          </a:xfrm>
          <a:prstGeom prst="rect">
            <a:avLst/>
          </a:prstGeom>
          <a:noFill/>
          <a:ln/>
        </p:spPr>
        <p:txBody>
          <a:bodyPr wrap="none" lIns="0" tIns="0" rIns="0" bIns="0" rtlCol="0" anchor="t"/>
          <a:lstStyle/>
          <a:p>
            <a:pPr marL="0" indent="0" algn="l">
              <a:lnSpc>
                <a:spcPts val="2550"/>
              </a:lnSpc>
              <a:buNone/>
            </a:pPr>
            <a:r>
              <a:rPr lang="en-US" sz="2050" kern="0" spc="-62" dirty="0">
                <a:solidFill>
                  <a:srgbClr val="2B2E3C"/>
                </a:solidFill>
                <a:latin typeface="Bitter Medium" pitchFamily="34" charset="0"/>
                <a:ea typeface="Bitter Medium" pitchFamily="34" charset="-122"/>
                <a:cs typeface="Bitter Medium" pitchFamily="34" charset="-120"/>
              </a:rPr>
              <a:t>Рекогносцировка</a:t>
            </a:r>
            <a:endParaRPr lang="en-US" sz="2050" dirty="0"/>
          </a:p>
        </p:txBody>
      </p:sp>
      <p:sp>
        <p:nvSpPr>
          <p:cNvPr id="5" name="Text 3"/>
          <p:cNvSpPr/>
          <p:nvPr/>
        </p:nvSpPr>
        <p:spPr>
          <a:xfrm>
            <a:off x="1205865" y="2441019"/>
            <a:ext cx="12690515" cy="335637"/>
          </a:xfrm>
          <a:prstGeom prst="rect">
            <a:avLst/>
          </a:prstGeom>
          <a:noFill/>
          <a:ln/>
        </p:spPr>
        <p:txBody>
          <a:bodyPr wrap="none" lIns="0" tIns="0" rIns="0" bIns="0" rtlCol="0" anchor="t"/>
          <a:lstStyle/>
          <a:p>
            <a:pPr marL="0" indent="0" algn="l">
              <a:lnSpc>
                <a:spcPts val="2600"/>
              </a:lnSpc>
              <a:buNone/>
            </a:pPr>
            <a:r>
              <a:rPr lang="en-US" sz="1650" kern="0" spc="-33" dirty="0">
                <a:solidFill>
                  <a:srgbClr val="2B2E3C"/>
                </a:solidFill>
                <a:latin typeface="Open Sans" pitchFamily="34" charset="0"/>
                <a:ea typeface="Open Sans" pitchFamily="34" charset="-122"/>
                <a:cs typeface="Open Sans" pitchFamily="34" charset="-120"/>
              </a:rPr>
              <a:t>Обстеження виробки, вибір місць для встановлення пунктів теодолітного ходу, визначення оптимальної схеми ходу.</a:t>
            </a:r>
            <a:endParaRPr lang="en-US" sz="1650" dirty="0"/>
          </a:p>
        </p:txBody>
      </p:sp>
      <p:sp>
        <p:nvSpPr>
          <p:cNvPr id="6" name="Shape 4"/>
          <p:cNvSpPr/>
          <p:nvPr/>
        </p:nvSpPr>
        <p:spPr>
          <a:xfrm>
            <a:off x="1048583" y="2986326"/>
            <a:ext cx="157282" cy="1124664"/>
          </a:xfrm>
          <a:prstGeom prst="roundRect">
            <a:avLst>
              <a:gd name="adj" fmla="val 56008"/>
            </a:avLst>
          </a:prstGeom>
          <a:solidFill>
            <a:srgbClr val="FCE2CF"/>
          </a:solidFill>
          <a:ln w="7620">
            <a:solidFill>
              <a:srgbClr val="E2C8B5"/>
            </a:solidFill>
            <a:prstDash val="solid"/>
          </a:ln>
        </p:spPr>
        <p:txBody>
          <a:bodyPr/>
          <a:lstStyle/>
          <a:p>
            <a:endParaRPr lang="uk-UA"/>
          </a:p>
        </p:txBody>
      </p:sp>
      <p:sp>
        <p:nvSpPr>
          <p:cNvPr id="7" name="Text 5"/>
          <p:cNvSpPr/>
          <p:nvPr/>
        </p:nvSpPr>
        <p:spPr>
          <a:xfrm>
            <a:off x="1520428" y="2986326"/>
            <a:ext cx="2621637" cy="327660"/>
          </a:xfrm>
          <a:prstGeom prst="rect">
            <a:avLst/>
          </a:prstGeom>
          <a:noFill/>
          <a:ln/>
        </p:spPr>
        <p:txBody>
          <a:bodyPr wrap="none" lIns="0" tIns="0" rIns="0" bIns="0" rtlCol="0" anchor="t"/>
          <a:lstStyle/>
          <a:p>
            <a:pPr marL="0" indent="0" algn="l">
              <a:lnSpc>
                <a:spcPts val="2550"/>
              </a:lnSpc>
              <a:buNone/>
            </a:pPr>
            <a:r>
              <a:rPr lang="en-US" sz="2050" kern="0" spc="-62" dirty="0">
                <a:solidFill>
                  <a:srgbClr val="2B2E3C"/>
                </a:solidFill>
                <a:latin typeface="Bitter Medium" pitchFamily="34" charset="0"/>
                <a:ea typeface="Bitter Medium" pitchFamily="34" charset="-122"/>
                <a:cs typeface="Bitter Medium" pitchFamily="34" charset="-120"/>
              </a:rPr>
              <a:t>Закріплення пунктів</a:t>
            </a:r>
            <a:endParaRPr lang="en-US" sz="2050" dirty="0"/>
          </a:p>
        </p:txBody>
      </p:sp>
      <p:sp>
        <p:nvSpPr>
          <p:cNvPr id="8" name="Text 6"/>
          <p:cNvSpPr/>
          <p:nvPr/>
        </p:nvSpPr>
        <p:spPr>
          <a:xfrm>
            <a:off x="1520428" y="3439716"/>
            <a:ext cx="12375952" cy="671274"/>
          </a:xfrm>
          <a:prstGeom prst="rect">
            <a:avLst/>
          </a:prstGeom>
          <a:noFill/>
          <a:ln/>
        </p:spPr>
        <p:txBody>
          <a:bodyPr wrap="square" lIns="0" tIns="0" rIns="0" bIns="0" rtlCol="0" anchor="t"/>
          <a:lstStyle/>
          <a:p>
            <a:pPr marL="0" indent="0" algn="l">
              <a:lnSpc>
                <a:spcPts val="2600"/>
              </a:lnSpc>
              <a:buNone/>
            </a:pPr>
            <a:r>
              <a:rPr lang="en-US" sz="1650" kern="0" spc="-33" dirty="0">
                <a:solidFill>
                  <a:srgbClr val="2B2E3C"/>
                </a:solidFill>
                <a:latin typeface="Open Sans" pitchFamily="34" charset="0"/>
                <a:ea typeface="Open Sans" pitchFamily="34" charset="-122"/>
                <a:cs typeface="Open Sans" pitchFamily="34" charset="-120"/>
              </a:rPr>
              <a:t>Встановлення маркшейдерських марок або реперів у покрівлі, підошві або боках виробки для фіксації пунктів теодолітного ходу.</a:t>
            </a:r>
            <a:endParaRPr lang="en-US" sz="1650" dirty="0"/>
          </a:p>
        </p:txBody>
      </p:sp>
      <p:sp>
        <p:nvSpPr>
          <p:cNvPr id="9" name="Shape 7"/>
          <p:cNvSpPr/>
          <p:nvPr/>
        </p:nvSpPr>
        <p:spPr>
          <a:xfrm>
            <a:off x="1363147" y="4320659"/>
            <a:ext cx="157282" cy="789027"/>
          </a:xfrm>
          <a:prstGeom prst="roundRect">
            <a:avLst>
              <a:gd name="adj" fmla="val 56008"/>
            </a:avLst>
          </a:prstGeom>
          <a:solidFill>
            <a:srgbClr val="FCE2CF"/>
          </a:solidFill>
          <a:ln w="7620">
            <a:solidFill>
              <a:srgbClr val="E2C8B5"/>
            </a:solidFill>
            <a:prstDash val="solid"/>
          </a:ln>
        </p:spPr>
        <p:txBody>
          <a:bodyPr/>
          <a:lstStyle/>
          <a:p>
            <a:endParaRPr lang="uk-UA"/>
          </a:p>
        </p:txBody>
      </p:sp>
      <p:sp>
        <p:nvSpPr>
          <p:cNvPr id="10" name="Text 8"/>
          <p:cNvSpPr/>
          <p:nvPr/>
        </p:nvSpPr>
        <p:spPr>
          <a:xfrm>
            <a:off x="1834991" y="4320659"/>
            <a:ext cx="2621637" cy="327660"/>
          </a:xfrm>
          <a:prstGeom prst="rect">
            <a:avLst/>
          </a:prstGeom>
          <a:noFill/>
          <a:ln/>
        </p:spPr>
        <p:txBody>
          <a:bodyPr wrap="none" lIns="0" tIns="0" rIns="0" bIns="0" rtlCol="0" anchor="t"/>
          <a:lstStyle/>
          <a:p>
            <a:pPr marL="0" indent="0" algn="l">
              <a:lnSpc>
                <a:spcPts val="2550"/>
              </a:lnSpc>
              <a:buNone/>
            </a:pPr>
            <a:r>
              <a:rPr lang="en-US" sz="2050" kern="0" spc="-62" dirty="0">
                <a:solidFill>
                  <a:srgbClr val="2B2E3C"/>
                </a:solidFill>
                <a:latin typeface="Bitter Medium" pitchFamily="34" charset="0"/>
                <a:ea typeface="Bitter Medium" pitchFamily="34" charset="-122"/>
                <a:cs typeface="Bitter Medium" pitchFamily="34" charset="-120"/>
              </a:rPr>
              <a:t>Вимірювання кутів</a:t>
            </a:r>
            <a:endParaRPr lang="en-US" sz="2050" dirty="0"/>
          </a:p>
        </p:txBody>
      </p:sp>
      <p:sp>
        <p:nvSpPr>
          <p:cNvPr id="11" name="Text 9"/>
          <p:cNvSpPr/>
          <p:nvPr/>
        </p:nvSpPr>
        <p:spPr>
          <a:xfrm>
            <a:off x="1834991" y="4774049"/>
            <a:ext cx="12061388" cy="335637"/>
          </a:xfrm>
          <a:prstGeom prst="rect">
            <a:avLst/>
          </a:prstGeom>
          <a:noFill/>
          <a:ln/>
        </p:spPr>
        <p:txBody>
          <a:bodyPr wrap="none" lIns="0" tIns="0" rIns="0" bIns="0" rtlCol="0" anchor="t"/>
          <a:lstStyle/>
          <a:p>
            <a:pPr marL="0" indent="0" algn="l">
              <a:lnSpc>
                <a:spcPts val="2600"/>
              </a:lnSpc>
              <a:buNone/>
            </a:pPr>
            <a:r>
              <a:rPr lang="en-US" sz="1650" kern="0" spc="-33" dirty="0">
                <a:solidFill>
                  <a:srgbClr val="2B2E3C"/>
                </a:solidFill>
                <a:latin typeface="Open Sans" pitchFamily="34" charset="0"/>
                <a:ea typeface="Open Sans" pitchFamily="34" charset="-122"/>
                <a:cs typeface="Open Sans" pitchFamily="34" charset="-120"/>
              </a:rPr>
              <a:t>Встановлення теодоліта на пункті, центрування, горизонтування та вимірювання горизонтальних і вертикальних кутів.</a:t>
            </a:r>
            <a:endParaRPr lang="en-US" sz="1650" dirty="0"/>
          </a:p>
        </p:txBody>
      </p:sp>
      <p:sp>
        <p:nvSpPr>
          <p:cNvPr id="12" name="Shape 10"/>
          <p:cNvSpPr/>
          <p:nvPr/>
        </p:nvSpPr>
        <p:spPr>
          <a:xfrm>
            <a:off x="1677829" y="5319355"/>
            <a:ext cx="157282" cy="789027"/>
          </a:xfrm>
          <a:prstGeom prst="roundRect">
            <a:avLst>
              <a:gd name="adj" fmla="val 56008"/>
            </a:avLst>
          </a:prstGeom>
          <a:solidFill>
            <a:srgbClr val="FCE2CF"/>
          </a:solidFill>
          <a:ln w="7620">
            <a:solidFill>
              <a:srgbClr val="E2C8B5"/>
            </a:solidFill>
            <a:prstDash val="solid"/>
          </a:ln>
        </p:spPr>
        <p:txBody>
          <a:bodyPr/>
          <a:lstStyle/>
          <a:p>
            <a:endParaRPr lang="uk-UA"/>
          </a:p>
        </p:txBody>
      </p:sp>
      <p:sp>
        <p:nvSpPr>
          <p:cNvPr id="13" name="Text 11"/>
          <p:cNvSpPr/>
          <p:nvPr/>
        </p:nvSpPr>
        <p:spPr>
          <a:xfrm>
            <a:off x="2149673" y="5319355"/>
            <a:ext cx="2712839" cy="327660"/>
          </a:xfrm>
          <a:prstGeom prst="rect">
            <a:avLst/>
          </a:prstGeom>
          <a:noFill/>
          <a:ln/>
        </p:spPr>
        <p:txBody>
          <a:bodyPr wrap="none" lIns="0" tIns="0" rIns="0" bIns="0" rtlCol="0" anchor="t"/>
          <a:lstStyle/>
          <a:p>
            <a:pPr marL="0" indent="0" algn="l">
              <a:lnSpc>
                <a:spcPts val="2550"/>
              </a:lnSpc>
              <a:buNone/>
            </a:pPr>
            <a:r>
              <a:rPr lang="en-US" sz="2050" kern="0" spc="-62" dirty="0">
                <a:solidFill>
                  <a:srgbClr val="2B2E3C"/>
                </a:solidFill>
                <a:latin typeface="Bitter Medium" pitchFamily="34" charset="0"/>
                <a:ea typeface="Bitter Medium" pitchFamily="34" charset="-122"/>
                <a:cs typeface="Bitter Medium" pitchFamily="34" charset="-120"/>
              </a:rPr>
              <a:t>Вимірювання довжин</a:t>
            </a:r>
            <a:endParaRPr lang="en-US" sz="2050" dirty="0"/>
          </a:p>
        </p:txBody>
      </p:sp>
      <p:sp>
        <p:nvSpPr>
          <p:cNvPr id="14" name="Text 12"/>
          <p:cNvSpPr/>
          <p:nvPr/>
        </p:nvSpPr>
        <p:spPr>
          <a:xfrm>
            <a:off x="2149673" y="5772745"/>
            <a:ext cx="11746706" cy="335637"/>
          </a:xfrm>
          <a:prstGeom prst="rect">
            <a:avLst/>
          </a:prstGeom>
          <a:noFill/>
          <a:ln/>
        </p:spPr>
        <p:txBody>
          <a:bodyPr wrap="none" lIns="0" tIns="0" rIns="0" bIns="0" rtlCol="0" anchor="t"/>
          <a:lstStyle/>
          <a:p>
            <a:pPr marL="0" indent="0" algn="l">
              <a:lnSpc>
                <a:spcPts val="2600"/>
              </a:lnSpc>
              <a:buNone/>
            </a:pPr>
            <a:r>
              <a:rPr lang="en-US" sz="1650" kern="0" spc="-33" dirty="0">
                <a:solidFill>
                  <a:srgbClr val="2B2E3C"/>
                </a:solidFill>
                <a:latin typeface="Open Sans" pitchFamily="34" charset="0"/>
                <a:ea typeface="Open Sans" pitchFamily="34" charset="-122"/>
                <a:cs typeface="Open Sans" pitchFamily="34" charset="-120"/>
              </a:rPr>
              <a:t>Вимірювання довжин сторін теодолітного ходу за допомогою компарованих стрічок, рулеток або світловіддалемірів.</a:t>
            </a:r>
            <a:endParaRPr lang="en-US" sz="1650" dirty="0"/>
          </a:p>
        </p:txBody>
      </p:sp>
      <p:sp>
        <p:nvSpPr>
          <p:cNvPr id="15" name="Shape 13"/>
          <p:cNvSpPr/>
          <p:nvPr/>
        </p:nvSpPr>
        <p:spPr>
          <a:xfrm>
            <a:off x="1363147" y="6318052"/>
            <a:ext cx="157282" cy="789027"/>
          </a:xfrm>
          <a:prstGeom prst="roundRect">
            <a:avLst>
              <a:gd name="adj" fmla="val 56008"/>
            </a:avLst>
          </a:prstGeom>
          <a:solidFill>
            <a:srgbClr val="FCE2CF"/>
          </a:solidFill>
          <a:ln w="7620">
            <a:solidFill>
              <a:srgbClr val="E2C8B5"/>
            </a:solidFill>
            <a:prstDash val="solid"/>
          </a:ln>
        </p:spPr>
        <p:txBody>
          <a:bodyPr/>
          <a:lstStyle/>
          <a:p>
            <a:endParaRPr lang="uk-UA"/>
          </a:p>
        </p:txBody>
      </p:sp>
      <p:sp>
        <p:nvSpPr>
          <p:cNvPr id="16" name="Text 14"/>
          <p:cNvSpPr/>
          <p:nvPr/>
        </p:nvSpPr>
        <p:spPr>
          <a:xfrm>
            <a:off x="1834991" y="6318052"/>
            <a:ext cx="2883932" cy="327660"/>
          </a:xfrm>
          <a:prstGeom prst="rect">
            <a:avLst/>
          </a:prstGeom>
          <a:noFill/>
          <a:ln/>
        </p:spPr>
        <p:txBody>
          <a:bodyPr wrap="none" lIns="0" tIns="0" rIns="0" bIns="0" rtlCol="0" anchor="t"/>
          <a:lstStyle/>
          <a:p>
            <a:pPr marL="0" indent="0" algn="l">
              <a:lnSpc>
                <a:spcPts val="2550"/>
              </a:lnSpc>
              <a:buNone/>
            </a:pPr>
            <a:r>
              <a:rPr lang="en-US" sz="2050" kern="0" spc="-62" dirty="0">
                <a:solidFill>
                  <a:srgbClr val="2B2E3C"/>
                </a:solidFill>
                <a:latin typeface="Bitter Medium" pitchFamily="34" charset="0"/>
                <a:ea typeface="Bitter Medium" pitchFamily="34" charset="-122"/>
                <a:cs typeface="Bitter Medium" pitchFamily="34" charset="-120"/>
              </a:rPr>
              <a:t>Обчислення координат</a:t>
            </a:r>
            <a:endParaRPr lang="en-US" sz="2050" dirty="0"/>
          </a:p>
        </p:txBody>
      </p:sp>
      <p:sp>
        <p:nvSpPr>
          <p:cNvPr id="17" name="Text 15"/>
          <p:cNvSpPr/>
          <p:nvPr/>
        </p:nvSpPr>
        <p:spPr>
          <a:xfrm>
            <a:off x="1834991" y="6771442"/>
            <a:ext cx="12061388" cy="335637"/>
          </a:xfrm>
          <a:prstGeom prst="rect">
            <a:avLst/>
          </a:prstGeom>
          <a:noFill/>
          <a:ln/>
        </p:spPr>
        <p:txBody>
          <a:bodyPr wrap="none" lIns="0" tIns="0" rIns="0" bIns="0" rtlCol="0" anchor="t"/>
          <a:lstStyle/>
          <a:p>
            <a:pPr marL="0" indent="0" algn="l">
              <a:lnSpc>
                <a:spcPts val="2600"/>
              </a:lnSpc>
              <a:buNone/>
            </a:pPr>
            <a:r>
              <a:rPr lang="en-US" sz="1650" kern="0" spc="-33" dirty="0">
                <a:solidFill>
                  <a:srgbClr val="2B2E3C"/>
                </a:solidFill>
                <a:latin typeface="Open Sans" pitchFamily="34" charset="0"/>
                <a:ea typeface="Open Sans" pitchFamily="34" charset="-122"/>
                <a:cs typeface="Open Sans" pitchFamily="34" charset="-120"/>
              </a:rPr>
              <a:t>Обробка результатів вимірювань, обчислення дирекційних кутів, приростів координат та координат пунктів.</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1107</Words>
  <Application>Microsoft Office PowerPoint</Application>
  <PresentationFormat>Довільний</PresentationFormat>
  <Paragraphs>125</Paragraphs>
  <Slides>14</Slides>
  <Notes>14</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14</vt:i4>
      </vt:variant>
    </vt:vector>
  </HeadingPairs>
  <TitlesOfParts>
    <vt:vector size="18" baseType="lpstr">
      <vt:lpstr>Open Sans</vt:lpstr>
      <vt:lpstr>Arial</vt:lpstr>
      <vt:lpstr>Bitter Medium</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Марина Куницька</cp:lastModifiedBy>
  <cp:revision>3</cp:revision>
  <dcterms:created xsi:type="dcterms:W3CDTF">2025-03-25T08:47:23Z</dcterms:created>
  <dcterms:modified xsi:type="dcterms:W3CDTF">2025-03-25T08:50:47Z</dcterms:modified>
</cp:coreProperties>
</file>