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351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17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2325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2860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1152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8031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8783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107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318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612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66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00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066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842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89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882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7E608-3316-4574-9608-91FB5E53B69F}" type="datetimeFigureOut">
              <a:rPr lang="uk-UA" smtClean="0"/>
              <a:t>04.03.2025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3230AC-E870-483F-828C-235D60EE77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947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733267"/>
            <a:ext cx="7766936" cy="3414466"/>
          </a:xfrm>
        </p:spPr>
        <p:txBody>
          <a:bodyPr/>
          <a:lstStyle/>
          <a:p>
            <a:pPr algn="l"/>
            <a:r>
              <a:rPr lang="ru-RU" dirty="0"/>
              <a:t>ФІНАНСИ ПІДПРИЄМСТВ, ОСНОВИ ЇХ </a:t>
            </a:r>
            <a:r>
              <a:rPr lang="ru-RU" dirty="0" smtClean="0"/>
              <a:t>ОРГАНІЗАЦІЇ</a:t>
            </a:r>
          </a:p>
          <a:p>
            <a:pPr algn="l"/>
            <a:endParaRPr lang="ru-RU" dirty="0"/>
          </a:p>
          <a:p>
            <a:pPr algn="l"/>
            <a:r>
              <a:rPr lang="uk-UA" dirty="0"/>
              <a:t>1.	Сутність фінансів підприємств</a:t>
            </a:r>
            <a:endParaRPr lang="ru-RU" dirty="0"/>
          </a:p>
          <a:p>
            <a:pPr algn="l"/>
            <a:r>
              <a:rPr lang="uk-UA" dirty="0"/>
              <a:t>2.	Фінансові ресурси підприємства </a:t>
            </a:r>
            <a:endParaRPr lang="ru-RU" dirty="0"/>
          </a:p>
          <a:p>
            <a:pPr algn="l"/>
            <a:r>
              <a:rPr lang="uk-UA" dirty="0"/>
              <a:t>3.	Дохід підприємства, порядок його розподілу</a:t>
            </a:r>
            <a:endParaRPr lang="ru-RU" dirty="0"/>
          </a:p>
          <a:p>
            <a:pPr algn="l"/>
            <a:r>
              <a:rPr lang="uk-UA" dirty="0"/>
              <a:t>4.	Активи підприємства</a:t>
            </a:r>
            <a:endParaRPr lang="ru-RU" dirty="0"/>
          </a:p>
          <a:p>
            <a:pPr algn="l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3899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r>
              <a:rPr lang="uk-UA" dirty="0"/>
              <a:t>У разі отримання прибутку, сплачуються прямі податки (наприклад, податок на прибуток підприємств), після чого чистий прибуток використовується відповідно до рішень власників. Якщо ж підприємство зазнало збитків, прямі податки не сплачуються.</a:t>
            </a:r>
            <a:endParaRPr lang="ru-RU" dirty="0"/>
          </a:p>
          <a:p>
            <a:r>
              <a:rPr lang="uk-UA" dirty="0"/>
              <a:t>Частина чистого прибутку, розподілена між учасниками (власниками) відповідно до частки їх участі у власному капіталі підприємства називається </a:t>
            </a:r>
            <a:r>
              <a:rPr lang="uk-UA" b="1" dirty="0"/>
              <a:t>дивідендом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Окрім виплати дивідендів чистий прибуток може бути направлений на:</a:t>
            </a:r>
            <a:endParaRPr lang="ru-RU" dirty="0"/>
          </a:p>
          <a:p>
            <a:r>
              <a:rPr lang="uk-UA" dirty="0"/>
              <a:t>1)	сповнення резервного капіталу підприємства;</a:t>
            </a:r>
            <a:endParaRPr lang="ru-RU" dirty="0"/>
          </a:p>
          <a:p>
            <a:r>
              <a:rPr lang="uk-UA" dirty="0"/>
              <a:t>2)	поповнення статутного капіталу;</a:t>
            </a:r>
            <a:endParaRPr lang="ru-RU" dirty="0"/>
          </a:p>
          <a:p>
            <a:r>
              <a:rPr lang="uk-UA" dirty="0"/>
              <a:t>3)	покриття збитків, отриманих в минулих періодах, тощо.</a:t>
            </a:r>
            <a:endParaRPr lang="ru-RU" dirty="0"/>
          </a:p>
          <a:p>
            <a:r>
              <a:rPr lang="uk-UA" dirty="0"/>
              <a:t>Отриманий прибуток або збиток є фінансовим результатом діяльності підприємства має важливе значення при оцінці доцільності участі в капіталі.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9517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r>
              <a:rPr lang="uk-UA" b="1" dirty="0"/>
              <a:t>4.	Активи підприємства</a:t>
            </a:r>
            <a:endParaRPr lang="ru-RU" dirty="0"/>
          </a:p>
          <a:p>
            <a:r>
              <a:rPr lang="uk-UA" b="1" dirty="0"/>
              <a:t> </a:t>
            </a:r>
            <a:endParaRPr lang="ru-RU" dirty="0"/>
          </a:p>
          <a:p>
            <a:r>
              <a:rPr lang="uk-UA" b="1" dirty="0"/>
              <a:t>Активи</a:t>
            </a:r>
            <a:r>
              <a:rPr lang="uk-UA" dirty="0"/>
              <a:t> – ресурси, контрольовані підприємством у результаті минулих подій, використання яких, як очікується, приведе до отримання економічних </a:t>
            </a:r>
            <a:r>
              <a:rPr lang="uk-UA" dirty="0" err="1"/>
              <a:t>вигод</a:t>
            </a:r>
            <a:r>
              <a:rPr lang="uk-UA" dirty="0"/>
              <a:t> у майбутньому.</a:t>
            </a:r>
            <a:endParaRPr lang="ru-RU" dirty="0"/>
          </a:p>
          <a:p>
            <a:r>
              <a:rPr lang="uk-UA" dirty="0"/>
              <a:t>Формування активів може відбуватись як за рахунок коштів власників, нерозподіленого прибутку, тобто </a:t>
            </a:r>
            <a:r>
              <a:rPr lang="uk-UA" b="1" dirty="0"/>
              <a:t>власного капіталу</a:t>
            </a:r>
            <a:r>
              <a:rPr lang="uk-UA" dirty="0"/>
              <a:t>, так і за рахунок зовнішніх джерел шляхом залучення позик тощо, тобто </a:t>
            </a:r>
            <a:r>
              <a:rPr lang="uk-UA" b="1" dirty="0"/>
              <a:t>позикового капіталу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Класифікація активів підприємства наведена на рисунку 6.</a:t>
            </a:r>
            <a:endParaRPr lang="ru-RU" dirty="0"/>
          </a:p>
          <a:p>
            <a:r>
              <a:rPr lang="uk-UA" dirty="0"/>
              <a:t>Закон України «Про бухгалтерський облік та фінансову звітність в Україні» </a:t>
            </a:r>
            <a:r>
              <a:rPr lang="ru-RU" dirty="0"/>
              <a:t>N</a:t>
            </a:r>
            <a:r>
              <a:rPr lang="uk-UA" dirty="0"/>
              <a:t> 996-</a:t>
            </a:r>
            <a:r>
              <a:rPr lang="ru-RU" dirty="0"/>
              <a:t>XIV</a:t>
            </a:r>
            <a:r>
              <a:rPr lang="uk-UA" dirty="0"/>
              <a:t> від 16 липня 1999 року 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46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endParaRPr lang="uk-UA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62" y="928048"/>
            <a:ext cx="9834380" cy="428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68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Залежно від строку використання активи поділяють на:</a:t>
            </a:r>
            <a:endParaRPr lang="ru-RU" dirty="0"/>
          </a:p>
          <a:p>
            <a:r>
              <a:rPr lang="uk-UA" dirty="0"/>
              <a:t>•	</a:t>
            </a:r>
            <a:r>
              <a:rPr lang="uk-UA" b="1" dirty="0"/>
              <a:t>оборотні активи</a:t>
            </a:r>
            <a:r>
              <a:rPr lang="uk-UA" dirty="0"/>
              <a:t> - грошові кошти та їх еквіваленти (короткострокові високоліквідні фінансові інвестиції, які вільно конвертуються у певні суми грошових коштів і характеризуються незначним ризиком зміни їх вартості), що не обмежені у використанні, а також інші активи, призначені для реалізації чи споживання протягом операційного циклу чи одного року;</a:t>
            </a:r>
            <a:endParaRPr lang="ru-RU" dirty="0"/>
          </a:p>
          <a:p>
            <a:r>
              <a:rPr lang="uk-UA" dirty="0"/>
              <a:t>•	</a:t>
            </a:r>
            <a:r>
              <a:rPr lang="uk-UA" b="1" dirty="0"/>
              <a:t>необоротні активи</a:t>
            </a:r>
            <a:r>
              <a:rPr lang="uk-UA" dirty="0"/>
              <a:t> - матеріальні та нематеріальні ресурси, які належать підприємству та забезпечують його функціонування, строк корисної експлуатації яких становить більше одного року або операційного циклу, якщо він більший ніж рік.</a:t>
            </a:r>
            <a:endParaRPr lang="ru-RU" dirty="0"/>
          </a:p>
          <a:p>
            <a:r>
              <a:rPr lang="uk-UA" dirty="0"/>
              <a:t>Для забезпечення фінансової стійкості підприємства його необоротні активи мають фінансуватись головним чином за рахунок довгострокових джерел фінансування (внески засновників, довгострокові позики), а для фінансування оборотних активів можуть бути використані і короткострокові джерела (короткострокові кредити).</a:t>
            </a:r>
            <a:endParaRPr lang="ru-RU" dirty="0"/>
          </a:p>
          <a:p>
            <a:r>
              <a:rPr lang="uk-UA" dirty="0"/>
              <a:t>Виходячи з економічної сутності виділяють: </a:t>
            </a:r>
            <a:endParaRPr lang="ru-RU" dirty="0"/>
          </a:p>
          <a:p>
            <a:r>
              <a:rPr lang="uk-UA" dirty="0"/>
              <a:t>•	</a:t>
            </a:r>
            <a:r>
              <a:rPr lang="uk-UA" b="1" dirty="0"/>
              <a:t>фінансові активи</a:t>
            </a:r>
            <a:r>
              <a:rPr lang="uk-UA" dirty="0"/>
              <a:t> - кошти, цінні папери, боргові зобов'язання та право вимоги </a:t>
            </a:r>
            <a:r>
              <a:rPr lang="uk-UA" dirty="0" smtClean="0"/>
              <a:t>боргу;</a:t>
            </a:r>
            <a:endParaRPr lang="ru-RU" dirty="0"/>
          </a:p>
          <a:p>
            <a:r>
              <a:rPr lang="uk-UA" dirty="0"/>
              <a:t>•	</a:t>
            </a:r>
            <a:r>
              <a:rPr lang="uk-UA" b="1" dirty="0"/>
              <a:t>реальні активи</a:t>
            </a:r>
            <a:r>
              <a:rPr lang="uk-UA" dirty="0"/>
              <a:t> –це реальне майно в матеріальній (будівлі, земельні ділянки) і нематеріальній (права, ноу — хау, ліцензії тощо) формах.</a:t>
            </a:r>
            <a:endParaRPr lang="ru-RU" dirty="0"/>
          </a:p>
          <a:p>
            <a:r>
              <a:rPr lang="uk-UA" dirty="0"/>
              <a:t>Наприклад, грошові кошти на поточному рахунку є оборотним і фінансовим активом, а верстат для виробництва кранів є необоротним і реальним активом.</a:t>
            </a:r>
            <a:endParaRPr lang="ru-RU" dirty="0"/>
          </a:p>
          <a:p>
            <a:r>
              <a:rPr lang="uk-UA" dirty="0"/>
              <a:t>Класифікація активів дає змогу ефективніше ними управляти і досягати максимального результату з мінімальними втратами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47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512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8971633" cy="5618281"/>
          </a:xfrm>
        </p:spPr>
        <p:txBody>
          <a:bodyPr/>
          <a:lstStyle/>
          <a:p>
            <a:r>
              <a:rPr lang="uk-UA" dirty="0"/>
              <a:t>1.	Сутність фінансів підприємств</a:t>
            </a:r>
            <a:endParaRPr lang="ru-RU" dirty="0"/>
          </a:p>
          <a:p>
            <a:endParaRPr lang="uk-UA" dirty="0" smtClean="0"/>
          </a:p>
          <a:p>
            <a:r>
              <a:rPr lang="uk-UA" dirty="0"/>
              <a:t>Підприємства є самостійними суб’єктами господарювання, створеними для задоволення суспільних та особистих потреб шляхом систематичного здійснення виробничої, науково-дослідної, торговельної та іншої господарської діяльності. Підприємства є суб’єктами фінансових відносин, за правом виробників ВВП.</a:t>
            </a:r>
            <a:endParaRPr lang="ru-RU" dirty="0"/>
          </a:p>
          <a:p>
            <a:r>
              <a:rPr lang="uk-UA" b="1" u="sng" dirty="0"/>
              <a:t>Фінанси підприємств </a:t>
            </a:r>
            <a:r>
              <a:rPr lang="uk-UA" dirty="0"/>
              <a:t>— це економічні відносини, що пов’язані з рухом грошових потоків, формуванням, розподілом і використанням доходів і грошових фондів суб’єктів господарювання в процесі </a:t>
            </a:r>
            <a:r>
              <a:rPr lang="uk-UA" dirty="0" smtClean="0"/>
              <a:t>відтворення.</a:t>
            </a:r>
          </a:p>
          <a:p>
            <a:r>
              <a:rPr lang="uk-UA" b="1" dirty="0"/>
              <a:t>Об’єктом фінансових відносин на підприємстві </a:t>
            </a:r>
            <a:r>
              <a:rPr lang="uk-UA" dirty="0"/>
              <a:t>є вартість виготовленої продукції, виконаних робіт, наданих послуг, які формують виручку, а в процесі розподілу</a:t>
            </a:r>
            <a:r>
              <a:rPr lang="ru-RU" dirty="0"/>
              <a:t> </a:t>
            </a:r>
            <a:r>
              <a:rPr lang="uk-UA" dirty="0"/>
              <a:t>–</a:t>
            </a:r>
            <a:r>
              <a:rPr lang="ru-RU" dirty="0"/>
              <a:t> </a:t>
            </a:r>
            <a:r>
              <a:rPr lang="uk-UA" dirty="0"/>
              <a:t>фонди споживання, відшкодування витрат і прибуток, що є необхідною умовою забезпечення безперервності виробництва. Окрім того, об’єктом фінансових відносин на підприємстві є всі грошові надходження та нагромадження, тобто фінансові ресурси підприємства.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602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835156" cy="580029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Суб’єктами фінансів підприємств</a:t>
            </a:r>
            <a:r>
              <a:rPr lang="uk-UA" dirty="0"/>
              <a:t> є державні органи (Державна податкова служба, Національний банк України, Міністерство фінансів України, Державне казначейство), підприємства, кредитно-фінансові інститути (комерційні банки, страхові компаній, інвестиційні фонди), власники підприємства, його працівники, покупцями та постачальники продукції підприємства.</a:t>
            </a:r>
            <a:endParaRPr lang="ru-RU" dirty="0"/>
          </a:p>
          <a:p>
            <a:r>
              <a:rPr lang="uk-UA" dirty="0"/>
              <a:t>Отже, до фінансів підприємств відносять наступні </a:t>
            </a:r>
            <a:r>
              <a:rPr lang="uk-UA" b="1" i="1" dirty="0"/>
              <a:t>види економічних відносин</a:t>
            </a:r>
            <a:r>
              <a:rPr lang="uk-UA" dirty="0"/>
              <a:t> підприємства:</a:t>
            </a:r>
            <a:endParaRPr lang="ru-RU" dirty="0"/>
          </a:p>
          <a:p>
            <a:pPr lvl="0"/>
            <a:r>
              <a:rPr lang="uk-UA" dirty="0"/>
              <a:t>з </a:t>
            </a:r>
            <a:r>
              <a:rPr lang="uk-UA" i="1" dirty="0"/>
              <a:t>власниками</a:t>
            </a:r>
            <a:r>
              <a:rPr lang="uk-UA" dirty="0"/>
              <a:t> під час формування статутного капіталу, виплати дивідендів;</a:t>
            </a:r>
            <a:endParaRPr lang="ru-RU" dirty="0"/>
          </a:p>
          <a:p>
            <a:pPr lvl="0"/>
            <a:r>
              <a:rPr lang="uk-UA" dirty="0"/>
              <a:t>із </a:t>
            </a:r>
            <a:r>
              <a:rPr lang="uk-UA" i="1" dirty="0"/>
              <a:t>постачальниками</a:t>
            </a:r>
            <a:r>
              <a:rPr lang="uk-UA" dirty="0"/>
              <a:t> та </a:t>
            </a:r>
            <a:r>
              <a:rPr lang="uk-UA" i="1" dirty="0"/>
              <a:t>покупцями</a:t>
            </a:r>
            <a:r>
              <a:rPr lang="uk-UA" dirty="0"/>
              <a:t> товарів (робіт, послуг) в процесі розрахунків та отримання первинних доходів відповідно;</a:t>
            </a:r>
            <a:endParaRPr lang="ru-RU" dirty="0"/>
          </a:p>
          <a:p>
            <a:pPr lvl="0"/>
            <a:r>
              <a:rPr lang="uk-UA" dirty="0"/>
              <a:t>з </a:t>
            </a:r>
            <a:r>
              <a:rPr lang="uk-UA" i="1" dirty="0"/>
              <a:t>іншими підприємствами</a:t>
            </a:r>
            <a:r>
              <a:rPr lang="uk-UA" dirty="0"/>
              <a:t> та </a:t>
            </a:r>
            <a:r>
              <a:rPr lang="uk-UA" i="1" dirty="0"/>
              <a:t>кредитно-фінансовими інститутами</a:t>
            </a:r>
            <a:r>
              <a:rPr lang="uk-UA" dirty="0"/>
              <a:t>, з приводу інвестування, залучення фінансових ресурсів, страхування ризиків та отримання інших фінансових послуг;</a:t>
            </a:r>
            <a:endParaRPr lang="ru-RU" dirty="0"/>
          </a:p>
          <a:p>
            <a:pPr lvl="0"/>
            <a:r>
              <a:rPr lang="uk-UA" dirty="0"/>
              <a:t>з </a:t>
            </a:r>
            <a:r>
              <a:rPr lang="uk-UA" i="1" dirty="0"/>
              <a:t>державними органами</a:t>
            </a:r>
            <a:r>
              <a:rPr lang="uk-UA" dirty="0"/>
              <a:t> під час формування і використання бюджету, позабюджетних фондів та ін.;</a:t>
            </a:r>
            <a:endParaRPr lang="ru-RU" dirty="0"/>
          </a:p>
          <a:p>
            <a:pPr lvl="0"/>
            <a:r>
              <a:rPr lang="uk-UA" dirty="0"/>
              <a:t>з </a:t>
            </a:r>
            <a:r>
              <a:rPr lang="uk-UA" i="1" dirty="0"/>
              <a:t>працівниками</a:t>
            </a:r>
            <a:r>
              <a:rPr lang="uk-UA" dirty="0"/>
              <a:t> підприємства в процесі формування і використання фонду оплати праці, стимулювання працівників, здійснення заходів соціально-економічного характеру;</a:t>
            </a:r>
            <a:endParaRPr lang="ru-RU" dirty="0"/>
          </a:p>
          <a:p>
            <a:r>
              <a:rPr lang="uk-UA" dirty="0"/>
              <a:t>6)	пов’язані з формування, розподілом і використання фондів фінансових ресурсів в </a:t>
            </a:r>
            <a:r>
              <a:rPr lang="uk-UA" i="1" dirty="0"/>
              <a:t>середині самого підприємства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89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2.	Фінансові ресурси підприємства 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Матеріальним носієм фінансів підприємств є </a:t>
            </a:r>
            <a:r>
              <a:rPr lang="uk-UA" b="1" dirty="0"/>
              <a:t>фінансові ресурси</a:t>
            </a:r>
            <a:r>
              <a:rPr lang="uk-UA" dirty="0"/>
              <a:t> – кошти що знаходяться в розпорядженні підприємства для забезпечення розширеного відтворення.</a:t>
            </a:r>
            <a:endParaRPr lang="ru-RU" dirty="0"/>
          </a:p>
          <a:p>
            <a:r>
              <a:rPr lang="uk-UA" dirty="0"/>
              <a:t>Більшість вчених поділяють фінансові ресурси підприємства на:</a:t>
            </a:r>
            <a:endParaRPr lang="ru-RU" dirty="0"/>
          </a:p>
          <a:p>
            <a:r>
              <a:rPr lang="uk-UA" dirty="0"/>
              <a:t>1)	</a:t>
            </a:r>
            <a:r>
              <a:rPr lang="uk-UA" i="1" dirty="0"/>
              <a:t>власні</a:t>
            </a:r>
            <a:r>
              <a:rPr lang="uk-UA" dirty="0"/>
              <a:t> (власний капітал, забезпечення наступних витрат і платежів);</a:t>
            </a:r>
            <a:endParaRPr lang="ru-RU" dirty="0"/>
          </a:p>
          <a:p>
            <a:r>
              <a:rPr lang="uk-UA" dirty="0"/>
              <a:t>2)	</a:t>
            </a:r>
            <a:r>
              <a:rPr lang="uk-UA" i="1" dirty="0"/>
              <a:t>позичені</a:t>
            </a:r>
            <a:r>
              <a:rPr lang="uk-UA" dirty="0"/>
              <a:t> (банківські кредити, інші фінансові зобов’язання);</a:t>
            </a:r>
            <a:endParaRPr lang="ru-RU" dirty="0"/>
          </a:p>
          <a:p>
            <a:r>
              <a:rPr lang="uk-UA" dirty="0"/>
              <a:t>3)	</a:t>
            </a:r>
            <a:r>
              <a:rPr lang="uk-UA" i="1" dirty="0"/>
              <a:t>залучені</a:t>
            </a:r>
            <a:r>
              <a:rPr lang="uk-UA" dirty="0"/>
              <a:t> (всі види кредиторської заборгованості, поточні зобов’язання за розрахунками).</a:t>
            </a:r>
            <a:endParaRPr lang="ru-RU" dirty="0"/>
          </a:p>
          <a:p>
            <a:r>
              <a:rPr lang="uk-UA" dirty="0"/>
              <a:t>Виділяють наступні джерела формування фінансових ресурсів підприємства (рис.3).</a:t>
            </a:r>
            <a:endParaRPr lang="ru-RU" dirty="0"/>
          </a:p>
          <a:p>
            <a:r>
              <a:rPr lang="uk-UA" dirty="0"/>
              <a:t>Започатковуючи ведення бізнесу учасники підприємства формують статутний капітал (1); в процесі здійснення своєї діяльності підприємство отримує доходи (2); у випадку недостатності власних джерел підприємство позичає фінансові ресурси на фінансовому ринку (3); також підприємство може отримувати бюджетні дотації, страхові відшкодування та інші кошти в результаті перерозподілу грошових надходжень (4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30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Рис</a:t>
            </a:r>
            <a:r>
              <a:rPr lang="uk-UA" dirty="0"/>
              <a:t>. 3. Джерела формування фінансових ресурсів підприємства</a:t>
            </a:r>
            <a:endParaRPr lang="ru-RU" dirty="0"/>
          </a:p>
          <a:p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36" y="914400"/>
            <a:ext cx="8732585" cy="409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4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r>
              <a:rPr lang="uk-UA" dirty="0"/>
              <a:t>Організація фінансів підприємств залежить від багатьох факторів, зокрема форми власності, організаційно-правової форми та напрямів діяльності. </a:t>
            </a:r>
            <a:endParaRPr lang="ru-RU" dirty="0"/>
          </a:p>
          <a:p>
            <a:r>
              <a:rPr lang="uk-UA" dirty="0"/>
              <a:t>Виділяють наступні основні принципи організації фінансів підприємств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922" y="1621236"/>
            <a:ext cx="10237650" cy="379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9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r>
              <a:rPr lang="uk-UA" dirty="0"/>
              <a:t>•	</a:t>
            </a:r>
            <a:r>
              <a:rPr lang="uk-UA" i="1" dirty="0"/>
              <a:t>плановості</a:t>
            </a:r>
            <a:r>
              <a:rPr lang="uk-UA" dirty="0"/>
              <a:t> проявляється у складанні фінансових планів (бюджетів) підприємства, що передбачає порядок формування і використання фінансових ресурсів;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фінансового співвідношення термінів</a:t>
            </a:r>
            <a:r>
              <a:rPr lang="uk-UA" dirty="0"/>
              <a:t> забезпечує оптимізацію грошового обороту підприємства через мінімізацію часового розриву між отриманням і використанням грошових коштів;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гнучкості</a:t>
            </a:r>
            <a:r>
              <a:rPr lang="uk-UA" dirty="0"/>
              <a:t> проявляється у можливості маневру у разі відхилення від запланованих показників;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раціональності</a:t>
            </a:r>
            <a:r>
              <a:rPr lang="uk-UA" dirty="0"/>
              <a:t> забезпечує інвестування в проекти з найвищим рівнем доходності за мінімального ризику;</a:t>
            </a:r>
            <a:endParaRPr lang="ru-RU" dirty="0"/>
          </a:p>
          <a:p>
            <a:r>
              <a:rPr lang="uk-UA" dirty="0"/>
              <a:t>•	</a:t>
            </a:r>
            <a:r>
              <a:rPr lang="uk-UA" i="1" dirty="0"/>
              <a:t>фінансової стійкості</a:t>
            </a:r>
            <a:r>
              <a:rPr lang="uk-UA" dirty="0"/>
              <a:t> проявляється у здатності підтримувати прийнятний рівень платоспроможності та ліквідності активів.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Для ефективного функціонування підприємства важливе значення має визначення оптимальної потреби у фінансових ресурсах, забезпечення структури, джерел їх формування та обґрунтованих напрямків їх використання.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792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909481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3.	Дохід підприємства, порядок його розподілу</a:t>
            </a:r>
          </a:p>
          <a:p>
            <a:endParaRPr lang="uk-UA" dirty="0"/>
          </a:p>
          <a:p>
            <a:r>
              <a:rPr lang="uk-UA" dirty="0"/>
              <a:t>В процесі здійснення своєї діяльності підприємство отримує доходи, що є ключовим джерелом фінансових ресурсів підприємства. </a:t>
            </a:r>
          </a:p>
          <a:p>
            <a:r>
              <a:rPr lang="uk-UA" dirty="0"/>
              <a:t>Доходи – це надходження активів або зменшення зобов’язань підприємства, отриманих в результаті виробничої, торговельної та іншої господарської діяльності підприємства.</a:t>
            </a:r>
          </a:p>
          <a:p>
            <a:r>
              <a:rPr lang="uk-UA" dirty="0"/>
              <a:t>Порядок розподілу доходу підприємства представлено на рис. 5.</a:t>
            </a:r>
          </a:p>
          <a:p>
            <a:r>
              <a:rPr lang="uk-UA" b="1" dirty="0"/>
              <a:t>Первинними доходами </a:t>
            </a:r>
            <a:r>
              <a:rPr lang="uk-UA" dirty="0"/>
              <a:t>підприємства є виручка від реалізації продукції (товарів, робіт, послуг). Відповідно до чинного законодавства отримана підприємством виручка підлягає оподаткуванню, зокрема сплачується податок на додану вартість, акцизний </a:t>
            </a:r>
            <a:r>
              <a:rPr lang="uk-UA" dirty="0" smtClean="0"/>
              <a:t>податок.</a:t>
            </a:r>
            <a:endParaRPr lang="uk-UA" dirty="0"/>
          </a:p>
          <a:p>
            <a:r>
              <a:rPr lang="uk-UA" dirty="0"/>
              <a:t>В процесі подальшого розподілу виручки відшкодовуються виробнича собівартість реалізованої продукції (робіт, послуг), собівартість реалізованих товарів. </a:t>
            </a:r>
          </a:p>
          <a:p>
            <a:r>
              <a:rPr lang="uk-UA" dirty="0"/>
              <a:t>В процесі своєї діяльності підприємство отримує інші доходи та здійснює інші витрати, не пов’язані з реалізацією продукції (товарів, робіт, послуг). Наприклад, здійснює капіталовкладення в інші підприємства, приймаючи учать в розподілі його прибутків та збитків, розміщує тимчасово вільні грошові кошти на депозитному рахунку в національній або іноземній валюті, залучає фінансові ресурси через банківські кредити чи шляхом емісії (випуску) цінних паперів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1653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9553" y="222450"/>
            <a:ext cx="4667534" cy="633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0513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</TotalTime>
  <Words>281</Words>
  <Application>Microsoft Office PowerPoint</Application>
  <PresentationFormat>Широкоэкранный</PresentationFormat>
  <Paragraphs>79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10</cp:revision>
  <dcterms:created xsi:type="dcterms:W3CDTF">2024-04-22T16:01:23Z</dcterms:created>
  <dcterms:modified xsi:type="dcterms:W3CDTF">2025-03-04T09:00:55Z</dcterms:modified>
</cp:coreProperties>
</file>