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51A1-6B61-4EFB-B242-55BF3EACE2A2}" type="datetimeFigureOut">
              <a:rPr lang="uk-UA" smtClean="0"/>
              <a:t>15.04.2024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39AF5-4464-4B2C-AFC2-0EF6A780A6F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84017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51A1-6B61-4EFB-B242-55BF3EACE2A2}" type="datetimeFigureOut">
              <a:rPr lang="uk-UA" smtClean="0"/>
              <a:t>15.04.2024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39AF5-4464-4B2C-AFC2-0EF6A780A6F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5754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51A1-6B61-4EFB-B242-55BF3EACE2A2}" type="datetimeFigureOut">
              <a:rPr lang="uk-UA" smtClean="0"/>
              <a:t>15.04.2024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39AF5-4464-4B2C-AFC2-0EF6A780A6F0}" type="slidenum">
              <a:rPr lang="uk-UA" smtClean="0"/>
              <a:t>‹#›</a:t>
            </a:fld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052571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51A1-6B61-4EFB-B242-55BF3EACE2A2}" type="datetimeFigureOut">
              <a:rPr lang="uk-UA" smtClean="0"/>
              <a:t>15.04.2024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39AF5-4464-4B2C-AFC2-0EF6A780A6F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555072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51A1-6B61-4EFB-B242-55BF3EACE2A2}" type="datetimeFigureOut">
              <a:rPr lang="uk-UA" smtClean="0"/>
              <a:t>15.04.2024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39AF5-4464-4B2C-AFC2-0EF6A780A6F0}" type="slidenum">
              <a:rPr lang="uk-UA" smtClean="0"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25632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51A1-6B61-4EFB-B242-55BF3EACE2A2}" type="datetimeFigureOut">
              <a:rPr lang="uk-UA" smtClean="0"/>
              <a:t>15.04.2024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39AF5-4464-4B2C-AFC2-0EF6A780A6F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652810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51A1-6B61-4EFB-B242-55BF3EACE2A2}" type="datetimeFigureOut">
              <a:rPr lang="uk-UA" smtClean="0"/>
              <a:t>15.04.2024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39AF5-4464-4B2C-AFC2-0EF6A780A6F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970060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51A1-6B61-4EFB-B242-55BF3EACE2A2}" type="datetimeFigureOut">
              <a:rPr lang="uk-UA" smtClean="0"/>
              <a:t>15.04.2024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39AF5-4464-4B2C-AFC2-0EF6A780A6F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91060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51A1-6B61-4EFB-B242-55BF3EACE2A2}" type="datetimeFigureOut">
              <a:rPr lang="uk-UA" smtClean="0"/>
              <a:t>15.04.2024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39AF5-4464-4B2C-AFC2-0EF6A780A6F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25785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51A1-6B61-4EFB-B242-55BF3EACE2A2}" type="datetimeFigureOut">
              <a:rPr lang="uk-UA" smtClean="0"/>
              <a:t>15.04.2024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39AF5-4464-4B2C-AFC2-0EF6A780A6F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070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51A1-6B61-4EFB-B242-55BF3EACE2A2}" type="datetimeFigureOut">
              <a:rPr lang="uk-UA" smtClean="0"/>
              <a:t>15.04.2024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39AF5-4464-4B2C-AFC2-0EF6A780A6F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30147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51A1-6B61-4EFB-B242-55BF3EACE2A2}" type="datetimeFigureOut">
              <a:rPr lang="uk-UA" smtClean="0"/>
              <a:t>15.04.2024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39AF5-4464-4B2C-AFC2-0EF6A780A6F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68780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51A1-6B61-4EFB-B242-55BF3EACE2A2}" type="datetimeFigureOut">
              <a:rPr lang="uk-UA" smtClean="0"/>
              <a:t>15.04.2024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39AF5-4464-4B2C-AFC2-0EF6A780A6F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42687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51A1-6B61-4EFB-B242-55BF3EACE2A2}" type="datetimeFigureOut">
              <a:rPr lang="uk-UA" smtClean="0"/>
              <a:t>15.04.2024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39AF5-4464-4B2C-AFC2-0EF6A780A6F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77907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51A1-6B61-4EFB-B242-55BF3EACE2A2}" type="datetimeFigureOut">
              <a:rPr lang="uk-UA" smtClean="0"/>
              <a:t>15.04.2024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39AF5-4464-4B2C-AFC2-0EF6A780A6F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66818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51A1-6B61-4EFB-B242-55BF3EACE2A2}" type="datetimeFigureOut">
              <a:rPr lang="uk-UA" smtClean="0"/>
              <a:t>15.04.2024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39AF5-4464-4B2C-AFC2-0EF6A780A6F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24986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E51A1-6B61-4EFB-B242-55BF3EACE2A2}" type="datetimeFigureOut">
              <a:rPr lang="uk-UA" smtClean="0"/>
              <a:t>15.04.2024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7539AF5-4464-4B2C-AFC2-0EF6A780A6F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66325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ru-RU" b="1" dirty="0"/>
              <a:t>ФІНАНСИ ДОМОГОСПОДАРСТВ</a:t>
            </a:r>
            <a:r>
              <a:rPr lang="ru-RU" dirty="0"/>
              <a:t/>
            </a:r>
            <a:br>
              <a:rPr lang="ru-RU" dirty="0"/>
            </a:b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3370997"/>
            <a:ext cx="7766936" cy="2115403"/>
          </a:xfrm>
        </p:spPr>
        <p:txBody>
          <a:bodyPr/>
          <a:lstStyle/>
          <a:p>
            <a:pPr algn="l"/>
            <a:r>
              <a:rPr lang="ru-RU" b="1" i="1" dirty="0">
                <a:solidFill>
                  <a:schemeClr val="tx1"/>
                </a:solidFill>
              </a:rPr>
              <a:t>1. </a:t>
            </a:r>
            <a:r>
              <a:rPr lang="ru-RU" b="1" i="1" dirty="0" err="1">
                <a:solidFill>
                  <a:schemeClr val="tx1"/>
                </a:solidFill>
              </a:rPr>
              <a:t>Домогосподарство</a:t>
            </a:r>
            <a:r>
              <a:rPr lang="ru-RU" b="1" i="1" dirty="0">
                <a:solidFill>
                  <a:schemeClr val="tx1"/>
                </a:solidFill>
              </a:rPr>
              <a:t> як </a:t>
            </a:r>
            <a:r>
              <a:rPr lang="ru-RU" b="1" i="1" dirty="0" err="1">
                <a:solidFill>
                  <a:schemeClr val="tx1"/>
                </a:solidFill>
              </a:rPr>
              <a:t>суб’єкт</a:t>
            </a:r>
            <a:r>
              <a:rPr lang="ru-RU" b="1" i="1" dirty="0">
                <a:solidFill>
                  <a:schemeClr val="tx1"/>
                </a:solidFill>
              </a:rPr>
              <a:t> </a:t>
            </a:r>
            <a:r>
              <a:rPr lang="ru-RU" b="1" i="1" dirty="0" err="1">
                <a:solidFill>
                  <a:schemeClr val="tx1"/>
                </a:solidFill>
              </a:rPr>
              <a:t>фінансових</a:t>
            </a:r>
            <a:r>
              <a:rPr lang="ru-RU" b="1" i="1" dirty="0">
                <a:solidFill>
                  <a:schemeClr val="tx1"/>
                </a:solidFill>
              </a:rPr>
              <a:t> </a:t>
            </a:r>
            <a:r>
              <a:rPr lang="ru-RU" b="1" i="1" dirty="0" err="1">
                <a:solidFill>
                  <a:schemeClr val="tx1"/>
                </a:solidFill>
              </a:rPr>
              <a:t>відносин</a:t>
            </a:r>
            <a:endParaRPr lang="ru-RU" dirty="0">
              <a:solidFill>
                <a:schemeClr val="tx1"/>
              </a:solidFill>
            </a:endParaRPr>
          </a:p>
          <a:p>
            <a:pPr algn="l"/>
            <a:r>
              <a:rPr lang="ru-RU" b="1" i="1" dirty="0">
                <a:solidFill>
                  <a:schemeClr val="tx1"/>
                </a:solidFill>
              </a:rPr>
              <a:t>2. </a:t>
            </a:r>
            <a:r>
              <a:rPr lang="ru-RU" b="1" i="1" dirty="0" err="1">
                <a:solidFill>
                  <a:schemeClr val="tx1"/>
                </a:solidFill>
              </a:rPr>
              <a:t>Сутність</a:t>
            </a:r>
            <a:r>
              <a:rPr lang="ru-RU" b="1" i="1" dirty="0">
                <a:solidFill>
                  <a:schemeClr val="tx1"/>
                </a:solidFill>
              </a:rPr>
              <a:t> </a:t>
            </a:r>
            <a:r>
              <a:rPr lang="ru-RU" b="1" i="1" dirty="0" err="1">
                <a:solidFill>
                  <a:schemeClr val="tx1"/>
                </a:solidFill>
              </a:rPr>
              <a:t>фінансів</a:t>
            </a:r>
            <a:r>
              <a:rPr lang="ru-RU" b="1" i="1" dirty="0">
                <a:solidFill>
                  <a:schemeClr val="tx1"/>
                </a:solidFill>
              </a:rPr>
              <a:t> </a:t>
            </a:r>
            <a:r>
              <a:rPr lang="ru-RU" b="1" i="1" dirty="0" err="1">
                <a:solidFill>
                  <a:schemeClr val="tx1"/>
                </a:solidFill>
              </a:rPr>
              <a:t>домогосподарств</a:t>
            </a:r>
            <a:r>
              <a:rPr lang="ru-RU" b="1" i="1" dirty="0">
                <a:solidFill>
                  <a:schemeClr val="tx1"/>
                </a:solidFill>
              </a:rPr>
              <a:t> та </a:t>
            </a:r>
            <a:r>
              <a:rPr lang="ru-RU" b="1" i="1" dirty="0" err="1">
                <a:solidFill>
                  <a:schemeClr val="tx1"/>
                </a:solidFill>
              </a:rPr>
              <a:t>їх</a:t>
            </a:r>
            <a:r>
              <a:rPr lang="ru-RU" b="1" i="1" dirty="0">
                <a:solidFill>
                  <a:schemeClr val="tx1"/>
                </a:solidFill>
              </a:rPr>
              <a:t> </a:t>
            </a:r>
            <a:r>
              <a:rPr lang="ru-RU" b="1" i="1" dirty="0" err="1">
                <a:solidFill>
                  <a:schemeClr val="tx1"/>
                </a:solidFill>
              </a:rPr>
              <a:t>функції</a:t>
            </a:r>
            <a:endParaRPr lang="ru-RU" dirty="0">
              <a:solidFill>
                <a:schemeClr val="tx1"/>
              </a:solidFill>
            </a:endParaRPr>
          </a:p>
          <a:p>
            <a:pPr algn="l"/>
            <a:r>
              <a:rPr lang="ru-RU" b="1" i="1" dirty="0">
                <a:solidFill>
                  <a:schemeClr val="tx1"/>
                </a:solidFill>
              </a:rPr>
              <a:t>3. Бюджет </a:t>
            </a:r>
            <a:r>
              <a:rPr lang="ru-RU" b="1" i="1" dirty="0" err="1">
                <a:solidFill>
                  <a:schemeClr val="tx1"/>
                </a:solidFill>
              </a:rPr>
              <a:t>домогосподарства</a:t>
            </a:r>
            <a:r>
              <a:rPr lang="ru-RU" b="1" i="1" dirty="0">
                <a:solidFill>
                  <a:schemeClr val="tx1"/>
                </a:solidFill>
              </a:rPr>
              <a:t>, </a:t>
            </a:r>
            <a:r>
              <a:rPr lang="ru-RU" b="1" i="1" dirty="0" err="1">
                <a:solidFill>
                  <a:schemeClr val="tx1"/>
                </a:solidFill>
              </a:rPr>
              <a:t>його</a:t>
            </a:r>
            <a:r>
              <a:rPr lang="ru-RU" b="1" i="1" dirty="0">
                <a:solidFill>
                  <a:schemeClr val="tx1"/>
                </a:solidFill>
              </a:rPr>
              <a:t> структура. </a:t>
            </a:r>
            <a:r>
              <a:rPr lang="ru-RU" b="1" i="1" dirty="0" err="1">
                <a:solidFill>
                  <a:schemeClr val="tx1"/>
                </a:solidFill>
              </a:rPr>
              <a:t>Сукупні</a:t>
            </a:r>
            <a:endParaRPr lang="ru-RU" dirty="0">
              <a:solidFill>
                <a:schemeClr val="tx1"/>
              </a:solidFill>
            </a:endParaRPr>
          </a:p>
          <a:p>
            <a:pPr algn="l"/>
            <a:r>
              <a:rPr lang="ru-RU" b="1" i="1" dirty="0" err="1">
                <a:solidFill>
                  <a:schemeClr val="tx1"/>
                </a:solidFill>
              </a:rPr>
              <a:t>ресурси</a:t>
            </a:r>
            <a:r>
              <a:rPr lang="ru-RU" b="1" i="1" dirty="0">
                <a:solidFill>
                  <a:schemeClr val="tx1"/>
                </a:solidFill>
              </a:rPr>
              <a:t> і </a:t>
            </a:r>
            <a:r>
              <a:rPr lang="ru-RU" b="1" i="1" dirty="0" err="1">
                <a:solidFill>
                  <a:schemeClr val="tx1"/>
                </a:solidFill>
              </a:rPr>
              <a:t>сукупні</a:t>
            </a:r>
            <a:r>
              <a:rPr lang="ru-RU" b="1" i="1" dirty="0">
                <a:solidFill>
                  <a:schemeClr val="tx1"/>
                </a:solidFill>
              </a:rPr>
              <a:t> </a:t>
            </a:r>
            <a:r>
              <a:rPr lang="ru-RU" b="1" i="1" dirty="0" err="1">
                <a:solidFill>
                  <a:schemeClr val="tx1"/>
                </a:solidFill>
              </a:rPr>
              <a:t>витрати</a:t>
            </a:r>
            <a:r>
              <a:rPr lang="ru-RU" b="1" i="1" dirty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домогосподарств</a:t>
            </a:r>
            <a:endParaRPr lang="ru-RU" b="1" i="1" dirty="0" smtClean="0">
              <a:solidFill>
                <a:schemeClr val="tx1"/>
              </a:solidFill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4. </a:t>
            </a:r>
            <a:r>
              <a:rPr lang="ru-RU" dirty="0" err="1" smtClean="0">
                <a:solidFill>
                  <a:schemeClr val="tx1"/>
                </a:solidFill>
              </a:rPr>
              <a:t>Заощадження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домогосподарств</a:t>
            </a:r>
            <a:endParaRPr lang="ru-RU" dirty="0">
              <a:solidFill>
                <a:schemeClr val="tx1"/>
              </a:solidFill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7197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5321" y="354843"/>
            <a:ext cx="10008863" cy="6073252"/>
          </a:xfrm>
        </p:spPr>
        <p:txBody>
          <a:bodyPr>
            <a:normAutofit fontScale="92500"/>
          </a:bodyPr>
          <a:lstStyle/>
          <a:p>
            <a:r>
              <a:rPr lang="ru-RU" sz="2000" b="1" i="1" dirty="0"/>
              <a:t>3. Бюджет </a:t>
            </a:r>
            <a:r>
              <a:rPr lang="ru-RU" sz="2000" b="1" i="1" dirty="0" err="1"/>
              <a:t>домогосподарства</a:t>
            </a:r>
            <a:r>
              <a:rPr lang="ru-RU" sz="2000" b="1" i="1" dirty="0"/>
              <a:t>, </a:t>
            </a:r>
            <a:r>
              <a:rPr lang="ru-RU" sz="2000" b="1" i="1" dirty="0" err="1"/>
              <a:t>його</a:t>
            </a:r>
            <a:r>
              <a:rPr lang="ru-RU" sz="2000" b="1" i="1" dirty="0"/>
              <a:t> структура. </a:t>
            </a:r>
            <a:r>
              <a:rPr lang="ru-RU" sz="2000" b="1" i="1" dirty="0" err="1"/>
              <a:t>Сукупні</a:t>
            </a:r>
            <a:r>
              <a:rPr lang="ru-RU" sz="2000" b="1" i="1" dirty="0"/>
              <a:t> </a:t>
            </a:r>
            <a:r>
              <a:rPr lang="ru-RU" sz="2000" b="1" i="1" dirty="0" err="1"/>
              <a:t>ресурси</a:t>
            </a:r>
            <a:r>
              <a:rPr lang="ru-RU" sz="2000" b="1" i="1" dirty="0"/>
              <a:t> і </a:t>
            </a:r>
            <a:r>
              <a:rPr lang="ru-RU" sz="2000" b="1" i="1" dirty="0" err="1"/>
              <a:t>сукупні</a:t>
            </a:r>
            <a:r>
              <a:rPr lang="ru-RU" sz="2000" b="1" i="1" dirty="0"/>
              <a:t> </a:t>
            </a:r>
            <a:r>
              <a:rPr lang="ru-RU" sz="2000" b="1" i="1" dirty="0" err="1"/>
              <a:t>витрати</a:t>
            </a:r>
            <a:r>
              <a:rPr lang="ru-RU" sz="2000" b="1" i="1" dirty="0"/>
              <a:t> </a:t>
            </a:r>
            <a:r>
              <a:rPr lang="ru-RU" sz="2000" b="1" i="1" dirty="0" err="1"/>
              <a:t>домогосподарств</a:t>
            </a:r>
            <a:endParaRPr lang="ru-RU" sz="2000" dirty="0"/>
          </a:p>
          <a:p>
            <a:r>
              <a:rPr lang="ru-RU" sz="2000" dirty="0"/>
              <a:t> </a:t>
            </a:r>
          </a:p>
          <a:p>
            <a:r>
              <a:rPr lang="ru-RU" sz="2000" b="1" i="1" u="sng" dirty="0"/>
              <a:t>Бюджет </a:t>
            </a:r>
            <a:r>
              <a:rPr lang="ru-RU" sz="2000" b="1" i="1" u="sng" dirty="0" err="1"/>
              <a:t>домогосподарства</a:t>
            </a:r>
            <a:r>
              <a:rPr lang="ru-RU" sz="2000" b="1" i="1" u="sng" dirty="0"/>
              <a:t> </a:t>
            </a:r>
            <a:r>
              <a:rPr lang="ru-RU" sz="2000" i="1" dirty="0"/>
              <a:t>– </a:t>
            </a:r>
            <a:r>
              <a:rPr lang="ru-RU" sz="2000" b="1" i="1" dirty="0"/>
              <a:t>баланс </a:t>
            </a:r>
            <a:r>
              <a:rPr lang="ru-RU" sz="2000" b="1" i="1" dirty="0" err="1"/>
              <a:t>фактичних</a:t>
            </a:r>
            <a:r>
              <a:rPr lang="ru-RU" sz="2000" b="1" i="1" dirty="0"/>
              <a:t> </a:t>
            </a:r>
            <a:r>
              <a:rPr lang="ru-RU" sz="2000" b="1" i="1" dirty="0" err="1"/>
              <a:t>доходів</a:t>
            </a:r>
            <a:r>
              <a:rPr lang="ru-RU" sz="2000" b="1" i="1" dirty="0"/>
              <a:t> і </a:t>
            </a:r>
            <a:r>
              <a:rPr lang="ru-RU" sz="2000" b="1" i="1" dirty="0" err="1"/>
              <a:t>витрат</a:t>
            </a:r>
            <a:r>
              <a:rPr lang="ru-RU" sz="2000" b="1" i="1" dirty="0"/>
              <a:t> за </a:t>
            </a:r>
            <a:r>
              <a:rPr lang="ru-RU" sz="2000" b="1" i="1" dirty="0" err="1"/>
              <a:t>певний</a:t>
            </a:r>
            <a:r>
              <a:rPr lang="ru-RU" sz="2000" b="1" i="1" dirty="0"/>
              <a:t> </a:t>
            </a:r>
            <a:r>
              <a:rPr lang="ru-RU" sz="2000" b="1" i="1" dirty="0" err="1"/>
              <a:t>період</a:t>
            </a:r>
            <a:r>
              <a:rPr lang="ru-RU" sz="2000" b="1" i="1" dirty="0"/>
              <a:t> часу (квартал, </a:t>
            </a:r>
            <a:r>
              <a:rPr lang="ru-RU" sz="2000" b="1" i="1" dirty="0" err="1"/>
              <a:t>місяць</a:t>
            </a:r>
            <a:r>
              <a:rPr lang="ru-RU" sz="2000" b="1" i="1" dirty="0"/>
              <a:t>, </a:t>
            </a:r>
            <a:r>
              <a:rPr lang="ru-RU" sz="2000" b="1" i="1" dirty="0" err="1"/>
              <a:t>рік</a:t>
            </a:r>
            <a:r>
              <a:rPr lang="ru-RU" sz="2000" b="1" i="1" dirty="0"/>
              <a:t>) та </a:t>
            </a:r>
            <a:r>
              <a:rPr lang="ru-RU" sz="2000" b="1" i="1" dirty="0" err="1"/>
              <a:t>фінансова</a:t>
            </a:r>
            <a:r>
              <a:rPr lang="ru-RU" sz="2000" b="1" i="1" dirty="0"/>
              <a:t> база </a:t>
            </a:r>
            <a:r>
              <a:rPr lang="ru-RU" sz="2000" b="1" i="1" dirty="0" err="1"/>
              <a:t>життя</a:t>
            </a:r>
            <a:r>
              <a:rPr lang="ru-RU" sz="2000" b="1" i="1" dirty="0"/>
              <a:t>, </a:t>
            </a:r>
            <a:r>
              <a:rPr lang="ru-RU" sz="2000" b="1" i="1" dirty="0" err="1"/>
              <a:t>що</a:t>
            </a:r>
            <a:r>
              <a:rPr lang="ru-RU" sz="2000" b="1" i="1" dirty="0"/>
              <a:t> </a:t>
            </a:r>
            <a:r>
              <a:rPr lang="ru-RU" sz="2000" b="1" i="1" dirty="0" err="1"/>
              <a:t>надає</a:t>
            </a:r>
            <a:r>
              <a:rPr lang="ru-RU" sz="2000" b="1" i="1" dirty="0"/>
              <a:t> </a:t>
            </a:r>
            <a:r>
              <a:rPr lang="ru-RU" sz="2000" b="1" i="1" dirty="0" err="1"/>
              <a:t>домогосподарству</a:t>
            </a:r>
            <a:r>
              <a:rPr lang="ru-RU" sz="2000" b="1" i="1" dirty="0"/>
              <a:t> </a:t>
            </a:r>
            <a:r>
              <a:rPr lang="ru-RU" sz="2000" b="1" i="1" dirty="0" err="1"/>
              <a:t>власного</a:t>
            </a:r>
            <a:r>
              <a:rPr lang="ru-RU" sz="2000" b="1" i="1" dirty="0"/>
              <a:t> стилю </a:t>
            </a:r>
            <a:r>
              <a:rPr lang="ru-RU" sz="2000" b="1" i="1" dirty="0" err="1"/>
              <a:t>споживання</a:t>
            </a:r>
            <a:r>
              <a:rPr lang="ru-RU" sz="2000" b="1" i="1" dirty="0"/>
              <a:t> та </a:t>
            </a:r>
            <a:r>
              <a:rPr lang="ru-RU" sz="2000" b="1" i="1" dirty="0" err="1"/>
              <a:t>життєдіяльності</a:t>
            </a:r>
            <a:r>
              <a:rPr lang="ru-RU" sz="2000" b="1" i="1" dirty="0"/>
              <a:t>.</a:t>
            </a:r>
            <a:endParaRPr lang="ru-RU" sz="2000" dirty="0"/>
          </a:p>
          <a:p>
            <a:r>
              <a:rPr lang="ru-RU" sz="2000" b="1" u="sng" dirty="0"/>
              <a:t>Доходи</a:t>
            </a:r>
            <a:r>
              <a:rPr lang="ru-RU" sz="2000" dirty="0"/>
              <a:t> є </a:t>
            </a:r>
            <a:r>
              <a:rPr lang="ru-RU" sz="2000" dirty="0" err="1"/>
              <a:t>основним</a:t>
            </a:r>
            <a:r>
              <a:rPr lang="ru-RU" sz="2000" dirty="0"/>
              <a:t> </a:t>
            </a:r>
            <a:r>
              <a:rPr lang="ru-RU" sz="2000" dirty="0" err="1"/>
              <a:t>джерелом</a:t>
            </a:r>
            <a:r>
              <a:rPr lang="ru-RU" sz="2000" dirty="0"/>
              <a:t> </a:t>
            </a:r>
            <a:r>
              <a:rPr lang="ru-RU" sz="2000" dirty="0" err="1"/>
              <a:t>задоволення</a:t>
            </a:r>
            <a:r>
              <a:rPr lang="ru-RU" sz="2000" dirty="0"/>
              <a:t> потреб </a:t>
            </a:r>
            <a:r>
              <a:rPr lang="ru-RU" sz="2000" dirty="0" err="1"/>
              <a:t>домогосподарств</a:t>
            </a:r>
            <a:r>
              <a:rPr lang="ru-RU" sz="2000" dirty="0"/>
              <a:t> в </a:t>
            </a:r>
            <a:r>
              <a:rPr lang="ru-RU" sz="2000" dirty="0" err="1"/>
              <a:t>споживчих</a:t>
            </a:r>
            <a:r>
              <a:rPr lang="ru-RU" sz="2000" dirty="0"/>
              <a:t> товарах і </a:t>
            </a:r>
            <a:r>
              <a:rPr lang="ru-RU" sz="2000" dirty="0" err="1"/>
              <a:t>послугах</a:t>
            </a:r>
            <a:r>
              <a:rPr lang="ru-RU" sz="2000" dirty="0"/>
              <a:t>, </a:t>
            </a:r>
            <a:r>
              <a:rPr lang="ru-RU" sz="2000" dirty="0" err="1"/>
              <a:t>накопичення</a:t>
            </a:r>
            <a:r>
              <a:rPr lang="ru-RU" sz="2000" dirty="0"/>
              <a:t> і </a:t>
            </a:r>
            <a:r>
              <a:rPr lang="ru-RU" sz="2000" dirty="0" err="1"/>
              <a:t>збереження</a:t>
            </a:r>
            <a:r>
              <a:rPr lang="ru-RU" sz="2000" dirty="0"/>
              <a:t>, </a:t>
            </a:r>
            <a:r>
              <a:rPr lang="ru-RU" sz="2000" dirty="0" err="1"/>
              <a:t>обов’язкових</a:t>
            </a:r>
            <a:r>
              <a:rPr lang="ru-RU" sz="2000" dirty="0"/>
              <a:t> </a:t>
            </a:r>
            <a:r>
              <a:rPr lang="ru-RU" sz="2000" dirty="0" err="1"/>
              <a:t>платежів</a:t>
            </a:r>
            <a:r>
              <a:rPr lang="ru-RU" sz="2000" dirty="0"/>
              <a:t>, </a:t>
            </a:r>
            <a:r>
              <a:rPr lang="ru-RU" sz="2000" dirty="0" err="1"/>
              <a:t>тобто</a:t>
            </a:r>
            <a:r>
              <a:rPr lang="ru-RU" sz="2000" dirty="0"/>
              <a:t> </a:t>
            </a:r>
            <a:r>
              <a:rPr lang="ru-RU" sz="2000" dirty="0" err="1"/>
              <a:t>здійснення</a:t>
            </a:r>
            <a:r>
              <a:rPr lang="ru-RU" sz="2000" dirty="0"/>
              <a:t> </a:t>
            </a:r>
            <a:r>
              <a:rPr lang="ru-RU" sz="2000" dirty="0" err="1"/>
              <a:t>витрат</a:t>
            </a:r>
            <a:r>
              <a:rPr lang="ru-RU" sz="2000" dirty="0"/>
              <a:t>. </a:t>
            </a:r>
            <a:r>
              <a:rPr lang="ru-RU" sz="2000" dirty="0" err="1"/>
              <a:t>Нерозривний</a:t>
            </a:r>
            <a:r>
              <a:rPr lang="ru-RU" sz="2000" dirty="0"/>
              <a:t> </a:t>
            </a:r>
            <a:r>
              <a:rPr lang="ru-RU" sz="2000" dirty="0" err="1"/>
              <a:t>зв’язок</a:t>
            </a:r>
            <a:r>
              <a:rPr lang="ru-RU" sz="2000" dirty="0"/>
              <a:t> </a:t>
            </a:r>
            <a:r>
              <a:rPr lang="ru-RU" sz="2000" dirty="0" err="1"/>
              <a:t>доходів</a:t>
            </a:r>
            <a:r>
              <a:rPr lang="ru-RU" sz="2000" dirty="0"/>
              <a:t> та </a:t>
            </a:r>
            <a:r>
              <a:rPr lang="ru-RU" sz="2000" dirty="0" err="1"/>
              <a:t>витрат</a:t>
            </a:r>
            <a:r>
              <a:rPr lang="ru-RU" sz="2000" dirty="0"/>
              <a:t> </a:t>
            </a:r>
            <a:r>
              <a:rPr lang="ru-RU" sz="2000" dirty="0" err="1"/>
              <a:t>домогосподарств</a:t>
            </a:r>
            <a:r>
              <a:rPr lang="ru-RU" sz="2000" dirty="0"/>
              <a:t> </a:t>
            </a:r>
            <a:r>
              <a:rPr lang="ru-RU" sz="2000" dirty="0" err="1"/>
              <a:t>проявляється</a:t>
            </a:r>
            <a:r>
              <a:rPr lang="ru-RU" sz="2000" dirty="0"/>
              <a:t> перш за все в </a:t>
            </a:r>
            <a:r>
              <a:rPr lang="ru-RU" sz="2000" dirty="0" err="1"/>
              <a:t>залежності</a:t>
            </a:r>
            <a:r>
              <a:rPr lang="ru-RU" sz="2000" dirty="0"/>
              <a:t> </a:t>
            </a:r>
            <a:r>
              <a:rPr lang="ru-RU" sz="2000" dirty="0" err="1"/>
              <a:t>структури</a:t>
            </a:r>
            <a:r>
              <a:rPr lang="ru-RU" sz="2000" dirty="0"/>
              <a:t> і </a:t>
            </a:r>
            <a:r>
              <a:rPr lang="ru-RU" sz="2000" dirty="0" err="1"/>
              <a:t>обсягу</a:t>
            </a:r>
            <a:r>
              <a:rPr lang="ru-RU" sz="2000" dirty="0"/>
              <a:t> </a:t>
            </a:r>
            <a:r>
              <a:rPr lang="ru-RU" sz="2000" dirty="0" err="1"/>
              <a:t>витрат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ru-RU" sz="2000" dirty="0" err="1"/>
              <a:t>структури</a:t>
            </a:r>
            <a:r>
              <a:rPr lang="ru-RU" sz="2000" dirty="0"/>
              <a:t> і </a:t>
            </a:r>
            <a:r>
              <a:rPr lang="ru-RU" sz="2000" dirty="0" err="1"/>
              <a:t>обсягу</a:t>
            </a:r>
            <a:r>
              <a:rPr lang="ru-RU" sz="2000" dirty="0"/>
              <a:t> </a:t>
            </a:r>
            <a:r>
              <a:rPr lang="ru-RU" sz="2000" dirty="0" err="1"/>
              <a:t>доходів</a:t>
            </a:r>
            <a:r>
              <a:rPr lang="ru-RU" sz="2000" dirty="0"/>
              <a:t>. </a:t>
            </a:r>
            <a:r>
              <a:rPr lang="ru-RU" sz="2000" dirty="0" err="1"/>
              <a:t>Наприклад</a:t>
            </a:r>
            <a:r>
              <a:rPr lang="ru-RU" sz="2000" dirty="0"/>
              <a:t>, при </a:t>
            </a:r>
            <a:r>
              <a:rPr lang="ru-RU" sz="2000" dirty="0" err="1"/>
              <a:t>зниженні</a:t>
            </a:r>
            <a:r>
              <a:rPr lang="ru-RU" sz="2000" dirty="0"/>
              <a:t> </a:t>
            </a:r>
            <a:r>
              <a:rPr lang="ru-RU" sz="2000" dirty="0" err="1"/>
              <a:t>загального</a:t>
            </a:r>
            <a:r>
              <a:rPr lang="ru-RU" sz="2000" dirty="0"/>
              <a:t> </a:t>
            </a:r>
            <a:r>
              <a:rPr lang="ru-RU" sz="2000" dirty="0" err="1"/>
              <a:t>рівня</a:t>
            </a:r>
            <a:r>
              <a:rPr lang="ru-RU" sz="2000" dirty="0"/>
              <a:t> </a:t>
            </a:r>
            <a:r>
              <a:rPr lang="ru-RU" sz="2000" dirty="0" err="1"/>
              <a:t>доходів</a:t>
            </a:r>
            <a:r>
              <a:rPr lang="ru-RU" sz="2000" dirty="0"/>
              <a:t> все </a:t>
            </a:r>
            <a:r>
              <a:rPr lang="ru-RU" sz="2000" dirty="0" err="1"/>
              <a:t>меншу</a:t>
            </a:r>
            <a:r>
              <a:rPr lang="ru-RU" sz="2000" dirty="0"/>
              <a:t> </a:t>
            </a:r>
            <a:r>
              <a:rPr lang="ru-RU" sz="2000" dirty="0" err="1"/>
              <a:t>їх</a:t>
            </a:r>
            <a:r>
              <a:rPr lang="ru-RU" sz="2000" dirty="0"/>
              <a:t> </a:t>
            </a:r>
            <a:r>
              <a:rPr lang="ru-RU" sz="2000" dirty="0" err="1"/>
              <a:t>частку</a:t>
            </a:r>
            <a:r>
              <a:rPr lang="ru-RU" sz="2000" dirty="0"/>
              <a:t> </a:t>
            </a:r>
            <a:r>
              <a:rPr lang="ru-RU" sz="2000" dirty="0" err="1"/>
              <a:t>можна</a:t>
            </a:r>
            <a:r>
              <a:rPr lang="ru-RU" sz="2000" dirty="0"/>
              <a:t> </a:t>
            </a:r>
            <a:r>
              <a:rPr lang="ru-RU" sz="2000" dirty="0" err="1"/>
              <a:t>витратити</a:t>
            </a:r>
            <a:r>
              <a:rPr lang="ru-RU" sz="2000" dirty="0"/>
              <a:t> на </a:t>
            </a:r>
            <a:r>
              <a:rPr lang="ru-RU" sz="2000" dirty="0" err="1"/>
              <a:t>накопичення</a:t>
            </a:r>
            <a:r>
              <a:rPr lang="ru-RU" sz="2000" dirty="0"/>
              <a:t> і </a:t>
            </a:r>
            <a:r>
              <a:rPr lang="ru-RU" sz="2000" dirty="0" err="1"/>
              <a:t>заощадження</a:t>
            </a:r>
            <a:r>
              <a:rPr lang="ru-RU" sz="2000" dirty="0"/>
              <a:t>, тому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існує</a:t>
            </a:r>
            <a:r>
              <a:rPr lang="ru-RU" sz="2000" dirty="0"/>
              <a:t> </a:t>
            </a:r>
            <a:r>
              <a:rPr lang="ru-RU" sz="2000" dirty="0" err="1"/>
              <a:t>визначений</a:t>
            </a:r>
            <a:r>
              <a:rPr lang="ru-RU" sz="2000" dirty="0"/>
              <a:t> </a:t>
            </a:r>
            <a:r>
              <a:rPr lang="ru-RU" sz="2000" dirty="0" err="1"/>
              <a:t>фізіологічний</a:t>
            </a:r>
            <a:r>
              <a:rPr lang="ru-RU" sz="2000" dirty="0"/>
              <a:t> і </a:t>
            </a:r>
            <a:r>
              <a:rPr lang="ru-RU" sz="2000" dirty="0" err="1"/>
              <a:t>соціальний</a:t>
            </a:r>
            <a:r>
              <a:rPr lang="ru-RU" sz="2000" dirty="0"/>
              <a:t> </a:t>
            </a:r>
            <a:r>
              <a:rPr lang="ru-RU" sz="2000" dirty="0" err="1"/>
              <a:t>мінімум</a:t>
            </a:r>
            <a:r>
              <a:rPr lang="ru-RU" sz="2000" dirty="0"/>
              <a:t> </a:t>
            </a:r>
            <a:r>
              <a:rPr lang="ru-RU" sz="2000" dirty="0" err="1"/>
              <a:t>споживчих</a:t>
            </a:r>
            <a:r>
              <a:rPr lang="ru-RU" sz="2000" dirty="0"/>
              <a:t> </a:t>
            </a:r>
            <a:r>
              <a:rPr lang="ru-RU" sz="2000" dirty="0" err="1"/>
              <a:t>товарів</a:t>
            </a:r>
            <a:r>
              <a:rPr lang="ru-RU" sz="2000" dirty="0"/>
              <a:t> і </a:t>
            </a:r>
            <a:r>
              <a:rPr lang="ru-RU" sz="2000" dirty="0" err="1"/>
              <a:t>послуг</a:t>
            </a:r>
            <a:r>
              <a:rPr lang="ru-RU" sz="2000" dirty="0"/>
              <a:t>, </a:t>
            </a:r>
            <a:r>
              <a:rPr lang="ru-RU" sz="2000" dirty="0" err="1"/>
              <a:t>який</a:t>
            </a:r>
            <a:r>
              <a:rPr lang="ru-RU" sz="2000" dirty="0"/>
              <a:t> будь-яке </a:t>
            </a:r>
            <a:r>
              <a:rPr lang="ru-RU" sz="2000" dirty="0" err="1"/>
              <a:t>домогосподарство</a:t>
            </a:r>
            <a:r>
              <a:rPr lang="ru-RU" sz="2000" dirty="0"/>
              <a:t> повинно </a:t>
            </a:r>
            <a:r>
              <a:rPr lang="ru-RU" sz="2000" dirty="0" err="1"/>
              <a:t>забезпечувати</a:t>
            </a:r>
            <a:r>
              <a:rPr lang="ru-RU" sz="2000" dirty="0"/>
              <a:t>.</a:t>
            </a:r>
          </a:p>
          <a:p>
            <a:r>
              <a:rPr lang="ru-RU" sz="2000" b="1" u="sng" dirty="0" err="1" smtClean="0"/>
              <a:t>Витрати</a:t>
            </a:r>
            <a:r>
              <a:rPr lang="ru-RU" sz="2000" b="1" u="sng" dirty="0" smtClean="0"/>
              <a:t> </a:t>
            </a:r>
            <a:r>
              <a:rPr lang="ru-RU" sz="2000" b="1" u="sng" dirty="0" err="1"/>
              <a:t>домогосподарства</a:t>
            </a:r>
            <a:r>
              <a:rPr lang="ru-RU" sz="2000" u="sng" dirty="0"/>
              <a:t> </a:t>
            </a:r>
            <a:r>
              <a:rPr lang="ru-RU" sz="2000" dirty="0"/>
              <a:t>– </a:t>
            </a:r>
            <a:r>
              <a:rPr lang="ru-RU" sz="2000" dirty="0" err="1"/>
              <a:t>сукупність</a:t>
            </a:r>
            <a:r>
              <a:rPr lang="ru-RU" sz="2000" dirty="0"/>
              <a:t> </a:t>
            </a:r>
            <a:r>
              <a:rPr lang="ru-RU" sz="2000" dirty="0" err="1"/>
              <a:t>платежів</a:t>
            </a:r>
            <a:r>
              <a:rPr lang="ru-RU" sz="2000" dirty="0"/>
              <a:t>, </a:t>
            </a:r>
            <a:r>
              <a:rPr lang="ru-RU" sz="2000" dirty="0" err="1"/>
              <a:t>здійснюваних</a:t>
            </a:r>
            <a:r>
              <a:rPr lang="ru-RU" sz="2000" dirty="0"/>
              <a:t> з метою </a:t>
            </a:r>
            <a:r>
              <a:rPr lang="ru-RU" sz="2000" dirty="0" err="1"/>
              <a:t>забезпечення</a:t>
            </a:r>
            <a:r>
              <a:rPr lang="ru-RU" sz="2000" dirty="0"/>
              <a:t> </a:t>
            </a:r>
            <a:r>
              <a:rPr lang="ru-RU" sz="2000" dirty="0" err="1"/>
              <a:t>життєдіяльності</a:t>
            </a:r>
            <a:r>
              <a:rPr lang="ru-RU" sz="2000" dirty="0"/>
              <a:t>, </a:t>
            </a:r>
            <a:r>
              <a:rPr lang="ru-RU" sz="2000" dirty="0" err="1"/>
              <a:t>включаючи</a:t>
            </a:r>
            <a:r>
              <a:rPr lang="ru-RU" sz="2000" dirty="0"/>
              <a:t> </a:t>
            </a:r>
            <a:r>
              <a:rPr lang="ru-RU" sz="2000" dirty="0" err="1"/>
              <a:t>витрати</a:t>
            </a:r>
            <a:r>
              <a:rPr lang="ru-RU" sz="2000" dirty="0"/>
              <a:t> на </a:t>
            </a:r>
            <a:r>
              <a:rPr lang="ru-RU" sz="2000" dirty="0" err="1"/>
              <a:t>придбання</a:t>
            </a:r>
            <a:r>
              <a:rPr lang="ru-RU" sz="2000" dirty="0"/>
              <a:t> </a:t>
            </a:r>
            <a:r>
              <a:rPr lang="ru-RU" sz="2000" dirty="0" err="1"/>
              <a:t>продовольчих</a:t>
            </a:r>
            <a:r>
              <a:rPr lang="ru-RU" sz="2000" dirty="0"/>
              <a:t> і </a:t>
            </a:r>
            <a:r>
              <a:rPr lang="ru-RU" sz="2000" dirty="0" err="1"/>
              <a:t>непродовольчих</a:t>
            </a:r>
            <a:r>
              <a:rPr lang="ru-RU" sz="2000" dirty="0"/>
              <a:t> </a:t>
            </a:r>
            <a:r>
              <a:rPr lang="ru-RU" sz="2000" dirty="0" err="1"/>
              <a:t>товарів</a:t>
            </a:r>
            <a:r>
              <a:rPr lang="ru-RU" sz="2000" dirty="0"/>
              <a:t>, оплату </a:t>
            </a:r>
            <a:r>
              <a:rPr lang="ru-RU" sz="2000" dirty="0" err="1"/>
              <a:t>послуг</a:t>
            </a:r>
            <a:r>
              <a:rPr lang="ru-RU" sz="2000" dirty="0"/>
              <a:t>, </a:t>
            </a:r>
            <a:r>
              <a:rPr lang="ru-RU" sz="2000" dirty="0" err="1"/>
              <a:t>інвестиційні</a:t>
            </a:r>
            <a:r>
              <a:rPr lang="ru-RU" sz="2000" dirty="0"/>
              <a:t> </a:t>
            </a:r>
            <a:r>
              <a:rPr lang="ru-RU" sz="2000" dirty="0" err="1"/>
              <a:t>витрати</a:t>
            </a:r>
            <a:r>
              <a:rPr lang="ru-RU" sz="2000" dirty="0"/>
              <a:t>, </a:t>
            </a:r>
            <a:r>
              <a:rPr lang="ru-RU" sz="2000" dirty="0" err="1"/>
              <a:t>податки</a:t>
            </a:r>
            <a:r>
              <a:rPr lang="ru-RU" sz="2000" dirty="0"/>
              <a:t> на доходи, </a:t>
            </a:r>
            <a:r>
              <a:rPr lang="ru-RU" sz="2000" dirty="0" err="1"/>
              <a:t>майно</a:t>
            </a:r>
            <a:r>
              <a:rPr lang="ru-RU" sz="2000" dirty="0"/>
              <a:t> та </a:t>
            </a:r>
            <a:r>
              <a:rPr lang="ru-RU" sz="2000" dirty="0" err="1"/>
              <a:t>інші</a:t>
            </a:r>
            <a:r>
              <a:rPr lang="ru-RU" sz="2000" dirty="0"/>
              <a:t> </a:t>
            </a:r>
            <a:r>
              <a:rPr lang="ru-RU" sz="2000" dirty="0" err="1"/>
              <a:t>витрати</a:t>
            </a:r>
            <a:r>
              <a:rPr lang="ru-RU" sz="2000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37252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1446" y="470221"/>
            <a:ext cx="9556390" cy="5521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5368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68491"/>
            <a:ext cx="9394714" cy="5672872"/>
          </a:xfrm>
        </p:spPr>
        <p:txBody>
          <a:bodyPr>
            <a:normAutofit lnSpcReduction="10000"/>
          </a:bodyPr>
          <a:lstStyle/>
          <a:p>
            <a:r>
              <a:rPr lang="uk-UA" b="1" i="1" dirty="0" smtClean="0"/>
              <a:t>Грошові доходи домогосподарства </a:t>
            </a:r>
            <a:r>
              <a:rPr lang="uk-UA" i="1" dirty="0" smtClean="0"/>
              <a:t>– </a:t>
            </a:r>
            <a:r>
              <a:rPr lang="uk-UA" b="1" i="1" dirty="0" smtClean="0"/>
              <a:t>сукупність грошових та натуральних (у грошовій оцінці) надходжень, одержаних членами домогосподарства у вигляді заробітної плати, доходів від підприємницької діяльності, доходів від власності, отриманих у вигляді відсотків, дивідендів, цінних паперів, доходів від продажу майна, пенсії, </a:t>
            </a:r>
            <a:r>
              <a:rPr lang="uk-UA" b="1" i="1" dirty="0" err="1" smtClean="0"/>
              <a:t>стипедії</a:t>
            </a:r>
            <a:r>
              <a:rPr lang="uk-UA" b="1" i="1" dirty="0" smtClean="0"/>
              <a:t>, соціальні допомоги, грошові допомоги від інших осіб тощо.</a:t>
            </a:r>
            <a:endParaRPr lang="uk-UA" dirty="0" smtClean="0"/>
          </a:p>
          <a:p>
            <a:r>
              <a:rPr lang="uk-UA" dirty="0" smtClean="0"/>
              <a:t>Величина цих доходів є однією з головних характеристик рівня життя населення. Рівень доходів, а також об’єм і структура споживання служать показником соціального статусу людини, його становища в суспільстві. Доходи домогосподарства поділяються на первинні та вторинні.</a:t>
            </a:r>
          </a:p>
          <a:p>
            <a:r>
              <a:rPr lang="uk-UA" b="1" u="sng" dirty="0" smtClean="0"/>
              <a:t>До первинних доходів домогосподарств</a:t>
            </a:r>
            <a:r>
              <a:rPr lang="uk-UA" dirty="0" smtClean="0"/>
              <a:t> належать:</a:t>
            </a:r>
          </a:p>
          <a:p>
            <a:r>
              <a:rPr lang="uk-UA" dirty="0" smtClean="0"/>
              <a:t> доходи від виробничої діяльності: заробітна плата, доходи від реалізації продукції власного виробництва та споживання продукції особистого підсобного господарства;</a:t>
            </a:r>
          </a:p>
          <a:p>
            <a:r>
              <a:rPr lang="uk-UA" dirty="0" smtClean="0"/>
              <a:t> доходи від активів, що знаходяться у власності домогосподарства: землі, нерухомості, цінних паперів.</a:t>
            </a:r>
          </a:p>
          <a:p>
            <a:r>
              <a:rPr lang="uk-UA" b="1" u="sng" dirty="0" smtClean="0"/>
              <a:t>Вторинними доходами домогосподарств</a:t>
            </a:r>
            <a:r>
              <a:rPr lang="uk-UA" dirty="0" smtClean="0"/>
              <a:t> є доходи, отримані у вигляді поточних трансфертів з бюджетної системи та державних цільових фондів: соціальної допомоги, страхових </a:t>
            </a:r>
            <a:r>
              <a:rPr lang="uk-UA" dirty="0" err="1" smtClean="0"/>
              <a:t>відшкодувань</a:t>
            </a:r>
            <a:r>
              <a:rPr lang="uk-UA" dirty="0" smtClean="0"/>
              <a:t>, пенсій, стипендій, матеріальної допомоги тощо.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021313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68491"/>
            <a:ext cx="9394714" cy="5672872"/>
          </a:xfrm>
        </p:spPr>
        <p:txBody>
          <a:bodyPr/>
          <a:lstStyle/>
          <a:p>
            <a:r>
              <a:rPr lang="uk-UA" sz="2000" b="1" dirty="0" smtClean="0"/>
              <a:t>Загальна сума первинних і вторинних доходів домогосподарства складає його загальні (сукупні) доходи</a:t>
            </a:r>
            <a:r>
              <a:rPr lang="uk-UA" sz="2000" dirty="0" smtClean="0"/>
              <a:t>.</a:t>
            </a:r>
          </a:p>
          <a:p>
            <a:r>
              <a:rPr lang="uk-UA" sz="2000" dirty="0" smtClean="0"/>
              <a:t>Сукупні ресурси домогосподарств складаються із сукупних (загальних) доходів, використаних заощаджень, приросту позикових коштів, кредитів, боргів, узятих домогосподарством і повернених домогосподарству.</a:t>
            </a:r>
          </a:p>
          <a:p>
            <a:r>
              <a:rPr lang="uk-UA" sz="2000" b="1" u="sng" dirty="0" smtClean="0"/>
              <a:t>Витрати домогосподарства</a:t>
            </a:r>
            <a:r>
              <a:rPr lang="uk-UA" sz="2000" dirty="0" smtClean="0"/>
              <a:t> – сукупність платежів, які здійснюються домогосподарством з метою забезпечення його життєдіяльності.</a:t>
            </a:r>
          </a:p>
          <a:p>
            <a:r>
              <a:rPr lang="uk-UA" sz="2000" dirty="0" smtClean="0"/>
              <a:t>У </a:t>
            </a:r>
            <a:r>
              <a:rPr lang="uk-UA" sz="2000" dirty="0" err="1" smtClean="0"/>
              <a:t>складi</a:t>
            </a:r>
            <a:r>
              <a:rPr lang="uk-UA" sz="2000" dirty="0" smtClean="0"/>
              <a:t> </a:t>
            </a:r>
            <a:r>
              <a:rPr lang="uk-UA" sz="2000" dirty="0" err="1" smtClean="0"/>
              <a:t>витpат</a:t>
            </a:r>
            <a:r>
              <a:rPr lang="uk-UA" sz="2000" dirty="0" smtClean="0"/>
              <a:t> </a:t>
            </a:r>
            <a:r>
              <a:rPr lang="uk-UA" sz="2000" dirty="0" err="1" smtClean="0"/>
              <a:t>домашнiх</a:t>
            </a:r>
            <a:r>
              <a:rPr lang="uk-UA" sz="2000" dirty="0" smtClean="0"/>
              <a:t> </a:t>
            </a:r>
            <a:r>
              <a:rPr lang="uk-UA" sz="2000" dirty="0" err="1" smtClean="0"/>
              <a:t>господаpств</a:t>
            </a:r>
            <a:r>
              <a:rPr lang="uk-UA" sz="2000" dirty="0" smtClean="0"/>
              <a:t> </a:t>
            </a:r>
            <a:r>
              <a:rPr lang="uk-UA" sz="2000" dirty="0" err="1" smtClean="0"/>
              <a:t>виокpемлюється</a:t>
            </a:r>
            <a:r>
              <a:rPr lang="uk-UA" sz="2000" dirty="0" smtClean="0"/>
              <a:t> </a:t>
            </a:r>
            <a:r>
              <a:rPr lang="uk-UA" sz="2000" dirty="0" err="1" smtClean="0"/>
              <a:t>чотиpи</a:t>
            </a:r>
            <a:r>
              <a:rPr lang="uk-UA" sz="2000" dirty="0" smtClean="0"/>
              <a:t> </a:t>
            </a:r>
            <a:r>
              <a:rPr lang="uk-UA" sz="2000" dirty="0" err="1" smtClean="0"/>
              <a:t>агpегованi</a:t>
            </a:r>
            <a:r>
              <a:rPr lang="uk-UA" sz="2000" dirty="0" smtClean="0"/>
              <a:t> </a:t>
            </a:r>
            <a:r>
              <a:rPr lang="uk-UA" sz="2000" dirty="0" err="1" smtClean="0"/>
              <a:t>гpупи</a:t>
            </a:r>
            <a:r>
              <a:rPr lang="uk-UA" sz="2000" dirty="0" smtClean="0"/>
              <a:t>:</a:t>
            </a:r>
          </a:p>
          <a:p>
            <a:r>
              <a:rPr lang="uk-UA" sz="2000" dirty="0" smtClean="0"/>
              <a:t>1) </a:t>
            </a:r>
            <a:r>
              <a:rPr lang="uk-UA" sz="2000" dirty="0" err="1" smtClean="0"/>
              <a:t>витpати</a:t>
            </a:r>
            <a:r>
              <a:rPr lang="uk-UA" sz="2000" dirty="0" smtClean="0"/>
              <a:t> </a:t>
            </a:r>
            <a:r>
              <a:rPr lang="uk-UA" sz="2000" dirty="0" err="1" smtClean="0"/>
              <a:t>гpомадян</a:t>
            </a:r>
            <a:r>
              <a:rPr lang="uk-UA" sz="2000" dirty="0" smtClean="0"/>
              <a:t> на особисте споживання (</a:t>
            </a:r>
            <a:r>
              <a:rPr lang="uk-UA" sz="2000" dirty="0" err="1" smtClean="0"/>
              <a:t>споживчi</a:t>
            </a:r>
            <a:r>
              <a:rPr lang="uk-UA" sz="2000" dirty="0" smtClean="0"/>
              <a:t> </a:t>
            </a:r>
            <a:r>
              <a:rPr lang="uk-UA" sz="2000" dirty="0" err="1" smtClean="0"/>
              <a:t>витpати</a:t>
            </a:r>
            <a:r>
              <a:rPr lang="uk-UA" sz="2000" dirty="0" smtClean="0"/>
              <a:t>);</a:t>
            </a:r>
          </a:p>
          <a:p>
            <a:r>
              <a:rPr lang="uk-UA" sz="2000" dirty="0" smtClean="0"/>
              <a:t>2) </a:t>
            </a:r>
            <a:r>
              <a:rPr lang="uk-UA" sz="2000" dirty="0" err="1" smtClean="0"/>
              <a:t>соцiально</a:t>
            </a:r>
            <a:r>
              <a:rPr lang="uk-UA" sz="2000" dirty="0" smtClean="0"/>
              <a:t> </a:t>
            </a:r>
            <a:r>
              <a:rPr lang="uk-UA" sz="2000" dirty="0" err="1" smtClean="0"/>
              <a:t>обов’язковi</a:t>
            </a:r>
            <a:r>
              <a:rPr lang="uk-UA" sz="2000" dirty="0" smtClean="0"/>
              <a:t> (</a:t>
            </a:r>
            <a:r>
              <a:rPr lang="uk-UA" sz="2000" dirty="0" err="1" smtClean="0"/>
              <a:t>пpимусовi</a:t>
            </a:r>
            <a:r>
              <a:rPr lang="uk-UA" sz="2000" dirty="0" smtClean="0"/>
              <a:t>) </a:t>
            </a:r>
            <a:r>
              <a:rPr lang="uk-UA" sz="2000" dirty="0" err="1" smtClean="0"/>
              <a:t>витpати</a:t>
            </a:r>
            <a:r>
              <a:rPr lang="uk-UA" sz="2000" dirty="0" smtClean="0"/>
              <a:t>;</a:t>
            </a:r>
          </a:p>
          <a:p>
            <a:r>
              <a:rPr lang="uk-UA" sz="2000" dirty="0" smtClean="0"/>
              <a:t>3) </a:t>
            </a:r>
            <a:r>
              <a:rPr lang="uk-UA" sz="2000" dirty="0" err="1" smtClean="0"/>
              <a:t>iнвестицiйнi</a:t>
            </a:r>
            <a:r>
              <a:rPr lang="uk-UA" sz="2000" dirty="0" smtClean="0"/>
              <a:t> </a:t>
            </a:r>
            <a:r>
              <a:rPr lang="uk-UA" sz="2000" dirty="0" err="1" smtClean="0"/>
              <a:t>витpати</a:t>
            </a:r>
            <a:r>
              <a:rPr lang="uk-UA" sz="2000" dirty="0" smtClean="0"/>
              <a:t>;</a:t>
            </a:r>
          </a:p>
          <a:p>
            <a:r>
              <a:rPr lang="uk-UA" sz="2000" dirty="0" smtClean="0"/>
              <a:t>4) </a:t>
            </a:r>
            <a:r>
              <a:rPr lang="uk-UA" sz="2000" dirty="0" err="1" smtClean="0"/>
              <a:t>iншi</a:t>
            </a:r>
            <a:r>
              <a:rPr lang="uk-UA" sz="2000" dirty="0" smtClean="0"/>
              <a:t> </a:t>
            </a:r>
            <a:r>
              <a:rPr lang="uk-UA" sz="2000" dirty="0" err="1" smtClean="0"/>
              <a:t>витpати</a:t>
            </a:r>
            <a:r>
              <a:rPr lang="uk-UA" sz="2000" dirty="0" smtClean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329614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68491"/>
            <a:ext cx="9394714" cy="5672872"/>
          </a:xfrm>
        </p:spPr>
        <p:txBody>
          <a:bodyPr/>
          <a:lstStyle/>
          <a:p>
            <a:pPr marL="0" indent="0">
              <a:buNone/>
            </a:pPr>
            <a:r>
              <a:rPr lang="ru-RU" sz="2000" b="1" i="1" dirty="0"/>
              <a:t>4. </a:t>
            </a:r>
            <a:r>
              <a:rPr lang="ru-RU" sz="2000" b="1" i="1" dirty="0" err="1"/>
              <a:t>Заощадження</a:t>
            </a:r>
            <a:r>
              <a:rPr lang="ru-RU" sz="2000" b="1" i="1" dirty="0"/>
              <a:t> </a:t>
            </a:r>
            <a:r>
              <a:rPr lang="ru-RU" sz="2000" b="1" i="1" dirty="0" err="1"/>
              <a:t>домогосподарств</a:t>
            </a:r>
            <a:r>
              <a:rPr lang="ru-RU" sz="2000" b="1" i="1" dirty="0"/>
              <a:t>, </a:t>
            </a:r>
            <a:r>
              <a:rPr lang="ru-RU" sz="2000" b="1" i="1" dirty="0" err="1"/>
              <a:t>їх</a:t>
            </a:r>
            <a:r>
              <a:rPr lang="ru-RU" sz="2000" b="1" i="1" dirty="0"/>
              <a:t> </a:t>
            </a:r>
            <a:r>
              <a:rPr lang="ru-RU" sz="2000" b="1" i="1" dirty="0" err="1"/>
              <a:t>класифікація</a:t>
            </a:r>
            <a:endParaRPr lang="ru-RU" sz="2000" dirty="0"/>
          </a:p>
          <a:p>
            <a:pPr marL="0" indent="0">
              <a:buNone/>
            </a:pPr>
            <a:r>
              <a:rPr lang="ru-RU" sz="2000" dirty="0"/>
              <a:t> </a:t>
            </a:r>
          </a:p>
          <a:p>
            <a:r>
              <a:rPr lang="ru-RU" sz="2000" b="1" i="1" dirty="0" err="1"/>
              <a:t>Заощадження</a:t>
            </a:r>
            <a:r>
              <a:rPr lang="ru-RU" sz="2000" b="1" i="1" dirty="0"/>
              <a:t> – </a:t>
            </a:r>
            <a:r>
              <a:rPr lang="ru-RU" sz="2000" b="1" i="1" dirty="0" err="1"/>
              <a:t>накопичувана</a:t>
            </a:r>
            <a:r>
              <a:rPr lang="ru-RU" sz="2000" b="1" i="1" dirty="0"/>
              <a:t> </a:t>
            </a:r>
            <a:r>
              <a:rPr lang="ru-RU" sz="2000" b="1" i="1" dirty="0" err="1"/>
              <a:t>частина</a:t>
            </a:r>
            <a:r>
              <a:rPr lang="ru-RU" sz="2000" b="1" i="1" dirty="0"/>
              <a:t> </a:t>
            </a:r>
            <a:r>
              <a:rPr lang="ru-RU" sz="2000" b="1" i="1" dirty="0" err="1"/>
              <a:t>грошових</a:t>
            </a:r>
            <a:r>
              <a:rPr lang="ru-RU" sz="2000" b="1" i="1" dirty="0"/>
              <a:t> </a:t>
            </a:r>
            <a:r>
              <a:rPr lang="ru-RU" sz="2000" b="1" i="1" dirty="0" err="1"/>
              <a:t>доходів</a:t>
            </a:r>
            <a:r>
              <a:rPr lang="ru-RU" sz="2000" b="1" i="1" dirty="0"/>
              <a:t> </a:t>
            </a:r>
            <a:r>
              <a:rPr lang="ru-RU" sz="2000" b="1" i="1" dirty="0" err="1"/>
              <a:t>населення</a:t>
            </a:r>
            <a:r>
              <a:rPr lang="ru-RU" sz="2000" b="1" i="1" dirty="0"/>
              <a:t>, яка </a:t>
            </a:r>
            <a:r>
              <a:rPr lang="ru-RU" sz="2000" b="1" i="1" dirty="0" err="1"/>
              <a:t>призначена</a:t>
            </a:r>
            <a:r>
              <a:rPr lang="ru-RU" sz="2000" b="1" i="1" dirty="0"/>
              <a:t> для </a:t>
            </a:r>
            <a:r>
              <a:rPr lang="ru-RU" sz="2000" b="1" i="1" dirty="0" err="1"/>
              <a:t>задоволення</a:t>
            </a:r>
            <a:r>
              <a:rPr lang="ru-RU" sz="2000" b="1" i="1" dirty="0"/>
              <a:t> потреб в </a:t>
            </a:r>
            <a:r>
              <a:rPr lang="ru-RU" sz="2000" b="1" i="1" dirty="0" err="1"/>
              <a:t>майбутньому</a:t>
            </a:r>
            <a:r>
              <a:rPr lang="ru-RU" sz="2000" b="1" i="1" dirty="0"/>
              <a:t>.</a:t>
            </a:r>
            <a:endParaRPr lang="ru-RU" sz="2000" dirty="0"/>
          </a:p>
          <a:p>
            <a:pPr marL="0" indent="0">
              <a:buNone/>
            </a:pPr>
            <a:r>
              <a:rPr lang="ru-RU" sz="2000" dirty="0" err="1"/>
              <a:t>Можна</a:t>
            </a:r>
            <a:r>
              <a:rPr lang="ru-RU" sz="2000" dirty="0"/>
              <a:t> </a:t>
            </a:r>
            <a:r>
              <a:rPr lang="ru-RU" sz="2000" dirty="0" err="1"/>
              <a:t>виділити</a:t>
            </a:r>
            <a:r>
              <a:rPr lang="ru-RU" sz="2000" dirty="0"/>
              <a:t> </a:t>
            </a:r>
            <a:r>
              <a:rPr lang="ru-RU" sz="2000" dirty="0" err="1"/>
              <a:t>наступні</a:t>
            </a:r>
            <a:r>
              <a:rPr lang="ru-RU" sz="2000" dirty="0"/>
              <a:t> </a:t>
            </a:r>
            <a:r>
              <a:rPr lang="ru-RU" sz="2000" dirty="0" err="1"/>
              <a:t>мотиви</a:t>
            </a:r>
            <a:r>
              <a:rPr lang="ru-RU" sz="2000" dirty="0"/>
              <a:t> </a:t>
            </a:r>
            <a:r>
              <a:rPr lang="ru-RU" sz="2000" dirty="0" err="1"/>
              <a:t>домогосподарств</a:t>
            </a:r>
            <a:r>
              <a:rPr lang="ru-RU" sz="2000" dirty="0"/>
              <a:t> для </a:t>
            </a:r>
            <a:r>
              <a:rPr lang="ru-RU" sz="2000" dirty="0" err="1"/>
              <a:t>здійснення</a:t>
            </a:r>
            <a:r>
              <a:rPr lang="ru-RU" sz="2000" dirty="0"/>
              <a:t> </a:t>
            </a:r>
            <a:r>
              <a:rPr lang="ru-RU" sz="2000" dirty="0" err="1"/>
              <a:t>заощаджень</a:t>
            </a:r>
            <a:r>
              <a:rPr lang="ru-RU" sz="2000" dirty="0"/>
              <a:t>:</a:t>
            </a:r>
          </a:p>
          <a:p>
            <a:r>
              <a:rPr lang="ru-RU" sz="2000" dirty="0"/>
              <a:t> </a:t>
            </a:r>
            <a:r>
              <a:rPr lang="ru-RU" sz="2000" dirty="0" err="1"/>
              <a:t>створення</a:t>
            </a:r>
            <a:r>
              <a:rPr lang="ru-RU" sz="2000" dirty="0"/>
              <a:t> страхового резерву для </a:t>
            </a:r>
            <a:r>
              <a:rPr lang="ru-RU" sz="2000" dirty="0" err="1"/>
              <a:t>підтримки</a:t>
            </a:r>
            <a:r>
              <a:rPr lang="ru-RU" sz="2000" dirty="0"/>
              <a:t> </a:t>
            </a:r>
            <a:r>
              <a:rPr lang="ru-RU" sz="2000" dirty="0" err="1"/>
              <a:t>існуючого</a:t>
            </a:r>
            <a:r>
              <a:rPr lang="ru-RU" sz="2000" dirty="0"/>
              <a:t> </a:t>
            </a:r>
            <a:r>
              <a:rPr lang="ru-RU" sz="2000" dirty="0" err="1"/>
              <a:t>рівня</a:t>
            </a:r>
            <a:r>
              <a:rPr lang="ru-RU" sz="2000" dirty="0"/>
              <a:t> </a:t>
            </a:r>
            <a:r>
              <a:rPr lang="ru-RU" sz="2000" dirty="0" err="1"/>
              <a:t>споживання</a:t>
            </a:r>
            <a:r>
              <a:rPr lang="ru-RU" sz="2000" dirty="0"/>
              <a:t> у </a:t>
            </a:r>
            <a:r>
              <a:rPr lang="ru-RU" sz="2000" dirty="0" err="1"/>
              <a:t>випадку</a:t>
            </a:r>
            <a:r>
              <a:rPr lang="ru-RU" sz="2000" dirty="0"/>
              <a:t> </a:t>
            </a:r>
            <a:r>
              <a:rPr lang="ru-RU" sz="2000" dirty="0" err="1"/>
              <a:t>зменшення</a:t>
            </a:r>
            <a:r>
              <a:rPr lang="ru-RU" sz="2000" dirty="0"/>
              <a:t> </a:t>
            </a:r>
            <a:r>
              <a:rPr lang="ru-RU" sz="2000" dirty="0" err="1"/>
              <a:t>доходів</a:t>
            </a:r>
            <a:r>
              <a:rPr lang="ru-RU" sz="2000" dirty="0"/>
              <a:t> </a:t>
            </a:r>
            <a:r>
              <a:rPr lang="ru-RU" sz="2000" dirty="0" err="1"/>
              <a:t>домогосподарства</a:t>
            </a:r>
            <a:r>
              <a:rPr lang="ru-RU" sz="2000" dirty="0"/>
              <a:t> з будь- </a:t>
            </a:r>
            <a:r>
              <a:rPr lang="ru-RU" sz="2000" dirty="0" err="1"/>
              <a:t>яких</a:t>
            </a:r>
            <a:r>
              <a:rPr lang="ru-RU" sz="2000" dirty="0"/>
              <a:t> причин;</a:t>
            </a:r>
          </a:p>
          <a:p>
            <a:r>
              <a:rPr lang="ru-RU" sz="2000" dirty="0"/>
              <a:t> </a:t>
            </a:r>
            <a:r>
              <a:rPr lang="ru-RU" sz="2000" dirty="0" err="1"/>
              <a:t>створення</a:t>
            </a:r>
            <a:r>
              <a:rPr lang="ru-RU" sz="2000" dirty="0"/>
              <a:t> грошового резерву для </a:t>
            </a:r>
            <a:r>
              <a:rPr lang="ru-RU" sz="2000" dirty="0" err="1"/>
              <a:t>підвищення</a:t>
            </a:r>
            <a:r>
              <a:rPr lang="ru-RU" sz="2000" dirty="0"/>
              <a:t> </a:t>
            </a:r>
            <a:r>
              <a:rPr lang="ru-RU" sz="2000" dirty="0" err="1"/>
              <a:t>рівня</a:t>
            </a:r>
            <a:r>
              <a:rPr lang="ru-RU" sz="2000" dirty="0"/>
              <a:t> </a:t>
            </a:r>
            <a:r>
              <a:rPr lang="ru-RU" sz="2000" dirty="0" err="1"/>
              <a:t>капітальних</a:t>
            </a:r>
            <a:r>
              <a:rPr lang="ru-RU" sz="2000" dirty="0"/>
              <a:t> </a:t>
            </a:r>
            <a:r>
              <a:rPr lang="ru-RU" sz="2000" dirty="0" err="1"/>
              <a:t>витрат</a:t>
            </a:r>
            <a:r>
              <a:rPr lang="ru-RU" sz="2000" dirty="0"/>
              <a:t>, </a:t>
            </a:r>
            <a:r>
              <a:rPr lang="ru-RU" sz="2000" dirty="0" err="1"/>
              <a:t>пов’язаних</a:t>
            </a:r>
            <a:r>
              <a:rPr lang="ru-RU" sz="2000" dirty="0"/>
              <a:t> з </a:t>
            </a:r>
            <a:r>
              <a:rPr lang="ru-RU" sz="2000" dirty="0" err="1"/>
              <a:t>придбанням</a:t>
            </a:r>
            <a:r>
              <a:rPr lang="ru-RU" sz="2000" dirty="0"/>
              <a:t> дорогих </a:t>
            </a:r>
            <a:r>
              <a:rPr lang="ru-RU" sz="2000" dirty="0" err="1"/>
              <a:t>предметів</a:t>
            </a:r>
            <a:r>
              <a:rPr lang="ru-RU" sz="2000" dirty="0"/>
              <a:t> </a:t>
            </a:r>
            <a:r>
              <a:rPr lang="ru-RU" sz="2000" dirty="0" err="1"/>
              <a:t>довгострокового</a:t>
            </a:r>
            <a:r>
              <a:rPr lang="ru-RU" sz="2000" dirty="0"/>
              <a:t> </a:t>
            </a:r>
            <a:r>
              <a:rPr lang="ru-RU" sz="2000" dirty="0" err="1"/>
              <a:t>вжитку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послуг</a:t>
            </a:r>
            <a:r>
              <a:rPr lang="ru-RU" sz="2000" dirty="0"/>
              <a:t>;</a:t>
            </a:r>
          </a:p>
          <a:p>
            <a:r>
              <a:rPr lang="ru-RU" sz="2000" dirty="0"/>
              <a:t> </a:t>
            </a:r>
            <a:r>
              <a:rPr lang="ru-RU" sz="2000" dirty="0" err="1"/>
              <a:t>створення</a:t>
            </a:r>
            <a:r>
              <a:rPr lang="ru-RU" sz="2000" dirty="0"/>
              <a:t> грошового фонду для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подальшого</a:t>
            </a:r>
            <a:r>
              <a:rPr lang="ru-RU" sz="2000" dirty="0"/>
              <a:t> </a:t>
            </a:r>
            <a:r>
              <a:rPr lang="ru-RU" sz="2000" dirty="0" err="1"/>
              <a:t>інвестування</a:t>
            </a:r>
            <a:r>
              <a:rPr lang="ru-RU" sz="2000" dirty="0"/>
              <a:t> з метою </a:t>
            </a:r>
            <a:r>
              <a:rPr lang="ru-RU" sz="2000" dirty="0" err="1"/>
              <a:t>підвищення</a:t>
            </a:r>
            <a:r>
              <a:rPr lang="ru-RU" sz="2000" dirty="0"/>
              <a:t> </a:t>
            </a:r>
            <a:r>
              <a:rPr lang="ru-RU" sz="2000" dirty="0" err="1"/>
              <a:t>рівня</a:t>
            </a:r>
            <a:r>
              <a:rPr lang="ru-RU" sz="2000" dirty="0"/>
              <a:t> </a:t>
            </a:r>
            <a:r>
              <a:rPr lang="ru-RU" sz="2000" dirty="0" err="1"/>
              <a:t>доходів</a:t>
            </a:r>
            <a:r>
              <a:rPr lang="ru-RU" sz="2000" dirty="0"/>
              <a:t> </a:t>
            </a:r>
            <a:r>
              <a:rPr lang="ru-RU" sz="2000" dirty="0" err="1"/>
              <a:t>домогосподарства</a:t>
            </a:r>
            <a:r>
              <a:rPr lang="ru-RU" sz="2000" dirty="0"/>
              <a:t> – </a:t>
            </a:r>
            <a:r>
              <a:rPr lang="ru-RU" sz="2000" dirty="0" err="1"/>
              <a:t>вкладення</a:t>
            </a:r>
            <a:r>
              <a:rPr lang="ru-RU" sz="2000" dirty="0"/>
              <a:t> </a:t>
            </a:r>
            <a:r>
              <a:rPr lang="ru-RU" sz="2000" dirty="0" err="1"/>
              <a:t>коштів</a:t>
            </a:r>
            <a:r>
              <a:rPr lang="ru-RU" sz="2000" dirty="0"/>
              <a:t> в </a:t>
            </a:r>
            <a:r>
              <a:rPr lang="ru-RU" sz="2000" dirty="0" err="1"/>
              <a:t>акції</a:t>
            </a:r>
            <a:r>
              <a:rPr lang="ru-RU" sz="2000" dirty="0"/>
              <a:t>, </a:t>
            </a:r>
            <a:r>
              <a:rPr lang="ru-RU" sz="2000" dirty="0" err="1"/>
              <a:t>облігації</a:t>
            </a:r>
            <a:r>
              <a:rPr lang="ru-RU" sz="2000" dirty="0"/>
              <a:t> </a:t>
            </a:r>
            <a:r>
              <a:rPr lang="ru-RU" sz="2000" dirty="0" err="1"/>
              <a:t>тощо</a:t>
            </a:r>
            <a:r>
              <a:rPr lang="ru-RU" sz="2000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177738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23081"/>
            <a:ext cx="9121759" cy="5800298"/>
          </a:xfrm>
        </p:spPr>
        <p:txBody>
          <a:bodyPr/>
          <a:lstStyle/>
          <a:p>
            <a:pPr marL="0" indent="0">
              <a:buNone/>
            </a:pPr>
            <a:r>
              <a:rPr lang="ru-RU" sz="2400" b="1" u="sng" dirty="0" err="1"/>
              <a:t>Форми</a:t>
            </a:r>
            <a:r>
              <a:rPr lang="ru-RU" sz="2400" b="1" u="sng" dirty="0"/>
              <a:t> </a:t>
            </a:r>
            <a:r>
              <a:rPr lang="ru-RU" sz="2400" b="1" u="sng" dirty="0" err="1"/>
              <a:t>заощаджень</a:t>
            </a:r>
            <a:r>
              <a:rPr lang="ru-RU" sz="2400" b="1" u="sng" dirty="0" smtClean="0"/>
              <a:t>:</a:t>
            </a:r>
          </a:p>
          <a:p>
            <a:pPr marL="0" indent="0">
              <a:buNone/>
            </a:pPr>
            <a:endParaRPr lang="ru-RU" sz="1200" dirty="0"/>
          </a:p>
          <a:p>
            <a:r>
              <a:rPr lang="ru-RU" sz="2400" dirty="0"/>
              <a:t>- </a:t>
            </a:r>
            <a:r>
              <a:rPr lang="ru-RU" sz="2400" dirty="0" err="1"/>
              <a:t>придбання</a:t>
            </a:r>
            <a:r>
              <a:rPr lang="ru-RU" sz="2400" dirty="0"/>
              <a:t> </a:t>
            </a:r>
            <a:r>
              <a:rPr lang="ru-RU" sz="2400" dirty="0" err="1"/>
              <a:t>конвертовано</a:t>
            </a:r>
            <a:r>
              <a:rPr lang="uk-UA" sz="2400" dirty="0"/>
              <a:t>ї іноземної валюти;</a:t>
            </a:r>
            <a:endParaRPr lang="ru-RU" sz="2400" dirty="0"/>
          </a:p>
          <a:p>
            <a:r>
              <a:rPr lang="uk-UA" sz="2400" dirty="0"/>
              <a:t>- банківський депозит в національній валюті;</a:t>
            </a:r>
            <a:endParaRPr lang="ru-RU" sz="2400" dirty="0"/>
          </a:p>
          <a:p>
            <a:r>
              <a:rPr lang="uk-UA" sz="2400" dirty="0"/>
              <a:t>- банківський депозит в іноземній валюті;</a:t>
            </a:r>
            <a:endParaRPr lang="ru-RU" sz="2400" dirty="0"/>
          </a:p>
          <a:p>
            <a:r>
              <a:rPr lang="uk-UA" sz="2400" dirty="0"/>
              <a:t>- банківські метали;</a:t>
            </a:r>
            <a:endParaRPr lang="ru-RU" sz="2400" dirty="0"/>
          </a:p>
          <a:p>
            <a:r>
              <a:rPr lang="uk-UA" sz="2400" dirty="0"/>
              <a:t>- державні облігації;</a:t>
            </a:r>
            <a:endParaRPr lang="ru-RU" sz="2400" dirty="0"/>
          </a:p>
          <a:p>
            <a:r>
              <a:rPr lang="uk-UA" sz="2400" dirty="0"/>
              <a:t>- інші цінні папери;</a:t>
            </a:r>
            <a:endParaRPr lang="ru-RU" sz="2400" dirty="0"/>
          </a:p>
          <a:p>
            <a:r>
              <a:rPr lang="uk-UA" sz="2400" dirty="0"/>
              <a:t>- інвестиційні проекти;</a:t>
            </a:r>
            <a:endParaRPr lang="ru-RU" sz="2400" dirty="0"/>
          </a:p>
          <a:p>
            <a:r>
              <a:rPr lang="uk-UA" sz="2400" dirty="0"/>
              <a:t>- нерухомість, майно, яке приносить дохід.</a:t>
            </a:r>
            <a:endParaRPr lang="ru-RU" sz="2400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69393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455235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23081"/>
            <a:ext cx="9121759" cy="5800298"/>
          </a:xfrm>
        </p:spPr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576355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23081"/>
            <a:ext cx="9121759" cy="5800298"/>
          </a:xfrm>
        </p:spPr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123726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23081"/>
            <a:ext cx="9121759" cy="5800298"/>
          </a:xfrm>
        </p:spPr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71546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68491"/>
            <a:ext cx="8971633" cy="5672872"/>
          </a:xfrm>
        </p:spPr>
        <p:txBody>
          <a:bodyPr/>
          <a:lstStyle/>
          <a:p>
            <a:r>
              <a:rPr lang="uk-UA" sz="2400" b="1" i="1" dirty="0" smtClean="0"/>
              <a:t>1. Домогосподарство як суб’єкт фінансових відносин</a:t>
            </a:r>
            <a:endParaRPr lang="uk-UA" sz="2400" dirty="0" smtClean="0"/>
          </a:p>
          <a:p>
            <a:endParaRPr lang="uk-UA" dirty="0" smtClean="0"/>
          </a:p>
          <a:p>
            <a:r>
              <a:rPr lang="uk-UA" sz="2400" dirty="0" smtClean="0"/>
              <a:t>Домогосподарство є основою життєдіяльності будь-якого суспільства, Часто домогосподарство ототожнюють з сім’єю, тобто первинною ланкою суспільства, що об’єднує людей, пов’язаних спільністю побуту та взаємною відповідальністю. Проте поняття «домогосподарство» є ширшим, ніж поняття «сім’я» за рахунок можливої участі в ньому осіб, які ведуть загальне з сім’єю домашнє господарство, але при цьому не пов’язані з членами сім’ї родинними стосунками.</a:t>
            </a:r>
          </a:p>
          <a:p>
            <a:r>
              <a:rPr lang="uk-UA" sz="2400" b="1" dirty="0" smtClean="0"/>
              <a:t>Домогосподарство – сукупність фізичних одиниць – резидентів, що мають загальні економічні інтереси, функції, поведінку і джерела фінансування. </a:t>
            </a:r>
            <a:endParaRPr lang="uk-UA" sz="2400" dirty="0" smtClean="0"/>
          </a:p>
          <a:p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305822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8152" y="464025"/>
            <a:ext cx="9394714" cy="5672872"/>
          </a:xfrm>
        </p:spPr>
        <p:txBody>
          <a:bodyPr/>
          <a:lstStyle/>
          <a:p>
            <a:pPr marL="0" indent="0">
              <a:buNone/>
            </a:pPr>
            <a:r>
              <a:rPr lang="uk-UA" sz="2200" b="1" u="sng" dirty="0" smtClean="0"/>
              <a:t>Основними формами домогосподарства є:</a:t>
            </a:r>
            <a:endParaRPr lang="uk-UA" sz="2200" dirty="0" smtClean="0"/>
          </a:p>
          <a:p>
            <a:r>
              <a:rPr lang="uk-UA" sz="2200" dirty="0" smtClean="0"/>
              <a:t> сімейне домогосподарство;</a:t>
            </a:r>
          </a:p>
          <a:p>
            <a:r>
              <a:rPr lang="uk-UA" sz="2200" dirty="0" smtClean="0"/>
              <a:t> сімейне підприємництво;</a:t>
            </a:r>
          </a:p>
          <a:p>
            <a:r>
              <a:rPr lang="uk-UA" sz="2200" dirty="0" smtClean="0"/>
              <a:t> фермерство;</a:t>
            </a:r>
          </a:p>
          <a:p>
            <a:r>
              <a:rPr lang="uk-UA" sz="2200" dirty="0" smtClean="0"/>
              <a:t> індивідуальне підприємництво.</a:t>
            </a:r>
          </a:p>
          <a:p>
            <a:pPr marL="0" indent="0">
              <a:buNone/>
            </a:pPr>
            <a:r>
              <a:rPr lang="uk-UA" sz="2200" b="1" u="sng" dirty="0" smtClean="0"/>
              <a:t>Домогосподарство в ринковій економіці може характеризуватися як:</a:t>
            </a:r>
            <a:endParaRPr lang="uk-UA" sz="2200" dirty="0" smtClean="0"/>
          </a:p>
          <a:p>
            <a:r>
              <a:rPr lang="uk-UA" sz="2200" dirty="0" smtClean="0"/>
              <a:t> власник засобів виробництва (землі, праці, капіталу);</a:t>
            </a:r>
          </a:p>
          <a:p>
            <a:r>
              <a:rPr lang="uk-UA" sz="2200" dirty="0" smtClean="0"/>
              <a:t> основний споживач ринкових та неринкових продуктів і послуг;</a:t>
            </a:r>
          </a:p>
          <a:p>
            <a:r>
              <a:rPr lang="uk-UA" sz="2200" dirty="0" smtClean="0"/>
              <a:t> постачальник робочої сили;</a:t>
            </a:r>
          </a:p>
          <a:p>
            <a:r>
              <a:rPr lang="uk-UA" sz="2200" dirty="0" smtClean="0"/>
              <a:t> джерело заощаджень, як основи інвестиційних ресурсів держави.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09778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82139"/>
            <a:ext cx="9394714" cy="5672872"/>
          </a:xfrm>
        </p:spPr>
        <p:txBody>
          <a:bodyPr/>
          <a:lstStyle/>
          <a:p>
            <a:r>
              <a:rPr lang="uk-UA" sz="2200" b="1" dirty="0" smtClean="0"/>
              <a:t>Загальною метою ведення домогосподарства</a:t>
            </a:r>
            <a:r>
              <a:rPr lang="uk-UA" sz="2200" dirty="0" smtClean="0"/>
              <a:t>, є досягнення високого рівня облаштування домашнього побуту і підвищення матеріального добробуту.</a:t>
            </a:r>
          </a:p>
          <a:p>
            <a:r>
              <a:rPr lang="uk-UA" sz="2200" dirty="0" smtClean="0"/>
              <a:t>Щоб краще зрозуміти сутність домогосподарств, необхідно розглянути їх функції. </a:t>
            </a:r>
          </a:p>
          <a:p>
            <a:pPr marL="0" indent="0">
              <a:buNone/>
            </a:pPr>
            <a:r>
              <a:rPr lang="uk-UA" sz="2200" b="1" u="sng" dirty="0" smtClean="0"/>
              <a:t>Основними функціями домогосподарств є наступні. </a:t>
            </a:r>
          </a:p>
          <a:p>
            <a:r>
              <a:rPr lang="uk-UA" sz="2200" dirty="0" smtClean="0"/>
              <a:t>1. </a:t>
            </a:r>
            <a:r>
              <a:rPr lang="uk-UA" sz="2200" b="1" dirty="0" smtClean="0"/>
              <a:t>Домогосподарства є постачальниками всіх економічних ресурсів </a:t>
            </a:r>
            <a:endParaRPr lang="uk-UA" sz="2200" dirty="0" smtClean="0"/>
          </a:p>
          <a:p>
            <a:r>
              <a:rPr lang="uk-UA" sz="2200" dirty="0" smtClean="0"/>
              <a:t>2. </a:t>
            </a:r>
            <a:r>
              <a:rPr lang="uk-UA" sz="2200" b="1" dirty="0" smtClean="0"/>
              <a:t>Домогосподарства є одержувачами доходів</a:t>
            </a:r>
            <a:endParaRPr lang="uk-UA" sz="2200" dirty="0" smtClean="0"/>
          </a:p>
          <a:p>
            <a:r>
              <a:rPr lang="uk-UA" sz="2200" dirty="0" smtClean="0"/>
              <a:t>3. </a:t>
            </a:r>
            <a:r>
              <a:rPr lang="uk-UA" sz="2200" b="1" dirty="0" smtClean="0"/>
              <a:t>Домогосподарства виступають виробниками товарів та послуг</a:t>
            </a:r>
            <a:r>
              <a:rPr lang="uk-UA" sz="2200" dirty="0" smtClean="0"/>
              <a:t>.</a:t>
            </a:r>
          </a:p>
          <a:p>
            <a:r>
              <a:rPr lang="uk-UA" sz="2200" dirty="0" smtClean="0"/>
              <a:t>4. </a:t>
            </a:r>
            <a:r>
              <a:rPr lang="uk-UA" sz="2200" b="1" dirty="0" smtClean="0"/>
              <a:t>Домогосподарства є споживачами товарів і послуг.</a:t>
            </a:r>
            <a:endParaRPr lang="uk-UA" sz="2200" dirty="0" smtClean="0"/>
          </a:p>
          <a:p>
            <a:r>
              <a:rPr lang="uk-UA" sz="2200" dirty="0" smtClean="0"/>
              <a:t>5. </a:t>
            </a:r>
            <a:r>
              <a:rPr lang="uk-UA" sz="2200" b="1" dirty="0" smtClean="0"/>
              <a:t>Домогосподарства є </a:t>
            </a:r>
            <a:r>
              <a:rPr lang="uk-UA" sz="2200" b="1" dirty="0" err="1" smtClean="0"/>
              <a:t>заощадниками</a:t>
            </a:r>
            <a:r>
              <a:rPr lang="uk-UA" sz="2200" b="1" dirty="0" smtClean="0"/>
              <a:t> доходів.</a:t>
            </a:r>
            <a:endParaRPr lang="uk-UA" sz="2200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17275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68491"/>
            <a:ext cx="9394714" cy="5672872"/>
          </a:xfrm>
        </p:spPr>
        <p:txBody>
          <a:bodyPr/>
          <a:lstStyle/>
          <a:p>
            <a:r>
              <a:rPr lang="uk-UA" b="1" i="1" dirty="0" smtClean="0"/>
              <a:t>2. Сутність фінансів домогосподарств та їх функції</a:t>
            </a:r>
            <a:endParaRPr lang="uk-UA" dirty="0" smtClean="0"/>
          </a:p>
          <a:p>
            <a:r>
              <a:rPr lang="uk-UA" dirty="0" smtClean="0"/>
              <a:t>До </a:t>
            </a:r>
            <a:r>
              <a:rPr lang="uk-UA" b="1" u="sng" dirty="0" smtClean="0"/>
              <a:t>внутрішніх фінансових відносин домогосподарств</a:t>
            </a:r>
            <a:r>
              <a:rPr lang="uk-UA" dirty="0" smtClean="0"/>
              <a:t> можна віднести відносини, що виникають між його учасниками з приводу формування сімейних грошових фондів, які мають різне цільове призначення:</a:t>
            </a:r>
          </a:p>
          <a:p>
            <a:r>
              <a:rPr lang="uk-UA" dirty="0" smtClean="0"/>
              <a:t> страхового резерву для підтримки рівня поточного використання;</a:t>
            </a:r>
          </a:p>
          <a:p>
            <a:r>
              <a:rPr lang="uk-UA" dirty="0" smtClean="0"/>
              <a:t> грошового резерву для підвищення рівня капітальних витрат;</a:t>
            </a:r>
          </a:p>
          <a:p>
            <a:r>
              <a:rPr lang="uk-UA" dirty="0" smtClean="0"/>
              <a:t> грошового фонду з метою його подальшого інвестування тощо.</a:t>
            </a:r>
          </a:p>
          <a:p>
            <a:r>
              <a:rPr lang="uk-UA" b="1" u="sng" dirty="0" smtClean="0"/>
              <a:t>Система зовнішніх фінансових відносин</a:t>
            </a:r>
            <a:r>
              <a:rPr lang="uk-UA" dirty="0" smtClean="0"/>
              <a:t> складається у домогосподарств з державою, суб’єктами господарювання, інститутами фінансового ринку тощо. Так, взаємовідносини фінансів домогосподарств з державними фінансами проявляються :</a:t>
            </a:r>
          </a:p>
          <a:p>
            <a:r>
              <a:rPr lang="uk-UA" dirty="0" smtClean="0"/>
              <a:t> при сплаті податків фізичними особами до бюджету;</a:t>
            </a:r>
          </a:p>
          <a:p>
            <a:r>
              <a:rPr lang="uk-UA" dirty="0" smtClean="0"/>
              <a:t> при сплаті єдиного соціального внеску до фондів державного соціального страхування;</a:t>
            </a:r>
          </a:p>
          <a:p>
            <a:r>
              <a:rPr lang="uk-UA" dirty="0" smtClean="0"/>
              <a:t> у формі отримання грошових виплат з бюджету і відповідних фондів – пенсій, фінансової допомоги, фінансування послуг і пільг тощо.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53918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68491"/>
            <a:ext cx="9394714" cy="5672872"/>
          </a:xfrm>
        </p:spPr>
        <p:txBody>
          <a:bodyPr/>
          <a:lstStyle/>
          <a:p>
            <a:r>
              <a:rPr lang="uk-UA" sz="2000" dirty="0" smtClean="0"/>
              <a:t>Зовнішні </a:t>
            </a:r>
            <a:r>
              <a:rPr lang="uk-UA" sz="2000" u="sng" dirty="0" smtClean="0"/>
              <a:t>фінансові відносини також складаються </a:t>
            </a:r>
            <a:r>
              <a:rPr lang="uk-UA" sz="2000" b="1" u="sng" dirty="0" smtClean="0"/>
              <a:t>у домогосподарств з суб’єктами господарювання </a:t>
            </a:r>
            <a:r>
              <a:rPr lang="uk-UA" sz="2000" dirty="0" smtClean="0"/>
              <a:t>різних сфер матеріального виробництва та виробництва послуг, які виступають в якості роботодавців по відношенню до членів домогосподарств, з приводу розподілу частини виробленого ВВП в його вартісній формі і формування первинних доходів населення у вигляді заробітної плати, а також доходів від володіння фінансовими активами (цінними паперами).</a:t>
            </a:r>
          </a:p>
          <a:p>
            <a:r>
              <a:rPr lang="uk-UA" sz="2000" b="1" u="sng" dirty="0" smtClean="0"/>
              <a:t>Фінансові відносини домогосподарств зі страховими компаніями </a:t>
            </a:r>
            <a:r>
              <a:rPr lang="uk-UA" sz="2000" b="1" dirty="0" smtClean="0"/>
              <a:t>пов’язані</a:t>
            </a:r>
            <a:r>
              <a:rPr lang="uk-UA" sz="2000" dirty="0" smtClean="0"/>
              <a:t> з формуванням та використанням різних страхових фондів: здійсненням страхових внесків та отриманням страхових виплат при страхуванні життя, здоров’я, працездатності, при страхуванні майна тощо.</a:t>
            </a:r>
          </a:p>
          <a:p>
            <a:r>
              <a:rPr lang="uk-UA" sz="2000" b="1" u="sng" dirty="0" smtClean="0"/>
              <a:t>З банками та небанківськими фінансовими</a:t>
            </a:r>
            <a:r>
              <a:rPr lang="uk-UA" sz="2000" u="sng" dirty="0" smtClean="0"/>
              <a:t> </a:t>
            </a:r>
            <a:r>
              <a:rPr lang="uk-UA" sz="2000" dirty="0" smtClean="0"/>
              <a:t>установами фінансові відносини домогосподарств здійснюються щодо збереження заощаджень у формі депозитів та отримання кредитів.</a:t>
            </a:r>
          </a:p>
          <a:p>
            <a:r>
              <a:rPr lang="uk-UA" sz="2000" dirty="0" smtClean="0"/>
              <a:t>Перераховані вище відношення складають соціально-економічний зміст категорії «фінанси домашніх господарств</a:t>
            </a:r>
            <a:r>
              <a:rPr lang="ru-RU" sz="2000" dirty="0" smtClean="0"/>
              <a:t>».</a:t>
            </a:r>
            <a:endParaRPr lang="ru-RU" sz="2000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83219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68491"/>
            <a:ext cx="9394714" cy="5672872"/>
          </a:xfrm>
        </p:spPr>
        <p:txBody>
          <a:bodyPr>
            <a:normAutofit lnSpcReduction="10000"/>
          </a:bodyPr>
          <a:lstStyle/>
          <a:p>
            <a:r>
              <a:rPr lang="ru-RU" sz="2200" dirty="0" err="1"/>
              <a:t>Отже</a:t>
            </a:r>
            <a:r>
              <a:rPr lang="ru-RU" sz="2200" dirty="0"/>
              <a:t>, </a:t>
            </a:r>
            <a:r>
              <a:rPr lang="ru-RU" sz="2200" b="1" dirty="0" err="1"/>
              <a:t>фінанси</a:t>
            </a:r>
            <a:r>
              <a:rPr lang="ru-RU" sz="2200" b="1" dirty="0"/>
              <a:t> </a:t>
            </a:r>
            <a:r>
              <a:rPr lang="ru-RU" sz="2200" b="1" dirty="0" err="1"/>
              <a:t>домогосподарств</a:t>
            </a:r>
            <a:r>
              <a:rPr lang="ru-RU" sz="2200" b="1" dirty="0"/>
              <a:t> – </a:t>
            </a:r>
            <a:r>
              <a:rPr lang="ru-RU" sz="2200" b="1" dirty="0" err="1"/>
              <a:t>сукупність</a:t>
            </a:r>
            <a:r>
              <a:rPr lang="ru-RU" sz="2200" b="1" dirty="0"/>
              <a:t> </a:t>
            </a:r>
            <a:r>
              <a:rPr lang="ru-RU" sz="2200" b="1" dirty="0" err="1"/>
              <a:t>економічних</a:t>
            </a:r>
            <a:r>
              <a:rPr lang="ru-RU" sz="2200" b="1" dirty="0"/>
              <a:t> </a:t>
            </a:r>
            <a:r>
              <a:rPr lang="ru-RU" sz="2200" b="1" dirty="0" err="1"/>
              <a:t>відносин</a:t>
            </a:r>
            <a:r>
              <a:rPr lang="ru-RU" sz="2200" b="1" dirty="0"/>
              <a:t>, </a:t>
            </a:r>
            <a:r>
              <a:rPr lang="ru-RU" sz="2200" b="1" dirty="0" err="1"/>
              <a:t>що</a:t>
            </a:r>
            <a:r>
              <a:rPr lang="ru-RU" sz="2200" b="1" dirty="0"/>
              <a:t> </a:t>
            </a:r>
            <a:r>
              <a:rPr lang="ru-RU" sz="2200" b="1" dirty="0" err="1"/>
              <a:t>виникають</a:t>
            </a:r>
            <a:r>
              <a:rPr lang="ru-RU" sz="2200" b="1" dirty="0"/>
              <a:t> при </a:t>
            </a:r>
            <a:r>
              <a:rPr lang="ru-RU" sz="2200" b="1" dirty="0" err="1"/>
              <a:t>утворенні</a:t>
            </a:r>
            <a:r>
              <a:rPr lang="ru-RU" sz="2200" b="1" dirty="0"/>
              <a:t>, </a:t>
            </a:r>
            <a:r>
              <a:rPr lang="ru-RU" sz="2200" b="1" dirty="0" err="1"/>
              <a:t>розподілі</a:t>
            </a:r>
            <a:r>
              <a:rPr lang="ru-RU" sz="2200" b="1" dirty="0"/>
              <a:t> та </a:t>
            </a:r>
            <a:r>
              <a:rPr lang="uk-UA" sz="2200" b="1" dirty="0" smtClean="0"/>
              <a:t>використанні</a:t>
            </a:r>
            <a:r>
              <a:rPr lang="ru-RU" sz="2200" b="1" dirty="0" smtClean="0"/>
              <a:t> </a:t>
            </a:r>
            <a:r>
              <a:rPr lang="ru-RU" sz="2200" b="1" dirty="0" err="1"/>
              <a:t>грошових</a:t>
            </a:r>
            <a:r>
              <a:rPr lang="ru-RU" sz="2200" b="1" dirty="0"/>
              <a:t> </a:t>
            </a:r>
            <a:r>
              <a:rPr lang="ru-RU" sz="2200" b="1" dirty="0" err="1"/>
              <a:t>доходів</a:t>
            </a:r>
            <a:r>
              <a:rPr lang="ru-RU" sz="2200" b="1" dirty="0"/>
              <a:t>, </a:t>
            </a:r>
            <a:r>
              <a:rPr lang="ru-RU" sz="2200" b="1" dirty="0" err="1"/>
              <a:t>заощаджень</a:t>
            </a:r>
            <a:r>
              <a:rPr lang="ru-RU" sz="2200" b="1" dirty="0"/>
              <a:t> і </a:t>
            </a:r>
            <a:r>
              <a:rPr lang="ru-RU" sz="2200" b="1" dirty="0" err="1"/>
              <a:t>грошових</a:t>
            </a:r>
            <a:r>
              <a:rPr lang="ru-RU" sz="2200" b="1" dirty="0"/>
              <a:t> </a:t>
            </a:r>
            <a:r>
              <a:rPr lang="ru-RU" sz="2200" b="1" dirty="0" err="1"/>
              <a:t>фондів</a:t>
            </a:r>
            <a:r>
              <a:rPr lang="ru-RU" sz="2200" b="1" dirty="0"/>
              <a:t> </a:t>
            </a:r>
            <a:r>
              <a:rPr lang="ru-RU" sz="2200" b="1" dirty="0" err="1"/>
              <a:t>громадян</a:t>
            </a:r>
            <a:r>
              <a:rPr lang="ru-RU" sz="2200" b="1" dirty="0"/>
              <a:t> та </a:t>
            </a:r>
            <a:r>
              <a:rPr lang="ru-RU" sz="2200" b="1" dirty="0" err="1"/>
              <a:t>їх</a:t>
            </a:r>
            <a:r>
              <a:rPr lang="ru-RU" sz="2200" b="1" dirty="0"/>
              <a:t> </a:t>
            </a:r>
            <a:r>
              <a:rPr lang="ru-RU" sz="2200" b="1" dirty="0" err="1"/>
              <a:t>сімей</a:t>
            </a:r>
            <a:r>
              <a:rPr lang="ru-RU" sz="2200" b="1" dirty="0"/>
              <a:t> з метою </a:t>
            </a:r>
            <a:r>
              <a:rPr lang="ru-RU" sz="2200" b="1" dirty="0" err="1"/>
              <a:t>задоволення</a:t>
            </a:r>
            <a:r>
              <a:rPr lang="ru-RU" sz="2200" b="1" dirty="0"/>
              <a:t> </a:t>
            </a:r>
            <a:r>
              <a:rPr lang="ru-RU" sz="2200" b="1" dirty="0" err="1"/>
              <a:t>особистих</a:t>
            </a:r>
            <a:r>
              <a:rPr lang="ru-RU" sz="2200" b="1" dirty="0"/>
              <a:t> потреб </a:t>
            </a:r>
            <a:r>
              <a:rPr lang="ru-RU" sz="2200" b="1" dirty="0" err="1"/>
              <a:t>домогосподарств</a:t>
            </a:r>
            <a:r>
              <a:rPr lang="ru-RU" sz="2200" dirty="0"/>
              <a:t>.</a:t>
            </a:r>
          </a:p>
          <a:p>
            <a:r>
              <a:rPr lang="uk-UA" sz="2200" dirty="0" smtClean="0"/>
              <a:t>Виникнення фінансів домогосподарств відбувається на другій стадії відтворювального процесу – стадії розподілу ВВП. Члени домогосподарств отримують первинні доходи у вигляді заробітної плати, доходів від здійснення підприємницької діяльності, від особистого підсобного господарства, від власності.</a:t>
            </a:r>
          </a:p>
          <a:p>
            <a:r>
              <a:rPr lang="uk-UA" sz="2200" dirty="0" smtClean="0"/>
              <a:t>У вторинному розподілі (перерозподілі) ВВП участь домогосподарств здійснюється при сплаті членами домогосподарств податків і інших обов’язкових платежів, завдяки чому вони набувають право на отримання вторинних доходів у вигляді пенсій, стипендій, допомоги і інших </a:t>
            </a:r>
            <a:r>
              <a:rPr lang="uk-UA" sz="2200" dirty="0" err="1" smtClean="0"/>
              <a:t>трасфертних</a:t>
            </a:r>
            <a:r>
              <a:rPr lang="uk-UA" sz="2200" dirty="0" smtClean="0"/>
              <a:t> платежів</a:t>
            </a:r>
            <a:r>
              <a:rPr lang="ru-RU" sz="2200" dirty="0" smtClean="0"/>
              <a:t>.</a:t>
            </a:r>
            <a:endParaRPr lang="ru-RU" sz="2200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72716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3561" y="395787"/>
            <a:ext cx="10623012" cy="610054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u="sng" dirty="0" err="1"/>
              <a:t>Фінанси</a:t>
            </a:r>
            <a:r>
              <a:rPr lang="ru-RU" b="1" u="sng" dirty="0"/>
              <a:t> </a:t>
            </a:r>
            <a:r>
              <a:rPr lang="ru-RU" b="1" u="sng" dirty="0" err="1"/>
              <a:t>домогосподарств</a:t>
            </a:r>
            <a:r>
              <a:rPr lang="ru-RU" b="1" u="sng" dirty="0"/>
              <a:t> </a:t>
            </a:r>
            <a:r>
              <a:rPr lang="ru-RU" b="1" u="sng" dirty="0" err="1"/>
              <a:t>виконують</a:t>
            </a:r>
            <a:r>
              <a:rPr lang="ru-RU" b="1" u="sng" dirty="0"/>
              <a:t> </a:t>
            </a:r>
            <a:r>
              <a:rPr lang="ru-RU" b="1" u="sng" dirty="0" err="1"/>
              <a:t>такі</a:t>
            </a:r>
            <a:r>
              <a:rPr lang="ru-RU" b="1" u="sng" dirty="0"/>
              <a:t> </a:t>
            </a:r>
            <a:r>
              <a:rPr lang="ru-RU" b="1" u="sng" dirty="0" err="1"/>
              <a:t>функції</a:t>
            </a:r>
            <a:r>
              <a:rPr lang="ru-RU" b="1" u="sng" dirty="0"/>
              <a:t>:</a:t>
            </a:r>
          </a:p>
          <a:p>
            <a:r>
              <a:rPr lang="uk-UA" b="1" dirty="0" smtClean="0"/>
              <a:t>розподільчу </a:t>
            </a:r>
            <a:r>
              <a:rPr lang="uk-UA" dirty="0" smtClean="0"/>
              <a:t>– вона проявляється в розподілі доходу домогосподарств на споживання і накопичення. При цьому об’єктом розподілу виступає сукупний дохід домашнього господарства, а його суб’єктами є всі члени домогосподарства, як працюючі так і непрацюючі. Виконуючи цю функцію, фінанси домогосподарств забезпечують матеріальними ресурсами безперервність процесу відтворення робочої сили як одного із факторів виробництва;</a:t>
            </a:r>
          </a:p>
          <a:p>
            <a:r>
              <a:rPr lang="uk-UA" b="1" dirty="0" smtClean="0"/>
              <a:t>регулюючу</a:t>
            </a:r>
            <a:r>
              <a:rPr lang="uk-UA" dirty="0" smtClean="0"/>
              <a:t>, яка підтримує збалансований розвиток домогосподарства як єдиного цілого. Досягається це завдяки перерозподілу фінансових ресурсів і узгодження економічних інтересів усіх членів домогосподарства. Важливо підкреслити, що на рівні домогосподарства регулювання його розвитку здійснюється в основному через саморегулювання. Свобода учасників домогосподарства в цьому процесі не може бути обмеженою державою;</a:t>
            </a:r>
          </a:p>
          <a:p>
            <a:r>
              <a:rPr lang="uk-UA" b="1" dirty="0" smtClean="0"/>
              <a:t>контрольну</a:t>
            </a:r>
            <a:r>
              <a:rPr lang="uk-UA" dirty="0" smtClean="0"/>
              <a:t>, яка основана на необхідності здійснення постійного контролю за формуванням і використанням сукупного доходу домогосподарств, тому що рівень життя членів домогосподарства повністю залежить від величини доходу, що припадає на його долю;</a:t>
            </a:r>
          </a:p>
          <a:p>
            <a:r>
              <a:rPr lang="uk-UA" b="1" dirty="0" smtClean="0"/>
              <a:t>інвестиційну</a:t>
            </a:r>
            <a:r>
              <a:rPr lang="uk-UA" dirty="0" smtClean="0"/>
              <a:t>, яка полягає в тому, що домогосподарство є одним із важливих постачальників фінансових ресурсів (інвестором) для економіки. Часто інвестиційну функцію домогосподарств зв’язують лише з часткою капіталізованих доходів, тобто тих, що використовуються як заощадження (вкладення коштів в різні фінансові інститути та в реальне виробництво). Насправді ж, ріст споживання домогосподарств також є фактором, що сприяє зростанню інвестицій в економіку. На це звертав увагу ще відомий економіст </a:t>
            </a:r>
            <a:r>
              <a:rPr lang="uk-UA" dirty="0" err="1" smtClean="0"/>
              <a:t>Дж.Кейнс</a:t>
            </a:r>
            <a:r>
              <a:rPr lang="uk-UA" dirty="0" smtClean="0"/>
              <a:t>, який розробив концепцію ефективного попиту, який складається із споживчого та інвестиційного компонентів.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9493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68491"/>
            <a:ext cx="9394714" cy="5672872"/>
          </a:xfrm>
        </p:spPr>
        <p:txBody>
          <a:bodyPr>
            <a:normAutofit/>
          </a:bodyPr>
          <a:lstStyle/>
          <a:p>
            <a:r>
              <a:rPr lang="ru-RU" sz="2400" b="1" dirty="0" err="1"/>
              <a:t>Фінансовими</a:t>
            </a:r>
            <a:r>
              <a:rPr lang="ru-RU" sz="2400" b="1" dirty="0"/>
              <a:t> ресурсами </a:t>
            </a:r>
            <a:r>
              <a:rPr lang="ru-RU" sz="2400" b="1" dirty="0" err="1"/>
              <a:t>домогосподарств</a:t>
            </a:r>
            <a:r>
              <a:rPr lang="ru-RU" sz="2400" b="1" dirty="0"/>
              <a:t> є</a:t>
            </a:r>
            <a:r>
              <a:rPr lang="ru-RU" sz="2400" dirty="0"/>
              <a:t> </a:t>
            </a:r>
            <a:r>
              <a:rPr lang="ru-RU" sz="2400" dirty="0" err="1"/>
              <a:t>власні</a:t>
            </a:r>
            <a:r>
              <a:rPr lang="ru-RU" sz="2400" dirty="0"/>
              <a:t> і </a:t>
            </a:r>
            <a:r>
              <a:rPr lang="ru-RU" sz="2400" dirty="0" err="1"/>
              <a:t>залучені</a:t>
            </a:r>
            <a:r>
              <a:rPr lang="ru-RU" sz="2400" dirty="0"/>
              <a:t> </a:t>
            </a:r>
            <a:r>
              <a:rPr lang="ru-RU" sz="2400" dirty="0" err="1"/>
              <a:t>грошові</a:t>
            </a:r>
            <a:r>
              <a:rPr lang="ru-RU" sz="2400" dirty="0"/>
              <a:t> </a:t>
            </a:r>
            <a:r>
              <a:rPr lang="ru-RU" sz="2400" dirty="0" err="1"/>
              <a:t>кошти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перебувають</a:t>
            </a:r>
            <a:r>
              <a:rPr lang="ru-RU" sz="2400" dirty="0"/>
              <a:t> у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розпорядженні</a:t>
            </a:r>
            <a:r>
              <a:rPr lang="ru-RU" sz="2400" dirty="0"/>
              <a:t> та </a:t>
            </a:r>
            <a:r>
              <a:rPr lang="ru-RU" sz="2400" dirty="0" err="1"/>
              <a:t>призначені</a:t>
            </a:r>
            <a:r>
              <a:rPr lang="ru-RU" sz="2400" dirty="0"/>
              <a:t> для </a:t>
            </a:r>
            <a:r>
              <a:rPr lang="ru-RU" sz="2400" dirty="0" err="1"/>
              <a:t>виконання</a:t>
            </a:r>
            <a:r>
              <a:rPr lang="ru-RU" sz="2400" dirty="0"/>
              <a:t> </a:t>
            </a:r>
            <a:r>
              <a:rPr lang="ru-RU" sz="2400" dirty="0" err="1"/>
              <a:t>фінансових</a:t>
            </a:r>
            <a:r>
              <a:rPr lang="ru-RU" sz="2400" dirty="0"/>
              <a:t> </a:t>
            </a:r>
            <a:r>
              <a:rPr lang="ru-RU" sz="2400" dirty="0" err="1"/>
              <a:t>зобов’язань</a:t>
            </a:r>
            <a:r>
              <a:rPr lang="ru-RU" sz="2400" dirty="0"/>
              <a:t>, </a:t>
            </a:r>
            <a:r>
              <a:rPr lang="ru-RU" sz="2400" dirty="0" err="1"/>
              <a:t>здійснення</a:t>
            </a:r>
            <a:r>
              <a:rPr lang="ru-RU" sz="2400" dirty="0"/>
              <a:t> </a:t>
            </a:r>
            <a:r>
              <a:rPr lang="ru-RU" sz="2400" dirty="0" err="1"/>
              <a:t>витрат</a:t>
            </a:r>
            <a:r>
              <a:rPr lang="ru-RU" sz="2400" dirty="0"/>
              <a:t> (</a:t>
            </a:r>
            <a:r>
              <a:rPr lang="ru-RU" sz="2400" dirty="0" err="1"/>
              <a:t>виробничих</a:t>
            </a:r>
            <a:r>
              <a:rPr lang="ru-RU" sz="2400" dirty="0"/>
              <a:t> і </a:t>
            </a:r>
            <a:r>
              <a:rPr lang="ru-RU" sz="2400" dirty="0" err="1"/>
              <a:t>споживчих</a:t>
            </a:r>
            <a:r>
              <a:rPr lang="ru-RU" sz="2400" dirty="0"/>
              <a:t>) і </a:t>
            </a:r>
            <a:r>
              <a:rPr lang="ru-RU" sz="2400" dirty="0" err="1"/>
              <a:t>формування</a:t>
            </a:r>
            <a:r>
              <a:rPr lang="ru-RU" sz="2400" dirty="0"/>
              <a:t> </a:t>
            </a:r>
            <a:r>
              <a:rPr lang="ru-RU" sz="2400" dirty="0" err="1"/>
              <a:t>заощаджень</a:t>
            </a:r>
            <a:r>
              <a:rPr lang="ru-RU" sz="2400" dirty="0"/>
              <a:t>. Вони включать </a:t>
            </a:r>
            <a:r>
              <a:rPr lang="ru-RU" sz="2400" dirty="0" err="1"/>
              <a:t>грошові</a:t>
            </a:r>
            <a:r>
              <a:rPr lang="ru-RU" sz="2400" dirty="0"/>
              <a:t> доходи, </a:t>
            </a:r>
            <a:r>
              <a:rPr lang="ru-RU" sz="2400" dirty="0" err="1"/>
              <a:t>вартість</a:t>
            </a:r>
            <a:r>
              <a:rPr lang="ru-RU" sz="2400" dirty="0"/>
              <a:t> </a:t>
            </a:r>
            <a:r>
              <a:rPr lang="ru-RU" sz="2400" dirty="0" err="1"/>
              <a:t>продукції</a:t>
            </a:r>
            <a:r>
              <a:rPr lang="ru-RU" sz="2400" dirty="0"/>
              <a:t> з </a:t>
            </a:r>
            <a:r>
              <a:rPr lang="ru-RU" sz="2400" dirty="0" err="1"/>
              <a:t>особистого</a:t>
            </a:r>
            <a:r>
              <a:rPr lang="ru-RU" sz="2400" dirty="0"/>
              <a:t> </a:t>
            </a:r>
            <a:r>
              <a:rPr lang="ru-RU" sz="2400" dirty="0" err="1"/>
              <a:t>підсобного</a:t>
            </a:r>
            <a:r>
              <a:rPr lang="ru-RU" sz="2400" dirty="0"/>
              <a:t> </a:t>
            </a:r>
            <a:r>
              <a:rPr lang="ru-RU" sz="2400" dirty="0" err="1"/>
              <a:t>господарства</a:t>
            </a:r>
            <a:r>
              <a:rPr lang="ru-RU" sz="2400" dirty="0"/>
              <a:t>, </a:t>
            </a:r>
            <a:r>
              <a:rPr lang="ru-RU" sz="2400" dirty="0" err="1"/>
              <a:t>пільги</a:t>
            </a:r>
            <a:r>
              <a:rPr lang="ru-RU" sz="2400" dirty="0"/>
              <a:t> та </a:t>
            </a:r>
            <a:r>
              <a:rPr lang="ru-RU" sz="2400" dirty="0" err="1"/>
              <a:t>субсидії</a:t>
            </a:r>
            <a:r>
              <a:rPr lang="ru-RU" sz="2400" dirty="0"/>
              <a:t> </a:t>
            </a:r>
            <a:r>
              <a:rPr lang="ru-RU" sz="2400" dirty="0" err="1"/>
              <a:t>тощо</a:t>
            </a:r>
            <a:r>
              <a:rPr lang="ru-RU" sz="2400" dirty="0"/>
              <a:t>.</a:t>
            </a:r>
          </a:p>
          <a:p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522336217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</TotalTime>
  <Words>1287</Words>
  <Application>Microsoft Office PowerPoint</Application>
  <PresentationFormat>Широкоэкранный</PresentationFormat>
  <Paragraphs>86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Arial</vt:lpstr>
      <vt:lpstr>Trebuchet MS</vt:lpstr>
      <vt:lpstr>Wingdings 3</vt:lpstr>
      <vt:lpstr>Грань</vt:lpstr>
      <vt:lpstr>ФІНАНСИ ДОМОГОСПОДАРСТВ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Оксана</dc:creator>
  <cp:lastModifiedBy>Оксана</cp:lastModifiedBy>
  <cp:revision>5</cp:revision>
  <dcterms:created xsi:type="dcterms:W3CDTF">2024-04-15T06:06:53Z</dcterms:created>
  <dcterms:modified xsi:type="dcterms:W3CDTF">2024-04-15T06:48:16Z</dcterms:modified>
</cp:coreProperties>
</file>