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61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4E7C-ED98-4E2C-B887-3C684AFC7549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1D80-1A99-443D-8119-20E03266F9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28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4E7C-ED98-4E2C-B887-3C684AFC7549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1D80-1A99-443D-8119-20E03266F9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248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4E7C-ED98-4E2C-B887-3C684AFC7549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1D80-1A99-443D-8119-20E03266F9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6193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4E7C-ED98-4E2C-B887-3C684AFC7549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1D80-1A99-443D-8119-20E03266F986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11899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4E7C-ED98-4E2C-B887-3C684AFC7549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1D80-1A99-443D-8119-20E03266F9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843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4E7C-ED98-4E2C-B887-3C684AFC7549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1D80-1A99-443D-8119-20E03266F9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4589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4E7C-ED98-4E2C-B887-3C684AFC7549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1D80-1A99-443D-8119-20E03266F9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8934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4E7C-ED98-4E2C-B887-3C684AFC7549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1D80-1A99-443D-8119-20E03266F9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51379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4E7C-ED98-4E2C-B887-3C684AFC7549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1D80-1A99-443D-8119-20E03266F9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1756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4E7C-ED98-4E2C-B887-3C684AFC7549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1D80-1A99-443D-8119-20E03266F9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31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4E7C-ED98-4E2C-B887-3C684AFC7549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1D80-1A99-443D-8119-20E03266F9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229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4E7C-ED98-4E2C-B887-3C684AFC7549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1D80-1A99-443D-8119-20E03266F9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345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4E7C-ED98-4E2C-B887-3C684AFC7549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1D80-1A99-443D-8119-20E03266F9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1116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4E7C-ED98-4E2C-B887-3C684AFC7549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1D80-1A99-443D-8119-20E03266F9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69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4E7C-ED98-4E2C-B887-3C684AFC7549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1D80-1A99-443D-8119-20E03266F9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646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4E7C-ED98-4E2C-B887-3C684AFC7549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1D80-1A99-443D-8119-20E03266F9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8509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34E7C-ED98-4E2C-B887-3C684AFC7549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1D80-1A99-443D-8119-20E03266F9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38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0634E7C-ED98-4E2C-B887-3C684AFC7549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7921D80-1A99-443D-8119-20E03266F9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4342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51012" y="627798"/>
            <a:ext cx="8689976" cy="4630002"/>
          </a:xfrm>
        </p:spPr>
        <p:txBody>
          <a:bodyPr/>
          <a:lstStyle/>
          <a:p>
            <a:pPr algn="l"/>
            <a:r>
              <a:rPr lang="uk-UA" b="1" dirty="0"/>
              <a:t>Тема 11. </a:t>
            </a:r>
            <a:r>
              <a:rPr lang="ru-RU" b="1" dirty="0"/>
              <a:t>Ф</a:t>
            </a:r>
            <a:r>
              <a:rPr lang="uk-UA" b="1" dirty="0" err="1"/>
              <a:t>інансовий</a:t>
            </a:r>
            <a:r>
              <a:rPr lang="uk-UA" b="1" dirty="0"/>
              <a:t> моніторинг</a:t>
            </a:r>
            <a:endParaRPr lang="ru-RU" dirty="0"/>
          </a:p>
          <a:p>
            <a:pPr algn="l"/>
            <a:r>
              <a:rPr lang="uk-UA" dirty="0" smtClean="0"/>
              <a:t>1. Поняття </a:t>
            </a:r>
            <a:r>
              <a:rPr lang="uk-UA" dirty="0"/>
              <a:t>фінансового моніторингу. </a:t>
            </a:r>
            <a:endParaRPr lang="ru-RU" dirty="0"/>
          </a:p>
          <a:p>
            <a:pPr algn="l"/>
            <a:r>
              <a:rPr lang="uk-UA" dirty="0" smtClean="0"/>
              <a:t>2. Операції</a:t>
            </a:r>
            <a:r>
              <a:rPr lang="uk-UA" dirty="0"/>
              <a:t>, що підлягають фінансовому моніторингу. </a:t>
            </a:r>
            <a:endParaRPr lang="ru-RU" dirty="0"/>
          </a:p>
          <a:p>
            <a:pPr algn="l"/>
            <a:r>
              <a:rPr lang="uk-UA" dirty="0" smtClean="0"/>
              <a:t>3. Суб’єкти </a:t>
            </a:r>
            <a:r>
              <a:rPr lang="uk-UA" dirty="0"/>
              <a:t>фінансового моніторингу.</a:t>
            </a:r>
            <a:endParaRPr lang="ru-RU" dirty="0"/>
          </a:p>
          <a:p>
            <a:pPr algn="l"/>
            <a:r>
              <a:rPr lang="uk-UA" dirty="0" smtClean="0"/>
              <a:t>4. Особливості </a:t>
            </a:r>
            <a:r>
              <a:rPr lang="uk-UA" dirty="0"/>
              <a:t>розвитку фінансового моніторингу в Україні</a:t>
            </a:r>
            <a:endParaRPr lang="ru-RU" dirty="0"/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862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450376"/>
            <a:ext cx="10363826" cy="5340823"/>
          </a:xfrm>
        </p:spPr>
        <p:txBody>
          <a:bodyPr/>
          <a:lstStyle/>
          <a:p>
            <a:pPr marL="0" indent="0">
              <a:buNone/>
            </a:pPr>
            <a:r>
              <a:rPr lang="ru-RU" b="1" u="sng" cap="none" dirty="0" err="1"/>
              <a:t>Підозрілі</a:t>
            </a:r>
            <a:r>
              <a:rPr lang="ru-RU" b="1" u="sng" cap="none" dirty="0"/>
              <a:t> </a:t>
            </a:r>
            <a:r>
              <a:rPr lang="ru-RU" b="1" u="sng" cap="none" dirty="0" err="1"/>
              <a:t>фінансові</a:t>
            </a:r>
            <a:r>
              <a:rPr lang="ru-RU" b="1" u="sng" cap="none" dirty="0"/>
              <a:t> </a:t>
            </a:r>
            <a:r>
              <a:rPr lang="ru-RU" b="1" u="sng" cap="none" dirty="0" err="1"/>
              <a:t>операції</a:t>
            </a:r>
            <a:r>
              <a:rPr lang="ru-RU" b="1" u="sng" cap="none" dirty="0"/>
              <a:t> (</a:t>
            </a:r>
            <a:r>
              <a:rPr lang="ru-RU" b="1" u="sng" cap="none" dirty="0" err="1"/>
              <a:t>діяльність</a:t>
            </a:r>
            <a:r>
              <a:rPr lang="ru-RU" b="1" u="sng" cap="none" dirty="0"/>
              <a:t>)</a:t>
            </a:r>
          </a:p>
          <a:p>
            <a:r>
              <a:rPr lang="ru-RU" cap="none" dirty="0" err="1"/>
              <a:t>Фінансові</a:t>
            </a:r>
            <a:r>
              <a:rPr lang="ru-RU" cap="none" dirty="0"/>
              <a:t> </a:t>
            </a:r>
            <a:r>
              <a:rPr lang="ru-RU" cap="none" dirty="0" err="1"/>
              <a:t>операції</a:t>
            </a:r>
            <a:r>
              <a:rPr lang="ru-RU" cap="none" dirty="0"/>
              <a:t> </a:t>
            </a:r>
            <a:r>
              <a:rPr lang="ru-RU" cap="none" dirty="0" err="1"/>
              <a:t>або</a:t>
            </a:r>
            <a:r>
              <a:rPr lang="ru-RU" cap="none" dirty="0"/>
              <a:t> </a:t>
            </a:r>
            <a:r>
              <a:rPr lang="ru-RU" cap="none" dirty="0" err="1"/>
              <a:t>спроба</a:t>
            </a:r>
            <a:r>
              <a:rPr lang="ru-RU" cap="none" dirty="0"/>
              <a:t> </a:t>
            </a:r>
            <a:r>
              <a:rPr lang="ru-RU" cap="none" dirty="0" err="1"/>
              <a:t>їх</a:t>
            </a:r>
            <a:r>
              <a:rPr lang="ru-RU" cap="none" dirty="0"/>
              <a:t> </a:t>
            </a:r>
            <a:r>
              <a:rPr lang="ru-RU" cap="none" dirty="0" err="1"/>
              <a:t>проведення</a:t>
            </a:r>
            <a:r>
              <a:rPr lang="ru-RU" cap="none" dirty="0"/>
              <a:t> </a:t>
            </a:r>
            <a:r>
              <a:rPr lang="ru-RU" cap="none" dirty="0" err="1"/>
              <a:t>незалежно</a:t>
            </a:r>
            <a:r>
              <a:rPr lang="ru-RU" cap="none" dirty="0"/>
              <a:t> </a:t>
            </a:r>
            <a:r>
              <a:rPr lang="ru-RU" cap="none" dirty="0" err="1"/>
              <a:t>від</a:t>
            </a:r>
            <a:r>
              <a:rPr lang="ru-RU" cap="none" dirty="0"/>
              <a:t> </a:t>
            </a:r>
            <a:r>
              <a:rPr lang="ru-RU" cap="none" dirty="0" err="1"/>
              <a:t>суми</a:t>
            </a:r>
            <a:r>
              <a:rPr lang="ru-RU" cap="none" dirty="0"/>
              <a:t>, на яку вони </a:t>
            </a:r>
            <a:r>
              <a:rPr lang="ru-RU" cap="none" dirty="0" err="1"/>
              <a:t>проводяться</a:t>
            </a:r>
            <a:r>
              <a:rPr lang="ru-RU" cap="none" dirty="0"/>
              <a:t>, </a:t>
            </a:r>
            <a:r>
              <a:rPr lang="ru-RU" cap="none" dirty="0" err="1"/>
              <a:t>вважаються</a:t>
            </a:r>
            <a:r>
              <a:rPr lang="ru-RU" cap="none" dirty="0"/>
              <a:t> </a:t>
            </a:r>
            <a:r>
              <a:rPr lang="ru-RU" cap="none" dirty="0" err="1"/>
              <a:t>підозрілими</a:t>
            </a:r>
            <a:r>
              <a:rPr lang="ru-RU" cap="none" dirty="0"/>
              <a:t>, </a:t>
            </a:r>
            <a:r>
              <a:rPr lang="ru-RU" cap="none" dirty="0" err="1"/>
              <a:t>якщо</a:t>
            </a:r>
            <a:r>
              <a:rPr lang="ru-RU" cap="none" dirty="0"/>
              <a:t> </a:t>
            </a:r>
            <a:r>
              <a:rPr lang="ru-RU" cap="none" dirty="0" err="1"/>
              <a:t>суб’єкт</a:t>
            </a:r>
            <a:r>
              <a:rPr lang="ru-RU" cap="none" dirty="0"/>
              <a:t> </a:t>
            </a:r>
            <a:r>
              <a:rPr lang="ru-RU" cap="none" dirty="0" err="1"/>
              <a:t>первинного</a:t>
            </a:r>
            <a:r>
              <a:rPr lang="ru-RU" cap="none" dirty="0"/>
              <a:t> </a:t>
            </a:r>
            <a:r>
              <a:rPr lang="ru-RU" cap="none" dirty="0" err="1"/>
              <a:t>фінансового</a:t>
            </a:r>
            <a:r>
              <a:rPr lang="ru-RU" cap="none" dirty="0"/>
              <a:t> </a:t>
            </a:r>
            <a:r>
              <a:rPr lang="ru-RU" cap="none" dirty="0" err="1"/>
              <a:t>моніторингу</a:t>
            </a:r>
            <a:r>
              <a:rPr lang="ru-RU" cap="none" dirty="0"/>
              <a:t> </a:t>
            </a:r>
            <a:r>
              <a:rPr lang="ru-RU" cap="none" dirty="0" err="1"/>
              <a:t>має</a:t>
            </a:r>
            <a:r>
              <a:rPr lang="ru-RU" cap="none" dirty="0"/>
              <a:t> </a:t>
            </a:r>
            <a:r>
              <a:rPr lang="ru-RU" cap="none" dirty="0" err="1"/>
              <a:t>підозру</a:t>
            </a:r>
            <a:r>
              <a:rPr lang="ru-RU" cap="none" dirty="0"/>
              <a:t> </a:t>
            </a:r>
            <a:r>
              <a:rPr lang="ru-RU" cap="none" dirty="0" err="1"/>
              <a:t>або</a:t>
            </a:r>
            <a:r>
              <a:rPr lang="ru-RU" cap="none" dirty="0"/>
              <a:t> </a:t>
            </a:r>
            <a:r>
              <a:rPr lang="ru-RU" cap="none" dirty="0" err="1"/>
              <a:t>має</a:t>
            </a:r>
            <a:r>
              <a:rPr lang="ru-RU" cap="none" dirty="0"/>
              <a:t> </a:t>
            </a:r>
            <a:r>
              <a:rPr lang="ru-RU" cap="none" dirty="0" err="1"/>
              <a:t>достатні</a:t>
            </a:r>
            <a:r>
              <a:rPr lang="ru-RU" cap="none" dirty="0"/>
              <a:t> </a:t>
            </a:r>
            <a:r>
              <a:rPr lang="ru-RU" cap="none" dirty="0" err="1"/>
              <a:t>підстави</a:t>
            </a:r>
            <a:r>
              <a:rPr lang="ru-RU" cap="none" dirty="0"/>
              <a:t> для </a:t>
            </a:r>
            <a:r>
              <a:rPr lang="ru-RU" cap="none" dirty="0" err="1"/>
              <a:t>підозри</a:t>
            </a:r>
            <a:r>
              <a:rPr lang="ru-RU" cap="none" dirty="0"/>
              <a:t>, </a:t>
            </a:r>
            <a:r>
              <a:rPr lang="ru-RU" cap="none" dirty="0" err="1"/>
              <a:t>що</a:t>
            </a:r>
            <a:r>
              <a:rPr lang="ru-RU" cap="none" dirty="0"/>
              <a:t> вони є результатом </a:t>
            </a:r>
            <a:r>
              <a:rPr lang="ru-RU" cap="none" dirty="0" err="1"/>
              <a:t>злочинної</a:t>
            </a:r>
            <a:r>
              <a:rPr lang="ru-RU" cap="none" dirty="0"/>
              <a:t> </a:t>
            </a:r>
            <a:r>
              <a:rPr lang="ru-RU" cap="none" dirty="0" err="1"/>
              <a:t>діяльності</a:t>
            </a:r>
            <a:r>
              <a:rPr lang="ru-RU" cap="none" dirty="0"/>
              <a:t> </a:t>
            </a:r>
            <a:r>
              <a:rPr lang="ru-RU" cap="none" dirty="0" err="1"/>
              <a:t>або</a:t>
            </a:r>
            <a:r>
              <a:rPr lang="ru-RU" cap="none" dirty="0"/>
              <a:t> </a:t>
            </a:r>
            <a:r>
              <a:rPr lang="ru-RU" cap="none" dirty="0" err="1"/>
              <a:t>пов’язані</a:t>
            </a:r>
            <a:r>
              <a:rPr lang="ru-RU" cap="none" dirty="0"/>
              <a:t> </a:t>
            </a:r>
            <a:r>
              <a:rPr lang="ru-RU" cap="none" dirty="0" err="1"/>
              <a:t>чи</a:t>
            </a:r>
            <a:r>
              <a:rPr lang="ru-RU" cap="none" dirty="0"/>
              <a:t> </a:t>
            </a:r>
            <a:r>
              <a:rPr lang="ru-RU" cap="none" dirty="0" err="1"/>
              <a:t>стосуються</a:t>
            </a:r>
            <a:r>
              <a:rPr lang="ru-RU" cap="none" dirty="0"/>
              <a:t> </a:t>
            </a:r>
            <a:r>
              <a:rPr lang="ru-RU" cap="none" dirty="0" err="1"/>
              <a:t>фінансування</a:t>
            </a:r>
            <a:r>
              <a:rPr lang="ru-RU" cap="none" dirty="0"/>
              <a:t> </a:t>
            </a:r>
            <a:r>
              <a:rPr lang="ru-RU" cap="none" dirty="0" err="1"/>
              <a:t>тероризму</a:t>
            </a:r>
            <a:r>
              <a:rPr lang="ru-RU" cap="none" dirty="0"/>
              <a:t> </a:t>
            </a:r>
            <a:r>
              <a:rPr lang="ru-RU" cap="none" dirty="0" err="1"/>
              <a:t>або</a:t>
            </a:r>
            <a:r>
              <a:rPr lang="ru-RU" cap="none" dirty="0"/>
              <a:t> </a:t>
            </a:r>
            <a:r>
              <a:rPr lang="ru-RU" cap="none" dirty="0" err="1"/>
              <a:t>фінансування</a:t>
            </a:r>
            <a:r>
              <a:rPr lang="ru-RU" cap="none" dirty="0"/>
              <a:t> </a:t>
            </a:r>
            <a:r>
              <a:rPr lang="ru-RU" cap="none" dirty="0" err="1"/>
              <a:t>розповсюдження</a:t>
            </a:r>
            <a:r>
              <a:rPr lang="ru-RU" cap="none" dirty="0"/>
              <a:t> </a:t>
            </a:r>
            <a:r>
              <a:rPr lang="ru-RU" cap="none" dirty="0" err="1"/>
              <a:t>зброї</a:t>
            </a:r>
            <a:r>
              <a:rPr lang="ru-RU" cap="none" dirty="0"/>
              <a:t> </a:t>
            </a:r>
            <a:r>
              <a:rPr lang="ru-RU" cap="none" dirty="0" err="1"/>
              <a:t>масового</a:t>
            </a:r>
            <a:r>
              <a:rPr lang="ru-RU" cap="none" dirty="0"/>
              <a:t> </a:t>
            </a:r>
            <a:r>
              <a:rPr lang="ru-RU" cap="none" dirty="0" err="1"/>
              <a:t>знищення</a:t>
            </a:r>
            <a:r>
              <a:rPr lang="ru-RU" cap="none" dirty="0"/>
              <a:t>.</a:t>
            </a:r>
          </a:p>
          <a:p>
            <a:r>
              <a:rPr lang="ru-RU" cap="none" dirty="0"/>
              <a:t>При </a:t>
            </a:r>
            <a:r>
              <a:rPr lang="ru-RU" cap="none" dirty="0" err="1"/>
              <a:t>визначенні</a:t>
            </a:r>
            <a:r>
              <a:rPr lang="ru-RU" cap="none" dirty="0"/>
              <a:t> того, </a:t>
            </a:r>
            <a:r>
              <a:rPr lang="ru-RU" cap="none" dirty="0" err="1"/>
              <a:t>чи</a:t>
            </a:r>
            <a:r>
              <a:rPr lang="ru-RU" cap="none" dirty="0"/>
              <a:t> є </a:t>
            </a:r>
            <a:r>
              <a:rPr lang="ru-RU" cap="none" dirty="0" err="1"/>
              <a:t>підозрілою</a:t>
            </a:r>
            <a:r>
              <a:rPr lang="ru-RU" cap="none" dirty="0"/>
              <a:t> </a:t>
            </a:r>
            <a:r>
              <a:rPr lang="ru-RU" cap="none" dirty="0" err="1"/>
              <a:t>фінансова</a:t>
            </a:r>
            <a:r>
              <a:rPr lang="ru-RU" cap="none" dirty="0"/>
              <a:t> </a:t>
            </a:r>
            <a:r>
              <a:rPr lang="ru-RU" cap="none" dirty="0" err="1"/>
              <a:t>операція</a:t>
            </a:r>
            <a:r>
              <a:rPr lang="ru-RU" cap="none" dirty="0"/>
              <a:t> </a:t>
            </a:r>
            <a:r>
              <a:rPr lang="ru-RU" cap="none" dirty="0" err="1"/>
              <a:t>або</a:t>
            </a:r>
            <a:r>
              <a:rPr lang="ru-RU" cap="none" dirty="0"/>
              <a:t> </a:t>
            </a:r>
            <a:r>
              <a:rPr lang="ru-RU" cap="none" dirty="0" err="1"/>
              <a:t>діяльність</a:t>
            </a:r>
            <a:r>
              <a:rPr lang="ru-RU" cap="none" dirty="0"/>
              <a:t>, </a:t>
            </a:r>
            <a:r>
              <a:rPr lang="ru-RU" cap="none" dirty="0" err="1"/>
              <a:t>суб’єкт</a:t>
            </a:r>
            <a:r>
              <a:rPr lang="ru-RU" cap="none" dirty="0"/>
              <a:t> </a:t>
            </a:r>
            <a:r>
              <a:rPr lang="ru-RU" cap="none" dirty="0" err="1"/>
              <a:t>первинного</a:t>
            </a:r>
            <a:r>
              <a:rPr lang="ru-RU" cap="none" dirty="0"/>
              <a:t> </a:t>
            </a:r>
            <a:r>
              <a:rPr lang="ru-RU" cap="none" dirty="0" err="1"/>
              <a:t>фінансового</a:t>
            </a:r>
            <a:r>
              <a:rPr lang="ru-RU" cap="none" dirty="0"/>
              <a:t> </a:t>
            </a:r>
            <a:r>
              <a:rPr lang="ru-RU" cap="none" dirty="0" err="1"/>
              <a:t>моніторингу</a:t>
            </a:r>
            <a:r>
              <a:rPr lang="ru-RU" cap="none" dirty="0"/>
              <a:t> </a:t>
            </a:r>
            <a:r>
              <a:rPr lang="ru-RU" cap="none" dirty="0" err="1"/>
              <a:t>враховує</a:t>
            </a:r>
            <a:r>
              <a:rPr lang="ru-RU" cap="none" dirty="0"/>
              <a:t> </a:t>
            </a:r>
            <a:r>
              <a:rPr lang="ru-RU" cap="none" dirty="0" err="1"/>
              <a:t>типологічні</a:t>
            </a:r>
            <a:r>
              <a:rPr lang="ru-RU" cap="none" dirty="0"/>
              <a:t> </a:t>
            </a:r>
            <a:r>
              <a:rPr lang="ru-RU" cap="none" dirty="0" err="1"/>
              <a:t>дослідження</a:t>
            </a:r>
            <a:r>
              <a:rPr lang="ru-RU" cap="none" dirty="0"/>
              <a:t>, </a:t>
            </a:r>
            <a:r>
              <a:rPr lang="ru-RU" cap="none" dirty="0" err="1"/>
              <a:t>підготовлені</a:t>
            </a:r>
            <a:r>
              <a:rPr lang="ru-RU" cap="none" dirty="0"/>
              <a:t> </a:t>
            </a:r>
            <a:r>
              <a:rPr lang="ru-RU" cap="none" dirty="0" err="1"/>
              <a:t>спеціально</a:t>
            </a:r>
            <a:r>
              <a:rPr lang="ru-RU" cap="none" dirty="0"/>
              <a:t> </a:t>
            </a:r>
            <a:r>
              <a:rPr lang="ru-RU" cap="none" dirty="0" err="1"/>
              <a:t>уповноваженим</a:t>
            </a:r>
            <a:r>
              <a:rPr lang="ru-RU" cap="none" dirty="0"/>
              <a:t> органом та </a:t>
            </a:r>
            <a:r>
              <a:rPr lang="ru-RU" cap="none" dirty="0" err="1"/>
              <a:t>оприлюднені</a:t>
            </a:r>
            <a:r>
              <a:rPr lang="ru-RU" cap="none" dirty="0"/>
              <a:t> ним на </a:t>
            </a:r>
            <a:r>
              <a:rPr lang="ru-RU" cap="none" dirty="0" err="1"/>
              <a:t>своєму</a:t>
            </a:r>
            <a:r>
              <a:rPr lang="ru-RU" cap="none" dirty="0"/>
              <a:t> веб-</a:t>
            </a:r>
            <a:r>
              <a:rPr lang="ru-RU" cap="none" dirty="0" err="1"/>
              <a:t>сайті</a:t>
            </a:r>
            <a:r>
              <a:rPr lang="ru-RU" cap="none" dirty="0"/>
              <a:t>, а </a:t>
            </a:r>
            <a:r>
              <a:rPr lang="ru-RU" cap="none" dirty="0" err="1"/>
              <a:t>також</a:t>
            </a:r>
            <a:r>
              <a:rPr lang="ru-RU" cap="none" dirty="0"/>
              <a:t> </a:t>
            </a:r>
            <a:r>
              <a:rPr lang="ru-RU" cap="none" dirty="0" err="1"/>
              <a:t>рекомендації</a:t>
            </a:r>
            <a:r>
              <a:rPr lang="ru-RU" cap="none" dirty="0"/>
              <a:t> </a:t>
            </a:r>
            <a:r>
              <a:rPr lang="ru-RU" cap="none" dirty="0" err="1"/>
              <a:t>суб’єктів</a:t>
            </a:r>
            <a:r>
              <a:rPr lang="ru-RU" cap="none" dirty="0"/>
              <a:t> державного </a:t>
            </a:r>
            <a:r>
              <a:rPr lang="ru-RU" cap="none" dirty="0" err="1"/>
              <a:t>фінансового</a:t>
            </a:r>
            <a:r>
              <a:rPr lang="ru-RU" cap="none" dirty="0"/>
              <a:t> </a:t>
            </a:r>
            <a:r>
              <a:rPr lang="ru-RU" cap="none" dirty="0" err="1"/>
              <a:t>моніторингу</a:t>
            </a:r>
            <a:r>
              <a:rPr lang="ru-RU" cap="none" dirty="0"/>
              <a:t>.</a:t>
            </a:r>
          </a:p>
          <a:p>
            <a:endParaRPr lang="ru-RU" cap="none" dirty="0"/>
          </a:p>
        </p:txBody>
      </p:sp>
    </p:spTree>
    <p:extLst>
      <p:ext uri="{BB962C8B-B14F-4D97-AF65-F5344CB8AC3E}">
        <p14:creationId xmlns:p14="http://schemas.microsoft.com/office/powerpoint/2010/main" val="1634670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450376"/>
            <a:ext cx="10363826" cy="5340823"/>
          </a:xfrm>
        </p:spPr>
        <p:txBody>
          <a:bodyPr>
            <a:normAutofit fontScale="92500" lnSpcReduction="20000"/>
          </a:bodyPr>
          <a:lstStyle/>
          <a:p>
            <a:r>
              <a:rPr lang="ru-RU" cap="none" dirty="0"/>
              <a:t>3. </a:t>
            </a:r>
            <a:r>
              <a:rPr lang="ru-RU" cap="none" dirty="0" err="1"/>
              <a:t>Суб’єкти</a:t>
            </a:r>
            <a:r>
              <a:rPr lang="ru-RU" cap="none" dirty="0"/>
              <a:t> </a:t>
            </a:r>
            <a:r>
              <a:rPr lang="ru-RU" cap="none" dirty="0" err="1"/>
              <a:t>фінансового</a:t>
            </a:r>
            <a:r>
              <a:rPr lang="ru-RU" cap="none" dirty="0"/>
              <a:t> </a:t>
            </a:r>
            <a:r>
              <a:rPr lang="ru-RU" cap="none" dirty="0" err="1"/>
              <a:t>моніторингу</a:t>
            </a:r>
            <a:r>
              <a:rPr lang="ru-RU" cap="none" dirty="0"/>
              <a:t>.</a:t>
            </a:r>
          </a:p>
          <a:p>
            <a:endParaRPr lang="ru-RU" cap="none" dirty="0"/>
          </a:p>
          <a:p>
            <a:pPr marL="0" indent="0">
              <a:buNone/>
            </a:pPr>
            <a:r>
              <a:rPr lang="ru-RU" cap="none" dirty="0"/>
              <a:t>Система </a:t>
            </a:r>
            <a:r>
              <a:rPr lang="ru-RU" cap="none" dirty="0" err="1"/>
              <a:t>фінансового</a:t>
            </a:r>
            <a:r>
              <a:rPr lang="ru-RU" cap="none" dirty="0"/>
              <a:t> </a:t>
            </a:r>
            <a:r>
              <a:rPr lang="ru-RU" cap="none" dirty="0" err="1"/>
              <a:t>моніторингу</a:t>
            </a:r>
            <a:r>
              <a:rPr lang="ru-RU" cap="none" dirty="0"/>
              <a:t> </a:t>
            </a:r>
            <a:r>
              <a:rPr lang="ru-RU" cap="none" dirty="0" err="1"/>
              <a:t>складається</a:t>
            </a:r>
            <a:r>
              <a:rPr lang="ru-RU" cap="none" dirty="0"/>
              <a:t> з </a:t>
            </a:r>
            <a:r>
              <a:rPr lang="ru-RU" cap="none" dirty="0" err="1"/>
              <a:t>первинного</a:t>
            </a:r>
            <a:r>
              <a:rPr lang="ru-RU" cap="none" dirty="0"/>
              <a:t> та державного </a:t>
            </a:r>
            <a:r>
              <a:rPr lang="ru-RU" cap="none" dirty="0" err="1"/>
              <a:t>рівнів</a:t>
            </a:r>
            <a:r>
              <a:rPr lang="ru-RU" cap="none" dirty="0"/>
              <a:t>.</a:t>
            </a:r>
          </a:p>
          <a:p>
            <a:pPr marL="0" indent="0">
              <a:buNone/>
            </a:pPr>
            <a:r>
              <a:rPr lang="ru-RU" u="sng" cap="none" dirty="0" err="1"/>
              <a:t>Суб’єктами</a:t>
            </a:r>
            <a:r>
              <a:rPr lang="ru-RU" u="sng" cap="none" dirty="0"/>
              <a:t> </a:t>
            </a:r>
            <a:r>
              <a:rPr lang="ru-RU" u="sng" cap="none" dirty="0" err="1"/>
              <a:t>первинного</a:t>
            </a:r>
            <a:r>
              <a:rPr lang="ru-RU" u="sng" cap="none" dirty="0"/>
              <a:t> </a:t>
            </a:r>
            <a:r>
              <a:rPr lang="ru-RU" u="sng" cap="none" dirty="0" err="1"/>
              <a:t>фінансового</a:t>
            </a:r>
            <a:r>
              <a:rPr lang="ru-RU" u="sng" cap="none" dirty="0"/>
              <a:t> </a:t>
            </a:r>
            <a:r>
              <a:rPr lang="ru-RU" u="sng" cap="none" dirty="0" err="1"/>
              <a:t>моніторингу</a:t>
            </a:r>
            <a:r>
              <a:rPr lang="ru-RU" u="sng" cap="none" dirty="0"/>
              <a:t> є:</a:t>
            </a:r>
          </a:p>
          <a:p>
            <a:r>
              <a:rPr lang="ru-RU" cap="none" dirty="0"/>
              <a:t>1) банки, страховики (</a:t>
            </a:r>
            <a:r>
              <a:rPr lang="ru-RU" cap="none" dirty="0" err="1"/>
              <a:t>перестраховики</a:t>
            </a:r>
            <a:r>
              <a:rPr lang="ru-RU" cap="none" dirty="0"/>
              <a:t>), </a:t>
            </a:r>
            <a:r>
              <a:rPr lang="ru-RU" cap="none" dirty="0" err="1"/>
              <a:t>страхові</a:t>
            </a:r>
            <a:r>
              <a:rPr lang="ru-RU" cap="none" dirty="0"/>
              <a:t> (</a:t>
            </a:r>
            <a:r>
              <a:rPr lang="ru-RU" cap="none" dirty="0" err="1"/>
              <a:t>перестрахові</a:t>
            </a:r>
            <a:r>
              <a:rPr lang="ru-RU" cap="none" dirty="0"/>
              <a:t>) </a:t>
            </a:r>
            <a:r>
              <a:rPr lang="ru-RU" cap="none" dirty="0" err="1"/>
              <a:t>брокери</a:t>
            </a:r>
            <a:r>
              <a:rPr lang="ru-RU" cap="none" dirty="0"/>
              <a:t>, </a:t>
            </a:r>
            <a:r>
              <a:rPr lang="ru-RU" cap="none" dirty="0" err="1"/>
              <a:t>кредитні</a:t>
            </a:r>
            <a:r>
              <a:rPr lang="ru-RU" cap="none" dirty="0"/>
              <a:t> </a:t>
            </a:r>
            <a:r>
              <a:rPr lang="ru-RU" cap="none" dirty="0" err="1"/>
              <a:t>спілки</a:t>
            </a:r>
            <a:r>
              <a:rPr lang="ru-RU" cap="none" dirty="0"/>
              <a:t>, </a:t>
            </a:r>
            <a:r>
              <a:rPr lang="ru-RU" cap="none" dirty="0" err="1"/>
              <a:t>ломбарди</a:t>
            </a:r>
            <a:r>
              <a:rPr lang="ru-RU" cap="none" dirty="0"/>
              <a:t> та </a:t>
            </a:r>
            <a:r>
              <a:rPr lang="ru-RU" cap="none" dirty="0" err="1"/>
              <a:t>інші</a:t>
            </a:r>
            <a:r>
              <a:rPr lang="ru-RU" cap="none" dirty="0"/>
              <a:t> </a:t>
            </a:r>
            <a:r>
              <a:rPr lang="ru-RU" cap="none" dirty="0" err="1"/>
              <a:t>фінансові</a:t>
            </a:r>
            <a:r>
              <a:rPr lang="ru-RU" cap="none" dirty="0"/>
              <a:t> установи;</a:t>
            </a:r>
          </a:p>
          <a:p>
            <a:r>
              <a:rPr lang="ru-RU" cap="none" dirty="0"/>
              <a:t>2) </a:t>
            </a:r>
            <a:r>
              <a:rPr lang="ru-RU" cap="none" dirty="0" err="1"/>
              <a:t>платіжні</a:t>
            </a:r>
            <a:r>
              <a:rPr lang="ru-RU" cap="none" dirty="0"/>
              <a:t> </a:t>
            </a:r>
            <a:r>
              <a:rPr lang="ru-RU" cap="none" dirty="0" err="1"/>
              <a:t>організації</a:t>
            </a:r>
            <a:r>
              <a:rPr lang="ru-RU" cap="none" dirty="0"/>
              <a:t>, </a:t>
            </a:r>
            <a:r>
              <a:rPr lang="ru-RU" cap="none" dirty="0" err="1"/>
              <a:t>учасники</a:t>
            </a:r>
            <a:r>
              <a:rPr lang="ru-RU" cap="none" dirty="0"/>
              <a:t> </a:t>
            </a:r>
            <a:r>
              <a:rPr lang="ru-RU" cap="none" dirty="0" err="1"/>
              <a:t>чи</a:t>
            </a:r>
            <a:r>
              <a:rPr lang="ru-RU" cap="none" dirty="0"/>
              <a:t> члени </a:t>
            </a:r>
            <a:r>
              <a:rPr lang="ru-RU" cap="none" dirty="0" err="1"/>
              <a:t>платіжних</a:t>
            </a:r>
            <a:r>
              <a:rPr lang="ru-RU" cap="none" dirty="0"/>
              <a:t> систем;</a:t>
            </a:r>
          </a:p>
          <a:p>
            <a:r>
              <a:rPr lang="ru-RU" cap="none" dirty="0"/>
              <a:t>3) </a:t>
            </a:r>
            <a:r>
              <a:rPr lang="ru-RU" cap="none" dirty="0" err="1"/>
              <a:t>товарні</a:t>
            </a:r>
            <a:r>
              <a:rPr lang="ru-RU" cap="none" dirty="0"/>
              <a:t> та </a:t>
            </a:r>
            <a:r>
              <a:rPr lang="ru-RU" cap="none" dirty="0" err="1"/>
              <a:t>інші</a:t>
            </a:r>
            <a:r>
              <a:rPr lang="ru-RU" cap="none" dirty="0"/>
              <a:t> </a:t>
            </a:r>
            <a:r>
              <a:rPr lang="ru-RU" cap="none" dirty="0" err="1"/>
              <a:t>біржі</a:t>
            </a:r>
            <a:r>
              <a:rPr lang="ru-RU" cap="none" dirty="0"/>
              <a:t>, </a:t>
            </a:r>
            <a:r>
              <a:rPr lang="ru-RU" cap="none" dirty="0" err="1"/>
              <a:t>що</a:t>
            </a:r>
            <a:r>
              <a:rPr lang="ru-RU" cap="none" dirty="0"/>
              <a:t> </a:t>
            </a:r>
            <a:r>
              <a:rPr lang="ru-RU" cap="none" dirty="0" err="1"/>
              <a:t>проводять</a:t>
            </a:r>
            <a:r>
              <a:rPr lang="ru-RU" cap="none" dirty="0"/>
              <a:t> </a:t>
            </a:r>
            <a:r>
              <a:rPr lang="ru-RU" cap="none" dirty="0" err="1"/>
              <a:t>фінансові</a:t>
            </a:r>
            <a:r>
              <a:rPr lang="ru-RU" cap="none" dirty="0"/>
              <a:t> </a:t>
            </a:r>
            <a:r>
              <a:rPr lang="ru-RU" cap="none" dirty="0" err="1"/>
              <a:t>операції</a:t>
            </a:r>
            <a:r>
              <a:rPr lang="ru-RU" cap="none" dirty="0"/>
              <a:t> з товарами;</a:t>
            </a:r>
          </a:p>
          <a:p>
            <a:r>
              <a:rPr lang="ru-RU" cap="none" dirty="0"/>
              <a:t>4) </a:t>
            </a:r>
            <a:r>
              <a:rPr lang="ru-RU" cap="none" dirty="0" err="1"/>
              <a:t>професійні</a:t>
            </a:r>
            <a:r>
              <a:rPr lang="ru-RU" cap="none" dirty="0"/>
              <a:t> </a:t>
            </a:r>
            <a:r>
              <a:rPr lang="ru-RU" cap="none" dirty="0" err="1"/>
              <a:t>учасники</a:t>
            </a:r>
            <a:r>
              <a:rPr lang="ru-RU" cap="none" dirty="0"/>
              <a:t> фондового ринку (ринку </a:t>
            </a:r>
            <a:r>
              <a:rPr lang="ru-RU" cap="none" dirty="0" err="1"/>
              <a:t>цінних</a:t>
            </a:r>
            <a:r>
              <a:rPr lang="ru-RU" cap="none" dirty="0"/>
              <a:t> </a:t>
            </a:r>
            <a:r>
              <a:rPr lang="ru-RU" cap="none" dirty="0" err="1"/>
              <a:t>паперів</a:t>
            </a:r>
            <a:r>
              <a:rPr lang="ru-RU" cap="none" dirty="0"/>
              <a:t>), </a:t>
            </a:r>
            <a:r>
              <a:rPr lang="ru-RU" cap="none" dirty="0" err="1"/>
              <a:t>крім</a:t>
            </a:r>
            <a:r>
              <a:rPr lang="ru-RU" cap="none" dirty="0"/>
              <a:t> </a:t>
            </a:r>
            <a:r>
              <a:rPr lang="ru-RU" cap="none" dirty="0" err="1"/>
              <a:t>осіб</a:t>
            </a:r>
            <a:r>
              <a:rPr lang="ru-RU" cap="none" dirty="0"/>
              <a:t>, </a:t>
            </a:r>
            <a:r>
              <a:rPr lang="ru-RU" cap="none" dirty="0" err="1"/>
              <a:t>які</a:t>
            </a:r>
            <a:r>
              <a:rPr lang="ru-RU" cap="none" dirty="0"/>
              <a:t> </a:t>
            </a:r>
            <a:r>
              <a:rPr lang="ru-RU" cap="none" dirty="0" err="1"/>
              <a:t>провадять</a:t>
            </a:r>
            <a:r>
              <a:rPr lang="ru-RU" cap="none" dirty="0"/>
              <a:t> </a:t>
            </a:r>
            <a:r>
              <a:rPr lang="ru-RU" cap="none" dirty="0" err="1"/>
              <a:t>діяльність</a:t>
            </a:r>
            <a:r>
              <a:rPr lang="ru-RU" cap="none" dirty="0"/>
              <a:t> з </a:t>
            </a:r>
            <a:r>
              <a:rPr lang="ru-RU" cap="none" dirty="0" err="1"/>
              <a:t>організації</a:t>
            </a:r>
            <a:r>
              <a:rPr lang="ru-RU" cap="none" dirty="0"/>
              <a:t> </a:t>
            </a:r>
            <a:r>
              <a:rPr lang="ru-RU" cap="none" dirty="0" err="1"/>
              <a:t>торгівлі</a:t>
            </a:r>
            <a:r>
              <a:rPr lang="ru-RU" cap="none" dirty="0"/>
              <a:t> на фондовому ринку;</a:t>
            </a:r>
          </a:p>
          <a:p>
            <a:r>
              <a:rPr lang="ru-RU" cap="none" dirty="0"/>
              <a:t>5) </a:t>
            </a:r>
            <a:r>
              <a:rPr lang="ru-RU" cap="none" dirty="0" err="1"/>
              <a:t>оператори</a:t>
            </a:r>
            <a:r>
              <a:rPr lang="ru-RU" cap="none" dirty="0"/>
              <a:t> </a:t>
            </a:r>
            <a:r>
              <a:rPr lang="ru-RU" cap="none" dirty="0" err="1"/>
              <a:t>поштового</a:t>
            </a:r>
            <a:r>
              <a:rPr lang="ru-RU" cap="none" dirty="0"/>
              <a:t> </a:t>
            </a:r>
            <a:r>
              <a:rPr lang="ru-RU" cap="none" dirty="0" err="1"/>
              <a:t>зв’язку</a:t>
            </a:r>
            <a:r>
              <a:rPr lang="ru-RU" cap="none" dirty="0"/>
              <a:t>, </a:t>
            </a:r>
            <a:r>
              <a:rPr lang="ru-RU" cap="none" dirty="0" err="1"/>
              <a:t>інші</a:t>
            </a:r>
            <a:r>
              <a:rPr lang="ru-RU" cap="none" dirty="0"/>
              <a:t> установи, </a:t>
            </a:r>
            <a:r>
              <a:rPr lang="ru-RU" cap="none" dirty="0" err="1"/>
              <a:t>які</a:t>
            </a:r>
            <a:r>
              <a:rPr lang="ru-RU" cap="none" dirty="0"/>
              <a:t> </a:t>
            </a:r>
            <a:r>
              <a:rPr lang="ru-RU" cap="none" dirty="0" err="1"/>
              <a:t>надають</a:t>
            </a:r>
            <a:r>
              <a:rPr lang="ru-RU" cap="none" dirty="0"/>
              <a:t> </a:t>
            </a:r>
            <a:r>
              <a:rPr lang="ru-RU" cap="none" dirty="0" err="1"/>
              <a:t>послуги</a:t>
            </a:r>
            <a:r>
              <a:rPr lang="ru-RU" cap="none" dirty="0"/>
              <a:t> з </a:t>
            </a:r>
            <a:r>
              <a:rPr lang="ru-RU" cap="none" dirty="0" err="1"/>
              <a:t>переказу</a:t>
            </a:r>
            <a:r>
              <a:rPr lang="ru-RU" cap="none" dirty="0"/>
              <a:t> </a:t>
            </a:r>
            <a:r>
              <a:rPr lang="ru-RU" cap="none" dirty="0" err="1"/>
              <a:t>коштів</a:t>
            </a:r>
            <a:r>
              <a:rPr lang="ru-RU" cap="none" dirty="0"/>
              <a:t> (</a:t>
            </a:r>
            <a:r>
              <a:rPr lang="ru-RU" cap="none" dirty="0" err="1"/>
              <a:t>поштового</a:t>
            </a:r>
            <a:r>
              <a:rPr lang="ru-RU" cap="none" dirty="0"/>
              <a:t> </a:t>
            </a:r>
            <a:r>
              <a:rPr lang="ru-RU" cap="none" dirty="0" err="1"/>
              <a:t>переказу</a:t>
            </a:r>
            <a:r>
              <a:rPr lang="ru-RU" cap="none" dirty="0"/>
              <a:t>) та </a:t>
            </a:r>
            <a:r>
              <a:rPr lang="ru-RU" cap="none" dirty="0" err="1"/>
              <a:t>здійснення</a:t>
            </a:r>
            <a:r>
              <a:rPr lang="ru-RU" cap="none" dirty="0"/>
              <a:t> </a:t>
            </a:r>
            <a:r>
              <a:rPr lang="ru-RU" cap="none" dirty="0" err="1"/>
              <a:t>валютних</a:t>
            </a:r>
            <a:r>
              <a:rPr lang="ru-RU" cap="none" dirty="0"/>
              <a:t> </a:t>
            </a:r>
            <a:r>
              <a:rPr lang="ru-RU" cap="none" dirty="0" err="1"/>
              <a:t>операцій</a:t>
            </a:r>
            <a:r>
              <a:rPr lang="ru-RU" cap="none" dirty="0"/>
              <a:t>;</a:t>
            </a:r>
          </a:p>
          <a:p>
            <a:r>
              <a:rPr lang="ru-RU" cap="none" dirty="0"/>
              <a:t>6) </a:t>
            </a:r>
            <a:r>
              <a:rPr lang="ru-RU" cap="none" dirty="0" err="1"/>
              <a:t>філії</a:t>
            </a:r>
            <a:r>
              <a:rPr lang="ru-RU" cap="none" dirty="0"/>
              <a:t> </a:t>
            </a:r>
            <a:r>
              <a:rPr lang="ru-RU" cap="none" dirty="0" err="1"/>
              <a:t>або</a:t>
            </a:r>
            <a:r>
              <a:rPr lang="ru-RU" cap="none" dirty="0"/>
              <a:t> </a:t>
            </a:r>
            <a:r>
              <a:rPr lang="ru-RU" cap="none" dirty="0" err="1"/>
              <a:t>представництва</a:t>
            </a:r>
            <a:r>
              <a:rPr lang="ru-RU" cap="none" dirty="0"/>
              <a:t> </a:t>
            </a:r>
            <a:r>
              <a:rPr lang="ru-RU" cap="none" dirty="0" err="1"/>
              <a:t>іноземних</a:t>
            </a:r>
            <a:r>
              <a:rPr lang="ru-RU" cap="none" dirty="0"/>
              <a:t> </a:t>
            </a:r>
            <a:r>
              <a:rPr lang="ru-RU" cap="none" dirty="0" err="1"/>
              <a:t>суб’єктів</a:t>
            </a:r>
            <a:r>
              <a:rPr lang="ru-RU" cap="none" dirty="0"/>
              <a:t> </a:t>
            </a:r>
            <a:r>
              <a:rPr lang="ru-RU" cap="none" dirty="0" err="1"/>
              <a:t>господарської</a:t>
            </a:r>
            <a:r>
              <a:rPr lang="ru-RU" cap="none" dirty="0"/>
              <a:t> </a:t>
            </a:r>
            <a:r>
              <a:rPr lang="ru-RU" cap="none" dirty="0" err="1"/>
              <a:t>діяльності</a:t>
            </a:r>
            <a:r>
              <a:rPr lang="ru-RU" cap="none" dirty="0"/>
              <a:t>, </a:t>
            </a:r>
            <a:r>
              <a:rPr lang="ru-RU" cap="none" dirty="0" err="1"/>
              <a:t>що</a:t>
            </a:r>
            <a:r>
              <a:rPr lang="ru-RU" cap="none" dirty="0"/>
              <a:t> </a:t>
            </a:r>
            <a:r>
              <a:rPr lang="ru-RU" cap="none" dirty="0" err="1"/>
              <a:t>надають</a:t>
            </a:r>
            <a:r>
              <a:rPr lang="ru-RU" cap="none" dirty="0"/>
              <a:t> </a:t>
            </a:r>
            <a:r>
              <a:rPr lang="ru-RU" cap="none" dirty="0" err="1"/>
              <a:t>фінансові</a:t>
            </a:r>
            <a:r>
              <a:rPr lang="ru-RU" cap="none" dirty="0"/>
              <a:t> </a:t>
            </a:r>
            <a:r>
              <a:rPr lang="ru-RU" cap="none" dirty="0" err="1"/>
              <a:t>послуги</a:t>
            </a:r>
            <a:r>
              <a:rPr lang="ru-RU" cap="none" dirty="0"/>
              <a:t> на </a:t>
            </a:r>
            <a:r>
              <a:rPr lang="ru-RU" cap="none" dirty="0" err="1"/>
              <a:t>території</a:t>
            </a:r>
            <a:r>
              <a:rPr lang="ru-RU" cap="none" dirty="0"/>
              <a:t> </a:t>
            </a:r>
            <a:r>
              <a:rPr lang="ru-RU" cap="none" dirty="0" err="1"/>
              <a:t>України</a:t>
            </a:r>
            <a:r>
              <a:rPr lang="ru-RU" cap="none" dirty="0"/>
              <a:t>;</a:t>
            </a:r>
          </a:p>
          <a:p>
            <a:endParaRPr lang="ru-RU" cap="none" dirty="0"/>
          </a:p>
        </p:txBody>
      </p:sp>
    </p:spTree>
    <p:extLst>
      <p:ext uri="{BB962C8B-B14F-4D97-AF65-F5344CB8AC3E}">
        <p14:creationId xmlns:p14="http://schemas.microsoft.com/office/powerpoint/2010/main" val="3609201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450376"/>
            <a:ext cx="10363826" cy="5704764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</a:pPr>
            <a:r>
              <a:rPr lang="ru-RU" cap="none" dirty="0"/>
              <a:t>7) </a:t>
            </a:r>
            <a:r>
              <a:rPr lang="ru-RU" cap="none" dirty="0" err="1"/>
              <a:t>спеціально</a:t>
            </a:r>
            <a:r>
              <a:rPr lang="ru-RU" cap="none" dirty="0"/>
              <a:t> </a:t>
            </a:r>
            <a:r>
              <a:rPr lang="ru-RU" cap="none" dirty="0" err="1"/>
              <a:t>визначені</a:t>
            </a:r>
            <a:r>
              <a:rPr lang="ru-RU" cap="none" dirty="0"/>
              <a:t> </a:t>
            </a:r>
            <a:r>
              <a:rPr lang="ru-RU" cap="none" dirty="0" err="1"/>
              <a:t>суб’єкти</a:t>
            </a:r>
            <a:r>
              <a:rPr lang="ru-RU" cap="none" dirty="0"/>
              <a:t> </a:t>
            </a:r>
            <a:r>
              <a:rPr lang="ru-RU" cap="none" dirty="0" err="1"/>
              <a:t>первинного</a:t>
            </a:r>
            <a:r>
              <a:rPr lang="ru-RU" cap="none" dirty="0"/>
              <a:t> </a:t>
            </a:r>
            <a:r>
              <a:rPr lang="ru-RU" cap="none" dirty="0" err="1"/>
              <a:t>фінансового</a:t>
            </a:r>
            <a:r>
              <a:rPr lang="ru-RU" cap="none" dirty="0"/>
              <a:t> </a:t>
            </a:r>
            <a:r>
              <a:rPr lang="ru-RU" cap="none" dirty="0" err="1"/>
              <a:t>моніторингу</a:t>
            </a:r>
            <a:r>
              <a:rPr lang="ru-RU" cap="none" dirty="0"/>
              <a:t> (</a:t>
            </a:r>
            <a:r>
              <a:rPr lang="ru-RU" cap="none" dirty="0" err="1"/>
              <a:t>крім</a:t>
            </a:r>
            <a:r>
              <a:rPr lang="ru-RU" cap="none" dirty="0"/>
              <a:t> </a:t>
            </a:r>
            <a:r>
              <a:rPr lang="ru-RU" cap="none" dirty="0" err="1"/>
              <a:t>осіб</a:t>
            </a:r>
            <a:r>
              <a:rPr lang="ru-RU" cap="none" dirty="0"/>
              <a:t>, </a:t>
            </a:r>
            <a:r>
              <a:rPr lang="ru-RU" cap="none" dirty="0" err="1"/>
              <a:t>які</a:t>
            </a:r>
            <a:r>
              <a:rPr lang="ru-RU" cap="none" dirty="0"/>
              <a:t> </a:t>
            </a:r>
            <a:r>
              <a:rPr lang="ru-RU" cap="none" dirty="0" err="1"/>
              <a:t>надають</a:t>
            </a:r>
            <a:r>
              <a:rPr lang="ru-RU" cap="none" dirty="0"/>
              <a:t> </a:t>
            </a:r>
            <a:r>
              <a:rPr lang="ru-RU" cap="none" dirty="0" err="1"/>
              <a:t>послуги</a:t>
            </a:r>
            <a:r>
              <a:rPr lang="ru-RU" cap="none" dirty="0"/>
              <a:t> в рамках </a:t>
            </a:r>
            <a:r>
              <a:rPr lang="ru-RU" cap="none" dirty="0" err="1"/>
              <a:t>трудових</a:t>
            </a:r>
            <a:r>
              <a:rPr lang="ru-RU" cap="none" dirty="0"/>
              <a:t> </a:t>
            </a:r>
            <a:r>
              <a:rPr lang="ru-RU" cap="none" dirty="0" err="1"/>
              <a:t>правовідносин</a:t>
            </a:r>
            <a:r>
              <a:rPr lang="ru-RU" cap="none" dirty="0"/>
              <a:t>):</a:t>
            </a:r>
          </a:p>
          <a:p>
            <a:pPr>
              <a:spcBef>
                <a:spcPts val="0"/>
              </a:spcBef>
            </a:pPr>
            <a:r>
              <a:rPr lang="ru-RU" cap="none" dirty="0"/>
              <a:t>а) </a:t>
            </a:r>
            <a:r>
              <a:rPr lang="ru-RU" cap="none" dirty="0" err="1"/>
              <a:t>суб’єкти</a:t>
            </a:r>
            <a:r>
              <a:rPr lang="ru-RU" cap="none" dirty="0"/>
              <a:t> </a:t>
            </a:r>
            <a:r>
              <a:rPr lang="ru-RU" cap="none" dirty="0" err="1"/>
              <a:t>аудиторської</a:t>
            </a:r>
            <a:r>
              <a:rPr lang="ru-RU" cap="none" dirty="0"/>
              <a:t> </a:t>
            </a:r>
            <a:r>
              <a:rPr lang="ru-RU" cap="none" dirty="0" err="1"/>
              <a:t>діяльності</a:t>
            </a:r>
            <a:r>
              <a:rPr lang="ru-RU" cap="none" dirty="0"/>
              <a:t>;</a:t>
            </a:r>
          </a:p>
          <a:p>
            <a:pPr>
              <a:spcBef>
                <a:spcPts val="0"/>
              </a:spcBef>
            </a:pPr>
            <a:r>
              <a:rPr lang="ru-RU" cap="none" dirty="0"/>
              <a:t>б) </a:t>
            </a:r>
            <a:r>
              <a:rPr lang="ru-RU" cap="none" dirty="0" err="1"/>
              <a:t>бухгалтери</a:t>
            </a:r>
            <a:r>
              <a:rPr lang="ru-RU" cap="none" dirty="0"/>
              <a:t>, </a:t>
            </a:r>
            <a:r>
              <a:rPr lang="ru-RU" cap="none" dirty="0" err="1"/>
              <a:t>суб’єкти</a:t>
            </a:r>
            <a:r>
              <a:rPr lang="ru-RU" cap="none" dirty="0"/>
              <a:t> </a:t>
            </a:r>
            <a:r>
              <a:rPr lang="ru-RU" cap="none" dirty="0" err="1"/>
              <a:t>господарювання</a:t>
            </a:r>
            <a:r>
              <a:rPr lang="ru-RU" cap="none" dirty="0"/>
              <a:t>, </a:t>
            </a:r>
            <a:r>
              <a:rPr lang="ru-RU" cap="none" dirty="0" err="1"/>
              <a:t>що</a:t>
            </a:r>
            <a:r>
              <a:rPr lang="ru-RU" cap="none" dirty="0"/>
              <a:t> </a:t>
            </a:r>
            <a:r>
              <a:rPr lang="ru-RU" cap="none" dirty="0" err="1"/>
              <a:t>надають</a:t>
            </a:r>
            <a:r>
              <a:rPr lang="ru-RU" cap="none" dirty="0"/>
              <a:t> </a:t>
            </a:r>
            <a:r>
              <a:rPr lang="ru-RU" cap="none" dirty="0" err="1"/>
              <a:t>послуги</a:t>
            </a:r>
            <a:r>
              <a:rPr lang="ru-RU" cap="none" dirty="0"/>
              <a:t> з </a:t>
            </a:r>
            <a:r>
              <a:rPr lang="ru-RU" cap="none" dirty="0" err="1"/>
              <a:t>бухгалтерського</a:t>
            </a:r>
            <a:r>
              <a:rPr lang="ru-RU" cap="none" dirty="0"/>
              <a:t> </a:t>
            </a:r>
            <a:r>
              <a:rPr lang="ru-RU" cap="none" dirty="0" err="1"/>
              <a:t>обліку</a:t>
            </a:r>
            <a:r>
              <a:rPr lang="ru-RU" cap="none" dirty="0"/>
              <a:t>;</a:t>
            </a:r>
          </a:p>
          <a:p>
            <a:pPr>
              <a:spcBef>
                <a:spcPts val="0"/>
              </a:spcBef>
            </a:pPr>
            <a:r>
              <a:rPr lang="ru-RU" cap="none" dirty="0"/>
              <a:t>в) </a:t>
            </a:r>
            <a:r>
              <a:rPr lang="ru-RU" cap="none" dirty="0" err="1"/>
              <a:t>суб’єкти</a:t>
            </a:r>
            <a:r>
              <a:rPr lang="ru-RU" cap="none" dirty="0"/>
              <a:t> </a:t>
            </a:r>
            <a:r>
              <a:rPr lang="ru-RU" cap="none" dirty="0" err="1"/>
              <a:t>господарювання</a:t>
            </a:r>
            <a:r>
              <a:rPr lang="ru-RU" cap="none" dirty="0"/>
              <a:t>, </a:t>
            </a:r>
            <a:r>
              <a:rPr lang="ru-RU" cap="none" dirty="0" err="1"/>
              <a:t>що</a:t>
            </a:r>
            <a:r>
              <a:rPr lang="ru-RU" cap="none" dirty="0"/>
              <a:t> </a:t>
            </a:r>
            <a:r>
              <a:rPr lang="ru-RU" cap="none" dirty="0" err="1"/>
              <a:t>здійснюють</a:t>
            </a:r>
            <a:r>
              <a:rPr lang="ru-RU" cap="none" dirty="0"/>
              <a:t> </a:t>
            </a:r>
            <a:r>
              <a:rPr lang="ru-RU" cap="none" dirty="0" err="1"/>
              <a:t>консультування</a:t>
            </a:r>
            <a:r>
              <a:rPr lang="ru-RU" cap="none" dirty="0"/>
              <a:t> з </a:t>
            </a:r>
            <a:r>
              <a:rPr lang="ru-RU" cap="none" dirty="0" err="1"/>
              <a:t>питань</a:t>
            </a:r>
            <a:r>
              <a:rPr lang="ru-RU" cap="none" dirty="0"/>
              <a:t> </a:t>
            </a:r>
            <a:r>
              <a:rPr lang="ru-RU" cap="none" dirty="0" err="1"/>
              <a:t>оподаткування</a:t>
            </a:r>
            <a:r>
              <a:rPr lang="ru-RU" cap="none" dirty="0"/>
              <a:t>;</a:t>
            </a:r>
          </a:p>
          <a:p>
            <a:pPr>
              <a:spcBef>
                <a:spcPts val="0"/>
              </a:spcBef>
            </a:pPr>
            <a:r>
              <a:rPr lang="ru-RU" cap="none" dirty="0"/>
              <a:t>г) </a:t>
            </a:r>
            <a:r>
              <a:rPr lang="ru-RU" cap="none" dirty="0" err="1"/>
              <a:t>адвокатські</a:t>
            </a:r>
            <a:r>
              <a:rPr lang="ru-RU" cap="none" dirty="0"/>
              <a:t> бюро, </a:t>
            </a:r>
            <a:r>
              <a:rPr lang="ru-RU" cap="none" dirty="0" err="1"/>
              <a:t>адвокатські</a:t>
            </a:r>
            <a:r>
              <a:rPr lang="ru-RU" cap="none" dirty="0"/>
              <a:t> </a:t>
            </a:r>
            <a:r>
              <a:rPr lang="ru-RU" cap="none" dirty="0" err="1"/>
              <a:t>об’єднання</a:t>
            </a:r>
            <a:r>
              <a:rPr lang="ru-RU" cap="none" dirty="0"/>
              <a:t> та </a:t>
            </a:r>
            <a:r>
              <a:rPr lang="ru-RU" cap="none" dirty="0" err="1"/>
              <a:t>адвокати</a:t>
            </a:r>
            <a:r>
              <a:rPr lang="ru-RU" cap="none" dirty="0"/>
              <a:t>, </a:t>
            </a:r>
            <a:r>
              <a:rPr lang="ru-RU" cap="none" dirty="0" err="1"/>
              <a:t>які</a:t>
            </a:r>
            <a:r>
              <a:rPr lang="ru-RU" cap="none" dirty="0"/>
              <a:t> </a:t>
            </a:r>
            <a:r>
              <a:rPr lang="ru-RU" cap="none" dirty="0" err="1"/>
              <a:t>здійснюють</a:t>
            </a:r>
            <a:r>
              <a:rPr lang="ru-RU" cap="none" dirty="0"/>
              <a:t> </a:t>
            </a:r>
            <a:r>
              <a:rPr lang="ru-RU" cap="none" dirty="0" err="1"/>
              <a:t>адвокатську</a:t>
            </a:r>
            <a:r>
              <a:rPr lang="ru-RU" cap="none" dirty="0"/>
              <a:t> </a:t>
            </a:r>
            <a:r>
              <a:rPr lang="ru-RU" cap="none" dirty="0" err="1"/>
              <a:t>діяльність</a:t>
            </a:r>
            <a:r>
              <a:rPr lang="ru-RU" cap="none" dirty="0"/>
              <a:t> </a:t>
            </a:r>
            <a:r>
              <a:rPr lang="ru-RU" cap="none" dirty="0" err="1"/>
              <a:t>індивідуально</a:t>
            </a:r>
            <a:r>
              <a:rPr lang="ru-RU" cap="none" dirty="0"/>
              <a:t>;</a:t>
            </a:r>
          </a:p>
          <a:p>
            <a:pPr>
              <a:spcBef>
                <a:spcPts val="0"/>
              </a:spcBef>
            </a:pPr>
            <a:r>
              <a:rPr lang="ru-RU" cap="none" dirty="0"/>
              <a:t>ґ) </a:t>
            </a:r>
            <a:r>
              <a:rPr lang="ru-RU" cap="none" dirty="0" err="1"/>
              <a:t>нотаріуси</a:t>
            </a:r>
            <a:r>
              <a:rPr lang="ru-RU" cap="none" dirty="0"/>
              <a:t>;</a:t>
            </a:r>
          </a:p>
          <a:p>
            <a:pPr>
              <a:spcBef>
                <a:spcPts val="0"/>
              </a:spcBef>
            </a:pPr>
            <a:r>
              <a:rPr lang="ru-RU" cap="none" dirty="0"/>
              <a:t>д) </a:t>
            </a:r>
            <a:r>
              <a:rPr lang="ru-RU" cap="none" dirty="0" err="1"/>
              <a:t>суб’єкти</a:t>
            </a:r>
            <a:r>
              <a:rPr lang="ru-RU" cap="none" dirty="0"/>
              <a:t> </a:t>
            </a:r>
            <a:r>
              <a:rPr lang="ru-RU" cap="none" dirty="0" err="1"/>
              <a:t>господарювання</a:t>
            </a:r>
            <a:r>
              <a:rPr lang="ru-RU" cap="none" dirty="0"/>
              <a:t>, </a:t>
            </a:r>
            <a:r>
              <a:rPr lang="ru-RU" cap="none" dirty="0" err="1"/>
              <a:t>що</a:t>
            </a:r>
            <a:r>
              <a:rPr lang="ru-RU" cap="none" dirty="0"/>
              <a:t> </a:t>
            </a:r>
            <a:r>
              <a:rPr lang="ru-RU" cap="none" dirty="0" err="1"/>
              <a:t>надають</a:t>
            </a:r>
            <a:r>
              <a:rPr lang="ru-RU" cap="none" dirty="0"/>
              <a:t> </a:t>
            </a:r>
            <a:r>
              <a:rPr lang="ru-RU" cap="none" dirty="0" err="1"/>
              <a:t>юридичні</a:t>
            </a:r>
            <a:r>
              <a:rPr lang="ru-RU" cap="none" dirty="0"/>
              <a:t> </a:t>
            </a:r>
            <a:r>
              <a:rPr lang="ru-RU" cap="none" dirty="0" err="1"/>
              <a:t>послуги</a:t>
            </a:r>
            <a:r>
              <a:rPr lang="ru-RU" cap="none" dirty="0"/>
              <a:t>;</a:t>
            </a:r>
          </a:p>
          <a:p>
            <a:pPr>
              <a:spcBef>
                <a:spcPts val="0"/>
              </a:spcBef>
            </a:pPr>
            <a:r>
              <a:rPr lang="ru-RU" cap="none" dirty="0"/>
              <a:t>е) особи, </a:t>
            </a:r>
            <a:r>
              <a:rPr lang="ru-RU" cap="none" dirty="0" err="1"/>
              <a:t>які</a:t>
            </a:r>
            <a:r>
              <a:rPr lang="ru-RU" cap="none" dirty="0"/>
              <a:t> </a:t>
            </a:r>
            <a:r>
              <a:rPr lang="ru-RU" cap="none" dirty="0" err="1"/>
              <a:t>надають</a:t>
            </a:r>
            <a:r>
              <a:rPr lang="ru-RU" cap="none" dirty="0"/>
              <a:t> </a:t>
            </a:r>
            <a:r>
              <a:rPr lang="ru-RU" cap="none" dirty="0" err="1"/>
              <a:t>послуги</a:t>
            </a:r>
            <a:r>
              <a:rPr lang="ru-RU" cap="none" dirty="0"/>
              <a:t> </a:t>
            </a:r>
            <a:r>
              <a:rPr lang="ru-RU" cap="none" dirty="0" err="1"/>
              <a:t>щодо</a:t>
            </a:r>
            <a:r>
              <a:rPr lang="ru-RU" cap="none" dirty="0"/>
              <a:t> </a:t>
            </a:r>
            <a:r>
              <a:rPr lang="ru-RU" cap="none" dirty="0" err="1"/>
              <a:t>створення</a:t>
            </a:r>
            <a:r>
              <a:rPr lang="ru-RU" cap="none" dirty="0"/>
              <a:t>, </a:t>
            </a:r>
            <a:r>
              <a:rPr lang="ru-RU" cap="none" dirty="0" err="1"/>
              <a:t>забезпечення</a:t>
            </a:r>
            <a:r>
              <a:rPr lang="ru-RU" cap="none" dirty="0"/>
              <a:t> </a:t>
            </a:r>
            <a:r>
              <a:rPr lang="ru-RU" cap="none" dirty="0" err="1"/>
              <a:t>діяльності</a:t>
            </a:r>
            <a:r>
              <a:rPr lang="ru-RU" cap="none" dirty="0"/>
              <a:t> </a:t>
            </a:r>
            <a:r>
              <a:rPr lang="ru-RU" cap="none" dirty="0" err="1"/>
              <a:t>або</a:t>
            </a:r>
            <a:r>
              <a:rPr lang="ru-RU" cap="none" dirty="0"/>
              <a:t> </a:t>
            </a:r>
            <a:r>
              <a:rPr lang="ru-RU" cap="none" dirty="0" err="1"/>
              <a:t>управління</a:t>
            </a:r>
            <a:r>
              <a:rPr lang="ru-RU" cap="none" dirty="0"/>
              <a:t> </a:t>
            </a:r>
            <a:r>
              <a:rPr lang="ru-RU" cap="none" dirty="0" err="1"/>
              <a:t>юридичними</a:t>
            </a:r>
            <a:r>
              <a:rPr lang="ru-RU" cap="none" dirty="0"/>
              <a:t> особами;</a:t>
            </a:r>
          </a:p>
          <a:p>
            <a:pPr>
              <a:spcBef>
                <a:spcPts val="0"/>
              </a:spcBef>
            </a:pPr>
            <a:r>
              <a:rPr lang="ru-RU" cap="none" dirty="0"/>
              <a:t>є) </a:t>
            </a:r>
            <a:r>
              <a:rPr lang="ru-RU" cap="none" dirty="0" err="1"/>
              <a:t>суб’єкти</a:t>
            </a:r>
            <a:r>
              <a:rPr lang="ru-RU" cap="none" dirty="0"/>
              <a:t> </a:t>
            </a:r>
            <a:r>
              <a:rPr lang="ru-RU" cap="none" dirty="0" err="1"/>
              <a:t>господарювання</a:t>
            </a:r>
            <a:r>
              <a:rPr lang="ru-RU" cap="none" dirty="0"/>
              <a:t>, </a:t>
            </a:r>
            <a:r>
              <a:rPr lang="ru-RU" cap="none" dirty="0" err="1"/>
              <a:t>що</a:t>
            </a:r>
            <a:r>
              <a:rPr lang="ru-RU" cap="none" dirty="0"/>
              <a:t> </a:t>
            </a:r>
            <a:r>
              <a:rPr lang="ru-RU" cap="none" dirty="0" err="1"/>
              <a:t>надають</a:t>
            </a:r>
            <a:r>
              <a:rPr lang="ru-RU" cap="none" dirty="0"/>
              <a:t> </a:t>
            </a:r>
            <a:r>
              <a:rPr lang="ru-RU" cap="none" dirty="0" err="1"/>
              <a:t>посередницькі</a:t>
            </a:r>
            <a:r>
              <a:rPr lang="ru-RU" cap="none" dirty="0"/>
              <a:t> </a:t>
            </a:r>
            <a:r>
              <a:rPr lang="ru-RU" cap="none" dirty="0" err="1"/>
              <a:t>послуги</a:t>
            </a:r>
            <a:r>
              <a:rPr lang="ru-RU" cap="none" dirty="0"/>
              <a:t> </a:t>
            </a:r>
            <a:r>
              <a:rPr lang="ru-RU" cap="none" dirty="0" err="1"/>
              <a:t>під</a:t>
            </a:r>
            <a:r>
              <a:rPr lang="ru-RU" cap="none" dirty="0"/>
              <a:t> час </a:t>
            </a:r>
            <a:r>
              <a:rPr lang="ru-RU" cap="none" dirty="0" err="1"/>
              <a:t>здійснення</a:t>
            </a:r>
            <a:r>
              <a:rPr lang="ru-RU" cap="none" dirty="0"/>
              <a:t> </a:t>
            </a:r>
            <a:r>
              <a:rPr lang="ru-RU" cap="none" dirty="0" err="1"/>
              <a:t>операцій</a:t>
            </a:r>
            <a:r>
              <a:rPr lang="ru-RU" cap="none" dirty="0"/>
              <a:t> з </a:t>
            </a:r>
            <a:r>
              <a:rPr lang="ru-RU" cap="none" dirty="0" err="1"/>
              <a:t>купівлі</a:t>
            </a:r>
            <a:r>
              <a:rPr lang="ru-RU" cap="none" dirty="0"/>
              <a:t>-продажу </a:t>
            </a:r>
            <a:r>
              <a:rPr lang="ru-RU" cap="none" dirty="0" err="1"/>
              <a:t>нерухомого</a:t>
            </a:r>
            <a:r>
              <a:rPr lang="ru-RU" cap="none" dirty="0"/>
              <a:t> майна, а </a:t>
            </a:r>
            <a:r>
              <a:rPr lang="ru-RU" cap="none" dirty="0" err="1"/>
              <a:t>також</a:t>
            </a:r>
            <a:r>
              <a:rPr lang="ru-RU" cap="none" dirty="0"/>
              <a:t> </a:t>
            </a:r>
            <a:r>
              <a:rPr lang="ru-RU" cap="none" dirty="0" err="1"/>
              <a:t>суб’єкти</a:t>
            </a:r>
            <a:r>
              <a:rPr lang="ru-RU" cap="none" dirty="0"/>
              <a:t> </a:t>
            </a:r>
            <a:r>
              <a:rPr lang="ru-RU" cap="none" dirty="0" err="1"/>
              <a:t>господарювання</a:t>
            </a:r>
            <a:r>
              <a:rPr lang="ru-RU" cap="none" dirty="0"/>
              <a:t>, </a:t>
            </a:r>
            <a:r>
              <a:rPr lang="ru-RU" cap="none" dirty="0" err="1"/>
              <a:t>що</a:t>
            </a:r>
            <a:r>
              <a:rPr lang="ru-RU" cap="none" dirty="0"/>
              <a:t> </a:t>
            </a:r>
            <a:r>
              <a:rPr lang="ru-RU" cap="none" dirty="0" err="1"/>
              <a:t>надають</a:t>
            </a:r>
            <a:r>
              <a:rPr lang="ru-RU" cap="none" dirty="0"/>
              <a:t> за </a:t>
            </a:r>
            <a:r>
              <a:rPr lang="ru-RU" cap="none" dirty="0" err="1"/>
              <a:t>винагороду</a:t>
            </a:r>
            <a:r>
              <a:rPr lang="ru-RU" cap="none" dirty="0"/>
              <a:t> </a:t>
            </a:r>
            <a:r>
              <a:rPr lang="ru-RU" cap="none" dirty="0" err="1"/>
              <a:t>консультаційні</a:t>
            </a:r>
            <a:r>
              <a:rPr lang="ru-RU" cap="none" dirty="0"/>
              <a:t> </a:t>
            </a:r>
            <a:r>
              <a:rPr lang="ru-RU" cap="none" dirty="0" err="1"/>
              <a:t>послуги</a:t>
            </a:r>
            <a:r>
              <a:rPr lang="ru-RU" cap="none" dirty="0"/>
              <a:t>, </a:t>
            </a:r>
            <a:r>
              <a:rPr lang="ru-RU" cap="none" dirty="0" err="1"/>
              <a:t>що</a:t>
            </a:r>
            <a:r>
              <a:rPr lang="ru-RU" cap="none" dirty="0"/>
              <a:t> </a:t>
            </a:r>
            <a:r>
              <a:rPr lang="ru-RU" cap="none" dirty="0" err="1"/>
              <a:t>пов’язані</a:t>
            </a:r>
            <a:r>
              <a:rPr lang="ru-RU" cap="none" dirty="0"/>
              <a:t> з </a:t>
            </a:r>
            <a:r>
              <a:rPr lang="ru-RU" cap="none" dirty="0" err="1"/>
              <a:t>купівлею-продажем</a:t>
            </a:r>
            <a:r>
              <a:rPr lang="ru-RU" cap="none" dirty="0"/>
              <a:t> </a:t>
            </a:r>
            <a:r>
              <a:rPr lang="ru-RU" cap="none" dirty="0" err="1"/>
              <a:t>нерухомого</a:t>
            </a:r>
            <a:r>
              <a:rPr lang="ru-RU" cap="none" dirty="0"/>
              <a:t> майна;</a:t>
            </a:r>
          </a:p>
          <a:p>
            <a:pPr>
              <a:spcBef>
                <a:spcPts val="0"/>
              </a:spcBef>
            </a:pPr>
            <a:r>
              <a:rPr lang="ru-RU" cap="none" dirty="0"/>
              <a:t>ж) </a:t>
            </a:r>
            <a:r>
              <a:rPr lang="ru-RU" cap="none" dirty="0" err="1"/>
              <a:t>суб’єкти</a:t>
            </a:r>
            <a:r>
              <a:rPr lang="ru-RU" cap="none" dirty="0"/>
              <a:t> </a:t>
            </a:r>
            <a:r>
              <a:rPr lang="ru-RU" cap="none" dirty="0" err="1"/>
              <a:t>господарювання</a:t>
            </a:r>
            <a:r>
              <a:rPr lang="ru-RU" cap="none" dirty="0"/>
              <a:t>, </a:t>
            </a:r>
            <a:r>
              <a:rPr lang="ru-RU" cap="none" dirty="0" err="1"/>
              <a:t>що</a:t>
            </a:r>
            <a:r>
              <a:rPr lang="ru-RU" cap="none" dirty="0"/>
              <a:t> </a:t>
            </a:r>
            <a:r>
              <a:rPr lang="ru-RU" cap="none" dirty="0" err="1"/>
              <a:t>здійснюють</a:t>
            </a:r>
            <a:r>
              <a:rPr lang="ru-RU" cap="none" dirty="0"/>
              <a:t> </a:t>
            </a:r>
            <a:r>
              <a:rPr lang="ru-RU" cap="none" dirty="0" err="1"/>
              <a:t>торгівлю</a:t>
            </a:r>
            <a:r>
              <a:rPr lang="ru-RU" cap="none" dirty="0"/>
              <a:t> за </a:t>
            </a:r>
            <a:r>
              <a:rPr lang="ru-RU" cap="none" dirty="0" err="1"/>
              <a:t>готівку</a:t>
            </a:r>
            <a:r>
              <a:rPr lang="ru-RU" cap="none" dirty="0"/>
              <a:t> </a:t>
            </a:r>
            <a:r>
              <a:rPr lang="ru-RU" cap="none" dirty="0" err="1"/>
              <a:t>дорогоцінними</a:t>
            </a:r>
            <a:r>
              <a:rPr lang="ru-RU" cap="none" dirty="0"/>
              <a:t> </a:t>
            </a:r>
            <a:r>
              <a:rPr lang="ru-RU" cap="none" dirty="0" err="1"/>
              <a:t>металами</a:t>
            </a:r>
            <a:r>
              <a:rPr lang="ru-RU" cap="none" dirty="0"/>
              <a:t> і </a:t>
            </a:r>
            <a:r>
              <a:rPr lang="ru-RU" cap="none" dirty="0" err="1"/>
              <a:t>дорогоцінним</a:t>
            </a:r>
            <a:r>
              <a:rPr lang="ru-RU" cap="none" dirty="0"/>
              <a:t> </a:t>
            </a:r>
            <a:r>
              <a:rPr lang="ru-RU" cap="none" dirty="0" err="1"/>
              <a:t>камінням</a:t>
            </a:r>
            <a:r>
              <a:rPr lang="ru-RU" cap="none" dirty="0"/>
              <a:t> та </a:t>
            </a:r>
            <a:r>
              <a:rPr lang="ru-RU" cap="none" dirty="0" err="1"/>
              <a:t>виробами</a:t>
            </a:r>
            <a:r>
              <a:rPr lang="ru-RU" cap="none" dirty="0"/>
              <a:t> з них;</a:t>
            </a:r>
          </a:p>
          <a:p>
            <a:pPr>
              <a:spcBef>
                <a:spcPts val="0"/>
              </a:spcBef>
            </a:pPr>
            <a:r>
              <a:rPr lang="ru-RU" cap="none" dirty="0"/>
              <a:t>з) </a:t>
            </a:r>
            <a:r>
              <a:rPr lang="ru-RU" cap="none" dirty="0" err="1"/>
              <a:t>суб’єкти</a:t>
            </a:r>
            <a:r>
              <a:rPr lang="ru-RU" cap="none" dirty="0"/>
              <a:t> </a:t>
            </a:r>
            <a:r>
              <a:rPr lang="ru-RU" cap="none" dirty="0" err="1"/>
              <a:t>господарювання</a:t>
            </a:r>
            <a:r>
              <a:rPr lang="ru-RU" cap="none" dirty="0"/>
              <a:t>, </a:t>
            </a:r>
            <a:r>
              <a:rPr lang="ru-RU" cap="none" dirty="0" err="1"/>
              <a:t>які</a:t>
            </a:r>
            <a:r>
              <a:rPr lang="ru-RU" cap="none" dirty="0"/>
              <a:t> </a:t>
            </a:r>
            <a:r>
              <a:rPr lang="ru-RU" cap="none" dirty="0" err="1"/>
              <a:t>проводять</a:t>
            </a:r>
            <a:r>
              <a:rPr lang="ru-RU" cap="none" dirty="0"/>
              <a:t> </a:t>
            </a:r>
            <a:r>
              <a:rPr lang="ru-RU" cap="none" dirty="0" err="1"/>
              <a:t>лотереї</a:t>
            </a:r>
            <a:r>
              <a:rPr lang="ru-RU" cap="none" dirty="0"/>
              <a:t> та/</a:t>
            </a:r>
            <a:r>
              <a:rPr lang="ru-RU" cap="none" dirty="0" err="1"/>
              <a:t>або</a:t>
            </a:r>
            <a:r>
              <a:rPr lang="ru-RU" cap="none" dirty="0"/>
              <a:t> </a:t>
            </a:r>
            <a:r>
              <a:rPr lang="ru-RU" cap="none" dirty="0" err="1"/>
              <a:t>азартні</a:t>
            </a:r>
            <a:r>
              <a:rPr lang="ru-RU" cap="none" dirty="0"/>
              <a:t> </a:t>
            </a:r>
            <a:r>
              <a:rPr lang="ru-RU" cap="none" dirty="0" err="1"/>
              <a:t>ігри</a:t>
            </a:r>
            <a:r>
              <a:rPr lang="ru-RU" cap="none" dirty="0"/>
              <a:t>;</a:t>
            </a:r>
          </a:p>
          <a:p>
            <a:pPr>
              <a:spcBef>
                <a:spcPts val="0"/>
              </a:spcBef>
            </a:pPr>
            <a:r>
              <a:rPr lang="ru-RU" cap="none" dirty="0"/>
              <a:t>8) </a:t>
            </a:r>
            <a:r>
              <a:rPr lang="ru-RU" cap="none" dirty="0" err="1"/>
              <a:t>постачальник</a:t>
            </a:r>
            <a:r>
              <a:rPr lang="ru-RU" cap="none" dirty="0"/>
              <a:t> </a:t>
            </a:r>
            <a:r>
              <a:rPr lang="ru-RU" cap="none" dirty="0" err="1"/>
              <a:t>послуг</a:t>
            </a:r>
            <a:r>
              <a:rPr lang="ru-RU" cap="none" dirty="0"/>
              <a:t>, </a:t>
            </a:r>
            <a:r>
              <a:rPr lang="ru-RU" cap="none" dirty="0" err="1"/>
              <a:t>пов’язаних</a:t>
            </a:r>
            <a:r>
              <a:rPr lang="ru-RU" cap="none" dirty="0"/>
              <a:t> з </a:t>
            </a:r>
            <a:r>
              <a:rPr lang="ru-RU" cap="none" dirty="0" err="1"/>
              <a:t>обігом</a:t>
            </a:r>
            <a:r>
              <a:rPr lang="ru-RU" cap="none" dirty="0"/>
              <a:t> </a:t>
            </a:r>
            <a:r>
              <a:rPr lang="ru-RU" cap="none" dirty="0" err="1"/>
              <a:t>віртуальних</a:t>
            </a:r>
            <a:r>
              <a:rPr lang="ru-RU" cap="none" dirty="0"/>
              <a:t> </a:t>
            </a:r>
            <a:r>
              <a:rPr lang="ru-RU" cap="none" dirty="0" err="1"/>
              <a:t>активів</a:t>
            </a:r>
            <a:r>
              <a:rPr lang="ru-RU" cap="none" dirty="0"/>
              <a:t>;</a:t>
            </a:r>
          </a:p>
          <a:p>
            <a:pPr>
              <a:spcBef>
                <a:spcPts val="0"/>
              </a:spcBef>
            </a:pPr>
            <a:r>
              <a:rPr lang="ru-RU" cap="none" dirty="0"/>
              <a:t>9) </a:t>
            </a:r>
            <a:r>
              <a:rPr lang="ru-RU" cap="none" dirty="0" err="1"/>
              <a:t>інші</a:t>
            </a:r>
            <a:r>
              <a:rPr lang="ru-RU" cap="none" dirty="0"/>
              <a:t> </a:t>
            </a:r>
            <a:r>
              <a:rPr lang="ru-RU" cap="none" dirty="0" err="1"/>
              <a:t>юридичні</a:t>
            </a:r>
            <a:r>
              <a:rPr lang="ru-RU" cap="none" dirty="0"/>
              <a:t> особи, </a:t>
            </a:r>
            <a:r>
              <a:rPr lang="ru-RU" cap="none" dirty="0" err="1"/>
              <a:t>які</a:t>
            </a:r>
            <a:r>
              <a:rPr lang="ru-RU" cap="none" dirty="0"/>
              <a:t> за </a:t>
            </a:r>
            <a:r>
              <a:rPr lang="ru-RU" cap="none" dirty="0" err="1"/>
              <a:t>своїм</a:t>
            </a:r>
            <a:r>
              <a:rPr lang="ru-RU" cap="none" dirty="0"/>
              <a:t> </a:t>
            </a:r>
            <a:r>
              <a:rPr lang="ru-RU" cap="none" dirty="0" err="1"/>
              <a:t>правовим</a:t>
            </a:r>
            <a:r>
              <a:rPr lang="ru-RU" cap="none" dirty="0"/>
              <a:t> статусом не є </a:t>
            </a:r>
            <a:r>
              <a:rPr lang="ru-RU" cap="none" dirty="0" err="1"/>
              <a:t>фінансовими</a:t>
            </a:r>
            <a:r>
              <a:rPr lang="ru-RU" cap="none" dirty="0"/>
              <a:t> </a:t>
            </a:r>
            <a:r>
              <a:rPr lang="ru-RU" cap="none" dirty="0" err="1"/>
              <a:t>установами</a:t>
            </a:r>
            <a:r>
              <a:rPr lang="ru-RU" cap="none" dirty="0"/>
              <a:t>, але </a:t>
            </a:r>
            <a:r>
              <a:rPr lang="ru-RU" cap="none" dirty="0" err="1"/>
              <a:t>надають</a:t>
            </a:r>
            <a:r>
              <a:rPr lang="ru-RU" cap="none" dirty="0"/>
              <a:t> </a:t>
            </a:r>
            <a:r>
              <a:rPr lang="ru-RU" cap="none" dirty="0" err="1"/>
              <a:t>окремі</a:t>
            </a:r>
            <a:r>
              <a:rPr lang="ru-RU" cap="none" dirty="0"/>
              <a:t> </a:t>
            </a:r>
            <a:r>
              <a:rPr lang="ru-RU" cap="none" dirty="0" err="1"/>
              <a:t>фінансові</a:t>
            </a:r>
            <a:r>
              <a:rPr lang="ru-RU" cap="none" dirty="0"/>
              <a:t> </a:t>
            </a:r>
            <a:r>
              <a:rPr lang="ru-RU" cap="none" dirty="0" err="1"/>
              <a:t>послуги</a:t>
            </a:r>
            <a:r>
              <a:rPr lang="ru-RU" cap="none" dirty="0" smtClean="0"/>
              <a:t>.</a:t>
            </a:r>
            <a:endParaRPr lang="ru-RU" cap="none" dirty="0"/>
          </a:p>
        </p:txBody>
      </p:sp>
    </p:spTree>
    <p:extLst>
      <p:ext uri="{BB962C8B-B14F-4D97-AF65-F5344CB8AC3E}">
        <p14:creationId xmlns:p14="http://schemas.microsoft.com/office/powerpoint/2010/main" val="13152472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450376"/>
            <a:ext cx="10363826" cy="5340823"/>
          </a:xfrm>
        </p:spPr>
        <p:txBody>
          <a:bodyPr/>
          <a:lstStyle/>
          <a:p>
            <a:pPr marL="0" indent="0">
              <a:buNone/>
            </a:pPr>
            <a:r>
              <a:rPr lang="ru-RU" b="1" u="sng" cap="none" dirty="0" err="1"/>
              <a:t>Суб’єктами</a:t>
            </a:r>
            <a:r>
              <a:rPr lang="ru-RU" b="1" u="sng" cap="none" dirty="0"/>
              <a:t> державного </a:t>
            </a:r>
            <a:r>
              <a:rPr lang="ru-RU" b="1" u="sng" cap="none" dirty="0" err="1"/>
              <a:t>фінансового</a:t>
            </a:r>
            <a:r>
              <a:rPr lang="ru-RU" b="1" u="sng" cap="none" dirty="0"/>
              <a:t> </a:t>
            </a:r>
            <a:r>
              <a:rPr lang="ru-RU" b="1" u="sng" cap="none" dirty="0" err="1"/>
              <a:t>моніторингу</a:t>
            </a:r>
            <a:r>
              <a:rPr lang="ru-RU" b="1" u="sng" cap="none" dirty="0"/>
              <a:t> є:</a:t>
            </a:r>
          </a:p>
          <a:p>
            <a:r>
              <a:rPr lang="ru-RU" cap="none" dirty="0"/>
              <a:t>- </a:t>
            </a:r>
            <a:r>
              <a:rPr lang="ru-RU" cap="none" dirty="0" err="1"/>
              <a:t>Національний</a:t>
            </a:r>
            <a:r>
              <a:rPr lang="ru-RU" cap="none" dirty="0"/>
              <a:t> банк </a:t>
            </a:r>
            <a:r>
              <a:rPr lang="ru-RU" cap="none" dirty="0" err="1"/>
              <a:t>України</a:t>
            </a:r>
            <a:r>
              <a:rPr lang="ru-RU" cap="none" dirty="0"/>
              <a:t>, </a:t>
            </a:r>
          </a:p>
          <a:p>
            <a:r>
              <a:rPr lang="ru-RU" cap="none" dirty="0"/>
              <a:t>- </a:t>
            </a:r>
            <a:r>
              <a:rPr lang="ru-RU" cap="none" dirty="0" err="1"/>
              <a:t>центральний</a:t>
            </a:r>
            <a:r>
              <a:rPr lang="ru-RU" cap="none" dirty="0"/>
              <a:t> орган </a:t>
            </a:r>
            <a:r>
              <a:rPr lang="ru-RU" cap="none" dirty="0" err="1"/>
              <a:t>виконавчої</a:t>
            </a:r>
            <a:r>
              <a:rPr lang="ru-RU" cap="none" dirty="0"/>
              <a:t> </a:t>
            </a:r>
            <a:r>
              <a:rPr lang="ru-RU" cap="none" dirty="0" err="1"/>
              <a:t>влади</a:t>
            </a:r>
            <a:r>
              <a:rPr lang="ru-RU" cap="none" dirty="0"/>
              <a:t>, </a:t>
            </a:r>
            <a:r>
              <a:rPr lang="ru-RU" cap="none" dirty="0" err="1"/>
              <a:t>що</a:t>
            </a:r>
            <a:r>
              <a:rPr lang="ru-RU" cap="none" dirty="0"/>
              <a:t> </a:t>
            </a:r>
            <a:r>
              <a:rPr lang="ru-RU" cap="none" dirty="0" err="1"/>
              <a:t>забезпечує</a:t>
            </a:r>
            <a:r>
              <a:rPr lang="ru-RU" cap="none" dirty="0"/>
              <a:t> </a:t>
            </a:r>
            <a:r>
              <a:rPr lang="ru-RU" cap="none" dirty="0" err="1"/>
              <a:t>формування</a:t>
            </a:r>
            <a:r>
              <a:rPr lang="ru-RU" cap="none" dirty="0"/>
              <a:t> та </a:t>
            </a:r>
            <a:r>
              <a:rPr lang="ru-RU" cap="none" dirty="0" err="1"/>
              <a:t>реалізацію</a:t>
            </a:r>
            <a:r>
              <a:rPr lang="ru-RU" cap="none" dirty="0"/>
              <a:t> </a:t>
            </a:r>
            <a:r>
              <a:rPr lang="ru-RU" cap="none" dirty="0" err="1"/>
              <a:t>державної</a:t>
            </a:r>
            <a:r>
              <a:rPr lang="ru-RU" cap="none" dirty="0"/>
              <a:t> </a:t>
            </a:r>
            <a:r>
              <a:rPr lang="ru-RU" cap="none" dirty="0" err="1"/>
              <a:t>політики</a:t>
            </a:r>
            <a:r>
              <a:rPr lang="ru-RU" cap="none" dirty="0"/>
              <a:t> у </a:t>
            </a:r>
            <a:r>
              <a:rPr lang="ru-RU" cap="none" dirty="0" err="1"/>
              <a:t>сфері</a:t>
            </a:r>
            <a:r>
              <a:rPr lang="ru-RU" cap="none" dirty="0"/>
              <a:t> </a:t>
            </a:r>
            <a:r>
              <a:rPr lang="ru-RU" cap="none" dirty="0" err="1"/>
              <a:t>запобігання</a:t>
            </a:r>
            <a:r>
              <a:rPr lang="ru-RU" cap="none" dirty="0"/>
              <a:t> та </a:t>
            </a:r>
            <a:r>
              <a:rPr lang="ru-RU" cap="none" dirty="0" err="1"/>
              <a:t>протидії</a:t>
            </a:r>
            <a:r>
              <a:rPr lang="ru-RU" cap="none" dirty="0"/>
              <a:t> </a:t>
            </a:r>
            <a:r>
              <a:rPr lang="ru-RU" cap="none" dirty="0" err="1"/>
              <a:t>легалізації</a:t>
            </a:r>
            <a:r>
              <a:rPr lang="ru-RU" cap="none" dirty="0"/>
              <a:t> (</a:t>
            </a:r>
            <a:r>
              <a:rPr lang="ru-RU" cap="none" dirty="0" err="1"/>
              <a:t>відмиванню</a:t>
            </a:r>
            <a:r>
              <a:rPr lang="ru-RU" cap="none" dirty="0"/>
              <a:t>) </a:t>
            </a:r>
            <a:r>
              <a:rPr lang="ru-RU" cap="none" dirty="0" err="1"/>
              <a:t>доходів</a:t>
            </a:r>
            <a:r>
              <a:rPr lang="ru-RU" cap="none" dirty="0"/>
              <a:t>, </a:t>
            </a:r>
            <a:r>
              <a:rPr lang="ru-RU" cap="none" dirty="0" err="1"/>
              <a:t>одержаних</a:t>
            </a:r>
            <a:r>
              <a:rPr lang="ru-RU" cap="none" dirty="0"/>
              <a:t> </a:t>
            </a:r>
            <a:r>
              <a:rPr lang="ru-RU" cap="none" dirty="0" err="1"/>
              <a:t>злочинним</a:t>
            </a:r>
            <a:r>
              <a:rPr lang="ru-RU" cap="none" dirty="0"/>
              <a:t> шляхом, </a:t>
            </a:r>
            <a:r>
              <a:rPr lang="ru-RU" cap="none" dirty="0" err="1"/>
              <a:t>фінансуванню</a:t>
            </a:r>
            <a:r>
              <a:rPr lang="ru-RU" cap="none" dirty="0"/>
              <a:t> </a:t>
            </a:r>
            <a:r>
              <a:rPr lang="ru-RU" cap="none" dirty="0" err="1"/>
              <a:t>тероризму</a:t>
            </a:r>
            <a:r>
              <a:rPr lang="ru-RU" cap="none" dirty="0"/>
              <a:t> та </a:t>
            </a:r>
            <a:r>
              <a:rPr lang="ru-RU" cap="none" dirty="0" err="1"/>
              <a:t>фінансуванню</a:t>
            </a:r>
            <a:r>
              <a:rPr lang="ru-RU" cap="none" dirty="0"/>
              <a:t> </a:t>
            </a:r>
            <a:r>
              <a:rPr lang="ru-RU" cap="none" dirty="0" err="1"/>
              <a:t>розповсюдження</a:t>
            </a:r>
            <a:r>
              <a:rPr lang="ru-RU" cap="none" dirty="0"/>
              <a:t> </a:t>
            </a:r>
            <a:r>
              <a:rPr lang="ru-RU" cap="none" dirty="0" err="1"/>
              <a:t>зброї</a:t>
            </a:r>
            <a:r>
              <a:rPr lang="ru-RU" cap="none" dirty="0"/>
              <a:t> </a:t>
            </a:r>
            <a:r>
              <a:rPr lang="ru-RU" cap="none" dirty="0" err="1"/>
              <a:t>масового</a:t>
            </a:r>
            <a:r>
              <a:rPr lang="ru-RU" cap="none" dirty="0"/>
              <a:t> </a:t>
            </a:r>
            <a:r>
              <a:rPr lang="ru-RU" cap="none" dirty="0" err="1"/>
              <a:t>знищення</a:t>
            </a:r>
            <a:r>
              <a:rPr lang="ru-RU" cap="none" dirty="0"/>
              <a:t> (</a:t>
            </a:r>
            <a:r>
              <a:rPr lang="ru-RU" cap="none" dirty="0" err="1"/>
              <a:t>Міністерство</a:t>
            </a:r>
            <a:r>
              <a:rPr lang="ru-RU" cap="none" dirty="0"/>
              <a:t> </a:t>
            </a:r>
            <a:r>
              <a:rPr lang="ru-RU" cap="none" dirty="0" err="1"/>
              <a:t>фінансів</a:t>
            </a:r>
            <a:r>
              <a:rPr lang="ru-RU" cap="none" dirty="0"/>
              <a:t> </a:t>
            </a:r>
            <a:r>
              <a:rPr lang="ru-RU" cap="none" dirty="0" err="1"/>
              <a:t>України</a:t>
            </a:r>
            <a:r>
              <a:rPr lang="ru-RU" cap="none" dirty="0"/>
              <a:t>), </a:t>
            </a:r>
          </a:p>
          <a:p>
            <a:r>
              <a:rPr lang="ru-RU" cap="none" dirty="0"/>
              <a:t>- </a:t>
            </a:r>
            <a:r>
              <a:rPr lang="ru-RU" cap="none" dirty="0" err="1"/>
              <a:t>Міністерство</a:t>
            </a:r>
            <a:r>
              <a:rPr lang="ru-RU" cap="none" dirty="0"/>
              <a:t> </a:t>
            </a:r>
            <a:r>
              <a:rPr lang="ru-RU" cap="none" dirty="0" err="1"/>
              <a:t>юстиції</a:t>
            </a:r>
            <a:r>
              <a:rPr lang="ru-RU" cap="none" dirty="0"/>
              <a:t> </a:t>
            </a:r>
            <a:r>
              <a:rPr lang="ru-RU" cap="none" dirty="0" err="1"/>
              <a:t>України</a:t>
            </a:r>
            <a:r>
              <a:rPr lang="ru-RU" cap="none" dirty="0"/>
              <a:t>, </a:t>
            </a:r>
          </a:p>
          <a:p>
            <a:r>
              <a:rPr lang="ru-RU" cap="none" dirty="0"/>
              <a:t>- </a:t>
            </a:r>
            <a:r>
              <a:rPr lang="ru-RU" cap="none" dirty="0" err="1"/>
              <a:t>Національна</a:t>
            </a:r>
            <a:r>
              <a:rPr lang="ru-RU" cap="none" dirty="0"/>
              <a:t> </a:t>
            </a:r>
            <a:r>
              <a:rPr lang="ru-RU" cap="none" dirty="0" err="1"/>
              <a:t>комісія</a:t>
            </a:r>
            <a:r>
              <a:rPr lang="ru-RU" cap="none" dirty="0"/>
              <a:t> з </a:t>
            </a:r>
            <a:r>
              <a:rPr lang="ru-RU" cap="none" dirty="0" err="1"/>
              <a:t>цінних</a:t>
            </a:r>
            <a:r>
              <a:rPr lang="ru-RU" cap="none" dirty="0"/>
              <a:t> </a:t>
            </a:r>
            <a:r>
              <a:rPr lang="ru-RU" cap="none" dirty="0" err="1"/>
              <a:t>паперів</a:t>
            </a:r>
            <a:r>
              <a:rPr lang="ru-RU" cap="none" dirty="0"/>
              <a:t> та фондового ринку, </a:t>
            </a:r>
          </a:p>
          <a:p>
            <a:r>
              <a:rPr lang="ru-RU" cap="none" dirty="0"/>
              <a:t>- </a:t>
            </a:r>
            <a:r>
              <a:rPr lang="ru-RU" cap="none" dirty="0" err="1"/>
              <a:t>Міністерство</a:t>
            </a:r>
            <a:r>
              <a:rPr lang="ru-RU" cap="none" dirty="0"/>
              <a:t> </a:t>
            </a:r>
            <a:r>
              <a:rPr lang="ru-RU" cap="none" dirty="0" err="1"/>
              <a:t>цифрової</a:t>
            </a:r>
            <a:r>
              <a:rPr lang="ru-RU" cap="none" dirty="0"/>
              <a:t> </a:t>
            </a:r>
            <a:r>
              <a:rPr lang="ru-RU" cap="none" dirty="0" err="1"/>
              <a:t>трансформації</a:t>
            </a:r>
            <a:r>
              <a:rPr lang="ru-RU" cap="none" dirty="0"/>
              <a:t> </a:t>
            </a:r>
            <a:r>
              <a:rPr lang="ru-RU" cap="none" dirty="0" err="1"/>
              <a:t>України</a:t>
            </a:r>
            <a:endParaRPr lang="ru-RU" cap="none" dirty="0"/>
          </a:p>
          <a:p>
            <a:r>
              <a:rPr lang="ru-RU" cap="none" dirty="0"/>
              <a:t>- </a:t>
            </a:r>
            <a:r>
              <a:rPr lang="ru-RU" cap="none" dirty="0" err="1"/>
              <a:t>спеціально</a:t>
            </a:r>
            <a:r>
              <a:rPr lang="ru-RU" cap="none" dirty="0"/>
              <a:t> </a:t>
            </a:r>
            <a:r>
              <a:rPr lang="ru-RU" cap="none" dirty="0" err="1"/>
              <a:t>уповноважений</a:t>
            </a:r>
            <a:r>
              <a:rPr lang="ru-RU" cap="none" dirty="0"/>
              <a:t> орган (</a:t>
            </a:r>
            <a:r>
              <a:rPr lang="ru-RU" cap="none" dirty="0" err="1"/>
              <a:t>Державна</a:t>
            </a:r>
            <a:r>
              <a:rPr lang="ru-RU" cap="none" dirty="0"/>
              <a:t> служба </a:t>
            </a:r>
            <a:r>
              <a:rPr lang="ru-RU" cap="none" dirty="0" err="1"/>
              <a:t>фінансового</a:t>
            </a:r>
            <a:r>
              <a:rPr lang="ru-RU" cap="none" dirty="0"/>
              <a:t> </a:t>
            </a:r>
            <a:r>
              <a:rPr lang="ru-RU" cap="none" dirty="0" err="1"/>
              <a:t>моніторингу</a:t>
            </a:r>
            <a:r>
              <a:rPr lang="ru-RU" cap="none" dirty="0"/>
              <a:t> </a:t>
            </a:r>
            <a:r>
              <a:rPr lang="ru-RU" cap="none" dirty="0" err="1"/>
              <a:t>України</a:t>
            </a:r>
            <a:r>
              <a:rPr lang="ru-RU" cap="none" dirty="0"/>
              <a:t> (</a:t>
            </a:r>
            <a:r>
              <a:rPr lang="ru-RU" cap="none" dirty="0" err="1"/>
              <a:t>Держфінмоніторинг</a:t>
            </a:r>
            <a:r>
              <a:rPr lang="ru-RU" cap="none" dirty="0"/>
              <a:t>)).</a:t>
            </a:r>
          </a:p>
          <a:p>
            <a:endParaRPr lang="ru-RU" cap="none" dirty="0"/>
          </a:p>
        </p:txBody>
      </p:sp>
    </p:spTree>
    <p:extLst>
      <p:ext uri="{BB962C8B-B14F-4D97-AF65-F5344CB8AC3E}">
        <p14:creationId xmlns:p14="http://schemas.microsoft.com/office/powerpoint/2010/main" val="25823402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450376"/>
            <a:ext cx="10363826" cy="5340823"/>
          </a:xfrm>
        </p:spPr>
        <p:txBody>
          <a:bodyPr>
            <a:normAutofit fontScale="85000" lnSpcReduction="20000"/>
          </a:bodyPr>
          <a:lstStyle/>
          <a:p>
            <a:r>
              <a:rPr lang="ru-RU" b="1" u="sng" cap="none" dirty="0" err="1"/>
              <a:t>Мінфін</a:t>
            </a:r>
            <a:r>
              <a:rPr lang="ru-RU" cap="none" dirty="0"/>
              <a:t>, </a:t>
            </a:r>
            <a:r>
              <a:rPr lang="ru-RU" cap="none" dirty="0" err="1"/>
              <a:t>відповідно</a:t>
            </a:r>
            <a:r>
              <a:rPr lang="ru-RU" cap="none" dirty="0"/>
              <a:t> до </a:t>
            </a:r>
            <a:r>
              <a:rPr lang="ru-RU" cap="none" dirty="0" err="1"/>
              <a:t>покладених</a:t>
            </a:r>
            <a:r>
              <a:rPr lang="ru-RU" cap="none" dirty="0"/>
              <a:t> на </a:t>
            </a:r>
            <a:r>
              <a:rPr lang="ru-RU" cap="none" dirty="0" err="1"/>
              <a:t>нього</a:t>
            </a:r>
            <a:r>
              <a:rPr lang="ru-RU" cap="none" dirty="0"/>
              <a:t> </a:t>
            </a:r>
            <a:r>
              <a:rPr lang="ru-RU" cap="none" dirty="0" err="1"/>
              <a:t>завдань</a:t>
            </a:r>
            <a:r>
              <a:rPr lang="ru-RU" cap="none" dirty="0"/>
              <a:t>, </a:t>
            </a:r>
            <a:r>
              <a:rPr lang="ru-RU" cap="none" dirty="0" err="1"/>
              <a:t>здійснює</a:t>
            </a:r>
            <a:r>
              <a:rPr lang="ru-RU" cap="none" dirty="0"/>
              <a:t> </a:t>
            </a:r>
            <a:r>
              <a:rPr lang="ru-RU" cap="none" dirty="0" err="1"/>
              <a:t>державне</a:t>
            </a:r>
            <a:r>
              <a:rPr lang="ru-RU" cap="none" dirty="0"/>
              <a:t> </a:t>
            </a:r>
            <a:r>
              <a:rPr lang="ru-RU" cap="none" dirty="0" err="1"/>
              <a:t>регулювання</a:t>
            </a:r>
            <a:r>
              <a:rPr lang="ru-RU" cap="none" dirty="0"/>
              <a:t> і </a:t>
            </a:r>
            <a:r>
              <a:rPr lang="ru-RU" cap="none" dirty="0" err="1"/>
              <a:t>нагляд</a:t>
            </a:r>
            <a:r>
              <a:rPr lang="ru-RU" cap="none" dirty="0"/>
              <a:t> у </a:t>
            </a:r>
            <a:r>
              <a:rPr lang="ru-RU" cap="none" dirty="0" err="1"/>
              <a:t>сфері</a:t>
            </a:r>
            <a:r>
              <a:rPr lang="ru-RU" cap="none" dirty="0"/>
              <a:t> </a:t>
            </a:r>
            <a:r>
              <a:rPr lang="ru-RU" cap="none" dirty="0" err="1"/>
              <a:t>запобігання</a:t>
            </a:r>
            <a:r>
              <a:rPr lang="ru-RU" cap="none" dirty="0"/>
              <a:t> та </a:t>
            </a:r>
            <a:r>
              <a:rPr lang="ru-RU" cap="none" dirty="0" err="1"/>
              <a:t>протидії</a:t>
            </a:r>
            <a:r>
              <a:rPr lang="ru-RU" cap="none" dirty="0"/>
              <a:t> </a:t>
            </a:r>
            <a:r>
              <a:rPr lang="ru-RU" cap="none" dirty="0" err="1"/>
              <a:t>щодо</a:t>
            </a:r>
            <a:r>
              <a:rPr lang="ru-RU" cap="none" dirty="0"/>
              <a:t> </a:t>
            </a:r>
            <a:r>
              <a:rPr lang="ru-RU" cap="none" dirty="0" err="1"/>
              <a:t>суб’єктів</a:t>
            </a:r>
            <a:r>
              <a:rPr lang="ru-RU" cap="none" dirty="0"/>
              <a:t> </a:t>
            </a:r>
            <a:r>
              <a:rPr lang="ru-RU" cap="none" dirty="0" err="1"/>
              <a:t>аудиторської</a:t>
            </a:r>
            <a:r>
              <a:rPr lang="ru-RU" cap="none" dirty="0"/>
              <a:t> </a:t>
            </a:r>
            <a:r>
              <a:rPr lang="ru-RU" cap="none" dirty="0" err="1"/>
              <a:t>діяльності</a:t>
            </a:r>
            <a:r>
              <a:rPr lang="ru-RU" cap="none" dirty="0"/>
              <a:t>; </a:t>
            </a:r>
            <a:r>
              <a:rPr lang="ru-RU" cap="none" dirty="0" err="1"/>
              <a:t>бухгалтерів</a:t>
            </a:r>
            <a:r>
              <a:rPr lang="ru-RU" cap="none" dirty="0"/>
              <a:t>; </a:t>
            </a:r>
            <a:r>
              <a:rPr lang="ru-RU" cap="none" dirty="0" err="1"/>
              <a:t>суб’єктів</a:t>
            </a:r>
            <a:r>
              <a:rPr lang="ru-RU" cap="none" dirty="0"/>
              <a:t> </a:t>
            </a:r>
            <a:r>
              <a:rPr lang="ru-RU" cap="none" dirty="0" err="1"/>
              <a:t>господарювання</a:t>
            </a:r>
            <a:r>
              <a:rPr lang="ru-RU" cap="none" dirty="0"/>
              <a:t>, </a:t>
            </a:r>
            <a:r>
              <a:rPr lang="ru-RU" cap="none" dirty="0" err="1"/>
              <a:t>що</a:t>
            </a:r>
            <a:r>
              <a:rPr lang="ru-RU" cap="none" dirty="0"/>
              <a:t> </a:t>
            </a:r>
            <a:r>
              <a:rPr lang="ru-RU" cap="none" dirty="0" err="1"/>
              <a:t>надають</a:t>
            </a:r>
            <a:r>
              <a:rPr lang="ru-RU" cap="none" dirty="0"/>
              <a:t> </a:t>
            </a:r>
            <a:r>
              <a:rPr lang="ru-RU" cap="none" dirty="0" err="1"/>
              <a:t>послуги</a:t>
            </a:r>
            <a:r>
              <a:rPr lang="ru-RU" cap="none" dirty="0"/>
              <a:t> з </a:t>
            </a:r>
            <a:r>
              <a:rPr lang="ru-RU" cap="none" dirty="0" err="1"/>
              <a:t>бухгалтерського</a:t>
            </a:r>
            <a:r>
              <a:rPr lang="ru-RU" cap="none" dirty="0"/>
              <a:t> </a:t>
            </a:r>
            <a:r>
              <a:rPr lang="ru-RU" cap="none" dirty="0" err="1"/>
              <a:t>обліку</a:t>
            </a:r>
            <a:r>
              <a:rPr lang="ru-RU" cap="none" dirty="0"/>
              <a:t>; </a:t>
            </a:r>
            <a:r>
              <a:rPr lang="ru-RU" cap="none" dirty="0" err="1"/>
              <a:t>суб’єктів</a:t>
            </a:r>
            <a:r>
              <a:rPr lang="ru-RU" cap="none" dirty="0"/>
              <a:t> </a:t>
            </a:r>
            <a:r>
              <a:rPr lang="ru-RU" cap="none" dirty="0" err="1"/>
              <a:t>господарювання</a:t>
            </a:r>
            <a:r>
              <a:rPr lang="ru-RU" cap="none" dirty="0"/>
              <a:t>, </a:t>
            </a:r>
            <a:r>
              <a:rPr lang="ru-RU" cap="none" dirty="0" err="1"/>
              <a:t>що</a:t>
            </a:r>
            <a:r>
              <a:rPr lang="ru-RU" cap="none" dirty="0"/>
              <a:t> </a:t>
            </a:r>
            <a:r>
              <a:rPr lang="ru-RU" cap="none" dirty="0" err="1"/>
              <a:t>здійснюють</a:t>
            </a:r>
            <a:r>
              <a:rPr lang="ru-RU" cap="none" dirty="0"/>
              <a:t> </a:t>
            </a:r>
            <a:r>
              <a:rPr lang="ru-RU" cap="none" dirty="0" err="1"/>
              <a:t>консультування</a:t>
            </a:r>
            <a:r>
              <a:rPr lang="ru-RU" cap="none" dirty="0"/>
              <a:t> з </a:t>
            </a:r>
            <a:r>
              <a:rPr lang="ru-RU" cap="none" dirty="0" err="1"/>
              <a:t>питань</a:t>
            </a:r>
            <a:r>
              <a:rPr lang="ru-RU" cap="none" dirty="0"/>
              <a:t> </a:t>
            </a:r>
            <a:r>
              <a:rPr lang="ru-RU" cap="none" dirty="0" err="1"/>
              <a:t>оподаткування</a:t>
            </a:r>
            <a:r>
              <a:rPr lang="ru-RU" cap="none" dirty="0"/>
              <a:t>; </a:t>
            </a:r>
            <a:r>
              <a:rPr lang="ru-RU" cap="none" dirty="0" err="1"/>
              <a:t>суб’єктів</a:t>
            </a:r>
            <a:r>
              <a:rPr lang="ru-RU" cap="none" dirty="0"/>
              <a:t> </a:t>
            </a:r>
            <a:r>
              <a:rPr lang="ru-RU" cap="none" dirty="0" err="1"/>
              <a:t>господарювання</a:t>
            </a:r>
            <a:r>
              <a:rPr lang="ru-RU" cap="none" dirty="0"/>
              <a:t>, </a:t>
            </a:r>
            <a:r>
              <a:rPr lang="ru-RU" cap="none" dirty="0" err="1"/>
              <a:t>що</a:t>
            </a:r>
            <a:r>
              <a:rPr lang="ru-RU" cap="none" dirty="0"/>
              <a:t> </a:t>
            </a:r>
            <a:r>
              <a:rPr lang="ru-RU" cap="none" dirty="0" err="1"/>
              <a:t>надають</a:t>
            </a:r>
            <a:r>
              <a:rPr lang="ru-RU" cap="none" dirty="0"/>
              <a:t> </a:t>
            </a:r>
            <a:r>
              <a:rPr lang="ru-RU" cap="none" dirty="0" err="1"/>
              <a:t>посередницькі</a:t>
            </a:r>
            <a:r>
              <a:rPr lang="ru-RU" cap="none" dirty="0"/>
              <a:t> </a:t>
            </a:r>
            <a:r>
              <a:rPr lang="ru-RU" cap="none" dirty="0" err="1"/>
              <a:t>послуги</a:t>
            </a:r>
            <a:r>
              <a:rPr lang="ru-RU" cap="none" dirty="0"/>
              <a:t> </a:t>
            </a:r>
            <a:r>
              <a:rPr lang="ru-RU" cap="none" dirty="0" err="1"/>
              <a:t>під</a:t>
            </a:r>
            <a:r>
              <a:rPr lang="ru-RU" cap="none" dirty="0"/>
              <a:t> час </a:t>
            </a:r>
            <a:r>
              <a:rPr lang="ru-RU" cap="none" dirty="0" err="1"/>
              <a:t>здійснення</a:t>
            </a:r>
            <a:r>
              <a:rPr lang="ru-RU" cap="none" dirty="0"/>
              <a:t> </a:t>
            </a:r>
            <a:r>
              <a:rPr lang="ru-RU" cap="none" dirty="0" err="1"/>
              <a:t>операцій</a:t>
            </a:r>
            <a:r>
              <a:rPr lang="ru-RU" cap="none" dirty="0"/>
              <a:t> з </a:t>
            </a:r>
            <a:r>
              <a:rPr lang="ru-RU" cap="none" dirty="0" err="1"/>
              <a:t>купівлі</a:t>
            </a:r>
            <a:r>
              <a:rPr lang="ru-RU" cap="none" dirty="0"/>
              <a:t>-продажу </a:t>
            </a:r>
            <a:r>
              <a:rPr lang="ru-RU" cap="none" dirty="0" err="1"/>
              <a:t>нерухомого</a:t>
            </a:r>
            <a:r>
              <a:rPr lang="ru-RU" cap="none" dirty="0"/>
              <a:t> майна; </a:t>
            </a:r>
            <a:r>
              <a:rPr lang="ru-RU" cap="none" dirty="0" err="1"/>
              <a:t>суб’єктів</a:t>
            </a:r>
            <a:r>
              <a:rPr lang="ru-RU" cap="none" dirty="0"/>
              <a:t> </a:t>
            </a:r>
            <a:r>
              <a:rPr lang="ru-RU" cap="none" dirty="0" err="1"/>
              <a:t>господарювання</a:t>
            </a:r>
            <a:r>
              <a:rPr lang="ru-RU" cap="none" dirty="0"/>
              <a:t>, </a:t>
            </a:r>
            <a:r>
              <a:rPr lang="ru-RU" cap="none" dirty="0" err="1"/>
              <a:t>що</a:t>
            </a:r>
            <a:r>
              <a:rPr lang="ru-RU" cap="none" dirty="0"/>
              <a:t> </a:t>
            </a:r>
            <a:r>
              <a:rPr lang="ru-RU" cap="none" dirty="0" err="1"/>
              <a:t>надають</a:t>
            </a:r>
            <a:r>
              <a:rPr lang="ru-RU" cap="none" dirty="0"/>
              <a:t> за </a:t>
            </a:r>
            <a:r>
              <a:rPr lang="ru-RU" cap="none" dirty="0" err="1"/>
              <a:t>винагороду</a:t>
            </a:r>
            <a:r>
              <a:rPr lang="ru-RU" cap="none" dirty="0"/>
              <a:t> </a:t>
            </a:r>
            <a:r>
              <a:rPr lang="ru-RU" cap="none" dirty="0" err="1"/>
              <a:t>консультаційні</a:t>
            </a:r>
            <a:r>
              <a:rPr lang="ru-RU" cap="none" dirty="0"/>
              <a:t> </a:t>
            </a:r>
            <a:r>
              <a:rPr lang="ru-RU" cap="none" dirty="0" err="1"/>
              <a:t>послуги</a:t>
            </a:r>
            <a:r>
              <a:rPr lang="ru-RU" cap="none" dirty="0"/>
              <a:t>, </a:t>
            </a:r>
            <a:r>
              <a:rPr lang="ru-RU" cap="none" dirty="0" err="1"/>
              <a:t>пов’язані</a:t>
            </a:r>
            <a:r>
              <a:rPr lang="ru-RU" cap="none" dirty="0"/>
              <a:t> з </a:t>
            </a:r>
            <a:r>
              <a:rPr lang="ru-RU" cap="none" dirty="0" err="1"/>
              <a:t>купівлею-продажем</a:t>
            </a:r>
            <a:r>
              <a:rPr lang="ru-RU" cap="none" dirty="0"/>
              <a:t> </a:t>
            </a:r>
            <a:r>
              <a:rPr lang="ru-RU" cap="none" dirty="0" err="1"/>
              <a:t>нерухомого</a:t>
            </a:r>
            <a:r>
              <a:rPr lang="ru-RU" cap="none" dirty="0"/>
              <a:t> майна; </a:t>
            </a:r>
            <a:r>
              <a:rPr lang="ru-RU" cap="none" dirty="0" err="1"/>
              <a:t>суб’єктів</a:t>
            </a:r>
            <a:r>
              <a:rPr lang="ru-RU" cap="none" dirty="0"/>
              <a:t> </a:t>
            </a:r>
            <a:r>
              <a:rPr lang="ru-RU" cap="none" dirty="0" err="1"/>
              <a:t>господарювання</a:t>
            </a:r>
            <a:r>
              <a:rPr lang="ru-RU" cap="none" dirty="0"/>
              <a:t>, </a:t>
            </a:r>
            <a:r>
              <a:rPr lang="ru-RU" cap="none" dirty="0" err="1"/>
              <a:t>що</a:t>
            </a:r>
            <a:r>
              <a:rPr lang="ru-RU" cap="none" dirty="0"/>
              <a:t> </a:t>
            </a:r>
            <a:r>
              <a:rPr lang="ru-RU" cap="none" dirty="0" err="1"/>
              <a:t>здійснюють</a:t>
            </a:r>
            <a:r>
              <a:rPr lang="ru-RU" cap="none" dirty="0"/>
              <a:t> </a:t>
            </a:r>
            <a:r>
              <a:rPr lang="ru-RU" cap="none" dirty="0" err="1"/>
              <a:t>торгівлю</a:t>
            </a:r>
            <a:r>
              <a:rPr lang="ru-RU" cap="none" dirty="0"/>
              <a:t> за </a:t>
            </a:r>
            <a:r>
              <a:rPr lang="ru-RU" cap="none" dirty="0" err="1"/>
              <a:t>готівку</a:t>
            </a:r>
            <a:r>
              <a:rPr lang="ru-RU" cap="none" dirty="0"/>
              <a:t> </a:t>
            </a:r>
            <a:r>
              <a:rPr lang="ru-RU" cap="none" dirty="0" err="1"/>
              <a:t>дорогоцінними</a:t>
            </a:r>
            <a:r>
              <a:rPr lang="ru-RU" cap="none" dirty="0"/>
              <a:t> </a:t>
            </a:r>
            <a:r>
              <a:rPr lang="ru-RU" cap="none" dirty="0" err="1"/>
              <a:t>металами</a:t>
            </a:r>
            <a:r>
              <a:rPr lang="ru-RU" cap="none" dirty="0"/>
              <a:t> і </a:t>
            </a:r>
            <a:r>
              <a:rPr lang="ru-RU" cap="none" dirty="0" err="1"/>
              <a:t>дорогоцінним</a:t>
            </a:r>
            <a:r>
              <a:rPr lang="ru-RU" cap="none" dirty="0"/>
              <a:t> </a:t>
            </a:r>
            <a:r>
              <a:rPr lang="ru-RU" cap="none" dirty="0" err="1"/>
              <a:t>камінням</a:t>
            </a:r>
            <a:r>
              <a:rPr lang="ru-RU" cap="none" dirty="0"/>
              <a:t> та </a:t>
            </a:r>
            <a:r>
              <a:rPr lang="ru-RU" cap="none" dirty="0" err="1"/>
              <a:t>виробами</a:t>
            </a:r>
            <a:r>
              <a:rPr lang="ru-RU" cap="none" dirty="0"/>
              <a:t> з них; </a:t>
            </a:r>
            <a:r>
              <a:rPr lang="ru-RU" cap="none" dirty="0" err="1"/>
              <a:t>суб’єктів</a:t>
            </a:r>
            <a:r>
              <a:rPr lang="ru-RU" cap="none" dirty="0"/>
              <a:t> </a:t>
            </a:r>
            <a:r>
              <a:rPr lang="ru-RU" cap="none" dirty="0" err="1"/>
              <a:t>господарювання</a:t>
            </a:r>
            <a:r>
              <a:rPr lang="ru-RU" cap="none" dirty="0"/>
              <a:t>, </a:t>
            </a:r>
            <a:r>
              <a:rPr lang="ru-RU" cap="none" dirty="0" err="1"/>
              <a:t>які</a:t>
            </a:r>
            <a:r>
              <a:rPr lang="ru-RU" cap="none" dirty="0"/>
              <a:t> </a:t>
            </a:r>
            <a:r>
              <a:rPr lang="ru-RU" cap="none" dirty="0" err="1"/>
              <a:t>проводять</a:t>
            </a:r>
            <a:r>
              <a:rPr lang="ru-RU" cap="none" dirty="0"/>
              <a:t> </a:t>
            </a:r>
            <a:r>
              <a:rPr lang="ru-RU" cap="none" dirty="0" err="1"/>
              <a:t>лотереї</a:t>
            </a:r>
            <a:r>
              <a:rPr lang="ru-RU" cap="none" dirty="0"/>
              <a:t> та/</a:t>
            </a:r>
            <a:r>
              <a:rPr lang="ru-RU" cap="none" dirty="0" err="1"/>
              <a:t>або</a:t>
            </a:r>
            <a:r>
              <a:rPr lang="ru-RU" cap="none" dirty="0"/>
              <a:t> </a:t>
            </a:r>
            <a:r>
              <a:rPr lang="ru-RU" cap="none" dirty="0" err="1"/>
              <a:t>азартні</a:t>
            </a:r>
            <a:r>
              <a:rPr lang="ru-RU" cap="none" dirty="0"/>
              <a:t> </a:t>
            </a:r>
            <a:r>
              <a:rPr lang="ru-RU" cap="none" dirty="0" err="1"/>
              <a:t>ігри</a:t>
            </a:r>
            <a:r>
              <a:rPr lang="ru-RU" cap="none" dirty="0"/>
              <a:t>.</a:t>
            </a:r>
          </a:p>
          <a:p>
            <a:r>
              <a:rPr lang="ru-RU" b="1" u="sng" cap="none" dirty="0" err="1"/>
              <a:t>Національний</a:t>
            </a:r>
            <a:r>
              <a:rPr lang="ru-RU" b="1" u="sng" cap="none" dirty="0"/>
              <a:t> банк </a:t>
            </a:r>
            <a:r>
              <a:rPr lang="ru-RU" cap="none" dirty="0"/>
              <a:t>є одним з </a:t>
            </a:r>
            <a:r>
              <a:rPr lang="ru-RU" cap="none" dirty="0" err="1"/>
              <a:t>органів</a:t>
            </a:r>
            <a:r>
              <a:rPr lang="ru-RU" cap="none" dirty="0"/>
              <a:t> державного </a:t>
            </a:r>
            <a:r>
              <a:rPr lang="ru-RU" cap="none" dirty="0" err="1"/>
              <a:t>фінансового</a:t>
            </a:r>
            <a:r>
              <a:rPr lang="ru-RU" cap="none" dirty="0"/>
              <a:t> </a:t>
            </a:r>
            <a:r>
              <a:rPr lang="ru-RU" cap="none" dirty="0" err="1"/>
              <a:t>моніторингу</a:t>
            </a:r>
            <a:r>
              <a:rPr lang="ru-RU" cap="none" dirty="0"/>
              <a:t> </a:t>
            </a:r>
            <a:r>
              <a:rPr lang="ru-RU" cap="none" dirty="0" err="1"/>
              <a:t>України</a:t>
            </a:r>
            <a:r>
              <a:rPr lang="ru-RU" cap="none" dirty="0"/>
              <a:t>. </a:t>
            </a:r>
            <a:r>
              <a:rPr lang="ru-RU" cap="none" dirty="0" err="1"/>
              <a:t>Фінансовий</a:t>
            </a:r>
            <a:r>
              <a:rPr lang="ru-RU" cap="none" dirty="0"/>
              <a:t> </a:t>
            </a:r>
            <a:r>
              <a:rPr lang="ru-RU" cap="none" dirty="0" err="1"/>
              <a:t>моніторинг</a:t>
            </a:r>
            <a:r>
              <a:rPr lang="ru-RU" cap="none" dirty="0"/>
              <a:t> – </a:t>
            </a:r>
            <a:r>
              <a:rPr lang="ru-RU" cap="none" dirty="0" err="1"/>
              <a:t>діяльність</a:t>
            </a:r>
            <a:r>
              <a:rPr lang="ru-RU" cap="none" dirty="0"/>
              <a:t> </a:t>
            </a:r>
            <a:r>
              <a:rPr lang="ru-RU" cap="none" dirty="0" err="1"/>
              <a:t>із</a:t>
            </a:r>
            <a:r>
              <a:rPr lang="ru-RU" cap="none" dirty="0"/>
              <a:t> </a:t>
            </a:r>
            <a:r>
              <a:rPr lang="ru-RU" cap="none" dirty="0" err="1"/>
              <a:t>виявлення</a:t>
            </a:r>
            <a:r>
              <a:rPr lang="ru-RU" cap="none" dirty="0"/>
              <a:t> незаконно </a:t>
            </a:r>
            <a:r>
              <a:rPr lang="ru-RU" cap="none" dirty="0" err="1"/>
              <a:t>отриманих</a:t>
            </a:r>
            <a:r>
              <a:rPr lang="ru-RU" cap="none" dirty="0"/>
              <a:t> </a:t>
            </a:r>
            <a:r>
              <a:rPr lang="ru-RU" cap="none" dirty="0" err="1"/>
              <a:t>доходів</a:t>
            </a:r>
            <a:r>
              <a:rPr lang="ru-RU" cap="none" dirty="0"/>
              <a:t> та </a:t>
            </a:r>
            <a:r>
              <a:rPr lang="ru-RU" cap="none" dirty="0" err="1"/>
              <a:t>запобігання</a:t>
            </a:r>
            <a:r>
              <a:rPr lang="ru-RU" cap="none" dirty="0"/>
              <a:t> </a:t>
            </a:r>
            <a:r>
              <a:rPr lang="ru-RU" cap="none" dirty="0" err="1"/>
              <a:t>фінансуванню</a:t>
            </a:r>
            <a:r>
              <a:rPr lang="ru-RU" cap="none" dirty="0"/>
              <a:t> </a:t>
            </a:r>
            <a:r>
              <a:rPr lang="ru-RU" cap="none" dirty="0" err="1"/>
              <a:t>тероризму</a:t>
            </a:r>
            <a:r>
              <a:rPr lang="ru-RU" cap="none" dirty="0"/>
              <a:t>. </a:t>
            </a:r>
            <a:r>
              <a:rPr lang="ru-RU" cap="none" dirty="0" err="1"/>
              <a:t>Національний</a:t>
            </a:r>
            <a:r>
              <a:rPr lang="ru-RU" cap="none" dirty="0"/>
              <a:t> банк </a:t>
            </a:r>
            <a:r>
              <a:rPr lang="ru-RU" cap="none" dirty="0" err="1"/>
              <a:t>встановлює</a:t>
            </a:r>
            <a:r>
              <a:rPr lang="ru-RU" cap="none" dirty="0"/>
              <a:t> до </a:t>
            </a:r>
            <a:r>
              <a:rPr lang="ru-RU" cap="none" dirty="0" err="1"/>
              <a:t>банків</a:t>
            </a:r>
            <a:r>
              <a:rPr lang="ru-RU" cap="none" dirty="0"/>
              <a:t> та </a:t>
            </a:r>
            <a:r>
              <a:rPr lang="ru-RU" cap="none" dirty="0" err="1"/>
              <a:t>небанківських</a:t>
            </a:r>
            <a:r>
              <a:rPr lang="ru-RU" cap="none" dirty="0"/>
              <a:t> </a:t>
            </a:r>
            <a:r>
              <a:rPr lang="ru-RU" cap="none" dirty="0" err="1"/>
              <a:t>установ</a:t>
            </a:r>
            <a:r>
              <a:rPr lang="ru-RU" cap="none" dirty="0"/>
              <a:t> </a:t>
            </a:r>
            <a:r>
              <a:rPr lang="ru-RU" cap="none" dirty="0" err="1"/>
              <a:t>вимоги</a:t>
            </a:r>
            <a:r>
              <a:rPr lang="ru-RU" cap="none" dirty="0"/>
              <a:t> </a:t>
            </a:r>
            <a:r>
              <a:rPr lang="ru-RU" cap="none" dirty="0" err="1"/>
              <a:t>щодо</a:t>
            </a:r>
            <a:r>
              <a:rPr lang="ru-RU" cap="none" dirty="0"/>
              <a:t> </a:t>
            </a:r>
            <a:r>
              <a:rPr lang="ru-RU" cap="none" dirty="0" err="1"/>
              <a:t>протидії</a:t>
            </a:r>
            <a:r>
              <a:rPr lang="ru-RU" cap="none" dirty="0"/>
              <a:t> </a:t>
            </a:r>
            <a:r>
              <a:rPr lang="ru-RU" cap="none" dirty="0" err="1"/>
              <a:t>відмиванню</a:t>
            </a:r>
            <a:r>
              <a:rPr lang="ru-RU" cap="none" dirty="0"/>
              <a:t> незаконно </a:t>
            </a:r>
            <a:r>
              <a:rPr lang="ru-RU" cap="none" dirty="0" err="1"/>
              <a:t>отриманих</a:t>
            </a:r>
            <a:r>
              <a:rPr lang="ru-RU" cap="none" dirty="0"/>
              <a:t> </a:t>
            </a:r>
            <a:r>
              <a:rPr lang="ru-RU" cap="none" dirty="0" err="1"/>
              <a:t>доходів</a:t>
            </a:r>
            <a:r>
              <a:rPr lang="ru-RU" cap="none" dirty="0"/>
              <a:t> та </a:t>
            </a:r>
            <a:r>
              <a:rPr lang="ru-RU" cap="none" dirty="0" err="1"/>
              <a:t>перевіряє</a:t>
            </a:r>
            <a:r>
              <a:rPr lang="ru-RU" cap="none" dirty="0"/>
              <a:t> </a:t>
            </a:r>
            <a:r>
              <a:rPr lang="ru-RU" cap="none" dirty="0" err="1"/>
              <a:t>їх</a:t>
            </a:r>
            <a:r>
              <a:rPr lang="ru-RU" cap="none" dirty="0"/>
              <a:t> </a:t>
            </a:r>
            <a:r>
              <a:rPr lang="ru-RU" cap="none" dirty="0" err="1"/>
              <a:t>дотримання</a:t>
            </a:r>
            <a:r>
              <a:rPr lang="ru-RU" cap="none" dirty="0"/>
              <a:t>. </a:t>
            </a:r>
            <a:r>
              <a:rPr lang="ru-RU" cap="none" dirty="0" err="1"/>
              <a:t>Здійснюючи</a:t>
            </a:r>
            <a:r>
              <a:rPr lang="ru-RU" cap="none" dirty="0"/>
              <a:t> </a:t>
            </a:r>
            <a:r>
              <a:rPr lang="ru-RU" cap="none" dirty="0" err="1"/>
              <a:t>фінансовий</a:t>
            </a:r>
            <a:r>
              <a:rPr lang="ru-RU" cap="none" dirty="0"/>
              <a:t> </a:t>
            </a:r>
            <a:r>
              <a:rPr lang="ru-RU" cap="none" dirty="0" err="1"/>
              <a:t>моніторинг</a:t>
            </a:r>
            <a:r>
              <a:rPr lang="ru-RU" cap="none" dirty="0"/>
              <a:t>, банки і </a:t>
            </a:r>
            <a:r>
              <a:rPr lang="ru-RU" cap="none" dirty="0" err="1"/>
              <a:t>небанківські</a:t>
            </a:r>
            <a:r>
              <a:rPr lang="ru-RU" cap="none" dirty="0"/>
              <a:t> </a:t>
            </a:r>
            <a:r>
              <a:rPr lang="ru-RU" cap="none" dirty="0" err="1"/>
              <a:t>фінансові</a:t>
            </a:r>
            <a:r>
              <a:rPr lang="ru-RU" cap="none" dirty="0"/>
              <a:t> установи </a:t>
            </a:r>
            <a:r>
              <a:rPr lang="ru-RU" cap="none" dirty="0" err="1"/>
              <a:t>перевіряють</a:t>
            </a:r>
            <a:r>
              <a:rPr lang="ru-RU" cap="none" dirty="0"/>
              <a:t> </a:t>
            </a:r>
            <a:r>
              <a:rPr lang="ru-RU" cap="none" dirty="0" err="1"/>
              <a:t>клієнтів</a:t>
            </a:r>
            <a:r>
              <a:rPr lang="ru-RU" cap="none" dirty="0"/>
              <a:t>  та </a:t>
            </a:r>
            <a:r>
              <a:rPr lang="ru-RU" cap="none" dirty="0" err="1"/>
              <a:t>аналізують</a:t>
            </a:r>
            <a:r>
              <a:rPr lang="ru-RU" cap="none" dirty="0"/>
              <a:t> </a:t>
            </a:r>
            <a:r>
              <a:rPr lang="ru-RU" cap="none" dirty="0" err="1"/>
              <a:t>їхні</a:t>
            </a:r>
            <a:r>
              <a:rPr lang="ru-RU" cap="none" dirty="0"/>
              <a:t> </a:t>
            </a:r>
            <a:r>
              <a:rPr lang="ru-RU" cap="none" dirty="0" err="1"/>
              <a:t>фінансові</a:t>
            </a:r>
            <a:r>
              <a:rPr lang="ru-RU" cap="none" dirty="0"/>
              <a:t> </a:t>
            </a:r>
            <a:r>
              <a:rPr lang="ru-RU" cap="none" dirty="0" err="1"/>
              <a:t>операції</a:t>
            </a:r>
            <a:r>
              <a:rPr lang="ru-RU" cap="none" dirty="0"/>
              <a:t>. У </a:t>
            </a:r>
            <a:r>
              <a:rPr lang="ru-RU" cap="none" dirty="0" err="1"/>
              <a:t>разі</a:t>
            </a:r>
            <a:r>
              <a:rPr lang="ru-RU" cap="none" dirty="0"/>
              <a:t> </a:t>
            </a:r>
            <a:r>
              <a:rPr lang="ru-RU" cap="none" dirty="0" err="1"/>
              <a:t>виявлення</a:t>
            </a:r>
            <a:r>
              <a:rPr lang="ru-RU" cap="none" dirty="0"/>
              <a:t> </a:t>
            </a:r>
            <a:r>
              <a:rPr lang="ru-RU" cap="none" dirty="0" err="1"/>
              <a:t>підозрілих</a:t>
            </a:r>
            <a:r>
              <a:rPr lang="ru-RU" cap="none" dirty="0"/>
              <a:t> </a:t>
            </a:r>
            <a:r>
              <a:rPr lang="ru-RU" cap="none" dirty="0" err="1"/>
              <a:t>операцій</a:t>
            </a:r>
            <a:r>
              <a:rPr lang="ru-RU" cap="none" dirty="0"/>
              <a:t> банки </a:t>
            </a:r>
            <a:r>
              <a:rPr lang="ru-RU" cap="none" dirty="0" err="1"/>
              <a:t>інформують</a:t>
            </a:r>
            <a:r>
              <a:rPr lang="ru-RU" cap="none" dirty="0"/>
              <a:t> </a:t>
            </a:r>
            <a:r>
              <a:rPr lang="ru-RU" cap="none" dirty="0" err="1"/>
              <a:t>Державну</a:t>
            </a:r>
            <a:r>
              <a:rPr lang="ru-RU" cap="none" dirty="0"/>
              <a:t> службу </a:t>
            </a:r>
            <a:r>
              <a:rPr lang="ru-RU" cap="none" dirty="0" err="1"/>
              <a:t>фінансового</a:t>
            </a:r>
            <a:r>
              <a:rPr lang="ru-RU" cap="none" dirty="0"/>
              <a:t> </a:t>
            </a:r>
            <a:r>
              <a:rPr lang="ru-RU" cap="none" dirty="0" err="1"/>
              <a:t>моніторингу</a:t>
            </a:r>
            <a:r>
              <a:rPr lang="ru-RU" cap="none" dirty="0"/>
              <a:t> та </a:t>
            </a:r>
            <a:r>
              <a:rPr lang="ru-RU" cap="none" dirty="0" err="1"/>
              <a:t>правоохоронні</a:t>
            </a:r>
            <a:r>
              <a:rPr lang="ru-RU" cap="none" dirty="0"/>
              <a:t> </a:t>
            </a:r>
            <a:r>
              <a:rPr lang="ru-RU" cap="none" dirty="0" err="1"/>
              <a:t>органи</a:t>
            </a:r>
            <a:r>
              <a:rPr lang="ru-RU" cap="none" dirty="0"/>
              <a:t> </a:t>
            </a:r>
            <a:r>
              <a:rPr lang="ru-RU" cap="none" dirty="0" err="1"/>
              <a:t>України</a:t>
            </a:r>
            <a:r>
              <a:rPr lang="ru-RU" cap="non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721135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450376"/>
            <a:ext cx="10363826" cy="5340823"/>
          </a:xfrm>
        </p:spPr>
        <p:txBody>
          <a:bodyPr>
            <a:normAutofit lnSpcReduction="10000"/>
          </a:bodyPr>
          <a:lstStyle/>
          <a:p>
            <a:r>
              <a:rPr lang="ru-RU" b="1" u="sng" cap="none" dirty="0" err="1"/>
              <a:t>Міністерство</a:t>
            </a:r>
            <a:r>
              <a:rPr lang="ru-RU" b="1" u="sng" cap="none" dirty="0"/>
              <a:t> </a:t>
            </a:r>
            <a:r>
              <a:rPr lang="ru-RU" b="1" u="sng" cap="none" dirty="0" err="1"/>
              <a:t>юстиції</a:t>
            </a:r>
            <a:r>
              <a:rPr lang="ru-RU" b="1" u="sng" cap="none" dirty="0"/>
              <a:t> </a:t>
            </a:r>
            <a:r>
              <a:rPr lang="ru-RU" b="1" u="sng" cap="none" dirty="0" err="1"/>
              <a:t>України</a:t>
            </a:r>
            <a:r>
              <a:rPr lang="ru-RU" b="1" u="sng" cap="none" dirty="0"/>
              <a:t> </a:t>
            </a:r>
            <a:r>
              <a:rPr lang="ru-RU" cap="none" dirty="0" err="1"/>
              <a:t>зобов’язано</a:t>
            </a:r>
            <a:r>
              <a:rPr lang="ru-RU" cap="none" dirty="0"/>
              <a:t> </a:t>
            </a:r>
            <a:r>
              <a:rPr lang="ru-RU" cap="none" dirty="0" err="1"/>
              <a:t>здійснювати</a:t>
            </a:r>
            <a:r>
              <a:rPr lang="ru-RU" cap="none" dirty="0"/>
              <a:t> </a:t>
            </a:r>
            <a:r>
              <a:rPr lang="ru-RU" cap="none" dirty="0" err="1"/>
              <a:t>нагляд</a:t>
            </a:r>
            <a:r>
              <a:rPr lang="ru-RU" cap="none" dirty="0"/>
              <a:t> у </a:t>
            </a:r>
            <a:r>
              <a:rPr lang="ru-RU" cap="none" dirty="0" err="1"/>
              <a:t>сфері</a:t>
            </a:r>
            <a:r>
              <a:rPr lang="ru-RU" cap="none" dirty="0"/>
              <a:t> </a:t>
            </a:r>
            <a:r>
              <a:rPr lang="ru-RU" cap="none" dirty="0" err="1"/>
              <a:t>запобігання</a:t>
            </a:r>
            <a:r>
              <a:rPr lang="ru-RU" cap="none" dirty="0"/>
              <a:t> та </a:t>
            </a:r>
            <a:r>
              <a:rPr lang="ru-RU" cap="none" dirty="0" err="1"/>
              <a:t>протидії</a:t>
            </a:r>
            <a:r>
              <a:rPr lang="ru-RU" cap="none" dirty="0"/>
              <a:t> </a:t>
            </a:r>
            <a:r>
              <a:rPr lang="ru-RU" cap="none" dirty="0" err="1"/>
              <a:t>легалізації</a:t>
            </a:r>
            <a:r>
              <a:rPr lang="ru-RU" cap="none" dirty="0"/>
              <a:t> (</a:t>
            </a:r>
            <a:r>
              <a:rPr lang="ru-RU" cap="none" dirty="0" err="1"/>
              <a:t>відмиванню</a:t>
            </a:r>
            <a:r>
              <a:rPr lang="ru-RU" cap="none" dirty="0"/>
              <a:t>) </a:t>
            </a:r>
            <a:r>
              <a:rPr lang="ru-RU" cap="none" dirty="0" err="1"/>
              <a:t>доходів</a:t>
            </a:r>
            <a:r>
              <a:rPr lang="ru-RU" cap="none" dirty="0"/>
              <a:t>, </a:t>
            </a:r>
            <a:r>
              <a:rPr lang="ru-RU" cap="none" dirty="0" err="1"/>
              <a:t>одержаних</a:t>
            </a:r>
            <a:r>
              <a:rPr lang="ru-RU" cap="none" dirty="0"/>
              <a:t> </a:t>
            </a:r>
            <a:r>
              <a:rPr lang="ru-RU" cap="none" dirty="0" err="1"/>
              <a:t>злочинним</a:t>
            </a:r>
            <a:r>
              <a:rPr lang="ru-RU" cap="none" dirty="0"/>
              <a:t> шляхом, </a:t>
            </a:r>
            <a:r>
              <a:rPr lang="ru-RU" cap="none" dirty="0" err="1"/>
              <a:t>або</a:t>
            </a:r>
            <a:r>
              <a:rPr lang="ru-RU" cap="none" dirty="0"/>
              <a:t> </a:t>
            </a:r>
            <a:r>
              <a:rPr lang="ru-RU" cap="none" dirty="0" err="1"/>
              <a:t>фінансуванню</a:t>
            </a:r>
            <a:r>
              <a:rPr lang="ru-RU" cap="none" dirty="0"/>
              <a:t> </a:t>
            </a:r>
            <a:r>
              <a:rPr lang="ru-RU" cap="none" dirty="0" err="1"/>
              <a:t>тероризму</a:t>
            </a:r>
            <a:r>
              <a:rPr lang="ru-RU" cap="none" dirty="0"/>
              <a:t> за </a:t>
            </a:r>
            <a:r>
              <a:rPr lang="ru-RU" cap="none" dirty="0" err="1"/>
              <a:t>діяльністю</a:t>
            </a:r>
            <a:r>
              <a:rPr lang="ru-RU" cap="none" dirty="0"/>
              <a:t> </a:t>
            </a:r>
            <a:r>
              <a:rPr lang="ru-RU" cap="none" dirty="0" err="1"/>
              <a:t>нотаріусів</a:t>
            </a:r>
            <a:r>
              <a:rPr lang="ru-RU" cap="none" dirty="0"/>
              <a:t>, </a:t>
            </a:r>
            <a:r>
              <a:rPr lang="ru-RU" cap="none" dirty="0" err="1"/>
              <a:t>адвокатів</a:t>
            </a:r>
            <a:r>
              <a:rPr lang="ru-RU" cap="none" dirty="0"/>
              <a:t> та </a:t>
            </a:r>
            <a:r>
              <a:rPr lang="ru-RU" cap="none" dirty="0" err="1"/>
              <a:t>осіб</a:t>
            </a:r>
            <a:r>
              <a:rPr lang="ru-RU" cap="none" dirty="0"/>
              <a:t>, </a:t>
            </a:r>
            <a:r>
              <a:rPr lang="ru-RU" cap="none" dirty="0" err="1"/>
              <a:t>які</a:t>
            </a:r>
            <a:r>
              <a:rPr lang="ru-RU" cap="none" dirty="0"/>
              <a:t> </a:t>
            </a:r>
            <a:r>
              <a:rPr lang="ru-RU" cap="none" dirty="0" err="1"/>
              <a:t>надають</a:t>
            </a:r>
            <a:r>
              <a:rPr lang="ru-RU" cap="none" dirty="0"/>
              <a:t> </a:t>
            </a:r>
            <a:r>
              <a:rPr lang="ru-RU" cap="none" dirty="0" err="1"/>
              <a:t>юридичні</a:t>
            </a:r>
            <a:r>
              <a:rPr lang="ru-RU" cap="none" dirty="0"/>
              <a:t> </a:t>
            </a:r>
            <a:r>
              <a:rPr lang="ru-RU" cap="none" dirty="0" err="1"/>
              <a:t>послуги</a:t>
            </a:r>
            <a:endParaRPr lang="ru-RU" cap="none" dirty="0"/>
          </a:p>
          <a:p>
            <a:r>
              <a:rPr lang="ru-RU" b="1" u="sng" cap="none" dirty="0" err="1"/>
              <a:t>Національна</a:t>
            </a:r>
            <a:r>
              <a:rPr lang="ru-RU" b="1" u="sng" cap="none" dirty="0"/>
              <a:t> </a:t>
            </a:r>
            <a:r>
              <a:rPr lang="ru-RU" b="1" u="sng" cap="none" dirty="0" err="1"/>
              <a:t>комісія</a:t>
            </a:r>
            <a:r>
              <a:rPr lang="ru-RU" b="1" u="sng" cap="none" dirty="0"/>
              <a:t> з </a:t>
            </a:r>
            <a:r>
              <a:rPr lang="ru-RU" b="1" u="sng" cap="none" dirty="0" err="1"/>
              <a:t>цінних</a:t>
            </a:r>
            <a:r>
              <a:rPr lang="ru-RU" b="1" u="sng" cap="none" dirty="0"/>
              <a:t> </a:t>
            </a:r>
            <a:r>
              <a:rPr lang="ru-RU" b="1" u="sng" cap="none" dirty="0" err="1"/>
              <a:t>паперів</a:t>
            </a:r>
            <a:r>
              <a:rPr lang="ru-RU" b="1" u="sng" cap="none" dirty="0"/>
              <a:t> та фондового ринку </a:t>
            </a:r>
            <a:r>
              <a:rPr lang="ru-RU" cap="none" dirty="0" err="1"/>
              <a:t>здійснює</a:t>
            </a:r>
            <a:r>
              <a:rPr lang="ru-RU" cap="none" dirty="0"/>
              <a:t> </a:t>
            </a:r>
            <a:r>
              <a:rPr lang="ru-RU" cap="none" dirty="0" err="1"/>
              <a:t>державне</a:t>
            </a:r>
            <a:r>
              <a:rPr lang="ru-RU" cap="none" dirty="0"/>
              <a:t> </a:t>
            </a:r>
            <a:r>
              <a:rPr lang="ru-RU" cap="none" dirty="0" err="1"/>
              <a:t>регулювання</a:t>
            </a:r>
            <a:r>
              <a:rPr lang="ru-RU" cap="none" dirty="0"/>
              <a:t> і </a:t>
            </a:r>
            <a:r>
              <a:rPr lang="ru-RU" cap="none" dirty="0" err="1"/>
              <a:t>нагляд</a:t>
            </a:r>
            <a:r>
              <a:rPr lang="ru-RU" cap="none" dirty="0"/>
              <a:t> у </a:t>
            </a:r>
            <a:r>
              <a:rPr lang="ru-RU" cap="none" dirty="0" err="1"/>
              <a:t>сфері</a:t>
            </a:r>
            <a:r>
              <a:rPr lang="ru-RU" cap="none" dirty="0"/>
              <a:t> </a:t>
            </a:r>
            <a:r>
              <a:rPr lang="ru-RU" cap="none" dirty="0" err="1"/>
              <a:t>запобігання</a:t>
            </a:r>
            <a:r>
              <a:rPr lang="ru-RU" cap="none" dirty="0"/>
              <a:t> і </a:t>
            </a:r>
            <a:r>
              <a:rPr lang="ru-RU" cap="none" dirty="0" err="1"/>
              <a:t>протидії</a:t>
            </a:r>
            <a:r>
              <a:rPr lang="ru-RU" cap="none" dirty="0"/>
              <a:t> </a:t>
            </a:r>
            <a:r>
              <a:rPr lang="ru-RU" cap="none" dirty="0" err="1"/>
              <a:t>легалізації</a:t>
            </a:r>
            <a:r>
              <a:rPr lang="ru-RU" cap="none" dirty="0"/>
              <a:t> (</a:t>
            </a:r>
            <a:r>
              <a:rPr lang="ru-RU" cap="none" dirty="0" err="1"/>
              <a:t>відмиванню</a:t>
            </a:r>
            <a:r>
              <a:rPr lang="ru-RU" cap="none" dirty="0"/>
              <a:t>) </a:t>
            </a:r>
            <a:r>
              <a:rPr lang="ru-RU" cap="none" dirty="0" err="1"/>
              <a:t>доходів</a:t>
            </a:r>
            <a:r>
              <a:rPr lang="ru-RU" cap="none" dirty="0"/>
              <a:t>, </a:t>
            </a:r>
            <a:r>
              <a:rPr lang="ru-RU" cap="none" dirty="0" err="1"/>
              <a:t>отриманих</a:t>
            </a:r>
            <a:r>
              <a:rPr lang="ru-RU" cap="none" dirty="0"/>
              <a:t> </a:t>
            </a:r>
            <a:r>
              <a:rPr lang="ru-RU" cap="none" dirty="0" err="1"/>
              <a:t>злочинним</a:t>
            </a:r>
            <a:r>
              <a:rPr lang="ru-RU" cap="none" dirty="0"/>
              <a:t> шляхом, </a:t>
            </a:r>
            <a:r>
              <a:rPr lang="ru-RU" cap="none" dirty="0" err="1"/>
              <a:t>або</a:t>
            </a:r>
            <a:r>
              <a:rPr lang="ru-RU" cap="none" dirty="0"/>
              <a:t> </a:t>
            </a:r>
            <a:r>
              <a:rPr lang="ru-RU" cap="none" dirty="0" err="1"/>
              <a:t>фінансуванню</a:t>
            </a:r>
            <a:r>
              <a:rPr lang="ru-RU" cap="none" dirty="0"/>
              <a:t> </a:t>
            </a:r>
            <a:r>
              <a:rPr lang="ru-RU" cap="none" dirty="0" err="1"/>
              <a:t>тероризму</a:t>
            </a:r>
            <a:r>
              <a:rPr lang="ru-RU" cap="none" dirty="0"/>
              <a:t> </a:t>
            </a:r>
            <a:r>
              <a:rPr lang="ru-RU" cap="none" dirty="0" err="1"/>
              <a:t>щодо</a:t>
            </a:r>
            <a:r>
              <a:rPr lang="ru-RU" cap="none" dirty="0"/>
              <a:t> </a:t>
            </a:r>
            <a:r>
              <a:rPr lang="ru-RU" cap="none" dirty="0" err="1"/>
              <a:t>професійних</a:t>
            </a:r>
            <a:r>
              <a:rPr lang="ru-RU" cap="none" dirty="0"/>
              <a:t> </a:t>
            </a:r>
            <a:r>
              <a:rPr lang="ru-RU" cap="none" dirty="0" err="1"/>
              <a:t>учасників</a:t>
            </a:r>
            <a:r>
              <a:rPr lang="ru-RU" cap="none" dirty="0"/>
              <a:t> </a:t>
            </a:r>
            <a:r>
              <a:rPr lang="ru-RU" cap="none" dirty="0" err="1"/>
              <a:t>організованих</a:t>
            </a:r>
            <a:r>
              <a:rPr lang="ru-RU" cap="none" dirty="0"/>
              <a:t> </a:t>
            </a:r>
            <a:r>
              <a:rPr lang="ru-RU" cap="none" dirty="0" err="1"/>
              <a:t>товарних</a:t>
            </a:r>
            <a:r>
              <a:rPr lang="ru-RU" cap="none" dirty="0"/>
              <a:t> </a:t>
            </a:r>
            <a:r>
              <a:rPr lang="ru-RU" cap="none" dirty="0" err="1"/>
              <a:t>ринків</a:t>
            </a:r>
            <a:r>
              <a:rPr lang="ru-RU" cap="none" dirty="0"/>
              <a:t>; </a:t>
            </a:r>
            <a:r>
              <a:rPr lang="ru-RU" cap="none" dirty="0" err="1"/>
              <a:t>установ</a:t>
            </a:r>
            <a:r>
              <a:rPr lang="ru-RU" cap="none" dirty="0"/>
              <a:t> </a:t>
            </a:r>
            <a:r>
              <a:rPr lang="ru-RU" cap="none" dirty="0" err="1"/>
              <a:t>накопичувального</a:t>
            </a:r>
            <a:r>
              <a:rPr lang="ru-RU" cap="none" dirty="0"/>
              <a:t> </a:t>
            </a:r>
            <a:r>
              <a:rPr lang="ru-RU" cap="none" dirty="0" err="1"/>
              <a:t>пенсійного</a:t>
            </a:r>
            <a:r>
              <a:rPr lang="ru-RU" cap="none" dirty="0"/>
              <a:t> </a:t>
            </a:r>
            <a:r>
              <a:rPr lang="ru-RU" cap="none" dirty="0" err="1"/>
              <a:t>забезпечення</a:t>
            </a:r>
            <a:r>
              <a:rPr lang="ru-RU" cap="none" dirty="0"/>
              <a:t>; </a:t>
            </a:r>
            <a:r>
              <a:rPr lang="ru-RU" cap="none" dirty="0" err="1"/>
              <a:t>управителів</a:t>
            </a:r>
            <a:r>
              <a:rPr lang="ru-RU" cap="none" dirty="0"/>
              <a:t> </a:t>
            </a:r>
            <a:r>
              <a:rPr lang="ru-RU" cap="none" dirty="0" err="1"/>
              <a:t>фондів</a:t>
            </a:r>
            <a:r>
              <a:rPr lang="ru-RU" cap="none" dirty="0"/>
              <a:t> </a:t>
            </a:r>
            <a:r>
              <a:rPr lang="ru-RU" cap="none" dirty="0" err="1"/>
              <a:t>фінансування</a:t>
            </a:r>
            <a:r>
              <a:rPr lang="ru-RU" cap="none" dirty="0"/>
              <a:t> </a:t>
            </a:r>
            <a:r>
              <a:rPr lang="ru-RU" cap="none" dirty="0" err="1"/>
              <a:t>будівництва</a:t>
            </a:r>
            <a:r>
              <a:rPr lang="ru-RU" cap="none" dirty="0"/>
              <a:t>/</a:t>
            </a:r>
            <a:r>
              <a:rPr lang="ru-RU" cap="none" dirty="0" err="1"/>
              <a:t>фондів</a:t>
            </a:r>
            <a:r>
              <a:rPr lang="ru-RU" cap="none" dirty="0"/>
              <a:t> </a:t>
            </a:r>
            <a:r>
              <a:rPr lang="ru-RU" cap="none" dirty="0" err="1"/>
              <a:t>операцій</a:t>
            </a:r>
            <a:r>
              <a:rPr lang="ru-RU" cap="none" dirty="0"/>
              <a:t> з </a:t>
            </a:r>
            <a:r>
              <a:rPr lang="ru-RU" cap="none" dirty="0" err="1"/>
              <a:t>нерухомістю</a:t>
            </a:r>
            <a:r>
              <a:rPr lang="ru-RU" cap="none" dirty="0"/>
              <a:t>; </a:t>
            </a:r>
            <a:r>
              <a:rPr lang="ru-RU" cap="none" dirty="0" err="1"/>
              <a:t>професійних</a:t>
            </a:r>
            <a:r>
              <a:rPr lang="ru-RU" cap="none" dirty="0"/>
              <a:t> </a:t>
            </a:r>
            <a:r>
              <a:rPr lang="ru-RU" cap="none" dirty="0" err="1"/>
              <a:t>учасників</a:t>
            </a:r>
            <a:r>
              <a:rPr lang="ru-RU" cap="none" dirty="0"/>
              <a:t> </a:t>
            </a:r>
            <a:r>
              <a:rPr lang="ru-RU" cap="none" dirty="0" err="1"/>
              <a:t>ринків</a:t>
            </a:r>
            <a:r>
              <a:rPr lang="ru-RU" cap="none" dirty="0"/>
              <a:t> </a:t>
            </a:r>
            <a:r>
              <a:rPr lang="ru-RU" cap="none" dirty="0" err="1"/>
              <a:t>капіталу</a:t>
            </a:r>
            <a:r>
              <a:rPr lang="ru-RU" cap="none" dirty="0"/>
              <a:t> (</a:t>
            </a:r>
            <a:r>
              <a:rPr lang="ru-RU" cap="none" dirty="0" err="1"/>
              <a:t>крім</a:t>
            </a:r>
            <a:r>
              <a:rPr lang="ru-RU" cap="none" dirty="0"/>
              <a:t> </a:t>
            </a:r>
            <a:r>
              <a:rPr lang="ru-RU" cap="none" dirty="0" err="1"/>
              <a:t>банків</a:t>
            </a:r>
            <a:r>
              <a:rPr lang="ru-RU" cap="none" dirty="0"/>
              <a:t>), </a:t>
            </a:r>
            <a:r>
              <a:rPr lang="ru-RU" cap="none" dirty="0" err="1"/>
              <a:t>включаючи</a:t>
            </a:r>
            <a:r>
              <a:rPr lang="ru-RU" cap="none" dirty="0"/>
              <a:t> </a:t>
            </a:r>
            <a:r>
              <a:rPr lang="ru-RU" cap="none" dirty="0" err="1"/>
              <a:t>Центральний</a:t>
            </a:r>
            <a:r>
              <a:rPr lang="ru-RU" cap="none" dirty="0"/>
              <a:t> </a:t>
            </a:r>
            <a:r>
              <a:rPr lang="ru-RU" cap="none" dirty="0" err="1"/>
              <a:t>депозитарій</a:t>
            </a:r>
            <a:r>
              <a:rPr lang="ru-RU" cap="none" dirty="0"/>
              <a:t> </a:t>
            </a:r>
            <a:r>
              <a:rPr lang="ru-RU" cap="none" dirty="0" err="1"/>
              <a:t>цінних</a:t>
            </a:r>
            <a:r>
              <a:rPr lang="ru-RU" cap="none" dirty="0"/>
              <a:t> </a:t>
            </a:r>
            <a:r>
              <a:rPr lang="ru-RU" cap="none" dirty="0" err="1"/>
              <a:t>паперів</a:t>
            </a:r>
            <a:r>
              <a:rPr lang="ru-RU" cap="none" dirty="0"/>
              <a:t>.</a:t>
            </a:r>
          </a:p>
          <a:p>
            <a:r>
              <a:rPr lang="ru-RU" b="1" u="sng" cap="none" dirty="0" err="1"/>
              <a:t>Міністерство</a:t>
            </a:r>
            <a:r>
              <a:rPr lang="ru-RU" b="1" u="sng" cap="none" dirty="0"/>
              <a:t> </a:t>
            </a:r>
            <a:r>
              <a:rPr lang="ru-RU" b="1" u="sng" cap="none" dirty="0" err="1"/>
              <a:t>цифрової</a:t>
            </a:r>
            <a:r>
              <a:rPr lang="ru-RU" b="1" u="sng" cap="none" dirty="0"/>
              <a:t> </a:t>
            </a:r>
            <a:r>
              <a:rPr lang="ru-RU" b="1" u="sng" cap="none" dirty="0" err="1"/>
              <a:t>трансформації</a:t>
            </a:r>
            <a:r>
              <a:rPr lang="ru-RU" b="1" u="sng" cap="none" dirty="0"/>
              <a:t> </a:t>
            </a:r>
            <a:r>
              <a:rPr lang="ru-RU" cap="none" dirty="0" err="1"/>
              <a:t>наділене</a:t>
            </a:r>
            <a:r>
              <a:rPr lang="ru-RU" cap="none" dirty="0"/>
              <a:t> </a:t>
            </a:r>
            <a:r>
              <a:rPr lang="ru-RU" cap="none" dirty="0" err="1"/>
              <a:t>повноваженнями</a:t>
            </a:r>
            <a:r>
              <a:rPr lang="ru-RU" cap="none" dirty="0"/>
              <a:t> </a:t>
            </a:r>
            <a:r>
              <a:rPr lang="ru-RU" cap="none" dirty="0" err="1"/>
              <a:t>щодо</a:t>
            </a:r>
            <a:r>
              <a:rPr lang="ru-RU" cap="none" dirty="0"/>
              <a:t> державного </a:t>
            </a:r>
            <a:r>
              <a:rPr lang="ru-RU" cap="none" dirty="0" err="1"/>
              <a:t>фінансового</a:t>
            </a:r>
            <a:r>
              <a:rPr lang="ru-RU" cap="none" dirty="0"/>
              <a:t> </a:t>
            </a:r>
            <a:r>
              <a:rPr lang="ru-RU" cap="none" dirty="0" err="1"/>
              <a:t>моніторингу</a:t>
            </a:r>
            <a:r>
              <a:rPr lang="ru-RU" cap="none" dirty="0"/>
              <a:t> у </a:t>
            </a:r>
            <a:r>
              <a:rPr lang="ru-RU" cap="none" dirty="0" err="1"/>
              <a:t>галузі</a:t>
            </a:r>
            <a:r>
              <a:rPr lang="ru-RU" cap="none" dirty="0"/>
              <a:t> </a:t>
            </a:r>
            <a:r>
              <a:rPr lang="ru-RU" cap="none" dirty="0" err="1"/>
              <a:t>обігу</a:t>
            </a:r>
            <a:r>
              <a:rPr lang="ru-RU" cap="none" dirty="0"/>
              <a:t> </a:t>
            </a:r>
            <a:r>
              <a:rPr lang="ru-RU" cap="none" dirty="0" err="1"/>
              <a:t>віртуальних</a:t>
            </a:r>
            <a:r>
              <a:rPr lang="ru-RU" cap="none" dirty="0"/>
              <a:t> </a:t>
            </a:r>
            <a:r>
              <a:rPr lang="ru-RU" cap="none" dirty="0" err="1"/>
              <a:t>активів</a:t>
            </a:r>
            <a:endParaRPr lang="ru-RU" cap="none" dirty="0"/>
          </a:p>
          <a:p>
            <a:endParaRPr lang="ru-RU" cap="none" dirty="0"/>
          </a:p>
          <a:p>
            <a:endParaRPr lang="ru-RU" cap="none" dirty="0"/>
          </a:p>
        </p:txBody>
      </p:sp>
    </p:spTree>
    <p:extLst>
      <p:ext uri="{BB962C8B-B14F-4D97-AF65-F5344CB8AC3E}">
        <p14:creationId xmlns:p14="http://schemas.microsoft.com/office/powerpoint/2010/main" val="12601741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450376"/>
            <a:ext cx="10363826" cy="5340823"/>
          </a:xfrm>
        </p:spPr>
        <p:txBody>
          <a:bodyPr/>
          <a:lstStyle/>
          <a:p>
            <a:r>
              <a:rPr lang="ru-RU" cap="none" dirty="0" err="1"/>
              <a:t>Суб’єкт</a:t>
            </a:r>
            <a:r>
              <a:rPr lang="ru-RU" cap="none" dirty="0"/>
              <a:t> </a:t>
            </a:r>
            <a:r>
              <a:rPr lang="ru-RU" cap="none" dirty="0" err="1"/>
              <a:t>первинного</a:t>
            </a:r>
            <a:r>
              <a:rPr lang="ru-RU" cap="none" dirty="0"/>
              <a:t> </a:t>
            </a:r>
            <a:r>
              <a:rPr lang="ru-RU" cap="none" dirty="0" err="1"/>
              <a:t>фінансового</a:t>
            </a:r>
            <a:r>
              <a:rPr lang="ru-RU" cap="none" dirty="0"/>
              <a:t> </a:t>
            </a:r>
            <a:r>
              <a:rPr lang="ru-RU" cap="none" dirty="0" err="1"/>
              <a:t>моніторингу</a:t>
            </a:r>
            <a:r>
              <a:rPr lang="ru-RU" cap="none" dirty="0"/>
              <a:t> </a:t>
            </a:r>
            <a:r>
              <a:rPr lang="ru-RU" cap="none" dirty="0" err="1"/>
              <a:t>зобов’язаний</a:t>
            </a:r>
            <a:r>
              <a:rPr lang="ru-RU" cap="none" dirty="0"/>
              <a:t> у </a:t>
            </a:r>
            <a:r>
              <a:rPr lang="ru-RU" cap="none" dirty="0" err="1"/>
              <a:t>своїй</a:t>
            </a:r>
            <a:r>
              <a:rPr lang="ru-RU" cap="none" dirty="0"/>
              <a:t> </a:t>
            </a:r>
            <a:r>
              <a:rPr lang="ru-RU" cap="none" dirty="0" err="1"/>
              <a:t>діяльності</a:t>
            </a:r>
            <a:r>
              <a:rPr lang="ru-RU" cap="none" dirty="0"/>
              <a:t> </a:t>
            </a:r>
            <a:r>
              <a:rPr lang="ru-RU" cap="none" dirty="0" err="1"/>
              <a:t>застосовувати</a:t>
            </a:r>
            <a:r>
              <a:rPr lang="ru-RU" cap="none" dirty="0"/>
              <a:t> </a:t>
            </a:r>
            <a:r>
              <a:rPr lang="ru-RU" cap="none" dirty="0" err="1"/>
              <a:t>ризик-орієнтований</a:t>
            </a:r>
            <a:r>
              <a:rPr lang="ru-RU" cap="none" dirty="0"/>
              <a:t> </a:t>
            </a:r>
            <a:r>
              <a:rPr lang="ru-RU" cap="none" dirty="0" err="1"/>
              <a:t>підхід</a:t>
            </a:r>
            <a:r>
              <a:rPr lang="ru-RU" cap="none" dirty="0"/>
              <a:t>, </a:t>
            </a:r>
            <a:r>
              <a:rPr lang="ru-RU" cap="none" dirty="0" err="1"/>
              <a:t>враховуючи</a:t>
            </a:r>
            <a:r>
              <a:rPr lang="ru-RU" cap="none" dirty="0"/>
              <a:t> </a:t>
            </a:r>
            <a:r>
              <a:rPr lang="ru-RU" cap="none" dirty="0" err="1"/>
              <a:t>відповідні</a:t>
            </a:r>
            <a:r>
              <a:rPr lang="ru-RU" cap="none" dirty="0"/>
              <a:t> </a:t>
            </a:r>
            <a:r>
              <a:rPr lang="ru-RU" cap="none" dirty="0" err="1"/>
              <a:t>критерії</a:t>
            </a:r>
            <a:r>
              <a:rPr lang="ru-RU" cap="none" dirty="0"/>
              <a:t> </a:t>
            </a:r>
            <a:r>
              <a:rPr lang="ru-RU" cap="none" dirty="0" err="1"/>
              <a:t>ризику</a:t>
            </a:r>
            <a:r>
              <a:rPr lang="ru-RU" cap="none" dirty="0"/>
              <a:t>, </a:t>
            </a:r>
            <a:r>
              <a:rPr lang="ru-RU" cap="none" dirty="0" err="1"/>
              <a:t>зокрема</a:t>
            </a:r>
            <a:r>
              <a:rPr lang="ru-RU" cap="none" dirty="0"/>
              <a:t>, </a:t>
            </a:r>
            <a:r>
              <a:rPr lang="ru-RU" cap="none" dirty="0" err="1"/>
              <a:t>пов’язані</a:t>
            </a:r>
            <a:r>
              <a:rPr lang="ru-RU" cap="none" dirty="0"/>
              <a:t> з </a:t>
            </a:r>
            <a:r>
              <a:rPr lang="ru-RU" cap="none" dirty="0" err="1"/>
              <a:t>його</a:t>
            </a:r>
            <a:r>
              <a:rPr lang="ru-RU" cap="none" dirty="0"/>
              <a:t> </a:t>
            </a:r>
            <a:r>
              <a:rPr lang="ru-RU" cap="none" dirty="0" err="1"/>
              <a:t>клієнтами</a:t>
            </a:r>
            <a:r>
              <a:rPr lang="ru-RU" cap="none" dirty="0"/>
              <a:t>, </a:t>
            </a:r>
            <a:r>
              <a:rPr lang="ru-RU" cap="none" dirty="0" err="1"/>
              <a:t>географічним</a:t>
            </a:r>
            <a:r>
              <a:rPr lang="ru-RU" cap="none" dirty="0"/>
              <a:t> </a:t>
            </a:r>
            <a:r>
              <a:rPr lang="ru-RU" cap="none" dirty="0" err="1"/>
              <a:t>розташуванням</a:t>
            </a:r>
            <a:r>
              <a:rPr lang="ru-RU" cap="none" dirty="0"/>
              <a:t> </a:t>
            </a:r>
            <a:r>
              <a:rPr lang="ru-RU" cap="none" dirty="0" err="1"/>
              <a:t>держави</a:t>
            </a:r>
            <a:r>
              <a:rPr lang="ru-RU" cap="none" dirty="0"/>
              <a:t> </a:t>
            </a:r>
            <a:r>
              <a:rPr lang="ru-RU" cap="none" dirty="0" err="1"/>
              <a:t>реєстрації</a:t>
            </a:r>
            <a:r>
              <a:rPr lang="ru-RU" cap="none" dirty="0"/>
              <a:t> </a:t>
            </a:r>
            <a:r>
              <a:rPr lang="ru-RU" cap="none" dirty="0" err="1"/>
              <a:t>клієнта</a:t>
            </a:r>
            <a:r>
              <a:rPr lang="ru-RU" cap="none" dirty="0"/>
              <a:t> </a:t>
            </a:r>
            <a:r>
              <a:rPr lang="ru-RU" cap="none" dirty="0" err="1"/>
              <a:t>або</a:t>
            </a:r>
            <a:r>
              <a:rPr lang="ru-RU" cap="none" dirty="0"/>
              <a:t> установи, через яку </a:t>
            </a:r>
            <a:r>
              <a:rPr lang="ru-RU" cap="none" dirty="0" err="1"/>
              <a:t>він</a:t>
            </a:r>
            <a:r>
              <a:rPr lang="ru-RU" cap="none" dirty="0"/>
              <a:t> </a:t>
            </a:r>
            <a:r>
              <a:rPr lang="ru-RU" cap="none" dirty="0" err="1"/>
              <a:t>здійснює</a:t>
            </a:r>
            <a:r>
              <a:rPr lang="ru-RU" cap="none" dirty="0"/>
              <a:t> передачу (</a:t>
            </a:r>
            <a:r>
              <a:rPr lang="ru-RU" cap="none" dirty="0" err="1"/>
              <a:t>отримання</a:t>
            </a:r>
            <a:r>
              <a:rPr lang="ru-RU" cap="none" dirty="0"/>
              <a:t>) </a:t>
            </a:r>
            <a:r>
              <a:rPr lang="ru-RU" cap="none" dirty="0" err="1"/>
              <a:t>активів</a:t>
            </a:r>
            <a:r>
              <a:rPr lang="ru-RU" cap="none" dirty="0"/>
              <a:t>, видом </a:t>
            </a:r>
            <a:r>
              <a:rPr lang="ru-RU" cap="none" dirty="0" err="1"/>
              <a:t>товарів</a:t>
            </a:r>
            <a:r>
              <a:rPr lang="ru-RU" cap="none" dirty="0"/>
              <a:t> та </a:t>
            </a:r>
            <a:r>
              <a:rPr lang="ru-RU" cap="none" dirty="0" err="1"/>
              <a:t>послуг</a:t>
            </a:r>
            <a:r>
              <a:rPr lang="ru-RU" cap="none" dirty="0"/>
              <a:t>, </a:t>
            </a:r>
            <a:r>
              <a:rPr lang="ru-RU" cap="none" dirty="0" err="1"/>
              <a:t>що</a:t>
            </a:r>
            <a:r>
              <a:rPr lang="ru-RU" cap="none" dirty="0"/>
              <a:t> </a:t>
            </a:r>
            <a:r>
              <a:rPr lang="ru-RU" cap="none" dirty="0" err="1"/>
              <a:t>клієнт</a:t>
            </a:r>
            <a:r>
              <a:rPr lang="ru-RU" cap="none" dirty="0"/>
              <a:t> </a:t>
            </a:r>
            <a:r>
              <a:rPr lang="ru-RU" cap="none" dirty="0" err="1"/>
              <a:t>отримує</a:t>
            </a:r>
            <a:r>
              <a:rPr lang="ru-RU" cap="none" dirty="0"/>
              <a:t> </a:t>
            </a:r>
            <a:r>
              <a:rPr lang="ru-RU" cap="none" dirty="0" err="1"/>
              <a:t>від</a:t>
            </a:r>
            <a:r>
              <a:rPr lang="ru-RU" cap="none" dirty="0"/>
              <a:t> </a:t>
            </a:r>
            <a:r>
              <a:rPr lang="ru-RU" cap="none" dirty="0" err="1"/>
              <a:t>суб’єкта</a:t>
            </a:r>
            <a:r>
              <a:rPr lang="ru-RU" cap="none" dirty="0"/>
              <a:t> </a:t>
            </a:r>
            <a:r>
              <a:rPr lang="ru-RU" cap="none" dirty="0" err="1"/>
              <a:t>первинного</a:t>
            </a:r>
            <a:r>
              <a:rPr lang="ru-RU" cap="none" dirty="0"/>
              <a:t> </a:t>
            </a:r>
            <a:r>
              <a:rPr lang="ru-RU" cap="none" dirty="0" err="1"/>
              <a:t>фінансового</a:t>
            </a:r>
            <a:r>
              <a:rPr lang="ru-RU" cap="none" dirty="0"/>
              <a:t> </a:t>
            </a:r>
            <a:r>
              <a:rPr lang="ru-RU" cap="none" dirty="0" err="1"/>
              <a:t>моніторингу</a:t>
            </a:r>
            <a:r>
              <a:rPr lang="ru-RU" cap="none" dirty="0"/>
              <a:t>, способом </a:t>
            </a:r>
            <a:r>
              <a:rPr lang="ru-RU" cap="none" dirty="0" err="1"/>
              <a:t>надання</a:t>
            </a:r>
            <a:r>
              <a:rPr lang="ru-RU" cap="none" dirty="0"/>
              <a:t> (</a:t>
            </a:r>
            <a:r>
              <a:rPr lang="ru-RU" cap="none" dirty="0" err="1"/>
              <a:t>отримання</a:t>
            </a:r>
            <a:r>
              <a:rPr lang="ru-RU" cap="none" dirty="0"/>
              <a:t>) </a:t>
            </a:r>
            <a:r>
              <a:rPr lang="ru-RU" cap="none" dirty="0" err="1"/>
              <a:t>послуг</a:t>
            </a:r>
            <a:r>
              <a:rPr lang="ru-RU" cap="none" dirty="0"/>
              <a:t>. </a:t>
            </a:r>
            <a:r>
              <a:rPr lang="ru-RU" cap="none" dirty="0" err="1"/>
              <a:t>Ризик-орієнтований</a:t>
            </a:r>
            <a:r>
              <a:rPr lang="ru-RU" cap="none" dirty="0"/>
              <a:t> </a:t>
            </a:r>
            <a:r>
              <a:rPr lang="ru-RU" cap="none" dirty="0" err="1"/>
              <a:t>підхід</a:t>
            </a:r>
            <a:r>
              <a:rPr lang="ru-RU" cap="none" dirty="0"/>
              <a:t> </a:t>
            </a:r>
            <a:r>
              <a:rPr lang="ru-RU" cap="none" dirty="0" err="1"/>
              <a:t>має</a:t>
            </a:r>
            <a:r>
              <a:rPr lang="ru-RU" cap="none" dirty="0"/>
              <a:t> бути </a:t>
            </a:r>
            <a:r>
              <a:rPr lang="ru-RU" cap="none" dirty="0" err="1"/>
              <a:t>пропорційний</a:t>
            </a:r>
            <a:r>
              <a:rPr lang="ru-RU" cap="none" dirty="0"/>
              <a:t> характеру та масштабу </a:t>
            </a:r>
            <a:r>
              <a:rPr lang="ru-RU" cap="none" dirty="0" err="1"/>
              <a:t>діяльності</a:t>
            </a:r>
            <a:r>
              <a:rPr lang="ru-RU" cap="none" dirty="0"/>
              <a:t> </a:t>
            </a:r>
            <a:r>
              <a:rPr lang="ru-RU" cap="none" dirty="0" err="1"/>
              <a:t>суб’єкта</a:t>
            </a:r>
            <a:r>
              <a:rPr lang="ru-RU" cap="none" dirty="0"/>
              <a:t> </a:t>
            </a:r>
            <a:r>
              <a:rPr lang="ru-RU" cap="none" dirty="0" err="1"/>
              <a:t>первинного</a:t>
            </a:r>
            <a:r>
              <a:rPr lang="ru-RU" cap="none" dirty="0"/>
              <a:t> </a:t>
            </a:r>
            <a:r>
              <a:rPr lang="ru-RU" cap="none" dirty="0" err="1"/>
              <a:t>фінансового</a:t>
            </a:r>
            <a:r>
              <a:rPr lang="ru-RU" cap="none" dirty="0"/>
              <a:t> </a:t>
            </a:r>
            <a:r>
              <a:rPr lang="ru-RU" cap="none" dirty="0" err="1"/>
              <a:t>моніторингу</a:t>
            </a:r>
            <a:r>
              <a:rPr lang="ru-RU" cap="none" dirty="0"/>
              <a:t>.</a:t>
            </a:r>
          </a:p>
          <a:p>
            <a:r>
              <a:rPr lang="ru-RU" cap="none" dirty="0" err="1"/>
              <a:t>Застосування</a:t>
            </a:r>
            <a:r>
              <a:rPr lang="ru-RU" cap="none" dirty="0"/>
              <a:t> </a:t>
            </a:r>
            <a:r>
              <a:rPr lang="ru-RU" cap="none" dirty="0" err="1"/>
              <a:t>ризик-орієнтованого</a:t>
            </a:r>
            <a:r>
              <a:rPr lang="ru-RU" cap="none" dirty="0"/>
              <a:t> </a:t>
            </a:r>
            <a:r>
              <a:rPr lang="ru-RU" cap="none" dirty="0" err="1"/>
              <a:t>підходу</a:t>
            </a:r>
            <a:r>
              <a:rPr lang="ru-RU" cap="none" dirty="0"/>
              <a:t> </a:t>
            </a:r>
            <a:r>
              <a:rPr lang="ru-RU" cap="none" dirty="0" err="1"/>
              <a:t>здійснюється</a:t>
            </a:r>
            <a:r>
              <a:rPr lang="ru-RU" cap="none" dirty="0"/>
              <a:t> в порядку, </a:t>
            </a:r>
            <a:r>
              <a:rPr lang="ru-RU" cap="none" dirty="0" err="1"/>
              <a:t>визначеному</a:t>
            </a:r>
            <a:r>
              <a:rPr lang="ru-RU" cap="none" dirty="0"/>
              <a:t> </a:t>
            </a:r>
            <a:r>
              <a:rPr lang="ru-RU" cap="none" dirty="0" err="1"/>
              <a:t>внутрішніми</a:t>
            </a:r>
            <a:r>
              <a:rPr lang="ru-RU" cap="none" dirty="0"/>
              <a:t> документами з </a:t>
            </a:r>
            <a:r>
              <a:rPr lang="ru-RU" cap="none" dirty="0" err="1"/>
              <a:t>питань</a:t>
            </a:r>
            <a:r>
              <a:rPr lang="ru-RU" cap="none" dirty="0"/>
              <a:t> </a:t>
            </a:r>
            <a:r>
              <a:rPr lang="ru-RU" cap="none" dirty="0" err="1"/>
              <a:t>фінансового</a:t>
            </a:r>
            <a:r>
              <a:rPr lang="ru-RU" cap="none" dirty="0"/>
              <a:t> </a:t>
            </a:r>
            <a:r>
              <a:rPr lang="ru-RU" cap="none" dirty="0" err="1"/>
              <a:t>моніторингу</a:t>
            </a:r>
            <a:r>
              <a:rPr lang="ru-RU" cap="none" dirty="0"/>
              <a:t> </a:t>
            </a:r>
            <a:r>
              <a:rPr lang="ru-RU" cap="none" dirty="0" err="1"/>
              <a:t>суб’єкта</a:t>
            </a:r>
            <a:r>
              <a:rPr lang="ru-RU" cap="none" dirty="0"/>
              <a:t> </a:t>
            </a:r>
            <a:r>
              <a:rPr lang="ru-RU" cap="none" dirty="0" err="1"/>
              <a:t>первинного</a:t>
            </a:r>
            <a:r>
              <a:rPr lang="ru-RU" cap="none" dirty="0"/>
              <a:t> </a:t>
            </a:r>
            <a:r>
              <a:rPr lang="ru-RU" cap="none" dirty="0" err="1"/>
              <a:t>фінансового</a:t>
            </a:r>
            <a:r>
              <a:rPr lang="ru-RU" cap="none" dirty="0"/>
              <a:t> </a:t>
            </a:r>
            <a:r>
              <a:rPr lang="ru-RU" cap="none" dirty="0" err="1"/>
              <a:t>моніторингу</a:t>
            </a:r>
            <a:r>
              <a:rPr lang="ru-RU" cap="none" dirty="0"/>
              <a:t>, з </a:t>
            </a:r>
            <a:r>
              <a:rPr lang="ru-RU" cap="none" dirty="0" err="1"/>
              <a:t>урахуванням</a:t>
            </a:r>
            <a:r>
              <a:rPr lang="ru-RU" cap="none" dirty="0"/>
              <a:t> </a:t>
            </a:r>
            <a:r>
              <a:rPr lang="ru-RU" cap="none" dirty="0" err="1"/>
              <a:t>рекомендацій</a:t>
            </a:r>
            <a:r>
              <a:rPr lang="ru-RU" cap="none" dirty="0"/>
              <a:t> </a:t>
            </a:r>
            <a:r>
              <a:rPr lang="ru-RU" cap="none" dirty="0" err="1"/>
              <a:t>відповідних</a:t>
            </a:r>
            <a:r>
              <a:rPr lang="ru-RU" cap="none" dirty="0"/>
              <a:t> </a:t>
            </a:r>
            <a:r>
              <a:rPr lang="ru-RU" cap="none" dirty="0" err="1"/>
              <a:t>суб’єктів</a:t>
            </a:r>
            <a:r>
              <a:rPr lang="ru-RU" cap="none" dirty="0"/>
              <a:t> державного </a:t>
            </a:r>
            <a:r>
              <a:rPr lang="ru-RU" cap="none" dirty="0" err="1"/>
              <a:t>фінансового</a:t>
            </a:r>
            <a:r>
              <a:rPr lang="ru-RU" cap="none" dirty="0"/>
              <a:t> </a:t>
            </a:r>
            <a:r>
              <a:rPr lang="ru-RU" cap="none" dirty="0" err="1"/>
              <a:t>моніторингу</a:t>
            </a:r>
            <a:r>
              <a:rPr lang="ru-RU" cap="none" dirty="0"/>
              <a:t>, </a:t>
            </a:r>
            <a:r>
              <a:rPr lang="ru-RU" cap="none" dirty="0" err="1"/>
              <a:t>які</a:t>
            </a:r>
            <a:r>
              <a:rPr lang="ru-RU" cap="none" dirty="0"/>
              <a:t> </a:t>
            </a:r>
            <a:r>
              <a:rPr lang="ru-RU" cap="none" dirty="0" err="1"/>
              <a:t>згідно</a:t>
            </a:r>
            <a:r>
              <a:rPr lang="ru-RU" cap="none" dirty="0"/>
              <a:t> </a:t>
            </a:r>
            <a:r>
              <a:rPr lang="ru-RU" cap="none" dirty="0" err="1"/>
              <a:t>із</a:t>
            </a:r>
            <a:r>
              <a:rPr lang="ru-RU" cap="none" dirty="0"/>
              <a:t> </a:t>
            </a:r>
            <a:r>
              <a:rPr lang="ru-RU" cap="none" dirty="0" err="1"/>
              <a:t>цим</a:t>
            </a:r>
            <a:r>
              <a:rPr lang="ru-RU" cap="none" dirty="0"/>
              <a:t> Законом </a:t>
            </a:r>
            <a:r>
              <a:rPr lang="ru-RU" cap="none" dirty="0" err="1"/>
              <a:t>виконують</a:t>
            </a:r>
            <a:r>
              <a:rPr lang="ru-RU" cap="none" dirty="0"/>
              <a:t> </a:t>
            </a:r>
            <a:r>
              <a:rPr lang="ru-RU" cap="none" dirty="0" err="1"/>
              <a:t>функції</a:t>
            </a:r>
            <a:r>
              <a:rPr lang="ru-RU" cap="none" dirty="0"/>
              <a:t> державного </a:t>
            </a:r>
            <a:r>
              <a:rPr lang="ru-RU" cap="none" dirty="0" err="1"/>
              <a:t>регулювання</a:t>
            </a:r>
            <a:r>
              <a:rPr lang="ru-RU" cap="none" dirty="0"/>
              <a:t> і </a:t>
            </a:r>
            <a:r>
              <a:rPr lang="ru-RU" cap="none" dirty="0" err="1"/>
              <a:t>нагляду</a:t>
            </a:r>
            <a:r>
              <a:rPr lang="ru-RU" cap="none" dirty="0"/>
              <a:t> за такими </a:t>
            </a:r>
            <a:r>
              <a:rPr lang="ru-RU" cap="none" dirty="0" err="1"/>
              <a:t>суб’єктами</a:t>
            </a:r>
            <a:r>
              <a:rPr lang="ru-RU" cap="none" dirty="0"/>
              <a:t> </a:t>
            </a:r>
            <a:r>
              <a:rPr lang="ru-RU" cap="none" dirty="0" err="1"/>
              <a:t>первинного</a:t>
            </a:r>
            <a:r>
              <a:rPr lang="ru-RU" cap="none" dirty="0"/>
              <a:t> </a:t>
            </a:r>
            <a:r>
              <a:rPr lang="ru-RU" cap="none" dirty="0" err="1"/>
              <a:t>фінансового</a:t>
            </a:r>
            <a:r>
              <a:rPr lang="ru-RU" cap="none" dirty="0"/>
              <a:t> </a:t>
            </a:r>
            <a:r>
              <a:rPr lang="ru-RU" cap="none" dirty="0" err="1"/>
              <a:t>моніторингу</a:t>
            </a:r>
            <a:r>
              <a:rPr lang="ru-RU" cap="none" dirty="0"/>
              <a:t>.</a:t>
            </a:r>
          </a:p>
          <a:p>
            <a:endParaRPr lang="ru-RU" cap="none" dirty="0"/>
          </a:p>
        </p:txBody>
      </p:sp>
    </p:spTree>
    <p:extLst>
      <p:ext uri="{BB962C8B-B14F-4D97-AF65-F5344CB8AC3E}">
        <p14:creationId xmlns:p14="http://schemas.microsoft.com/office/powerpoint/2010/main" val="5328924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450376"/>
            <a:ext cx="10363826" cy="5340823"/>
          </a:xfrm>
        </p:spPr>
        <p:txBody>
          <a:bodyPr/>
          <a:lstStyle/>
          <a:p>
            <a:r>
              <a:rPr lang="ru-RU" cap="none" dirty="0" err="1"/>
              <a:t>Суб’єкт</a:t>
            </a:r>
            <a:r>
              <a:rPr lang="ru-RU" cap="none" dirty="0"/>
              <a:t> </a:t>
            </a:r>
            <a:r>
              <a:rPr lang="ru-RU" cap="none" dirty="0" err="1"/>
              <a:t>первинного</a:t>
            </a:r>
            <a:r>
              <a:rPr lang="ru-RU" cap="none" dirty="0"/>
              <a:t> </a:t>
            </a:r>
            <a:r>
              <a:rPr lang="ru-RU" cap="none" dirty="0" err="1"/>
              <a:t>фінансового</a:t>
            </a:r>
            <a:r>
              <a:rPr lang="ru-RU" cap="none" dirty="0"/>
              <a:t> </a:t>
            </a:r>
            <a:r>
              <a:rPr lang="ru-RU" cap="none" dirty="0" err="1"/>
              <a:t>моніторингу</a:t>
            </a:r>
            <a:r>
              <a:rPr lang="ru-RU" cap="none" dirty="0"/>
              <a:t> </a:t>
            </a:r>
            <a:r>
              <a:rPr lang="ru-RU" cap="none" dirty="0" err="1"/>
              <a:t>зобов’язаний</a:t>
            </a:r>
            <a:r>
              <a:rPr lang="ru-RU" cap="none" dirty="0"/>
              <a:t> </a:t>
            </a:r>
            <a:r>
              <a:rPr lang="ru-RU" cap="none" dirty="0" err="1"/>
              <a:t>здійснювати</a:t>
            </a:r>
            <a:r>
              <a:rPr lang="ru-RU" cap="none" dirty="0"/>
              <a:t> </a:t>
            </a:r>
            <a:r>
              <a:rPr lang="ru-RU" cap="none" dirty="0" err="1"/>
              <a:t>оцінку</a:t>
            </a:r>
            <a:r>
              <a:rPr lang="ru-RU" cap="none" dirty="0"/>
              <a:t>/</a:t>
            </a:r>
            <a:r>
              <a:rPr lang="ru-RU" cap="none" dirty="0" err="1"/>
              <a:t>переоцінку</a:t>
            </a:r>
            <a:r>
              <a:rPr lang="ru-RU" cap="none" dirty="0"/>
              <a:t> </a:t>
            </a:r>
            <a:r>
              <a:rPr lang="ru-RU" cap="none" dirty="0" err="1"/>
              <a:t>ризиків</a:t>
            </a:r>
            <a:r>
              <a:rPr lang="ru-RU" cap="none" dirty="0"/>
              <a:t>, у тому </a:t>
            </a:r>
            <a:r>
              <a:rPr lang="ru-RU" cap="none" dirty="0" err="1"/>
              <a:t>числі</a:t>
            </a:r>
            <a:r>
              <a:rPr lang="ru-RU" cap="none" dirty="0"/>
              <a:t> </a:t>
            </a:r>
            <a:r>
              <a:rPr lang="ru-RU" cap="none" dirty="0" err="1"/>
              <a:t>притаманних</a:t>
            </a:r>
            <a:r>
              <a:rPr lang="ru-RU" cap="none" dirty="0"/>
              <a:t> </a:t>
            </a:r>
            <a:r>
              <a:rPr lang="ru-RU" cap="none" dirty="0" err="1"/>
              <a:t>його</a:t>
            </a:r>
            <a:r>
              <a:rPr lang="ru-RU" cap="none" dirty="0"/>
              <a:t> </a:t>
            </a:r>
            <a:r>
              <a:rPr lang="ru-RU" cap="none" dirty="0" err="1"/>
              <a:t>діяльності</a:t>
            </a:r>
            <a:r>
              <a:rPr lang="ru-RU" cap="none" dirty="0"/>
              <a:t>, </a:t>
            </a:r>
            <a:r>
              <a:rPr lang="ru-RU" cap="none" dirty="0" err="1"/>
              <a:t>документувати</a:t>
            </a:r>
            <a:r>
              <a:rPr lang="ru-RU" cap="none" dirty="0"/>
              <a:t> </a:t>
            </a:r>
            <a:r>
              <a:rPr lang="ru-RU" cap="none" dirty="0" err="1"/>
              <a:t>їх</a:t>
            </a:r>
            <a:r>
              <a:rPr lang="ru-RU" cap="none" dirty="0"/>
              <a:t> </a:t>
            </a:r>
            <a:r>
              <a:rPr lang="ru-RU" cap="none" dirty="0" err="1"/>
              <a:t>результати</a:t>
            </a:r>
            <a:r>
              <a:rPr lang="ru-RU" cap="none" dirty="0"/>
              <a:t>, а </a:t>
            </a:r>
            <a:r>
              <a:rPr lang="ru-RU" cap="none" dirty="0" err="1"/>
              <a:t>також</a:t>
            </a:r>
            <a:r>
              <a:rPr lang="ru-RU" cap="none" dirty="0"/>
              <a:t> </a:t>
            </a:r>
            <a:r>
              <a:rPr lang="ru-RU" cap="none" dirty="0" err="1"/>
              <a:t>підтримувати</a:t>
            </a:r>
            <a:r>
              <a:rPr lang="ru-RU" cap="none" dirty="0"/>
              <a:t> в актуальному </a:t>
            </a:r>
            <a:r>
              <a:rPr lang="ru-RU" cap="none" dirty="0" err="1"/>
              <a:t>стані</a:t>
            </a:r>
            <a:r>
              <a:rPr lang="ru-RU" cap="none" dirty="0"/>
              <a:t> </a:t>
            </a:r>
            <a:r>
              <a:rPr lang="ru-RU" cap="none" dirty="0" err="1"/>
              <a:t>інформацію</a:t>
            </a:r>
            <a:r>
              <a:rPr lang="ru-RU" cap="none" dirty="0"/>
              <a:t> </a:t>
            </a:r>
            <a:r>
              <a:rPr lang="ru-RU" cap="none" dirty="0" err="1"/>
              <a:t>щодо</a:t>
            </a:r>
            <a:r>
              <a:rPr lang="ru-RU" cap="none" dirty="0"/>
              <a:t> </a:t>
            </a:r>
            <a:r>
              <a:rPr lang="ru-RU" cap="none" dirty="0" err="1"/>
              <a:t>оцінки</a:t>
            </a:r>
            <a:r>
              <a:rPr lang="ru-RU" cap="none" dirty="0"/>
              <a:t> </a:t>
            </a:r>
            <a:r>
              <a:rPr lang="ru-RU" cap="none" dirty="0" err="1"/>
              <a:t>ризиків</a:t>
            </a:r>
            <a:r>
              <a:rPr lang="ru-RU" cap="none" dirty="0"/>
              <a:t>, </a:t>
            </a:r>
            <a:r>
              <a:rPr lang="ru-RU" cap="none" dirty="0" err="1"/>
              <a:t>притаманних</a:t>
            </a:r>
            <a:r>
              <a:rPr lang="ru-RU" cap="none" dirty="0"/>
              <a:t> </a:t>
            </a:r>
            <a:r>
              <a:rPr lang="ru-RU" cap="none" dirty="0" err="1"/>
              <a:t>його</a:t>
            </a:r>
            <a:r>
              <a:rPr lang="ru-RU" cap="none" dirty="0"/>
              <a:t> </a:t>
            </a:r>
            <a:r>
              <a:rPr lang="ru-RU" cap="none" dirty="0" err="1"/>
              <a:t>діяльності</a:t>
            </a:r>
            <a:r>
              <a:rPr lang="ru-RU" cap="none" dirty="0"/>
              <a:t> (</a:t>
            </a:r>
            <a:r>
              <a:rPr lang="ru-RU" cap="none" dirty="0" err="1"/>
              <a:t>ризик-профіль</a:t>
            </a:r>
            <a:r>
              <a:rPr lang="ru-RU" cap="none" dirty="0"/>
              <a:t> </a:t>
            </a:r>
            <a:r>
              <a:rPr lang="ru-RU" cap="none" dirty="0" err="1"/>
              <a:t>суб’єкта</a:t>
            </a:r>
            <a:r>
              <a:rPr lang="ru-RU" cap="none" dirty="0"/>
              <a:t> </a:t>
            </a:r>
            <a:r>
              <a:rPr lang="ru-RU" cap="none" dirty="0" err="1"/>
              <a:t>первинного</a:t>
            </a:r>
            <a:r>
              <a:rPr lang="ru-RU" cap="none" dirty="0"/>
              <a:t> </a:t>
            </a:r>
            <a:r>
              <a:rPr lang="ru-RU" cap="none" dirty="0" err="1"/>
              <a:t>фінансового</a:t>
            </a:r>
            <a:r>
              <a:rPr lang="ru-RU" cap="none" dirty="0"/>
              <a:t> </a:t>
            </a:r>
            <a:r>
              <a:rPr lang="ru-RU" cap="none" dirty="0" err="1"/>
              <a:t>моніторингу</a:t>
            </a:r>
            <a:r>
              <a:rPr lang="ru-RU" cap="none" dirty="0"/>
              <a:t>), та </a:t>
            </a:r>
            <a:r>
              <a:rPr lang="ru-RU" cap="none" dirty="0" err="1"/>
              <a:t>ризику</a:t>
            </a:r>
            <a:r>
              <a:rPr lang="ru-RU" cap="none" dirty="0"/>
              <a:t> </a:t>
            </a:r>
            <a:r>
              <a:rPr lang="ru-RU" cap="none" dirty="0" err="1"/>
              <a:t>своїх</a:t>
            </a:r>
            <a:r>
              <a:rPr lang="ru-RU" cap="none" dirty="0"/>
              <a:t> </a:t>
            </a:r>
            <a:r>
              <a:rPr lang="ru-RU" cap="none" dirty="0" err="1"/>
              <a:t>клієнтів</a:t>
            </a:r>
            <a:r>
              <a:rPr lang="ru-RU" cap="none" dirty="0"/>
              <a:t> таким чином, </a:t>
            </a:r>
            <a:r>
              <a:rPr lang="ru-RU" cap="none" dirty="0" err="1"/>
              <a:t>щоб</a:t>
            </a:r>
            <a:r>
              <a:rPr lang="ru-RU" cap="none" dirty="0"/>
              <a:t> бути </a:t>
            </a:r>
            <a:r>
              <a:rPr lang="ru-RU" cap="none" dirty="0" err="1"/>
              <a:t>здатним</a:t>
            </a:r>
            <a:r>
              <a:rPr lang="ru-RU" cap="none" dirty="0"/>
              <a:t> </a:t>
            </a:r>
            <a:r>
              <a:rPr lang="ru-RU" cap="none" dirty="0" err="1"/>
              <a:t>продемонструвати</a:t>
            </a:r>
            <a:r>
              <a:rPr lang="ru-RU" cap="none" dirty="0"/>
              <a:t> </a:t>
            </a:r>
            <a:r>
              <a:rPr lang="ru-RU" cap="none" dirty="0" err="1"/>
              <a:t>своє</a:t>
            </a:r>
            <a:r>
              <a:rPr lang="ru-RU" cap="none" dirty="0"/>
              <a:t> </a:t>
            </a:r>
            <a:r>
              <a:rPr lang="ru-RU" cap="none" dirty="0" err="1"/>
              <a:t>розуміння</a:t>
            </a:r>
            <a:r>
              <a:rPr lang="ru-RU" cap="none" dirty="0"/>
              <a:t> </a:t>
            </a:r>
            <a:r>
              <a:rPr lang="ru-RU" cap="none" dirty="0" err="1"/>
              <a:t>ризиків</a:t>
            </a:r>
            <a:r>
              <a:rPr lang="ru-RU" cap="none" dirty="0"/>
              <a:t>, </a:t>
            </a:r>
            <a:r>
              <a:rPr lang="ru-RU" cap="none" dirty="0" err="1"/>
              <a:t>що</a:t>
            </a:r>
            <a:r>
              <a:rPr lang="ru-RU" cap="none" dirty="0"/>
              <a:t> </a:t>
            </a:r>
            <a:r>
              <a:rPr lang="ru-RU" cap="none" dirty="0" err="1"/>
              <a:t>становлять</a:t>
            </a:r>
            <a:r>
              <a:rPr lang="ru-RU" cap="none" dirty="0"/>
              <a:t> для </a:t>
            </a:r>
            <a:r>
              <a:rPr lang="ru-RU" cap="none" dirty="0" err="1"/>
              <a:t>нього</a:t>
            </a:r>
            <a:r>
              <a:rPr lang="ru-RU" cap="none" dirty="0"/>
              <a:t> </a:t>
            </a:r>
            <a:r>
              <a:rPr lang="ru-RU" cap="none" dirty="0" err="1"/>
              <a:t>такі</a:t>
            </a:r>
            <a:r>
              <a:rPr lang="ru-RU" cap="none" dirty="0"/>
              <a:t> </a:t>
            </a:r>
            <a:r>
              <a:rPr lang="ru-RU" cap="none" dirty="0" err="1"/>
              <a:t>клієнти</a:t>
            </a:r>
            <a:r>
              <a:rPr lang="ru-RU" cap="none" dirty="0"/>
              <a:t> (</a:t>
            </a:r>
            <a:r>
              <a:rPr lang="ru-RU" cap="none" dirty="0" err="1"/>
              <a:t>ризик-профіль</a:t>
            </a:r>
            <a:r>
              <a:rPr lang="ru-RU" cap="none" dirty="0"/>
              <a:t> </a:t>
            </a:r>
            <a:r>
              <a:rPr lang="ru-RU" cap="none" dirty="0" err="1"/>
              <a:t>клієнтів</a:t>
            </a:r>
            <a:r>
              <a:rPr lang="ru-RU" cap="none" dirty="0"/>
              <a:t>).</a:t>
            </a:r>
          </a:p>
          <a:p>
            <a:r>
              <a:rPr lang="ru-RU" cap="none" dirty="0"/>
              <a:t>При </a:t>
            </a:r>
            <a:r>
              <a:rPr lang="ru-RU" cap="none" dirty="0" err="1"/>
              <a:t>визначенні</a:t>
            </a:r>
            <a:r>
              <a:rPr lang="ru-RU" cap="none" dirty="0"/>
              <a:t> </a:t>
            </a:r>
            <a:r>
              <a:rPr lang="ru-RU" cap="none" dirty="0" err="1"/>
              <a:t>критеріїв</a:t>
            </a:r>
            <a:r>
              <a:rPr lang="ru-RU" cap="none" dirty="0"/>
              <a:t> </a:t>
            </a:r>
            <a:r>
              <a:rPr lang="ru-RU" cap="none" dirty="0" err="1"/>
              <a:t>ризиків</a:t>
            </a:r>
            <a:r>
              <a:rPr lang="ru-RU" cap="none" dirty="0"/>
              <a:t> </a:t>
            </a:r>
            <a:r>
              <a:rPr lang="ru-RU" cap="none" dirty="0" err="1"/>
              <a:t>суб’єкт</a:t>
            </a:r>
            <a:r>
              <a:rPr lang="ru-RU" cap="none" dirty="0"/>
              <a:t> </a:t>
            </a:r>
            <a:r>
              <a:rPr lang="ru-RU" cap="none" dirty="0" err="1"/>
              <a:t>первинного</a:t>
            </a:r>
            <a:r>
              <a:rPr lang="ru-RU" cap="none" dirty="0"/>
              <a:t> </a:t>
            </a:r>
            <a:r>
              <a:rPr lang="ru-RU" cap="none" dirty="0" err="1"/>
              <a:t>фінансового</a:t>
            </a:r>
            <a:r>
              <a:rPr lang="ru-RU" cap="none" dirty="0"/>
              <a:t> </a:t>
            </a:r>
            <a:r>
              <a:rPr lang="ru-RU" cap="none" dirty="0" err="1"/>
              <a:t>моніторингу</a:t>
            </a:r>
            <a:r>
              <a:rPr lang="ru-RU" cap="none" dirty="0"/>
              <a:t> повинен </a:t>
            </a:r>
            <a:r>
              <a:rPr lang="ru-RU" cap="none" dirty="0" err="1"/>
              <a:t>враховувати</a:t>
            </a:r>
            <a:r>
              <a:rPr lang="ru-RU" cap="none" dirty="0"/>
              <a:t> </a:t>
            </a:r>
            <a:r>
              <a:rPr lang="ru-RU" cap="none" dirty="0" err="1"/>
              <a:t>типологічні</a:t>
            </a:r>
            <a:r>
              <a:rPr lang="ru-RU" cap="none" dirty="0"/>
              <a:t> </a:t>
            </a:r>
            <a:r>
              <a:rPr lang="ru-RU" cap="none" dirty="0" err="1"/>
              <a:t>дослідження</a:t>
            </a:r>
            <a:r>
              <a:rPr lang="ru-RU" cap="none" dirty="0"/>
              <a:t> у </a:t>
            </a:r>
            <a:r>
              <a:rPr lang="ru-RU" cap="none" dirty="0" err="1"/>
              <a:t>сфері</a:t>
            </a:r>
            <a:r>
              <a:rPr lang="ru-RU" cap="none" dirty="0"/>
              <a:t> </a:t>
            </a:r>
            <a:r>
              <a:rPr lang="ru-RU" cap="none" dirty="0" err="1"/>
              <a:t>запобігання</a:t>
            </a:r>
            <a:r>
              <a:rPr lang="ru-RU" cap="none" dirty="0"/>
              <a:t> та </a:t>
            </a:r>
            <a:r>
              <a:rPr lang="ru-RU" cap="none" dirty="0" err="1"/>
              <a:t>протидії</a:t>
            </a:r>
            <a:r>
              <a:rPr lang="ru-RU" cap="none" dirty="0"/>
              <a:t>, </a:t>
            </a:r>
            <a:r>
              <a:rPr lang="ru-RU" cap="none" dirty="0" err="1"/>
              <a:t>підготовлені</a:t>
            </a:r>
            <a:r>
              <a:rPr lang="ru-RU" cap="none" dirty="0"/>
              <a:t> </a:t>
            </a:r>
            <a:r>
              <a:rPr lang="ru-RU" cap="none" dirty="0" err="1"/>
              <a:t>спеціально</a:t>
            </a:r>
            <a:r>
              <a:rPr lang="ru-RU" cap="none" dirty="0"/>
              <a:t> </a:t>
            </a:r>
            <a:r>
              <a:rPr lang="ru-RU" cap="none" dirty="0" err="1"/>
              <a:t>уповноваженим</a:t>
            </a:r>
            <a:r>
              <a:rPr lang="ru-RU" cap="none" dirty="0"/>
              <a:t> органом та </a:t>
            </a:r>
            <a:r>
              <a:rPr lang="ru-RU" cap="none" dirty="0" err="1"/>
              <a:t>оприлюднені</a:t>
            </a:r>
            <a:r>
              <a:rPr lang="ru-RU" cap="none" dirty="0"/>
              <a:t> ним на </a:t>
            </a:r>
            <a:r>
              <a:rPr lang="ru-RU" cap="none" dirty="0" err="1"/>
              <a:t>своєму</a:t>
            </a:r>
            <a:r>
              <a:rPr lang="ru-RU" cap="none" dirty="0"/>
              <a:t> веб-</a:t>
            </a:r>
            <a:r>
              <a:rPr lang="ru-RU" cap="none" dirty="0" err="1"/>
              <a:t>сайті</a:t>
            </a:r>
            <a:r>
              <a:rPr lang="ru-RU" cap="none" dirty="0"/>
              <a:t>, </a:t>
            </a:r>
            <a:r>
              <a:rPr lang="ru-RU" cap="none" dirty="0" err="1"/>
              <a:t>результати</a:t>
            </a:r>
            <a:r>
              <a:rPr lang="ru-RU" cap="none" dirty="0"/>
              <a:t> </a:t>
            </a:r>
            <a:r>
              <a:rPr lang="ru-RU" cap="none" dirty="0" err="1"/>
              <a:t>національної</a:t>
            </a:r>
            <a:r>
              <a:rPr lang="ru-RU" cap="none" dirty="0"/>
              <a:t> </a:t>
            </a:r>
            <a:r>
              <a:rPr lang="ru-RU" cap="none" dirty="0" err="1"/>
              <a:t>оцінки</a:t>
            </a:r>
            <a:r>
              <a:rPr lang="ru-RU" cap="none" dirty="0"/>
              <a:t> </a:t>
            </a:r>
            <a:r>
              <a:rPr lang="ru-RU" cap="none" dirty="0" err="1"/>
              <a:t>ризиків</a:t>
            </a:r>
            <a:r>
              <a:rPr lang="ru-RU" cap="none" dirty="0"/>
              <a:t>, а </a:t>
            </a:r>
            <a:r>
              <a:rPr lang="ru-RU" cap="none" dirty="0" err="1"/>
              <a:t>також</a:t>
            </a:r>
            <a:r>
              <a:rPr lang="ru-RU" cap="none" dirty="0"/>
              <a:t> </a:t>
            </a:r>
            <a:r>
              <a:rPr lang="ru-RU" cap="none" dirty="0" err="1"/>
              <a:t>рекомендації</a:t>
            </a:r>
            <a:r>
              <a:rPr lang="ru-RU" cap="none" dirty="0"/>
              <a:t> </a:t>
            </a:r>
            <a:r>
              <a:rPr lang="ru-RU" cap="none" dirty="0" err="1"/>
              <a:t>суб’єктів</a:t>
            </a:r>
            <a:r>
              <a:rPr lang="ru-RU" cap="none" dirty="0"/>
              <a:t> державного </a:t>
            </a:r>
            <a:r>
              <a:rPr lang="ru-RU" cap="none" dirty="0" err="1"/>
              <a:t>фінансового</a:t>
            </a:r>
            <a:r>
              <a:rPr lang="ru-RU" cap="none" dirty="0"/>
              <a:t> </a:t>
            </a:r>
            <a:r>
              <a:rPr lang="ru-RU" cap="none" dirty="0" err="1"/>
              <a:t>моніторингу</a:t>
            </a:r>
            <a:r>
              <a:rPr lang="ru-RU" cap="none" dirty="0"/>
              <a:t>.</a:t>
            </a:r>
          </a:p>
          <a:p>
            <a:endParaRPr lang="ru-RU" cap="none" dirty="0"/>
          </a:p>
        </p:txBody>
      </p:sp>
    </p:spTree>
    <p:extLst>
      <p:ext uri="{BB962C8B-B14F-4D97-AF65-F5344CB8AC3E}">
        <p14:creationId xmlns:p14="http://schemas.microsoft.com/office/powerpoint/2010/main" val="13730861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450376"/>
            <a:ext cx="10363826" cy="6005015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500" u="sng" cap="none" dirty="0" err="1"/>
              <a:t>Суб’єкт</a:t>
            </a:r>
            <a:r>
              <a:rPr lang="ru-RU" sz="1500" u="sng" cap="none" dirty="0"/>
              <a:t> </a:t>
            </a:r>
            <a:r>
              <a:rPr lang="ru-RU" sz="1500" u="sng" cap="none" dirty="0" err="1"/>
              <a:t>первинного</a:t>
            </a:r>
            <a:r>
              <a:rPr lang="ru-RU" sz="1500" u="sng" cap="none" dirty="0"/>
              <a:t> </a:t>
            </a:r>
            <a:r>
              <a:rPr lang="ru-RU" sz="1500" u="sng" cap="none" dirty="0" err="1"/>
              <a:t>фінансового</a:t>
            </a:r>
            <a:r>
              <a:rPr lang="ru-RU" sz="1500" u="sng" cap="none" dirty="0"/>
              <a:t> </a:t>
            </a:r>
            <a:r>
              <a:rPr lang="ru-RU" sz="1500" u="sng" cap="none" dirty="0" err="1"/>
              <a:t>моніторингу</a:t>
            </a:r>
            <a:r>
              <a:rPr lang="ru-RU" sz="1500" u="sng" cap="none" dirty="0"/>
              <a:t> </a:t>
            </a:r>
            <a:r>
              <a:rPr lang="ru-RU" sz="1500" u="sng" cap="none" dirty="0" err="1"/>
              <a:t>зобов’язаний</a:t>
            </a:r>
            <a:r>
              <a:rPr lang="ru-RU" sz="1500" u="sng" cap="none" dirty="0"/>
              <a:t> </a:t>
            </a:r>
            <a:r>
              <a:rPr lang="ru-RU" sz="1500" u="sng" cap="none" dirty="0" err="1"/>
              <a:t>встановити</a:t>
            </a:r>
            <a:r>
              <a:rPr lang="ru-RU" sz="1500" u="sng" cap="none" dirty="0"/>
              <a:t> </a:t>
            </a:r>
            <a:r>
              <a:rPr lang="ru-RU" sz="1500" u="sng" cap="none" dirty="0" err="1"/>
              <a:t>високий</a:t>
            </a:r>
            <a:r>
              <a:rPr lang="ru-RU" sz="1500" u="sng" cap="none" dirty="0"/>
              <a:t> </a:t>
            </a:r>
            <a:r>
              <a:rPr lang="ru-RU" sz="1500" u="sng" cap="none" dirty="0" err="1"/>
              <a:t>ризик</a:t>
            </a:r>
            <a:r>
              <a:rPr lang="ru-RU" sz="1500" u="sng" cap="none" dirty="0"/>
              <a:t> </a:t>
            </a:r>
            <a:r>
              <a:rPr lang="ru-RU" sz="1500" cap="none" dirty="0" err="1"/>
              <a:t>ділових</a:t>
            </a:r>
            <a:r>
              <a:rPr lang="ru-RU" sz="1500" cap="none" dirty="0"/>
              <a:t> </a:t>
            </a:r>
            <a:r>
              <a:rPr lang="ru-RU" sz="1500" cap="none" dirty="0" err="1"/>
              <a:t>відносин</a:t>
            </a:r>
            <a:r>
              <a:rPr lang="ru-RU" sz="1500" cap="none" dirty="0"/>
              <a:t> (</a:t>
            </a:r>
            <a:r>
              <a:rPr lang="ru-RU" sz="1500" cap="none" dirty="0" err="1"/>
              <a:t>фінансової</a:t>
            </a:r>
            <a:r>
              <a:rPr lang="ru-RU" sz="1500" cap="none" dirty="0"/>
              <a:t> </a:t>
            </a:r>
            <a:r>
              <a:rPr lang="ru-RU" sz="1500" cap="none" dirty="0" err="1"/>
              <a:t>операції</a:t>
            </a:r>
            <a:r>
              <a:rPr lang="ru-RU" sz="1500" cap="none" dirty="0"/>
              <a:t> без </a:t>
            </a:r>
            <a:r>
              <a:rPr lang="ru-RU" sz="1500" cap="none" dirty="0" err="1"/>
              <a:t>встановлення</a:t>
            </a:r>
            <a:r>
              <a:rPr lang="ru-RU" sz="1500" cap="none" dirty="0"/>
              <a:t> </a:t>
            </a:r>
            <a:r>
              <a:rPr lang="ru-RU" sz="1500" cap="none" dirty="0" err="1"/>
              <a:t>ділових</a:t>
            </a:r>
            <a:r>
              <a:rPr lang="ru-RU" sz="1500" cap="none" dirty="0"/>
              <a:t> </a:t>
            </a:r>
            <a:r>
              <a:rPr lang="ru-RU" sz="1500" cap="none" dirty="0" err="1"/>
              <a:t>відносин</a:t>
            </a:r>
            <a:r>
              <a:rPr lang="ru-RU" sz="1500" cap="none" dirty="0"/>
              <a:t>), </a:t>
            </a:r>
            <a:r>
              <a:rPr lang="ru-RU" sz="1500" cap="none" dirty="0" err="1"/>
              <a:t>зокрема</a:t>
            </a:r>
            <a:r>
              <a:rPr lang="ru-RU" sz="1500" cap="none" dirty="0"/>
              <a:t> </a:t>
            </a:r>
            <a:r>
              <a:rPr lang="ru-RU" sz="1500" u="sng" cap="none" dirty="0" err="1"/>
              <a:t>стосовно</a:t>
            </a:r>
            <a:r>
              <a:rPr lang="ru-RU" sz="1500" u="sng" cap="none" dirty="0"/>
              <a:t> таких </a:t>
            </a:r>
            <a:r>
              <a:rPr lang="ru-RU" sz="1500" u="sng" cap="none" dirty="0" err="1"/>
              <a:t>клієнтів</a:t>
            </a:r>
            <a:r>
              <a:rPr lang="ru-RU" sz="1500" cap="none" dirty="0"/>
              <a:t>:</a:t>
            </a:r>
          </a:p>
          <a:p>
            <a:pPr>
              <a:spcBef>
                <a:spcPts val="0"/>
              </a:spcBef>
            </a:pPr>
            <a:r>
              <a:rPr lang="ru-RU" sz="1500" cap="none" dirty="0" err="1"/>
              <a:t>клієнтів</a:t>
            </a:r>
            <a:r>
              <a:rPr lang="ru-RU" sz="1500" cap="none" dirty="0"/>
              <a:t>, </a:t>
            </a:r>
            <a:r>
              <a:rPr lang="ru-RU" sz="1500" cap="none" dirty="0" err="1"/>
              <a:t>місцем</a:t>
            </a:r>
            <a:r>
              <a:rPr lang="ru-RU" sz="1500" cap="none" dirty="0"/>
              <a:t> </a:t>
            </a:r>
            <a:r>
              <a:rPr lang="ru-RU" sz="1500" cap="none" dirty="0" err="1"/>
              <a:t>проживання</a:t>
            </a:r>
            <a:r>
              <a:rPr lang="ru-RU" sz="1500" cap="none" dirty="0"/>
              <a:t> (</a:t>
            </a:r>
            <a:r>
              <a:rPr lang="ru-RU" sz="1500" cap="none" dirty="0" err="1"/>
              <a:t>перебування</a:t>
            </a:r>
            <a:r>
              <a:rPr lang="ru-RU" sz="1500" cap="none" dirty="0"/>
              <a:t>, </a:t>
            </a:r>
            <a:r>
              <a:rPr lang="ru-RU" sz="1500" cap="none" dirty="0" err="1"/>
              <a:t>реєстрації</a:t>
            </a:r>
            <a:r>
              <a:rPr lang="ru-RU" sz="1500" cap="none" dirty="0"/>
              <a:t>) </a:t>
            </a:r>
            <a:r>
              <a:rPr lang="ru-RU" sz="1500" cap="none" dirty="0" err="1"/>
              <a:t>яких</a:t>
            </a:r>
            <a:r>
              <a:rPr lang="ru-RU" sz="1500" cap="none" dirty="0"/>
              <a:t> є держава (</a:t>
            </a:r>
            <a:r>
              <a:rPr lang="ru-RU" sz="1500" cap="none" dirty="0" err="1"/>
              <a:t>юрисдикція</a:t>
            </a:r>
            <a:r>
              <a:rPr lang="ru-RU" sz="1500" cap="none" dirty="0"/>
              <a:t>), </a:t>
            </a:r>
            <a:r>
              <a:rPr lang="ru-RU" sz="1500" cap="none" dirty="0" err="1"/>
              <a:t>що</a:t>
            </a:r>
            <a:r>
              <a:rPr lang="ru-RU" sz="1500" cap="none" dirty="0"/>
              <a:t> не </a:t>
            </a:r>
            <a:r>
              <a:rPr lang="ru-RU" sz="1500" cap="none" dirty="0" err="1"/>
              <a:t>виконує</a:t>
            </a:r>
            <a:r>
              <a:rPr lang="ru-RU" sz="1500" cap="none" dirty="0"/>
              <a:t> </a:t>
            </a:r>
            <a:r>
              <a:rPr lang="ru-RU" sz="1500" cap="none" dirty="0" err="1"/>
              <a:t>чи</a:t>
            </a:r>
            <a:r>
              <a:rPr lang="ru-RU" sz="1500" cap="none" dirty="0"/>
              <a:t> </a:t>
            </a:r>
            <a:r>
              <a:rPr lang="ru-RU" sz="1500" cap="none" dirty="0" err="1"/>
              <a:t>неналежним</a:t>
            </a:r>
            <a:r>
              <a:rPr lang="ru-RU" sz="1500" cap="none" dirty="0"/>
              <a:t> чином </a:t>
            </a:r>
            <a:r>
              <a:rPr lang="ru-RU" sz="1500" cap="none" dirty="0" err="1"/>
              <a:t>виконує</a:t>
            </a:r>
            <a:r>
              <a:rPr lang="ru-RU" sz="1500" cap="none" dirty="0"/>
              <a:t> </a:t>
            </a:r>
            <a:r>
              <a:rPr lang="ru-RU" sz="1500" cap="none" dirty="0" err="1"/>
              <a:t>рекомендації</a:t>
            </a:r>
            <a:r>
              <a:rPr lang="ru-RU" sz="1500" cap="none" dirty="0"/>
              <a:t> </a:t>
            </a:r>
            <a:r>
              <a:rPr lang="ru-RU" sz="1500" cap="none" dirty="0" err="1"/>
              <a:t>міжнародних</a:t>
            </a:r>
            <a:r>
              <a:rPr lang="ru-RU" sz="1500" cap="none" dirty="0"/>
              <a:t>, </a:t>
            </a:r>
            <a:r>
              <a:rPr lang="ru-RU" sz="1500" cap="none" dirty="0" err="1"/>
              <a:t>міжурядових</a:t>
            </a:r>
            <a:r>
              <a:rPr lang="ru-RU" sz="1500" cap="none" dirty="0"/>
              <a:t> </a:t>
            </a:r>
            <a:r>
              <a:rPr lang="ru-RU" sz="1500" cap="none" dirty="0" err="1"/>
              <a:t>організацій</a:t>
            </a:r>
            <a:r>
              <a:rPr lang="ru-RU" sz="1500" cap="none" dirty="0"/>
              <a:t>, </a:t>
            </a:r>
            <a:r>
              <a:rPr lang="ru-RU" sz="1500" cap="none" dirty="0" err="1"/>
              <a:t>задіяних</a:t>
            </a:r>
            <a:r>
              <a:rPr lang="ru-RU" sz="1500" cap="none" dirty="0"/>
              <a:t> у </a:t>
            </a:r>
            <a:r>
              <a:rPr lang="ru-RU" sz="1500" cap="none" dirty="0" err="1"/>
              <a:t>сфері</a:t>
            </a:r>
            <a:r>
              <a:rPr lang="ru-RU" sz="1500" cap="none" dirty="0"/>
              <a:t> </a:t>
            </a:r>
            <a:r>
              <a:rPr lang="ru-RU" sz="1500" cap="none" dirty="0" err="1"/>
              <a:t>боротьби</a:t>
            </a:r>
            <a:r>
              <a:rPr lang="ru-RU" sz="1500" cap="none" dirty="0"/>
              <a:t> з </a:t>
            </a:r>
            <a:r>
              <a:rPr lang="ru-RU" sz="1500" cap="none" dirty="0" err="1"/>
              <a:t>легалізацією</a:t>
            </a:r>
            <a:r>
              <a:rPr lang="ru-RU" sz="1500" cap="none" dirty="0"/>
              <a:t> (</a:t>
            </a:r>
            <a:r>
              <a:rPr lang="ru-RU" sz="1500" cap="none" dirty="0" err="1"/>
              <a:t>відмиванням</a:t>
            </a:r>
            <a:r>
              <a:rPr lang="ru-RU" sz="1500" cap="none" dirty="0"/>
              <a:t>) </a:t>
            </a:r>
            <a:r>
              <a:rPr lang="ru-RU" sz="1500" cap="none" dirty="0" err="1"/>
              <a:t>доходів</a:t>
            </a:r>
            <a:r>
              <a:rPr lang="ru-RU" sz="1500" cap="none" dirty="0"/>
              <a:t>, </a:t>
            </a:r>
            <a:r>
              <a:rPr lang="ru-RU" sz="1500" cap="none" dirty="0" err="1"/>
              <a:t>одержаних</a:t>
            </a:r>
            <a:r>
              <a:rPr lang="ru-RU" sz="1500" cap="none" dirty="0"/>
              <a:t> </a:t>
            </a:r>
            <a:r>
              <a:rPr lang="ru-RU" sz="1500" cap="none" dirty="0" err="1"/>
              <a:t>злочинним</a:t>
            </a:r>
            <a:r>
              <a:rPr lang="ru-RU" sz="1500" cap="none" dirty="0"/>
              <a:t> шляхом, </a:t>
            </a:r>
            <a:r>
              <a:rPr lang="ru-RU" sz="1500" cap="none" dirty="0" err="1"/>
              <a:t>або</a:t>
            </a:r>
            <a:r>
              <a:rPr lang="ru-RU" sz="1500" cap="none" dirty="0"/>
              <a:t> </a:t>
            </a:r>
            <a:r>
              <a:rPr lang="ru-RU" sz="1500" cap="none" dirty="0" err="1"/>
              <a:t>фінансуванням</a:t>
            </a:r>
            <a:r>
              <a:rPr lang="ru-RU" sz="1500" cap="none" dirty="0"/>
              <a:t> </a:t>
            </a:r>
            <a:r>
              <a:rPr lang="ru-RU" sz="1500" cap="none" dirty="0" err="1"/>
              <a:t>тероризму</a:t>
            </a:r>
            <a:r>
              <a:rPr lang="ru-RU" sz="1500" cap="none" dirty="0"/>
              <a:t> </a:t>
            </a:r>
            <a:r>
              <a:rPr lang="ru-RU" sz="1500" cap="none" dirty="0" err="1"/>
              <a:t>чи</a:t>
            </a:r>
            <a:r>
              <a:rPr lang="ru-RU" sz="1500" cap="none" dirty="0"/>
              <a:t> </a:t>
            </a:r>
            <a:r>
              <a:rPr lang="ru-RU" sz="1500" cap="none" dirty="0" err="1"/>
              <a:t>фінансуванням</a:t>
            </a:r>
            <a:r>
              <a:rPr lang="ru-RU" sz="1500" cap="none" dirty="0"/>
              <a:t> </a:t>
            </a:r>
            <a:r>
              <a:rPr lang="ru-RU" sz="1500" cap="none" dirty="0" err="1"/>
              <a:t>розповсюдження</a:t>
            </a:r>
            <a:r>
              <a:rPr lang="ru-RU" sz="1500" cap="none" dirty="0"/>
              <a:t> </a:t>
            </a:r>
            <a:r>
              <a:rPr lang="ru-RU" sz="1500" cap="none" dirty="0" err="1"/>
              <a:t>зброї</a:t>
            </a:r>
            <a:r>
              <a:rPr lang="ru-RU" sz="1500" cap="none" dirty="0"/>
              <a:t> </a:t>
            </a:r>
            <a:r>
              <a:rPr lang="ru-RU" sz="1500" cap="none" dirty="0" err="1"/>
              <a:t>масового</a:t>
            </a:r>
            <a:r>
              <a:rPr lang="ru-RU" sz="1500" cap="none" dirty="0"/>
              <a:t> </a:t>
            </a:r>
            <a:r>
              <a:rPr lang="ru-RU" sz="1500" cap="none" dirty="0" err="1"/>
              <a:t>знищення</a:t>
            </a:r>
            <a:r>
              <a:rPr lang="ru-RU" sz="1500" cap="none" dirty="0"/>
              <a:t>.</a:t>
            </a:r>
          </a:p>
          <a:p>
            <a:pPr>
              <a:spcBef>
                <a:spcPts val="0"/>
              </a:spcBef>
            </a:pPr>
            <a:r>
              <a:rPr lang="ru-RU" sz="1500" cap="none" dirty="0" err="1" smtClean="0"/>
              <a:t>клієнтів</a:t>
            </a:r>
            <a:r>
              <a:rPr lang="ru-RU" sz="1500" cap="none" dirty="0"/>
              <a:t>, </a:t>
            </a:r>
            <a:r>
              <a:rPr lang="ru-RU" sz="1500" cap="none" dirty="0" err="1"/>
              <a:t>включених</a:t>
            </a:r>
            <a:r>
              <a:rPr lang="ru-RU" sz="1500" cap="none" dirty="0"/>
              <a:t> до </a:t>
            </a:r>
            <a:r>
              <a:rPr lang="ru-RU" sz="1500" cap="none" dirty="0" err="1"/>
              <a:t>переліку</a:t>
            </a:r>
            <a:r>
              <a:rPr lang="ru-RU" sz="1500" cap="none" dirty="0"/>
              <a:t> </a:t>
            </a:r>
            <a:r>
              <a:rPr lang="ru-RU" sz="1500" cap="none" dirty="0" err="1"/>
              <a:t>осіб</a:t>
            </a:r>
            <a:r>
              <a:rPr lang="ru-RU" sz="1500" cap="none" dirty="0"/>
              <a:t>, </a:t>
            </a:r>
            <a:r>
              <a:rPr lang="ru-RU" sz="1500" cap="none" dirty="0" err="1"/>
              <a:t>клієнтів</a:t>
            </a:r>
            <a:r>
              <a:rPr lang="ru-RU" sz="1500" cap="none" dirty="0"/>
              <a:t>, </a:t>
            </a:r>
            <a:r>
              <a:rPr lang="ru-RU" sz="1500" cap="none" dirty="0" err="1"/>
              <a:t>які</a:t>
            </a:r>
            <a:r>
              <a:rPr lang="ru-RU" sz="1500" cap="none" dirty="0"/>
              <a:t> є </a:t>
            </a:r>
            <a:r>
              <a:rPr lang="ru-RU" sz="1500" cap="none" dirty="0" err="1"/>
              <a:t>представниками</a:t>
            </a:r>
            <a:r>
              <a:rPr lang="ru-RU" sz="1500" cap="none" dirty="0"/>
              <a:t> </a:t>
            </a:r>
            <a:r>
              <a:rPr lang="ru-RU" sz="1500" cap="none" dirty="0" err="1"/>
              <a:t>осіб</a:t>
            </a:r>
            <a:r>
              <a:rPr lang="ru-RU" sz="1500" cap="none" dirty="0"/>
              <a:t>, </a:t>
            </a:r>
            <a:r>
              <a:rPr lang="ru-RU" sz="1500" cap="none" dirty="0" err="1"/>
              <a:t>включених</a:t>
            </a:r>
            <a:r>
              <a:rPr lang="ru-RU" sz="1500" cap="none" dirty="0"/>
              <a:t> до </a:t>
            </a:r>
            <a:r>
              <a:rPr lang="ru-RU" sz="1500" cap="none" dirty="0" err="1"/>
              <a:t>переліку</a:t>
            </a:r>
            <a:r>
              <a:rPr lang="ru-RU" sz="1500" cap="none" dirty="0"/>
              <a:t> </a:t>
            </a:r>
            <a:r>
              <a:rPr lang="ru-RU" sz="1500" cap="none" dirty="0" err="1"/>
              <a:t>осіб</a:t>
            </a:r>
            <a:r>
              <a:rPr lang="ru-RU" sz="1500" cap="none" dirty="0"/>
              <a:t>, </a:t>
            </a:r>
            <a:r>
              <a:rPr lang="ru-RU" sz="1500" cap="none" dirty="0" err="1"/>
              <a:t>клієнтів</a:t>
            </a:r>
            <a:r>
              <a:rPr lang="ru-RU" sz="1500" cap="none" dirty="0"/>
              <a:t>, </a:t>
            </a:r>
            <a:r>
              <a:rPr lang="ru-RU" sz="1500" cap="none" dirty="0" err="1"/>
              <a:t>якими</a:t>
            </a:r>
            <a:r>
              <a:rPr lang="ru-RU" sz="1500" cap="none" dirty="0"/>
              <a:t> прямо </a:t>
            </a:r>
            <a:r>
              <a:rPr lang="ru-RU" sz="1500" cap="none" dirty="0" err="1"/>
              <a:t>або</a:t>
            </a:r>
            <a:r>
              <a:rPr lang="ru-RU" sz="1500" cap="none" dirty="0"/>
              <a:t> </a:t>
            </a:r>
            <a:r>
              <a:rPr lang="ru-RU" sz="1500" cap="none" dirty="0" err="1"/>
              <a:t>опосередковано</a:t>
            </a:r>
            <a:r>
              <a:rPr lang="ru-RU" sz="1500" cap="none" dirty="0"/>
              <a:t> </a:t>
            </a:r>
            <a:r>
              <a:rPr lang="ru-RU" sz="1500" cap="none" dirty="0" err="1"/>
              <a:t>володіють</a:t>
            </a:r>
            <a:r>
              <a:rPr lang="ru-RU" sz="1500" cap="none" dirty="0"/>
              <a:t> </a:t>
            </a:r>
            <a:r>
              <a:rPr lang="ru-RU" sz="1500" cap="none" dirty="0" err="1"/>
              <a:t>або</a:t>
            </a:r>
            <a:r>
              <a:rPr lang="ru-RU" sz="1500" cap="none" dirty="0"/>
              <a:t> </a:t>
            </a:r>
            <a:r>
              <a:rPr lang="ru-RU" sz="1500" cap="none" dirty="0" err="1"/>
              <a:t>кінцевими</a:t>
            </a:r>
            <a:r>
              <a:rPr lang="ru-RU" sz="1500" cap="none" dirty="0"/>
              <a:t> </a:t>
            </a:r>
            <a:r>
              <a:rPr lang="ru-RU" sz="1500" cap="none" dirty="0" err="1"/>
              <a:t>бенефіціарними</a:t>
            </a:r>
            <a:r>
              <a:rPr lang="ru-RU" sz="1500" cap="none" dirty="0"/>
              <a:t> </a:t>
            </a:r>
            <a:r>
              <a:rPr lang="ru-RU" sz="1500" cap="none" dirty="0" err="1"/>
              <a:t>власниками</a:t>
            </a:r>
            <a:r>
              <a:rPr lang="ru-RU" sz="1500" cap="none" dirty="0"/>
              <a:t> </a:t>
            </a:r>
            <a:r>
              <a:rPr lang="ru-RU" sz="1500" cap="none" dirty="0" err="1"/>
              <a:t>яких</a:t>
            </a:r>
            <a:r>
              <a:rPr lang="ru-RU" sz="1500" cap="none" dirty="0"/>
              <a:t> є особи, </a:t>
            </a:r>
            <a:r>
              <a:rPr lang="ru-RU" sz="1500" cap="none" dirty="0" err="1"/>
              <a:t>включені</a:t>
            </a:r>
            <a:r>
              <a:rPr lang="ru-RU" sz="1500" cap="none" dirty="0"/>
              <a:t> до </a:t>
            </a:r>
            <a:r>
              <a:rPr lang="ru-RU" sz="1500" cap="none" dirty="0" err="1"/>
              <a:t>переліку</a:t>
            </a:r>
            <a:r>
              <a:rPr lang="ru-RU" sz="1500" cap="none" dirty="0"/>
              <a:t> </a:t>
            </a:r>
            <a:r>
              <a:rPr lang="ru-RU" sz="1500" cap="none" dirty="0" err="1"/>
              <a:t>осіб</a:t>
            </a:r>
            <a:r>
              <a:rPr lang="ru-RU" sz="1500" cap="none" dirty="0"/>
              <a:t>;</a:t>
            </a:r>
          </a:p>
          <a:p>
            <a:pPr>
              <a:spcBef>
                <a:spcPts val="0"/>
              </a:spcBef>
            </a:pPr>
            <a:r>
              <a:rPr lang="ru-RU" sz="1500" cap="none" dirty="0" err="1"/>
              <a:t>іноземних</a:t>
            </a:r>
            <a:r>
              <a:rPr lang="ru-RU" sz="1500" cap="none" dirty="0"/>
              <a:t> </a:t>
            </a:r>
            <a:r>
              <a:rPr lang="ru-RU" sz="1500" cap="none" dirty="0" err="1"/>
              <a:t>фінансових</a:t>
            </a:r>
            <a:r>
              <a:rPr lang="ru-RU" sz="1500" cap="none" dirty="0"/>
              <a:t> </a:t>
            </a:r>
            <a:r>
              <a:rPr lang="ru-RU" sz="1500" cap="none" dirty="0" err="1"/>
              <a:t>установ</a:t>
            </a:r>
            <a:r>
              <a:rPr lang="ru-RU" sz="1500" cap="none" dirty="0"/>
              <a:t> (</a:t>
            </a:r>
            <a:r>
              <a:rPr lang="ru-RU" sz="1500" cap="none" dirty="0" err="1"/>
              <a:t>крім</a:t>
            </a:r>
            <a:r>
              <a:rPr lang="ru-RU" sz="1500" cap="none" dirty="0"/>
              <a:t> </a:t>
            </a:r>
            <a:r>
              <a:rPr lang="ru-RU" sz="1500" cap="none" dirty="0" err="1"/>
              <a:t>фінансових</a:t>
            </a:r>
            <a:r>
              <a:rPr lang="ru-RU" sz="1500" cap="none" dirty="0"/>
              <a:t> </a:t>
            </a:r>
            <a:r>
              <a:rPr lang="ru-RU" sz="1500" cap="none" dirty="0" err="1"/>
              <a:t>установ</a:t>
            </a:r>
            <a:r>
              <a:rPr lang="ru-RU" sz="1500" cap="none" dirty="0"/>
              <a:t>, </a:t>
            </a:r>
            <a:r>
              <a:rPr lang="ru-RU" sz="1500" cap="none" dirty="0" err="1"/>
              <a:t>зареєстрованих</a:t>
            </a:r>
            <a:r>
              <a:rPr lang="ru-RU" sz="1500" cap="none" dirty="0"/>
              <a:t> у державах - членах </a:t>
            </a:r>
            <a:r>
              <a:rPr lang="ru-RU" sz="1500" cap="none" dirty="0" err="1"/>
              <a:t>Європейського</a:t>
            </a:r>
            <a:r>
              <a:rPr lang="ru-RU" sz="1500" cap="none" dirty="0"/>
              <a:t> Союзу, державах - членах </a:t>
            </a:r>
            <a:r>
              <a:rPr lang="ru-RU" sz="1500" cap="none" dirty="0" err="1"/>
              <a:t>Групи</a:t>
            </a:r>
            <a:r>
              <a:rPr lang="ru-RU" sz="1500" cap="none" dirty="0"/>
              <a:t> з </a:t>
            </a:r>
            <a:r>
              <a:rPr lang="ru-RU" sz="1500" cap="none" dirty="0" err="1"/>
              <a:t>розробки</a:t>
            </a:r>
            <a:r>
              <a:rPr lang="ru-RU" sz="1500" cap="none" dirty="0"/>
              <a:t> </a:t>
            </a:r>
            <a:r>
              <a:rPr lang="ru-RU" sz="1500" cap="none" dirty="0" err="1"/>
              <a:t>фінансових</a:t>
            </a:r>
            <a:r>
              <a:rPr lang="ru-RU" sz="1500" cap="none" dirty="0"/>
              <a:t> </a:t>
            </a:r>
            <a:r>
              <a:rPr lang="ru-RU" sz="1500" cap="none" dirty="0" err="1"/>
              <a:t>заходів</a:t>
            </a:r>
            <a:r>
              <a:rPr lang="ru-RU" sz="1500" cap="none" dirty="0"/>
              <a:t> </a:t>
            </a:r>
            <a:r>
              <a:rPr lang="ru-RU" sz="1500" cap="none" dirty="0" err="1"/>
              <a:t>боротьби</a:t>
            </a:r>
            <a:r>
              <a:rPr lang="ru-RU" sz="1500" cap="none" dirty="0"/>
              <a:t> з </a:t>
            </a:r>
            <a:r>
              <a:rPr lang="ru-RU" sz="1500" cap="none" dirty="0" err="1"/>
              <a:t>відмиванням</a:t>
            </a:r>
            <a:r>
              <a:rPr lang="ru-RU" sz="1500" cap="none" dirty="0"/>
              <a:t> грошей (</a:t>
            </a:r>
            <a:r>
              <a:rPr lang="en-US" sz="1500" cap="none" dirty="0"/>
              <a:t>FATF), </a:t>
            </a:r>
            <a:r>
              <a:rPr lang="ru-RU" sz="1500" cap="none" dirty="0" err="1"/>
              <a:t>крім</a:t>
            </a:r>
            <a:r>
              <a:rPr lang="ru-RU" sz="1500" cap="none" dirty="0"/>
              <a:t> держав, </a:t>
            </a:r>
            <a:r>
              <a:rPr lang="ru-RU" sz="1500" cap="none" dirty="0" err="1"/>
              <a:t>що</a:t>
            </a:r>
            <a:r>
              <a:rPr lang="ru-RU" sz="1500" cap="none" dirty="0"/>
              <a:t> </a:t>
            </a:r>
            <a:r>
              <a:rPr lang="ru-RU" sz="1500" cap="none" dirty="0" err="1"/>
              <a:t>здійснюють</a:t>
            </a:r>
            <a:r>
              <a:rPr lang="ru-RU" sz="1500" cap="none" dirty="0"/>
              <a:t> </a:t>
            </a:r>
            <a:r>
              <a:rPr lang="ru-RU" sz="1500" cap="none" dirty="0" err="1"/>
              <a:t>збройну</a:t>
            </a:r>
            <a:r>
              <a:rPr lang="ru-RU" sz="1500" cap="none" dirty="0"/>
              <a:t> </a:t>
            </a:r>
            <a:r>
              <a:rPr lang="ru-RU" sz="1500" cap="none" dirty="0" err="1"/>
              <a:t>агресію</a:t>
            </a:r>
            <a:r>
              <a:rPr lang="ru-RU" sz="1500" cap="none" dirty="0"/>
              <a:t> </a:t>
            </a:r>
            <a:r>
              <a:rPr lang="ru-RU" sz="1500" cap="none" dirty="0" err="1"/>
              <a:t>проти</a:t>
            </a:r>
            <a:r>
              <a:rPr lang="ru-RU" sz="1500" cap="none" dirty="0"/>
              <a:t> </a:t>
            </a:r>
            <a:r>
              <a:rPr lang="ru-RU" sz="1500" cap="none" dirty="0" err="1"/>
              <a:t>України</a:t>
            </a:r>
            <a:r>
              <a:rPr lang="ru-RU" sz="1500" cap="none" dirty="0"/>
              <a:t> у </a:t>
            </a:r>
            <a:r>
              <a:rPr lang="ru-RU" sz="1500" cap="none" dirty="0" err="1"/>
              <a:t>значенні</a:t>
            </a:r>
            <a:r>
              <a:rPr lang="ru-RU" sz="1500" cap="none" dirty="0"/>
              <a:t>, </a:t>
            </a:r>
            <a:r>
              <a:rPr lang="ru-RU" sz="1500" cap="none" dirty="0" err="1"/>
              <a:t>наведеному</a:t>
            </a:r>
            <a:r>
              <a:rPr lang="ru-RU" sz="1500" cap="none" dirty="0"/>
              <a:t> у </a:t>
            </a:r>
            <a:r>
              <a:rPr lang="ru-RU" sz="1500" cap="none" dirty="0" err="1"/>
              <a:t>статті</a:t>
            </a:r>
            <a:r>
              <a:rPr lang="ru-RU" sz="1500" cap="none" dirty="0"/>
              <a:t> 1 Закону </a:t>
            </a:r>
            <a:r>
              <a:rPr lang="ru-RU" sz="1500" cap="none" dirty="0" err="1"/>
              <a:t>України</a:t>
            </a:r>
            <a:r>
              <a:rPr lang="ru-RU" sz="1500" cap="none" dirty="0"/>
              <a:t> "Про оборону </a:t>
            </a:r>
            <a:r>
              <a:rPr lang="ru-RU" sz="1500" cap="none" dirty="0" err="1"/>
              <a:t>України</a:t>
            </a:r>
            <a:r>
              <a:rPr lang="ru-RU" sz="1500" cap="none" dirty="0"/>
              <a:t>"), з </a:t>
            </a:r>
            <a:r>
              <a:rPr lang="ru-RU" sz="1500" cap="none" dirty="0" err="1"/>
              <a:t>якими</a:t>
            </a:r>
            <a:r>
              <a:rPr lang="ru-RU" sz="1500" cap="none" dirty="0"/>
              <a:t> </a:t>
            </a:r>
            <a:r>
              <a:rPr lang="ru-RU" sz="1500" cap="none" dirty="0" err="1"/>
              <a:t>встановлюються</a:t>
            </a:r>
            <a:r>
              <a:rPr lang="ru-RU" sz="1500" cap="none" dirty="0"/>
              <a:t> </a:t>
            </a:r>
            <a:r>
              <a:rPr lang="ru-RU" sz="1500" cap="none" dirty="0" err="1"/>
              <a:t>кореспондентські</a:t>
            </a:r>
            <a:r>
              <a:rPr lang="ru-RU" sz="1500" cap="none" dirty="0"/>
              <a:t> </a:t>
            </a:r>
            <a:r>
              <a:rPr lang="ru-RU" sz="1500" cap="none" dirty="0" err="1"/>
              <a:t>відносини</a:t>
            </a:r>
            <a:r>
              <a:rPr lang="ru-RU" sz="1500" cap="none" dirty="0"/>
              <a:t>;</a:t>
            </a:r>
          </a:p>
          <a:p>
            <a:pPr>
              <a:spcBef>
                <a:spcPts val="0"/>
              </a:spcBef>
            </a:pPr>
            <a:r>
              <a:rPr lang="ru-RU" sz="1500" cap="none" dirty="0" err="1"/>
              <a:t>іноземних</a:t>
            </a:r>
            <a:r>
              <a:rPr lang="ru-RU" sz="1500" cap="none" dirty="0"/>
              <a:t> </a:t>
            </a:r>
            <a:r>
              <a:rPr lang="ru-RU" sz="1500" cap="none" dirty="0" err="1"/>
              <a:t>публічних</a:t>
            </a:r>
            <a:r>
              <a:rPr lang="ru-RU" sz="1500" cap="none" dirty="0"/>
              <a:t> </a:t>
            </a:r>
            <a:r>
              <a:rPr lang="ru-RU" sz="1500" cap="none" dirty="0" err="1"/>
              <a:t>діячів</a:t>
            </a:r>
            <a:r>
              <a:rPr lang="ru-RU" sz="1500" cap="none" dirty="0"/>
              <a:t>, </a:t>
            </a:r>
            <a:r>
              <a:rPr lang="ru-RU" sz="1500" cap="none" dirty="0" err="1"/>
              <a:t>членів</a:t>
            </a:r>
            <a:r>
              <a:rPr lang="ru-RU" sz="1500" cap="none" dirty="0"/>
              <a:t> </a:t>
            </a:r>
            <a:r>
              <a:rPr lang="ru-RU" sz="1500" cap="none" dirty="0" err="1"/>
              <a:t>їх</a:t>
            </a:r>
            <a:r>
              <a:rPr lang="ru-RU" sz="1500" cap="none" dirty="0"/>
              <a:t> </a:t>
            </a:r>
            <a:r>
              <a:rPr lang="ru-RU" sz="1500" cap="none" dirty="0" err="1"/>
              <a:t>сімей</a:t>
            </a:r>
            <a:r>
              <a:rPr lang="ru-RU" sz="1500" cap="none" dirty="0"/>
              <a:t> та </a:t>
            </a:r>
            <a:r>
              <a:rPr lang="ru-RU" sz="1500" cap="none" dirty="0" err="1"/>
              <a:t>осіб</a:t>
            </a:r>
            <a:r>
              <a:rPr lang="ru-RU" sz="1500" cap="none" dirty="0"/>
              <a:t>, </a:t>
            </a:r>
            <a:r>
              <a:rPr lang="ru-RU" sz="1500" cap="none" dirty="0" err="1"/>
              <a:t>пов’язаних</a:t>
            </a:r>
            <a:r>
              <a:rPr lang="ru-RU" sz="1500" cap="none" dirty="0"/>
              <a:t> з такими </a:t>
            </a:r>
            <a:r>
              <a:rPr lang="ru-RU" sz="1500" cap="none" dirty="0" err="1"/>
              <a:t>політично</a:t>
            </a:r>
            <a:r>
              <a:rPr lang="ru-RU" sz="1500" cap="none" dirty="0"/>
              <a:t> </a:t>
            </a:r>
            <a:r>
              <a:rPr lang="ru-RU" sz="1500" cap="none" dirty="0" err="1"/>
              <a:t>значущими</a:t>
            </a:r>
            <a:r>
              <a:rPr lang="ru-RU" sz="1500" cap="none" dirty="0"/>
              <a:t> особами, а </a:t>
            </a:r>
            <a:r>
              <a:rPr lang="ru-RU" sz="1500" cap="none" dirty="0" err="1"/>
              <a:t>також</a:t>
            </a:r>
            <a:r>
              <a:rPr lang="ru-RU" sz="1500" cap="none" dirty="0"/>
              <a:t> </a:t>
            </a:r>
            <a:r>
              <a:rPr lang="ru-RU" sz="1500" cap="none" dirty="0" err="1"/>
              <a:t>клієнтів</a:t>
            </a:r>
            <a:r>
              <a:rPr lang="ru-RU" sz="1500" cap="none" dirty="0"/>
              <a:t>, </a:t>
            </a:r>
            <a:r>
              <a:rPr lang="ru-RU" sz="1500" cap="none" dirty="0" err="1"/>
              <a:t>кінцевими</a:t>
            </a:r>
            <a:r>
              <a:rPr lang="ru-RU" sz="1500" cap="none" dirty="0"/>
              <a:t> </a:t>
            </a:r>
            <a:r>
              <a:rPr lang="ru-RU" sz="1500" cap="none" dirty="0" err="1"/>
              <a:t>бенефеціарними</a:t>
            </a:r>
            <a:r>
              <a:rPr lang="ru-RU" sz="1500" cap="none" dirty="0"/>
              <a:t> </a:t>
            </a:r>
            <a:r>
              <a:rPr lang="ru-RU" sz="1500" cap="none" dirty="0" err="1"/>
              <a:t>власниками</a:t>
            </a:r>
            <a:r>
              <a:rPr lang="ru-RU" sz="1500" cap="none" dirty="0"/>
              <a:t> </a:t>
            </a:r>
            <a:r>
              <a:rPr lang="ru-RU" sz="1500" cap="none" dirty="0" err="1"/>
              <a:t>яких</a:t>
            </a:r>
            <a:r>
              <a:rPr lang="ru-RU" sz="1500" cap="none" dirty="0"/>
              <a:t> є </a:t>
            </a:r>
            <a:r>
              <a:rPr lang="ru-RU" sz="1500" cap="none" dirty="0" err="1"/>
              <a:t>зазначені</a:t>
            </a:r>
            <a:r>
              <a:rPr lang="ru-RU" sz="1500" cap="none" dirty="0"/>
              <a:t> особи;</a:t>
            </a:r>
          </a:p>
          <a:p>
            <a:pPr>
              <a:spcBef>
                <a:spcPts val="0"/>
              </a:spcBef>
            </a:pPr>
            <a:r>
              <a:rPr lang="ru-RU" sz="1500" cap="none" dirty="0" err="1"/>
              <a:t>клієнтів</a:t>
            </a:r>
            <a:r>
              <a:rPr lang="ru-RU" sz="1500" cap="none" dirty="0"/>
              <a:t>, </a:t>
            </a:r>
            <a:r>
              <a:rPr lang="ru-RU" sz="1500" cap="none" dirty="0" err="1"/>
              <a:t>стосовно</a:t>
            </a:r>
            <a:r>
              <a:rPr lang="ru-RU" sz="1500" cap="none" dirty="0"/>
              <a:t> </a:t>
            </a:r>
            <a:r>
              <a:rPr lang="ru-RU" sz="1500" cap="none" dirty="0" err="1"/>
              <a:t>яких</a:t>
            </a:r>
            <a:r>
              <a:rPr lang="ru-RU" sz="1500" cap="none" dirty="0"/>
              <a:t> (</a:t>
            </a:r>
            <a:r>
              <a:rPr lang="ru-RU" sz="1500" cap="none" dirty="0" err="1"/>
              <a:t>кінцевих</a:t>
            </a:r>
            <a:r>
              <a:rPr lang="ru-RU" sz="1500" cap="none" dirty="0"/>
              <a:t> </a:t>
            </a:r>
            <a:r>
              <a:rPr lang="ru-RU" sz="1500" cap="none" dirty="0" err="1"/>
              <a:t>бенефіціарних</a:t>
            </a:r>
            <a:r>
              <a:rPr lang="ru-RU" sz="1500" cap="none" dirty="0"/>
              <a:t> </a:t>
            </a:r>
            <a:r>
              <a:rPr lang="ru-RU" sz="1500" cap="none" dirty="0" err="1"/>
              <a:t>власників</a:t>
            </a:r>
            <a:r>
              <a:rPr lang="ru-RU" sz="1500" cap="none" dirty="0"/>
              <a:t> </a:t>
            </a:r>
            <a:r>
              <a:rPr lang="ru-RU" sz="1500" cap="none" dirty="0" err="1"/>
              <a:t>яких</a:t>
            </a:r>
            <a:r>
              <a:rPr lang="ru-RU" sz="1500" cap="none" dirty="0"/>
              <a:t>) </a:t>
            </a:r>
            <a:r>
              <a:rPr lang="ru-RU" sz="1500" cap="none" dirty="0" err="1"/>
              <a:t>застосовані</a:t>
            </a:r>
            <a:r>
              <a:rPr lang="ru-RU" sz="1500" cap="none" dirty="0"/>
              <a:t> </a:t>
            </a:r>
            <a:r>
              <a:rPr lang="ru-RU" sz="1500" cap="none" dirty="0" err="1"/>
              <a:t>спеціальні</a:t>
            </a:r>
            <a:r>
              <a:rPr lang="ru-RU" sz="1500" cap="none" dirty="0"/>
              <a:t> </a:t>
            </a:r>
            <a:r>
              <a:rPr lang="ru-RU" sz="1500" cap="none" dirty="0" err="1"/>
              <a:t>економічні</a:t>
            </a:r>
            <a:r>
              <a:rPr lang="ru-RU" sz="1500" cap="none" dirty="0"/>
              <a:t> та </a:t>
            </a:r>
            <a:r>
              <a:rPr lang="ru-RU" sz="1500" cap="none" dirty="0" err="1"/>
              <a:t>інші</a:t>
            </a:r>
            <a:r>
              <a:rPr lang="ru-RU" sz="1500" cap="none" dirty="0"/>
              <a:t> </a:t>
            </a:r>
            <a:r>
              <a:rPr lang="ru-RU" sz="1500" cap="none" dirty="0" err="1"/>
              <a:t>обмежувальні</a:t>
            </a:r>
            <a:r>
              <a:rPr lang="ru-RU" sz="1500" cap="none" dirty="0"/>
              <a:t> заходи (</a:t>
            </a:r>
            <a:r>
              <a:rPr lang="ru-RU" sz="1500" cap="none" dirty="0" err="1"/>
              <a:t>санкції</a:t>
            </a:r>
            <a:r>
              <a:rPr lang="ru-RU" sz="1500" cap="none" dirty="0"/>
              <a:t>) </a:t>
            </a:r>
            <a:r>
              <a:rPr lang="ru-RU" sz="1500" cap="none" dirty="0" err="1"/>
              <a:t>відповідно</a:t>
            </a:r>
            <a:r>
              <a:rPr lang="ru-RU" sz="1500" cap="none" dirty="0"/>
              <a:t> до </a:t>
            </a:r>
            <a:r>
              <a:rPr lang="ru-RU" sz="1500" cap="none" dirty="0" err="1"/>
              <a:t>статті</a:t>
            </a:r>
            <a:r>
              <a:rPr lang="ru-RU" sz="1500" cap="none" dirty="0"/>
              <a:t> 5 Закону </a:t>
            </a:r>
            <a:r>
              <a:rPr lang="ru-RU" sz="1500" cap="none" dirty="0" err="1"/>
              <a:t>України</a:t>
            </a:r>
            <a:r>
              <a:rPr lang="ru-RU" sz="1500" cap="none" dirty="0"/>
              <a:t> "Про </a:t>
            </a:r>
            <a:r>
              <a:rPr lang="ru-RU" sz="1500" cap="none" dirty="0" err="1"/>
              <a:t>санкції</a:t>
            </a:r>
            <a:r>
              <a:rPr lang="ru-RU" sz="1500" cap="none" dirty="0"/>
              <a:t>";</a:t>
            </a:r>
          </a:p>
          <a:p>
            <a:pPr>
              <a:spcBef>
                <a:spcPts val="0"/>
              </a:spcBef>
            </a:pPr>
            <a:r>
              <a:rPr lang="ru-RU" sz="1500" cap="none" dirty="0" err="1"/>
              <a:t>клієнтів</a:t>
            </a:r>
            <a:r>
              <a:rPr lang="ru-RU" sz="1500" cap="none" dirty="0"/>
              <a:t>, </a:t>
            </a:r>
            <a:r>
              <a:rPr lang="ru-RU" sz="1500" cap="none" dirty="0" err="1"/>
              <a:t>місцем</a:t>
            </a:r>
            <a:r>
              <a:rPr lang="ru-RU" sz="1500" cap="none" dirty="0"/>
              <a:t> </a:t>
            </a:r>
            <a:r>
              <a:rPr lang="ru-RU" sz="1500" cap="none" dirty="0" err="1"/>
              <a:t>проживання</a:t>
            </a:r>
            <a:r>
              <a:rPr lang="ru-RU" sz="1500" cap="none" dirty="0"/>
              <a:t> (</a:t>
            </a:r>
            <a:r>
              <a:rPr lang="ru-RU" sz="1500" cap="none" dirty="0" err="1"/>
              <a:t>перебування</a:t>
            </a:r>
            <a:r>
              <a:rPr lang="ru-RU" sz="1500" cap="none" dirty="0"/>
              <a:t>, </a:t>
            </a:r>
            <a:r>
              <a:rPr lang="ru-RU" sz="1500" cap="none" dirty="0" err="1"/>
              <a:t>реєстрації</a:t>
            </a:r>
            <a:r>
              <a:rPr lang="ru-RU" sz="1500" cap="none" dirty="0"/>
              <a:t>) </a:t>
            </a:r>
            <a:r>
              <a:rPr lang="ru-RU" sz="1500" cap="none" dirty="0" err="1"/>
              <a:t>яких</a:t>
            </a:r>
            <a:r>
              <a:rPr lang="ru-RU" sz="1500" cap="none" dirty="0"/>
              <a:t> є держава, </a:t>
            </a:r>
            <a:r>
              <a:rPr lang="ru-RU" sz="1500" cap="none" dirty="0" err="1"/>
              <a:t>віднесена</a:t>
            </a:r>
            <a:r>
              <a:rPr lang="ru-RU" sz="1500" cap="none" dirty="0"/>
              <a:t> </a:t>
            </a:r>
            <a:r>
              <a:rPr lang="ru-RU" sz="1500" cap="none" dirty="0" err="1"/>
              <a:t>Кабінетом</a:t>
            </a:r>
            <a:r>
              <a:rPr lang="ru-RU" sz="1500" cap="none" dirty="0"/>
              <a:t> </a:t>
            </a:r>
            <a:r>
              <a:rPr lang="ru-RU" sz="1500" cap="none" dirty="0" err="1"/>
              <a:t>Міністрів</a:t>
            </a:r>
            <a:r>
              <a:rPr lang="ru-RU" sz="1500" cap="none" dirty="0"/>
              <a:t> </a:t>
            </a:r>
            <a:r>
              <a:rPr lang="ru-RU" sz="1500" cap="none" dirty="0" err="1"/>
              <a:t>України</a:t>
            </a:r>
            <a:r>
              <a:rPr lang="ru-RU" sz="1500" cap="none" dirty="0"/>
              <a:t> до </a:t>
            </a:r>
            <a:r>
              <a:rPr lang="ru-RU" sz="1500" cap="none" dirty="0" err="1"/>
              <a:t>переліку</a:t>
            </a:r>
            <a:r>
              <a:rPr lang="ru-RU" sz="1500" cap="none" dirty="0"/>
              <a:t> </a:t>
            </a:r>
            <a:r>
              <a:rPr lang="ru-RU" sz="1500" cap="none" dirty="0" err="1"/>
              <a:t>офшорних</a:t>
            </a:r>
            <a:r>
              <a:rPr lang="ru-RU" sz="1500" cap="none" dirty="0"/>
              <a:t> зон.</a:t>
            </a:r>
          </a:p>
          <a:p>
            <a:endParaRPr lang="ru-RU" sz="1200" cap="none" dirty="0"/>
          </a:p>
        </p:txBody>
      </p:sp>
    </p:spTree>
    <p:extLst>
      <p:ext uri="{BB962C8B-B14F-4D97-AF65-F5344CB8AC3E}">
        <p14:creationId xmlns:p14="http://schemas.microsoft.com/office/powerpoint/2010/main" val="8713538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450376"/>
            <a:ext cx="10363826" cy="5340823"/>
          </a:xfrm>
        </p:spPr>
        <p:txBody>
          <a:bodyPr/>
          <a:lstStyle/>
          <a:p>
            <a:r>
              <a:rPr lang="ru-RU" cap="none" dirty="0" err="1"/>
              <a:t>Перелік</a:t>
            </a:r>
            <a:r>
              <a:rPr lang="ru-RU" cap="none" dirty="0"/>
              <a:t> держав (</a:t>
            </a:r>
            <a:r>
              <a:rPr lang="ru-RU" cap="none" dirty="0" err="1"/>
              <a:t>юрисдикцій</a:t>
            </a:r>
            <a:r>
              <a:rPr lang="ru-RU" cap="none" dirty="0"/>
              <a:t>), </a:t>
            </a:r>
            <a:r>
              <a:rPr lang="ru-RU" cap="none" dirty="0" err="1"/>
              <a:t>що</a:t>
            </a:r>
            <a:r>
              <a:rPr lang="ru-RU" cap="none" dirty="0"/>
              <a:t> не </a:t>
            </a:r>
            <a:r>
              <a:rPr lang="ru-RU" cap="none" dirty="0" err="1"/>
              <a:t>виконують</a:t>
            </a:r>
            <a:r>
              <a:rPr lang="ru-RU" cap="none" dirty="0"/>
              <a:t> </a:t>
            </a:r>
            <a:r>
              <a:rPr lang="ru-RU" cap="none" dirty="0" err="1"/>
              <a:t>чи</a:t>
            </a:r>
            <a:r>
              <a:rPr lang="ru-RU" cap="none" dirty="0"/>
              <a:t> </a:t>
            </a:r>
            <a:r>
              <a:rPr lang="ru-RU" cap="none" dirty="0" err="1"/>
              <a:t>неналежним</a:t>
            </a:r>
            <a:r>
              <a:rPr lang="ru-RU" cap="none" dirty="0"/>
              <a:t> чином </a:t>
            </a:r>
            <a:r>
              <a:rPr lang="ru-RU" cap="none" dirty="0" err="1"/>
              <a:t>виконують</a:t>
            </a:r>
            <a:r>
              <a:rPr lang="ru-RU" cap="none" dirty="0"/>
              <a:t> </a:t>
            </a:r>
            <a:r>
              <a:rPr lang="ru-RU" cap="none" dirty="0" err="1"/>
              <a:t>рекомендації</a:t>
            </a:r>
            <a:r>
              <a:rPr lang="ru-RU" cap="none" dirty="0"/>
              <a:t> </a:t>
            </a:r>
            <a:r>
              <a:rPr lang="ru-RU" cap="none" dirty="0" err="1"/>
              <a:t>міжнародних</a:t>
            </a:r>
            <a:r>
              <a:rPr lang="ru-RU" cap="none" dirty="0"/>
              <a:t>, </a:t>
            </a:r>
            <a:r>
              <a:rPr lang="ru-RU" cap="none" dirty="0" err="1"/>
              <a:t>міжурядових</a:t>
            </a:r>
            <a:r>
              <a:rPr lang="ru-RU" cap="none" dirty="0"/>
              <a:t> </a:t>
            </a:r>
            <a:r>
              <a:rPr lang="ru-RU" cap="none" dirty="0" err="1"/>
              <a:t>організацій</a:t>
            </a:r>
            <a:r>
              <a:rPr lang="ru-RU" cap="none" dirty="0"/>
              <a:t>, </a:t>
            </a:r>
            <a:r>
              <a:rPr lang="ru-RU" cap="none" dirty="0" err="1"/>
              <a:t>задіяних</a:t>
            </a:r>
            <a:r>
              <a:rPr lang="ru-RU" cap="none" dirty="0"/>
              <a:t> у </a:t>
            </a:r>
            <a:r>
              <a:rPr lang="ru-RU" cap="none" dirty="0" err="1"/>
              <a:t>сфері</a:t>
            </a:r>
            <a:r>
              <a:rPr lang="ru-RU" cap="none" dirty="0"/>
              <a:t> </a:t>
            </a:r>
            <a:r>
              <a:rPr lang="ru-RU" cap="none" dirty="0" err="1"/>
              <a:t>боротьби</a:t>
            </a:r>
            <a:r>
              <a:rPr lang="ru-RU" cap="none" dirty="0"/>
              <a:t> з </a:t>
            </a:r>
            <a:r>
              <a:rPr lang="ru-RU" cap="none" dirty="0" err="1"/>
              <a:t>легалізацією</a:t>
            </a:r>
            <a:r>
              <a:rPr lang="ru-RU" cap="none" dirty="0"/>
              <a:t> (</a:t>
            </a:r>
            <a:r>
              <a:rPr lang="ru-RU" cap="none" dirty="0" err="1"/>
              <a:t>відмиванням</a:t>
            </a:r>
            <a:r>
              <a:rPr lang="ru-RU" cap="none" dirty="0"/>
              <a:t>) </a:t>
            </a:r>
            <a:r>
              <a:rPr lang="ru-RU" cap="none" dirty="0" err="1"/>
              <a:t>доходів</a:t>
            </a:r>
            <a:r>
              <a:rPr lang="ru-RU" cap="none" dirty="0"/>
              <a:t>, </a:t>
            </a:r>
            <a:r>
              <a:rPr lang="ru-RU" cap="none" dirty="0" err="1"/>
              <a:t>одержаних</a:t>
            </a:r>
            <a:r>
              <a:rPr lang="ru-RU" cap="none" dirty="0"/>
              <a:t> </a:t>
            </a:r>
            <a:r>
              <a:rPr lang="ru-RU" cap="none" dirty="0" err="1"/>
              <a:t>злочинним</a:t>
            </a:r>
            <a:r>
              <a:rPr lang="ru-RU" cap="none" dirty="0"/>
              <a:t> шляхом, </a:t>
            </a:r>
            <a:r>
              <a:rPr lang="ru-RU" cap="none" dirty="0" err="1"/>
              <a:t>або</a:t>
            </a:r>
            <a:r>
              <a:rPr lang="ru-RU" cap="none" dirty="0"/>
              <a:t> </a:t>
            </a:r>
            <a:r>
              <a:rPr lang="ru-RU" cap="none" dirty="0" err="1"/>
              <a:t>фінансуванням</a:t>
            </a:r>
            <a:r>
              <a:rPr lang="ru-RU" cap="none" dirty="0"/>
              <a:t> </a:t>
            </a:r>
            <a:r>
              <a:rPr lang="ru-RU" cap="none" dirty="0" err="1"/>
              <a:t>тероризму</a:t>
            </a:r>
            <a:r>
              <a:rPr lang="ru-RU" cap="none" dirty="0"/>
              <a:t> </a:t>
            </a:r>
            <a:r>
              <a:rPr lang="ru-RU" cap="none" dirty="0" err="1"/>
              <a:t>чи</a:t>
            </a:r>
            <a:r>
              <a:rPr lang="ru-RU" cap="none" dirty="0"/>
              <a:t> </a:t>
            </a:r>
            <a:r>
              <a:rPr lang="ru-RU" cap="none" dirty="0" err="1"/>
              <a:t>фінансуванням</a:t>
            </a:r>
            <a:r>
              <a:rPr lang="ru-RU" cap="none" dirty="0"/>
              <a:t> </a:t>
            </a:r>
            <a:r>
              <a:rPr lang="ru-RU" cap="none" dirty="0" err="1"/>
              <a:t>розповсюдження</a:t>
            </a:r>
            <a:r>
              <a:rPr lang="ru-RU" cap="none" dirty="0"/>
              <a:t> </a:t>
            </a:r>
            <a:r>
              <a:rPr lang="ru-RU" cap="none" dirty="0" err="1"/>
              <a:t>зброї</a:t>
            </a:r>
            <a:r>
              <a:rPr lang="ru-RU" cap="none" dirty="0"/>
              <a:t> </a:t>
            </a:r>
            <a:r>
              <a:rPr lang="ru-RU" cap="none" dirty="0" err="1"/>
              <a:t>масового</a:t>
            </a:r>
            <a:r>
              <a:rPr lang="ru-RU" cap="none" dirty="0"/>
              <a:t> </a:t>
            </a:r>
            <a:r>
              <a:rPr lang="ru-RU" cap="none" dirty="0" err="1"/>
              <a:t>знищення</a:t>
            </a:r>
            <a:r>
              <a:rPr lang="ru-RU" cap="none" dirty="0"/>
              <a:t>, </a:t>
            </a:r>
            <a:r>
              <a:rPr lang="ru-RU" cap="none" dirty="0" err="1"/>
              <a:t>формується</a:t>
            </a:r>
            <a:r>
              <a:rPr lang="ru-RU" cap="none" dirty="0"/>
              <a:t> в порядку, </a:t>
            </a:r>
            <a:r>
              <a:rPr lang="ru-RU" cap="none" dirty="0" err="1"/>
              <a:t>визначеному</a:t>
            </a:r>
            <a:r>
              <a:rPr lang="ru-RU" cap="none" dirty="0"/>
              <a:t> </a:t>
            </a:r>
            <a:r>
              <a:rPr lang="ru-RU" cap="none" dirty="0" err="1"/>
              <a:t>Кабінетом</a:t>
            </a:r>
            <a:r>
              <a:rPr lang="ru-RU" cap="none" dirty="0"/>
              <a:t> </a:t>
            </a:r>
            <a:r>
              <a:rPr lang="ru-RU" cap="none" dirty="0" err="1"/>
              <a:t>Міністрів</a:t>
            </a:r>
            <a:r>
              <a:rPr lang="ru-RU" cap="none" dirty="0"/>
              <a:t> </a:t>
            </a:r>
            <a:r>
              <a:rPr lang="ru-RU" cap="none" dirty="0" err="1"/>
              <a:t>України</a:t>
            </a:r>
            <a:r>
              <a:rPr lang="ru-RU" cap="none" dirty="0"/>
              <a:t> на </a:t>
            </a:r>
            <a:r>
              <a:rPr lang="ru-RU" cap="none" dirty="0" err="1"/>
              <a:t>основі</a:t>
            </a:r>
            <a:r>
              <a:rPr lang="ru-RU" cap="none" dirty="0"/>
              <a:t> </a:t>
            </a:r>
            <a:r>
              <a:rPr lang="ru-RU" cap="none" dirty="0" err="1"/>
              <a:t>висновків</a:t>
            </a:r>
            <a:r>
              <a:rPr lang="ru-RU" cap="none" dirty="0"/>
              <a:t> </a:t>
            </a:r>
            <a:r>
              <a:rPr lang="ru-RU" cap="none" dirty="0" err="1"/>
              <a:t>міжнародних</a:t>
            </a:r>
            <a:r>
              <a:rPr lang="ru-RU" cap="none" dirty="0"/>
              <a:t>, </a:t>
            </a:r>
            <a:r>
              <a:rPr lang="ru-RU" cap="none" dirty="0" err="1"/>
              <a:t>міжурядових</a:t>
            </a:r>
            <a:r>
              <a:rPr lang="ru-RU" cap="none" dirty="0"/>
              <a:t> </a:t>
            </a:r>
            <a:r>
              <a:rPr lang="ru-RU" cap="none" dirty="0" err="1"/>
              <a:t>організацій</a:t>
            </a:r>
            <a:r>
              <a:rPr lang="ru-RU" cap="none" dirty="0"/>
              <a:t>, </a:t>
            </a:r>
            <a:r>
              <a:rPr lang="ru-RU" cap="none" dirty="0" err="1"/>
              <a:t>задіяних</a:t>
            </a:r>
            <a:r>
              <a:rPr lang="ru-RU" cap="none" dirty="0"/>
              <a:t> у </a:t>
            </a:r>
            <a:r>
              <a:rPr lang="ru-RU" cap="none" dirty="0" err="1"/>
              <a:t>сфері</a:t>
            </a:r>
            <a:r>
              <a:rPr lang="ru-RU" cap="none" dirty="0"/>
              <a:t> </a:t>
            </a:r>
            <a:r>
              <a:rPr lang="ru-RU" cap="none" dirty="0" err="1"/>
              <a:t>боротьби</a:t>
            </a:r>
            <a:r>
              <a:rPr lang="ru-RU" cap="none" dirty="0"/>
              <a:t> з </a:t>
            </a:r>
            <a:r>
              <a:rPr lang="ru-RU" cap="none" dirty="0" err="1"/>
              <a:t>легалізацією</a:t>
            </a:r>
            <a:r>
              <a:rPr lang="ru-RU" cap="none" dirty="0"/>
              <a:t> (</a:t>
            </a:r>
            <a:r>
              <a:rPr lang="ru-RU" cap="none" dirty="0" err="1"/>
              <a:t>відмиванням</a:t>
            </a:r>
            <a:r>
              <a:rPr lang="ru-RU" cap="none" dirty="0"/>
              <a:t>) </a:t>
            </a:r>
            <a:r>
              <a:rPr lang="ru-RU" cap="none" dirty="0" err="1"/>
              <a:t>доходів</a:t>
            </a:r>
            <a:r>
              <a:rPr lang="ru-RU" cap="none" dirty="0"/>
              <a:t>, </a:t>
            </a:r>
            <a:r>
              <a:rPr lang="ru-RU" cap="none" dirty="0" err="1"/>
              <a:t>одержаних</a:t>
            </a:r>
            <a:r>
              <a:rPr lang="ru-RU" cap="none" dirty="0"/>
              <a:t> </a:t>
            </a:r>
            <a:r>
              <a:rPr lang="ru-RU" cap="none" dirty="0" err="1"/>
              <a:t>злочинним</a:t>
            </a:r>
            <a:r>
              <a:rPr lang="ru-RU" cap="none" dirty="0"/>
              <a:t> шляхом, </a:t>
            </a:r>
            <a:r>
              <a:rPr lang="ru-RU" cap="none" dirty="0" err="1"/>
              <a:t>або</a:t>
            </a:r>
            <a:r>
              <a:rPr lang="ru-RU" cap="none" dirty="0"/>
              <a:t> </a:t>
            </a:r>
            <a:r>
              <a:rPr lang="ru-RU" cap="none" dirty="0" err="1"/>
              <a:t>фінансуванням</a:t>
            </a:r>
            <a:r>
              <a:rPr lang="ru-RU" cap="none" dirty="0"/>
              <a:t> </a:t>
            </a:r>
            <a:r>
              <a:rPr lang="ru-RU" cap="none" dirty="0" err="1"/>
              <a:t>тероризму</a:t>
            </a:r>
            <a:r>
              <a:rPr lang="ru-RU" cap="none" dirty="0"/>
              <a:t> </a:t>
            </a:r>
            <a:r>
              <a:rPr lang="ru-RU" cap="none" dirty="0" err="1"/>
              <a:t>чи</a:t>
            </a:r>
            <a:r>
              <a:rPr lang="ru-RU" cap="none" dirty="0"/>
              <a:t> </a:t>
            </a:r>
            <a:r>
              <a:rPr lang="ru-RU" cap="none" dirty="0" err="1"/>
              <a:t>фінансуванням</a:t>
            </a:r>
            <a:r>
              <a:rPr lang="ru-RU" cap="none" dirty="0"/>
              <a:t> </a:t>
            </a:r>
            <a:r>
              <a:rPr lang="ru-RU" cap="none" dirty="0" err="1"/>
              <a:t>розповсюдження</a:t>
            </a:r>
            <a:r>
              <a:rPr lang="ru-RU" cap="none" dirty="0"/>
              <a:t> </a:t>
            </a:r>
            <a:r>
              <a:rPr lang="ru-RU" cap="none" dirty="0" err="1"/>
              <a:t>зброї</a:t>
            </a:r>
            <a:r>
              <a:rPr lang="ru-RU" cap="none" dirty="0"/>
              <a:t> </a:t>
            </a:r>
            <a:r>
              <a:rPr lang="ru-RU" cap="none" dirty="0" err="1"/>
              <a:t>масового</a:t>
            </a:r>
            <a:r>
              <a:rPr lang="ru-RU" cap="none" dirty="0"/>
              <a:t> </a:t>
            </a:r>
            <a:r>
              <a:rPr lang="ru-RU" cap="none" dirty="0" err="1"/>
              <a:t>знищення</a:t>
            </a:r>
            <a:r>
              <a:rPr lang="ru-RU" cap="none" dirty="0"/>
              <a:t>, та </a:t>
            </a:r>
            <a:r>
              <a:rPr lang="ru-RU" cap="none" dirty="0" err="1"/>
              <a:t>оприлюднюється</a:t>
            </a:r>
            <a:r>
              <a:rPr lang="ru-RU" cap="none" dirty="0"/>
              <a:t> на </a:t>
            </a:r>
            <a:r>
              <a:rPr lang="ru-RU" cap="none" dirty="0" err="1"/>
              <a:t>офіційному</a:t>
            </a:r>
            <a:r>
              <a:rPr lang="ru-RU" cap="none" dirty="0"/>
              <a:t> веб-</a:t>
            </a:r>
            <a:r>
              <a:rPr lang="ru-RU" cap="none" dirty="0" err="1"/>
              <a:t>сайті</a:t>
            </a:r>
            <a:r>
              <a:rPr lang="ru-RU" cap="none" dirty="0"/>
              <a:t> </a:t>
            </a:r>
            <a:r>
              <a:rPr lang="ru-RU" cap="none" dirty="0" err="1"/>
              <a:t>спеціально</a:t>
            </a:r>
            <a:r>
              <a:rPr lang="ru-RU" cap="none" dirty="0"/>
              <a:t> </a:t>
            </a:r>
            <a:r>
              <a:rPr lang="ru-RU" cap="none" dirty="0" err="1"/>
              <a:t>уповноваженого</a:t>
            </a:r>
            <a:r>
              <a:rPr lang="ru-RU" cap="none" dirty="0"/>
              <a:t> органу;</a:t>
            </a:r>
          </a:p>
        </p:txBody>
      </p:sp>
    </p:spTree>
    <p:extLst>
      <p:ext uri="{BB962C8B-B14F-4D97-AF65-F5344CB8AC3E}">
        <p14:creationId xmlns:p14="http://schemas.microsoft.com/office/powerpoint/2010/main" val="302510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450376"/>
            <a:ext cx="10363826" cy="5340823"/>
          </a:xfrm>
        </p:spPr>
        <p:txBody>
          <a:bodyPr/>
          <a:lstStyle/>
          <a:p>
            <a:r>
              <a:rPr lang="uk-UA" dirty="0"/>
              <a:t>1. Поняття фінансового моніторингу. 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uk-UA" cap="none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Основним законом, який регулює питання фінансового моніторингу в </a:t>
            </a:r>
            <a:r>
              <a:rPr lang="uk-UA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cap="none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країні є ЗУ «про запобігання та протидію легалізації (відмиванню) доходів, одержаних злочинним шляхом, фінансуванню тероризму та фінансуванню розповсюдження зброї масового знищення» </a:t>
            </a:r>
            <a:endParaRPr lang="ru-RU" sz="1600" cap="none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uk-UA" cap="none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Цей закон визначає базові поняття, зокрема:</a:t>
            </a:r>
          </a:p>
          <a:p>
            <a:pPr indent="0" algn="just">
              <a:lnSpc>
                <a:spcPct val="115000"/>
              </a:lnSpc>
              <a:buNone/>
            </a:pPr>
            <a:r>
              <a:rPr lang="ru-RU" u="sng" cap="none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Фінансовий</a:t>
            </a:r>
            <a:r>
              <a:rPr lang="ru-RU" u="sng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cap="none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моніторинг</a:t>
            </a:r>
            <a:r>
              <a:rPr lang="ru-RU" u="sng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cap="none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cap="none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cap="none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cap="none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вживаються</a:t>
            </a:r>
            <a:r>
              <a:rPr lang="ru-RU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cap="none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суб’єктами</a:t>
            </a:r>
            <a:r>
              <a:rPr lang="ru-RU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cap="none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фінансового</a:t>
            </a:r>
            <a:r>
              <a:rPr lang="ru-RU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cap="none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моніторингу</a:t>
            </a:r>
            <a:r>
              <a:rPr lang="ru-RU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cap="none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cap="none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cap="none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протидії</a:t>
            </a:r>
            <a:r>
              <a:rPr lang="ru-RU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cap="none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cap="none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включають</a:t>
            </a:r>
            <a:r>
              <a:rPr lang="ru-RU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cap="none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державного </a:t>
            </a:r>
            <a:r>
              <a:rPr lang="ru-RU" cap="none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фінансового</a:t>
            </a:r>
            <a:r>
              <a:rPr lang="ru-RU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cap="none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моніторингу</a:t>
            </a:r>
            <a:r>
              <a:rPr lang="ru-RU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cap="none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первинного</a:t>
            </a:r>
            <a:r>
              <a:rPr lang="ru-RU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cap="none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фінансового</a:t>
            </a:r>
            <a:r>
              <a:rPr lang="ru-RU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cap="none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моніторингу</a:t>
            </a:r>
            <a:r>
              <a:rPr lang="ru-RU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0" algn="just">
              <a:lnSpc>
                <a:spcPct val="115000"/>
              </a:lnSpc>
              <a:buNone/>
            </a:pPr>
            <a:r>
              <a:rPr lang="ru-RU" u="sng" cap="none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Державний</a:t>
            </a:r>
            <a:r>
              <a:rPr lang="ru-RU" u="sng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cap="none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фінансовий</a:t>
            </a:r>
            <a:r>
              <a:rPr lang="ru-RU" u="sng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cap="none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моніторинг</a:t>
            </a:r>
            <a:r>
              <a:rPr lang="ru-RU" u="sng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cap="none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cap="none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cap="none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cap="none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вживаються</a:t>
            </a:r>
            <a:r>
              <a:rPr lang="ru-RU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cap="none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суб’єктами</a:t>
            </a:r>
            <a:r>
              <a:rPr lang="ru-RU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державного </a:t>
            </a:r>
            <a:r>
              <a:rPr lang="ru-RU" cap="none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фінансового</a:t>
            </a:r>
            <a:r>
              <a:rPr lang="ru-RU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cap="none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моніторингу</a:t>
            </a:r>
            <a:r>
              <a:rPr lang="ru-RU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cap="none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спрямовуються</a:t>
            </a:r>
            <a:r>
              <a:rPr lang="ru-RU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cap="none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cap="none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вимог</a:t>
            </a:r>
            <a:r>
              <a:rPr lang="ru-RU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cap="none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Закону та </a:t>
            </a:r>
            <a:r>
              <a:rPr lang="ru-RU" cap="none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cap="none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законодавства</a:t>
            </a:r>
            <a:r>
              <a:rPr lang="ru-RU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cap="none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cap="none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cap="none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протидії</a:t>
            </a:r>
            <a:r>
              <a:rPr lang="ru-RU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1600" cap="none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0040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672064027"/>
              </p:ext>
            </p:extLst>
          </p:nvPr>
        </p:nvGraphicFramePr>
        <p:xfrm>
          <a:off x="559558" y="120188"/>
          <a:ext cx="11136573" cy="662908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255719"/>
                <a:gridCol w="8880854"/>
              </a:tblGrid>
              <a:tr h="289245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ПІДПОРЯДКОВАНІСТЬ СУБ’ЄКТІВ ФІНАНСОВОГО МОНІТОРИНГУ </a:t>
                      </a:r>
                      <a:r>
                        <a:rPr lang="ru-RU" sz="16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ст. 18 Закону № 361)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77739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Суб’єкт фінансового моніторингу: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777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державний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підпорядковані йому первинні суб’єкти фінансового моніторингу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7073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НБУ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банки;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страхові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компанії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страхові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брокери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кредитні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спілки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інші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фінустанови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платіжні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організації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ломбарди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оператори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поштового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зв’язку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філії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представництва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нерезидентів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надають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фінансові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послуги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Україні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інші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юрособи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надають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окремі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фінансові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послуги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8213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НКЦПФР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товарні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біржі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144000" lvl="0" indent="-2160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учасники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фондового ринку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777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Міністерство цифрової трансформації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постачальники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послуг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пов’язаних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обігом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віртуальних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активів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01584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Держфінмоніторинг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суб’єкти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аудиторської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аудитори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аудиторські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фірми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бухгалтери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суб’єкти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господарювання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надають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послуги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бухгалтерського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обліку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суб’єкти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господарювання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здійснюють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консультування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питань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оподаткування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посередники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операціях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купівлі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-продажу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нерухомого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майна (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ріелтери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продавці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готівку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дорогоцінних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металів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дорогоцінного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каміння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виробів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 них;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суб’єкти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господарювання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проводять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лотереї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та/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азартні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ігри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01295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Мін’юст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адвокатські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бюро,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об’єднання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адвокати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нотаріуси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суб’єкти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господарювання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надають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юридичні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послуги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особи,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надають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послуги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щодо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створення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забезпечення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управління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юридичними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особами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20668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450376"/>
            <a:ext cx="10363826" cy="5340823"/>
          </a:xfrm>
        </p:spPr>
        <p:txBody>
          <a:bodyPr/>
          <a:lstStyle/>
          <a:p>
            <a:pPr marL="0" indent="0">
              <a:buNone/>
            </a:pPr>
            <a:r>
              <a:rPr lang="ru-RU" cap="none" dirty="0" err="1" smtClean="0"/>
              <a:t>Суб’єкт</a:t>
            </a:r>
            <a:r>
              <a:rPr lang="ru-RU" cap="none" dirty="0" smtClean="0"/>
              <a:t> </a:t>
            </a:r>
            <a:r>
              <a:rPr lang="ru-RU" cap="none" dirty="0" err="1" smtClean="0"/>
              <a:t>первинного</a:t>
            </a:r>
            <a:r>
              <a:rPr lang="ru-RU" cap="none" dirty="0" smtClean="0"/>
              <a:t> </a:t>
            </a:r>
            <a:r>
              <a:rPr lang="ru-RU" cap="none" dirty="0" err="1" smtClean="0"/>
              <a:t>фінансового</a:t>
            </a:r>
            <a:r>
              <a:rPr lang="ru-RU" cap="none" dirty="0" smtClean="0"/>
              <a:t> </a:t>
            </a:r>
            <a:r>
              <a:rPr lang="ru-RU" cap="none" dirty="0" err="1" smtClean="0"/>
              <a:t>моніторингу</a:t>
            </a:r>
            <a:r>
              <a:rPr lang="ru-RU" cap="none" dirty="0" smtClean="0"/>
              <a:t> </a:t>
            </a:r>
            <a:r>
              <a:rPr lang="ru-RU" cap="none" dirty="0" err="1" smtClean="0"/>
              <a:t>зобов’язаний</a:t>
            </a:r>
            <a:r>
              <a:rPr lang="ru-RU" cap="none" dirty="0" smtClean="0"/>
              <a:t> </a:t>
            </a:r>
            <a:r>
              <a:rPr lang="ru-RU" cap="none" dirty="0" err="1" smtClean="0"/>
              <a:t>встановити</a:t>
            </a:r>
            <a:r>
              <a:rPr lang="ru-RU" cap="none" dirty="0" smtClean="0"/>
              <a:t> </a:t>
            </a:r>
            <a:r>
              <a:rPr lang="ru-RU" cap="none" dirty="0" err="1" smtClean="0"/>
              <a:t>неприйнятно</a:t>
            </a:r>
            <a:r>
              <a:rPr lang="ru-RU" cap="none" dirty="0" smtClean="0"/>
              <a:t> </a:t>
            </a:r>
            <a:r>
              <a:rPr lang="ru-RU" cap="none" dirty="0" err="1" smtClean="0"/>
              <a:t>високий</a:t>
            </a:r>
            <a:r>
              <a:rPr lang="ru-RU" cap="none" dirty="0" smtClean="0"/>
              <a:t> </a:t>
            </a:r>
            <a:r>
              <a:rPr lang="ru-RU" cap="none" dirty="0" err="1" smtClean="0"/>
              <a:t>ризик</a:t>
            </a:r>
            <a:r>
              <a:rPr lang="ru-RU" cap="none" dirty="0" smtClean="0"/>
              <a:t> </a:t>
            </a:r>
            <a:r>
              <a:rPr lang="ru-RU" cap="none" dirty="0" err="1" smtClean="0"/>
              <a:t>ділових</a:t>
            </a:r>
            <a:r>
              <a:rPr lang="ru-RU" cap="none" dirty="0" smtClean="0"/>
              <a:t> </a:t>
            </a:r>
            <a:r>
              <a:rPr lang="ru-RU" cap="none" dirty="0" err="1" smtClean="0"/>
              <a:t>відносин</a:t>
            </a:r>
            <a:r>
              <a:rPr lang="ru-RU" cap="none" dirty="0" smtClean="0"/>
              <a:t> (</a:t>
            </a:r>
            <a:r>
              <a:rPr lang="ru-RU" cap="none" dirty="0" err="1" smtClean="0"/>
              <a:t>фінансової</a:t>
            </a:r>
            <a:r>
              <a:rPr lang="ru-RU" cap="none" dirty="0" smtClean="0"/>
              <a:t> </a:t>
            </a:r>
            <a:r>
              <a:rPr lang="ru-RU" cap="none" dirty="0" err="1" smtClean="0"/>
              <a:t>операції</a:t>
            </a:r>
            <a:r>
              <a:rPr lang="ru-RU" cap="none" dirty="0" smtClean="0"/>
              <a:t> без </a:t>
            </a:r>
            <a:r>
              <a:rPr lang="ru-RU" cap="none" dirty="0" err="1" smtClean="0"/>
              <a:t>встановлення</a:t>
            </a:r>
            <a:r>
              <a:rPr lang="ru-RU" cap="none" dirty="0" smtClean="0"/>
              <a:t> </a:t>
            </a:r>
            <a:r>
              <a:rPr lang="ru-RU" cap="none" dirty="0" err="1" smtClean="0"/>
              <a:t>ділових</a:t>
            </a:r>
            <a:r>
              <a:rPr lang="ru-RU" cap="none" dirty="0" smtClean="0"/>
              <a:t> </a:t>
            </a:r>
            <a:r>
              <a:rPr lang="ru-RU" cap="none" dirty="0" err="1" smtClean="0"/>
              <a:t>відносин</a:t>
            </a:r>
            <a:r>
              <a:rPr lang="ru-RU" cap="none" dirty="0" smtClean="0"/>
              <a:t>) </a:t>
            </a:r>
            <a:r>
              <a:rPr lang="ru-RU" cap="none" dirty="0" err="1" smtClean="0"/>
              <a:t>стосовно</a:t>
            </a:r>
            <a:r>
              <a:rPr lang="ru-RU" cap="none" dirty="0" smtClean="0"/>
              <a:t> </a:t>
            </a:r>
            <a:r>
              <a:rPr lang="ru-RU" cap="none" dirty="0" err="1" smtClean="0"/>
              <a:t>клієнтів</a:t>
            </a:r>
            <a:r>
              <a:rPr lang="ru-RU" cap="none" dirty="0" smtClean="0"/>
              <a:t> у </a:t>
            </a:r>
            <a:r>
              <a:rPr lang="ru-RU" cap="none" dirty="0" err="1" smtClean="0"/>
              <a:t>разі</a:t>
            </a:r>
            <a:r>
              <a:rPr lang="ru-RU" cap="none" dirty="0" smtClean="0"/>
              <a:t>:</a:t>
            </a:r>
          </a:p>
          <a:p>
            <a:r>
              <a:rPr lang="ru-RU" cap="none" dirty="0" err="1" smtClean="0"/>
              <a:t>Неможливості</a:t>
            </a:r>
            <a:r>
              <a:rPr lang="ru-RU" cap="none" dirty="0" smtClean="0"/>
              <a:t> </a:t>
            </a:r>
            <a:r>
              <a:rPr lang="ru-RU" cap="none" dirty="0" err="1" smtClean="0"/>
              <a:t>виконувати</a:t>
            </a:r>
            <a:r>
              <a:rPr lang="ru-RU" cap="none" dirty="0" smtClean="0"/>
              <a:t> </a:t>
            </a:r>
            <a:r>
              <a:rPr lang="ru-RU" cap="none" dirty="0" err="1" smtClean="0"/>
              <a:t>визначені</a:t>
            </a:r>
            <a:r>
              <a:rPr lang="ru-RU" cap="none" dirty="0" smtClean="0"/>
              <a:t> </a:t>
            </a:r>
            <a:r>
              <a:rPr lang="ru-RU" cap="none" dirty="0" err="1" smtClean="0"/>
              <a:t>цим</a:t>
            </a:r>
            <a:r>
              <a:rPr lang="ru-RU" cap="none" dirty="0" smtClean="0"/>
              <a:t> законом </a:t>
            </a:r>
            <a:r>
              <a:rPr lang="ru-RU" cap="none" dirty="0" err="1" smtClean="0"/>
              <a:t>обов’язки</a:t>
            </a:r>
            <a:r>
              <a:rPr lang="ru-RU" cap="none" dirty="0" smtClean="0"/>
              <a:t> </a:t>
            </a:r>
            <a:r>
              <a:rPr lang="ru-RU" cap="none" dirty="0" err="1" smtClean="0"/>
              <a:t>або</a:t>
            </a:r>
            <a:r>
              <a:rPr lang="ru-RU" cap="none" dirty="0" smtClean="0"/>
              <a:t> </a:t>
            </a:r>
            <a:r>
              <a:rPr lang="ru-RU" cap="none" dirty="0" err="1" smtClean="0"/>
              <a:t>мінімізувати</a:t>
            </a:r>
            <a:r>
              <a:rPr lang="ru-RU" cap="none" dirty="0" smtClean="0"/>
              <a:t> </a:t>
            </a:r>
            <a:r>
              <a:rPr lang="ru-RU" cap="none" dirty="0" err="1" smtClean="0"/>
              <a:t>виявлені</a:t>
            </a:r>
            <a:r>
              <a:rPr lang="ru-RU" cap="none" dirty="0" smtClean="0"/>
              <a:t> </a:t>
            </a:r>
            <a:r>
              <a:rPr lang="ru-RU" cap="none" dirty="0" err="1" smtClean="0"/>
              <a:t>ризики</a:t>
            </a:r>
            <a:r>
              <a:rPr lang="ru-RU" cap="none" dirty="0" smtClean="0"/>
              <a:t>, </a:t>
            </a:r>
            <a:r>
              <a:rPr lang="ru-RU" cap="none" dirty="0" err="1" smtClean="0"/>
              <a:t>пов’язані</a:t>
            </a:r>
            <a:r>
              <a:rPr lang="ru-RU" cap="none" dirty="0" smtClean="0"/>
              <a:t> з таким </a:t>
            </a:r>
            <a:r>
              <a:rPr lang="ru-RU" cap="none" dirty="0" err="1" smtClean="0"/>
              <a:t>клієнтом</a:t>
            </a:r>
            <a:r>
              <a:rPr lang="ru-RU" cap="none" dirty="0" smtClean="0"/>
              <a:t> </a:t>
            </a:r>
            <a:r>
              <a:rPr lang="ru-RU" cap="none" dirty="0" err="1" smtClean="0"/>
              <a:t>або</a:t>
            </a:r>
            <a:r>
              <a:rPr lang="ru-RU" cap="none" dirty="0" smtClean="0"/>
              <a:t> </a:t>
            </a:r>
            <a:r>
              <a:rPr lang="ru-RU" cap="none" dirty="0" err="1" smtClean="0"/>
              <a:t>фінансовою</a:t>
            </a:r>
            <a:r>
              <a:rPr lang="ru-RU" cap="none" dirty="0" smtClean="0"/>
              <a:t> </a:t>
            </a:r>
            <a:r>
              <a:rPr lang="ru-RU" cap="none" dirty="0" err="1" smtClean="0"/>
              <a:t>операцією</a:t>
            </a:r>
            <a:r>
              <a:rPr lang="ru-RU" cap="none" dirty="0" smtClean="0"/>
              <a:t>;</a:t>
            </a:r>
          </a:p>
          <a:p>
            <a:r>
              <a:rPr lang="ru-RU" cap="none" dirty="0" err="1" smtClean="0"/>
              <a:t>Наявності</a:t>
            </a:r>
            <a:r>
              <a:rPr lang="ru-RU" cap="none" dirty="0" smtClean="0"/>
              <a:t> </a:t>
            </a:r>
            <a:r>
              <a:rPr lang="ru-RU" cap="none" dirty="0" err="1" smtClean="0"/>
              <a:t>обґрунтованих</a:t>
            </a:r>
            <a:r>
              <a:rPr lang="ru-RU" cap="none" dirty="0" smtClean="0"/>
              <a:t> </a:t>
            </a:r>
            <a:r>
              <a:rPr lang="ru-RU" cap="none" dirty="0" err="1" smtClean="0"/>
              <a:t>підозр</a:t>
            </a:r>
            <a:r>
              <a:rPr lang="ru-RU" cap="none" dirty="0" smtClean="0"/>
              <a:t> за результатами </a:t>
            </a:r>
            <a:r>
              <a:rPr lang="ru-RU" cap="none" dirty="0" err="1" smtClean="0"/>
              <a:t>вивчення</a:t>
            </a:r>
            <a:r>
              <a:rPr lang="ru-RU" cap="none" dirty="0" smtClean="0"/>
              <a:t> </a:t>
            </a:r>
            <a:r>
              <a:rPr lang="ru-RU" cap="none" dirty="0" err="1" smtClean="0"/>
              <a:t>підозрілої</a:t>
            </a:r>
            <a:r>
              <a:rPr lang="ru-RU" cap="none" dirty="0" smtClean="0"/>
              <a:t> </a:t>
            </a:r>
            <a:r>
              <a:rPr lang="ru-RU" cap="none" dirty="0" err="1" smtClean="0"/>
              <a:t>діяльності</a:t>
            </a:r>
            <a:r>
              <a:rPr lang="ru-RU" cap="none" dirty="0" smtClean="0"/>
              <a:t> </a:t>
            </a:r>
            <a:r>
              <a:rPr lang="ru-RU" cap="none" dirty="0" err="1" smtClean="0"/>
              <a:t>клієнта</a:t>
            </a:r>
            <a:r>
              <a:rPr lang="ru-RU" cap="none" dirty="0" smtClean="0"/>
              <a:t>, </a:t>
            </a:r>
            <a:r>
              <a:rPr lang="ru-RU" cap="none" dirty="0" err="1" smtClean="0"/>
              <a:t>що</a:t>
            </a:r>
            <a:r>
              <a:rPr lang="ru-RU" cap="none" dirty="0" smtClean="0"/>
              <a:t> </a:t>
            </a:r>
            <a:r>
              <a:rPr lang="ru-RU" cap="none" dirty="0" err="1" smtClean="0"/>
              <a:t>така</a:t>
            </a:r>
            <a:r>
              <a:rPr lang="ru-RU" cap="none" dirty="0" smtClean="0"/>
              <a:t> </a:t>
            </a:r>
            <a:r>
              <a:rPr lang="ru-RU" cap="none" dirty="0" err="1" smtClean="0"/>
              <a:t>діяльність</a:t>
            </a:r>
            <a:r>
              <a:rPr lang="ru-RU" cap="none" dirty="0" smtClean="0"/>
              <a:t> </a:t>
            </a:r>
            <a:r>
              <a:rPr lang="ru-RU" cap="none" dirty="0" err="1" smtClean="0"/>
              <a:t>може</a:t>
            </a:r>
            <a:r>
              <a:rPr lang="ru-RU" cap="none" dirty="0" smtClean="0"/>
              <a:t> бути </a:t>
            </a:r>
            <a:r>
              <a:rPr lang="ru-RU" cap="none" dirty="0" err="1" smtClean="0"/>
              <a:t>фіктивною</a:t>
            </a:r>
            <a:r>
              <a:rPr lang="ru-RU" cap="none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Матеріал</a:t>
            </a:r>
            <a:r>
              <a:rPr lang="ru-RU" dirty="0" smtClean="0"/>
              <a:t> </a:t>
            </a:r>
            <a:r>
              <a:rPr lang="ru-RU" dirty="0" err="1" smtClean="0"/>
              <a:t>презентації</a:t>
            </a:r>
            <a:r>
              <a:rPr lang="ru-RU" smtClean="0"/>
              <a:t> Укладено</a:t>
            </a:r>
            <a:r>
              <a:rPr lang="ru-RU" dirty="0" smtClean="0"/>
              <a:t> за </a:t>
            </a:r>
            <a:r>
              <a:rPr lang="ru-RU" dirty="0" err="1" smtClean="0"/>
              <a:t>положеннями</a:t>
            </a:r>
            <a:r>
              <a:rPr lang="ru-RU" dirty="0" smtClean="0"/>
              <a:t> ЗУ «</a:t>
            </a:r>
            <a:r>
              <a:rPr lang="ru-RU" b="1" dirty="0"/>
              <a:t>Про </a:t>
            </a:r>
            <a:r>
              <a:rPr lang="ru-RU" b="1" dirty="0" err="1"/>
              <a:t>запобігання</a:t>
            </a:r>
            <a:r>
              <a:rPr lang="ru-RU" b="1" dirty="0"/>
              <a:t> та </a:t>
            </a:r>
            <a:r>
              <a:rPr lang="ru-RU" b="1" dirty="0" err="1"/>
              <a:t>протидію</a:t>
            </a:r>
            <a:r>
              <a:rPr lang="ru-RU" b="1" dirty="0"/>
              <a:t> </a:t>
            </a:r>
            <a:r>
              <a:rPr lang="ru-RU" b="1" dirty="0" err="1"/>
              <a:t>легалізації</a:t>
            </a:r>
            <a:r>
              <a:rPr lang="ru-RU" b="1" dirty="0"/>
              <a:t> (</a:t>
            </a:r>
            <a:r>
              <a:rPr lang="ru-RU" b="1" dirty="0" err="1"/>
              <a:t>відмиванню</a:t>
            </a:r>
            <a:r>
              <a:rPr lang="ru-RU" b="1" dirty="0"/>
              <a:t>) </a:t>
            </a:r>
            <a:r>
              <a:rPr lang="ru-RU" b="1" dirty="0" err="1"/>
              <a:t>доходів</a:t>
            </a:r>
            <a:r>
              <a:rPr lang="ru-RU" b="1" dirty="0"/>
              <a:t>, </a:t>
            </a:r>
            <a:r>
              <a:rPr lang="ru-RU" b="1" dirty="0" err="1"/>
              <a:t>одержаних</a:t>
            </a:r>
            <a:r>
              <a:rPr lang="ru-RU" b="1" dirty="0"/>
              <a:t> </a:t>
            </a:r>
            <a:r>
              <a:rPr lang="ru-RU" b="1" dirty="0" err="1"/>
              <a:t>злочинним</a:t>
            </a:r>
            <a:r>
              <a:rPr lang="ru-RU" b="1" dirty="0"/>
              <a:t> шляхом, </a:t>
            </a:r>
            <a:r>
              <a:rPr lang="ru-RU" b="1" dirty="0" err="1"/>
              <a:t>фінансуванню</a:t>
            </a:r>
            <a:r>
              <a:rPr lang="ru-RU" b="1" dirty="0"/>
              <a:t> </a:t>
            </a:r>
            <a:r>
              <a:rPr lang="ru-RU" b="1" dirty="0" err="1"/>
              <a:t>тероризму</a:t>
            </a:r>
            <a:r>
              <a:rPr lang="ru-RU" b="1" dirty="0"/>
              <a:t> та </a:t>
            </a:r>
            <a:r>
              <a:rPr lang="ru-RU" b="1" dirty="0" err="1"/>
              <a:t>фінансуванню</a:t>
            </a:r>
            <a:r>
              <a:rPr lang="ru-RU" b="1" dirty="0"/>
              <a:t> </a:t>
            </a:r>
            <a:r>
              <a:rPr lang="ru-RU" b="1" dirty="0" err="1"/>
              <a:t>розповсюдження</a:t>
            </a:r>
            <a:r>
              <a:rPr lang="ru-RU" b="1" dirty="0"/>
              <a:t> </a:t>
            </a:r>
            <a:r>
              <a:rPr lang="ru-RU" b="1" dirty="0" err="1"/>
              <a:t>зброї</a:t>
            </a:r>
            <a:r>
              <a:rPr lang="ru-RU" b="1" dirty="0"/>
              <a:t> </a:t>
            </a:r>
            <a:r>
              <a:rPr lang="ru-RU" b="1" dirty="0" err="1"/>
              <a:t>масового</a:t>
            </a:r>
            <a:r>
              <a:rPr lang="ru-RU" b="1" dirty="0"/>
              <a:t> </a:t>
            </a:r>
            <a:r>
              <a:rPr lang="ru-RU" b="1" dirty="0" err="1"/>
              <a:t>знищення</a:t>
            </a:r>
            <a:r>
              <a:rPr lang="ru-RU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5328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450376"/>
            <a:ext cx="10363826" cy="5340823"/>
          </a:xfrm>
        </p:spPr>
        <p:txBody>
          <a:bodyPr>
            <a:normAutofit fontScale="85000" lnSpcReduction="10000"/>
          </a:bodyPr>
          <a:lstStyle/>
          <a:p>
            <a:r>
              <a:rPr lang="ru-RU" b="1" u="sng" cap="none" dirty="0" err="1" smtClean="0"/>
              <a:t>Державний</a:t>
            </a:r>
            <a:r>
              <a:rPr lang="ru-RU" b="1" u="sng" cap="none" dirty="0" smtClean="0"/>
              <a:t> </a:t>
            </a:r>
            <a:r>
              <a:rPr lang="ru-RU" b="1" u="sng" cap="none" dirty="0" err="1" smtClean="0"/>
              <a:t>фінансовий</a:t>
            </a:r>
            <a:r>
              <a:rPr lang="ru-RU" b="1" u="sng" cap="none" dirty="0" smtClean="0"/>
              <a:t> </a:t>
            </a:r>
            <a:r>
              <a:rPr lang="ru-RU" b="1" u="sng" cap="none" dirty="0" err="1" smtClean="0"/>
              <a:t>моніторинг</a:t>
            </a:r>
            <a:r>
              <a:rPr lang="ru-RU" b="1" u="sng" cap="none" dirty="0" smtClean="0"/>
              <a:t> </a:t>
            </a:r>
            <a:r>
              <a:rPr lang="ru-RU" b="1" u="sng" cap="none" dirty="0" err="1" smtClean="0"/>
              <a:t>спеціально</a:t>
            </a:r>
            <a:r>
              <a:rPr lang="ru-RU" b="1" u="sng" cap="none" dirty="0" smtClean="0"/>
              <a:t> </a:t>
            </a:r>
            <a:r>
              <a:rPr lang="ru-RU" b="1" u="sng" cap="none" dirty="0" err="1" smtClean="0"/>
              <a:t>уповноваженого</a:t>
            </a:r>
            <a:r>
              <a:rPr lang="ru-RU" b="1" u="sng" cap="none" dirty="0" smtClean="0"/>
              <a:t> органу</a:t>
            </a:r>
            <a:r>
              <a:rPr lang="ru-RU" cap="none" dirty="0" smtClean="0"/>
              <a:t> - </a:t>
            </a:r>
            <a:r>
              <a:rPr lang="ru-RU" cap="none" dirty="0" err="1" smtClean="0"/>
              <a:t>сукупність</a:t>
            </a:r>
            <a:r>
              <a:rPr lang="ru-RU" cap="none" dirty="0" smtClean="0"/>
              <a:t> </a:t>
            </a:r>
            <a:r>
              <a:rPr lang="ru-RU" cap="none" dirty="0" err="1" smtClean="0"/>
              <a:t>заходів</a:t>
            </a:r>
            <a:r>
              <a:rPr lang="ru-RU" cap="none" dirty="0" smtClean="0"/>
              <a:t> </a:t>
            </a:r>
            <a:r>
              <a:rPr lang="ru-RU" cap="none" dirty="0" err="1" smtClean="0"/>
              <a:t>із</a:t>
            </a:r>
            <a:r>
              <a:rPr lang="ru-RU" cap="none" dirty="0" smtClean="0"/>
              <a:t> </a:t>
            </a:r>
            <a:r>
              <a:rPr lang="ru-RU" cap="none" dirty="0" err="1" smtClean="0"/>
              <a:t>збору</a:t>
            </a:r>
            <a:r>
              <a:rPr lang="ru-RU" cap="none" dirty="0" smtClean="0"/>
              <a:t>, </a:t>
            </a:r>
            <a:r>
              <a:rPr lang="ru-RU" cap="none" dirty="0" err="1" smtClean="0"/>
              <a:t>обробки</a:t>
            </a:r>
            <a:r>
              <a:rPr lang="ru-RU" cap="none" dirty="0" smtClean="0"/>
              <a:t> та </a:t>
            </a:r>
            <a:r>
              <a:rPr lang="ru-RU" cap="none" dirty="0" err="1" smtClean="0"/>
              <a:t>аналізу</a:t>
            </a:r>
            <a:r>
              <a:rPr lang="ru-RU" cap="none" dirty="0" smtClean="0"/>
              <a:t> </a:t>
            </a:r>
            <a:r>
              <a:rPr lang="ru-RU" cap="none" dirty="0" err="1" smtClean="0"/>
              <a:t>інформації</a:t>
            </a:r>
            <a:r>
              <a:rPr lang="ru-RU" cap="none" dirty="0" smtClean="0"/>
              <a:t> про </a:t>
            </a:r>
            <a:r>
              <a:rPr lang="ru-RU" cap="none" dirty="0" err="1" smtClean="0"/>
              <a:t>фінансові</a:t>
            </a:r>
            <a:r>
              <a:rPr lang="ru-RU" cap="none" dirty="0" smtClean="0"/>
              <a:t> </a:t>
            </a:r>
            <a:r>
              <a:rPr lang="ru-RU" cap="none" dirty="0" err="1" smtClean="0"/>
              <a:t>операції</a:t>
            </a:r>
            <a:r>
              <a:rPr lang="ru-RU" cap="none" dirty="0" smtClean="0"/>
              <a:t>, </a:t>
            </a:r>
            <a:r>
              <a:rPr lang="ru-RU" cap="none" dirty="0" err="1" smtClean="0"/>
              <a:t>що</a:t>
            </a:r>
            <a:r>
              <a:rPr lang="ru-RU" cap="none" dirty="0" smtClean="0"/>
              <a:t> </a:t>
            </a:r>
            <a:r>
              <a:rPr lang="ru-RU" cap="none" dirty="0" err="1" smtClean="0"/>
              <a:t>подається</a:t>
            </a:r>
            <a:r>
              <a:rPr lang="ru-RU" cap="none" dirty="0" smtClean="0"/>
              <a:t> до </a:t>
            </a:r>
            <a:r>
              <a:rPr lang="ru-RU" cap="none" dirty="0" err="1" smtClean="0"/>
              <a:t>спеціально</a:t>
            </a:r>
            <a:r>
              <a:rPr lang="ru-RU" cap="none" dirty="0" smtClean="0"/>
              <a:t> </a:t>
            </a:r>
            <a:r>
              <a:rPr lang="ru-RU" cap="none" dirty="0" err="1" smtClean="0"/>
              <a:t>уповноваженого</a:t>
            </a:r>
            <a:r>
              <a:rPr lang="ru-RU" cap="none" dirty="0" smtClean="0"/>
              <a:t> органу </a:t>
            </a:r>
            <a:r>
              <a:rPr lang="ru-RU" cap="none" dirty="0" err="1" smtClean="0"/>
              <a:t>суб’єктами</a:t>
            </a:r>
            <a:r>
              <a:rPr lang="ru-RU" cap="none" dirty="0" smtClean="0"/>
              <a:t> </a:t>
            </a:r>
            <a:r>
              <a:rPr lang="ru-RU" cap="none" dirty="0" err="1" smtClean="0"/>
              <a:t>первинного</a:t>
            </a:r>
            <a:r>
              <a:rPr lang="ru-RU" cap="none" dirty="0" smtClean="0"/>
              <a:t> і державного </a:t>
            </a:r>
            <a:r>
              <a:rPr lang="ru-RU" cap="none" dirty="0" err="1" smtClean="0"/>
              <a:t>фінансового</a:t>
            </a:r>
            <a:r>
              <a:rPr lang="ru-RU" cap="none" dirty="0" smtClean="0"/>
              <a:t> </a:t>
            </a:r>
            <a:r>
              <a:rPr lang="ru-RU" cap="none" dirty="0" err="1" smtClean="0"/>
              <a:t>моніторингу</a:t>
            </a:r>
            <a:r>
              <a:rPr lang="ru-RU" cap="none" dirty="0" smtClean="0"/>
              <a:t> та </a:t>
            </a:r>
            <a:r>
              <a:rPr lang="ru-RU" cap="none" dirty="0" err="1" smtClean="0"/>
              <a:t>іншими</a:t>
            </a:r>
            <a:r>
              <a:rPr lang="ru-RU" cap="none" dirty="0" smtClean="0"/>
              <a:t> </a:t>
            </a:r>
            <a:r>
              <a:rPr lang="ru-RU" cap="none" dirty="0" err="1" smtClean="0"/>
              <a:t>державними</a:t>
            </a:r>
            <a:r>
              <a:rPr lang="ru-RU" cap="none" dirty="0" smtClean="0"/>
              <a:t> органами, </a:t>
            </a:r>
            <a:r>
              <a:rPr lang="ru-RU" cap="none" dirty="0" err="1" smtClean="0"/>
              <a:t>відповідними</a:t>
            </a:r>
            <a:r>
              <a:rPr lang="ru-RU" cap="none" dirty="0" smtClean="0"/>
              <a:t> органами </a:t>
            </a:r>
            <a:r>
              <a:rPr lang="ru-RU" cap="none" dirty="0" err="1" smtClean="0"/>
              <a:t>іноземних</a:t>
            </a:r>
            <a:r>
              <a:rPr lang="ru-RU" cap="none" dirty="0" smtClean="0"/>
              <a:t> держав, </a:t>
            </a:r>
            <a:r>
              <a:rPr lang="ru-RU" cap="none" dirty="0" err="1" smtClean="0"/>
              <a:t>іншої</a:t>
            </a:r>
            <a:r>
              <a:rPr lang="ru-RU" cap="none" dirty="0" smtClean="0"/>
              <a:t> </a:t>
            </a:r>
            <a:r>
              <a:rPr lang="ru-RU" cap="none" dirty="0" err="1" smtClean="0"/>
              <a:t>інформації</a:t>
            </a:r>
            <a:r>
              <a:rPr lang="ru-RU" cap="none" dirty="0" smtClean="0"/>
              <a:t>, </a:t>
            </a:r>
            <a:r>
              <a:rPr lang="ru-RU" cap="none" dirty="0" err="1" smtClean="0"/>
              <a:t>що</a:t>
            </a:r>
            <a:r>
              <a:rPr lang="ru-RU" cap="none" dirty="0" smtClean="0"/>
              <a:t> </a:t>
            </a:r>
            <a:r>
              <a:rPr lang="ru-RU" cap="none" dirty="0" err="1" smtClean="0"/>
              <a:t>може</a:t>
            </a:r>
            <a:r>
              <a:rPr lang="ru-RU" cap="none" dirty="0" smtClean="0"/>
              <a:t> бути </a:t>
            </a:r>
            <a:r>
              <a:rPr lang="ru-RU" cap="none" dirty="0" err="1" smtClean="0"/>
              <a:t>пов’язана</a:t>
            </a:r>
            <a:r>
              <a:rPr lang="ru-RU" cap="none" dirty="0" smtClean="0"/>
              <a:t> з </a:t>
            </a:r>
            <a:r>
              <a:rPr lang="ru-RU" cap="none" dirty="0" err="1" smtClean="0"/>
              <a:t>підозрою</a:t>
            </a:r>
            <a:r>
              <a:rPr lang="ru-RU" cap="none" dirty="0" smtClean="0"/>
              <a:t> в </a:t>
            </a:r>
            <a:r>
              <a:rPr lang="ru-RU" cap="none" dirty="0" err="1" smtClean="0"/>
              <a:t>легалізації</a:t>
            </a:r>
            <a:r>
              <a:rPr lang="ru-RU" cap="none" dirty="0" smtClean="0"/>
              <a:t> (</a:t>
            </a:r>
            <a:r>
              <a:rPr lang="ru-RU" cap="none" dirty="0" err="1" smtClean="0"/>
              <a:t>відмиванні</a:t>
            </a:r>
            <a:r>
              <a:rPr lang="ru-RU" cap="none" dirty="0" smtClean="0"/>
              <a:t>) </a:t>
            </a:r>
            <a:r>
              <a:rPr lang="ru-RU" cap="none" dirty="0" err="1" smtClean="0"/>
              <a:t>доходів</a:t>
            </a:r>
            <a:r>
              <a:rPr lang="ru-RU" cap="none" dirty="0" smtClean="0"/>
              <a:t>, </a:t>
            </a:r>
            <a:r>
              <a:rPr lang="ru-RU" cap="none" dirty="0" err="1" smtClean="0"/>
              <a:t>одержаних</a:t>
            </a:r>
            <a:r>
              <a:rPr lang="ru-RU" cap="none" dirty="0" smtClean="0"/>
              <a:t> </a:t>
            </a:r>
            <a:r>
              <a:rPr lang="ru-RU" cap="none" dirty="0" err="1" smtClean="0"/>
              <a:t>злочинним</a:t>
            </a:r>
            <a:r>
              <a:rPr lang="ru-RU" cap="none" dirty="0" smtClean="0"/>
              <a:t> шляхом, </a:t>
            </a:r>
            <a:r>
              <a:rPr lang="ru-RU" cap="none" dirty="0" err="1" smtClean="0"/>
              <a:t>фінансуванні</a:t>
            </a:r>
            <a:r>
              <a:rPr lang="ru-RU" cap="none" dirty="0" smtClean="0"/>
              <a:t> </a:t>
            </a:r>
            <a:r>
              <a:rPr lang="ru-RU" cap="none" dirty="0" err="1" smtClean="0"/>
              <a:t>тероризму</a:t>
            </a:r>
            <a:r>
              <a:rPr lang="ru-RU" cap="none" dirty="0" smtClean="0"/>
              <a:t> та/</a:t>
            </a:r>
            <a:r>
              <a:rPr lang="ru-RU" cap="none" dirty="0" err="1" smtClean="0"/>
              <a:t>або</a:t>
            </a:r>
            <a:r>
              <a:rPr lang="ru-RU" cap="none" dirty="0" smtClean="0"/>
              <a:t> </a:t>
            </a:r>
            <a:r>
              <a:rPr lang="ru-RU" cap="none" dirty="0" err="1" smtClean="0"/>
              <a:t>фінансуванні</a:t>
            </a:r>
            <a:r>
              <a:rPr lang="ru-RU" cap="none" dirty="0" smtClean="0"/>
              <a:t> </a:t>
            </a:r>
            <a:r>
              <a:rPr lang="ru-RU" cap="none" dirty="0" err="1" smtClean="0"/>
              <a:t>розповсюдження</a:t>
            </a:r>
            <a:r>
              <a:rPr lang="ru-RU" cap="none" dirty="0" smtClean="0"/>
              <a:t> </a:t>
            </a:r>
            <a:r>
              <a:rPr lang="ru-RU" cap="none" dirty="0" err="1" smtClean="0"/>
              <a:t>зброї</a:t>
            </a:r>
            <a:r>
              <a:rPr lang="ru-RU" cap="none" dirty="0" smtClean="0"/>
              <a:t> </a:t>
            </a:r>
            <a:r>
              <a:rPr lang="ru-RU" cap="none" dirty="0" err="1" smtClean="0"/>
              <a:t>масового</a:t>
            </a:r>
            <a:r>
              <a:rPr lang="ru-RU" cap="none" dirty="0" smtClean="0"/>
              <a:t> </a:t>
            </a:r>
            <a:r>
              <a:rPr lang="ru-RU" cap="none" dirty="0" err="1" smtClean="0"/>
              <a:t>знищення</a:t>
            </a:r>
            <a:r>
              <a:rPr lang="ru-RU" cap="none" dirty="0" smtClean="0"/>
              <a:t> та/</a:t>
            </a:r>
            <a:r>
              <a:rPr lang="ru-RU" cap="none" dirty="0" err="1" smtClean="0"/>
              <a:t>або</a:t>
            </a:r>
            <a:r>
              <a:rPr lang="ru-RU" cap="none" dirty="0" smtClean="0"/>
              <a:t> з </a:t>
            </a:r>
            <a:r>
              <a:rPr lang="ru-RU" cap="none" dirty="0" err="1" smtClean="0"/>
              <a:t>іншими</a:t>
            </a:r>
            <a:r>
              <a:rPr lang="ru-RU" cap="none" dirty="0" smtClean="0"/>
              <a:t> </a:t>
            </a:r>
            <a:r>
              <a:rPr lang="ru-RU" cap="none" dirty="0" err="1" smtClean="0"/>
              <a:t>незаконними</a:t>
            </a:r>
            <a:r>
              <a:rPr lang="ru-RU" cap="none" dirty="0" smtClean="0"/>
              <a:t> </a:t>
            </a:r>
            <a:r>
              <a:rPr lang="ru-RU" cap="none" dirty="0" err="1" smtClean="0"/>
              <a:t>фінансовими</a:t>
            </a:r>
            <a:r>
              <a:rPr lang="ru-RU" cap="none" dirty="0" smtClean="0"/>
              <a:t> </a:t>
            </a:r>
            <a:r>
              <a:rPr lang="ru-RU" cap="none" dirty="0" err="1" smtClean="0"/>
              <a:t>операціями</a:t>
            </a:r>
            <a:r>
              <a:rPr lang="ru-RU" cap="none" dirty="0" smtClean="0"/>
              <a:t>, а </a:t>
            </a:r>
            <a:r>
              <a:rPr lang="ru-RU" cap="none" dirty="0" err="1" smtClean="0"/>
              <a:t>також</a:t>
            </a:r>
            <a:r>
              <a:rPr lang="ru-RU" cap="none" dirty="0" smtClean="0"/>
              <a:t> </a:t>
            </a:r>
            <a:r>
              <a:rPr lang="ru-RU" cap="none" dirty="0" err="1" smtClean="0"/>
              <a:t>заходів</a:t>
            </a:r>
            <a:r>
              <a:rPr lang="ru-RU" cap="none" dirty="0" smtClean="0"/>
              <a:t> з </a:t>
            </a:r>
            <a:r>
              <a:rPr lang="ru-RU" cap="none" dirty="0" err="1" smtClean="0"/>
              <a:t>перевірки</a:t>
            </a:r>
            <a:r>
              <a:rPr lang="ru-RU" cap="none" dirty="0" smtClean="0"/>
              <a:t> </a:t>
            </a:r>
            <a:r>
              <a:rPr lang="ru-RU" cap="none" dirty="0" err="1" smtClean="0"/>
              <a:t>такої</a:t>
            </a:r>
            <a:r>
              <a:rPr lang="ru-RU" cap="none" dirty="0" smtClean="0"/>
              <a:t> </a:t>
            </a:r>
            <a:r>
              <a:rPr lang="ru-RU" cap="none" dirty="0" err="1" smtClean="0"/>
              <a:t>інформації</a:t>
            </a:r>
            <a:r>
              <a:rPr lang="ru-RU" cap="none" dirty="0" smtClean="0"/>
              <a:t> </a:t>
            </a:r>
            <a:r>
              <a:rPr lang="ru-RU" cap="none" dirty="0" err="1" smtClean="0"/>
              <a:t>згідно</a:t>
            </a:r>
            <a:r>
              <a:rPr lang="ru-RU" cap="none" dirty="0" smtClean="0"/>
              <a:t> </a:t>
            </a:r>
            <a:r>
              <a:rPr lang="ru-RU" cap="none" dirty="0" err="1" smtClean="0"/>
              <a:t>із</a:t>
            </a:r>
            <a:r>
              <a:rPr lang="ru-RU" cap="none" dirty="0" smtClean="0"/>
              <a:t> </a:t>
            </a:r>
            <a:r>
              <a:rPr lang="ru-RU" cap="none" dirty="0" err="1" smtClean="0"/>
              <a:t>законодавством</a:t>
            </a:r>
            <a:r>
              <a:rPr lang="ru-RU" cap="none" dirty="0" smtClean="0"/>
              <a:t> </a:t>
            </a:r>
            <a:r>
              <a:rPr lang="ru-RU" cap="none" dirty="0" err="1" smtClean="0"/>
              <a:t>україни</a:t>
            </a:r>
            <a:r>
              <a:rPr lang="ru-RU" cap="none" dirty="0" smtClean="0"/>
              <a:t> та </a:t>
            </a:r>
            <a:r>
              <a:rPr lang="ru-RU" cap="none" dirty="0" err="1" smtClean="0"/>
              <a:t>інших</a:t>
            </a:r>
            <a:r>
              <a:rPr lang="ru-RU" cap="none" dirty="0" smtClean="0"/>
              <a:t> </a:t>
            </a:r>
            <a:r>
              <a:rPr lang="ru-RU" cap="none" dirty="0" err="1" smtClean="0"/>
              <a:t>заходів</a:t>
            </a:r>
            <a:r>
              <a:rPr lang="ru-RU" cap="none" dirty="0" smtClean="0"/>
              <a:t>, </a:t>
            </a:r>
            <a:r>
              <a:rPr lang="ru-RU" cap="none" dirty="0" err="1" smtClean="0"/>
              <a:t>спрямованих</a:t>
            </a:r>
            <a:r>
              <a:rPr lang="ru-RU" cap="none" dirty="0" smtClean="0"/>
              <a:t> на </a:t>
            </a:r>
            <a:r>
              <a:rPr lang="ru-RU" cap="none" dirty="0" err="1" smtClean="0"/>
              <a:t>виконання</a:t>
            </a:r>
            <a:r>
              <a:rPr lang="ru-RU" cap="none" dirty="0" smtClean="0"/>
              <a:t> </a:t>
            </a:r>
            <a:r>
              <a:rPr lang="ru-RU" cap="none" dirty="0" err="1" smtClean="0"/>
              <a:t>вимог</a:t>
            </a:r>
            <a:r>
              <a:rPr lang="ru-RU" cap="none" dirty="0" smtClean="0"/>
              <a:t> </a:t>
            </a:r>
            <a:r>
              <a:rPr lang="ru-RU" cap="none" dirty="0" err="1" smtClean="0"/>
              <a:t>законодавства</a:t>
            </a:r>
            <a:r>
              <a:rPr lang="ru-RU" cap="none" dirty="0" smtClean="0"/>
              <a:t> у </a:t>
            </a:r>
            <a:r>
              <a:rPr lang="ru-RU" cap="none" dirty="0" err="1" smtClean="0"/>
              <a:t>сфері</a:t>
            </a:r>
            <a:r>
              <a:rPr lang="ru-RU" cap="none" dirty="0" smtClean="0"/>
              <a:t> </a:t>
            </a:r>
            <a:r>
              <a:rPr lang="ru-RU" cap="none" dirty="0" err="1" smtClean="0"/>
              <a:t>запобігання</a:t>
            </a:r>
            <a:r>
              <a:rPr lang="ru-RU" cap="none" dirty="0" smtClean="0"/>
              <a:t> та </a:t>
            </a:r>
            <a:r>
              <a:rPr lang="ru-RU" cap="none" dirty="0" err="1" smtClean="0"/>
              <a:t>протидії</a:t>
            </a:r>
            <a:r>
              <a:rPr lang="ru-RU" cap="none" dirty="0" smtClean="0"/>
              <a:t>;</a:t>
            </a:r>
          </a:p>
          <a:p>
            <a:r>
              <a:rPr lang="ru-RU" b="1" u="sng" cap="none" dirty="0" err="1" smtClean="0"/>
              <a:t>Державний</a:t>
            </a:r>
            <a:r>
              <a:rPr lang="ru-RU" b="1" u="sng" cap="none" dirty="0" smtClean="0"/>
              <a:t> </a:t>
            </a:r>
            <a:r>
              <a:rPr lang="ru-RU" b="1" u="sng" cap="none" dirty="0" err="1" smtClean="0"/>
              <a:t>фінансовий</a:t>
            </a:r>
            <a:r>
              <a:rPr lang="ru-RU" b="1" u="sng" cap="none" dirty="0" smtClean="0"/>
              <a:t> </a:t>
            </a:r>
            <a:r>
              <a:rPr lang="ru-RU" b="1" u="sng" cap="none" dirty="0" err="1" smtClean="0"/>
              <a:t>моніторинг</a:t>
            </a:r>
            <a:r>
              <a:rPr lang="ru-RU" b="1" u="sng" cap="none" dirty="0" smtClean="0"/>
              <a:t> </a:t>
            </a:r>
            <a:r>
              <a:rPr lang="ru-RU" b="1" u="sng" cap="none" dirty="0" err="1" smtClean="0"/>
              <a:t>інших</a:t>
            </a:r>
            <a:r>
              <a:rPr lang="ru-RU" b="1" u="sng" cap="none" dirty="0" smtClean="0"/>
              <a:t> </a:t>
            </a:r>
            <a:r>
              <a:rPr lang="ru-RU" b="1" u="sng" cap="none" dirty="0" err="1" smtClean="0"/>
              <a:t>суб’єктів</a:t>
            </a:r>
            <a:r>
              <a:rPr lang="ru-RU" b="1" u="sng" cap="none" dirty="0" smtClean="0"/>
              <a:t> державного </a:t>
            </a:r>
            <a:r>
              <a:rPr lang="ru-RU" b="1" u="sng" cap="none" dirty="0" err="1" smtClean="0"/>
              <a:t>фінансового</a:t>
            </a:r>
            <a:r>
              <a:rPr lang="ru-RU" b="1" u="sng" cap="none" dirty="0" smtClean="0"/>
              <a:t> </a:t>
            </a:r>
            <a:r>
              <a:rPr lang="ru-RU" b="1" u="sng" cap="none" dirty="0" err="1" smtClean="0"/>
              <a:t>моніторингу</a:t>
            </a:r>
            <a:r>
              <a:rPr lang="ru-RU" cap="none" dirty="0" smtClean="0"/>
              <a:t> - </a:t>
            </a:r>
            <a:r>
              <a:rPr lang="ru-RU" cap="none" dirty="0" err="1" smtClean="0"/>
              <a:t>сукупність</a:t>
            </a:r>
            <a:r>
              <a:rPr lang="ru-RU" cap="none" dirty="0" smtClean="0"/>
              <a:t> </a:t>
            </a:r>
            <a:r>
              <a:rPr lang="ru-RU" cap="none" dirty="0" err="1" smtClean="0"/>
              <a:t>заходів</a:t>
            </a:r>
            <a:r>
              <a:rPr lang="ru-RU" cap="none" dirty="0" smtClean="0"/>
              <a:t>, </a:t>
            </a:r>
            <a:r>
              <a:rPr lang="ru-RU" cap="none" dirty="0" err="1" smtClean="0"/>
              <a:t>що</a:t>
            </a:r>
            <a:r>
              <a:rPr lang="ru-RU" cap="none" dirty="0" smtClean="0"/>
              <a:t> </a:t>
            </a:r>
            <a:r>
              <a:rPr lang="ru-RU" cap="none" dirty="0" err="1" smtClean="0"/>
              <a:t>вживаються</a:t>
            </a:r>
            <a:r>
              <a:rPr lang="ru-RU" cap="none" dirty="0" smtClean="0"/>
              <a:t> </a:t>
            </a:r>
            <a:r>
              <a:rPr lang="ru-RU" cap="none" dirty="0" err="1" smtClean="0"/>
              <a:t>іншими</a:t>
            </a:r>
            <a:r>
              <a:rPr lang="ru-RU" cap="none" dirty="0" smtClean="0"/>
              <a:t> </a:t>
            </a:r>
            <a:r>
              <a:rPr lang="ru-RU" cap="none" dirty="0" err="1" smtClean="0"/>
              <a:t>суб’єктами</a:t>
            </a:r>
            <a:r>
              <a:rPr lang="ru-RU" cap="none" dirty="0" smtClean="0"/>
              <a:t>, </a:t>
            </a:r>
            <a:r>
              <a:rPr lang="ru-RU" cap="none" dirty="0" err="1" smtClean="0"/>
              <a:t>визначеними</a:t>
            </a:r>
            <a:r>
              <a:rPr lang="ru-RU" cap="none" dirty="0" smtClean="0"/>
              <a:t> </a:t>
            </a:r>
            <a:r>
              <a:rPr lang="ru-RU" cap="none" dirty="0" err="1" smtClean="0"/>
              <a:t>частиною</a:t>
            </a:r>
            <a:r>
              <a:rPr lang="ru-RU" cap="none" dirty="0" smtClean="0"/>
              <a:t> </a:t>
            </a:r>
            <a:r>
              <a:rPr lang="ru-RU" cap="none" dirty="0" err="1" smtClean="0"/>
              <a:t>третьою</a:t>
            </a:r>
            <a:r>
              <a:rPr lang="ru-RU" cap="none" dirty="0" smtClean="0"/>
              <a:t> </a:t>
            </a:r>
            <a:r>
              <a:rPr lang="ru-RU" cap="none" dirty="0" err="1" smtClean="0"/>
              <a:t>статті</a:t>
            </a:r>
            <a:r>
              <a:rPr lang="ru-RU" cap="none" dirty="0" smtClean="0"/>
              <a:t> 6 </a:t>
            </a:r>
            <a:r>
              <a:rPr lang="ru-RU" cap="none" dirty="0" err="1" smtClean="0"/>
              <a:t>цього</a:t>
            </a:r>
            <a:r>
              <a:rPr lang="ru-RU" cap="none" dirty="0" smtClean="0"/>
              <a:t> закону, і </a:t>
            </a:r>
            <a:r>
              <a:rPr lang="ru-RU" cap="none" dirty="0" err="1" smtClean="0"/>
              <a:t>спрямовані</a:t>
            </a:r>
            <a:r>
              <a:rPr lang="ru-RU" cap="none" dirty="0" smtClean="0"/>
              <a:t> на </a:t>
            </a:r>
            <a:r>
              <a:rPr lang="ru-RU" cap="none" dirty="0" err="1" smtClean="0"/>
              <a:t>виконання</a:t>
            </a:r>
            <a:r>
              <a:rPr lang="ru-RU" cap="none" dirty="0" smtClean="0"/>
              <a:t> </a:t>
            </a:r>
            <a:r>
              <a:rPr lang="ru-RU" cap="none" dirty="0" err="1" smtClean="0"/>
              <a:t>вимог</a:t>
            </a:r>
            <a:r>
              <a:rPr lang="ru-RU" cap="none" dirty="0" smtClean="0"/>
              <a:t> </a:t>
            </a:r>
            <a:r>
              <a:rPr lang="ru-RU" cap="none" dirty="0" err="1" smtClean="0"/>
              <a:t>законодавства</a:t>
            </a:r>
            <a:r>
              <a:rPr lang="ru-RU" cap="none" dirty="0" smtClean="0"/>
              <a:t> у </a:t>
            </a:r>
            <a:r>
              <a:rPr lang="ru-RU" cap="none" dirty="0" err="1" smtClean="0"/>
              <a:t>сфері</a:t>
            </a:r>
            <a:r>
              <a:rPr lang="ru-RU" cap="none" dirty="0" smtClean="0"/>
              <a:t> </a:t>
            </a:r>
            <a:r>
              <a:rPr lang="ru-RU" cap="none" dirty="0" err="1" smtClean="0"/>
              <a:t>запобігання</a:t>
            </a:r>
            <a:r>
              <a:rPr lang="ru-RU" cap="none" dirty="0" smtClean="0"/>
              <a:t> та </a:t>
            </a:r>
            <a:r>
              <a:rPr lang="ru-RU" cap="none" dirty="0" err="1" smtClean="0"/>
              <a:t>протидії</a:t>
            </a:r>
            <a:r>
              <a:rPr lang="ru-RU" cap="none" dirty="0" smtClean="0"/>
              <a:t>;</a:t>
            </a:r>
          </a:p>
          <a:p>
            <a:r>
              <a:rPr lang="ru-RU" b="1" u="sng" cap="none" dirty="0" err="1" smtClean="0"/>
              <a:t>Первинний</a:t>
            </a:r>
            <a:r>
              <a:rPr lang="ru-RU" b="1" u="sng" cap="none" dirty="0" smtClean="0"/>
              <a:t> </a:t>
            </a:r>
            <a:r>
              <a:rPr lang="ru-RU" b="1" u="sng" cap="none" dirty="0" err="1" smtClean="0"/>
              <a:t>фінансовий</a:t>
            </a:r>
            <a:r>
              <a:rPr lang="ru-RU" b="1" u="sng" cap="none" dirty="0" smtClean="0"/>
              <a:t> </a:t>
            </a:r>
            <a:r>
              <a:rPr lang="ru-RU" b="1" u="sng" cap="none" dirty="0" err="1" smtClean="0"/>
              <a:t>моніторинг</a:t>
            </a:r>
            <a:r>
              <a:rPr lang="ru-RU" cap="none" dirty="0" smtClean="0"/>
              <a:t> - </a:t>
            </a:r>
            <a:r>
              <a:rPr lang="ru-RU" cap="none" dirty="0" err="1" smtClean="0"/>
              <a:t>сукупність</a:t>
            </a:r>
            <a:r>
              <a:rPr lang="ru-RU" cap="none" dirty="0" smtClean="0"/>
              <a:t> </a:t>
            </a:r>
            <a:r>
              <a:rPr lang="ru-RU" cap="none" dirty="0" err="1" smtClean="0"/>
              <a:t>заходів</a:t>
            </a:r>
            <a:r>
              <a:rPr lang="ru-RU" cap="none" dirty="0" smtClean="0"/>
              <a:t>, </a:t>
            </a:r>
            <a:r>
              <a:rPr lang="ru-RU" cap="none" dirty="0" err="1" smtClean="0"/>
              <a:t>які</a:t>
            </a:r>
            <a:r>
              <a:rPr lang="ru-RU" cap="none" dirty="0" smtClean="0"/>
              <a:t> </a:t>
            </a:r>
            <a:r>
              <a:rPr lang="ru-RU" cap="none" dirty="0" err="1" smtClean="0"/>
              <a:t>вживаються</a:t>
            </a:r>
            <a:r>
              <a:rPr lang="ru-RU" cap="none" dirty="0" smtClean="0"/>
              <a:t> </a:t>
            </a:r>
            <a:r>
              <a:rPr lang="ru-RU" cap="none" dirty="0" err="1" smtClean="0"/>
              <a:t>суб’єктами</a:t>
            </a:r>
            <a:r>
              <a:rPr lang="ru-RU" cap="none" dirty="0" smtClean="0"/>
              <a:t> </a:t>
            </a:r>
            <a:r>
              <a:rPr lang="ru-RU" cap="none" dirty="0" err="1" smtClean="0"/>
              <a:t>первинного</a:t>
            </a:r>
            <a:r>
              <a:rPr lang="ru-RU" cap="none" dirty="0" smtClean="0"/>
              <a:t> </a:t>
            </a:r>
            <a:r>
              <a:rPr lang="ru-RU" cap="none" dirty="0" err="1" smtClean="0"/>
              <a:t>фінансового</a:t>
            </a:r>
            <a:r>
              <a:rPr lang="ru-RU" cap="none" dirty="0" smtClean="0"/>
              <a:t> </a:t>
            </a:r>
            <a:r>
              <a:rPr lang="ru-RU" cap="none" dirty="0" err="1" smtClean="0"/>
              <a:t>моніторингу</a:t>
            </a:r>
            <a:r>
              <a:rPr lang="ru-RU" cap="none" dirty="0" smtClean="0"/>
              <a:t> і </a:t>
            </a:r>
            <a:r>
              <a:rPr lang="ru-RU" cap="none" dirty="0" err="1" smtClean="0"/>
              <a:t>спрямовані</a:t>
            </a:r>
            <a:r>
              <a:rPr lang="ru-RU" cap="none" dirty="0" smtClean="0"/>
              <a:t> на </a:t>
            </a:r>
            <a:r>
              <a:rPr lang="ru-RU" cap="none" dirty="0" err="1" smtClean="0"/>
              <a:t>виконання</a:t>
            </a:r>
            <a:r>
              <a:rPr lang="ru-RU" cap="none" dirty="0" smtClean="0"/>
              <a:t> </a:t>
            </a:r>
            <a:r>
              <a:rPr lang="ru-RU" cap="none" dirty="0" err="1" smtClean="0"/>
              <a:t>вимог</a:t>
            </a:r>
            <a:r>
              <a:rPr lang="ru-RU" cap="none" dirty="0" smtClean="0"/>
              <a:t> </a:t>
            </a:r>
            <a:r>
              <a:rPr lang="ru-RU" cap="none" dirty="0" err="1" smtClean="0"/>
              <a:t>законодавства</a:t>
            </a:r>
            <a:r>
              <a:rPr lang="ru-RU" cap="none" dirty="0" smtClean="0"/>
              <a:t> у </a:t>
            </a:r>
            <a:r>
              <a:rPr lang="ru-RU" cap="none" dirty="0" err="1" smtClean="0"/>
              <a:t>сфері</a:t>
            </a:r>
            <a:r>
              <a:rPr lang="ru-RU" cap="none" dirty="0" smtClean="0"/>
              <a:t> </a:t>
            </a:r>
            <a:r>
              <a:rPr lang="ru-RU" cap="none" dirty="0" err="1" smtClean="0"/>
              <a:t>запобігання</a:t>
            </a:r>
            <a:r>
              <a:rPr lang="ru-RU" cap="none" dirty="0" smtClean="0"/>
              <a:t> та </a:t>
            </a:r>
            <a:r>
              <a:rPr lang="ru-RU" cap="none" dirty="0" err="1" smtClean="0"/>
              <a:t>протидії</a:t>
            </a:r>
            <a:r>
              <a:rPr lang="ru-RU" cap="none" dirty="0" smtClean="0"/>
              <a:t>.</a:t>
            </a:r>
            <a:endParaRPr lang="ru-RU" cap="none" dirty="0"/>
          </a:p>
        </p:txBody>
      </p:sp>
    </p:spTree>
    <p:extLst>
      <p:ext uri="{BB962C8B-B14F-4D97-AF65-F5344CB8AC3E}">
        <p14:creationId xmlns:p14="http://schemas.microsoft.com/office/powerpoint/2010/main" val="973890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450376"/>
            <a:ext cx="10363826" cy="57457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50" b="1" u="sng" cap="none" dirty="0" err="1"/>
              <a:t>Об’єкт</a:t>
            </a:r>
            <a:r>
              <a:rPr lang="ru-RU" sz="1650" b="1" u="sng" cap="none" dirty="0"/>
              <a:t> </a:t>
            </a:r>
            <a:r>
              <a:rPr lang="ru-RU" sz="1650" b="1" u="sng" cap="none" dirty="0" err="1"/>
              <a:t>фінансового</a:t>
            </a:r>
            <a:r>
              <a:rPr lang="ru-RU" sz="1650" b="1" u="sng" cap="none" dirty="0"/>
              <a:t> </a:t>
            </a:r>
            <a:r>
              <a:rPr lang="ru-RU" sz="1650" b="1" u="sng" cap="none" dirty="0" err="1"/>
              <a:t>моніторингу</a:t>
            </a:r>
            <a:r>
              <a:rPr lang="ru-RU" sz="1650" b="1" u="sng" cap="none" dirty="0"/>
              <a:t> </a:t>
            </a:r>
            <a:r>
              <a:rPr lang="ru-RU" sz="1650" cap="none" dirty="0"/>
              <a:t>- </a:t>
            </a:r>
            <a:r>
              <a:rPr lang="ru-RU" sz="1650" cap="none" dirty="0" err="1"/>
              <a:t>дії</a:t>
            </a:r>
            <a:r>
              <a:rPr lang="ru-RU" sz="1650" cap="none" dirty="0"/>
              <a:t> з активами, </a:t>
            </a:r>
            <a:r>
              <a:rPr lang="ru-RU" sz="1650" cap="none" dirty="0" err="1"/>
              <a:t>пов’язані</a:t>
            </a:r>
            <a:r>
              <a:rPr lang="ru-RU" sz="1650" cap="none" dirty="0"/>
              <a:t> з </a:t>
            </a:r>
            <a:r>
              <a:rPr lang="ru-RU" sz="1650" cap="none" dirty="0" err="1"/>
              <a:t>відповідними</a:t>
            </a:r>
            <a:r>
              <a:rPr lang="ru-RU" sz="1650" cap="none" dirty="0"/>
              <a:t> </a:t>
            </a:r>
            <a:r>
              <a:rPr lang="ru-RU" sz="1650" cap="none" dirty="0" err="1"/>
              <a:t>учасниками</a:t>
            </a:r>
            <a:r>
              <a:rPr lang="ru-RU" sz="1650" cap="none" dirty="0"/>
              <a:t> </a:t>
            </a:r>
            <a:r>
              <a:rPr lang="ru-RU" sz="1650" cap="none" dirty="0" err="1"/>
              <a:t>фінансових</a:t>
            </a:r>
            <a:r>
              <a:rPr lang="ru-RU" sz="1650" cap="none" dirty="0"/>
              <a:t> </a:t>
            </a:r>
            <a:r>
              <a:rPr lang="ru-RU" sz="1650" cap="none" dirty="0" err="1"/>
              <a:t>операцій</a:t>
            </a:r>
            <a:r>
              <a:rPr lang="ru-RU" sz="1650" cap="none" dirty="0"/>
              <a:t>, </a:t>
            </a:r>
            <a:r>
              <a:rPr lang="ru-RU" sz="1650" cap="none" dirty="0" err="1"/>
              <a:t>які</a:t>
            </a:r>
            <a:r>
              <a:rPr lang="ru-RU" sz="1650" cap="none" dirty="0"/>
              <a:t> </a:t>
            </a:r>
            <a:r>
              <a:rPr lang="ru-RU" sz="1650" cap="none" dirty="0" err="1"/>
              <a:t>їх</a:t>
            </a:r>
            <a:r>
              <a:rPr lang="ru-RU" sz="1650" cap="none" dirty="0"/>
              <a:t> </a:t>
            </a:r>
            <a:r>
              <a:rPr lang="ru-RU" sz="1650" cap="none" dirty="0" err="1"/>
              <a:t>проводять</a:t>
            </a:r>
            <a:r>
              <a:rPr lang="ru-RU" sz="1650" cap="none" dirty="0"/>
              <a:t>, за </a:t>
            </a:r>
            <a:r>
              <a:rPr lang="ru-RU" sz="1650" cap="none" dirty="0" err="1"/>
              <a:t>умови</a:t>
            </a:r>
            <a:r>
              <a:rPr lang="ru-RU" sz="1650" cap="none" dirty="0"/>
              <a:t> </a:t>
            </a:r>
            <a:r>
              <a:rPr lang="ru-RU" sz="1650" cap="none" dirty="0" err="1"/>
              <a:t>наявності</a:t>
            </a:r>
            <a:r>
              <a:rPr lang="ru-RU" sz="1650" cap="none" dirty="0"/>
              <a:t> </a:t>
            </a:r>
            <a:r>
              <a:rPr lang="ru-RU" sz="1650" cap="none" dirty="0" err="1"/>
              <a:t>ризиків</a:t>
            </a:r>
            <a:r>
              <a:rPr lang="ru-RU" sz="1650" cap="none" dirty="0"/>
              <a:t> </a:t>
            </a:r>
            <a:r>
              <a:rPr lang="ru-RU" sz="1650" cap="none" dirty="0" err="1"/>
              <a:t>використання</a:t>
            </a:r>
            <a:r>
              <a:rPr lang="ru-RU" sz="1650" cap="none" dirty="0"/>
              <a:t> таких </a:t>
            </a:r>
            <a:r>
              <a:rPr lang="ru-RU" sz="1650" cap="none" dirty="0" err="1"/>
              <a:t>активів</a:t>
            </a:r>
            <a:r>
              <a:rPr lang="ru-RU" sz="1650" cap="none" dirty="0"/>
              <a:t> з метою </a:t>
            </a:r>
            <a:r>
              <a:rPr lang="ru-RU" sz="1650" cap="none" dirty="0" err="1"/>
              <a:t>легалізації</a:t>
            </a:r>
            <a:r>
              <a:rPr lang="ru-RU" sz="1650" cap="none" dirty="0"/>
              <a:t> (</a:t>
            </a:r>
            <a:r>
              <a:rPr lang="ru-RU" sz="1650" cap="none" dirty="0" err="1"/>
              <a:t>відмивання</a:t>
            </a:r>
            <a:r>
              <a:rPr lang="ru-RU" sz="1650" cap="none" dirty="0"/>
              <a:t>) </a:t>
            </a:r>
            <a:r>
              <a:rPr lang="ru-RU" sz="1650" cap="none" dirty="0" err="1"/>
              <a:t>доходів</a:t>
            </a:r>
            <a:r>
              <a:rPr lang="ru-RU" sz="1650" cap="none" dirty="0"/>
              <a:t>, </a:t>
            </a:r>
            <a:r>
              <a:rPr lang="ru-RU" sz="1650" cap="none" dirty="0" err="1"/>
              <a:t>одержаних</a:t>
            </a:r>
            <a:r>
              <a:rPr lang="ru-RU" sz="1650" cap="none" dirty="0"/>
              <a:t> </a:t>
            </a:r>
            <a:r>
              <a:rPr lang="ru-RU" sz="1650" cap="none" dirty="0" err="1"/>
              <a:t>злочинним</a:t>
            </a:r>
            <a:r>
              <a:rPr lang="ru-RU" sz="1650" cap="none" dirty="0"/>
              <a:t> шляхом, </a:t>
            </a:r>
            <a:r>
              <a:rPr lang="ru-RU" sz="1650" cap="none" dirty="0" err="1"/>
              <a:t>фінансування</a:t>
            </a:r>
            <a:r>
              <a:rPr lang="ru-RU" sz="1650" cap="none" dirty="0"/>
              <a:t> </a:t>
            </a:r>
            <a:r>
              <a:rPr lang="ru-RU" sz="1650" cap="none" dirty="0" err="1"/>
              <a:t>тероризму</a:t>
            </a:r>
            <a:r>
              <a:rPr lang="ru-RU" sz="1650" cap="none" dirty="0"/>
              <a:t> та/</a:t>
            </a:r>
            <a:r>
              <a:rPr lang="ru-RU" sz="1650" cap="none" dirty="0" err="1"/>
              <a:t>або</a:t>
            </a:r>
            <a:r>
              <a:rPr lang="ru-RU" sz="1650" cap="none" dirty="0"/>
              <a:t> </a:t>
            </a:r>
            <a:r>
              <a:rPr lang="ru-RU" sz="1650" cap="none" dirty="0" err="1"/>
              <a:t>фінансування</a:t>
            </a:r>
            <a:r>
              <a:rPr lang="ru-RU" sz="1650" cap="none" dirty="0"/>
              <a:t> </a:t>
            </a:r>
            <a:r>
              <a:rPr lang="ru-RU" sz="1650" cap="none" dirty="0" err="1"/>
              <a:t>розповсюдження</a:t>
            </a:r>
            <a:r>
              <a:rPr lang="ru-RU" sz="1650" cap="none" dirty="0"/>
              <a:t> </a:t>
            </a:r>
            <a:r>
              <a:rPr lang="ru-RU" sz="1650" cap="none" dirty="0" err="1"/>
              <a:t>зброї</a:t>
            </a:r>
            <a:r>
              <a:rPr lang="ru-RU" sz="1650" cap="none" dirty="0"/>
              <a:t> </a:t>
            </a:r>
            <a:r>
              <a:rPr lang="ru-RU" sz="1650" cap="none" dirty="0" err="1"/>
              <a:t>масового</a:t>
            </a:r>
            <a:r>
              <a:rPr lang="ru-RU" sz="1650" cap="none" dirty="0"/>
              <a:t> </a:t>
            </a:r>
            <a:r>
              <a:rPr lang="ru-RU" sz="1650" cap="none" dirty="0" err="1"/>
              <a:t>знищення</a:t>
            </a:r>
            <a:r>
              <a:rPr lang="ru-RU" sz="1650" cap="none" dirty="0"/>
              <a:t>, а </a:t>
            </a:r>
            <a:r>
              <a:rPr lang="ru-RU" sz="1650" cap="none" dirty="0" err="1"/>
              <a:t>також</a:t>
            </a:r>
            <a:r>
              <a:rPr lang="ru-RU" sz="1650" cap="none" dirty="0"/>
              <a:t> будь-яка </a:t>
            </a:r>
            <a:r>
              <a:rPr lang="ru-RU" sz="1650" cap="none" dirty="0" err="1"/>
              <a:t>інформація</a:t>
            </a:r>
            <a:r>
              <a:rPr lang="ru-RU" sz="1650" cap="none" dirty="0"/>
              <a:t> про </a:t>
            </a:r>
            <a:r>
              <a:rPr lang="ru-RU" sz="1650" cap="none" dirty="0" err="1"/>
              <a:t>такі</a:t>
            </a:r>
            <a:r>
              <a:rPr lang="ru-RU" sz="1650" cap="none" dirty="0"/>
              <a:t> </a:t>
            </a:r>
            <a:r>
              <a:rPr lang="ru-RU" sz="1650" cap="none" dirty="0" err="1"/>
              <a:t>дії</a:t>
            </a:r>
            <a:r>
              <a:rPr lang="ru-RU" sz="1650" cap="none" dirty="0"/>
              <a:t> </a:t>
            </a:r>
            <a:r>
              <a:rPr lang="ru-RU" sz="1650" cap="none" dirty="0" err="1"/>
              <a:t>чи</a:t>
            </a:r>
            <a:r>
              <a:rPr lang="ru-RU" sz="1650" cap="none" dirty="0"/>
              <a:t> </a:t>
            </a:r>
            <a:r>
              <a:rPr lang="ru-RU" sz="1650" cap="none" dirty="0" err="1"/>
              <a:t>події</a:t>
            </a:r>
            <a:r>
              <a:rPr lang="ru-RU" sz="1650" cap="none" dirty="0"/>
              <a:t>, </a:t>
            </a:r>
            <a:r>
              <a:rPr lang="ru-RU" sz="1650" cap="none" dirty="0" err="1"/>
              <a:t>активи</a:t>
            </a:r>
            <a:r>
              <a:rPr lang="ru-RU" sz="1650" cap="none" dirty="0"/>
              <a:t> та </a:t>
            </a:r>
            <a:r>
              <a:rPr lang="ru-RU" sz="1650" cap="none" dirty="0" err="1"/>
              <a:t>їх</a:t>
            </a:r>
            <a:r>
              <a:rPr lang="ru-RU" sz="1650" cap="none" dirty="0"/>
              <a:t> </a:t>
            </a:r>
            <a:r>
              <a:rPr lang="ru-RU" sz="1650" cap="none" dirty="0" err="1"/>
              <a:t>учасників</a:t>
            </a:r>
            <a:r>
              <a:rPr lang="ru-RU" sz="1650" cap="none" dirty="0"/>
              <a:t>.</a:t>
            </a:r>
          </a:p>
          <a:p>
            <a:pPr marL="0" indent="0">
              <a:buNone/>
            </a:pPr>
            <a:r>
              <a:rPr lang="ru-RU" sz="1650" b="1" u="sng" cap="none" dirty="0" err="1"/>
              <a:t>Основні</a:t>
            </a:r>
            <a:r>
              <a:rPr lang="ru-RU" sz="1650" b="1" u="sng" cap="none" dirty="0"/>
              <a:t> </a:t>
            </a:r>
            <a:r>
              <a:rPr lang="ru-RU" sz="1650" b="1" u="sng" cap="none" dirty="0" err="1"/>
              <a:t>принципи</a:t>
            </a:r>
            <a:r>
              <a:rPr lang="ru-RU" sz="1650" b="1" u="sng" cap="none" dirty="0"/>
              <a:t> </a:t>
            </a:r>
            <a:r>
              <a:rPr lang="ru-RU" sz="1650" b="1" u="sng" cap="none" dirty="0" err="1"/>
              <a:t>запобігання</a:t>
            </a:r>
            <a:r>
              <a:rPr lang="ru-RU" sz="1650" b="1" u="sng" cap="none" dirty="0"/>
              <a:t> та </a:t>
            </a:r>
            <a:r>
              <a:rPr lang="ru-RU" sz="1650" b="1" u="sng" cap="none" dirty="0" err="1"/>
              <a:t>протидії</a:t>
            </a:r>
            <a:r>
              <a:rPr lang="ru-RU" sz="1650" b="1" u="sng" cap="none" dirty="0"/>
              <a:t>:</a:t>
            </a:r>
          </a:p>
          <a:p>
            <a:r>
              <a:rPr lang="ru-RU" sz="1650" cap="none" dirty="0"/>
              <a:t>- </a:t>
            </a:r>
            <a:r>
              <a:rPr lang="ru-RU" sz="1650" cap="none" dirty="0" err="1"/>
              <a:t>пріоритетності</a:t>
            </a:r>
            <a:r>
              <a:rPr lang="ru-RU" sz="1650" cap="none" dirty="0"/>
              <a:t> </a:t>
            </a:r>
            <a:r>
              <a:rPr lang="ru-RU" sz="1650" cap="none" dirty="0" err="1"/>
              <a:t>захисту</a:t>
            </a:r>
            <a:r>
              <a:rPr lang="ru-RU" sz="1650" cap="none" dirty="0"/>
              <a:t> </a:t>
            </a:r>
            <a:r>
              <a:rPr lang="ru-RU" sz="1650" cap="none" dirty="0" err="1"/>
              <a:t>законних</a:t>
            </a:r>
            <a:r>
              <a:rPr lang="ru-RU" sz="1650" cap="none" dirty="0"/>
              <a:t> </a:t>
            </a:r>
            <a:r>
              <a:rPr lang="ru-RU" sz="1650" cap="none" dirty="0" err="1"/>
              <a:t>інтересів</a:t>
            </a:r>
            <a:r>
              <a:rPr lang="ru-RU" sz="1650" cap="none" dirty="0"/>
              <a:t> </a:t>
            </a:r>
            <a:r>
              <a:rPr lang="ru-RU" sz="1650" cap="none" dirty="0" err="1"/>
              <a:t>громадян</a:t>
            </a:r>
            <a:r>
              <a:rPr lang="ru-RU" sz="1650" cap="none" dirty="0"/>
              <a:t>, </a:t>
            </a:r>
            <a:r>
              <a:rPr lang="ru-RU" sz="1650" cap="none" dirty="0" err="1"/>
              <a:t>суспільства</a:t>
            </a:r>
            <a:r>
              <a:rPr lang="ru-RU" sz="1650" cap="none" dirty="0"/>
              <a:t> і </a:t>
            </a:r>
            <a:r>
              <a:rPr lang="ru-RU" sz="1650" cap="none" dirty="0" err="1"/>
              <a:t>держави</a:t>
            </a:r>
            <a:r>
              <a:rPr lang="ru-RU" sz="1650" cap="none" dirty="0"/>
              <a:t> </a:t>
            </a:r>
            <a:r>
              <a:rPr lang="ru-RU" sz="1650" cap="none" dirty="0" err="1"/>
              <a:t>від</a:t>
            </a:r>
            <a:r>
              <a:rPr lang="ru-RU" sz="1650" cap="none" dirty="0"/>
              <a:t> </a:t>
            </a:r>
            <a:r>
              <a:rPr lang="ru-RU" sz="1650" cap="none" dirty="0" err="1"/>
              <a:t>шкоди</a:t>
            </a:r>
            <a:r>
              <a:rPr lang="ru-RU" sz="1650" cap="none" dirty="0"/>
              <a:t>, </a:t>
            </a:r>
            <a:r>
              <a:rPr lang="ru-RU" sz="1650" cap="none" dirty="0" err="1"/>
              <a:t>заподіяної</a:t>
            </a:r>
            <a:r>
              <a:rPr lang="ru-RU" sz="1650" cap="none" dirty="0"/>
              <a:t> </a:t>
            </a:r>
            <a:r>
              <a:rPr lang="ru-RU" sz="1650" cap="none" dirty="0" err="1"/>
              <a:t>внаслідок</a:t>
            </a:r>
            <a:r>
              <a:rPr lang="ru-RU" sz="1650" cap="none" dirty="0"/>
              <a:t> </a:t>
            </a:r>
            <a:r>
              <a:rPr lang="ru-RU" sz="1650" cap="none" dirty="0" err="1"/>
              <a:t>легалізації</a:t>
            </a:r>
            <a:r>
              <a:rPr lang="ru-RU" sz="1650" cap="none" dirty="0"/>
              <a:t> (</a:t>
            </a:r>
            <a:r>
              <a:rPr lang="ru-RU" sz="1650" cap="none" dirty="0" err="1"/>
              <a:t>відмивання</a:t>
            </a:r>
            <a:r>
              <a:rPr lang="ru-RU" sz="1650" cap="none" dirty="0"/>
              <a:t>) </a:t>
            </a:r>
            <a:r>
              <a:rPr lang="ru-RU" sz="1650" cap="none" dirty="0" err="1"/>
              <a:t>доходів</a:t>
            </a:r>
            <a:r>
              <a:rPr lang="ru-RU" sz="1650" cap="none" dirty="0"/>
              <a:t>, </a:t>
            </a:r>
            <a:r>
              <a:rPr lang="ru-RU" sz="1650" cap="none" dirty="0" err="1"/>
              <a:t>одержаних</a:t>
            </a:r>
            <a:r>
              <a:rPr lang="ru-RU" sz="1650" cap="none" dirty="0"/>
              <a:t> </a:t>
            </a:r>
            <a:r>
              <a:rPr lang="ru-RU" sz="1650" cap="none" dirty="0" err="1"/>
              <a:t>злочинним</a:t>
            </a:r>
            <a:r>
              <a:rPr lang="ru-RU" sz="1650" cap="none" dirty="0"/>
              <a:t> шляхом, </a:t>
            </a:r>
            <a:r>
              <a:rPr lang="ru-RU" sz="1650" cap="none" dirty="0" err="1"/>
              <a:t>фінансування</a:t>
            </a:r>
            <a:r>
              <a:rPr lang="ru-RU" sz="1650" cap="none" dirty="0"/>
              <a:t> </a:t>
            </a:r>
            <a:r>
              <a:rPr lang="ru-RU" sz="1650" cap="none" dirty="0" err="1"/>
              <a:t>тероризму</a:t>
            </a:r>
            <a:r>
              <a:rPr lang="ru-RU" sz="1650" cap="none" dirty="0"/>
              <a:t> та </a:t>
            </a:r>
            <a:r>
              <a:rPr lang="ru-RU" sz="1650" cap="none" dirty="0" err="1"/>
              <a:t>фінансування</a:t>
            </a:r>
            <a:r>
              <a:rPr lang="ru-RU" sz="1650" cap="none" dirty="0"/>
              <a:t> </a:t>
            </a:r>
            <a:r>
              <a:rPr lang="ru-RU" sz="1650" cap="none" dirty="0" err="1"/>
              <a:t>розповсюдження</a:t>
            </a:r>
            <a:r>
              <a:rPr lang="ru-RU" sz="1650" cap="none" dirty="0"/>
              <a:t> </a:t>
            </a:r>
            <a:r>
              <a:rPr lang="ru-RU" sz="1650" cap="none" dirty="0" err="1"/>
              <a:t>зброї</a:t>
            </a:r>
            <a:r>
              <a:rPr lang="ru-RU" sz="1650" cap="none" dirty="0"/>
              <a:t> </a:t>
            </a:r>
            <a:r>
              <a:rPr lang="ru-RU" sz="1650" cap="none" dirty="0" err="1"/>
              <a:t>масового</a:t>
            </a:r>
            <a:r>
              <a:rPr lang="ru-RU" sz="1650" cap="none" dirty="0"/>
              <a:t> </a:t>
            </a:r>
            <a:r>
              <a:rPr lang="ru-RU" sz="1650" cap="none" dirty="0" err="1"/>
              <a:t>знищення</a:t>
            </a:r>
            <a:r>
              <a:rPr lang="ru-RU" sz="1650" cap="none" dirty="0"/>
              <a:t>;</a:t>
            </a:r>
          </a:p>
          <a:p>
            <a:r>
              <a:rPr lang="ru-RU" sz="1650" cap="none" dirty="0"/>
              <a:t>- </a:t>
            </a:r>
            <a:r>
              <a:rPr lang="ru-RU" sz="1650" cap="none" dirty="0" err="1"/>
              <a:t>надання</a:t>
            </a:r>
            <a:r>
              <a:rPr lang="ru-RU" sz="1650" cap="none" dirty="0"/>
              <a:t> </a:t>
            </a:r>
            <a:r>
              <a:rPr lang="ru-RU" sz="1650" cap="none" dirty="0" err="1"/>
              <a:t>пріоритету</a:t>
            </a:r>
            <a:r>
              <a:rPr lang="ru-RU" sz="1650" cap="none" dirty="0"/>
              <a:t> заходам </a:t>
            </a:r>
            <a:r>
              <a:rPr lang="ru-RU" sz="1650" cap="none" dirty="0" err="1"/>
              <a:t>із</a:t>
            </a:r>
            <a:r>
              <a:rPr lang="ru-RU" sz="1650" cap="none" dirty="0"/>
              <a:t> </a:t>
            </a:r>
            <a:r>
              <a:rPr lang="ru-RU" sz="1650" cap="none" dirty="0" err="1"/>
              <a:t>запобігання</a:t>
            </a:r>
            <a:r>
              <a:rPr lang="ru-RU" sz="1650" cap="none" dirty="0"/>
              <a:t> </a:t>
            </a:r>
            <a:r>
              <a:rPr lang="ru-RU" sz="1650" cap="none" dirty="0" err="1"/>
              <a:t>легалізації</a:t>
            </a:r>
            <a:r>
              <a:rPr lang="ru-RU" sz="1650" cap="none" dirty="0"/>
              <a:t> (</a:t>
            </a:r>
            <a:r>
              <a:rPr lang="ru-RU" sz="1650" cap="none" dirty="0" err="1"/>
              <a:t>відмиванню</a:t>
            </a:r>
            <a:r>
              <a:rPr lang="ru-RU" sz="1650" cap="none" dirty="0"/>
              <a:t>) </a:t>
            </a:r>
            <a:r>
              <a:rPr lang="ru-RU" sz="1650" cap="none" dirty="0" err="1"/>
              <a:t>доходів</a:t>
            </a:r>
            <a:r>
              <a:rPr lang="ru-RU" sz="1650" cap="none" dirty="0"/>
              <a:t>, </a:t>
            </a:r>
            <a:r>
              <a:rPr lang="ru-RU" sz="1650" cap="none" dirty="0" err="1"/>
              <a:t>одержаних</a:t>
            </a:r>
            <a:r>
              <a:rPr lang="ru-RU" sz="1650" cap="none" dirty="0"/>
              <a:t> </a:t>
            </a:r>
            <a:r>
              <a:rPr lang="ru-RU" sz="1650" cap="none" dirty="0" err="1"/>
              <a:t>злочинним</a:t>
            </a:r>
            <a:r>
              <a:rPr lang="ru-RU" sz="1650" cap="none" dirty="0"/>
              <a:t> шляхом, </a:t>
            </a:r>
            <a:r>
              <a:rPr lang="ru-RU" sz="1650" cap="none" dirty="0" err="1"/>
              <a:t>фінансуванню</a:t>
            </a:r>
            <a:r>
              <a:rPr lang="ru-RU" sz="1650" cap="none" dirty="0"/>
              <a:t> </a:t>
            </a:r>
            <a:r>
              <a:rPr lang="ru-RU" sz="1650" cap="none" dirty="0" err="1"/>
              <a:t>тероризму</a:t>
            </a:r>
            <a:r>
              <a:rPr lang="ru-RU" sz="1650" cap="none" dirty="0"/>
              <a:t> та </a:t>
            </a:r>
            <a:r>
              <a:rPr lang="ru-RU" sz="1650" cap="none" dirty="0" err="1"/>
              <a:t>фінансуванню</a:t>
            </a:r>
            <a:r>
              <a:rPr lang="ru-RU" sz="1650" cap="none" dirty="0"/>
              <a:t> </a:t>
            </a:r>
            <a:r>
              <a:rPr lang="ru-RU" sz="1650" cap="none" dirty="0" err="1"/>
              <a:t>розповсюдження</a:t>
            </a:r>
            <a:r>
              <a:rPr lang="ru-RU" sz="1650" cap="none" dirty="0"/>
              <a:t> </a:t>
            </a:r>
            <a:r>
              <a:rPr lang="ru-RU" sz="1650" cap="none" dirty="0" err="1"/>
              <a:t>зброї</a:t>
            </a:r>
            <a:r>
              <a:rPr lang="ru-RU" sz="1650" cap="none" dirty="0"/>
              <a:t> </a:t>
            </a:r>
            <a:r>
              <a:rPr lang="ru-RU" sz="1650" cap="none" dirty="0" err="1"/>
              <a:t>масового</a:t>
            </a:r>
            <a:r>
              <a:rPr lang="ru-RU" sz="1650" cap="none" dirty="0"/>
              <a:t> </a:t>
            </a:r>
            <a:r>
              <a:rPr lang="ru-RU" sz="1650" cap="none" dirty="0" err="1"/>
              <a:t>знищення</a:t>
            </a:r>
            <a:r>
              <a:rPr lang="ru-RU" sz="1650" cap="none" dirty="0"/>
              <a:t> над заходами з </a:t>
            </a:r>
            <a:r>
              <a:rPr lang="ru-RU" sz="1650" cap="none" dirty="0" err="1"/>
              <a:t>протидії</a:t>
            </a:r>
            <a:r>
              <a:rPr lang="ru-RU" sz="1650" cap="none" dirty="0"/>
              <a:t> </a:t>
            </a:r>
            <a:r>
              <a:rPr lang="ru-RU" sz="1650" cap="none" dirty="0" err="1"/>
              <a:t>їм</a:t>
            </a:r>
            <a:r>
              <a:rPr lang="ru-RU" sz="1650" cap="none" dirty="0"/>
              <a:t>;</a:t>
            </a:r>
          </a:p>
          <a:p>
            <a:r>
              <a:rPr lang="ru-RU" sz="1650" cap="none" dirty="0"/>
              <a:t>- </a:t>
            </a:r>
            <a:r>
              <a:rPr lang="ru-RU" sz="1650" cap="none" dirty="0" err="1"/>
              <a:t>застосування</a:t>
            </a:r>
            <a:r>
              <a:rPr lang="ru-RU" sz="1650" cap="none" dirty="0"/>
              <a:t> </a:t>
            </a:r>
            <a:r>
              <a:rPr lang="ru-RU" sz="1650" cap="none" dirty="0" err="1"/>
              <a:t>ризик-орієнтованого</a:t>
            </a:r>
            <a:r>
              <a:rPr lang="ru-RU" sz="1650" cap="none" dirty="0"/>
              <a:t> </a:t>
            </a:r>
            <a:r>
              <a:rPr lang="ru-RU" sz="1650" cap="none" dirty="0" err="1"/>
              <a:t>підходу</a:t>
            </a:r>
            <a:r>
              <a:rPr lang="ru-RU" sz="1650" cap="none" dirty="0"/>
              <a:t> </a:t>
            </a:r>
            <a:r>
              <a:rPr lang="ru-RU" sz="1650" cap="none" dirty="0" err="1"/>
              <a:t>під</a:t>
            </a:r>
            <a:r>
              <a:rPr lang="ru-RU" sz="1650" cap="none" dirty="0"/>
              <a:t> час </a:t>
            </a:r>
            <a:r>
              <a:rPr lang="ru-RU" sz="1650" cap="none" dirty="0" err="1"/>
              <a:t>проведення</a:t>
            </a:r>
            <a:r>
              <a:rPr lang="ru-RU" sz="1650" cap="none" dirty="0"/>
              <a:t> </a:t>
            </a:r>
            <a:r>
              <a:rPr lang="ru-RU" sz="1650" cap="none" dirty="0" err="1"/>
              <a:t>фінансового</a:t>
            </a:r>
            <a:r>
              <a:rPr lang="ru-RU" sz="1650" cap="none" dirty="0"/>
              <a:t> </a:t>
            </a:r>
            <a:r>
              <a:rPr lang="ru-RU" sz="1650" cap="none" dirty="0" err="1"/>
              <a:t>моніторингу</a:t>
            </a:r>
            <a:r>
              <a:rPr lang="ru-RU" sz="1650" cap="none" dirty="0"/>
              <a:t>;</a:t>
            </a:r>
          </a:p>
          <a:p>
            <a:r>
              <a:rPr lang="ru-RU" sz="1650" cap="none" dirty="0"/>
              <a:t>- </a:t>
            </a:r>
            <a:r>
              <a:rPr lang="ru-RU" sz="1650" cap="none" dirty="0" err="1"/>
              <a:t>координованості</a:t>
            </a:r>
            <a:r>
              <a:rPr lang="ru-RU" sz="1650" cap="none" dirty="0"/>
              <a:t> </a:t>
            </a:r>
            <a:r>
              <a:rPr lang="ru-RU" sz="1650" cap="none" dirty="0" err="1"/>
              <a:t>взаємодії</a:t>
            </a:r>
            <a:r>
              <a:rPr lang="ru-RU" sz="1650" cap="none" dirty="0"/>
              <a:t> </a:t>
            </a:r>
            <a:r>
              <a:rPr lang="ru-RU" sz="1650" cap="none" dirty="0" err="1"/>
              <a:t>учасників</a:t>
            </a:r>
            <a:r>
              <a:rPr lang="ru-RU" sz="1650" cap="none" dirty="0"/>
              <a:t> </a:t>
            </a:r>
            <a:r>
              <a:rPr lang="ru-RU" sz="1650" cap="none" dirty="0" err="1"/>
              <a:t>системи</a:t>
            </a:r>
            <a:r>
              <a:rPr lang="ru-RU" sz="1650" cap="none" dirty="0"/>
              <a:t> </a:t>
            </a:r>
            <a:r>
              <a:rPr lang="ru-RU" sz="1650" cap="none" dirty="0" err="1"/>
              <a:t>запобігання</a:t>
            </a:r>
            <a:r>
              <a:rPr lang="ru-RU" sz="1650" cap="none" dirty="0"/>
              <a:t> та </a:t>
            </a:r>
            <a:r>
              <a:rPr lang="ru-RU" sz="1650" cap="none" dirty="0" err="1"/>
              <a:t>протидії</a:t>
            </a:r>
            <a:r>
              <a:rPr lang="ru-RU" sz="1650" cap="none" dirty="0"/>
              <a:t>;</a:t>
            </a:r>
          </a:p>
          <a:p>
            <a:r>
              <a:rPr lang="ru-RU" sz="1650" cap="none" dirty="0"/>
              <a:t>- </a:t>
            </a:r>
            <a:r>
              <a:rPr lang="ru-RU" sz="1650" cap="none" dirty="0" err="1"/>
              <a:t>невідворотності</a:t>
            </a:r>
            <a:r>
              <a:rPr lang="ru-RU" sz="1650" cap="none" dirty="0"/>
              <a:t> </a:t>
            </a:r>
            <a:r>
              <a:rPr lang="ru-RU" sz="1650" cap="none" dirty="0" err="1"/>
              <a:t>застосування</a:t>
            </a:r>
            <a:r>
              <a:rPr lang="ru-RU" sz="1650" cap="none" dirty="0"/>
              <a:t> </a:t>
            </a:r>
            <a:r>
              <a:rPr lang="ru-RU" sz="1650" cap="none" dirty="0" err="1"/>
              <a:t>заходів</a:t>
            </a:r>
            <a:r>
              <a:rPr lang="ru-RU" sz="1650" cap="none" dirty="0"/>
              <a:t> </a:t>
            </a:r>
            <a:r>
              <a:rPr lang="ru-RU" sz="1650" cap="none" dirty="0" err="1"/>
              <a:t>щодо</a:t>
            </a:r>
            <a:r>
              <a:rPr lang="ru-RU" sz="1650" cap="none" dirty="0"/>
              <a:t> </a:t>
            </a:r>
            <a:r>
              <a:rPr lang="ru-RU" sz="1650" cap="none" dirty="0" err="1"/>
              <a:t>замороження</a:t>
            </a:r>
            <a:r>
              <a:rPr lang="ru-RU" sz="1650" cap="none" dirty="0"/>
              <a:t> </a:t>
            </a:r>
            <a:r>
              <a:rPr lang="ru-RU" sz="1650" cap="none" dirty="0" err="1"/>
              <a:t>активів</a:t>
            </a:r>
            <a:r>
              <a:rPr lang="ru-RU" sz="1650" cap="none" dirty="0"/>
              <a:t>, </a:t>
            </a:r>
            <a:r>
              <a:rPr lang="ru-RU" sz="1650" cap="none" dirty="0" err="1"/>
              <a:t>пов’язаних</a:t>
            </a:r>
            <a:r>
              <a:rPr lang="ru-RU" sz="1650" cap="none" dirty="0"/>
              <a:t> з </a:t>
            </a:r>
            <a:r>
              <a:rPr lang="ru-RU" sz="1650" cap="none" dirty="0" err="1"/>
              <a:t>тероризмом</a:t>
            </a:r>
            <a:r>
              <a:rPr lang="ru-RU" sz="1650" cap="none" dirty="0"/>
              <a:t> та </a:t>
            </a:r>
            <a:r>
              <a:rPr lang="ru-RU" sz="1650" cap="none" dirty="0" err="1"/>
              <a:t>його</a:t>
            </a:r>
            <a:r>
              <a:rPr lang="ru-RU" sz="1650" cap="none" dirty="0"/>
              <a:t> </a:t>
            </a:r>
            <a:r>
              <a:rPr lang="ru-RU" sz="1650" cap="none" dirty="0" err="1"/>
              <a:t>фінансуванням</a:t>
            </a:r>
            <a:r>
              <a:rPr lang="ru-RU" sz="1650" cap="none" dirty="0"/>
              <a:t>, </a:t>
            </a:r>
            <a:r>
              <a:rPr lang="ru-RU" sz="1650" cap="none" dirty="0" err="1"/>
              <a:t>розповсюдженням</a:t>
            </a:r>
            <a:r>
              <a:rPr lang="ru-RU" sz="1650" cap="none" dirty="0"/>
              <a:t> </a:t>
            </a:r>
            <a:r>
              <a:rPr lang="ru-RU" sz="1650" cap="none" dirty="0" err="1"/>
              <a:t>зброї</a:t>
            </a:r>
            <a:r>
              <a:rPr lang="ru-RU" sz="1650" cap="none" dirty="0"/>
              <a:t> </a:t>
            </a:r>
            <a:r>
              <a:rPr lang="ru-RU" sz="1650" cap="none" dirty="0" err="1"/>
              <a:t>масового</a:t>
            </a:r>
            <a:r>
              <a:rPr lang="ru-RU" sz="1650" cap="none" dirty="0"/>
              <a:t> </a:t>
            </a:r>
            <a:r>
              <a:rPr lang="ru-RU" sz="1650" cap="none" dirty="0" err="1"/>
              <a:t>знищення</a:t>
            </a:r>
            <a:r>
              <a:rPr lang="ru-RU" sz="1650" cap="none" dirty="0"/>
              <a:t> та </a:t>
            </a:r>
            <a:r>
              <a:rPr lang="ru-RU" sz="1650" cap="none" dirty="0" err="1"/>
              <a:t>його</a:t>
            </a:r>
            <a:r>
              <a:rPr lang="ru-RU" sz="1650" cap="none" dirty="0"/>
              <a:t> </a:t>
            </a:r>
            <a:r>
              <a:rPr lang="ru-RU" sz="1650" cap="none" dirty="0" err="1"/>
              <a:t>фінансуванням</a:t>
            </a:r>
            <a:r>
              <a:rPr lang="ru-RU" sz="1650" cap="none" dirty="0" smtClean="0"/>
              <a:t>;</a:t>
            </a:r>
            <a:endParaRPr lang="ru-RU" sz="1650" cap="none" dirty="0"/>
          </a:p>
        </p:txBody>
      </p:sp>
    </p:spTree>
    <p:extLst>
      <p:ext uri="{BB962C8B-B14F-4D97-AF65-F5344CB8AC3E}">
        <p14:creationId xmlns:p14="http://schemas.microsoft.com/office/powerpoint/2010/main" val="3633841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450376"/>
            <a:ext cx="10363826" cy="5340823"/>
          </a:xfrm>
        </p:spPr>
        <p:txBody>
          <a:bodyPr>
            <a:normAutofit fontScale="85000" lnSpcReduction="20000"/>
          </a:bodyPr>
          <a:lstStyle/>
          <a:p>
            <a:r>
              <a:rPr lang="ru-RU" cap="none" dirty="0"/>
              <a:t>- </a:t>
            </a:r>
            <a:r>
              <a:rPr lang="ru-RU" cap="none" dirty="0" err="1"/>
              <a:t>невідворотності</a:t>
            </a:r>
            <a:r>
              <a:rPr lang="ru-RU" cap="none" dirty="0"/>
              <a:t> </a:t>
            </a:r>
            <a:r>
              <a:rPr lang="ru-RU" cap="none" dirty="0" err="1"/>
              <a:t>покарання</a:t>
            </a:r>
            <a:r>
              <a:rPr lang="ru-RU" cap="none" dirty="0"/>
              <a:t> та </a:t>
            </a:r>
            <a:r>
              <a:rPr lang="ru-RU" cap="none" dirty="0" err="1"/>
              <a:t>переконливості</a:t>
            </a:r>
            <a:r>
              <a:rPr lang="ru-RU" cap="none" dirty="0"/>
              <a:t> і </a:t>
            </a:r>
            <a:r>
              <a:rPr lang="ru-RU" cap="none" dirty="0" err="1"/>
              <a:t>пропорційності</a:t>
            </a:r>
            <a:r>
              <a:rPr lang="ru-RU" cap="none" dirty="0"/>
              <a:t> </a:t>
            </a:r>
            <a:r>
              <a:rPr lang="ru-RU" cap="none" dirty="0" err="1"/>
              <a:t>заходів</a:t>
            </a:r>
            <a:r>
              <a:rPr lang="ru-RU" cap="none" dirty="0"/>
              <a:t> </a:t>
            </a:r>
            <a:r>
              <a:rPr lang="ru-RU" cap="none" dirty="0" err="1"/>
              <a:t>впливу</a:t>
            </a:r>
            <a:r>
              <a:rPr lang="ru-RU" cap="none" dirty="0"/>
              <a:t> за </a:t>
            </a:r>
            <a:r>
              <a:rPr lang="ru-RU" cap="none" dirty="0" err="1"/>
              <a:t>порушення</a:t>
            </a:r>
            <a:r>
              <a:rPr lang="ru-RU" cap="none" dirty="0"/>
              <a:t> </a:t>
            </a:r>
            <a:r>
              <a:rPr lang="ru-RU" cap="none" dirty="0" err="1"/>
              <a:t>законодавства</a:t>
            </a:r>
            <a:r>
              <a:rPr lang="ru-RU" cap="none" dirty="0"/>
              <a:t> у </a:t>
            </a:r>
            <a:r>
              <a:rPr lang="ru-RU" cap="none" dirty="0" err="1"/>
              <a:t>сфері</a:t>
            </a:r>
            <a:r>
              <a:rPr lang="ru-RU" cap="none" dirty="0"/>
              <a:t> </a:t>
            </a:r>
            <a:r>
              <a:rPr lang="ru-RU" cap="none" dirty="0" err="1"/>
              <a:t>запобігання</a:t>
            </a:r>
            <a:r>
              <a:rPr lang="ru-RU" cap="none" dirty="0"/>
              <a:t> та </a:t>
            </a:r>
            <a:r>
              <a:rPr lang="ru-RU" cap="none" dirty="0" err="1"/>
              <a:t>протидії</a:t>
            </a:r>
            <a:r>
              <a:rPr lang="ru-RU" cap="none" dirty="0"/>
              <a:t>;</a:t>
            </a:r>
          </a:p>
          <a:p>
            <a:r>
              <a:rPr lang="ru-RU" cap="none" dirty="0"/>
              <a:t>- </a:t>
            </a:r>
            <a:r>
              <a:rPr lang="ru-RU" cap="none" dirty="0" err="1"/>
              <a:t>захисту</a:t>
            </a:r>
            <a:r>
              <a:rPr lang="ru-RU" cap="none" dirty="0"/>
              <a:t> </a:t>
            </a:r>
            <a:r>
              <a:rPr lang="ru-RU" cap="none" dirty="0" err="1"/>
              <a:t>суб’єктів</a:t>
            </a:r>
            <a:r>
              <a:rPr lang="ru-RU" cap="none" dirty="0"/>
              <a:t> </a:t>
            </a:r>
            <a:r>
              <a:rPr lang="ru-RU" cap="none" dirty="0" err="1"/>
              <a:t>фінансового</a:t>
            </a:r>
            <a:r>
              <a:rPr lang="ru-RU" cap="none" dirty="0"/>
              <a:t> </a:t>
            </a:r>
            <a:r>
              <a:rPr lang="ru-RU" cap="none" dirty="0" err="1"/>
              <a:t>моніторингу</a:t>
            </a:r>
            <a:r>
              <a:rPr lang="ru-RU" cap="none" dirty="0"/>
              <a:t> та </a:t>
            </a:r>
            <a:r>
              <a:rPr lang="ru-RU" cap="none" dirty="0" err="1"/>
              <a:t>їх</a:t>
            </a:r>
            <a:r>
              <a:rPr lang="ru-RU" cap="none" dirty="0"/>
              <a:t> </a:t>
            </a:r>
            <a:r>
              <a:rPr lang="ru-RU" cap="none" dirty="0" err="1"/>
              <a:t>працівників</a:t>
            </a:r>
            <a:r>
              <a:rPr lang="ru-RU" cap="none" dirty="0"/>
              <a:t> </a:t>
            </a:r>
            <a:r>
              <a:rPr lang="ru-RU" cap="none" dirty="0" err="1"/>
              <a:t>від</a:t>
            </a:r>
            <a:r>
              <a:rPr lang="ru-RU" cap="none" dirty="0"/>
              <a:t> </a:t>
            </a:r>
            <a:r>
              <a:rPr lang="ru-RU" cap="none" dirty="0" err="1"/>
              <a:t>погроз</a:t>
            </a:r>
            <a:r>
              <a:rPr lang="ru-RU" cap="none" dirty="0"/>
              <a:t> та </a:t>
            </a:r>
            <a:r>
              <a:rPr lang="ru-RU" cap="none" dirty="0" err="1"/>
              <a:t>інших</a:t>
            </a:r>
            <a:r>
              <a:rPr lang="ru-RU" cap="none" dirty="0"/>
              <a:t> </a:t>
            </a:r>
            <a:r>
              <a:rPr lang="ru-RU" cap="none" dirty="0" err="1"/>
              <a:t>негативних</a:t>
            </a:r>
            <a:r>
              <a:rPr lang="ru-RU" cap="none" dirty="0"/>
              <a:t> </a:t>
            </a:r>
            <a:r>
              <a:rPr lang="ru-RU" cap="none" dirty="0" err="1"/>
              <a:t>чи</a:t>
            </a:r>
            <a:r>
              <a:rPr lang="ru-RU" cap="none" dirty="0"/>
              <a:t> </a:t>
            </a:r>
            <a:r>
              <a:rPr lang="ru-RU" cap="none" dirty="0" err="1"/>
              <a:t>дискримінаційних</a:t>
            </a:r>
            <a:r>
              <a:rPr lang="ru-RU" cap="none" dirty="0"/>
              <a:t> </a:t>
            </a:r>
            <a:r>
              <a:rPr lang="ru-RU" cap="none" dirty="0" err="1"/>
              <a:t>дій</a:t>
            </a:r>
            <a:r>
              <a:rPr lang="ru-RU" cap="none" dirty="0"/>
              <a:t>, </a:t>
            </a:r>
            <a:r>
              <a:rPr lang="ru-RU" cap="none" dirty="0" err="1"/>
              <a:t>пов’язаних</a:t>
            </a:r>
            <a:r>
              <a:rPr lang="ru-RU" cap="none" dirty="0"/>
              <a:t> з </a:t>
            </a:r>
            <a:r>
              <a:rPr lang="ru-RU" cap="none" dirty="0" err="1"/>
              <a:t>виконанням</a:t>
            </a:r>
            <a:r>
              <a:rPr lang="ru-RU" cap="none" dirty="0"/>
              <a:t> </a:t>
            </a:r>
            <a:r>
              <a:rPr lang="ru-RU" cap="none" dirty="0" err="1"/>
              <a:t>вимог</a:t>
            </a:r>
            <a:r>
              <a:rPr lang="ru-RU" cap="none" dirty="0"/>
              <a:t> </a:t>
            </a:r>
            <a:r>
              <a:rPr lang="ru-RU" cap="none" dirty="0" err="1"/>
              <a:t>цього</a:t>
            </a:r>
            <a:r>
              <a:rPr lang="ru-RU" cap="none" dirty="0"/>
              <a:t> Закону;</a:t>
            </a:r>
          </a:p>
          <a:p>
            <a:r>
              <a:rPr lang="ru-RU" cap="none" dirty="0"/>
              <a:t>- </a:t>
            </a:r>
            <a:r>
              <a:rPr lang="ru-RU" cap="none" dirty="0" err="1"/>
              <a:t>звільнення</a:t>
            </a:r>
            <a:r>
              <a:rPr lang="ru-RU" cap="none" dirty="0"/>
              <a:t> </a:t>
            </a:r>
            <a:r>
              <a:rPr lang="ru-RU" cap="none" dirty="0" err="1"/>
              <a:t>від</a:t>
            </a:r>
            <a:r>
              <a:rPr lang="ru-RU" cap="none" dirty="0"/>
              <a:t> </a:t>
            </a:r>
            <a:r>
              <a:rPr lang="ru-RU" cap="none" dirty="0" err="1"/>
              <a:t>відповідальності</a:t>
            </a:r>
            <a:r>
              <a:rPr lang="ru-RU" cap="none" dirty="0"/>
              <a:t> за шкоду, </a:t>
            </a:r>
            <a:r>
              <a:rPr lang="ru-RU" cap="none" dirty="0" err="1"/>
              <a:t>заподіяну</a:t>
            </a:r>
            <a:r>
              <a:rPr lang="ru-RU" cap="none" dirty="0"/>
              <a:t> у </a:t>
            </a:r>
            <a:r>
              <a:rPr lang="ru-RU" cap="none" dirty="0" err="1"/>
              <a:t>зв’язку</a:t>
            </a:r>
            <a:r>
              <a:rPr lang="ru-RU" cap="none" dirty="0"/>
              <a:t> з </a:t>
            </a:r>
            <a:r>
              <a:rPr lang="ru-RU" cap="none" dirty="0" err="1"/>
              <a:t>виконанням</a:t>
            </a:r>
            <a:r>
              <a:rPr lang="ru-RU" cap="none" dirty="0"/>
              <a:t> </a:t>
            </a:r>
            <a:r>
              <a:rPr lang="ru-RU" cap="none" dirty="0" err="1"/>
              <a:t>обов’язків</a:t>
            </a:r>
            <a:r>
              <a:rPr lang="ru-RU" cap="none" dirty="0"/>
              <a:t> </a:t>
            </a:r>
            <a:r>
              <a:rPr lang="ru-RU" cap="none" dirty="0" err="1"/>
              <a:t>щодо</a:t>
            </a:r>
            <a:r>
              <a:rPr lang="ru-RU" cap="none" dirty="0"/>
              <a:t> </a:t>
            </a:r>
            <a:r>
              <a:rPr lang="ru-RU" cap="none" dirty="0" err="1"/>
              <a:t>проведення</a:t>
            </a:r>
            <a:r>
              <a:rPr lang="ru-RU" cap="none" dirty="0"/>
              <a:t> </a:t>
            </a:r>
            <a:r>
              <a:rPr lang="ru-RU" cap="none" dirty="0" err="1"/>
              <a:t>фінансового</a:t>
            </a:r>
            <a:r>
              <a:rPr lang="ru-RU" cap="none" dirty="0"/>
              <a:t> </a:t>
            </a:r>
            <a:r>
              <a:rPr lang="ru-RU" cap="none" dirty="0" err="1"/>
              <a:t>моніторингу</a:t>
            </a:r>
            <a:r>
              <a:rPr lang="ru-RU" cap="none" dirty="0"/>
              <a:t> у межах та у </a:t>
            </a:r>
            <a:r>
              <a:rPr lang="ru-RU" cap="none" dirty="0" err="1"/>
              <a:t>спосіб</a:t>
            </a:r>
            <a:r>
              <a:rPr lang="ru-RU" cap="none" dirty="0"/>
              <a:t>, </a:t>
            </a:r>
            <a:r>
              <a:rPr lang="ru-RU" cap="none" dirty="0" err="1"/>
              <a:t>що</a:t>
            </a:r>
            <a:r>
              <a:rPr lang="ru-RU" cap="none" dirty="0"/>
              <a:t> </a:t>
            </a:r>
            <a:r>
              <a:rPr lang="ru-RU" cap="none" dirty="0" err="1"/>
              <a:t>передбачені</a:t>
            </a:r>
            <a:r>
              <a:rPr lang="ru-RU" cap="none" dirty="0"/>
              <a:t> </a:t>
            </a:r>
            <a:r>
              <a:rPr lang="ru-RU" cap="none" dirty="0" err="1"/>
              <a:t>цим</a:t>
            </a:r>
            <a:r>
              <a:rPr lang="ru-RU" cap="none" dirty="0"/>
              <a:t> Законом;</a:t>
            </a:r>
          </a:p>
          <a:p>
            <a:r>
              <a:rPr lang="ru-RU" cap="none" dirty="0"/>
              <a:t>- </a:t>
            </a:r>
            <a:r>
              <a:rPr lang="ru-RU" cap="none" dirty="0" err="1"/>
              <a:t>збереження</a:t>
            </a:r>
            <a:r>
              <a:rPr lang="ru-RU" cap="none" dirty="0"/>
              <a:t>, </a:t>
            </a:r>
            <a:r>
              <a:rPr lang="ru-RU" cap="none" dirty="0" err="1"/>
              <a:t>захисту</a:t>
            </a:r>
            <a:r>
              <a:rPr lang="ru-RU" cap="none" dirty="0"/>
              <a:t> </a:t>
            </a:r>
            <a:r>
              <a:rPr lang="ru-RU" cap="none" dirty="0" err="1"/>
              <a:t>інформації</a:t>
            </a:r>
            <a:r>
              <a:rPr lang="ru-RU" cap="none" dirty="0"/>
              <a:t> та </a:t>
            </a:r>
            <a:r>
              <a:rPr lang="ru-RU" cap="none" dirty="0" err="1"/>
              <a:t>повноти</a:t>
            </a:r>
            <a:r>
              <a:rPr lang="ru-RU" cap="none" dirty="0"/>
              <a:t>, </a:t>
            </a:r>
            <a:r>
              <a:rPr lang="ru-RU" cap="none" dirty="0" err="1"/>
              <a:t>актуальності</a:t>
            </a:r>
            <a:r>
              <a:rPr lang="ru-RU" cap="none" dirty="0"/>
              <a:t> і </a:t>
            </a:r>
            <a:r>
              <a:rPr lang="ru-RU" cap="none" dirty="0" err="1"/>
              <a:t>своєчасності</a:t>
            </a:r>
            <a:r>
              <a:rPr lang="ru-RU" cap="none" dirty="0"/>
              <a:t> </a:t>
            </a:r>
            <a:r>
              <a:rPr lang="ru-RU" cap="none" dirty="0" err="1"/>
              <a:t>інформаційного</a:t>
            </a:r>
            <a:r>
              <a:rPr lang="ru-RU" cap="none" dirty="0"/>
              <a:t> </a:t>
            </a:r>
            <a:r>
              <a:rPr lang="ru-RU" cap="none" dirty="0" err="1"/>
              <a:t>обміну</a:t>
            </a:r>
            <a:r>
              <a:rPr lang="ru-RU" cap="none" dirty="0"/>
              <a:t>;</a:t>
            </a:r>
          </a:p>
          <a:p>
            <a:r>
              <a:rPr lang="ru-RU" cap="none" dirty="0"/>
              <a:t>- </a:t>
            </a:r>
            <a:r>
              <a:rPr lang="ru-RU" cap="none" dirty="0" err="1"/>
              <a:t>доступності</a:t>
            </a:r>
            <a:r>
              <a:rPr lang="ru-RU" cap="none" dirty="0"/>
              <a:t> </a:t>
            </a:r>
            <a:r>
              <a:rPr lang="ru-RU" cap="none" dirty="0" err="1"/>
              <a:t>суб’єктам</a:t>
            </a:r>
            <a:r>
              <a:rPr lang="ru-RU" cap="none" dirty="0"/>
              <a:t> </a:t>
            </a:r>
            <a:r>
              <a:rPr lang="ru-RU" cap="none" dirty="0" err="1"/>
              <a:t>фінансового</a:t>
            </a:r>
            <a:r>
              <a:rPr lang="ru-RU" cap="none" dirty="0"/>
              <a:t> </a:t>
            </a:r>
            <a:r>
              <a:rPr lang="ru-RU" cap="none" dirty="0" err="1"/>
              <a:t>моніторингу</a:t>
            </a:r>
            <a:r>
              <a:rPr lang="ru-RU" cap="none" dirty="0"/>
              <a:t> </a:t>
            </a:r>
            <a:r>
              <a:rPr lang="ru-RU" cap="none" dirty="0" err="1"/>
              <a:t>інформації</a:t>
            </a:r>
            <a:r>
              <a:rPr lang="ru-RU" cap="none" dirty="0"/>
              <a:t>, </a:t>
            </a:r>
            <a:r>
              <a:rPr lang="ru-RU" cap="none" dirty="0" err="1"/>
              <a:t>необхідної</a:t>
            </a:r>
            <a:r>
              <a:rPr lang="ru-RU" cap="none" dirty="0"/>
              <a:t> для </a:t>
            </a:r>
            <a:r>
              <a:rPr lang="ru-RU" cap="none" dirty="0" err="1"/>
              <a:t>проведення</a:t>
            </a:r>
            <a:r>
              <a:rPr lang="ru-RU" cap="none" dirty="0"/>
              <a:t> </a:t>
            </a:r>
            <a:r>
              <a:rPr lang="ru-RU" cap="none" dirty="0" err="1"/>
              <a:t>фінансового</a:t>
            </a:r>
            <a:r>
              <a:rPr lang="ru-RU" cap="none" dirty="0"/>
              <a:t> </a:t>
            </a:r>
            <a:r>
              <a:rPr lang="ru-RU" cap="none" dirty="0" err="1"/>
              <a:t>моніторингу</a:t>
            </a:r>
            <a:r>
              <a:rPr lang="ru-RU" cap="none" dirty="0"/>
              <a:t>;</a:t>
            </a:r>
          </a:p>
          <a:p>
            <a:r>
              <a:rPr lang="ru-RU" cap="none" dirty="0"/>
              <a:t>- </a:t>
            </a:r>
            <a:r>
              <a:rPr lang="ru-RU" cap="none" dirty="0" err="1"/>
              <a:t>звільнення</a:t>
            </a:r>
            <a:r>
              <a:rPr lang="ru-RU" cap="none" dirty="0"/>
              <a:t> </a:t>
            </a:r>
            <a:r>
              <a:rPr lang="ru-RU" cap="none" dirty="0" err="1"/>
              <a:t>від</a:t>
            </a:r>
            <a:r>
              <a:rPr lang="ru-RU" cap="none" dirty="0"/>
              <a:t> </a:t>
            </a:r>
            <a:r>
              <a:rPr lang="ru-RU" cap="none" dirty="0" err="1"/>
              <a:t>відповідальності</a:t>
            </a:r>
            <a:r>
              <a:rPr lang="ru-RU" cap="none" dirty="0"/>
              <a:t> за </a:t>
            </a:r>
            <a:r>
              <a:rPr lang="ru-RU" cap="none" dirty="0" err="1"/>
              <a:t>надання</a:t>
            </a:r>
            <a:r>
              <a:rPr lang="ru-RU" cap="none" dirty="0"/>
              <a:t> </a:t>
            </a:r>
            <a:r>
              <a:rPr lang="ru-RU" cap="none" dirty="0" err="1"/>
              <a:t>інформації</a:t>
            </a:r>
            <a:r>
              <a:rPr lang="ru-RU" cap="none" dirty="0"/>
              <a:t> з </a:t>
            </a:r>
            <a:r>
              <a:rPr lang="ru-RU" cap="none" dirty="0" err="1"/>
              <a:t>обмеженим</a:t>
            </a:r>
            <a:r>
              <a:rPr lang="ru-RU" cap="none" dirty="0"/>
              <a:t> доступом </a:t>
            </a:r>
            <a:r>
              <a:rPr lang="ru-RU" cap="none" dirty="0" err="1"/>
              <a:t>відповідно</a:t>
            </a:r>
            <a:r>
              <a:rPr lang="ru-RU" cap="none" dirty="0"/>
              <a:t> до </a:t>
            </a:r>
            <a:r>
              <a:rPr lang="ru-RU" cap="none" dirty="0" err="1"/>
              <a:t>вимог</a:t>
            </a:r>
            <a:r>
              <a:rPr lang="ru-RU" cap="none" dirty="0"/>
              <a:t> </a:t>
            </a:r>
            <a:r>
              <a:rPr lang="ru-RU" cap="none" dirty="0" err="1"/>
              <a:t>цього</a:t>
            </a:r>
            <a:r>
              <a:rPr lang="ru-RU" cap="none" dirty="0"/>
              <a:t> Закону;</a:t>
            </a:r>
          </a:p>
          <a:p>
            <a:r>
              <a:rPr lang="ru-RU" cap="none" dirty="0"/>
              <a:t>- </a:t>
            </a:r>
            <a:r>
              <a:rPr lang="ru-RU" cap="none" dirty="0" err="1"/>
              <a:t>співробітництва</a:t>
            </a:r>
            <a:r>
              <a:rPr lang="ru-RU" cap="none" dirty="0"/>
              <a:t> та </a:t>
            </a:r>
            <a:r>
              <a:rPr lang="ru-RU" cap="none" dirty="0" err="1"/>
              <a:t>взаємодії</a:t>
            </a:r>
            <a:r>
              <a:rPr lang="ru-RU" cap="none" dirty="0"/>
              <a:t> у </a:t>
            </a:r>
            <a:r>
              <a:rPr lang="ru-RU" cap="none" dirty="0" err="1"/>
              <a:t>сфері</a:t>
            </a:r>
            <a:r>
              <a:rPr lang="ru-RU" cap="none" dirty="0"/>
              <a:t> </a:t>
            </a:r>
            <a:r>
              <a:rPr lang="ru-RU" cap="none" dirty="0" err="1"/>
              <a:t>запобігання</a:t>
            </a:r>
            <a:r>
              <a:rPr lang="ru-RU" cap="none" dirty="0"/>
              <a:t> та </a:t>
            </a:r>
            <a:r>
              <a:rPr lang="ru-RU" cap="none" dirty="0" err="1"/>
              <a:t>протидії</a:t>
            </a:r>
            <a:r>
              <a:rPr lang="ru-RU" cap="none" dirty="0"/>
              <a:t> з </a:t>
            </a:r>
            <a:r>
              <a:rPr lang="ru-RU" cap="none" dirty="0" err="1"/>
              <a:t>іноземними</a:t>
            </a:r>
            <a:r>
              <a:rPr lang="ru-RU" cap="none" dirty="0"/>
              <a:t> державами, </a:t>
            </a:r>
            <a:r>
              <a:rPr lang="ru-RU" cap="none" dirty="0" err="1"/>
              <a:t>їх</a:t>
            </a:r>
            <a:r>
              <a:rPr lang="ru-RU" cap="none" dirty="0"/>
              <a:t> </a:t>
            </a:r>
            <a:r>
              <a:rPr lang="ru-RU" cap="none" dirty="0" err="1"/>
              <a:t>компетентними</a:t>
            </a:r>
            <a:r>
              <a:rPr lang="ru-RU" cap="none" dirty="0"/>
              <a:t> органами, </a:t>
            </a:r>
            <a:r>
              <a:rPr lang="ru-RU" cap="none" dirty="0" err="1"/>
              <a:t>міжнародними</a:t>
            </a:r>
            <a:r>
              <a:rPr lang="ru-RU" cap="none" dirty="0"/>
              <a:t>, </a:t>
            </a:r>
            <a:r>
              <a:rPr lang="ru-RU" cap="none" dirty="0" err="1"/>
              <a:t>міжурядовими</a:t>
            </a:r>
            <a:r>
              <a:rPr lang="ru-RU" cap="none" dirty="0"/>
              <a:t> </a:t>
            </a:r>
            <a:r>
              <a:rPr lang="ru-RU" cap="none" dirty="0" err="1"/>
              <a:t>організаціями</a:t>
            </a:r>
            <a:r>
              <a:rPr lang="ru-RU" cap="none" dirty="0"/>
              <a:t>, </a:t>
            </a:r>
            <a:r>
              <a:rPr lang="ru-RU" cap="none" dirty="0" err="1"/>
              <a:t>діяльність</a:t>
            </a:r>
            <a:r>
              <a:rPr lang="ru-RU" cap="none" dirty="0"/>
              <a:t> </a:t>
            </a:r>
            <a:r>
              <a:rPr lang="ru-RU" cap="none" dirty="0" err="1"/>
              <a:t>яких</a:t>
            </a:r>
            <a:r>
              <a:rPr lang="ru-RU" cap="none" dirty="0"/>
              <a:t> </a:t>
            </a:r>
            <a:r>
              <a:rPr lang="ru-RU" cap="none" dirty="0" err="1"/>
              <a:t>спрямована</a:t>
            </a:r>
            <a:r>
              <a:rPr lang="ru-RU" cap="none" dirty="0"/>
              <a:t> на </a:t>
            </a:r>
            <a:r>
              <a:rPr lang="ru-RU" cap="none" dirty="0" err="1"/>
              <a:t>забезпечення</a:t>
            </a:r>
            <a:r>
              <a:rPr lang="ru-RU" cap="none" dirty="0"/>
              <a:t> </a:t>
            </a:r>
            <a:r>
              <a:rPr lang="ru-RU" cap="none" dirty="0" err="1"/>
              <a:t>міжнародного</a:t>
            </a:r>
            <a:r>
              <a:rPr lang="ru-RU" cap="none" dirty="0"/>
              <a:t> </a:t>
            </a:r>
            <a:r>
              <a:rPr lang="ru-RU" cap="none" dirty="0" err="1"/>
              <a:t>співробітництва</a:t>
            </a:r>
            <a:r>
              <a:rPr lang="ru-RU" cap="none" dirty="0"/>
              <a:t> у </a:t>
            </a:r>
            <a:r>
              <a:rPr lang="ru-RU" cap="none" dirty="0" err="1"/>
              <a:t>зазначеній</a:t>
            </a:r>
            <a:r>
              <a:rPr lang="ru-RU" cap="none" dirty="0"/>
              <a:t> </a:t>
            </a:r>
            <a:r>
              <a:rPr lang="ru-RU" cap="none" dirty="0" err="1"/>
              <a:t>сфері</a:t>
            </a:r>
            <a:r>
              <a:rPr lang="ru-RU" cap="none" dirty="0"/>
              <a:t>.</a:t>
            </a:r>
          </a:p>
          <a:p>
            <a:endParaRPr lang="ru-RU" cap="none" dirty="0"/>
          </a:p>
        </p:txBody>
      </p:sp>
    </p:spTree>
    <p:extLst>
      <p:ext uri="{BB962C8B-B14F-4D97-AF65-F5344CB8AC3E}">
        <p14:creationId xmlns:p14="http://schemas.microsoft.com/office/powerpoint/2010/main" val="146510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450376"/>
            <a:ext cx="10363826" cy="5340823"/>
          </a:xfrm>
        </p:spPr>
        <p:txBody>
          <a:bodyPr>
            <a:normAutofit fontScale="92500"/>
          </a:bodyPr>
          <a:lstStyle/>
          <a:p>
            <a:r>
              <a:rPr lang="ru-RU" b="1" u="sng" cap="none" dirty="0"/>
              <a:t>До </a:t>
            </a:r>
            <a:r>
              <a:rPr lang="ru-RU" b="1" u="sng" cap="none" dirty="0" err="1"/>
              <a:t>легалізації</a:t>
            </a:r>
            <a:r>
              <a:rPr lang="ru-RU" b="1" u="sng" cap="none" dirty="0"/>
              <a:t> (</a:t>
            </a:r>
            <a:r>
              <a:rPr lang="ru-RU" b="1" u="sng" cap="none" dirty="0" err="1"/>
              <a:t>відмивання</a:t>
            </a:r>
            <a:r>
              <a:rPr lang="ru-RU" b="1" u="sng" cap="none" dirty="0"/>
              <a:t>) </a:t>
            </a:r>
            <a:r>
              <a:rPr lang="ru-RU" b="1" u="sng" cap="none" dirty="0" err="1"/>
              <a:t>доходів</a:t>
            </a:r>
            <a:r>
              <a:rPr lang="ru-RU" b="1" u="sng" cap="none" dirty="0"/>
              <a:t>, </a:t>
            </a:r>
            <a:r>
              <a:rPr lang="ru-RU" b="1" u="sng" cap="none" dirty="0" err="1"/>
              <a:t>одержаних</a:t>
            </a:r>
            <a:r>
              <a:rPr lang="ru-RU" b="1" u="sng" cap="none" dirty="0"/>
              <a:t> </a:t>
            </a:r>
            <a:r>
              <a:rPr lang="ru-RU" b="1" u="sng" cap="none" dirty="0" err="1"/>
              <a:t>злочинним</a:t>
            </a:r>
            <a:r>
              <a:rPr lang="ru-RU" b="1" u="sng" cap="none" dirty="0"/>
              <a:t> шляхом, належать </a:t>
            </a:r>
            <a:r>
              <a:rPr lang="ru-RU" cap="none" dirty="0"/>
              <a:t>будь-</a:t>
            </a:r>
            <a:r>
              <a:rPr lang="ru-RU" cap="none" dirty="0" err="1"/>
              <a:t>які</a:t>
            </a:r>
            <a:r>
              <a:rPr lang="ru-RU" cap="none" dirty="0"/>
              <a:t> </a:t>
            </a:r>
            <a:r>
              <a:rPr lang="ru-RU" cap="none" dirty="0" err="1"/>
              <a:t>дії</a:t>
            </a:r>
            <a:r>
              <a:rPr lang="ru-RU" cap="none" dirty="0"/>
              <a:t>, </a:t>
            </a:r>
            <a:r>
              <a:rPr lang="ru-RU" cap="none" dirty="0" err="1"/>
              <a:t>пов’язані</a:t>
            </a:r>
            <a:r>
              <a:rPr lang="ru-RU" cap="none" dirty="0"/>
              <a:t> </a:t>
            </a:r>
            <a:r>
              <a:rPr lang="ru-RU" cap="none" dirty="0" err="1"/>
              <a:t>із</a:t>
            </a:r>
            <a:r>
              <a:rPr lang="ru-RU" cap="none" dirty="0"/>
              <a:t> </a:t>
            </a:r>
            <a:r>
              <a:rPr lang="ru-RU" cap="none" dirty="0" err="1"/>
              <a:t>вчиненням</a:t>
            </a:r>
            <a:r>
              <a:rPr lang="ru-RU" cap="none" dirty="0"/>
              <a:t> </a:t>
            </a:r>
            <a:r>
              <a:rPr lang="ru-RU" cap="none" dirty="0" err="1"/>
              <a:t>фінансової</a:t>
            </a:r>
            <a:r>
              <a:rPr lang="ru-RU" cap="none" dirty="0"/>
              <a:t> </a:t>
            </a:r>
            <a:r>
              <a:rPr lang="ru-RU" cap="none" dirty="0" err="1"/>
              <a:t>операції</a:t>
            </a:r>
            <a:r>
              <a:rPr lang="ru-RU" cap="none" dirty="0"/>
              <a:t> </a:t>
            </a:r>
            <a:r>
              <a:rPr lang="ru-RU" cap="none" dirty="0" err="1"/>
              <a:t>чи</a:t>
            </a:r>
            <a:r>
              <a:rPr lang="ru-RU" cap="none" dirty="0"/>
              <a:t> </a:t>
            </a:r>
            <a:r>
              <a:rPr lang="ru-RU" cap="none" dirty="0" err="1"/>
              <a:t>правочину</a:t>
            </a:r>
            <a:r>
              <a:rPr lang="ru-RU" cap="none" dirty="0"/>
              <a:t> з доходами, </a:t>
            </a:r>
            <a:r>
              <a:rPr lang="ru-RU" cap="none" dirty="0" err="1"/>
              <a:t>одержаними</a:t>
            </a:r>
            <a:r>
              <a:rPr lang="ru-RU" cap="none" dirty="0"/>
              <a:t> </a:t>
            </a:r>
            <a:r>
              <a:rPr lang="ru-RU" cap="none" dirty="0" err="1"/>
              <a:t>злочинним</a:t>
            </a:r>
            <a:r>
              <a:rPr lang="ru-RU" cap="none" dirty="0"/>
              <a:t> шляхом, а </a:t>
            </a:r>
            <a:r>
              <a:rPr lang="ru-RU" cap="none" dirty="0" err="1"/>
              <a:t>також</a:t>
            </a:r>
            <a:r>
              <a:rPr lang="ru-RU" cap="none" dirty="0"/>
              <a:t> </a:t>
            </a:r>
            <a:r>
              <a:rPr lang="ru-RU" cap="none" dirty="0" err="1"/>
              <a:t>вчиненням</a:t>
            </a:r>
            <a:r>
              <a:rPr lang="ru-RU" cap="none" dirty="0"/>
              <a:t> </a:t>
            </a:r>
            <a:r>
              <a:rPr lang="ru-RU" cap="none" dirty="0" err="1"/>
              <a:t>дій</a:t>
            </a:r>
            <a:r>
              <a:rPr lang="ru-RU" cap="none" dirty="0"/>
              <a:t>, </a:t>
            </a:r>
            <a:r>
              <a:rPr lang="ru-RU" cap="none" dirty="0" err="1"/>
              <a:t>спрямованих</a:t>
            </a:r>
            <a:r>
              <a:rPr lang="ru-RU" cap="none" dirty="0"/>
              <a:t> на </a:t>
            </a:r>
            <a:r>
              <a:rPr lang="ru-RU" cap="none" dirty="0" err="1"/>
              <a:t>приховання</a:t>
            </a:r>
            <a:r>
              <a:rPr lang="ru-RU" cap="none" dirty="0"/>
              <a:t> </a:t>
            </a:r>
            <a:r>
              <a:rPr lang="ru-RU" cap="none" dirty="0" err="1"/>
              <a:t>чи</a:t>
            </a:r>
            <a:r>
              <a:rPr lang="ru-RU" cap="none" dirty="0"/>
              <a:t> </a:t>
            </a:r>
            <a:r>
              <a:rPr lang="ru-RU" cap="none" dirty="0" err="1"/>
              <a:t>маскування</a:t>
            </a:r>
            <a:r>
              <a:rPr lang="ru-RU" cap="none" dirty="0"/>
              <a:t> незаконного </a:t>
            </a:r>
            <a:r>
              <a:rPr lang="ru-RU" cap="none" dirty="0" err="1"/>
              <a:t>походження</a:t>
            </a:r>
            <a:r>
              <a:rPr lang="ru-RU" cap="none" dirty="0"/>
              <a:t> таких </a:t>
            </a:r>
            <a:r>
              <a:rPr lang="ru-RU" cap="none" dirty="0" err="1"/>
              <a:t>доходів</a:t>
            </a:r>
            <a:r>
              <a:rPr lang="ru-RU" cap="none" dirty="0"/>
              <a:t>, </a:t>
            </a:r>
            <a:r>
              <a:rPr lang="ru-RU" cap="none" dirty="0" err="1"/>
              <a:t>чи</a:t>
            </a:r>
            <a:r>
              <a:rPr lang="ru-RU" cap="none" dirty="0"/>
              <a:t> </a:t>
            </a:r>
            <a:r>
              <a:rPr lang="ru-RU" cap="none" dirty="0" err="1"/>
              <a:t>володіння</a:t>
            </a:r>
            <a:r>
              <a:rPr lang="ru-RU" cap="none" dirty="0"/>
              <a:t> ними, прав на </a:t>
            </a:r>
            <a:r>
              <a:rPr lang="ru-RU" cap="none" dirty="0" err="1"/>
              <a:t>такі</a:t>
            </a:r>
            <a:r>
              <a:rPr lang="ru-RU" cap="none" dirty="0"/>
              <a:t> доходи, </a:t>
            </a:r>
            <a:r>
              <a:rPr lang="ru-RU" cap="none" dirty="0" err="1"/>
              <a:t>джерел</a:t>
            </a:r>
            <a:r>
              <a:rPr lang="ru-RU" cap="none" dirty="0"/>
              <a:t> </a:t>
            </a:r>
            <a:r>
              <a:rPr lang="ru-RU" cap="none" dirty="0" err="1"/>
              <a:t>їх</a:t>
            </a:r>
            <a:r>
              <a:rPr lang="ru-RU" cap="none" dirty="0"/>
              <a:t> </a:t>
            </a:r>
            <a:r>
              <a:rPr lang="ru-RU" cap="none" dirty="0" err="1"/>
              <a:t>походження</a:t>
            </a:r>
            <a:r>
              <a:rPr lang="ru-RU" cap="none" dirty="0"/>
              <a:t>, </a:t>
            </a:r>
            <a:r>
              <a:rPr lang="ru-RU" cap="none" dirty="0" err="1"/>
              <a:t>місцезнаходження</a:t>
            </a:r>
            <a:r>
              <a:rPr lang="ru-RU" cap="none" dirty="0"/>
              <a:t>, </a:t>
            </a:r>
            <a:r>
              <a:rPr lang="ru-RU" cap="none" dirty="0" err="1"/>
              <a:t>переміщення</a:t>
            </a:r>
            <a:r>
              <a:rPr lang="ru-RU" cap="none" dirty="0"/>
              <a:t>, </a:t>
            </a:r>
            <a:r>
              <a:rPr lang="ru-RU" cap="none" dirty="0" err="1"/>
              <a:t>зміну</a:t>
            </a:r>
            <a:r>
              <a:rPr lang="ru-RU" cap="none" dirty="0"/>
              <a:t> </a:t>
            </a:r>
            <a:r>
              <a:rPr lang="ru-RU" cap="none" dirty="0" err="1"/>
              <a:t>їх</a:t>
            </a:r>
            <a:r>
              <a:rPr lang="ru-RU" cap="none" dirty="0"/>
              <a:t> </a:t>
            </a:r>
            <a:r>
              <a:rPr lang="ru-RU" cap="none" dirty="0" err="1"/>
              <a:t>форми</a:t>
            </a:r>
            <a:r>
              <a:rPr lang="ru-RU" cap="none" dirty="0"/>
              <a:t> (</a:t>
            </a:r>
            <a:r>
              <a:rPr lang="ru-RU" cap="none" dirty="0" err="1"/>
              <a:t>перетворення</a:t>
            </a:r>
            <a:r>
              <a:rPr lang="ru-RU" cap="none" dirty="0"/>
              <a:t>), а так само </a:t>
            </a:r>
            <a:r>
              <a:rPr lang="ru-RU" cap="none" dirty="0" err="1"/>
              <a:t>набуттям</a:t>
            </a:r>
            <a:r>
              <a:rPr lang="ru-RU" cap="none" dirty="0"/>
              <a:t>, </a:t>
            </a:r>
            <a:r>
              <a:rPr lang="ru-RU" cap="none" dirty="0" err="1"/>
              <a:t>володінням</a:t>
            </a:r>
            <a:r>
              <a:rPr lang="ru-RU" cap="none" dirty="0"/>
              <a:t> </a:t>
            </a:r>
            <a:r>
              <a:rPr lang="ru-RU" cap="none" dirty="0" err="1"/>
              <a:t>або</a:t>
            </a:r>
            <a:r>
              <a:rPr lang="ru-RU" cap="none" dirty="0"/>
              <a:t> </a:t>
            </a:r>
            <a:r>
              <a:rPr lang="ru-RU" cap="none" dirty="0" err="1"/>
              <a:t>використанням</a:t>
            </a:r>
            <a:r>
              <a:rPr lang="ru-RU" cap="none" dirty="0"/>
              <a:t> </a:t>
            </a:r>
            <a:r>
              <a:rPr lang="ru-RU" cap="none" dirty="0" err="1"/>
              <a:t>доходів</a:t>
            </a:r>
            <a:r>
              <a:rPr lang="ru-RU" cap="none" dirty="0"/>
              <a:t>, </a:t>
            </a:r>
            <a:r>
              <a:rPr lang="ru-RU" cap="none" dirty="0" err="1"/>
              <a:t>одержаних</a:t>
            </a:r>
            <a:r>
              <a:rPr lang="ru-RU" cap="none" dirty="0"/>
              <a:t> </a:t>
            </a:r>
            <a:r>
              <a:rPr lang="ru-RU" cap="none" dirty="0" err="1"/>
              <a:t>злочинним</a:t>
            </a:r>
            <a:r>
              <a:rPr lang="ru-RU" cap="none" dirty="0"/>
              <a:t> шляхом.</a:t>
            </a:r>
          </a:p>
          <a:p>
            <a:r>
              <a:rPr lang="ru-RU" b="1" u="sng" cap="none" dirty="0"/>
              <a:t>Доходи, </a:t>
            </a:r>
            <a:r>
              <a:rPr lang="ru-RU" b="1" u="sng" cap="none" dirty="0" err="1"/>
              <a:t>одержані</a:t>
            </a:r>
            <a:r>
              <a:rPr lang="ru-RU" b="1" u="sng" cap="none" dirty="0"/>
              <a:t> </a:t>
            </a:r>
            <a:r>
              <a:rPr lang="ru-RU" b="1" u="sng" cap="none" dirty="0" err="1"/>
              <a:t>злочинним</a:t>
            </a:r>
            <a:r>
              <a:rPr lang="ru-RU" b="1" u="sng" cap="none" dirty="0"/>
              <a:t> шляхом</a:t>
            </a:r>
            <a:r>
              <a:rPr lang="ru-RU" cap="none" dirty="0"/>
              <a:t>, - будь-</a:t>
            </a:r>
            <a:r>
              <a:rPr lang="ru-RU" cap="none" dirty="0" err="1"/>
              <a:t>які</a:t>
            </a:r>
            <a:r>
              <a:rPr lang="ru-RU" cap="none" dirty="0"/>
              <a:t> </a:t>
            </a:r>
            <a:r>
              <a:rPr lang="ru-RU" cap="none" dirty="0" err="1"/>
              <a:t>активи</a:t>
            </a:r>
            <a:r>
              <a:rPr lang="ru-RU" cap="none" dirty="0"/>
              <a:t>, </a:t>
            </a:r>
            <a:r>
              <a:rPr lang="ru-RU" cap="none" dirty="0" err="1"/>
              <a:t>одержані</a:t>
            </a:r>
            <a:r>
              <a:rPr lang="ru-RU" cap="none" dirty="0"/>
              <a:t> прямо </a:t>
            </a:r>
            <a:r>
              <a:rPr lang="ru-RU" cap="none" dirty="0" err="1"/>
              <a:t>чи</a:t>
            </a:r>
            <a:r>
              <a:rPr lang="ru-RU" cap="none" dirty="0"/>
              <a:t> </a:t>
            </a:r>
            <a:r>
              <a:rPr lang="ru-RU" cap="none" dirty="0" err="1"/>
              <a:t>опосередковано</a:t>
            </a:r>
            <a:r>
              <a:rPr lang="ru-RU" cap="none" dirty="0"/>
              <a:t> </a:t>
            </a:r>
            <a:r>
              <a:rPr lang="ru-RU" cap="none" dirty="0" err="1"/>
              <a:t>внаслідок</a:t>
            </a:r>
            <a:r>
              <a:rPr lang="ru-RU" cap="none" dirty="0"/>
              <a:t> </a:t>
            </a:r>
            <a:r>
              <a:rPr lang="ru-RU" cap="none" dirty="0" err="1"/>
              <a:t>вчинення</a:t>
            </a:r>
            <a:r>
              <a:rPr lang="ru-RU" cap="none" dirty="0"/>
              <a:t> </a:t>
            </a:r>
            <a:r>
              <a:rPr lang="ru-RU" cap="none" dirty="0" err="1"/>
              <a:t>злочину</a:t>
            </a:r>
            <a:r>
              <a:rPr lang="ru-RU" cap="none" dirty="0"/>
              <a:t>, </a:t>
            </a:r>
            <a:r>
              <a:rPr lang="ru-RU" cap="none" dirty="0" err="1"/>
              <a:t>зокрема</a:t>
            </a:r>
            <a:r>
              <a:rPr lang="ru-RU" cap="none" dirty="0"/>
              <a:t> </a:t>
            </a:r>
            <a:r>
              <a:rPr lang="ru-RU" cap="none" dirty="0" err="1"/>
              <a:t>валютні</a:t>
            </a:r>
            <a:r>
              <a:rPr lang="ru-RU" cap="none" dirty="0"/>
              <a:t> </a:t>
            </a:r>
            <a:r>
              <a:rPr lang="ru-RU" cap="none" dirty="0" err="1"/>
              <a:t>цінності</a:t>
            </a:r>
            <a:r>
              <a:rPr lang="ru-RU" cap="none" dirty="0"/>
              <a:t>, </a:t>
            </a:r>
            <a:r>
              <a:rPr lang="ru-RU" cap="none" dirty="0" err="1"/>
              <a:t>рухоме</a:t>
            </a:r>
            <a:r>
              <a:rPr lang="ru-RU" cap="none" dirty="0"/>
              <a:t> та </a:t>
            </a:r>
            <a:r>
              <a:rPr lang="ru-RU" cap="none" dirty="0" err="1"/>
              <a:t>нерухоме</a:t>
            </a:r>
            <a:r>
              <a:rPr lang="ru-RU" cap="none" dirty="0"/>
              <a:t> </a:t>
            </a:r>
            <a:r>
              <a:rPr lang="ru-RU" cap="none" dirty="0" err="1"/>
              <a:t>майно</a:t>
            </a:r>
            <a:r>
              <a:rPr lang="ru-RU" cap="none" dirty="0"/>
              <a:t>, </a:t>
            </a:r>
            <a:r>
              <a:rPr lang="ru-RU" cap="none" dirty="0" err="1"/>
              <a:t>майнові</a:t>
            </a:r>
            <a:r>
              <a:rPr lang="ru-RU" cap="none" dirty="0"/>
              <a:t> та </a:t>
            </a:r>
            <a:r>
              <a:rPr lang="ru-RU" cap="none" dirty="0" err="1"/>
              <a:t>немайнові</a:t>
            </a:r>
            <a:r>
              <a:rPr lang="ru-RU" cap="none" dirty="0"/>
              <a:t> права, </a:t>
            </a:r>
            <a:r>
              <a:rPr lang="ru-RU" cap="none" dirty="0" err="1"/>
              <a:t>незалежно</a:t>
            </a:r>
            <a:r>
              <a:rPr lang="ru-RU" cap="none" dirty="0"/>
              <a:t> </a:t>
            </a:r>
            <a:r>
              <a:rPr lang="ru-RU" cap="none" dirty="0" err="1"/>
              <a:t>від</a:t>
            </a:r>
            <a:r>
              <a:rPr lang="ru-RU" cap="none" dirty="0"/>
              <a:t> </a:t>
            </a:r>
            <a:r>
              <a:rPr lang="ru-RU" cap="none" dirty="0" err="1"/>
              <a:t>їх</a:t>
            </a:r>
            <a:r>
              <a:rPr lang="ru-RU" cap="none" dirty="0"/>
              <a:t> </a:t>
            </a:r>
            <a:r>
              <a:rPr lang="ru-RU" cap="none" dirty="0" err="1"/>
              <a:t>вартості</a:t>
            </a:r>
            <a:r>
              <a:rPr lang="ru-RU" cap="none" dirty="0"/>
              <a:t>;</a:t>
            </a:r>
          </a:p>
          <a:p>
            <a:r>
              <a:rPr lang="ru-RU" b="1" u="sng" cap="none" dirty="0" err="1"/>
              <a:t>Фінансування</a:t>
            </a:r>
            <a:r>
              <a:rPr lang="ru-RU" b="1" u="sng" cap="none" dirty="0"/>
              <a:t> </a:t>
            </a:r>
            <a:r>
              <a:rPr lang="ru-RU" b="1" u="sng" cap="none" dirty="0" err="1"/>
              <a:t>розповсюдження</a:t>
            </a:r>
            <a:r>
              <a:rPr lang="ru-RU" b="1" u="sng" cap="none" dirty="0"/>
              <a:t> </a:t>
            </a:r>
            <a:r>
              <a:rPr lang="ru-RU" b="1" u="sng" cap="none" dirty="0" err="1"/>
              <a:t>зброї</a:t>
            </a:r>
            <a:r>
              <a:rPr lang="ru-RU" b="1" u="sng" cap="none" dirty="0"/>
              <a:t> </a:t>
            </a:r>
            <a:r>
              <a:rPr lang="ru-RU" b="1" u="sng" cap="none" dirty="0" err="1"/>
              <a:t>масового</a:t>
            </a:r>
            <a:r>
              <a:rPr lang="ru-RU" b="1" u="sng" cap="none" dirty="0"/>
              <a:t> </a:t>
            </a:r>
            <a:r>
              <a:rPr lang="ru-RU" b="1" u="sng" cap="none" dirty="0" err="1"/>
              <a:t>знищення</a:t>
            </a:r>
            <a:r>
              <a:rPr lang="ru-RU" b="1" u="sng" cap="none" dirty="0"/>
              <a:t> </a:t>
            </a:r>
            <a:r>
              <a:rPr lang="ru-RU" cap="none" dirty="0"/>
              <a:t>- </a:t>
            </a:r>
            <a:r>
              <a:rPr lang="ru-RU" cap="none" dirty="0" err="1"/>
              <a:t>надання</a:t>
            </a:r>
            <a:r>
              <a:rPr lang="ru-RU" cap="none" dirty="0"/>
              <a:t>, </a:t>
            </a:r>
            <a:r>
              <a:rPr lang="ru-RU" cap="none" dirty="0" err="1"/>
              <a:t>збір</a:t>
            </a:r>
            <a:r>
              <a:rPr lang="ru-RU" cap="none" dirty="0"/>
              <a:t> </a:t>
            </a:r>
            <a:r>
              <a:rPr lang="ru-RU" cap="none" dirty="0" err="1"/>
              <a:t>чи</a:t>
            </a:r>
            <a:r>
              <a:rPr lang="ru-RU" cap="none" dirty="0"/>
              <a:t> </a:t>
            </a:r>
            <a:r>
              <a:rPr lang="ru-RU" cap="none" dirty="0" err="1"/>
              <a:t>використання</a:t>
            </a:r>
            <a:r>
              <a:rPr lang="ru-RU" cap="none" dirty="0"/>
              <a:t> будь-</a:t>
            </a:r>
            <a:r>
              <a:rPr lang="ru-RU" cap="none" dirty="0" err="1"/>
              <a:t>яких</a:t>
            </a:r>
            <a:r>
              <a:rPr lang="ru-RU" cap="none" dirty="0"/>
              <a:t> </a:t>
            </a:r>
            <a:r>
              <a:rPr lang="ru-RU" cap="none" dirty="0" err="1"/>
              <a:t>активів</a:t>
            </a:r>
            <a:r>
              <a:rPr lang="ru-RU" cap="none" dirty="0"/>
              <a:t> для </a:t>
            </a:r>
            <a:r>
              <a:rPr lang="ru-RU" cap="none" dirty="0" err="1"/>
              <a:t>розповсюдження</a:t>
            </a:r>
            <a:r>
              <a:rPr lang="ru-RU" cap="none" dirty="0"/>
              <a:t> </a:t>
            </a:r>
            <a:r>
              <a:rPr lang="ru-RU" cap="none" dirty="0" err="1"/>
              <a:t>зброї</a:t>
            </a:r>
            <a:r>
              <a:rPr lang="ru-RU" cap="none" dirty="0"/>
              <a:t> </a:t>
            </a:r>
            <a:r>
              <a:rPr lang="ru-RU" cap="none" dirty="0" err="1"/>
              <a:t>масового</a:t>
            </a:r>
            <a:r>
              <a:rPr lang="ru-RU" cap="none" dirty="0"/>
              <a:t> </a:t>
            </a:r>
            <a:r>
              <a:rPr lang="ru-RU" cap="none" dirty="0" err="1"/>
              <a:t>знищення</a:t>
            </a:r>
            <a:r>
              <a:rPr lang="ru-RU" cap="none" dirty="0"/>
              <a:t>, за </a:t>
            </a:r>
            <a:r>
              <a:rPr lang="ru-RU" cap="none" dirty="0" err="1"/>
              <a:t>вчинення</a:t>
            </a:r>
            <a:r>
              <a:rPr lang="ru-RU" cap="none" dirty="0"/>
              <a:t> </a:t>
            </a:r>
            <a:r>
              <a:rPr lang="ru-RU" cap="none" dirty="0" err="1"/>
              <a:t>яких</a:t>
            </a:r>
            <a:r>
              <a:rPr lang="ru-RU" cap="none" dirty="0"/>
              <a:t> </a:t>
            </a:r>
            <a:r>
              <a:rPr lang="ru-RU" cap="none" dirty="0" err="1"/>
              <a:t>передбачені</a:t>
            </a:r>
            <a:r>
              <a:rPr lang="ru-RU" cap="none" dirty="0"/>
              <a:t> </a:t>
            </a:r>
            <a:r>
              <a:rPr lang="ru-RU" cap="none" dirty="0" err="1"/>
              <a:t>міжнародні</a:t>
            </a:r>
            <a:r>
              <a:rPr lang="ru-RU" cap="none" dirty="0"/>
              <a:t> </a:t>
            </a:r>
            <a:r>
              <a:rPr lang="ru-RU" cap="none" dirty="0" err="1"/>
              <a:t>санкції</a:t>
            </a:r>
            <a:r>
              <a:rPr lang="ru-RU" cap="none" dirty="0"/>
              <a:t>;</a:t>
            </a:r>
          </a:p>
          <a:p>
            <a:endParaRPr lang="ru-RU" cap="none" dirty="0"/>
          </a:p>
        </p:txBody>
      </p:sp>
    </p:spTree>
    <p:extLst>
      <p:ext uri="{BB962C8B-B14F-4D97-AF65-F5344CB8AC3E}">
        <p14:creationId xmlns:p14="http://schemas.microsoft.com/office/powerpoint/2010/main" val="1973217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450376"/>
            <a:ext cx="10363826" cy="5340823"/>
          </a:xfrm>
        </p:spPr>
        <p:txBody>
          <a:bodyPr/>
          <a:lstStyle/>
          <a:p>
            <a:pPr marL="0" indent="0">
              <a:buNone/>
            </a:pPr>
            <a:r>
              <a:rPr lang="ru-RU" b="1" u="sng" cap="none" dirty="0" err="1"/>
              <a:t>Фінансування</a:t>
            </a:r>
            <a:r>
              <a:rPr lang="ru-RU" b="1" u="sng" cap="none" dirty="0"/>
              <a:t> </a:t>
            </a:r>
            <a:r>
              <a:rPr lang="ru-RU" b="1" u="sng" cap="none" dirty="0" err="1"/>
              <a:t>тероризму</a:t>
            </a:r>
            <a:r>
              <a:rPr lang="ru-RU" b="1" u="sng" cap="none" dirty="0"/>
              <a:t> </a:t>
            </a:r>
            <a:r>
              <a:rPr lang="ru-RU" cap="none" dirty="0"/>
              <a:t>- </a:t>
            </a:r>
            <a:r>
              <a:rPr lang="ru-RU" cap="none" dirty="0" err="1"/>
              <a:t>надання</a:t>
            </a:r>
            <a:r>
              <a:rPr lang="ru-RU" cap="none" dirty="0"/>
              <a:t> </a:t>
            </a:r>
            <a:r>
              <a:rPr lang="ru-RU" cap="none" dirty="0" err="1"/>
              <a:t>чи</a:t>
            </a:r>
            <a:r>
              <a:rPr lang="ru-RU" cap="none" dirty="0"/>
              <a:t> </a:t>
            </a:r>
            <a:r>
              <a:rPr lang="ru-RU" cap="none" dirty="0" err="1"/>
              <a:t>збір</a:t>
            </a:r>
            <a:r>
              <a:rPr lang="ru-RU" cap="none" dirty="0"/>
              <a:t> будь-</a:t>
            </a:r>
            <a:r>
              <a:rPr lang="ru-RU" cap="none" dirty="0" err="1"/>
              <a:t>яких</a:t>
            </a:r>
            <a:r>
              <a:rPr lang="ru-RU" cap="none" dirty="0"/>
              <a:t> </a:t>
            </a:r>
            <a:r>
              <a:rPr lang="ru-RU" cap="none" dirty="0" err="1"/>
              <a:t>активів</a:t>
            </a:r>
            <a:r>
              <a:rPr lang="ru-RU" cap="none" dirty="0"/>
              <a:t> прямо </a:t>
            </a:r>
            <a:r>
              <a:rPr lang="ru-RU" cap="none" dirty="0" err="1"/>
              <a:t>чи</a:t>
            </a:r>
            <a:r>
              <a:rPr lang="ru-RU" cap="none" dirty="0"/>
              <a:t> </a:t>
            </a:r>
            <a:r>
              <a:rPr lang="ru-RU" cap="none" dirty="0" err="1"/>
              <a:t>опосередковано</a:t>
            </a:r>
            <a:r>
              <a:rPr lang="ru-RU" cap="none" dirty="0"/>
              <a:t> з метою </a:t>
            </a:r>
            <a:r>
              <a:rPr lang="ru-RU" cap="none" dirty="0" err="1"/>
              <a:t>їх</a:t>
            </a:r>
            <a:r>
              <a:rPr lang="ru-RU" cap="none" dirty="0"/>
              <a:t> </a:t>
            </a:r>
            <a:r>
              <a:rPr lang="ru-RU" cap="none" dirty="0" err="1"/>
              <a:t>використання</a:t>
            </a:r>
            <a:r>
              <a:rPr lang="ru-RU" cap="none" dirty="0"/>
              <a:t> </a:t>
            </a:r>
            <a:r>
              <a:rPr lang="ru-RU" cap="none" dirty="0" err="1"/>
              <a:t>або</a:t>
            </a:r>
            <a:r>
              <a:rPr lang="ru-RU" cap="none" dirty="0"/>
              <a:t> з </a:t>
            </a:r>
            <a:r>
              <a:rPr lang="ru-RU" cap="none" dirty="0" err="1"/>
              <a:t>усвідомленням</a:t>
            </a:r>
            <a:r>
              <a:rPr lang="ru-RU" cap="none" dirty="0"/>
              <a:t> </a:t>
            </a:r>
            <a:r>
              <a:rPr lang="ru-RU" cap="none" dirty="0" err="1"/>
              <a:t>можливості</a:t>
            </a:r>
            <a:r>
              <a:rPr lang="ru-RU" cap="none" dirty="0"/>
              <a:t> того, </a:t>
            </a:r>
            <a:r>
              <a:rPr lang="ru-RU" cap="none" dirty="0" err="1"/>
              <a:t>що</a:t>
            </a:r>
            <a:r>
              <a:rPr lang="ru-RU" cap="none" dirty="0"/>
              <a:t> </a:t>
            </a:r>
            <a:r>
              <a:rPr lang="ru-RU" cap="none" dirty="0" err="1"/>
              <a:t>їх</a:t>
            </a:r>
            <a:r>
              <a:rPr lang="ru-RU" cap="none" dirty="0"/>
              <a:t> буде </a:t>
            </a:r>
            <a:r>
              <a:rPr lang="ru-RU" cap="none" dirty="0" err="1"/>
              <a:t>використано</a:t>
            </a:r>
            <a:r>
              <a:rPr lang="ru-RU" cap="none" dirty="0"/>
              <a:t> </a:t>
            </a:r>
            <a:r>
              <a:rPr lang="ru-RU" cap="none" dirty="0" err="1"/>
              <a:t>повністю</a:t>
            </a:r>
            <a:r>
              <a:rPr lang="ru-RU" cap="none" dirty="0"/>
              <a:t> </a:t>
            </a:r>
            <a:r>
              <a:rPr lang="ru-RU" cap="none" dirty="0" err="1"/>
              <a:t>або</a:t>
            </a:r>
            <a:r>
              <a:rPr lang="ru-RU" cap="none" dirty="0"/>
              <a:t> </a:t>
            </a:r>
            <a:r>
              <a:rPr lang="ru-RU" cap="none" dirty="0" err="1"/>
              <a:t>частково</a:t>
            </a:r>
            <a:r>
              <a:rPr lang="ru-RU" cap="none" dirty="0"/>
              <a:t>:</a:t>
            </a:r>
          </a:p>
          <a:p>
            <a:r>
              <a:rPr lang="ru-RU" cap="none" dirty="0"/>
              <a:t>для будь-</a:t>
            </a:r>
            <a:r>
              <a:rPr lang="ru-RU" cap="none" dirty="0" err="1"/>
              <a:t>яких</a:t>
            </a:r>
            <a:r>
              <a:rPr lang="ru-RU" cap="none" dirty="0"/>
              <a:t> </a:t>
            </a:r>
            <a:r>
              <a:rPr lang="ru-RU" cap="none" dirty="0" err="1"/>
              <a:t>цілей</a:t>
            </a:r>
            <a:r>
              <a:rPr lang="ru-RU" cap="none" dirty="0"/>
              <a:t> </a:t>
            </a:r>
            <a:r>
              <a:rPr lang="ru-RU" cap="none" dirty="0" err="1"/>
              <a:t>окремим</a:t>
            </a:r>
            <a:r>
              <a:rPr lang="ru-RU" cap="none" dirty="0"/>
              <a:t> </a:t>
            </a:r>
            <a:r>
              <a:rPr lang="ru-RU" cap="none" dirty="0" err="1"/>
              <a:t>терористом</a:t>
            </a:r>
            <a:r>
              <a:rPr lang="ru-RU" cap="none" dirty="0"/>
              <a:t> </a:t>
            </a:r>
            <a:r>
              <a:rPr lang="ru-RU" cap="none" dirty="0" err="1"/>
              <a:t>чи</a:t>
            </a:r>
            <a:r>
              <a:rPr lang="ru-RU" cap="none" dirty="0"/>
              <a:t> </a:t>
            </a:r>
            <a:r>
              <a:rPr lang="ru-RU" cap="none" dirty="0" err="1"/>
              <a:t>терористичною</a:t>
            </a:r>
            <a:r>
              <a:rPr lang="ru-RU" cap="none" dirty="0"/>
              <a:t> </a:t>
            </a:r>
            <a:r>
              <a:rPr lang="ru-RU" cap="none" dirty="0" err="1"/>
              <a:t>групою</a:t>
            </a:r>
            <a:r>
              <a:rPr lang="ru-RU" cap="none" dirty="0"/>
              <a:t> (</a:t>
            </a:r>
            <a:r>
              <a:rPr lang="ru-RU" cap="none" dirty="0" err="1"/>
              <a:t>організацією</a:t>
            </a:r>
            <a:r>
              <a:rPr lang="ru-RU" cap="none" dirty="0"/>
              <a:t>);</a:t>
            </a:r>
          </a:p>
          <a:p>
            <a:r>
              <a:rPr lang="ru-RU" cap="none" dirty="0"/>
              <a:t>для </a:t>
            </a:r>
            <a:r>
              <a:rPr lang="ru-RU" cap="none" dirty="0" err="1"/>
              <a:t>організації</a:t>
            </a:r>
            <a:r>
              <a:rPr lang="ru-RU" cap="none" dirty="0"/>
              <a:t>, </a:t>
            </a:r>
            <a:r>
              <a:rPr lang="ru-RU" cap="none" dirty="0" err="1"/>
              <a:t>підготовки</a:t>
            </a:r>
            <a:r>
              <a:rPr lang="ru-RU" cap="none" dirty="0"/>
              <a:t> </a:t>
            </a:r>
            <a:r>
              <a:rPr lang="ru-RU" cap="none" dirty="0" err="1"/>
              <a:t>або</a:t>
            </a:r>
            <a:r>
              <a:rPr lang="ru-RU" cap="none" dirty="0"/>
              <a:t> </a:t>
            </a:r>
            <a:r>
              <a:rPr lang="ru-RU" cap="none" dirty="0" err="1"/>
              <a:t>вчинення</a:t>
            </a:r>
            <a:r>
              <a:rPr lang="ru-RU" cap="none" dirty="0"/>
              <a:t> </a:t>
            </a:r>
            <a:r>
              <a:rPr lang="ru-RU" cap="none" dirty="0" err="1"/>
              <a:t>терористичного</a:t>
            </a:r>
            <a:r>
              <a:rPr lang="ru-RU" cap="none" dirty="0"/>
              <a:t> акту, </a:t>
            </a:r>
            <a:r>
              <a:rPr lang="ru-RU" cap="none" dirty="0" err="1"/>
              <a:t>втягнення</a:t>
            </a:r>
            <a:r>
              <a:rPr lang="ru-RU" cap="none" dirty="0"/>
              <a:t> у </a:t>
            </a:r>
            <a:r>
              <a:rPr lang="ru-RU" cap="none" dirty="0" err="1"/>
              <a:t>вчинення</a:t>
            </a:r>
            <a:r>
              <a:rPr lang="ru-RU" cap="none" dirty="0"/>
              <a:t> </a:t>
            </a:r>
            <a:r>
              <a:rPr lang="ru-RU" cap="none" dirty="0" err="1"/>
              <a:t>терористичного</a:t>
            </a:r>
            <a:r>
              <a:rPr lang="ru-RU" cap="none" dirty="0"/>
              <a:t> акту, </a:t>
            </a:r>
            <a:r>
              <a:rPr lang="ru-RU" cap="none" dirty="0" err="1"/>
              <a:t>публічних</a:t>
            </a:r>
            <a:r>
              <a:rPr lang="ru-RU" cap="none" dirty="0"/>
              <a:t> </a:t>
            </a:r>
            <a:r>
              <a:rPr lang="ru-RU" cap="none" dirty="0" err="1"/>
              <a:t>закликів</a:t>
            </a:r>
            <a:r>
              <a:rPr lang="ru-RU" cap="none" dirty="0"/>
              <a:t> до </a:t>
            </a:r>
            <a:r>
              <a:rPr lang="ru-RU" cap="none" dirty="0" err="1"/>
              <a:t>вчинення</a:t>
            </a:r>
            <a:r>
              <a:rPr lang="ru-RU" cap="none" dirty="0"/>
              <a:t> </a:t>
            </a:r>
            <a:r>
              <a:rPr lang="ru-RU" cap="none" dirty="0" err="1"/>
              <a:t>терористичного</a:t>
            </a:r>
            <a:r>
              <a:rPr lang="ru-RU" cap="none" dirty="0"/>
              <a:t> акту, </a:t>
            </a:r>
            <a:r>
              <a:rPr lang="ru-RU" cap="none" dirty="0" err="1"/>
              <a:t>створення</a:t>
            </a:r>
            <a:r>
              <a:rPr lang="ru-RU" cap="none" dirty="0"/>
              <a:t> </a:t>
            </a:r>
            <a:r>
              <a:rPr lang="ru-RU" cap="none" dirty="0" err="1"/>
              <a:t>терористичної</a:t>
            </a:r>
            <a:r>
              <a:rPr lang="ru-RU" cap="none" dirty="0"/>
              <a:t> </a:t>
            </a:r>
            <a:r>
              <a:rPr lang="ru-RU" cap="none" dirty="0" err="1"/>
              <a:t>групи</a:t>
            </a:r>
            <a:r>
              <a:rPr lang="ru-RU" cap="none" dirty="0"/>
              <a:t> (</a:t>
            </a:r>
            <a:r>
              <a:rPr lang="ru-RU" cap="none" dirty="0" err="1"/>
              <a:t>організації</a:t>
            </a:r>
            <a:r>
              <a:rPr lang="ru-RU" cap="none" dirty="0"/>
              <a:t>), </a:t>
            </a:r>
            <a:r>
              <a:rPr lang="ru-RU" cap="none" dirty="0" err="1"/>
              <a:t>сприяння</a:t>
            </a:r>
            <a:r>
              <a:rPr lang="ru-RU" cap="none" dirty="0"/>
              <a:t> </a:t>
            </a:r>
            <a:r>
              <a:rPr lang="ru-RU" cap="none" dirty="0" err="1"/>
              <a:t>вчиненню</a:t>
            </a:r>
            <a:r>
              <a:rPr lang="ru-RU" cap="none" dirty="0"/>
              <a:t> </a:t>
            </a:r>
            <a:r>
              <a:rPr lang="ru-RU" cap="none" dirty="0" err="1"/>
              <a:t>терористичного</a:t>
            </a:r>
            <a:r>
              <a:rPr lang="ru-RU" cap="none" dirty="0"/>
              <a:t> акту, </a:t>
            </a:r>
            <a:r>
              <a:rPr lang="ru-RU" cap="none" dirty="0" err="1"/>
              <a:t>проходження</a:t>
            </a:r>
            <a:r>
              <a:rPr lang="ru-RU" cap="none" dirty="0"/>
              <a:t> </a:t>
            </a:r>
            <a:r>
              <a:rPr lang="ru-RU" cap="none" dirty="0" err="1"/>
              <a:t>навчання</a:t>
            </a:r>
            <a:r>
              <a:rPr lang="ru-RU" cap="none" dirty="0"/>
              <a:t> </a:t>
            </a:r>
            <a:r>
              <a:rPr lang="ru-RU" cap="none" dirty="0" err="1"/>
              <a:t>тероризму</a:t>
            </a:r>
            <a:r>
              <a:rPr lang="ru-RU" cap="none" dirty="0"/>
              <a:t>, </a:t>
            </a:r>
            <a:r>
              <a:rPr lang="ru-RU" cap="none" dirty="0" err="1"/>
              <a:t>виїзду</a:t>
            </a:r>
            <a:r>
              <a:rPr lang="ru-RU" cap="none" dirty="0"/>
              <a:t> з </a:t>
            </a:r>
            <a:r>
              <a:rPr lang="ru-RU" cap="none" dirty="0" err="1"/>
              <a:t>України</a:t>
            </a:r>
            <a:r>
              <a:rPr lang="ru-RU" cap="none" dirty="0"/>
              <a:t> та </a:t>
            </a:r>
            <a:r>
              <a:rPr lang="ru-RU" cap="none" dirty="0" err="1"/>
              <a:t>в’їзду</a:t>
            </a:r>
            <a:r>
              <a:rPr lang="ru-RU" cap="none" dirty="0"/>
              <a:t> в </a:t>
            </a:r>
            <a:r>
              <a:rPr lang="ru-RU" cap="none" dirty="0" err="1"/>
              <a:t>Україну</a:t>
            </a:r>
            <a:r>
              <a:rPr lang="ru-RU" cap="none" dirty="0"/>
              <a:t> з </a:t>
            </a:r>
            <a:r>
              <a:rPr lang="ru-RU" cap="none" dirty="0" err="1"/>
              <a:t>терористичною</a:t>
            </a:r>
            <a:r>
              <a:rPr lang="ru-RU" cap="none" dirty="0"/>
              <a:t> метою, </a:t>
            </a:r>
            <a:r>
              <a:rPr lang="ru-RU" cap="none" dirty="0" err="1"/>
              <a:t>провадження</a:t>
            </a:r>
            <a:r>
              <a:rPr lang="ru-RU" cap="none" dirty="0"/>
              <a:t> будь-</a:t>
            </a:r>
            <a:r>
              <a:rPr lang="ru-RU" cap="none" dirty="0" err="1"/>
              <a:t>якої</a:t>
            </a:r>
            <a:r>
              <a:rPr lang="ru-RU" cap="none" dirty="0"/>
              <a:t> </a:t>
            </a:r>
            <a:r>
              <a:rPr lang="ru-RU" cap="none" dirty="0" err="1"/>
              <a:t>іншої</a:t>
            </a:r>
            <a:r>
              <a:rPr lang="ru-RU" cap="none" dirty="0"/>
              <a:t> </a:t>
            </a:r>
            <a:r>
              <a:rPr lang="ru-RU" cap="none" dirty="0" err="1"/>
              <a:t>терористичної</a:t>
            </a:r>
            <a:r>
              <a:rPr lang="ru-RU" cap="none" dirty="0"/>
              <a:t> </a:t>
            </a:r>
            <a:r>
              <a:rPr lang="ru-RU" cap="none" dirty="0" err="1"/>
              <a:t>діяльності</a:t>
            </a:r>
            <a:r>
              <a:rPr lang="ru-RU" cap="none" dirty="0"/>
              <a:t>, а </a:t>
            </a:r>
            <a:r>
              <a:rPr lang="ru-RU" cap="none" dirty="0" err="1"/>
              <a:t>також</a:t>
            </a:r>
            <a:r>
              <a:rPr lang="ru-RU" cap="none" dirty="0"/>
              <a:t> </a:t>
            </a:r>
            <a:r>
              <a:rPr lang="ru-RU" cap="none" dirty="0" err="1"/>
              <a:t>спроби</a:t>
            </a:r>
            <a:r>
              <a:rPr lang="ru-RU" cap="none" dirty="0"/>
              <a:t> </a:t>
            </a:r>
            <a:r>
              <a:rPr lang="ru-RU" cap="none" dirty="0" err="1"/>
              <a:t>вчинення</a:t>
            </a:r>
            <a:r>
              <a:rPr lang="ru-RU" cap="none" dirty="0"/>
              <a:t> таких </a:t>
            </a:r>
            <a:r>
              <a:rPr lang="ru-RU" cap="none" dirty="0" err="1"/>
              <a:t>дій</a:t>
            </a:r>
            <a:r>
              <a:rPr lang="ru-RU" cap="none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6231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450376"/>
            <a:ext cx="10363826" cy="5340823"/>
          </a:xfrm>
        </p:spPr>
        <p:txBody>
          <a:bodyPr>
            <a:normAutofit lnSpcReduction="10000"/>
          </a:bodyPr>
          <a:lstStyle/>
          <a:p>
            <a:r>
              <a:rPr lang="ru-RU" cap="none" dirty="0"/>
              <a:t>2. </a:t>
            </a:r>
            <a:r>
              <a:rPr lang="ru-RU" cap="none" dirty="0" err="1"/>
              <a:t>Операції</a:t>
            </a:r>
            <a:r>
              <a:rPr lang="ru-RU" cap="none" dirty="0"/>
              <a:t>, </a:t>
            </a:r>
            <a:r>
              <a:rPr lang="ru-RU" cap="none" dirty="0" err="1"/>
              <a:t>що</a:t>
            </a:r>
            <a:r>
              <a:rPr lang="ru-RU" cap="none" dirty="0"/>
              <a:t> </a:t>
            </a:r>
            <a:r>
              <a:rPr lang="ru-RU" cap="none" dirty="0" err="1"/>
              <a:t>підлягають</a:t>
            </a:r>
            <a:r>
              <a:rPr lang="ru-RU" cap="none" dirty="0"/>
              <a:t> </a:t>
            </a:r>
            <a:r>
              <a:rPr lang="ru-RU" cap="none" dirty="0" err="1"/>
              <a:t>фінансовому</a:t>
            </a:r>
            <a:r>
              <a:rPr lang="ru-RU" cap="none" dirty="0"/>
              <a:t> </a:t>
            </a:r>
            <a:r>
              <a:rPr lang="ru-RU" cap="none" dirty="0" err="1"/>
              <a:t>моніторингу</a:t>
            </a:r>
            <a:endParaRPr lang="ru-RU" cap="none" dirty="0"/>
          </a:p>
          <a:p>
            <a:endParaRPr lang="ru-RU" cap="none" dirty="0"/>
          </a:p>
          <a:p>
            <a:r>
              <a:rPr lang="ru-RU" b="1" cap="none" dirty="0" err="1" smtClean="0"/>
              <a:t>Фінансова</a:t>
            </a:r>
            <a:r>
              <a:rPr lang="ru-RU" b="1" cap="none" dirty="0" smtClean="0"/>
              <a:t> </a:t>
            </a:r>
            <a:r>
              <a:rPr lang="ru-RU" b="1" cap="none" dirty="0" err="1"/>
              <a:t>операція</a:t>
            </a:r>
            <a:r>
              <a:rPr lang="ru-RU" b="1" cap="none" dirty="0"/>
              <a:t> </a:t>
            </a:r>
            <a:r>
              <a:rPr lang="ru-RU" cap="none" dirty="0"/>
              <a:t>- будь-</a:t>
            </a:r>
            <a:r>
              <a:rPr lang="ru-RU" cap="none" dirty="0" err="1"/>
              <a:t>які</a:t>
            </a:r>
            <a:r>
              <a:rPr lang="ru-RU" cap="none" dirty="0"/>
              <a:t> </a:t>
            </a:r>
            <a:r>
              <a:rPr lang="ru-RU" cap="none" dirty="0" err="1"/>
              <a:t>дії</a:t>
            </a:r>
            <a:r>
              <a:rPr lang="ru-RU" cap="none" dirty="0"/>
              <a:t> </a:t>
            </a:r>
            <a:r>
              <a:rPr lang="ru-RU" cap="none" dirty="0" err="1"/>
              <a:t>щодо</a:t>
            </a:r>
            <a:r>
              <a:rPr lang="ru-RU" cap="none" dirty="0"/>
              <a:t> </a:t>
            </a:r>
            <a:r>
              <a:rPr lang="ru-RU" cap="none" dirty="0" err="1"/>
              <a:t>активів</a:t>
            </a:r>
            <a:r>
              <a:rPr lang="ru-RU" cap="none" dirty="0"/>
              <a:t> </a:t>
            </a:r>
            <a:r>
              <a:rPr lang="ru-RU" cap="none" dirty="0" err="1"/>
              <a:t>клієнта</a:t>
            </a:r>
            <a:r>
              <a:rPr lang="ru-RU" cap="none" dirty="0"/>
              <a:t>, </a:t>
            </a:r>
            <a:r>
              <a:rPr lang="ru-RU" cap="none" dirty="0" err="1"/>
              <a:t>вчинені</a:t>
            </a:r>
            <a:r>
              <a:rPr lang="ru-RU" cap="none" dirty="0"/>
              <a:t> за </a:t>
            </a:r>
            <a:r>
              <a:rPr lang="ru-RU" cap="none" dirty="0" err="1"/>
              <a:t>допомогою</a:t>
            </a:r>
            <a:r>
              <a:rPr lang="ru-RU" cap="none" dirty="0"/>
              <a:t> </a:t>
            </a:r>
            <a:r>
              <a:rPr lang="ru-RU" cap="none" dirty="0" err="1"/>
              <a:t>суб’єкта</a:t>
            </a:r>
            <a:r>
              <a:rPr lang="ru-RU" cap="none" dirty="0"/>
              <a:t> </a:t>
            </a:r>
            <a:r>
              <a:rPr lang="ru-RU" cap="none" dirty="0" err="1"/>
              <a:t>первинного</a:t>
            </a:r>
            <a:r>
              <a:rPr lang="ru-RU" cap="none" dirty="0"/>
              <a:t> </a:t>
            </a:r>
            <a:r>
              <a:rPr lang="ru-RU" cap="none" dirty="0" err="1"/>
              <a:t>фінансового</a:t>
            </a:r>
            <a:r>
              <a:rPr lang="ru-RU" cap="none" dirty="0"/>
              <a:t> </a:t>
            </a:r>
            <a:r>
              <a:rPr lang="ru-RU" cap="none" dirty="0" err="1"/>
              <a:t>моніторингу</a:t>
            </a:r>
            <a:r>
              <a:rPr lang="ru-RU" cap="none" dirty="0"/>
              <a:t> </a:t>
            </a:r>
            <a:r>
              <a:rPr lang="ru-RU" cap="none" dirty="0" err="1"/>
              <a:t>або</a:t>
            </a:r>
            <a:r>
              <a:rPr lang="ru-RU" cap="none" dirty="0"/>
              <a:t> про </a:t>
            </a:r>
            <a:r>
              <a:rPr lang="ru-RU" cap="none" dirty="0" err="1"/>
              <a:t>які</a:t>
            </a:r>
            <a:r>
              <a:rPr lang="ru-RU" cap="none" dirty="0"/>
              <a:t> стало </a:t>
            </a:r>
            <a:r>
              <a:rPr lang="ru-RU" cap="none" dirty="0" err="1"/>
              <a:t>відомо</a:t>
            </a:r>
            <a:r>
              <a:rPr lang="ru-RU" cap="none" dirty="0"/>
              <a:t> </a:t>
            </a:r>
            <a:r>
              <a:rPr lang="ru-RU" cap="none" dirty="0" err="1"/>
              <a:t>суб’єктам</a:t>
            </a:r>
            <a:r>
              <a:rPr lang="ru-RU" cap="none" dirty="0"/>
              <a:t> </a:t>
            </a:r>
            <a:r>
              <a:rPr lang="ru-RU" cap="none" dirty="0" err="1"/>
              <a:t>первинного</a:t>
            </a:r>
            <a:r>
              <a:rPr lang="ru-RU" cap="none" dirty="0"/>
              <a:t> </a:t>
            </a:r>
            <a:r>
              <a:rPr lang="ru-RU" cap="none" dirty="0" err="1"/>
              <a:t>фінансового</a:t>
            </a:r>
            <a:r>
              <a:rPr lang="ru-RU" cap="none" dirty="0"/>
              <a:t> </a:t>
            </a:r>
            <a:r>
              <a:rPr lang="ru-RU" cap="none" dirty="0" err="1"/>
              <a:t>моніторингу</a:t>
            </a:r>
            <a:r>
              <a:rPr lang="ru-RU" cap="none" dirty="0"/>
              <a:t>, у рамках </a:t>
            </a:r>
            <a:r>
              <a:rPr lang="ru-RU" cap="none" dirty="0" err="1"/>
              <a:t>ділових</a:t>
            </a:r>
            <a:r>
              <a:rPr lang="ru-RU" cap="none" dirty="0"/>
              <a:t> </a:t>
            </a:r>
            <a:r>
              <a:rPr lang="ru-RU" cap="none" dirty="0" err="1"/>
              <a:t>відносин</a:t>
            </a:r>
            <a:r>
              <a:rPr lang="ru-RU" cap="none" dirty="0"/>
              <a:t> з </a:t>
            </a:r>
            <a:r>
              <a:rPr lang="ru-RU" cap="none" dirty="0" err="1"/>
              <a:t>клієнтом</a:t>
            </a:r>
            <a:r>
              <a:rPr lang="ru-RU" cap="none" dirty="0"/>
              <a:t>, </a:t>
            </a:r>
            <a:r>
              <a:rPr lang="ru-RU" cap="none" dirty="0" err="1"/>
              <a:t>суб’єктам</a:t>
            </a:r>
            <a:r>
              <a:rPr lang="ru-RU" cap="none" dirty="0"/>
              <a:t> державного </a:t>
            </a:r>
            <a:r>
              <a:rPr lang="ru-RU" cap="none" dirty="0" err="1"/>
              <a:t>фінансового</a:t>
            </a:r>
            <a:r>
              <a:rPr lang="ru-RU" cap="none" dirty="0"/>
              <a:t> </a:t>
            </a:r>
            <a:r>
              <a:rPr lang="ru-RU" cap="none" dirty="0" err="1"/>
              <a:t>моніторингу</a:t>
            </a:r>
            <a:r>
              <a:rPr lang="ru-RU" cap="none" dirty="0"/>
              <a:t>, Фонду </a:t>
            </a:r>
            <a:r>
              <a:rPr lang="ru-RU" cap="none" dirty="0" err="1"/>
              <a:t>гарантування</a:t>
            </a:r>
            <a:r>
              <a:rPr lang="ru-RU" cap="none" dirty="0"/>
              <a:t> </a:t>
            </a:r>
            <a:r>
              <a:rPr lang="ru-RU" cap="none" dirty="0" err="1"/>
              <a:t>вкладів</a:t>
            </a:r>
            <a:r>
              <a:rPr lang="ru-RU" cap="none" dirty="0"/>
              <a:t> </a:t>
            </a:r>
            <a:r>
              <a:rPr lang="ru-RU" cap="none" dirty="0" err="1"/>
              <a:t>фізичних</a:t>
            </a:r>
            <a:r>
              <a:rPr lang="ru-RU" cap="none" dirty="0"/>
              <a:t> </a:t>
            </a:r>
            <a:r>
              <a:rPr lang="ru-RU" cap="none" dirty="0" err="1"/>
              <a:t>осіб</a:t>
            </a:r>
            <a:r>
              <a:rPr lang="ru-RU" cap="none" dirty="0"/>
              <a:t>, </a:t>
            </a:r>
            <a:r>
              <a:rPr lang="ru-RU" cap="none" dirty="0" err="1"/>
              <a:t>державним</a:t>
            </a:r>
            <a:r>
              <a:rPr lang="ru-RU" cap="none" dirty="0"/>
              <a:t> органам, </a:t>
            </a:r>
            <a:r>
              <a:rPr lang="ru-RU" cap="none" dirty="0" err="1"/>
              <a:t>що</a:t>
            </a:r>
            <a:r>
              <a:rPr lang="ru-RU" cap="none" dirty="0"/>
              <a:t> </a:t>
            </a:r>
            <a:r>
              <a:rPr lang="ru-RU" cap="none" dirty="0" err="1"/>
              <a:t>провадять</a:t>
            </a:r>
            <a:r>
              <a:rPr lang="ru-RU" cap="none" dirty="0"/>
              <a:t> </a:t>
            </a:r>
            <a:r>
              <a:rPr lang="ru-RU" cap="none" dirty="0" err="1"/>
              <a:t>діяльність</a:t>
            </a:r>
            <a:r>
              <a:rPr lang="ru-RU" cap="none" dirty="0"/>
              <a:t> у </a:t>
            </a:r>
            <a:r>
              <a:rPr lang="ru-RU" cap="none" dirty="0" err="1"/>
              <a:t>сфері</a:t>
            </a:r>
            <a:r>
              <a:rPr lang="ru-RU" cap="none" dirty="0"/>
              <a:t> </a:t>
            </a:r>
            <a:r>
              <a:rPr lang="ru-RU" cap="none" dirty="0" err="1"/>
              <a:t>запобігання</a:t>
            </a:r>
            <a:r>
              <a:rPr lang="ru-RU" cap="none" dirty="0"/>
              <a:t> та </a:t>
            </a:r>
            <a:r>
              <a:rPr lang="ru-RU" cap="none" dirty="0" err="1"/>
              <a:t>протидії</a:t>
            </a:r>
            <a:r>
              <a:rPr lang="ru-RU" cap="none" dirty="0"/>
              <a:t>, </a:t>
            </a:r>
            <a:r>
              <a:rPr lang="ru-RU" cap="none" dirty="0" err="1"/>
              <a:t>правоохоронним</a:t>
            </a:r>
            <a:r>
              <a:rPr lang="ru-RU" cap="none" dirty="0"/>
              <a:t> та </a:t>
            </a:r>
            <a:r>
              <a:rPr lang="ru-RU" cap="none" dirty="0" err="1"/>
              <a:t>розвідувальним</a:t>
            </a:r>
            <a:r>
              <a:rPr lang="ru-RU" cap="none" dirty="0"/>
              <a:t> органам </a:t>
            </a:r>
            <a:r>
              <a:rPr lang="ru-RU" cap="none" dirty="0" err="1"/>
              <a:t>України</a:t>
            </a:r>
            <a:r>
              <a:rPr lang="ru-RU" cap="none" dirty="0"/>
              <a:t> в рамках </a:t>
            </a:r>
            <a:r>
              <a:rPr lang="ru-RU" cap="none" dirty="0" err="1"/>
              <a:t>виконання</a:t>
            </a:r>
            <a:r>
              <a:rPr lang="ru-RU" cap="none" dirty="0"/>
              <a:t> чинного </a:t>
            </a:r>
            <a:r>
              <a:rPr lang="ru-RU" cap="none" dirty="0" err="1"/>
              <a:t>законодавства</a:t>
            </a:r>
            <a:r>
              <a:rPr lang="ru-RU" cap="none" dirty="0"/>
              <a:t>;</a:t>
            </a:r>
          </a:p>
          <a:p>
            <a:pPr marL="0" indent="0">
              <a:buNone/>
            </a:pPr>
            <a:r>
              <a:rPr lang="ru-RU" u="sng" cap="none" dirty="0" err="1"/>
              <a:t>Фінансові</a:t>
            </a:r>
            <a:r>
              <a:rPr lang="ru-RU" u="sng" cap="none" dirty="0"/>
              <a:t> </a:t>
            </a:r>
            <a:r>
              <a:rPr lang="ru-RU" u="sng" cap="none" dirty="0" err="1"/>
              <a:t>операції</a:t>
            </a:r>
            <a:r>
              <a:rPr lang="ru-RU" u="sng" cap="none" dirty="0"/>
              <a:t>, </a:t>
            </a:r>
            <a:r>
              <a:rPr lang="ru-RU" u="sng" cap="none" dirty="0" err="1"/>
              <a:t>що</a:t>
            </a:r>
            <a:r>
              <a:rPr lang="ru-RU" u="sng" cap="none" dirty="0"/>
              <a:t> </a:t>
            </a:r>
            <a:r>
              <a:rPr lang="ru-RU" u="sng" cap="none" dirty="0" err="1"/>
              <a:t>підлягають</a:t>
            </a:r>
            <a:r>
              <a:rPr lang="ru-RU" u="sng" cap="none" dirty="0"/>
              <a:t> </a:t>
            </a:r>
            <a:r>
              <a:rPr lang="ru-RU" u="sng" cap="none" dirty="0" err="1"/>
              <a:t>фінансовому</a:t>
            </a:r>
            <a:r>
              <a:rPr lang="ru-RU" u="sng" cap="none" dirty="0"/>
              <a:t> </a:t>
            </a:r>
            <a:r>
              <a:rPr lang="ru-RU" u="sng" cap="none" dirty="0" err="1"/>
              <a:t>моніторингу</a:t>
            </a:r>
            <a:r>
              <a:rPr lang="ru-RU" cap="none" dirty="0"/>
              <a:t>:</a:t>
            </a:r>
          </a:p>
          <a:p>
            <a:r>
              <a:rPr lang="ru-RU" cap="none" dirty="0"/>
              <a:t>- </a:t>
            </a:r>
            <a:r>
              <a:rPr lang="ru-RU" cap="none" dirty="0" err="1"/>
              <a:t>порогові</a:t>
            </a:r>
            <a:r>
              <a:rPr lang="ru-RU" cap="none" dirty="0"/>
              <a:t> </a:t>
            </a:r>
            <a:r>
              <a:rPr lang="ru-RU" cap="none" dirty="0" err="1"/>
              <a:t>фінансові</a:t>
            </a:r>
            <a:r>
              <a:rPr lang="ru-RU" cap="none" dirty="0"/>
              <a:t> </a:t>
            </a:r>
            <a:r>
              <a:rPr lang="ru-RU" cap="none" dirty="0" err="1"/>
              <a:t>операції</a:t>
            </a:r>
            <a:r>
              <a:rPr lang="ru-RU" cap="none" dirty="0"/>
              <a:t>, </a:t>
            </a:r>
          </a:p>
          <a:p>
            <a:r>
              <a:rPr lang="ru-RU" cap="none" dirty="0"/>
              <a:t>- </a:t>
            </a:r>
            <a:r>
              <a:rPr lang="ru-RU" cap="none" dirty="0" err="1"/>
              <a:t>підозрілі</a:t>
            </a:r>
            <a:r>
              <a:rPr lang="ru-RU" cap="none" dirty="0"/>
              <a:t> </a:t>
            </a:r>
            <a:r>
              <a:rPr lang="ru-RU" cap="none" dirty="0" err="1"/>
              <a:t>фінансові</a:t>
            </a:r>
            <a:r>
              <a:rPr lang="ru-RU" cap="none" dirty="0"/>
              <a:t> </a:t>
            </a:r>
            <a:r>
              <a:rPr lang="ru-RU" cap="none" dirty="0" err="1"/>
              <a:t>операції</a:t>
            </a:r>
            <a:r>
              <a:rPr lang="ru-RU" cap="none" dirty="0"/>
              <a:t> (</a:t>
            </a:r>
            <a:r>
              <a:rPr lang="ru-RU" cap="none" dirty="0" err="1"/>
              <a:t>діяльність</a:t>
            </a:r>
            <a:r>
              <a:rPr lang="ru-RU" cap="none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424819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450376"/>
            <a:ext cx="10363826" cy="597772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2700" b="1" u="sng" cap="none" dirty="0" err="1"/>
              <a:t>Порогові</a:t>
            </a:r>
            <a:r>
              <a:rPr lang="ru-RU" sz="2700" b="1" u="sng" cap="none" dirty="0"/>
              <a:t> </a:t>
            </a:r>
            <a:r>
              <a:rPr lang="ru-RU" sz="2700" b="1" u="sng" cap="none" dirty="0" err="1"/>
              <a:t>фінансові</a:t>
            </a:r>
            <a:r>
              <a:rPr lang="ru-RU" sz="2700" b="1" u="sng" cap="none" dirty="0"/>
              <a:t> </a:t>
            </a:r>
            <a:r>
              <a:rPr lang="ru-RU" sz="2700" b="1" u="sng" cap="none" dirty="0" err="1"/>
              <a:t>операції</a:t>
            </a:r>
            <a:r>
              <a:rPr lang="ru-RU" sz="2700" b="1" u="sng" cap="none" dirty="0"/>
              <a:t>:</a:t>
            </a:r>
          </a:p>
          <a:p>
            <a:r>
              <a:rPr lang="ru-RU" sz="2700" cap="none" dirty="0"/>
              <a:t>1. </a:t>
            </a:r>
            <a:r>
              <a:rPr lang="ru-RU" sz="2700" cap="none" dirty="0" err="1"/>
              <a:t>Фінансові</a:t>
            </a:r>
            <a:r>
              <a:rPr lang="ru-RU" sz="2700" cap="none" dirty="0"/>
              <a:t> </a:t>
            </a:r>
            <a:r>
              <a:rPr lang="ru-RU" sz="2700" cap="none" dirty="0" err="1"/>
              <a:t>операції</a:t>
            </a:r>
            <a:r>
              <a:rPr lang="ru-RU" sz="2700" cap="none" dirty="0"/>
              <a:t> є </a:t>
            </a:r>
            <a:r>
              <a:rPr lang="ru-RU" sz="2700" cap="none" dirty="0" err="1"/>
              <a:t>пороговими</a:t>
            </a:r>
            <a:r>
              <a:rPr lang="ru-RU" sz="2700" cap="none" dirty="0"/>
              <a:t>, </a:t>
            </a:r>
            <a:r>
              <a:rPr lang="ru-RU" sz="2700" cap="none" dirty="0" err="1"/>
              <a:t>якщо</a:t>
            </a:r>
            <a:r>
              <a:rPr lang="ru-RU" sz="2700" cap="none" dirty="0"/>
              <a:t> сума, на яку </a:t>
            </a:r>
            <a:r>
              <a:rPr lang="ru-RU" sz="2700" cap="none" dirty="0" err="1"/>
              <a:t>здійснюється</a:t>
            </a:r>
            <a:r>
              <a:rPr lang="ru-RU" sz="2700" cap="none" dirty="0"/>
              <a:t> </a:t>
            </a:r>
            <a:r>
              <a:rPr lang="ru-RU" sz="2700" cap="none" dirty="0" err="1"/>
              <a:t>кожна</a:t>
            </a:r>
            <a:r>
              <a:rPr lang="ru-RU" sz="2700" cap="none" dirty="0"/>
              <a:t> </a:t>
            </a:r>
            <a:r>
              <a:rPr lang="ru-RU" sz="2700" cap="none" dirty="0" err="1"/>
              <a:t>із</a:t>
            </a:r>
            <a:r>
              <a:rPr lang="ru-RU" sz="2700" cap="none" dirty="0"/>
              <a:t> них, </a:t>
            </a:r>
            <a:r>
              <a:rPr lang="ru-RU" sz="2700" cap="none" dirty="0" err="1"/>
              <a:t>дорівнює</a:t>
            </a:r>
            <a:r>
              <a:rPr lang="ru-RU" sz="2700" cap="none" dirty="0"/>
              <a:t> </a:t>
            </a:r>
            <a:r>
              <a:rPr lang="ru-RU" sz="2700" cap="none" dirty="0" err="1"/>
              <a:t>чи</a:t>
            </a:r>
            <a:r>
              <a:rPr lang="ru-RU" sz="2700" cap="none" dirty="0"/>
              <a:t> </a:t>
            </a:r>
            <a:r>
              <a:rPr lang="ru-RU" sz="2700" cap="none" dirty="0" err="1"/>
              <a:t>перевищує</a:t>
            </a:r>
            <a:r>
              <a:rPr lang="ru-RU" sz="2700" cap="none" dirty="0"/>
              <a:t> 400 </a:t>
            </a:r>
            <a:r>
              <a:rPr lang="ru-RU" sz="2700" cap="none" dirty="0" err="1"/>
              <a:t>тисяч</a:t>
            </a:r>
            <a:r>
              <a:rPr lang="ru-RU" sz="2700" cap="none" dirty="0"/>
              <a:t> </a:t>
            </a:r>
            <a:r>
              <a:rPr lang="ru-RU" sz="2700" cap="none" dirty="0" err="1"/>
              <a:t>гривень</a:t>
            </a:r>
            <a:r>
              <a:rPr lang="ru-RU" sz="2700" cap="none" dirty="0"/>
              <a:t> (для </a:t>
            </a:r>
            <a:r>
              <a:rPr lang="ru-RU" sz="2700" cap="none" dirty="0" err="1"/>
              <a:t>суб’єктів</a:t>
            </a:r>
            <a:r>
              <a:rPr lang="ru-RU" sz="2700" cap="none" dirty="0"/>
              <a:t> </a:t>
            </a:r>
            <a:r>
              <a:rPr lang="ru-RU" sz="2700" cap="none" dirty="0" err="1"/>
              <a:t>господарювання</a:t>
            </a:r>
            <a:r>
              <a:rPr lang="ru-RU" sz="2700" cap="none" dirty="0"/>
              <a:t>, </a:t>
            </a:r>
            <a:r>
              <a:rPr lang="ru-RU" sz="2700" cap="none" dirty="0" err="1"/>
              <a:t>які</a:t>
            </a:r>
            <a:r>
              <a:rPr lang="ru-RU" sz="2700" cap="none" dirty="0"/>
              <a:t> </a:t>
            </a:r>
            <a:r>
              <a:rPr lang="ru-RU" sz="2700" cap="none" dirty="0" err="1"/>
              <a:t>проводять</a:t>
            </a:r>
            <a:r>
              <a:rPr lang="ru-RU" sz="2700" cap="none" dirty="0"/>
              <a:t> </a:t>
            </a:r>
            <a:r>
              <a:rPr lang="ru-RU" sz="2700" cap="none" dirty="0" err="1"/>
              <a:t>лотереї</a:t>
            </a:r>
            <a:r>
              <a:rPr lang="ru-RU" sz="2700" cap="none" dirty="0"/>
              <a:t> та/</a:t>
            </a:r>
            <a:r>
              <a:rPr lang="ru-RU" sz="2700" cap="none" dirty="0" err="1"/>
              <a:t>або</a:t>
            </a:r>
            <a:r>
              <a:rPr lang="ru-RU" sz="2700" cap="none" dirty="0"/>
              <a:t> </a:t>
            </a:r>
            <a:r>
              <a:rPr lang="ru-RU" sz="2700" cap="none" dirty="0" err="1"/>
              <a:t>азартні</a:t>
            </a:r>
            <a:r>
              <a:rPr lang="ru-RU" sz="2700" cap="none" dirty="0"/>
              <a:t> </a:t>
            </a:r>
            <a:r>
              <a:rPr lang="ru-RU" sz="2700" cap="none" dirty="0" err="1"/>
              <a:t>ігри</a:t>
            </a:r>
            <a:r>
              <a:rPr lang="ru-RU" sz="2700" cap="none" dirty="0"/>
              <a:t>, - 55 </a:t>
            </a:r>
            <a:r>
              <a:rPr lang="ru-RU" sz="2700" cap="none" dirty="0" err="1"/>
              <a:t>тисяч</a:t>
            </a:r>
            <a:r>
              <a:rPr lang="ru-RU" sz="2700" cap="none" dirty="0"/>
              <a:t> </a:t>
            </a:r>
            <a:r>
              <a:rPr lang="ru-RU" sz="2700" cap="none" dirty="0" err="1"/>
              <a:t>гривень</a:t>
            </a:r>
            <a:r>
              <a:rPr lang="ru-RU" sz="2700" cap="none" dirty="0"/>
              <a:t>) </a:t>
            </a:r>
            <a:r>
              <a:rPr lang="ru-RU" sz="2700" cap="none" dirty="0" err="1"/>
              <a:t>або</a:t>
            </a:r>
            <a:r>
              <a:rPr lang="ru-RU" sz="2700" cap="none" dirty="0"/>
              <a:t> </a:t>
            </a:r>
            <a:r>
              <a:rPr lang="ru-RU" sz="2700" cap="none" dirty="0" err="1"/>
              <a:t>дорівнює</a:t>
            </a:r>
            <a:r>
              <a:rPr lang="ru-RU" sz="2700" cap="none" dirty="0"/>
              <a:t> </a:t>
            </a:r>
            <a:r>
              <a:rPr lang="ru-RU" sz="2700" cap="none" dirty="0" err="1"/>
              <a:t>чи</a:t>
            </a:r>
            <a:r>
              <a:rPr lang="ru-RU" sz="2700" cap="none" dirty="0"/>
              <a:t> </a:t>
            </a:r>
            <a:r>
              <a:rPr lang="ru-RU" sz="2700" cap="none" dirty="0" err="1"/>
              <a:t>перевищує</a:t>
            </a:r>
            <a:r>
              <a:rPr lang="ru-RU" sz="2700" cap="none" dirty="0"/>
              <a:t> суму в </a:t>
            </a:r>
            <a:r>
              <a:rPr lang="ru-RU" sz="2700" cap="none" dirty="0" err="1"/>
              <a:t>іноземній</a:t>
            </a:r>
            <a:r>
              <a:rPr lang="ru-RU" sz="2700" cap="none" dirty="0"/>
              <a:t> </a:t>
            </a:r>
            <a:r>
              <a:rPr lang="ru-RU" sz="2700" cap="none" dirty="0" err="1"/>
              <a:t>валюті</a:t>
            </a:r>
            <a:r>
              <a:rPr lang="ru-RU" sz="2700" cap="none" dirty="0"/>
              <a:t>, </a:t>
            </a:r>
            <a:r>
              <a:rPr lang="ru-RU" sz="2700" cap="none" dirty="0" err="1"/>
              <a:t>банківських</a:t>
            </a:r>
            <a:r>
              <a:rPr lang="ru-RU" sz="2700" cap="none" dirty="0"/>
              <a:t> </a:t>
            </a:r>
            <a:r>
              <a:rPr lang="ru-RU" sz="2700" cap="none" dirty="0" err="1"/>
              <a:t>металах</a:t>
            </a:r>
            <a:r>
              <a:rPr lang="ru-RU" sz="2700" cap="none" dirty="0"/>
              <a:t>, </a:t>
            </a:r>
            <a:r>
              <a:rPr lang="ru-RU" sz="2700" cap="none" dirty="0" err="1"/>
              <a:t>інших</a:t>
            </a:r>
            <a:r>
              <a:rPr lang="ru-RU" sz="2700" cap="none" dirty="0"/>
              <a:t> активах, </a:t>
            </a:r>
            <a:r>
              <a:rPr lang="ru-RU" sz="2700" cap="none" dirty="0" err="1"/>
              <a:t>еквівалентну</a:t>
            </a:r>
            <a:r>
              <a:rPr lang="ru-RU" sz="2700" cap="none" dirty="0"/>
              <a:t> за </a:t>
            </a:r>
            <a:r>
              <a:rPr lang="ru-RU" sz="2700" cap="none" dirty="0" err="1"/>
              <a:t>офіційним</a:t>
            </a:r>
            <a:r>
              <a:rPr lang="ru-RU" sz="2700" cap="none" dirty="0"/>
              <a:t> курсом </a:t>
            </a:r>
            <a:r>
              <a:rPr lang="ru-RU" sz="2700" cap="none" dirty="0" err="1"/>
              <a:t>гривні</a:t>
            </a:r>
            <a:r>
              <a:rPr lang="ru-RU" sz="2700" cap="none" dirty="0"/>
              <a:t> до </a:t>
            </a:r>
            <a:r>
              <a:rPr lang="ru-RU" sz="2700" cap="none" dirty="0" err="1"/>
              <a:t>іноземних</a:t>
            </a:r>
            <a:r>
              <a:rPr lang="ru-RU" sz="2700" cap="none" dirty="0"/>
              <a:t> валют і </a:t>
            </a:r>
            <a:r>
              <a:rPr lang="ru-RU" sz="2700" cap="none" dirty="0" err="1"/>
              <a:t>банківських</a:t>
            </a:r>
            <a:r>
              <a:rPr lang="ru-RU" sz="2700" cap="none" dirty="0"/>
              <a:t> </a:t>
            </a:r>
            <a:r>
              <a:rPr lang="ru-RU" sz="2700" cap="none" dirty="0" err="1"/>
              <a:t>металів</a:t>
            </a:r>
            <a:r>
              <a:rPr lang="ru-RU" sz="2700" cap="none" dirty="0"/>
              <a:t> 400 </a:t>
            </a:r>
            <a:r>
              <a:rPr lang="ru-RU" sz="2700" cap="none" dirty="0" err="1"/>
              <a:t>тисяч</a:t>
            </a:r>
            <a:r>
              <a:rPr lang="ru-RU" sz="2700" cap="none" dirty="0"/>
              <a:t> </a:t>
            </a:r>
            <a:r>
              <a:rPr lang="ru-RU" sz="2700" cap="none" dirty="0" err="1"/>
              <a:t>гривень</a:t>
            </a:r>
            <a:r>
              <a:rPr lang="ru-RU" sz="2700" cap="none" dirty="0"/>
              <a:t> на момент </a:t>
            </a:r>
            <a:r>
              <a:rPr lang="ru-RU" sz="2700" cap="none" dirty="0" err="1"/>
              <a:t>проведення</a:t>
            </a:r>
            <a:r>
              <a:rPr lang="ru-RU" sz="2700" cap="none" dirty="0"/>
              <a:t> </a:t>
            </a:r>
            <a:r>
              <a:rPr lang="ru-RU" sz="2700" cap="none" dirty="0" err="1"/>
              <a:t>фінансової</a:t>
            </a:r>
            <a:r>
              <a:rPr lang="ru-RU" sz="2700" cap="none" dirty="0"/>
              <a:t> </a:t>
            </a:r>
            <a:r>
              <a:rPr lang="ru-RU" sz="2700" cap="none" dirty="0" err="1"/>
              <a:t>операції</a:t>
            </a:r>
            <a:r>
              <a:rPr lang="ru-RU" sz="2700" cap="none" dirty="0"/>
              <a:t> (для </a:t>
            </a:r>
            <a:r>
              <a:rPr lang="ru-RU" sz="2700" cap="none" dirty="0" err="1"/>
              <a:t>суб’єктів</a:t>
            </a:r>
            <a:r>
              <a:rPr lang="ru-RU" sz="2700" cap="none" dirty="0"/>
              <a:t> </a:t>
            </a:r>
            <a:r>
              <a:rPr lang="ru-RU" sz="2700" cap="none" dirty="0" err="1"/>
              <a:t>господарювання</a:t>
            </a:r>
            <a:r>
              <a:rPr lang="ru-RU" sz="2700" cap="none" dirty="0"/>
              <a:t>, </a:t>
            </a:r>
            <a:r>
              <a:rPr lang="ru-RU" sz="2700" cap="none" dirty="0" err="1"/>
              <a:t>які</a:t>
            </a:r>
            <a:r>
              <a:rPr lang="ru-RU" sz="2700" cap="none" dirty="0"/>
              <a:t> </a:t>
            </a:r>
            <a:r>
              <a:rPr lang="ru-RU" sz="2700" cap="none" dirty="0" err="1"/>
              <a:t>проводять</a:t>
            </a:r>
            <a:r>
              <a:rPr lang="ru-RU" sz="2700" cap="none" dirty="0"/>
              <a:t> </a:t>
            </a:r>
            <a:r>
              <a:rPr lang="ru-RU" sz="2700" cap="none" dirty="0" err="1"/>
              <a:t>лотереї</a:t>
            </a:r>
            <a:r>
              <a:rPr lang="ru-RU" sz="2700" cap="none" dirty="0"/>
              <a:t> та/</a:t>
            </a:r>
            <a:r>
              <a:rPr lang="ru-RU" sz="2700" cap="none" dirty="0" err="1"/>
              <a:t>або</a:t>
            </a:r>
            <a:r>
              <a:rPr lang="ru-RU" sz="2700" cap="none" dirty="0"/>
              <a:t> </a:t>
            </a:r>
            <a:r>
              <a:rPr lang="ru-RU" sz="2700" cap="none" dirty="0" err="1"/>
              <a:t>азартні</a:t>
            </a:r>
            <a:r>
              <a:rPr lang="ru-RU" sz="2700" cap="none" dirty="0"/>
              <a:t> </a:t>
            </a:r>
            <a:r>
              <a:rPr lang="ru-RU" sz="2700" cap="none" dirty="0" err="1"/>
              <a:t>ігри</a:t>
            </a:r>
            <a:r>
              <a:rPr lang="ru-RU" sz="2700" cap="none" dirty="0"/>
              <a:t>, - 55 </a:t>
            </a:r>
            <a:r>
              <a:rPr lang="ru-RU" sz="2700" cap="none" dirty="0" err="1"/>
              <a:t>тисяч</a:t>
            </a:r>
            <a:r>
              <a:rPr lang="ru-RU" sz="2700" cap="none" dirty="0"/>
              <a:t> </a:t>
            </a:r>
            <a:r>
              <a:rPr lang="ru-RU" sz="2700" cap="none" dirty="0" err="1"/>
              <a:t>гривень</a:t>
            </a:r>
            <a:r>
              <a:rPr lang="ru-RU" sz="2700" cap="none" dirty="0"/>
              <a:t>), за </a:t>
            </a:r>
            <a:r>
              <a:rPr lang="ru-RU" sz="2700" cap="none" dirty="0" err="1"/>
              <a:t>наявності</a:t>
            </a:r>
            <a:r>
              <a:rPr lang="ru-RU" sz="2700" cap="none" dirty="0"/>
              <a:t> </a:t>
            </a:r>
            <a:r>
              <a:rPr lang="ru-RU" sz="2700" cap="none" dirty="0" err="1"/>
              <a:t>однієї</a:t>
            </a:r>
            <a:r>
              <a:rPr lang="ru-RU" sz="2700" cap="none" dirty="0"/>
              <a:t> </a:t>
            </a:r>
            <a:r>
              <a:rPr lang="ru-RU" sz="2700" cap="none" dirty="0" err="1"/>
              <a:t>або</a:t>
            </a:r>
            <a:r>
              <a:rPr lang="ru-RU" sz="2700" cap="none" dirty="0"/>
              <a:t> </a:t>
            </a:r>
            <a:r>
              <a:rPr lang="ru-RU" sz="2700" cap="none" dirty="0" err="1"/>
              <a:t>більше</a:t>
            </a:r>
            <a:r>
              <a:rPr lang="ru-RU" sz="2700" cap="none" dirty="0"/>
              <a:t> таких </a:t>
            </a:r>
            <a:r>
              <a:rPr lang="ru-RU" sz="2700" cap="none" dirty="0" err="1"/>
              <a:t>ознак</a:t>
            </a:r>
            <a:r>
              <a:rPr lang="ru-RU" sz="2700" cap="none" dirty="0"/>
              <a:t>:</a:t>
            </a:r>
          </a:p>
          <a:p>
            <a:r>
              <a:rPr lang="ru-RU" sz="2700" cap="none" dirty="0" err="1"/>
              <a:t>зарахування</a:t>
            </a:r>
            <a:r>
              <a:rPr lang="ru-RU" sz="2700" cap="none" dirty="0"/>
              <a:t> </a:t>
            </a:r>
            <a:r>
              <a:rPr lang="ru-RU" sz="2700" cap="none" dirty="0" err="1"/>
              <a:t>або</a:t>
            </a:r>
            <a:r>
              <a:rPr lang="ru-RU" sz="2700" cap="none" dirty="0"/>
              <a:t> </a:t>
            </a:r>
            <a:r>
              <a:rPr lang="ru-RU" sz="2700" cap="none" dirty="0" err="1"/>
              <a:t>переказ</a:t>
            </a:r>
            <a:r>
              <a:rPr lang="ru-RU" sz="2700" cap="none" dirty="0"/>
              <a:t> </a:t>
            </a:r>
            <a:r>
              <a:rPr lang="ru-RU" sz="2700" cap="none" dirty="0" err="1"/>
              <a:t>коштів</a:t>
            </a:r>
            <a:r>
              <a:rPr lang="ru-RU" sz="2700" cap="none" dirty="0"/>
              <a:t>, </a:t>
            </a:r>
            <a:r>
              <a:rPr lang="ru-RU" sz="2700" cap="none" dirty="0" err="1"/>
              <a:t>надання</a:t>
            </a:r>
            <a:r>
              <a:rPr lang="ru-RU" sz="2700" cap="none" dirty="0"/>
              <a:t> </a:t>
            </a:r>
            <a:r>
              <a:rPr lang="ru-RU" sz="2700" cap="none" dirty="0" err="1"/>
              <a:t>або</a:t>
            </a:r>
            <a:r>
              <a:rPr lang="ru-RU" sz="2700" cap="none" dirty="0"/>
              <a:t> </a:t>
            </a:r>
            <a:r>
              <a:rPr lang="ru-RU" sz="2700" cap="none" dirty="0" err="1"/>
              <a:t>отримання</a:t>
            </a:r>
            <a:r>
              <a:rPr lang="ru-RU" sz="2700" cap="none" dirty="0"/>
              <a:t> кредиту (</a:t>
            </a:r>
            <a:r>
              <a:rPr lang="ru-RU" sz="2700" cap="none" dirty="0" err="1"/>
              <a:t>позики</a:t>
            </a:r>
            <a:r>
              <a:rPr lang="ru-RU" sz="2700" cap="none" dirty="0"/>
              <a:t>), </a:t>
            </a:r>
            <a:r>
              <a:rPr lang="ru-RU" sz="2700" cap="none" dirty="0" err="1"/>
              <a:t>здійснення</a:t>
            </a:r>
            <a:r>
              <a:rPr lang="ru-RU" sz="2700" cap="none" dirty="0"/>
              <a:t> </a:t>
            </a:r>
            <a:r>
              <a:rPr lang="ru-RU" sz="2700" cap="none" dirty="0" err="1"/>
              <a:t>інших</a:t>
            </a:r>
            <a:r>
              <a:rPr lang="ru-RU" sz="2700" cap="none" dirty="0"/>
              <a:t> </a:t>
            </a:r>
            <a:r>
              <a:rPr lang="ru-RU" sz="2700" cap="none" dirty="0" err="1"/>
              <a:t>фінансових</a:t>
            </a:r>
            <a:r>
              <a:rPr lang="ru-RU" sz="2700" cap="none" dirty="0"/>
              <a:t> </a:t>
            </a:r>
            <a:r>
              <a:rPr lang="ru-RU" sz="2700" cap="none" dirty="0" err="1"/>
              <a:t>операцій</a:t>
            </a:r>
            <a:r>
              <a:rPr lang="ru-RU" sz="2700" cap="none" dirty="0"/>
              <a:t> у </a:t>
            </a:r>
            <a:r>
              <a:rPr lang="ru-RU" sz="2700" cap="none" dirty="0" err="1"/>
              <a:t>разі</a:t>
            </a:r>
            <a:r>
              <a:rPr lang="ru-RU" sz="2700" cap="none" dirty="0"/>
              <a:t>, </a:t>
            </a:r>
            <a:r>
              <a:rPr lang="ru-RU" sz="2700" cap="none" dirty="0" err="1"/>
              <a:t>якщо</a:t>
            </a:r>
            <a:r>
              <a:rPr lang="ru-RU" sz="2700" cap="none" dirty="0"/>
              <a:t> </a:t>
            </a:r>
            <a:r>
              <a:rPr lang="ru-RU" sz="2700" cap="none" dirty="0" err="1"/>
              <a:t>хоча</a:t>
            </a:r>
            <a:r>
              <a:rPr lang="ru-RU" sz="2700" cap="none" dirty="0"/>
              <a:t> б одна </a:t>
            </a:r>
            <a:r>
              <a:rPr lang="ru-RU" sz="2700" cap="none" dirty="0" err="1"/>
              <a:t>із</a:t>
            </a:r>
            <a:r>
              <a:rPr lang="ru-RU" sz="2700" cap="none" dirty="0"/>
              <a:t> </a:t>
            </a:r>
            <a:r>
              <a:rPr lang="ru-RU" sz="2700" cap="none" dirty="0" err="1"/>
              <a:t>сторін</a:t>
            </a:r>
            <a:r>
              <a:rPr lang="ru-RU" sz="2700" cap="none" dirty="0"/>
              <a:t> - </a:t>
            </a:r>
            <a:r>
              <a:rPr lang="ru-RU" sz="2700" cap="none" dirty="0" err="1"/>
              <a:t>учасників</a:t>
            </a:r>
            <a:r>
              <a:rPr lang="ru-RU" sz="2700" cap="none" dirty="0"/>
              <a:t> </a:t>
            </a:r>
            <a:r>
              <a:rPr lang="ru-RU" sz="2700" cap="none" dirty="0" err="1"/>
              <a:t>фінансової</a:t>
            </a:r>
            <a:r>
              <a:rPr lang="ru-RU" sz="2700" cap="none" dirty="0"/>
              <a:t> </a:t>
            </a:r>
            <a:r>
              <a:rPr lang="ru-RU" sz="2700" cap="none" dirty="0" err="1"/>
              <a:t>операції</a:t>
            </a:r>
            <a:r>
              <a:rPr lang="ru-RU" sz="2700" cap="none" dirty="0"/>
              <a:t> </a:t>
            </a:r>
            <a:r>
              <a:rPr lang="ru-RU" sz="2700" cap="none" dirty="0" err="1"/>
              <a:t>має</a:t>
            </a:r>
            <a:r>
              <a:rPr lang="ru-RU" sz="2700" cap="none" dirty="0"/>
              <a:t> </a:t>
            </a:r>
            <a:r>
              <a:rPr lang="ru-RU" sz="2700" cap="none" dirty="0" err="1"/>
              <a:t>відповідну</a:t>
            </a:r>
            <a:r>
              <a:rPr lang="ru-RU" sz="2700" cap="none" dirty="0"/>
              <a:t> </a:t>
            </a:r>
            <a:r>
              <a:rPr lang="ru-RU" sz="2700" cap="none" dirty="0" err="1"/>
              <a:t>реєстрацію</a:t>
            </a:r>
            <a:r>
              <a:rPr lang="ru-RU" sz="2700" cap="none" dirty="0"/>
              <a:t>, </a:t>
            </a:r>
            <a:r>
              <a:rPr lang="ru-RU" sz="2700" cap="none" dirty="0" err="1"/>
              <a:t>місце</a:t>
            </a:r>
            <a:r>
              <a:rPr lang="ru-RU" sz="2700" cap="none" dirty="0"/>
              <a:t> </a:t>
            </a:r>
            <a:r>
              <a:rPr lang="ru-RU" sz="2700" cap="none" dirty="0" err="1"/>
              <a:t>проживання</a:t>
            </a:r>
            <a:r>
              <a:rPr lang="ru-RU" sz="2700" cap="none" dirty="0"/>
              <a:t> </a:t>
            </a:r>
            <a:r>
              <a:rPr lang="ru-RU" sz="2700" cap="none" dirty="0" err="1"/>
              <a:t>чи</a:t>
            </a:r>
            <a:r>
              <a:rPr lang="ru-RU" sz="2700" cap="none" dirty="0"/>
              <a:t> </a:t>
            </a:r>
            <a:r>
              <a:rPr lang="ru-RU" sz="2700" cap="none" dirty="0" err="1"/>
              <a:t>місцезнаходження</a:t>
            </a:r>
            <a:r>
              <a:rPr lang="ru-RU" sz="2700" cap="none" dirty="0"/>
              <a:t> в </a:t>
            </a:r>
            <a:r>
              <a:rPr lang="ru-RU" sz="2700" cap="none" dirty="0" err="1"/>
              <a:t>державі</a:t>
            </a:r>
            <a:r>
              <a:rPr lang="ru-RU" sz="2700" cap="none" dirty="0"/>
              <a:t> (</a:t>
            </a:r>
            <a:r>
              <a:rPr lang="ru-RU" sz="2700" cap="none" dirty="0" err="1"/>
              <a:t>юрисдикції</a:t>
            </a:r>
            <a:r>
              <a:rPr lang="ru-RU" sz="2700" cap="none" dirty="0"/>
              <a:t>), </a:t>
            </a:r>
            <a:r>
              <a:rPr lang="ru-RU" sz="2700" cap="none" dirty="0" err="1"/>
              <a:t>що</a:t>
            </a:r>
            <a:r>
              <a:rPr lang="ru-RU" sz="2700" cap="none" dirty="0"/>
              <a:t> не </a:t>
            </a:r>
            <a:r>
              <a:rPr lang="ru-RU" sz="2700" cap="none" dirty="0" err="1"/>
              <a:t>виконує</a:t>
            </a:r>
            <a:r>
              <a:rPr lang="ru-RU" sz="2700" cap="none" dirty="0"/>
              <a:t> </a:t>
            </a:r>
            <a:r>
              <a:rPr lang="ru-RU" sz="2700" cap="none" dirty="0" err="1"/>
              <a:t>чи</a:t>
            </a:r>
            <a:r>
              <a:rPr lang="ru-RU" sz="2700" cap="none" dirty="0"/>
              <a:t> </a:t>
            </a:r>
            <a:r>
              <a:rPr lang="ru-RU" sz="2700" cap="none" dirty="0" err="1"/>
              <a:t>неналежним</a:t>
            </a:r>
            <a:r>
              <a:rPr lang="ru-RU" sz="2700" cap="none" dirty="0"/>
              <a:t> чином </a:t>
            </a:r>
            <a:r>
              <a:rPr lang="ru-RU" sz="2700" cap="none" dirty="0" err="1"/>
              <a:t>виконує</a:t>
            </a:r>
            <a:r>
              <a:rPr lang="ru-RU" sz="2700" cap="none" dirty="0"/>
              <a:t> </a:t>
            </a:r>
            <a:r>
              <a:rPr lang="ru-RU" sz="2700" cap="none" dirty="0" err="1"/>
              <a:t>рекомендації</a:t>
            </a:r>
            <a:r>
              <a:rPr lang="ru-RU" sz="2700" cap="none" dirty="0"/>
              <a:t> </a:t>
            </a:r>
            <a:r>
              <a:rPr lang="ru-RU" sz="2700" cap="none" dirty="0" err="1"/>
              <a:t>міжнародних</a:t>
            </a:r>
            <a:r>
              <a:rPr lang="ru-RU" sz="2700" cap="none" dirty="0"/>
              <a:t>, </a:t>
            </a:r>
            <a:r>
              <a:rPr lang="ru-RU" sz="2700" cap="none" dirty="0" err="1"/>
              <a:t>міжурядових</a:t>
            </a:r>
            <a:r>
              <a:rPr lang="ru-RU" sz="2700" cap="none" dirty="0"/>
              <a:t> </a:t>
            </a:r>
            <a:r>
              <a:rPr lang="ru-RU" sz="2700" cap="none" dirty="0" err="1"/>
              <a:t>організацій</a:t>
            </a:r>
            <a:r>
              <a:rPr lang="ru-RU" sz="2700" cap="none" dirty="0"/>
              <a:t>, </a:t>
            </a:r>
            <a:r>
              <a:rPr lang="ru-RU" sz="2700" cap="none" dirty="0" err="1"/>
              <a:t>задіяних</a:t>
            </a:r>
            <a:r>
              <a:rPr lang="ru-RU" sz="2700" cap="none" dirty="0"/>
              <a:t> у </a:t>
            </a:r>
            <a:r>
              <a:rPr lang="ru-RU" sz="2700" cap="none" dirty="0" err="1"/>
              <a:t>сфері</a:t>
            </a:r>
            <a:r>
              <a:rPr lang="ru-RU" sz="2700" cap="none" dirty="0"/>
              <a:t> </a:t>
            </a:r>
            <a:r>
              <a:rPr lang="ru-RU" sz="2700" cap="none" dirty="0" err="1"/>
              <a:t>боротьби</a:t>
            </a:r>
            <a:r>
              <a:rPr lang="ru-RU" sz="2700" cap="none" dirty="0"/>
              <a:t> з </a:t>
            </a:r>
            <a:r>
              <a:rPr lang="ru-RU" sz="2700" cap="none" dirty="0" err="1"/>
              <a:t>легалізацією</a:t>
            </a:r>
            <a:r>
              <a:rPr lang="ru-RU" sz="2700" cap="none" dirty="0"/>
              <a:t> (</a:t>
            </a:r>
            <a:r>
              <a:rPr lang="ru-RU" sz="2700" cap="none" dirty="0" err="1"/>
              <a:t>відмиванням</a:t>
            </a:r>
            <a:r>
              <a:rPr lang="ru-RU" sz="2700" cap="none" dirty="0"/>
              <a:t>) </a:t>
            </a:r>
            <a:r>
              <a:rPr lang="ru-RU" sz="2700" cap="none" dirty="0" err="1"/>
              <a:t>доходів</a:t>
            </a:r>
            <a:r>
              <a:rPr lang="ru-RU" sz="2700" cap="none" dirty="0"/>
              <a:t>, </a:t>
            </a:r>
            <a:r>
              <a:rPr lang="ru-RU" sz="2700" cap="none" dirty="0" err="1"/>
              <a:t>одержаних</a:t>
            </a:r>
            <a:r>
              <a:rPr lang="ru-RU" sz="2700" cap="none" dirty="0"/>
              <a:t> </a:t>
            </a:r>
            <a:r>
              <a:rPr lang="ru-RU" sz="2700" cap="none" dirty="0" err="1"/>
              <a:t>злочинним</a:t>
            </a:r>
            <a:r>
              <a:rPr lang="ru-RU" sz="2700" cap="none" dirty="0"/>
              <a:t> шляхом, </a:t>
            </a:r>
            <a:r>
              <a:rPr lang="ru-RU" sz="2700" cap="none" dirty="0" err="1"/>
              <a:t>фінансуванням</a:t>
            </a:r>
            <a:r>
              <a:rPr lang="ru-RU" sz="2700" cap="none" dirty="0"/>
              <a:t> </a:t>
            </a:r>
            <a:r>
              <a:rPr lang="ru-RU" sz="2700" cap="none" dirty="0" err="1"/>
              <a:t>тероризму</a:t>
            </a:r>
            <a:r>
              <a:rPr lang="ru-RU" sz="2700" cap="none" dirty="0"/>
              <a:t> </a:t>
            </a:r>
            <a:r>
              <a:rPr lang="ru-RU" sz="2700" cap="none" dirty="0" err="1"/>
              <a:t>чи</a:t>
            </a:r>
            <a:r>
              <a:rPr lang="ru-RU" sz="2700" cap="none" dirty="0"/>
              <a:t> </a:t>
            </a:r>
            <a:r>
              <a:rPr lang="ru-RU" sz="2700" cap="none" dirty="0" err="1"/>
              <a:t>фінансуванням</a:t>
            </a:r>
            <a:r>
              <a:rPr lang="ru-RU" sz="2700" cap="none" dirty="0"/>
              <a:t> </a:t>
            </a:r>
            <a:r>
              <a:rPr lang="ru-RU" sz="2700" cap="none" dirty="0" err="1"/>
              <a:t>розповсюдження</a:t>
            </a:r>
            <a:r>
              <a:rPr lang="ru-RU" sz="2700" cap="none" dirty="0"/>
              <a:t> </a:t>
            </a:r>
            <a:r>
              <a:rPr lang="ru-RU" sz="2700" cap="none" dirty="0" err="1"/>
              <a:t>зброї</a:t>
            </a:r>
            <a:r>
              <a:rPr lang="ru-RU" sz="2700" cap="none" dirty="0"/>
              <a:t> </a:t>
            </a:r>
            <a:r>
              <a:rPr lang="ru-RU" sz="2700" cap="none" dirty="0" err="1"/>
              <a:t>масового</a:t>
            </a:r>
            <a:r>
              <a:rPr lang="ru-RU" sz="2700" cap="none" dirty="0"/>
              <a:t> </a:t>
            </a:r>
            <a:r>
              <a:rPr lang="ru-RU" sz="2700" cap="none" dirty="0" err="1"/>
              <a:t>знищення</a:t>
            </a:r>
            <a:r>
              <a:rPr lang="ru-RU" sz="2700" cap="none" dirty="0"/>
              <a:t> (в тому </a:t>
            </a:r>
            <a:r>
              <a:rPr lang="ru-RU" sz="2700" cap="none" dirty="0" err="1"/>
              <a:t>числі</a:t>
            </a:r>
            <a:r>
              <a:rPr lang="ru-RU" sz="2700" cap="none" dirty="0"/>
              <a:t> </a:t>
            </a:r>
            <a:r>
              <a:rPr lang="ru-RU" sz="2700" cap="none" dirty="0" err="1"/>
              <a:t>дипломатичне</a:t>
            </a:r>
            <a:r>
              <a:rPr lang="ru-RU" sz="2700" cap="none" dirty="0"/>
              <a:t> </a:t>
            </a:r>
            <a:r>
              <a:rPr lang="ru-RU" sz="2700" cap="none" dirty="0" err="1"/>
              <a:t>представництво</a:t>
            </a:r>
            <a:r>
              <a:rPr lang="ru-RU" sz="2700" cap="none" dirty="0"/>
              <a:t>, посольство, консульство </a:t>
            </a:r>
            <a:r>
              <a:rPr lang="ru-RU" sz="2700" cap="none" dirty="0" err="1"/>
              <a:t>такої</a:t>
            </a:r>
            <a:r>
              <a:rPr lang="ru-RU" sz="2700" cap="none" dirty="0"/>
              <a:t> </a:t>
            </a:r>
            <a:r>
              <a:rPr lang="ru-RU" sz="2700" cap="none" dirty="0" err="1"/>
              <a:t>іноземної</a:t>
            </a:r>
            <a:r>
              <a:rPr lang="ru-RU" sz="2700" cap="none" dirty="0"/>
              <a:t> </a:t>
            </a:r>
            <a:r>
              <a:rPr lang="ru-RU" sz="2700" cap="none" dirty="0" err="1"/>
              <a:t>держави</a:t>
            </a:r>
            <a:r>
              <a:rPr lang="ru-RU" sz="2700" cap="none" dirty="0"/>
              <a:t>), </a:t>
            </a:r>
            <a:r>
              <a:rPr lang="ru-RU" sz="2700" cap="none" dirty="0" err="1"/>
              <a:t>або</a:t>
            </a:r>
            <a:r>
              <a:rPr lang="ru-RU" sz="2700" cap="none" dirty="0"/>
              <a:t> </a:t>
            </a:r>
            <a:r>
              <a:rPr lang="ru-RU" sz="2700" cap="none" dirty="0" err="1"/>
              <a:t>однією</a:t>
            </a:r>
            <a:r>
              <a:rPr lang="ru-RU" sz="2700" cap="none" dirty="0"/>
              <a:t> </a:t>
            </a:r>
            <a:r>
              <a:rPr lang="ru-RU" sz="2700" cap="none" dirty="0" err="1"/>
              <a:t>із</a:t>
            </a:r>
            <a:r>
              <a:rPr lang="ru-RU" sz="2700" cap="none" dirty="0"/>
              <a:t> </a:t>
            </a:r>
            <a:r>
              <a:rPr lang="ru-RU" sz="2700" cap="none" dirty="0" err="1"/>
              <a:t>сторін</a:t>
            </a:r>
            <a:r>
              <a:rPr lang="ru-RU" sz="2700" cap="none" dirty="0"/>
              <a:t> - </a:t>
            </a:r>
            <a:r>
              <a:rPr lang="ru-RU" sz="2700" cap="none" dirty="0" err="1"/>
              <a:t>учасників</a:t>
            </a:r>
            <a:r>
              <a:rPr lang="ru-RU" sz="2700" cap="none" dirty="0"/>
              <a:t> </a:t>
            </a:r>
            <a:r>
              <a:rPr lang="ru-RU" sz="2700" cap="none" dirty="0" err="1"/>
              <a:t>фінансової</a:t>
            </a:r>
            <a:r>
              <a:rPr lang="ru-RU" sz="2700" cap="none" dirty="0"/>
              <a:t> </a:t>
            </a:r>
            <a:r>
              <a:rPr lang="ru-RU" sz="2700" cap="none" dirty="0" err="1"/>
              <a:t>операції</a:t>
            </a:r>
            <a:r>
              <a:rPr lang="ru-RU" sz="2700" cap="none" dirty="0"/>
              <a:t> є особа, яка </a:t>
            </a:r>
            <a:r>
              <a:rPr lang="ru-RU" sz="2700" cap="none" dirty="0" err="1"/>
              <a:t>має</a:t>
            </a:r>
            <a:r>
              <a:rPr lang="ru-RU" sz="2700" cap="none" dirty="0"/>
              <a:t> </a:t>
            </a:r>
            <a:r>
              <a:rPr lang="ru-RU" sz="2700" cap="none" dirty="0" err="1"/>
              <a:t>рахунок</a:t>
            </a:r>
            <a:r>
              <a:rPr lang="ru-RU" sz="2700" cap="none" dirty="0"/>
              <a:t> у банку, </a:t>
            </a:r>
            <a:r>
              <a:rPr lang="ru-RU" sz="2700" cap="none" dirty="0" err="1"/>
              <a:t>зареєстрованому</a:t>
            </a:r>
            <a:r>
              <a:rPr lang="ru-RU" sz="2700" cap="none" dirty="0"/>
              <a:t> в </a:t>
            </a:r>
            <a:r>
              <a:rPr lang="ru-RU" sz="2700" cap="none" dirty="0" err="1"/>
              <a:t>зазначеній</a:t>
            </a:r>
            <a:r>
              <a:rPr lang="ru-RU" sz="2700" cap="none" dirty="0"/>
              <a:t> </a:t>
            </a:r>
            <a:r>
              <a:rPr lang="ru-RU" sz="2700" cap="none" dirty="0" err="1"/>
              <a:t>державі</a:t>
            </a:r>
            <a:r>
              <a:rPr lang="ru-RU" sz="2700" cap="none" dirty="0"/>
              <a:t> (</a:t>
            </a:r>
            <a:r>
              <a:rPr lang="ru-RU" sz="2700" cap="none" dirty="0" err="1"/>
              <a:t>юрисдикції</a:t>
            </a:r>
            <a:r>
              <a:rPr lang="ru-RU" sz="2700" cap="none" dirty="0"/>
              <a:t>);</a:t>
            </a:r>
          </a:p>
          <a:p>
            <a:r>
              <a:rPr lang="ru-RU" sz="2700" cap="none" dirty="0" err="1"/>
              <a:t>фінансові</a:t>
            </a:r>
            <a:r>
              <a:rPr lang="ru-RU" sz="2700" cap="none" dirty="0"/>
              <a:t> </a:t>
            </a:r>
            <a:r>
              <a:rPr lang="ru-RU" sz="2700" cap="none" dirty="0" err="1"/>
              <a:t>операції</a:t>
            </a:r>
            <a:r>
              <a:rPr lang="ru-RU" sz="2700" cap="none" dirty="0"/>
              <a:t> </a:t>
            </a:r>
            <a:r>
              <a:rPr lang="ru-RU" sz="2700" cap="none" dirty="0" err="1"/>
              <a:t>політично</a:t>
            </a:r>
            <a:r>
              <a:rPr lang="ru-RU" sz="2700" cap="none" dirty="0"/>
              <a:t> </a:t>
            </a:r>
            <a:r>
              <a:rPr lang="ru-RU" sz="2700" cap="none" dirty="0" err="1"/>
              <a:t>значущих</a:t>
            </a:r>
            <a:r>
              <a:rPr lang="ru-RU" sz="2700" cap="none" dirty="0"/>
              <a:t> </a:t>
            </a:r>
            <a:r>
              <a:rPr lang="ru-RU" sz="2700" cap="none" dirty="0" err="1"/>
              <a:t>осіб</a:t>
            </a:r>
            <a:r>
              <a:rPr lang="ru-RU" sz="2700" cap="none" dirty="0"/>
              <a:t>, </a:t>
            </a:r>
            <a:r>
              <a:rPr lang="ru-RU" sz="2700" cap="none" dirty="0" err="1"/>
              <a:t>членів</a:t>
            </a:r>
            <a:r>
              <a:rPr lang="ru-RU" sz="2700" cap="none" dirty="0"/>
              <a:t> </a:t>
            </a:r>
            <a:r>
              <a:rPr lang="ru-RU" sz="2700" cap="none" dirty="0" err="1"/>
              <a:t>їх</a:t>
            </a:r>
            <a:r>
              <a:rPr lang="ru-RU" sz="2700" cap="none" dirty="0"/>
              <a:t> </a:t>
            </a:r>
            <a:r>
              <a:rPr lang="ru-RU" sz="2700" cap="none" dirty="0" err="1"/>
              <a:t>сім’ї</a:t>
            </a:r>
            <a:r>
              <a:rPr lang="ru-RU" sz="2700" cap="none" dirty="0"/>
              <a:t> та/</a:t>
            </a:r>
            <a:r>
              <a:rPr lang="ru-RU" sz="2700" cap="none" dirty="0" err="1"/>
              <a:t>або</a:t>
            </a:r>
            <a:r>
              <a:rPr lang="ru-RU" sz="2700" cap="none" dirty="0"/>
              <a:t> </a:t>
            </a:r>
            <a:r>
              <a:rPr lang="ru-RU" sz="2700" cap="none" dirty="0" err="1"/>
              <a:t>осіб</a:t>
            </a:r>
            <a:r>
              <a:rPr lang="ru-RU" sz="2700" cap="none" dirty="0"/>
              <a:t>, </a:t>
            </a:r>
            <a:r>
              <a:rPr lang="ru-RU" sz="2700" cap="none" dirty="0" err="1"/>
              <a:t>пов’язаних</a:t>
            </a:r>
            <a:r>
              <a:rPr lang="ru-RU" sz="2700" cap="none" dirty="0"/>
              <a:t> з </a:t>
            </a:r>
            <a:r>
              <a:rPr lang="ru-RU" sz="2700" cap="none" dirty="0" err="1"/>
              <a:t>політично</a:t>
            </a:r>
            <a:r>
              <a:rPr lang="ru-RU" sz="2700" cap="none" dirty="0"/>
              <a:t> </a:t>
            </a:r>
            <a:r>
              <a:rPr lang="ru-RU" sz="2700" cap="none" dirty="0" err="1"/>
              <a:t>значущими</a:t>
            </a:r>
            <a:r>
              <a:rPr lang="ru-RU" sz="2700" cap="none" dirty="0"/>
              <a:t> особами;</a:t>
            </a:r>
          </a:p>
          <a:p>
            <a:r>
              <a:rPr lang="ru-RU" sz="2700" cap="none" dirty="0" err="1"/>
              <a:t>фінансові</a:t>
            </a:r>
            <a:r>
              <a:rPr lang="ru-RU" sz="2700" cap="none" dirty="0"/>
              <a:t> </a:t>
            </a:r>
            <a:r>
              <a:rPr lang="ru-RU" sz="2700" cap="none" dirty="0" err="1"/>
              <a:t>операції</a:t>
            </a:r>
            <a:r>
              <a:rPr lang="ru-RU" sz="2700" cap="none" dirty="0"/>
              <a:t> </a:t>
            </a:r>
            <a:r>
              <a:rPr lang="ru-RU" sz="2700" cap="none" dirty="0" err="1"/>
              <a:t>із</a:t>
            </a:r>
            <a:r>
              <a:rPr lang="ru-RU" sz="2700" cap="none" dirty="0"/>
              <a:t> </a:t>
            </a:r>
            <a:r>
              <a:rPr lang="ru-RU" sz="2700" cap="none" dirty="0" err="1"/>
              <a:t>переказу</a:t>
            </a:r>
            <a:r>
              <a:rPr lang="ru-RU" sz="2700" cap="none" dirty="0"/>
              <a:t> </a:t>
            </a:r>
            <a:r>
              <a:rPr lang="ru-RU" sz="2700" cap="none" dirty="0" err="1"/>
              <a:t>коштів</a:t>
            </a:r>
            <a:r>
              <a:rPr lang="ru-RU" sz="2700" cap="none" dirty="0"/>
              <a:t> за кордон (в тому </a:t>
            </a:r>
            <a:r>
              <a:rPr lang="ru-RU" sz="2700" cap="none" dirty="0" err="1"/>
              <a:t>числі</a:t>
            </a:r>
            <a:r>
              <a:rPr lang="ru-RU" sz="2700" cap="none" dirty="0"/>
              <a:t> до держав, </a:t>
            </a:r>
            <a:r>
              <a:rPr lang="ru-RU" sz="2700" cap="none" dirty="0" err="1"/>
              <a:t>віднесених</a:t>
            </a:r>
            <a:r>
              <a:rPr lang="ru-RU" sz="2700" cap="none" dirty="0"/>
              <a:t> </a:t>
            </a:r>
            <a:r>
              <a:rPr lang="ru-RU" sz="2700" cap="none" dirty="0" err="1"/>
              <a:t>Кабінетом</a:t>
            </a:r>
            <a:r>
              <a:rPr lang="ru-RU" sz="2700" cap="none" dirty="0"/>
              <a:t> </a:t>
            </a:r>
            <a:r>
              <a:rPr lang="ru-RU" sz="2700" cap="none" dirty="0" err="1"/>
              <a:t>Міністрів</a:t>
            </a:r>
            <a:r>
              <a:rPr lang="ru-RU" sz="2700" cap="none" dirty="0"/>
              <a:t> </a:t>
            </a:r>
            <a:r>
              <a:rPr lang="ru-RU" sz="2700" cap="none" dirty="0" err="1"/>
              <a:t>України</a:t>
            </a:r>
            <a:r>
              <a:rPr lang="ru-RU" sz="2700" cap="none" dirty="0"/>
              <a:t> до </a:t>
            </a:r>
            <a:r>
              <a:rPr lang="ru-RU" sz="2700" cap="none" dirty="0" err="1"/>
              <a:t>офшорних</a:t>
            </a:r>
            <a:r>
              <a:rPr lang="ru-RU" sz="2700" cap="none" dirty="0"/>
              <a:t> зон);</a:t>
            </a:r>
          </a:p>
          <a:p>
            <a:r>
              <a:rPr lang="ru-RU" sz="2700" cap="none" dirty="0" err="1"/>
              <a:t>фінансові</a:t>
            </a:r>
            <a:r>
              <a:rPr lang="ru-RU" sz="2700" cap="none" dirty="0"/>
              <a:t> </a:t>
            </a:r>
            <a:r>
              <a:rPr lang="ru-RU" sz="2700" cap="none" dirty="0" err="1"/>
              <a:t>операції</a:t>
            </a:r>
            <a:r>
              <a:rPr lang="ru-RU" sz="2700" cap="none" dirty="0"/>
              <a:t> з </a:t>
            </a:r>
            <a:r>
              <a:rPr lang="ru-RU" sz="2700" cap="none" dirty="0" err="1"/>
              <a:t>готівкою</a:t>
            </a:r>
            <a:r>
              <a:rPr lang="ru-RU" sz="2700" cap="none" dirty="0"/>
              <a:t> (</a:t>
            </a:r>
            <a:r>
              <a:rPr lang="ru-RU" sz="2700" cap="none" dirty="0" err="1"/>
              <a:t>внесення</a:t>
            </a:r>
            <a:r>
              <a:rPr lang="ru-RU" sz="2700" cap="none" dirty="0"/>
              <a:t>, </a:t>
            </a:r>
            <a:r>
              <a:rPr lang="ru-RU" sz="2700" cap="none" dirty="0" err="1"/>
              <a:t>переказ</a:t>
            </a:r>
            <a:r>
              <a:rPr lang="ru-RU" sz="2700" cap="none" dirty="0"/>
              <a:t>, </a:t>
            </a:r>
            <a:r>
              <a:rPr lang="ru-RU" sz="2700" cap="none" dirty="0" err="1"/>
              <a:t>отримання</a:t>
            </a:r>
            <a:r>
              <a:rPr lang="ru-RU" sz="2700" cap="none" dirty="0"/>
              <a:t> </a:t>
            </a:r>
            <a:r>
              <a:rPr lang="ru-RU" sz="2700" cap="none" dirty="0" err="1"/>
              <a:t>коштів</a:t>
            </a:r>
            <a:r>
              <a:rPr lang="ru-RU" sz="2700" cap="none" dirty="0"/>
              <a:t>).</a:t>
            </a:r>
          </a:p>
          <a:p>
            <a:endParaRPr lang="ru-RU" cap="none" dirty="0"/>
          </a:p>
        </p:txBody>
      </p:sp>
    </p:spTree>
    <p:extLst>
      <p:ext uri="{BB962C8B-B14F-4D97-AF65-F5344CB8AC3E}">
        <p14:creationId xmlns:p14="http://schemas.microsoft.com/office/powerpoint/2010/main" val="849185116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Капля</Template>
  <TotalTime>1173</TotalTime>
  <Words>2904</Words>
  <Application>Microsoft Office PowerPoint</Application>
  <PresentationFormat>Широкоэкранный</PresentationFormat>
  <Paragraphs>132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Calibri</vt:lpstr>
      <vt:lpstr>Symbol</vt:lpstr>
      <vt:lpstr>Times New Roman</vt:lpstr>
      <vt:lpstr>Tw Cen MT</vt:lpstr>
      <vt:lpstr>Капля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Оксана</dc:creator>
  <cp:lastModifiedBy>Оксана</cp:lastModifiedBy>
  <cp:revision>6</cp:revision>
  <dcterms:created xsi:type="dcterms:W3CDTF">2022-12-05T21:36:49Z</dcterms:created>
  <dcterms:modified xsi:type="dcterms:W3CDTF">2023-09-28T06:33:50Z</dcterms:modified>
</cp:coreProperties>
</file>