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3" r:id="rId5"/>
    <p:sldId id="274" r:id="rId6"/>
    <p:sldId id="293" r:id="rId7"/>
    <p:sldId id="275" r:id="rId8"/>
    <p:sldId id="276" r:id="rId9"/>
    <p:sldId id="277" r:id="rId10"/>
    <p:sldId id="278" r:id="rId11"/>
    <p:sldId id="259" r:id="rId12"/>
    <p:sldId id="260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61" r:id="rId24"/>
    <p:sldId id="262" r:id="rId25"/>
    <p:sldId id="264" r:id="rId26"/>
    <p:sldId id="265" r:id="rId27"/>
    <p:sldId id="289" r:id="rId28"/>
    <p:sldId id="290" r:id="rId29"/>
    <p:sldId id="271" r:id="rId30"/>
    <p:sldId id="272" r:id="rId3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CB92-AB30-4319-9689-0A138D46447A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6A2-97CD-40C6-B2D9-1E5EE32FA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298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CB92-AB30-4319-9689-0A138D46447A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6A2-97CD-40C6-B2D9-1E5EE32FA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363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CB92-AB30-4319-9689-0A138D46447A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6A2-97CD-40C6-B2D9-1E5EE32FA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226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CB92-AB30-4319-9689-0A138D46447A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6A2-97CD-40C6-B2D9-1E5EE32FA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397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CB92-AB30-4319-9689-0A138D46447A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6A2-97CD-40C6-B2D9-1E5EE32FA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77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CB92-AB30-4319-9689-0A138D46447A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6A2-97CD-40C6-B2D9-1E5EE32FA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6280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CB92-AB30-4319-9689-0A138D46447A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6A2-97CD-40C6-B2D9-1E5EE32FA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994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CB92-AB30-4319-9689-0A138D46447A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6A2-97CD-40C6-B2D9-1E5EE32FA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4966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CB92-AB30-4319-9689-0A138D46447A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6A2-97CD-40C6-B2D9-1E5EE32FA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608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CB92-AB30-4319-9689-0A138D46447A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90F9B6A2-97CD-40C6-B2D9-1E5EE32FA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547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CB92-AB30-4319-9689-0A138D46447A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6A2-97CD-40C6-B2D9-1E5EE32FA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258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CB92-AB30-4319-9689-0A138D46447A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6A2-97CD-40C6-B2D9-1E5EE32FA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225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CB92-AB30-4319-9689-0A138D46447A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6A2-97CD-40C6-B2D9-1E5EE32FA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321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CB92-AB30-4319-9689-0A138D46447A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6A2-97CD-40C6-B2D9-1E5EE32FA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880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CB92-AB30-4319-9689-0A138D46447A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6A2-97CD-40C6-B2D9-1E5EE32FA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632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CB92-AB30-4319-9689-0A138D46447A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6A2-97CD-40C6-B2D9-1E5EE32FA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577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CB92-AB30-4319-9689-0A138D46447A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6A2-97CD-40C6-B2D9-1E5EE32FA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726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03CB92-AB30-4319-9689-0A138D46447A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0F9B6A2-97CD-40C6-B2D9-1E5EE32FA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13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3480-15#n1933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07977" y="545910"/>
            <a:ext cx="7395046" cy="4838891"/>
          </a:xfrm>
        </p:spPr>
        <p:txBody>
          <a:bodyPr/>
          <a:lstStyle/>
          <a:p>
            <a:pPr algn="l"/>
            <a:r>
              <a:rPr lang="ru-RU" sz="2400" b="1" dirty="0"/>
              <a:t>ФІНАНСОВИЙ РИНОК,</a:t>
            </a:r>
          </a:p>
          <a:p>
            <a:pPr algn="l"/>
            <a:r>
              <a:rPr lang="ru-RU" sz="2400" b="1" dirty="0"/>
              <a:t>ЙОГО МІСЦЕ У ФІНАНСОВІЙ СИСТЕМІ УКРАЇНИ</a:t>
            </a:r>
          </a:p>
          <a:p>
            <a:pPr algn="l"/>
            <a:r>
              <a:rPr lang="uk-UA" sz="2400" b="1" dirty="0"/>
              <a:t> </a:t>
            </a:r>
            <a:endParaRPr lang="ru-RU" sz="1800" dirty="0"/>
          </a:p>
          <a:p>
            <a:pPr lvl="1" algn="l"/>
            <a:r>
              <a:rPr lang="uk-UA" dirty="0" smtClean="0"/>
              <a:t>1. </a:t>
            </a:r>
            <a:r>
              <a:rPr lang="ru-RU" dirty="0" err="1"/>
              <a:t>Сутність</a:t>
            </a:r>
            <a:r>
              <a:rPr lang="ru-RU" dirty="0"/>
              <a:t> </a:t>
            </a:r>
            <a:r>
              <a:rPr lang="ru-RU" dirty="0" err="1"/>
              <a:t>фінансового</a:t>
            </a:r>
            <a:r>
              <a:rPr lang="ru-RU" dirty="0"/>
              <a:t> ринку, </a:t>
            </a:r>
            <a:r>
              <a:rPr lang="ru-RU" dirty="0" err="1"/>
              <a:t>його</a:t>
            </a:r>
            <a:r>
              <a:rPr lang="ru-RU" dirty="0"/>
              <a:t> структура </a:t>
            </a:r>
          </a:p>
          <a:p>
            <a:pPr lvl="1" algn="l"/>
            <a:r>
              <a:rPr lang="ru-RU" dirty="0"/>
              <a:t>2.	</a:t>
            </a:r>
            <a:r>
              <a:rPr lang="ru-RU" dirty="0" err="1"/>
              <a:t>Цінні</a:t>
            </a:r>
            <a:r>
              <a:rPr lang="ru-RU" dirty="0"/>
              <a:t> </a:t>
            </a:r>
            <a:r>
              <a:rPr lang="ru-RU" dirty="0" err="1"/>
              <a:t>папери</a:t>
            </a:r>
            <a:r>
              <a:rPr lang="ru-RU" dirty="0"/>
              <a:t> як </a:t>
            </a:r>
            <a:r>
              <a:rPr lang="ru-RU" dirty="0" err="1"/>
              <a:t>основний</a:t>
            </a:r>
            <a:r>
              <a:rPr lang="ru-RU" dirty="0"/>
              <a:t> </a:t>
            </a:r>
            <a:r>
              <a:rPr lang="ru-RU" dirty="0" err="1"/>
              <a:t>інструмент</a:t>
            </a:r>
            <a:r>
              <a:rPr lang="ru-RU" dirty="0"/>
              <a:t> </a:t>
            </a:r>
            <a:r>
              <a:rPr lang="ru-RU" dirty="0" err="1"/>
              <a:t>фінансового</a:t>
            </a:r>
            <a:r>
              <a:rPr lang="ru-RU" dirty="0"/>
              <a:t> ринку</a:t>
            </a:r>
          </a:p>
          <a:p>
            <a:pPr lvl="1" algn="l"/>
            <a:r>
              <a:rPr lang="ru-RU" dirty="0"/>
              <a:t>3.	</a:t>
            </a:r>
            <a:r>
              <a:rPr lang="ru-RU" dirty="0" err="1"/>
              <a:t>Державне</a:t>
            </a:r>
            <a:r>
              <a:rPr lang="ru-RU" dirty="0"/>
              <a:t>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фінансового</a:t>
            </a:r>
            <a:r>
              <a:rPr lang="ru-RU" dirty="0"/>
              <a:t> ринку </a:t>
            </a:r>
            <a:r>
              <a:rPr lang="ru-RU" dirty="0" err="1"/>
              <a:t>України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041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491319"/>
            <a:ext cx="10018713" cy="5299881"/>
          </a:xfrm>
        </p:spPr>
        <p:txBody>
          <a:bodyPr anchor="t">
            <a:normAutofit fontScale="85000" lnSpcReduction="10000"/>
          </a:bodyPr>
          <a:lstStyle/>
          <a:p>
            <a:r>
              <a:rPr lang="ru-RU" b="1" dirty="0" err="1"/>
              <a:t>Кваліфіковані</a:t>
            </a:r>
            <a:r>
              <a:rPr lang="ru-RU" b="1" dirty="0"/>
              <a:t> </a:t>
            </a:r>
            <a:r>
              <a:rPr lang="ru-RU" b="1" dirty="0" err="1"/>
              <a:t>інвестори</a:t>
            </a:r>
            <a:r>
              <a:rPr lang="ru-RU" b="1" dirty="0"/>
              <a:t> у </a:t>
            </a:r>
            <a:r>
              <a:rPr lang="ru-RU" b="1" dirty="0" err="1"/>
              <a:t>фінансові</a:t>
            </a:r>
            <a:r>
              <a:rPr lang="ru-RU" b="1" dirty="0"/>
              <a:t> </a:t>
            </a:r>
            <a:r>
              <a:rPr lang="ru-RU" b="1" dirty="0" err="1"/>
              <a:t>інструменти</a:t>
            </a:r>
            <a:r>
              <a:rPr lang="ru-RU" b="1" dirty="0"/>
              <a:t> (</a:t>
            </a:r>
            <a:r>
              <a:rPr lang="ru-RU" b="1" dirty="0" err="1"/>
              <a:t>професійні</a:t>
            </a:r>
            <a:r>
              <a:rPr lang="ru-RU" b="1" dirty="0"/>
              <a:t> </a:t>
            </a:r>
            <a:r>
              <a:rPr lang="ru-RU" b="1" dirty="0" err="1"/>
              <a:t>клієнти</a:t>
            </a:r>
            <a:r>
              <a:rPr lang="ru-RU" b="1" dirty="0"/>
              <a:t>) </a:t>
            </a:r>
            <a:r>
              <a:rPr lang="ru-RU" dirty="0" smtClean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інвестори</a:t>
            </a:r>
            <a:r>
              <a:rPr lang="ru-RU" dirty="0"/>
              <a:t> у </a:t>
            </a:r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інструменти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володіють</a:t>
            </a:r>
            <a:r>
              <a:rPr lang="ru-RU" dirty="0"/>
              <a:t> </a:t>
            </a:r>
            <a:r>
              <a:rPr lang="ru-RU" dirty="0" err="1"/>
              <a:t>вміннями</a:t>
            </a:r>
            <a:r>
              <a:rPr lang="ru-RU" dirty="0"/>
              <a:t>, </a:t>
            </a:r>
            <a:r>
              <a:rPr lang="ru-RU" dirty="0" err="1"/>
              <a:t>досвідом</a:t>
            </a:r>
            <a:r>
              <a:rPr lang="ru-RU" dirty="0"/>
              <a:t> та </a:t>
            </a:r>
            <a:r>
              <a:rPr lang="ru-RU" dirty="0" err="1"/>
              <a:t>знаннями</a:t>
            </a:r>
            <a:r>
              <a:rPr lang="ru-RU" dirty="0"/>
              <a:t> в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ринків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, </a:t>
            </a:r>
            <a:r>
              <a:rPr lang="ru-RU" dirty="0" err="1"/>
              <a:t>достатніми</a:t>
            </a:r>
            <a:r>
              <a:rPr lang="ru-RU" dirty="0"/>
              <a:t> для </a:t>
            </a:r>
            <a:r>
              <a:rPr lang="ru-RU" dirty="0" err="1"/>
              <a:t>прийняття</a:t>
            </a:r>
            <a:r>
              <a:rPr lang="ru-RU" dirty="0"/>
              <a:t> ними </a:t>
            </a:r>
            <a:r>
              <a:rPr lang="ru-RU" dirty="0" err="1"/>
              <a:t>самостійних</a:t>
            </a:r>
            <a:r>
              <a:rPr lang="ru-RU" dirty="0"/>
              <a:t> </a:t>
            </a:r>
            <a:r>
              <a:rPr lang="ru-RU" dirty="0" err="1"/>
              <a:t>інвестиційних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та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ризиків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правочинів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інструментів</a:t>
            </a:r>
            <a:r>
              <a:rPr lang="ru-RU" dirty="0"/>
              <a:t>. </a:t>
            </a:r>
          </a:p>
          <a:p>
            <a:r>
              <a:rPr lang="ru-RU" b="1" dirty="0" err="1"/>
              <a:t>Саморегулівна</a:t>
            </a:r>
            <a:r>
              <a:rPr lang="ru-RU" b="1" dirty="0"/>
              <a:t> </a:t>
            </a:r>
            <a:r>
              <a:rPr lang="ru-RU" b="1" dirty="0" err="1"/>
              <a:t>організація</a:t>
            </a:r>
            <a:r>
              <a:rPr lang="ru-RU" b="1" dirty="0"/>
              <a:t> </a:t>
            </a:r>
            <a:r>
              <a:rPr lang="ru-RU" b="1" dirty="0" err="1"/>
              <a:t>професійних</a:t>
            </a:r>
            <a:r>
              <a:rPr lang="ru-RU" b="1" dirty="0"/>
              <a:t> </a:t>
            </a:r>
            <a:r>
              <a:rPr lang="ru-RU" b="1" dirty="0" err="1"/>
              <a:t>учасників</a:t>
            </a:r>
            <a:r>
              <a:rPr lang="ru-RU" b="1" dirty="0"/>
              <a:t> </a:t>
            </a:r>
            <a:r>
              <a:rPr lang="ru-RU" b="1" dirty="0" err="1"/>
              <a:t>ринків</a:t>
            </a:r>
            <a:r>
              <a:rPr lang="ru-RU" b="1" dirty="0"/>
              <a:t> </a:t>
            </a:r>
            <a:r>
              <a:rPr lang="ru-RU" b="1" dirty="0" err="1"/>
              <a:t>капіталу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об’єднання</a:t>
            </a:r>
            <a:r>
              <a:rPr lang="ru-RU" dirty="0"/>
              <a:t> </a:t>
            </a:r>
            <a:r>
              <a:rPr lang="ru-RU" dirty="0" err="1"/>
              <a:t>професійних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ринків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відповідає</a:t>
            </a:r>
            <a:r>
              <a:rPr lang="ru-RU" dirty="0"/>
              <a:t> </a:t>
            </a:r>
            <a:r>
              <a:rPr lang="ru-RU" dirty="0" err="1"/>
              <a:t>вимогам</a:t>
            </a:r>
            <a:r>
              <a:rPr lang="ru-RU" dirty="0"/>
              <a:t>, </a:t>
            </a:r>
            <a:r>
              <a:rPr lang="ru-RU" dirty="0" err="1"/>
              <a:t>встановленим</a:t>
            </a:r>
            <a:r>
              <a:rPr lang="ru-RU" dirty="0"/>
              <a:t> </a:t>
            </a:r>
            <a:r>
              <a:rPr lang="ru-RU" dirty="0" err="1"/>
              <a:t>Національною</a:t>
            </a:r>
            <a:r>
              <a:rPr lang="ru-RU" dirty="0"/>
              <a:t> </a:t>
            </a:r>
            <a:r>
              <a:rPr lang="ru-RU" dirty="0" err="1"/>
              <a:t>комісією</a:t>
            </a:r>
            <a:r>
              <a:rPr lang="ru-RU" dirty="0"/>
              <a:t> з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 та фондового ринку.</a:t>
            </a:r>
          </a:p>
          <a:p>
            <a:r>
              <a:rPr lang="ru-RU" b="1" dirty="0" err="1"/>
              <a:t>Професійні</a:t>
            </a:r>
            <a:r>
              <a:rPr lang="ru-RU" b="1" dirty="0"/>
              <a:t> </a:t>
            </a:r>
            <a:r>
              <a:rPr lang="ru-RU" b="1" dirty="0" err="1"/>
              <a:t>учасники</a:t>
            </a:r>
            <a:r>
              <a:rPr lang="ru-RU" b="1" dirty="0"/>
              <a:t> </a:t>
            </a:r>
            <a:r>
              <a:rPr lang="ru-RU" b="1" dirty="0" err="1"/>
              <a:t>ринків</a:t>
            </a:r>
            <a:r>
              <a:rPr lang="ru-RU" b="1" dirty="0"/>
              <a:t> </a:t>
            </a:r>
            <a:r>
              <a:rPr lang="ru-RU" b="1" dirty="0" err="1"/>
              <a:t>капіталу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юридичні</a:t>
            </a:r>
            <a:r>
              <a:rPr lang="ru-RU" dirty="0"/>
              <a:t> особи,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функціонують</a:t>
            </a:r>
            <a:r>
              <a:rPr lang="ru-RU" dirty="0"/>
              <a:t> в </a:t>
            </a:r>
            <a:r>
              <a:rPr lang="ru-RU" dirty="0" err="1"/>
              <a:t>організаційно-правовій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 </a:t>
            </a:r>
            <a:r>
              <a:rPr lang="ru-RU" dirty="0" err="1"/>
              <a:t>акціонерного</a:t>
            </a:r>
            <a:r>
              <a:rPr lang="ru-RU" dirty="0"/>
              <a:t> </a:t>
            </a:r>
            <a:r>
              <a:rPr lang="ru-RU" dirty="0" err="1"/>
              <a:t>товариства</a:t>
            </a:r>
            <a:r>
              <a:rPr lang="ru-RU" dirty="0"/>
              <a:t>, </a:t>
            </a:r>
            <a:r>
              <a:rPr lang="ru-RU" dirty="0" err="1"/>
              <a:t>товариства</a:t>
            </a:r>
            <a:r>
              <a:rPr lang="ru-RU" dirty="0"/>
              <a:t> з </a:t>
            </a:r>
            <a:r>
              <a:rPr lang="ru-RU" dirty="0" err="1"/>
              <a:t>обмеженою</a:t>
            </a:r>
            <a:r>
              <a:rPr lang="ru-RU" dirty="0"/>
              <a:t> </a:t>
            </a:r>
            <a:r>
              <a:rPr lang="ru-RU" dirty="0" err="1"/>
              <a:t>відповідальністю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товариства</a:t>
            </a:r>
            <a:r>
              <a:rPr lang="ru-RU" dirty="0"/>
              <a:t> з </a:t>
            </a:r>
            <a:r>
              <a:rPr lang="ru-RU" dirty="0" err="1"/>
              <a:t>додатковою</a:t>
            </a:r>
            <a:r>
              <a:rPr lang="ru-RU" dirty="0"/>
              <a:t> </a:t>
            </a:r>
            <a:r>
              <a:rPr lang="ru-RU" dirty="0" err="1"/>
              <a:t>відповідальністю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провадять</a:t>
            </a:r>
            <a:r>
              <a:rPr lang="ru-RU" dirty="0"/>
              <a:t> на ринках </a:t>
            </a:r>
            <a:r>
              <a:rPr lang="ru-RU" dirty="0" err="1"/>
              <a:t>капіталу</a:t>
            </a:r>
            <a:r>
              <a:rPr lang="ru-RU" dirty="0"/>
              <a:t> </a:t>
            </a:r>
            <a:r>
              <a:rPr lang="ru-RU" dirty="0" err="1"/>
              <a:t>професійну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визначені</a:t>
            </a:r>
            <a:r>
              <a:rPr lang="ru-RU" dirty="0"/>
              <a:t> законом. </a:t>
            </a:r>
            <a:r>
              <a:rPr lang="ru-RU" dirty="0" err="1"/>
              <a:t>Центральний</a:t>
            </a:r>
            <a:r>
              <a:rPr lang="ru-RU" dirty="0"/>
              <a:t> </a:t>
            </a:r>
            <a:r>
              <a:rPr lang="ru-RU" dirty="0" err="1"/>
              <a:t>депозитарій</a:t>
            </a:r>
            <a:r>
              <a:rPr lang="ru-RU" dirty="0"/>
              <a:t>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статус </a:t>
            </a:r>
            <a:r>
              <a:rPr lang="ru-RU" dirty="0" err="1"/>
              <a:t>професійного</a:t>
            </a:r>
            <a:r>
              <a:rPr lang="ru-RU" dirty="0"/>
              <a:t> </a:t>
            </a:r>
            <a:r>
              <a:rPr lang="ru-RU" dirty="0" err="1"/>
              <a:t>учасника</a:t>
            </a:r>
            <a:r>
              <a:rPr lang="ru-RU" dirty="0"/>
              <a:t> </a:t>
            </a:r>
            <a:r>
              <a:rPr lang="ru-RU" dirty="0" err="1"/>
              <a:t>ринків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.</a:t>
            </a:r>
          </a:p>
          <a:p>
            <a:r>
              <a:rPr lang="ru-RU" b="1" dirty="0" err="1"/>
              <a:t>Національний</a:t>
            </a:r>
            <a:r>
              <a:rPr lang="ru-RU" b="1" dirty="0"/>
              <a:t> банк </a:t>
            </a:r>
            <a:r>
              <a:rPr lang="ru-RU" b="1" dirty="0" err="1"/>
              <a:t>України</a:t>
            </a:r>
            <a:r>
              <a:rPr lang="ru-RU" b="1" dirty="0"/>
              <a:t> </a:t>
            </a:r>
            <a:r>
              <a:rPr lang="ru-RU" dirty="0" err="1"/>
              <a:t>провадить</a:t>
            </a:r>
            <a:r>
              <a:rPr lang="ru-RU" dirty="0"/>
              <a:t> </a:t>
            </a:r>
            <a:r>
              <a:rPr lang="ru-RU" dirty="0" err="1"/>
              <a:t>професійну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на ринках </a:t>
            </a:r>
            <a:r>
              <a:rPr lang="ru-RU" dirty="0" err="1"/>
              <a:t>капіталу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закону. </a:t>
            </a:r>
            <a:r>
              <a:rPr lang="ru-RU" dirty="0" err="1"/>
              <a:t>Національна</a:t>
            </a:r>
            <a:r>
              <a:rPr lang="ru-RU" dirty="0"/>
              <a:t> </a:t>
            </a:r>
            <a:r>
              <a:rPr lang="ru-RU" dirty="0" err="1"/>
              <a:t>комісія</a:t>
            </a:r>
            <a:r>
              <a:rPr lang="ru-RU" dirty="0"/>
              <a:t> з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 та фондового ринку за </a:t>
            </a:r>
            <a:r>
              <a:rPr lang="ru-RU" dirty="0" err="1"/>
              <a:t>погодженням</a:t>
            </a:r>
            <a:r>
              <a:rPr lang="ru-RU" dirty="0"/>
              <a:t> з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встановлювати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провадження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професійної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на ринках </a:t>
            </a:r>
            <a:r>
              <a:rPr lang="ru-RU" dirty="0" err="1"/>
              <a:t>капіталу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4032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491319"/>
            <a:ext cx="10018713" cy="5299881"/>
          </a:xfrm>
        </p:spPr>
        <p:txBody>
          <a:bodyPr anchor="t"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 err="1"/>
              <a:t>Торгівля</a:t>
            </a:r>
            <a:r>
              <a:rPr lang="ru-RU" b="1" dirty="0"/>
              <a:t> </a:t>
            </a:r>
            <a:r>
              <a:rPr lang="ru-RU" b="1" dirty="0" err="1"/>
              <a:t>фінансовими</a:t>
            </a:r>
            <a:r>
              <a:rPr lang="ru-RU" b="1" dirty="0"/>
              <a:t> </a:t>
            </a:r>
            <a:r>
              <a:rPr lang="ru-RU" b="1" dirty="0" err="1"/>
              <a:t>інструментами</a:t>
            </a:r>
            <a:r>
              <a:rPr lang="ru-RU" b="1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на </a:t>
            </a:r>
            <a:r>
              <a:rPr lang="ru-RU" b="1" dirty="0" err="1"/>
              <a:t>організованих</a:t>
            </a:r>
            <a:r>
              <a:rPr lang="ru-RU" b="1" dirty="0"/>
              <a:t> ринках </a:t>
            </a:r>
            <a:r>
              <a:rPr lang="ru-RU" b="1" dirty="0" err="1"/>
              <a:t>капіталу</a:t>
            </a:r>
            <a:r>
              <a:rPr lang="ru-RU" b="1" dirty="0"/>
              <a:t> </a:t>
            </a:r>
            <a:r>
              <a:rPr lang="ru-RU" dirty="0"/>
              <a:t>та поза ними.</a:t>
            </a:r>
          </a:p>
          <a:p>
            <a:pPr marL="0" indent="0">
              <a:buNone/>
            </a:pPr>
            <a:r>
              <a:rPr lang="ru-RU" b="1" dirty="0" err="1"/>
              <a:t>Організованими</a:t>
            </a:r>
            <a:r>
              <a:rPr lang="ru-RU" b="1" dirty="0"/>
              <a:t> ринками </a:t>
            </a:r>
            <a:r>
              <a:rPr lang="ru-RU" b="1" dirty="0" err="1"/>
              <a:t>капіталу</a:t>
            </a:r>
            <a:r>
              <a:rPr lang="ru-RU" b="1" dirty="0"/>
              <a:t> </a:t>
            </a:r>
            <a:r>
              <a:rPr lang="ru-RU" dirty="0"/>
              <a:t>є </a:t>
            </a:r>
            <a:r>
              <a:rPr lang="ru-RU" dirty="0" err="1"/>
              <a:t>регульовані</a:t>
            </a:r>
            <a:r>
              <a:rPr lang="ru-RU" dirty="0"/>
              <a:t> ринки (</a:t>
            </a:r>
            <a:r>
              <a:rPr lang="ru-RU" dirty="0" err="1"/>
              <a:t>фондові</a:t>
            </a:r>
            <a:r>
              <a:rPr lang="ru-RU" dirty="0"/>
              <a:t>, </a:t>
            </a:r>
            <a:r>
              <a:rPr lang="ru-RU" dirty="0" err="1"/>
              <a:t>деривативних</a:t>
            </a:r>
            <a:r>
              <a:rPr lang="ru-RU" dirty="0"/>
              <a:t> </a:t>
            </a:r>
            <a:r>
              <a:rPr lang="ru-RU" dirty="0" err="1"/>
              <a:t>контрактів</a:t>
            </a:r>
            <a:r>
              <a:rPr lang="ru-RU" dirty="0"/>
              <a:t>, </a:t>
            </a:r>
            <a:r>
              <a:rPr lang="ru-RU" dirty="0" err="1"/>
              <a:t>грошові</a:t>
            </a:r>
            <a:r>
              <a:rPr lang="ru-RU" dirty="0"/>
              <a:t>), БТМ (</a:t>
            </a:r>
            <a:r>
              <a:rPr lang="ru-RU" dirty="0" err="1"/>
              <a:t>фондові</a:t>
            </a:r>
            <a:r>
              <a:rPr lang="ru-RU" dirty="0"/>
              <a:t>, </a:t>
            </a:r>
            <a:r>
              <a:rPr lang="ru-RU" dirty="0" err="1"/>
              <a:t>деривативних</a:t>
            </a:r>
            <a:r>
              <a:rPr lang="ru-RU" dirty="0"/>
              <a:t> </a:t>
            </a:r>
            <a:r>
              <a:rPr lang="ru-RU" dirty="0" err="1"/>
              <a:t>контрактів</a:t>
            </a:r>
            <a:r>
              <a:rPr lang="ru-RU" dirty="0"/>
              <a:t>) та ОТМ (</a:t>
            </a:r>
            <a:r>
              <a:rPr lang="ru-RU" dirty="0" err="1"/>
              <a:t>облігацій</a:t>
            </a:r>
            <a:r>
              <a:rPr lang="ru-RU" dirty="0"/>
              <a:t> та </a:t>
            </a:r>
            <a:r>
              <a:rPr lang="ru-RU" dirty="0" err="1"/>
              <a:t>деривативних</a:t>
            </a:r>
            <a:r>
              <a:rPr lang="ru-RU" dirty="0"/>
              <a:t> </a:t>
            </a:r>
            <a:r>
              <a:rPr lang="ru-RU" dirty="0" err="1"/>
              <a:t>контрактів</a:t>
            </a:r>
            <a:r>
              <a:rPr lang="ru-RU" dirty="0"/>
              <a:t>).</a:t>
            </a:r>
          </a:p>
          <a:p>
            <a:r>
              <a:rPr lang="ru-RU" b="1" dirty="0" err="1"/>
              <a:t>Б</a:t>
            </a:r>
            <a:r>
              <a:rPr lang="ru-RU" b="1" dirty="0" err="1" smtClean="0"/>
              <a:t>агатосторонній</a:t>
            </a:r>
            <a:r>
              <a:rPr lang="ru-RU" b="1" dirty="0" smtClean="0"/>
              <a:t> </a:t>
            </a:r>
            <a:r>
              <a:rPr lang="ru-RU" b="1" dirty="0" err="1"/>
              <a:t>торговельний</a:t>
            </a:r>
            <a:r>
              <a:rPr lang="ru-RU" b="1" dirty="0"/>
              <a:t> </a:t>
            </a:r>
            <a:r>
              <a:rPr lang="ru-RU" b="1" dirty="0" err="1"/>
              <a:t>майданчик</a:t>
            </a:r>
            <a:r>
              <a:rPr lang="ru-RU" b="1" dirty="0"/>
              <a:t> </a:t>
            </a:r>
            <a:r>
              <a:rPr lang="ru-RU" dirty="0"/>
              <a:t>(</a:t>
            </a:r>
            <a:r>
              <a:rPr lang="ru-RU" dirty="0" err="1"/>
              <a:t>далі</a:t>
            </a:r>
            <a:r>
              <a:rPr lang="ru-RU" dirty="0"/>
              <a:t> - БТМ) - </a:t>
            </a:r>
            <a:r>
              <a:rPr lang="ru-RU" dirty="0" err="1"/>
              <a:t>багатостороння</a:t>
            </a:r>
            <a:r>
              <a:rPr lang="ru-RU" dirty="0"/>
              <a:t> система,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управляється</a:t>
            </a:r>
            <a:r>
              <a:rPr lang="ru-RU" dirty="0"/>
              <a:t> оператором </a:t>
            </a:r>
            <a:r>
              <a:rPr lang="ru-RU" dirty="0" err="1"/>
              <a:t>багатостороннього</a:t>
            </a:r>
            <a:r>
              <a:rPr lang="ru-RU" dirty="0"/>
              <a:t> </a:t>
            </a:r>
            <a:r>
              <a:rPr lang="ru-RU" dirty="0" err="1"/>
              <a:t>торговельного</a:t>
            </a:r>
            <a:r>
              <a:rPr lang="ru-RU" dirty="0"/>
              <a:t> </a:t>
            </a:r>
            <a:r>
              <a:rPr lang="ru-RU" dirty="0" err="1"/>
              <a:t>майданчика</a:t>
            </a:r>
            <a:r>
              <a:rPr lang="ru-RU" dirty="0"/>
              <a:t> і у </a:t>
            </a:r>
            <a:r>
              <a:rPr lang="ru-RU" dirty="0" err="1"/>
              <a:t>встановленому</a:t>
            </a:r>
            <a:r>
              <a:rPr lang="ru-RU" dirty="0"/>
              <a:t> </a:t>
            </a:r>
            <a:r>
              <a:rPr lang="ru-RU" dirty="0" err="1"/>
              <a:t>Національною</a:t>
            </a:r>
            <a:r>
              <a:rPr lang="ru-RU" dirty="0"/>
              <a:t> </a:t>
            </a:r>
            <a:r>
              <a:rPr lang="ru-RU" dirty="0" err="1"/>
              <a:t>комісією</a:t>
            </a:r>
            <a:r>
              <a:rPr lang="ru-RU" dirty="0"/>
              <a:t> з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 та фондового ринку порядку та </a:t>
            </a:r>
            <a:r>
              <a:rPr lang="ru-RU" dirty="0" err="1"/>
              <a:t>згідно</a:t>
            </a:r>
            <a:r>
              <a:rPr lang="ru-RU" dirty="0"/>
              <a:t> з </a:t>
            </a:r>
            <a:r>
              <a:rPr lang="ru-RU" dirty="0" err="1"/>
              <a:t>визначеними</a:t>
            </a:r>
            <a:r>
              <a:rPr lang="ru-RU" dirty="0"/>
              <a:t> таким оператором БТМ </a:t>
            </a:r>
            <a:r>
              <a:rPr lang="ru-RU" dirty="0" err="1"/>
              <a:t>недискреційними</a:t>
            </a:r>
            <a:r>
              <a:rPr lang="ru-RU" dirty="0"/>
              <a:t> правилами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взаємодію</a:t>
            </a:r>
            <a:r>
              <a:rPr lang="ru-RU" dirty="0"/>
              <a:t> </a:t>
            </a:r>
            <a:r>
              <a:rPr lang="ru-RU" dirty="0" err="1"/>
              <a:t>третіх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купівлі</a:t>
            </a:r>
            <a:r>
              <a:rPr lang="ru-RU" dirty="0"/>
              <a:t>-продажу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інструментів</a:t>
            </a:r>
            <a:r>
              <a:rPr lang="ru-RU" dirty="0"/>
              <a:t> (</a:t>
            </a:r>
            <a:r>
              <a:rPr lang="ru-RU" dirty="0" err="1"/>
              <a:t>укладання</a:t>
            </a:r>
            <a:r>
              <a:rPr lang="ru-RU" dirty="0"/>
              <a:t> </a:t>
            </a:r>
            <a:r>
              <a:rPr lang="ru-RU" dirty="0" err="1"/>
              <a:t>деривативних</a:t>
            </a:r>
            <a:r>
              <a:rPr lang="ru-RU" dirty="0"/>
              <a:t> </a:t>
            </a:r>
            <a:r>
              <a:rPr lang="ru-RU" dirty="0" err="1"/>
              <a:t>контрактів</a:t>
            </a:r>
            <a:r>
              <a:rPr lang="ru-RU" dirty="0"/>
              <a:t>), результатом </a:t>
            </a:r>
            <a:r>
              <a:rPr lang="ru-RU" dirty="0" err="1"/>
              <a:t>чого</a:t>
            </a:r>
            <a:r>
              <a:rPr lang="ru-RU" dirty="0"/>
              <a:t> є договори (</a:t>
            </a:r>
            <a:r>
              <a:rPr lang="ru-RU" dirty="0" err="1"/>
              <a:t>контракти</a:t>
            </a:r>
            <a:r>
              <a:rPr lang="ru-RU" dirty="0"/>
              <a:t>),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укладаються</a:t>
            </a:r>
            <a:r>
              <a:rPr lang="ru-RU" dirty="0"/>
              <a:t> у </a:t>
            </a:r>
            <a:r>
              <a:rPr lang="ru-RU" dirty="0" err="1"/>
              <a:t>встановленому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Законом </a:t>
            </a:r>
            <a:r>
              <a:rPr lang="ru-RU" dirty="0" smtClean="0"/>
              <a:t>порядку.</a:t>
            </a:r>
          </a:p>
          <a:p>
            <a:r>
              <a:rPr lang="ru-RU" b="1" dirty="0"/>
              <a:t>О</a:t>
            </a:r>
            <a:r>
              <a:rPr lang="ru-RU" b="1" dirty="0" smtClean="0"/>
              <a:t>ператор </a:t>
            </a:r>
            <a:r>
              <a:rPr lang="ru-RU" b="1" dirty="0" err="1"/>
              <a:t>організованого</a:t>
            </a:r>
            <a:r>
              <a:rPr lang="ru-RU" b="1" dirty="0"/>
              <a:t> </a:t>
            </a:r>
            <a:r>
              <a:rPr lang="ru-RU" b="1" dirty="0" err="1"/>
              <a:t>торговельного</a:t>
            </a:r>
            <a:r>
              <a:rPr lang="ru-RU" b="1" dirty="0"/>
              <a:t> </a:t>
            </a:r>
            <a:r>
              <a:rPr lang="ru-RU" b="1" dirty="0" err="1"/>
              <a:t>майданчика</a:t>
            </a:r>
            <a:r>
              <a:rPr lang="ru-RU" b="1" dirty="0"/>
              <a:t> </a:t>
            </a:r>
            <a:r>
              <a:rPr lang="ru-RU" dirty="0"/>
              <a:t>(</a:t>
            </a:r>
            <a:r>
              <a:rPr lang="ru-RU" dirty="0" err="1"/>
              <a:t>далі</a:t>
            </a:r>
            <a:r>
              <a:rPr lang="ru-RU" dirty="0"/>
              <a:t> - оператор ОТМ) - </a:t>
            </a:r>
            <a:r>
              <a:rPr lang="ru-RU" dirty="0" err="1"/>
              <a:t>акціонерне</a:t>
            </a:r>
            <a:r>
              <a:rPr lang="ru-RU" dirty="0"/>
              <a:t> </a:t>
            </a:r>
            <a:r>
              <a:rPr lang="ru-RU" dirty="0" err="1"/>
              <a:t>товариство</a:t>
            </a:r>
            <a:r>
              <a:rPr lang="ru-RU" dirty="0"/>
              <a:t>, </a:t>
            </a:r>
            <a:r>
              <a:rPr lang="ru-RU" dirty="0" err="1"/>
              <a:t>товариство</a:t>
            </a:r>
            <a:r>
              <a:rPr lang="ru-RU" dirty="0"/>
              <a:t> з </a:t>
            </a:r>
            <a:r>
              <a:rPr lang="ru-RU" dirty="0" err="1"/>
              <a:t>обмеженою</a:t>
            </a:r>
            <a:r>
              <a:rPr lang="ru-RU" dirty="0"/>
              <a:t> </a:t>
            </a:r>
            <a:r>
              <a:rPr lang="ru-RU" dirty="0" err="1"/>
              <a:t>відповідальністю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товариство</a:t>
            </a:r>
            <a:r>
              <a:rPr lang="ru-RU" dirty="0"/>
              <a:t> з </a:t>
            </a:r>
            <a:r>
              <a:rPr lang="ru-RU" dirty="0" err="1"/>
              <a:t>додатковою</a:t>
            </a:r>
            <a:r>
              <a:rPr lang="ru-RU" dirty="0"/>
              <a:t> </a:t>
            </a:r>
            <a:r>
              <a:rPr lang="ru-RU" dirty="0" err="1"/>
              <a:t>відповідальністю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та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організованого</a:t>
            </a:r>
            <a:r>
              <a:rPr lang="ru-RU" dirty="0"/>
              <a:t> </a:t>
            </a:r>
            <a:r>
              <a:rPr lang="ru-RU" dirty="0" err="1"/>
              <a:t>торговельного</a:t>
            </a:r>
            <a:r>
              <a:rPr lang="ru-RU" dirty="0"/>
              <a:t> </a:t>
            </a:r>
            <a:r>
              <a:rPr lang="ru-RU" dirty="0" err="1"/>
              <a:t>майданчика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ліцензії</a:t>
            </a:r>
            <a:r>
              <a:rPr lang="ru-RU" dirty="0"/>
              <a:t>, </a:t>
            </a:r>
            <a:r>
              <a:rPr lang="ru-RU" dirty="0" err="1"/>
              <a:t>виданої</a:t>
            </a:r>
            <a:r>
              <a:rPr lang="ru-RU" dirty="0"/>
              <a:t> </a:t>
            </a:r>
            <a:r>
              <a:rPr lang="ru-RU" dirty="0" err="1"/>
              <a:t>Національною</a:t>
            </a:r>
            <a:r>
              <a:rPr lang="ru-RU" dirty="0"/>
              <a:t> </a:t>
            </a:r>
            <a:r>
              <a:rPr lang="ru-RU" dirty="0" err="1"/>
              <a:t>комісією</a:t>
            </a:r>
            <a:r>
              <a:rPr lang="ru-RU" dirty="0"/>
              <a:t> з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 та фондового ринку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1628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18365"/>
            <a:ext cx="10018713" cy="6114196"/>
          </a:xfrm>
        </p:spPr>
        <p:txBody>
          <a:bodyPr anchor="t"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err="1"/>
              <a:t>Кваліфікованими</a:t>
            </a:r>
            <a:r>
              <a:rPr lang="ru-RU" b="1" dirty="0"/>
              <a:t> </a:t>
            </a:r>
            <a:r>
              <a:rPr lang="ru-RU" b="1" dirty="0" err="1"/>
              <a:t>інвесторами</a:t>
            </a:r>
            <a:r>
              <a:rPr lang="ru-RU" b="1" dirty="0"/>
              <a:t> є:</a:t>
            </a:r>
          </a:p>
          <a:p>
            <a:r>
              <a:rPr lang="ru-RU" dirty="0"/>
              <a:t>1) </a:t>
            </a:r>
            <a:r>
              <a:rPr lang="ru-RU" dirty="0" err="1"/>
              <a:t>міжнародні</a:t>
            </a:r>
            <a:r>
              <a:rPr lang="ru-RU" dirty="0"/>
              <a:t> </a:t>
            </a:r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іноземні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та </a:t>
            </a:r>
            <a:r>
              <a:rPr lang="ru-RU" dirty="0" err="1"/>
              <a:t>їхні</a:t>
            </a:r>
            <a:r>
              <a:rPr lang="ru-RU" dirty="0"/>
              <a:t> </a:t>
            </a:r>
            <a:r>
              <a:rPr lang="ru-RU" dirty="0" err="1"/>
              <a:t>центральні</a:t>
            </a:r>
            <a:r>
              <a:rPr lang="ru-RU" dirty="0"/>
              <a:t> банки;</a:t>
            </a:r>
          </a:p>
          <a:p>
            <a:r>
              <a:rPr lang="ru-RU" dirty="0"/>
              <a:t>3) держава </a:t>
            </a:r>
            <a:r>
              <a:rPr lang="ru-RU" dirty="0" err="1"/>
              <a:t>Україна</a:t>
            </a:r>
            <a:r>
              <a:rPr lang="ru-RU" dirty="0"/>
              <a:t> в </a:t>
            </a:r>
            <a:r>
              <a:rPr lang="ru-RU" dirty="0" err="1"/>
              <a:t>особі</a:t>
            </a:r>
            <a:r>
              <a:rPr lang="ru-RU" dirty="0"/>
              <a:t> центрального органу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уповноваженого</a:t>
            </a:r>
            <a:r>
              <a:rPr lang="ru-RU" dirty="0"/>
              <a:t> на </a:t>
            </a:r>
            <a:r>
              <a:rPr lang="ru-RU" dirty="0" err="1"/>
              <a:t>реалізацію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бюджетної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державним</a:t>
            </a:r>
            <a:r>
              <a:rPr lang="ru-RU" dirty="0"/>
              <a:t> боргом та </a:t>
            </a:r>
            <a:r>
              <a:rPr lang="ru-RU" dirty="0" err="1"/>
              <a:t>гарантованим</a:t>
            </a:r>
            <a:r>
              <a:rPr lang="ru-RU" dirty="0"/>
              <a:t> державою боргом;</a:t>
            </a:r>
          </a:p>
          <a:p>
            <a:r>
              <a:rPr lang="ru-RU" dirty="0"/>
              <a:t>4) </a:t>
            </a:r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r>
              <a:rPr lang="ru-RU" dirty="0"/>
              <a:t>5) </a:t>
            </a:r>
            <a:r>
              <a:rPr lang="ru-RU" dirty="0" err="1"/>
              <a:t>професійні</a:t>
            </a:r>
            <a:r>
              <a:rPr lang="ru-RU" dirty="0"/>
              <a:t> </a:t>
            </a:r>
            <a:r>
              <a:rPr lang="ru-RU" dirty="0" err="1"/>
              <a:t>учасники</a:t>
            </a:r>
            <a:r>
              <a:rPr lang="ru-RU" dirty="0"/>
              <a:t> </a:t>
            </a:r>
            <a:r>
              <a:rPr lang="ru-RU" dirty="0" err="1"/>
              <a:t>ринків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, банки та </a:t>
            </a:r>
            <a:r>
              <a:rPr lang="ru-RU" dirty="0" err="1"/>
              <a:t>страхові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;</a:t>
            </a:r>
          </a:p>
          <a:p>
            <a:r>
              <a:rPr lang="ru-RU" dirty="0"/>
              <a:t>6) </a:t>
            </a:r>
            <a:r>
              <a:rPr lang="ru-RU" dirty="0" err="1"/>
              <a:t>іноземні</a:t>
            </a:r>
            <a:r>
              <a:rPr lang="ru-RU" dirty="0"/>
              <a:t> </a:t>
            </a:r>
            <a:r>
              <a:rPr lang="ru-RU" dirty="0" err="1"/>
              <a:t>фінансові</a:t>
            </a:r>
            <a:r>
              <a:rPr lang="ru-RU" dirty="0"/>
              <a:t> установи,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відповідають</a:t>
            </a:r>
            <a:r>
              <a:rPr lang="ru-RU" dirty="0"/>
              <a:t> </a:t>
            </a:r>
            <a:r>
              <a:rPr lang="ru-RU" dirty="0" err="1"/>
              <a:t>критеріям</a:t>
            </a:r>
            <a:r>
              <a:rPr lang="ru-RU" dirty="0"/>
              <a:t>, </a:t>
            </a:r>
            <a:r>
              <a:rPr lang="ru-RU" dirty="0" err="1"/>
              <a:t>встановленим</a:t>
            </a:r>
            <a:r>
              <a:rPr lang="ru-RU" dirty="0"/>
              <a:t> </a:t>
            </a:r>
            <a:r>
              <a:rPr lang="ru-RU" dirty="0" err="1"/>
              <a:t>Національною</a:t>
            </a:r>
            <a:r>
              <a:rPr lang="ru-RU" dirty="0"/>
              <a:t> </a:t>
            </a:r>
            <a:r>
              <a:rPr lang="ru-RU" dirty="0" err="1"/>
              <a:t>комісією</a:t>
            </a:r>
            <a:r>
              <a:rPr lang="ru-RU" dirty="0"/>
              <a:t> з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 та фондового ринку;</a:t>
            </a:r>
          </a:p>
          <a:p>
            <a:r>
              <a:rPr lang="ru-RU" dirty="0"/>
              <a:t>7) </a:t>
            </a:r>
            <a:r>
              <a:rPr lang="ru-RU" dirty="0" err="1"/>
              <a:t>юридичні</a:t>
            </a:r>
            <a:r>
              <a:rPr lang="ru-RU" dirty="0"/>
              <a:t> особи,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створені</a:t>
            </a:r>
            <a:r>
              <a:rPr lang="ru-RU" dirty="0"/>
              <a:t> за </a:t>
            </a:r>
            <a:r>
              <a:rPr lang="ru-RU" dirty="0" err="1"/>
              <a:t>законодавством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вони </a:t>
            </a:r>
            <a:r>
              <a:rPr lang="ru-RU" dirty="0" err="1"/>
              <a:t>відповідають</a:t>
            </a:r>
            <a:r>
              <a:rPr lang="ru-RU" dirty="0"/>
              <a:t> </a:t>
            </a:r>
            <a:r>
              <a:rPr lang="ru-RU" dirty="0" err="1"/>
              <a:t>принаймні</a:t>
            </a:r>
            <a:r>
              <a:rPr lang="ru-RU" dirty="0"/>
              <a:t> </a:t>
            </a:r>
            <a:r>
              <a:rPr lang="ru-RU" dirty="0" err="1"/>
              <a:t>двом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таких </a:t>
            </a:r>
            <a:r>
              <a:rPr lang="ru-RU" dirty="0" err="1"/>
              <a:t>критеріїв</a:t>
            </a:r>
            <a:r>
              <a:rPr lang="ru-RU" dirty="0"/>
              <a:t>:</a:t>
            </a:r>
          </a:p>
          <a:p>
            <a:r>
              <a:rPr lang="ru-RU" dirty="0"/>
              <a:t>а) </a:t>
            </a:r>
            <a:r>
              <a:rPr lang="ru-RU" dirty="0" err="1"/>
              <a:t>підсумок</a:t>
            </a:r>
            <a:r>
              <a:rPr lang="ru-RU" dirty="0"/>
              <a:t> балансу становить не </a:t>
            </a:r>
            <a:r>
              <a:rPr lang="ru-RU" dirty="0" err="1"/>
              <a:t>менше</a:t>
            </a:r>
            <a:r>
              <a:rPr lang="ru-RU" dirty="0"/>
              <a:t> 20 </a:t>
            </a:r>
            <a:r>
              <a:rPr lang="ru-RU" dirty="0" err="1"/>
              <a:t>мільйонів</a:t>
            </a:r>
            <a:r>
              <a:rPr lang="ru-RU" dirty="0"/>
              <a:t> </a:t>
            </a:r>
            <a:r>
              <a:rPr lang="ru-RU" dirty="0" err="1"/>
              <a:t>гривень</a:t>
            </a:r>
            <a:r>
              <a:rPr lang="ru-RU" dirty="0"/>
              <a:t>;</a:t>
            </a:r>
          </a:p>
          <a:p>
            <a:r>
              <a:rPr lang="ru-RU" dirty="0"/>
              <a:t>б) </a:t>
            </a:r>
            <a:r>
              <a:rPr lang="ru-RU" dirty="0" err="1"/>
              <a:t>річний</a:t>
            </a:r>
            <a:r>
              <a:rPr lang="ru-RU" dirty="0"/>
              <a:t> </a:t>
            </a:r>
            <a:r>
              <a:rPr lang="ru-RU" dirty="0" err="1"/>
              <a:t>чистий</a:t>
            </a:r>
            <a:r>
              <a:rPr lang="ru-RU" dirty="0"/>
              <a:t> </a:t>
            </a:r>
            <a:r>
              <a:rPr lang="ru-RU" dirty="0" err="1"/>
              <a:t>дохід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робіт</a:t>
            </a:r>
            <a:r>
              <a:rPr lang="ru-RU" dirty="0"/>
              <a:t> і </a:t>
            </a:r>
            <a:r>
              <a:rPr lang="ru-RU" dirty="0" err="1"/>
              <a:t>послуг</a:t>
            </a:r>
            <a:r>
              <a:rPr lang="ru-RU" dirty="0"/>
              <a:t> за </a:t>
            </a:r>
            <a:r>
              <a:rPr lang="ru-RU" dirty="0" err="1"/>
              <a:t>останній</a:t>
            </a:r>
            <a:r>
              <a:rPr lang="ru-RU" dirty="0"/>
              <a:t> </a:t>
            </a:r>
            <a:r>
              <a:rPr lang="ru-RU" dirty="0" err="1"/>
              <a:t>фінансовий</a:t>
            </a:r>
            <a:r>
              <a:rPr lang="ru-RU" dirty="0"/>
              <a:t> </a:t>
            </a:r>
            <a:r>
              <a:rPr lang="ru-RU" dirty="0" err="1"/>
              <a:t>рік</a:t>
            </a:r>
            <a:r>
              <a:rPr lang="ru-RU" dirty="0"/>
              <a:t> становить не </a:t>
            </a:r>
            <a:r>
              <a:rPr lang="ru-RU" dirty="0" err="1"/>
              <a:t>менше</a:t>
            </a:r>
            <a:r>
              <a:rPr lang="ru-RU" dirty="0"/>
              <a:t> 40 </a:t>
            </a:r>
            <a:r>
              <a:rPr lang="ru-RU" dirty="0" err="1"/>
              <a:t>мільйонів</a:t>
            </a:r>
            <a:r>
              <a:rPr lang="ru-RU" dirty="0"/>
              <a:t> </a:t>
            </a:r>
            <a:r>
              <a:rPr lang="ru-RU" dirty="0" err="1"/>
              <a:t>гривень</a:t>
            </a:r>
            <a:r>
              <a:rPr lang="ru-RU" dirty="0"/>
              <a:t>;</a:t>
            </a:r>
          </a:p>
          <a:p>
            <a:r>
              <a:rPr lang="ru-RU" dirty="0"/>
              <a:t>в) </a:t>
            </a:r>
            <a:r>
              <a:rPr lang="ru-RU" dirty="0" err="1"/>
              <a:t>власні</a:t>
            </a:r>
            <a:r>
              <a:rPr lang="ru-RU" dirty="0"/>
              <a:t> </a:t>
            </a:r>
            <a:r>
              <a:rPr lang="ru-RU" dirty="0" err="1"/>
              <a:t>кошти</a:t>
            </a:r>
            <a:r>
              <a:rPr lang="ru-RU" dirty="0"/>
              <a:t> </a:t>
            </a:r>
            <a:r>
              <a:rPr lang="ru-RU" dirty="0" err="1"/>
              <a:t>становлять</a:t>
            </a:r>
            <a:r>
              <a:rPr lang="ru-RU" dirty="0"/>
              <a:t> не </a:t>
            </a:r>
            <a:r>
              <a:rPr lang="ru-RU" dirty="0" err="1"/>
              <a:t>менше</a:t>
            </a:r>
            <a:r>
              <a:rPr lang="ru-RU" dirty="0"/>
              <a:t> 2 </a:t>
            </a:r>
            <a:r>
              <a:rPr lang="ru-RU" dirty="0" err="1"/>
              <a:t>мільйонів</a:t>
            </a:r>
            <a:r>
              <a:rPr lang="ru-RU" dirty="0"/>
              <a:t> </a:t>
            </a:r>
            <a:r>
              <a:rPr lang="ru-RU" dirty="0" err="1"/>
              <a:t>гривень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b="1" dirty="0" err="1"/>
              <a:t>Інвестори</a:t>
            </a:r>
            <a:r>
              <a:rPr lang="ru-RU" b="1" dirty="0"/>
              <a:t>, </a:t>
            </a:r>
            <a:r>
              <a:rPr lang="ru-RU" b="1" dirty="0" err="1"/>
              <a:t>які</a:t>
            </a:r>
            <a:r>
              <a:rPr lang="ru-RU" b="1" dirty="0"/>
              <a:t> не є </a:t>
            </a:r>
            <a:r>
              <a:rPr lang="ru-RU" b="1" dirty="0" err="1"/>
              <a:t>або</a:t>
            </a:r>
            <a:r>
              <a:rPr lang="ru-RU" b="1" dirty="0"/>
              <a:t> не </a:t>
            </a:r>
            <a:r>
              <a:rPr lang="ru-RU" b="1" dirty="0" err="1"/>
              <a:t>були</a:t>
            </a:r>
            <a:r>
              <a:rPr lang="ru-RU" b="1" dirty="0"/>
              <a:t> </a:t>
            </a:r>
            <a:r>
              <a:rPr lang="ru-RU" b="1" dirty="0" err="1"/>
              <a:t>визнані</a:t>
            </a:r>
            <a:r>
              <a:rPr lang="ru-RU" b="1" dirty="0"/>
              <a:t> </a:t>
            </a:r>
            <a:r>
              <a:rPr lang="ru-RU" b="1" dirty="0" err="1"/>
              <a:t>кваліфікованими</a:t>
            </a:r>
            <a:r>
              <a:rPr lang="ru-RU" b="1" dirty="0"/>
              <a:t>, є </a:t>
            </a:r>
            <a:r>
              <a:rPr lang="ru-RU" b="1" dirty="0" err="1"/>
              <a:t>некваліфікованими</a:t>
            </a:r>
            <a:r>
              <a:rPr lang="ru-RU" b="1" dirty="0"/>
              <a:t> </a:t>
            </a:r>
            <a:r>
              <a:rPr lang="ru-RU" b="1" dirty="0" err="1"/>
              <a:t>інвесторами</a:t>
            </a:r>
            <a:r>
              <a:rPr lang="ru-RU" b="1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2492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491319"/>
            <a:ext cx="10018713" cy="5923129"/>
          </a:xfrm>
        </p:spPr>
        <p:txBody>
          <a:bodyPr anchor="t"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/>
              <a:t>2.	</a:t>
            </a:r>
            <a:r>
              <a:rPr lang="ru-RU" b="1" dirty="0" err="1"/>
              <a:t>Цінні</a:t>
            </a:r>
            <a:r>
              <a:rPr lang="ru-RU" b="1" dirty="0"/>
              <a:t> </a:t>
            </a:r>
            <a:r>
              <a:rPr lang="ru-RU" b="1" dirty="0" err="1"/>
              <a:t>папери</a:t>
            </a:r>
            <a:r>
              <a:rPr lang="ru-RU" b="1" dirty="0"/>
              <a:t> як </a:t>
            </a:r>
            <a:r>
              <a:rPr lang="ru-RU" b="1" dirty="0" err="1"/>
              <a:t>основний</a:t>
            </a:r>
            <a:r>
              <a:rPr lang="ru-RU" b="1" dirty="0"/>
              <a:t> </a:t>
            </a:r>
            <a:r>
              <a:rPr lang="ru-RU" b="1" dirty="0" err="1"/>
              <a:t>інструмент</a:t>
            </a:r>
            <a:r>
              <a:rPr lang="ru-RU" b="1" dirty="0"/>
              <a:t> </a:t>
            </a:r>
            <a:r>
              <a:rPr lang="ru-RU" b="1" dirty="0" err="1"/>
              <a:t>фінансового</a:t>
            </a:r>
            <a:r>
              <a:rPr lang="ru-RU" b="1" dirty="0"/>
              <a:t> ринку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err="1" smtClean="0"/>
              <a:t>Фінансовими</a:t>
            </a:r>
            <a:r>
              <a:rPr lang="ru-RU" b="1" dirty="0" smtClean="0"/>
              <a:t> </a:t>
            </a:r>
            <a:r>
              <a:rPr lang="ru-RU" b="1" dirty="0" err="1"/>
              <a:t>інструментами</a:t>
            </a:r>
            <a:r>
              <a:rPr lang="ru-RU" b="1" dirty="0"/>
              <a:t> </a:t>
            </a:r>
            <a:r>
              <a:rPr lang="ru-RU" dirty="0"/>
              <a:t>є:</a:t>
            </a:r>
          </a:p>
          <a:p>
            <a:r>
              <a:rPr lang="ru-RU" dirty="0"/>
              <a:t>1) </a:t>
            </a:r>
            <a:r>
              <a:rPr lang="ru-RU" dirty="0" err="1"/>
              <a:t>цінні</a:t>
            </a:r>
            <a:r>
              <a:rPr lang="ru-RU" dirty="0"/>
              <a:t> </a:t>
            </a:r>
            <a:r>
              <a:rPr lang="ru-RU" dirty="0" err="1"/>
              <a:t>папери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цінні</a:t>
            </a:r>
            <a:r>
              <a:rPr lang="ru-RU" dirty="0"/>
              <a:t> </a:t>
            </a:r>
            <a:r>
              <a:rPr lang="ru-RU" dirty="0" err="1"/>
              <a:t>папери</a:t>
            </a:r>
            <a:r>
              <a:rPr lang="ru-RU" dirty="0"/>
              <a:t> </a:t>
            </a:r>
            <a:r>
              <a:rPr lang="ru-RU" dirty="0" err="1"/>
              <a:t>інститутів</a:t>
            </a:r>
            <a:r>
              <a:rPr lang="ru-RU" dirty="0"/>
              <a:t> </a:t>
            </a:r>
            <a:r>
              <a:rPr lang="ru-RU" dirty="0" err="1"/>
              <a:t>спільного</a:t>
            </a:r>
            <a:r>
              <a:rPr lang="ru-RU" dirty="0"/>
              <a:t> </a:t>
            </a:r>
            <a:r>
              <a:rPr lang="ru-RU" dirty="0" err="1"/>
              <a:t>інвестування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інструменти</a:t>
            </a:r>
            <a:r>
              <a:rPr lang="ru-RU" dirty="0"/>
              <a:t> грошового ринку;</a:t>
            </a:r>
          </a:p>
          <a:p>
            <a:r>
              <a:rPr lang="ru-RU" dirty="0"/>
              <a:t>3) </a:t>
            </a:r>
            <a:r>
              <a:rPr lang="ru-RU" dirty="0" err="1"/>
              <a:t>опціони</a:t>
            </a:r>
            <a:r>
              <a:rPr lang="ru-RU" dirty="0"/>
              <a:t>, </a:t>
            </a:r>
            <a:r>
              <a:rPr lang="ru-RU" dirty="0" err="1"/>
              <a:t>ф’ючерси</a:t>
            </a:r>
            <a:r>
              <a:rPr lang="ru-RU" dirty="0"/>
              <a:t>, </a:t>
            </a:r>
            <a:r>
              <a:rPr lang="ru-RU" dirty="0" err="1"/>
              <a:t>свопи</a:t>
            </a:r>
            <a:r>
              <a:rPr lang="ru-RU" dirty="0"/>
              <a:t>, </a:t>
            </a:r>
            <a:r>
              <a:rPr lang="ru-RU" dirty="0" err="1"/>
              <a:t>контракти</a:t>
            </a:r>
            <a:r>
              <a:rPr lang="ru-RU" dirty="0"/>
              <a:t> на </a:t>
            </a:r>
            <a:r>
              <a:rPr lang="ru-RU" dirty="0" err="1"/>
              <a:t>майбутню</a:t>
            </a:r>
            <a:r>
              <a:rPr lang="ru-RU" dirty="0"/>
              <a:t> </a:t>
            </a:r>
            <a:r>
              <a:rPr lang="ru-RU" dirty="0" err="1"/>
              <a:t>відсоткову</a:t>
            </a:r>
            <a:r>
              <a:rPr lang="ru-RU" dirty="0"/>
              <a:t> ставку та будь-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деривативні</a:t>
            </a:r>
            <a:r>
              <a:rPr lang="ru-RU" dirty="0"/>
              <a:t> </a:t>
            </a:r>
            <a:r>
              <a:rPr lang="ru-RU" dirty="0" err="1"/>
              <a:t>контракти</a:t>
            </a:r>
            <a:r>
              <a:rPr lang="ru-RU" dirty="0"/>
              <a:t>, </a:t>
            </a:r>
            <a:r>
              <a:rPr lang="ru-RU" dirty="0" err="1"/>
              <a:t>базовим</a:t>
            </a:r>
            <a:r>
              <a:rPr lang="ru-RU" dirty="0"/>
              <a:t> активом </a:t>
            </a:r>
            <a:r>
              <a:rPr lang="ru-RU" dirty="0" err="1"/>
              <a:t>яких</a:t>
            </a:r>
            <a:r>
              <a:rPr lang="ru-RU" dirty="0"/>
              <a:t> є </a:t>
            </a:r>
            <a:r>
              <a:rPr lang="ru-RU" dirty="0" err="1"/>
              <a:t>цінні</a:t>
            </a:r>
            <a:r>
              <a:rPr lang="ru-RU" dirty="0"/>
              <a:t> </a:t>
            </a:r>
            <a:r>
              <a:rPr lang="ru-RU" dirty="0" err="1"/>
              <a:t>папери</a:t>
            </a:r>
            <a:r>
              <a:rPr lang="ru-RU" dirty="0"/>
              <a:t>, валюта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деривативні</a:t>
            </a:r>
            <a:r>
              <a:rPr lang="ru-RU" dirty="0"/>
              <a:t> </a:t>
            </a:r>
            <a:r>
              <a:rPr lang="ru-RU" dirty="0" err="1"/>
              <a:t>контракти</a:t>
            </a:r>
            <a:r>
              <a:rPr lang="ru-RU" dirty="0"/>
              <a:t>, </a:t>
            </a:r>
            <a:r>
              <a:rPr lang="ru-RU" dirty="0" err="1"/>
              <a:t>базовим</a:t>
            </a:r>
            <a:r>
              <a:rPr lang="ru-RU" dirty="0"/>
              <a:t> </a:t>
            </a:r>
            <a:r>
              <a:rPr lang="ru-RU" dirty="0" err="1"/>
              <a:t>показником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є </a:t>
            </a:r>
            <a:r>
              <a:rPr lang="ru-RU" dirty="0" err="1"/>
              <a:t>процентні</a:t>
            </a:r>
            <a:r>
              <a:rPr lang="ru-RU" dirty="0"/>
              <a:t> ставки, </a:t>
            </a:r>
            <a:r>
              <a:rPr lang="ru-RU" dirty="0" err="1"/>
              <a:t>дохідність</a:t>
            </a:r>
            <a:r>
              <a:rPr lang="ru-RU" dirty="0"/>
              <a:t>, </a:t>
            </a:r>
            <a:r>
              <a:rPr lang="ru-RU" dirty="0" err="1"/>
              <a:t>індекси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курс, та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виконані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поставки (</a:t>
            </a:r>
            <a:r>
              <a:rPr lang="ru-RU" dirty="0" err="1"/>
              <a:t>поставні</a:t>
            </a:r>
            <a:r>
              <a:rPr lang="ru-RU" dirty="0"/>
              <a:t> </a:t>
            </a:r>
            <a:r>
              <a:rPr lang="ru-RU" dirty="0" err="1"/>
              <a:t>деривативні</a:t>
            </a:r>
            <a:r>
              <a:rPr lang="ru-RU" dirty="0"/>
              <a:t> </a:t>
            </a:r>
            <a:r>
              <a:rPr lang="ru-RU" dirty="0" err="1"/>
              <a:t>контракти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розрахунків</a:t>
            </a:r>
            <a:r>
              <a:rPr lang="ru-RU" dirty="0"/>
              <a:t> (</a:t>
            </a:r>
            <a:r>
              <a:rPr lang="ru-RU" dirty="0" err="1"/>
              <a:t>розрахункові</a:t>
            </a:r>
            <a:r>
              <a:rPr lang="ru-RU" dirty="0"/>
              <a:t> </a:t>
            </a:r>
            <a:r>
              <a:rPr lang="ru-RU" dirty="0" err="1"/>
              <a:t>деривативні</a:t>
            </a:r>
            <a:r>
              <a:rPr lang="ru-RU" dirty="0"/>
              <a:t> </a:t>
            </a:r>
            <a:r>
              <a:rPr lang="ru-RU" dirty="0" err="1"/>
              <a:t>контракти</a:t>
            </a:r>
            <a:r>
              <a:rPr lang="ru-RU" dirty="0"/>
              <a:t>);</a:t>
            </a:r>
          </a:p>
          <a:p>
            <a:r>
              <a:rPr lang="ru-RU" dirty="0"/>
              <a:t>4) </a:t>
            </a:r>
            <a:r>
              <a:rPr lang="ru-RU" dirty="0" err="1"/>
              <a:t>опціони</a:t>
            </a:r>
            <a:r>
              <a:rPr lang="ru-RU" dirty="0"/>
              <a:t>, </a:t>
            </a:r>
            <a:r>
              <a:rPr lang="ru-RU" dirty="0" err="1"/>
              <a:t>ф’ючерси</a:t>
            </a:r>
            <a:r>
              <a:rPr lang="ru-RU" dirty="0"/>
              <a:t>, </a:t>
            </a:r>
            <a:r>
              <a:rPr lang="ru-RU" dirty="0" err="1"/>
              <a:t>свопи</a:t>
            </a:r>
            <a:r>
              <a:rPr lang="ru-RU" dirty="0"/>
              <a:t>, </a:t>
            </a:r>
            <a:r>
              <a:rPr lang="ru-RU" dirty="0" err="1"/>
              <a:t>форварди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деривативні</a:t>
            </a:r>
            <a:r>
              <a:rPr lang="ru-RU" dirty="0"/>
              <a:t> </a:t>
            </a:r>
            <a:r>
              <a:rPr lang="ru-RU" dirty="0" err="1"/>
              <a:t>контракти</a:t>
            </a:r>
            <a:r>
              <a:rPr lang="ru-RU" dirty="0"/>
              <a:t>, </a:t>
            </a:r>
            <a:r>
              <a:rPr lang="ru-RU" dirty="0" err="1"/>
              <a:t>базовим</a:t>
            </a:r>
            <a:r>
              <a:rPr lang="ru-RU" dirty="0"/>
              <a:t> активом </a:t>
            </a:r>
            <a:r>
              <a:rPr lang="ru-RU" dirty="0" err="1"/>
              <a:t>яких</a:t>
            </a:r>
            <a:r>
              <a:rPr lang="ru-RU" dirty="0"/>
              <a:t> є </a:t>
            </a:r>
            <a:r>
              <a:rPr lang="ru-RU" dirty="0" err="1"/>
              <a:t>продукція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виконані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розрахунків</a:t>
            </a:r>
            <a:r>
              <a:rPr lang="ru-RU" dirty="0"/>
              <a:t> за </a:t>
            </a:r>
            <a:r>
              <a:rPr lang="ru-RU" dirty="0" err="1"/>
              <a:t>вибором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 (</a:t>
            </a:r>
            <a:r>
              <a:rPr lang="ru-RU" dirty="0" err="1"/>
              <a:t>змішані</a:t>
            </a:r>
            <a:r>
              <a:rPr lang="ru-RU" dirty="0"/>
              <a:t> </a:t>
            </a:r>
            <a:r>
              <a:rPr lang="ru-RU" dirty="0" err="1"/>
              <a:t>деривативні</a:t>
            </a:r>
            <a:r>
              <a:rPr lang="ru-RU" dirty="0"/>
              <a:t> </a:t>
            </a:r>
            <a:r>
              <a:rPr lang="ru-RU" dirty="0" err="1"/>
              <a:t>контракти</a:t>
            </a:r>
            <a:r>
              <a:rPr lang="ru-RU" dirty="0"/>
              <a:t>),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 </a:t>
            </a:r>
            <a:r>
              <a:rPr lang="ru-RU" dirty="0" err="1"/>
              <a:t>неплатоспроможності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зобов’язань</a:t>
            </a:r>
            <a:r>
              <a:rPr lang="ru-RU" dirty="0"/>
              <a:t>;</a:t>
            </a:r>
          </a:p>
          <a:p>
            <a:r>
              <a:rPr lang="ru-RU" dirty="0"/>
              <a:t>5) </a:t>
            </a:r>
            <a:r>
              <a:rPr lang="ru-RU" dirty="0" err="1"/>
              <a:t>опціони</a:t>
            </a:r>
            <a:r>
              <a:rPr lang="ru-RU" dirty="0"/>
              <a:t>, </a:t>
            </a:r>
            <a:r>
              <a:rPr lang="ru-RU" dirty="0" err="1"/>
              <a:t>ф’ючерси</a:t>
            </a:r>
            <a:r>
              <a:rPr lang="ru-RU" dirty="0"/>
              <a:t>, </a:t>
            </a:r>
            <a:r>
              <a:rPr lang="ru-RU" dirty="0" err="1"/>
              <a:t>свопи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деривативні</a:t>
            </a:r>
            <a:r>
              <a:rPr lang="ru-RU" dirty="0"/>
              <a:t> </a:t>
            </a:r>
            <a:r>
              <a:rPr lang="ru-RU" dirty="0" err="1"/>
              <a:t>контракти</a:t>
            </a:r>
            <a:r>
              <a:rPr lang="ru-RU" dirty="0"/>
              <a:t>, </a:t>
            </a:r>
            <a:r>
              <a:rPr lang="ru-RU" dirty="0" err="1"/>
              <a:t>базовим</a:t>
            </a:r>
            <a:r>
              <a:rPr lang="ru-RU" dirty="0"/>
              <a:t> активом </a:t>
            </a:r>
            <a:r>
              <a:rPr lang="ru-RU" dirty="0" err="1"/>
              <a:t>яких</a:t>
            </a:r>
            <a:r>
              <a:rPr lang="ru-RU" dirty="0"/>
              <a:t> є </a:t>
            </a:r>
            <a:r>
              <a:rPr lang="ru-RU" dirty="0" err="1"/>
              <a:t>продукція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укладаються</a:t>
            </a:r>
            <a:r>
              <a:rPr lang="ru-RU" dirty="0"/>
              <a:t> на </a:t>
            </a:r>
            <a:r>
              <a:rPr lang="ru-RU" dirty="0" err="1"/>
              <a:t>торговельних</a:t>
            </a:r>
            <a:r>
              <a:rPr lang="ru-RU" dirty="0"/>
              <a:t> </a:t>
            </a:r>
            <a:r>
              <a:rPr lang="ru-RU" dirty="0" err="1"/>
              <a:t>майданчиках</a:t>
            </a:r>
            <a:r>
              <a:rPr lang="ru-RU" dirty="0"/>
              <a:t> та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виконані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поставки (</a:t>
            </a:r>
            <a:r>
              <a:rPr lang="ru-RU" dirty="0" err="1"/>
              <a:t>поставні</a:t>
            </a:r>
            <a:r>
              <a:rPr lang="ru-RU" dirty="0"/>
              <a:t> </a:t>
            </a:r>
            <a:r>
              <a:rPr lang="ru-RU" dirty="0" err="1"/>
              <a:t>деривативні</a:t>
            </a:r>
            <a:r>
              <a:rPr lang="ru-RU" dirty="0"/>
              <a:t> </a:t>
            </a:r>
            <a:r>
              <a:rPr lang="ru-RU" dirty="0" err="1"/>
              <a:t>контракти</a:t>
            </a:r>
            <a:r>
              <a:rPr lang="ru-RU" dirty="0"/>
              <a:t>),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24033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491319"/>
            <a:ext cx="10018713" cy="5299881"/>
          </a:xfrm>
        </p:spPr>
        <p:txBody>
          <a:bodyPr anchor="t">
            <a:normAutofit fontScale="77500" lnSpcReduction="20000"/>
          </a:bodyPr>
          <a:lstStyle/>
          <a:p>
            <a:r>
              <a:rPr lang="ru-RU" dirty="0"/>
              <a:t>6) </a:t>
            </a:r>
            <a:r>
              <a:rPr lang="ru-RU" dirty="0" err="1"/>
              <a:t>опціони</a:t>
            </a:r>
            <a:r>
              <a:rPr lang="ru-RU" dirty="0"/>
              <a:t>, </a:t>
            </a:r>
            <a:r>
              <a:rPr lang="ru-RU" dirty="0" err="1"/>
              <a:t>ф’ючерси</a:t>
            </a:r>
            <a:r>
              <a:rPr lang="ru-RU" dirty="0"/>
              <a:t>, </a:t>
            </a:r>
            <a:r>
              <a:rPr lang="ru-RU" dirty="0" err="1"/>
              <a:t>свопи</a:t>
            </a:r>
            <a:r>
              <a:rPr lang="ru-RU" dirty="0"/>
              <a:t>, </a:t>
            </a:r>
            <a:r>
              <a:rPr lang="ru-RU" dirty="0" err="1"/>
              <a:t>форварди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деривативні</a:t>
            </a:r>
            <a:r>
              <a:rPr lang="ru-RU" dirty="0"/>
              <a:t> </a:t>
            </a:r>
            <a:r>
              <a:rPr lang="ru-RU" dirty="0" err="1"/>
              <a:t>контракти</a:t>
            </a:r>
            <a:r>
              <a:rPr lang="ru-RU" dirty="0"/>
              <a:t>, </a:t>
            </a:r>
            <a:r>
              <a:rPr lang="ru-RU" dirty="0" err="1"/>
              <a:t>базовим</a:t>
            </a:r>
            <a:r>
              <a:rPr lang="ru-RU" dirty="0"/>
              <a:t> активом </a:t>
            </a:r>
            <a:r>
              <a:rPr lang="ru-RU" dirty="0" err="1"/>
              <a:t>яких</a:t>
            </a:r>
            <a:r>
              <a:rPr lang="ru-RU" dirty="0"/>
              <a:t> є </a:t>
            </a:r>
            <a:r>
              <a:rPr lang="ru-RU" dirty="0" err="1"/>
              <a:t>продукція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виконані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поставки (</a:t>
            </a:r>
            <a:r>
              <a:rPr lang="ru-RU" dirty="0" err="1"/>
              <a:t>поставні</a:t>
            </a:r>
            <a:r>
              <a:rPr lang="ru-RU" dirty="0"/>
              <a:t> </a:t>
            </a:r>
            <a:r>
              <a:rPr lang="ru-RU" dirty="0" err="1"/>
              <a:t>деривативні</a:t>
            </a:r>
            <a:r>
              <a:rPr lang="ru-RU" dirty="0"/>
              <a:t> </a:t>
            </a:r>
            <a:r>
              <a:rPr lang="ru-RU" dirty="0" err="1"/>
              <a:t>контракти</a:t>
            </a:r>
            <a:r>
              <a:rPr lang="ru-RU" dirty="0"/>
              <a:t>) та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зазначені</a:t>
            </a:r>
            <a:r>
              <a:rPr lang="ru-RU" dirty="0"/>
              <a:t> у </a:t>
            </a:r>
            <a:r>
              <a:rPr lang="ru-RU" u="sng" dirty="0" err="1">
                <a:hlinkClick r:id="rId2"/>
              </a:rPr>
              <a:t>пункті</a:t>
            </a:r>
            <a:r>
              <a:rPr lang="ru-RU" u="sng" dirty="0">
                <a:hlinkClick r:id="rId2"/>
              </a:rPr>
              <a:t> 5</a:t>
            </a:r>
            <a:r>
              <a:rPr lang="ru-RU" dirty="0"/>
              <a:t> </a:t>
            </a:r>
            <a:r>
              <a:rPr lang="ru-RU" dirty="0" smtClean="0"/>
              <a:t>, </a:t>
            </a:r>
            <a:r>
              <a:rPr lang="ru-RU" dirty="0" err="1"/>
              <a:t>укладаються</a:t>
            </a:r>
            <a:r>
              <a:rPr lang="ru-RU" dirty="0"/>
              <a:t> не в </a:t>
            </a:r>
            <a:r>
              <a:rPr lang="ru-RU" dirty="0" err="1"/>
              <a:t>комерційних</a:t>
            </a:r>
            <a:r>
              <a:rPr lang="ru-RU" dirty="0"/>
              <a:t> </a:t>
            </a:r>
            <a:r>
              <a:rPr lang="ru-RU" dirty="0" err="1"/>
              <a:t>цілях</a:t>
            </a:r>
            <a:r>
              <a:rPr lang="ru-RU" dirty="0"/>
              <a:t> та </a:t>
            </a:r>
            <a:r>
              <a:rPr lang="ru-RU" dirty="0" err="1"/>
              <a:t>мають</a:t>
            </a:r>
            <a:r>
              <a:rPr lang="ru-RU" dirty="0"/>
              <a:t> характеристики </a:t>
            </a:r>
            <a:r>
              <a:rPr lang="ru-RU" dirty="0" err="1"/>
              <a:t>іншого</a:t>
            </a:r>
            <a:r>
              <a:rPr lang="ru-RU" dirty="0"/>
              <a:t> деривативного </a:t>
            </a:r>
            <a:r>
              <a:rPr lang="ru-RU" dirty="0" err="1"/>
              <a:t>фінансового</a:t>
            </a:r>
            <a:r>
              <a:rPr lang="ru-RU" dirty="0"/>
              <a:t> </a:t>
            </a:r>
            <a:r>
              <a:rPr lang="ru-RU" dirty="0" err="1"/>
              <a:t>інструменту</a:t>
            </a:r>
            <a:r>
              <a:rPr lang="ru-RU" dirty="0"/>
              <a:t>;</a:t>
            </a:r>
          </a:p>
          <a:p>
            <a:r>
              <a:rPr lang="ru-RU" dirty="0"/>
              <a:t>7) </a:t>
            </a:r>
            <a:r>
              <a:rPr lang="ru-RU" dirty="0" err="1"/>
              <a:t>деривативні</a:t>
            </a:r>
            <a:r>
              <a:rPr lang="ru-RU" dirty="0"/>
              <a:t> </a:t>
            </a:r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інструменти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передбачають</a:t>
            </a:r>
            <a:r>
              <a:rPr lang="ru-RU" dirty="0"/>
              <a:t> передачу кредитного </a:t>
            </a:r>
            <a:r>
              <a:rPr lang="ru-RU" dirty="0" err="1"/>
              <a:t>ризику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кредитні</a:t>
            </a:r>
            <a:r>
              <a:rPr lang="ru-RU" dirty="0"/>
              <a:t> </a:t>
            </a:r>
            <a:r>
              <a:rPr lang="ru-RU" dirty="0" err="1"/>
              <a:t>ноти</a:t>
            </a:r>
            <a:r>
              <a:rPr lang="ru-RU" dirty="0"/>
              <a:t> та </a:t>
            </a:r>
            <a:r>
              <a:rPr lang="ru-RU" dirty="0" err="1"/>
              <a:t>кредитні</a:t>
            </a:r>
            <a:r>
              <a:rPr lang="ru-RU" dirty="0"/>
              <a:t> </a:t>
            </a:r>
            <a:r>
              <a:rPr lang="ru-RU" dirty="0" err="1"/>
              <a:t>дефолтні</a:t>
            </a:r>
            <a:r>
              <a:rPr lang="ru-RU" dirty="0"/>
              <a:t> </a:t>
            </a:r>
            <a:r>
              <a:rPr lang="ru-RU" dirty="0" err="1"/>
              <a:t>свопи</a:t>
            </a:r>
            <a:r>
              <a:rPr lang="ru-RU" dirty="0"/>
              <a:t>;</a:t>
            </a:r>
          </a:p>
          <a:p>
            <a:r>
              <a:rPr lang="ru-RU" dirty="0"/>
              <a:t>8) </a:t>
            </a:r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контракти</a:t>
            </a:r>
            <a:r>
              <a:rPr lang="ru-RU" dirty="0"/>
              <a:t> на </a:t>
            </a:r>
            <a:r>
              <a:rPr lang="ru-RU" dirty="0" err="1"/>
              <a:t>різницю</a:t>
            </a:r>
            <a:r>
              <a:rPr lang="ru-RU" dirty="0"/>
              <a:t> </a:t>
            </a:r>
            <a:r>
              <a:rPr lang="ru-RU" dirty="0" err="1"/>
              <a:t>цін</a:t>
            </a:r>
            <a:r>
              <a:rPr lang="ru-RU" dirty="0"/>
              <a:t>;</a:t>
            </a:r>
          </a:p>
          <a:p>
            <a:r>
              <a:rPr lang="ru-RU" dirty="0"/>
              <a:t>9) </a:t>
            </a:r>
            <a:r>
              <a:rPr lang="ru-RU" dirty="0" err="1"/>
              <a:t>опціони</a:t>
            </a:r>
            <a:r>
              <a:rPr lang="ru-RU" dirty="0"/>
              <a:t>, </a:t>
            </a:r>
            <a:r>
              <a:rPr lang="ru-RU" dirty="0" err="1"/>
              <a:t>ф’ючерси</a:t>
            </a:r>
            <a:r>
              <a:rPr lang="ru-RU" dirty="0"/>
              <a:t>, </a:t>
            </a:r>
            <a:r>
              <a:rPr lang="ru-RU" dirty="0" err="1"/>
              <a:t>свопи</a:t>
            </a:r>
            <a:r>
              <a:rPr lang="ru-RU" dirty="0"/>
              <a:t>, </a:t>
            </a:r>
            <a:r>
              <a:rPr lang="ru-RU" dirty="0" err="1"/>
              <a:t>контракти</a:t>
            </a:r>
            <a:r>
              <a:rPr lang="ru-RU" dirty="0"/>
              <a:t> на </a:t>
            </a:r>
            <a:r>
              <a:rPr lang="ru-RU" dirty="0" err="1"/>
              <a:t>майбутню</a:t>
            </a:r>
            <a:r>
              <a:rPr lang="ru-RU" dirty="0"/>
              <a:t> </a:t>
            </a:r>
            <a:r>
              <a:rPr lang="ru-RU" dirty="0" err="1"/>
              <a:t>відсоткову</a:t>
            </a:r>
            <a:r>
              <a:rPr lang="ru-RU" dirty="0"/>
              <a:t> ставку та будь-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деривативні</a:t>
            </a:r>
            <a:r>
              <a:rPr lang="ru-RU" dirty="0"/>
              <a:t> </a:t>
            </a:r>
            <a:r>
              <a:rPr lang="ru-RU" dirty="0" err="1"/>
              <a:t>контракти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стосуються</a:t>
            </a:r>
            <a:r>
              <a:rPr lang="ru-RU" dirty="0"/>
              <a:t> </a:t>
            </a:r>
            <a:r>
              <a:rPr lang="ru-RU" dirty="0" err="1"/>
              <a:t>кліматичних</a:t>
            </a:r>
            <a:r>
              <a:rPr lang="ru-RU" dirty="0"/>
              <a:t> </a:t>
            </a:r>
            <a:r>
              <a:rPr lang="ru-RU" dirty="0" err="1"/>
              <a:t>параметрів</a:t>
            </a:r>
            <a:r>
              <a:rPr lang="ru-RU" dirty="0"/>
              <a:t>, ставок фрахту,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інфляції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економічної</a:t>
            </a:r>
            <a:r>
              <a:rPr lang="ru-RU" dirty="0"/>
              <a:t> статистики,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бути </a:t>
            </a:r>
            <a:r>
              <a:rPr lang="ru-RU" dirty="0" err="1"/>
              <a:t>виконані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розрахунків</a:t>
            </a:r>
            <a:r>
              <a:rPr lang="ru-RU" dirty="0"/>
              <a:t> (</a:t>
            </a:r>
            <a:r>
              <a:rPr lang="ru-RU" dirty="0" err="1"/>
              <a:t>розрахункові</a:t>
            </a:r>
            <a:r>
              <a:rPr lang="ru-RU" dirty="0"/>
              <a:t> </a:t>
            </a:r>
            <a:r>
              <a:rPr lang="ru-RU" dirty="0" err="1"/>
              <a:t>деривативні</a:t>
            </a:r>
            <a:r>
              <a:rPr lang="ru-RU" dirty="0"/>
              <a:t> </a:t>
            </a:r>
            <a:r>
              <a:rPr lang="ru-RU" dirty="0" err="1"/>
              <a:t>контракти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виконані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розрахунків</a:t>
            </a:r>
            <a:r>
              <a:rPr lang="ru-RU" dirty="0"/>
              <a:t> за </a:t>
            </a:r>
            <a:r>
              <a:rPr lang="ru-RU" dirty="0" err="1"/>
              <a:t>вибором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 (</a:t>
            </a:r>
            <a:r>
              <a:rPr lang="ru-RU" dirty="0" err="1"/>
              <a:t>змішані</a:t>
            </a:r>
            <a:r>
              <a:rPr lang="ru-RU" dirty="0"/>
              <a:t> </a:t>
            </a:r>
            <a:r>
              <a:rPr lang="ru-RU" dirty="0" err="1"/>
              <a:t>деривативні</a:t>
            </a:r>
            <a:r>
              <a:rPr lang="ru-RU" dirty="0"/>
              <a:t> </a:t>
            </a:r>
            <a:r>
              <a:rPr lang="ru-RU" dirty="0" err="1"/>
              <a:t>контракти</a:t>
            </a:r>
            <a:r>
              <a:rPr lang="ru-RU" dirty="0"/>
              <a:t>),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 </a:t>
            </a:r>
            <a:r>
              <a:rPr lang="ru-RU" dirty="0" err="1"/>
              <a:t>неплатоспроможності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зобов’язань</a:t>
            </a:r>
            <a:r>
              <a:rPr lang="ru-RU" dirty="0"/>
              <a:t>;</a:t>
            </a:r>
          </a:p>
          <a:p>
            <a:r>
              <a:rPr lang="ru-RU" dirty="0"/>
              <a:t>10) </a:t>
            </a:r>
            <a:r>
              <a:rPr lang="ru-RU" dirty="0" err="1"/>
              <a:t>деривативні</a:t>
            </a:r>
            <a:r>
              <a:rPr lang="ru-RU" dirty="0"/>
              <a:t> </a:t>
            </a:r>
            <a:r>
              <a:rPr lang="ru-RU" dirty="0" err="1"/>
              <a:t>контракти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стосуються</a:t>
            </a:r>
            <a:r>
              <a:rPr lang="ru-RU" dirty="0"/>
              <a:t> </a:t>
            </a:r>
            <a:r>
              <a:rPr lang="ru-RU" dirty="0" err="1"/>
              <a:t>активів</a:t>
            </a:r>
            <a:r>
              <a:rPr lang="ru-RU" dirty="0"/>
              <a:t>, прав, </a:t>
            </a:r>
            <a:r>
              <a:rPr lang="ru-RU" dirty="0" err="1"/>
              <a:t>зобов’язань</a:t>
            </a:r>
            <a:r>
              <a:rPr lang="ru-RU" dirty="0"/>
              <a:t>, </a:t>
            </a:r>
            <a:r>
              <a:rPr lang="ru-RU" dirty="0" err="1"/>
              <a:t>індексів</a:t>
            </a:r>
            <a:r>
              <a:rPr lang="ru-RU" dirty="0"/>
              <a:t>, </a:t>
            </a:r>
            <a:r>
              <a:rPr lang="ru-RU" dirty="0" err="1"/>
              <a:t>курсів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зазначені</a:t>
            </a:r>
            <a:r>
              <a:rPr lang="ru-RU" dirty="0"/>
              <a:t> у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частині</a:t>
            </a:r>
            <a:r>
              <a:rPr lang="ru-RU" dirty="0"/>
              <a:t> та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характеристики </a:t>
            </a:r>
            <a:r>
              <a:rPr lang="ru-RU" dirty="0" err="1"/>
              <a:t>іншого</a:t>
            </a:r>
            <a:r>
              <a:rPr lang="ru-RU" dirty="0"/>
              <a:t> деривативного </a:t>
            </a:r>
            <a:r>
              <a:rPr lang="ru-RU" dirty="0" err="1"/>
              <a:t>фінансового</a:t>
            </a:r>
            <a:r>
              <a:rPr lang="ru-RU" dirty="0"/>
              <a:t> </a:t>
            </a:r>
            <a:r>
              <a:rPr lang="ru-RU" dirty="0" err="1"/>
              <a:t>інструменту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укладаються</a:t>
            </a:r>
            <a:r>
              <a:rPr lang="ru-RU" dirty="0"/>
              <a:t> на </a:t>
            </a:r>
            <a:r>
              <a:rPr lang="ru-RU" dirty="0" err="1"/>
              <a:t>регульованому</a:t>
            </a:r>
            <a:r>
              <a:rPr lang="ru-RU" dirty="0"/>
              <a:t> ринку, ОТМ </a:t>
            </a:r>
            <a:r>
              <a:rPr lang="ru-RU" dirty="0" err="1"/>
              <a:t>або</a:t>
            </a:r>
            <a:r>
              <a:rPr lang="ru-RU" dirty="0"/>
              <a:t> БТМ.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44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491319"/>
            <a:ext cx="10018713" cy="5704765"/>
          </a:xfrm>
        </p:spPr>
        <p:txBody>
          <a:bodyPr anchor="t"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err="1"/>
              <a:t>Інструменти</a:t>
            </a:r>
            <a:r>
              <a:rPr lang="ru-RU" b="1" dirty="0"/>
              <a:t> грошового ринку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казначейські</a:t>
            </a:r>
            <a:r>
              <a:rPr lang="ru-RU" dirty="0"/>
              <a:t> </a:t>
            </a:r>
            <a:r>
              <a:rPr lang="ru-RU" dirty="0" err="1"/>
              <a:t>зобов’язання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ощадні</a:t>
            </a:r>
            <a:r>
              <a:rPr lang="ru-RU" dirty="0"/>
              <a:t> </a:t>
            </a:r>
            <a:r>
              <a:rPr lang="ru-RU" dirty="0" err="1"/>
              <a:t>сертифікати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, </a:t>
            </a:r>
            <a:r>
              <a:rPr lang="ru-RU" dirty="0" err="1"/>
              <a:t>депозитні</a:t>
            </a:r>
            <a:r>
              <a:rPr lang="ru-RU" dirty="0"/>
              <a:t> </a:t>
            </a:r>
            <a:r>
              <a:rPr lang="ru-RU" dirty="0" err="1"/>
              <a:t>сертифікати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, </a:t>
            </a:r>
            <a:r>
              <a:rPr lang="ru-RU" dirty="0" err="1"/>
              <a:t>векселі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інструменти</a:t>
            </a:r>
            <a:r>
              <a:rPr lang="ru-RU" dirty="0"/>
              <a:t> (в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цінні</a:t>
            </a:r>
            <a:r>
              <a:rPr lang="ru-RU" dirty="0"/>
              <a:t> </a:t>
            </a:r>
            <a:r>
              <a:rPr lang="ru-RU" dirty="0" err="1"/>
              <a:t>папери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з таких характеристик:</a:t>
            </a:r>
          </a:p>
          <a:p>
            <a:r>
              <a:rPr lang="ru-RU" dirty="0"/>
              <a:t>1)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визначена</a:t>
            </a:r>
            <a:r>
              <a:rPr lang="ru-RU" dirty="0"/>
              <a:t> у будь-</a:t>
            </a:r>
            <a:r>
              <a:rPr lang="ru-RU" dirty="0" err="1"/>
              <a:t>який</a:t>
            </a:r>
            <a:r>
              <a:rPr lang="ru-RU" dirty="0"/>
              <a:t> момент часу;</a:t>
            </a:r>
          </a:p>
          <a:p>
            <a:r>
              <a:rPr lang="ru-RU" dirty="0"/>
              <a:t>2) не є </a:t>
            </a:r>
            <a:r>
              <a:rPr lang="ru-RU" dirty="0" err="1"/>
              <a:t>деривативними</a:t>
            </a:r>
            <a:r>
              <a:rPr lang="ru-RU" dirty="0"/>
              <a:t> </a:t>
            </a:r>
            <a:r>
              <a:rPr lang="ru-RU" dirty="0" err="1"/>
              <a:t>фінансовими</a:t>
            </a:r>
            <a:r>
              <a:rPr lang="ru-RU" dirty="0"/>
              <a:t> </a:t>
            </a:r>
            <a:r>
              <a:rPr lang="ru-RU" dirty="0" err="1"/>
              <a:t>інструментами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до </a:t>
            </a:r>
            <a:r>
              <a:rPr lang="ru-RU" dirty="0" err="1"/>
              <a:t>погашення</a:t>
            </a:r>
            <a:r>
              <a:rPr lang="ru-RU" dirty="0"/>
              <a:t> в момент </a:t>
            </a:r>
            <a:r>
              <a:rPr lang="ru-RU" dirty="0" err="1"/>
              <a:t>емісії</a:t>
            </a:r>
            <a:r>
              <a:rPr lang="ru-RU" dirty="0"/>
              <a:t> (</a:t>
            </a:r>
            <a:r>
              <a:rPr lang="ru-RU" dirty="0" err="1"/>
              <a:t>видачі</a:t>
            </a:r>
            <a:r>
              <a:rPr lang="ru-RU" dirty="0"/>
              <a:t>) 397 </a:t>
            </a:r>
            <a:r>
              <a:rPr lang="ru-RU" dirty="0" err="1"/>
              <a:t>днів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менше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dirty="0" err="1"/>
              <a:t>Цінним</a:t>
            </a:r>
            <a:r>
              <a:rPr lang="ru-RU" b="1" dirty="0"/>
              <a:t> </a:t>
            </a:r>
            <a:r>
              <a:rPr lang="ru-RU" b="1" dirty="0" err="1"/>
              <a:t>папером</a:t>
            </a:r>
            <a:r>
              <a:rPr lang="ru-RU" b="1" dirty="0"/>
              <a:t> </a:t>
            </a:r>
            <a:r>
              <a:rPr lang="ru-RU" dirty="0"/>
              <a:t>є документ </a:t>
            </a:r>
            <a:r>
              <a:rPr lang="ru-RU" dirty="0" err="1"/>
              <a:t>установленої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з </a:t>
            </a:r>
            <a:r>
              <a:rPr lang="ru-RU" dirty="0" err="1"/>
              <a:t>відповідними</a:t>
            </a:r>
            <a:r>
              <a:rPr lang="ru-RU" dirty="0"/>
              <a:t> </a:t>
            </a:r>
            <a:r>
              <a:rPr lang="ru-RU" dirty="0" err="1"/>
              <a:t>реквізитами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посвідчує</a:t>
            </a:r>
            <a:r>
              <a:rPr lang="ru-RU" dirty="0"/>
              <a:t> </a:t>
            </a:r>
            <a:r>
              <a:rPr lang="ru-RU" dirty="0" err="1"/>
              <a:t>грошове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</a:t>
            </a:r>
            <a:r>
              <a:rPr lang="ru-RU" dirty="0" err="1"/>
              <a:t>майнове</a:t>
            </a:r>
            <a:r>
              <a:rPr lang="ru-RU" dirty="0"/>
              <a:t> право,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взаємовідносини</a:t>
            </a:r>
            <a:r>
              <a:rPr lang="ru-RU" dirty="0"/>
              <a:t> </a:t>
            </a:r>
            <a:r>
              <a:rPr lang="ru-RU" dirty="0" err="1"/>
              <a:t>емітента</a:t>
            </a:r>
            <a:r>
              <a:rPr lang="ru-RU" dirty="0"/>
              <a:t> </a:t>
            </a:r>
            <a:r>
              <a:rPr lang="ru-RU" dirty="0" err="1"/>
              <a:t>цінного</a:t>
            </a:r>
            <a:r>
              <a:rPr lang="ru-RU" dirty="0"/>
              <a:t> </a:t>
            </a:r>
            <a:r>
              <a:rPr lang="ru-RU" dirty="0" err="1"/>
              <a:t>папера</a:t>
            </a:r>
            <a:r>
              <a:rPr lang="ru-RU" dirty="0"/>
              <a:t> (особи, яка видала </a:t>
            </a:r>
            <a:r>
              <a:rPr lang="ru-RU" dirty="0" err="1"/>
              <a:t>цінний</a:t>
            </a:r>
            <a:r>
              <a:rPr lang="ru-RU" dirty="0"/>
              <a:t> </a:t>
            </a:r>
            <a:r>
              <a:rPr lang="ru-RU" dirty="0" err="1"/>
              <a:t>папір</a:t>
            </a:r>
            <a:r>
              <a:rPr lang="ru-RU" dirty="0"/>
              <a:t>) і особи, яка </a:t>
            </a:r>
            <a:r>
              <a:rPr lang="ru-RU" dirty="0" err="1"/>
              <a:t>має</a:t>
            </a:r>
            <a:r>
              <a:rPr lang="ru-RU" dirty="0"/>
              <a:t> права на </a:t>
            </a:r>
            <a:r>
              <a:rPr lang="ru-RU" dirty="0" err="1"/>
              <a:t>цінний</a:t>
            </a:r>
            <a:r>
              <a:rPr lang="ru-RU" dirty="0"/>
              <a:t> </a:t>
            </a:r>
            <a:r>
              <a:rPr lang="ru-RU" dirty="0" err="1"/>
              <a:t>папір</a:t>
            </a:r>
            <a:r>
              <a:rPr lang="ru-RU" dirty="0"/>
              <a:t>, та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зобов’язань</a:t>
            </a:r>
            <a:r>
              <a:rPr lang="ru-RU" dirty="0"/>
              <a:t> за таким </a:t>
            </a:r>
            <a:r>
              <a:rPr lang="ru-RU" dirty="0" err="1"/>
              <a:t>цінним</a:t>
            </a:r>
            <a:r>
              <a:rPr lang="ru-RU" dirty="0"/>
              <a:t> </a:t>
            </a:r>
            <a:r>
              <a:rPr lang="ru-RU" dirty="0" err="1"/>
              <a:t>папером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передачі</a:t>
            </a:r>
            <a:r>
              <a:rPr lang="ru-RU" dirty="0"/>
              <a:t> прав на </a:t>
            </a:r>
            <a:r>
              <a:rPr lang="ru-RU" dirty="0" err="1"/>
              <a:t>цінний</a:t>
            </a:r>
            <a:r>
              <a:rPr lang="ru-RU" dirty="0"/>
              <a:t> </a:t>
            </a:r>
            <a:r>
              <a:rPr lang="ru-RU" dirty="0" err="1"/>
              <a:t>папір</a:t>
            </a:r>
            <a:r>
              <a:rPr lang="ru-RU" dirty="0"/>
              <a:t> та прав за </a:t>
            </a:r>
            <a:r>
              <a:rPr lang="ru-RU" dirty="0" err="1"/>
              <a:t>цінним</a:t>
            </a:r>
            <a:r>
              <a:rPr lang="ru-RU" dirty="0"/>
              <a:t> </a:t>
            </a:r>
            <a:r>
              <a:rPr lang="ru-RU" dirty="0" err="1"/>
              <a:t>папером</a:t>
            </a:r>
            <a:r>
              <a:rPr lang="ru-RU" dirty="0"/>
              <a:t> </a:t>
            </a:r>
            <a:r>
              <a:rPr lang="ru-RU" dirty="0" err="1"/>
              <a:t>іншим</a:t>
            </a:r>
            <a:r>
              <a:rPr lang="ru-RU" dirty="0"/>
              <a:t> особам</a:t>
            </a:r>
            <a:r>
              <a:rPr lang="ru-RU" dirty="0" smtClean="0"/>
              <a:t>.</a:t>
            </a:r>
          </a:p>
          <a:p>
            <a:r>
              <a:rPr lang="ru-RU" dirty="0" err="1"/>
              <a:t>Цінні</a:t>
            </a:r>
            <a:r>
              <a:rPr lang="ru-RU" dirty="0"/>
              <a:t> </a:t>
            </a:r>
            <a:r>
              <a:rPr lang="ru-RU" dirty="0" err="1"/>
              <a:t>папери</a:t>
            </a:r>
            <a:r>
              <a:rPr lang="ru-RU" dirty="0"/>
              <a:t> за порядком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розміщення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видачі</a:t>
            </a:r>
            <a:r>
              <a:rPr lang="ru-RU" dirty="0"/>
              <a:t> </a:t>
            </a:r>
            <a:r>
              <a:rPr lang="ru-RU" dirty="0" err="1"/>
              <a:t>поділяються</a:t>
            </a:r>
            <a:r>
              <a:rPr lang="ru-RU" dirty="0"/>
              <a:t> на </a:t>
            </a:r>
            <a:r>
              <a:rPr lang="ru-RU" dirty="0" err="1"/>
              <a:t>емісійні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неемісійні</a:t>
            </a:r>
            <a:r>
              <a:rPr lang="ru-RU" dirty="0"/>
              <a:t>.</a:t>
            </a:r>
          </a:p>
          <a:p>
            <a:r>
              <a:rPr lang="ru-RU" b="1" dirty="0" err="1"/>
              <a:t>Емісійні</a:t>
            </a:r>
            <a:r>
              <a:rPr lang="ru-RU" b="1" dirty="0"/>
              <a:t> </a:t>
            </a:r>
            <a:r>
              <a:rPr lang="ru-RU" b="1" dirty="0" err="1"/>
              <a:t>цінні</a:t>
            </a:r>
            <a:r>
              <a:rPr lang="ru-RU" b="1" dirty="0"/>
              <a:t> </a:t>
            </a:r>
            <a:r>
              <a:rPr lang="ru-RU" b="1" dirty="0" err="1"/>
              <a:t>папери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цінні</a:t>
            </a:r>
            <a:r>
              <a:rPr lang="ru-RU" dirty="0"/>
              <a:t> </a:t>
            </a:r>
            <a:r>
              <a:rPr lang="ru-RU" dirty="0" err="1"/>
              <a:t>папери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посвідчують</a:t>
            </a:r>
            <a:r>
              <a:rPr lang="ru-RU" dirty="0"/>
              <a:t> </a:t>
            </a:r>
            <a:r>
              <a:rPr lang="ru-RU" dirty="0" err="1"/>
              <a:t>однакові</a:t>
            </a:r>
            <a:r>
              <a:rPr lang="ru-RU" dirty="0"/>
              <a:t> права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власників</a:t>
            </a:r>
            <a:r>
              <a:rPr lang="ru-RU" dirty="0"/>
              <a:t> у межах одного </a:t>
            </a:r>
            <a:r>
              <a:rPr lang="ru-RU" dirty="0" err="1"/>
              <a:t>випуску</a:t>
            </a:r>
            <a:r>
              <a:rPr lang="ru-RU" dirty="0"/>
              <a:t>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 </a:t>
            </a:r>
            <a:r>
              <a:rPr lang="ru-RU" dirty="0" err="1"/>
              <a:t>стосовно</a:t>
            </a:r>
            <a:r>
              <a:rPr lang="ru-RU" dirty="0"/>
              <a:t> особи, яка </a:t>
            </a:r>
            <a:r>
              <a:rPr lang="ru-RU" dirty="0" err="1"/>
              <a:t>бере</a:t>
            </a:r>
            <a:r>
              <a:rPr lang="ru-RU" dirty="0"/>
              <a:t> на себе </a:t>
            </a:r>
            <a:r>
              <a:rPr lang="ru-RU" dirty="0" err="1"/>
              <a:t>відповідні</a:t>
            </a:r>
            <a:r>
              <a:rPr lang="ru-RU" dirty="0"/>
              <a:t> </a:t>
            </a:r>
            <a:r>
              <a:rPr lang="ru-RU" dirty="0" err="1"/>
              <a:t>зобов’язання</a:t>
            </a:r>
            <a:r>
              <a:rPr lang="ru-RU" dirty="0"/>
              <a:t> (</a:t>
            </a:r>
            <a:r>
              <a:rPr lang="ru-RU" dirty="0" err="1"/>
              <a:t>емітента</a:t>
            </a:r>
            <a:r>
              <a:rPr lang="ru-RU" dirty="0" smtClean="0"/>
              <a:t>).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76955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72955"/>
            <a:ext cx="10018713" cy="6291618"/>
          </a:xfrm>
        </p:spPr>
        <p:txBody>
          <a:bodyPr anchor="t"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До </a:t>
            </a:r>
            <a:r>
              <a:rPr lang="ru-RU" b="1" dirty="0" err="1"/>
              <a:t>емісійних</a:t>
            </a:r>
            <a:r>
              <a:rPr lang="ru-RU" b="1" dirty="0"/>
              <a:t> </a:t>
            </a:r>
            <a:r>
              <a:rPr lang="ru-RU" b="1" dirty="0" err="1"/>
              <a:t>цінних</a:t>
            </a:r>
            <a:r>
              <a:rPr lang="ru-RU" b="1" dirty="0"/>
              <a:t> </a:t>
            </a:r>
            <a:r>
              <a:rPr lang="ru-RU" b="1" dirty="0" err="1"/>
              <a:t>паперів</a:t>
            </a:r>
            <a:r>
              <a:rPr lang="ru-RU" b="1" dirty="0"/>
              <a:t> </a:t>
            </a:r>
            <a:r>
              <a:rPr lang="ru-RU" dirty="0"/>
              <a:t>належать:</a:t>
            </a:r>
          </a:p>
          <a:p>
            <a:r>
              <a:rPr lang="ru-RU" dirty="0"/>
              <a:t>1) </a:t>
            </a:r>
            <a:r>
              <a:rPr lang="ru-RU" dirty="0" err="1"/>
              <a:t>акції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акції</a:t>
            </a:r>
            <a:r>
              <a:rPr lang="ru-RU" dirty="0"/>
              <a:t> </a:t>
            </a:r>
            <a:r>
              <a:rPr lang="ru-RU" dirty="0" err="1"/>
              <a:t>корпоративних</a:t>
            </a:r>
            <a:r>
              <a:rPr lang="ru-RU" dirty="0"/>
              <a:t> </a:t>
            </a:r>
            <a:r>
              <a:rPr lang="ru-RU" dirty="0" err="1"/>
              <a:t>інвестиційних</a:t>
            </a:r>
            <a:r>
              <a:rPr lang="ru-RU" dirty="0"/>
              <a:t> </a:t>
            </a:r>
            <a:r>
              <a:rPr lang="ru-RU" dirty="0" err="1"/>
              <a:t>фондів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корпоративні</a:t>
            </a:r>
            <a:r>
              <a:rPr lang="ru-RU" dirty="0"/>
              <a:t> </a:t>
            </a:r>
            <a:r>
              <a:rPr lang="ru-RU" dirty="0" err="1"/>
              <a:t>облігації</a:t>
            </a:r>
            <a:r>
              <a:rPr lang="ru-RU" dirty="0"/>
              <a:t>;</a:t>
            </a:r>
          </a:p>
          <a:p>
            <a:r>
              <a:rPr lang="ru-RU" dirty="0"/>
              <a:t>4) </a:t>
            </a:r>
            <a:r>
              <a:rPr lang="ru-RU" dirty="0" err="1"/>
              <a:t>облігації</a:t>
            </a:r>
            <a:r>
              <a:rPr lang="ru-RU" dirty="0"/>
              <a:t> </a:t>
            </a:r>
            <a:r>
              <a:rPr lang="ru-RU" dirty="0" err="1"/>
              <a:t>місцевих</a:t>
            </a:r>
            <a:r>
              <a:rPr lang="ru-RU" dirty="0"/>
              <a:t> </a:t>
            </a:r>
            <a:r>
              <a:rPr lang="ru-RU" dirty="0" err="1"/>
              <a:t>позик</a:t>
            </a:r>
            <a:r>
              <a:rPr lang="ru-RU" dirty="0"/>
              <a:t>;</a:t>
            </a:r>
          </a:p>
          <a:p>
            <a:r>
              <a:rPr lang="ru-RU" dirty="0"/>
              <a:t>5) </a:t>
            </a:r>
            <a:r>
              <a:rPr lang="ru-RU" dirty="0" err="1"/>
              <a:t>державні</a:t>
            </a:r>
            <a:r>
              <a:rPr lang="ru-RU" dirty="0"/>
              <a:t> </a:t>
            </a:r>
            <a:r>
              <a:rPr lang="ru-RU" dirty="0" err="1"/>
              <a:t>облігації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r>
              <a:rPr lang="ru-RU" dirty="0"/>
              <a:t>6) </a:t>
            </a:r>
            <a:r>
              <a:rPr lang="ru-RU" dirty="0" err="1"/>
              <a:t>облігації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;</a:t>
            </a:r>
          </a:p>
          <a:p>
            <a:r>
              <a:rPr lang="ru-RU" dirty="0"/>
              <a:t>7) </a:t>
            </a:r>
            <a:r>
              <a:rPr lang="ru-RU" dirty="0" err="1"/>
              <a:t>депозитні</a:t>
            </a:r>
            <a:r>
              <a:rPr lang="ru-RU" dirty="0"/>
              <a:t> </a:t>
            </a:r>
            <a:r>
              <a:rPr lang="ru-RU" dirty="0" err="1"/>
              <a:t>сертифікати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;</a:t>
            </a:r>
          </a:p>
          <a:p>
            <a:r>
              <a:rPr lang="ru-RU" dirty="0"/>
              <a:t>8) </a:t>
            </a:r>
            <a:r>
              <a:rPr lang="ru-RU" dirty="0" err="1"/>
              <a:t>іпотечні</a:t>
            </a:r>
            <a:r>
              <a:rPr lang="ru-RU" dirty="0"/>
              <a:t> </a:t>
            </a:r>
            <a:r>
              <a:rPr lang="ru-RU" dirty="0" err="1"/>
              <a:t>облігації</a:t>
            </a:r>
            <a:r>
              <a:rPr lang="ru-RU" dirty="0"/>
              <a:t>;</a:t>
            </a:r>
          </a:p>
          <a:p>
            <a:r>
              <a:rPr lang="ru-RU" dirty="0"/>
              <a:t>9) </a:t>
            </a:r>
            <a:r>
              <a:rPr lang="ru-RU" dirty="0" err="1"/>
              <a:t>сертифікати</a:t>
            </a:r>
            <a:r>
              <a:rPr lang="ru-RU" dirty="0"/>
              <a:t> </a:t>
            </a:r>
            <a:r>
              <a:rPr lang="ru-RU" dirty="0" err="1"/>
              <a:t>фондів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з </a:t>
            </a:r>
            <a:r>
              <a:rPr lang="ru-RU" dirty="0" err="1"/>
              <a:t>нерухомістю</a:t>
            </a:r>
            <a:r>
              <a:rPr lang="ru-RU" dirty="0"/>
              <a:t> (</a:t>
            </a:r>
            <a:r>
              <a:rPr lang="ru-RU" dirty="0" err="1"/>
              <a:t>далі</a:t>
            </a:r>
            <a:r>
              <a:rPr lang="ru-RU" dirty="0"/>
              <a:t> - </a:t>
            </a:r>
            <a:r>
              <a:rPr lang="ru-RU" dirty="0" err="1"/>
              <a:t>сертифікати</a:t>
            </a:r>
            <a:r>
              <a:rPr lang="ru-RU" dirty="0"/>
              <a:t> ФОН);</a:t>
            </a:r>
          </a:p>
          <a:p>
            <a:r>
              <a:rPr lang="ru-RU" dirty="0"/>
              <a:t>10) </a:t>
            </a:r>
            <a:r>
              <a:rPr lang="ru-RU" dirty="0" err="1"/>
              <a:t>інвестиційні</a:t>
            </a:r>
            <a:r>
              <a:rPr lang="ru-RU" dirty="0"/>
              <a:t> </a:t>
            </a:r>
            <a:r>
              <a:rPr lang="ru-RU" dirty="0" err="1"/>
              <a:t>сертифікати</a:t>
            </a:r>
            <a:r>
              <a:rPr lang="ru-RU" dirty="0"/>
              <a:t>;</a:t>
            </a:r>
          </a:p>
          <a:p>
            <a:r>
              <a:rPr lang="ru-RU" dirty="0"/>
              <a:t>11) </a:t>
            </a:r>
            <a:r>
              <a:rPr lang="ru-RU" dirty="0" err="1"/>
              <a:t>казначейські</a:t>
            </a:r>
            <a:r>
              <a:rPr lang="ru-RU" dirty="0"/>
              <a:t> </a:t>
            </a:r>
            <a:r>
              <a:rPr lang="ru-RU" dirty="0" err="1"/>
              <a:t>зобов’язання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r>
              <a:rPr lang="ru-RU" dirty="0"/>
              <a:t>12) </a:t>
            </a:r>
            <a:r>
              <a:rPr lang="ru-RU" dirty="0" err="1"/>
              <a:t>державні</a:t>
            </a:r>
            <a:r>
              <a:rPr lang="ru-RU" dirty="0"/>
              <a:t> </a:t>
            </a:r>
            <a:r>
              <a:rPr lang="ru-RU" dirty="0" err="1"/>
              <a:t>деривативи</a:t>
            </a:r>
            <a:r>
              <a:rPr lang="ru-RU" dirty="0"/>
              <a:t>;</a:t>
            </a:r>
          </a:p>
          <a:p>
            <a:r>
              <a:rPr lang="ru-RU" dirty="0"/>
              <a:t>13) </a:t>
            </a:r>
            <a:r>
              <a:rPr lang="ru-RU" dirty="0" err="1"/>
              <a:t>опціонні</a:t>
            </a:r>
            <a:r>
              <a:rPr lang="ru-RU" dirty="0"/>
              <a:t> </a:t>
            </a:r>
            <a:r>
              <a:rPr lang="ru-RU" dirty="0" err="1"/>
              <a:t>сертифікати</a:t>
            </a:r>
            <a:r>
              <a:rPr lang="ru-RU" dirty="0"/>
              <a:t>;</a:t>
            </a:r>
          </a:p>
          <a:p>
            <a:r>
              <a:rPr lang="ru-RU" dirty="0"/>
              <a:t>14) </a:t>
            </a:r>
            <a:r>
              <a:rPr lang="ru-RU" dirty="0" err="1"/>
              <a:t>фондові</a:t>
            </a:r>
            <a:r>
              <a:rPr lang="ru-RU" dirty="0"/>
              <a:t> </a:t>
            </a:r>
            <a:r>
              <a:rPr lang="ru-RU" dirty="0" err="1"/>
              <a:t>варанти</a:t>
            </a:r>
            <a:r>
              <a:rPr lang="ru-RU" dirty="0"/>
              <a:t>;</a:t>
            </a:r>
          </a:p>
          <a:p>
            <a:r>
              <a:rPr lang="ru-RU" dirty="0"/>
              <a:t>15) </a:t>
            </a:r>
            <a:r>
              <a:rPr lang="ru-RU" dirty="0" err="1"/>
              <a:t>кредитні</a:t>
            </a:r>
            <a:r>
              <a:rPr lang="ru-RU" dirty="0"/>
              <a:t> </a:t>
            </a:r>
            <a:r>
              <a:rPr lang="ru-RU" dirty="0" err="1"/>
              <a:t>ноти</a:t>
            </a:r>
            <a:r>
              <a:rPr lang="ru-RU" dirty="0"/>
              <a:t>;</a:t>
            </a:r>
          </a:p>
          <a:p>
            <a:r>
              <a:rPr lang="ru-RU" dirty="0"/>
              <a:t>16) </a:t>
            </a:r>
            <a:r>
              <a:rPr lang="ru-RU" dirty="0" err="1"/>
              <a:t>депозитарні</a:t>
            </a:r>
            <a:r>
              <a:rPr lang="ru-RU" dirty="0"/>
              <a:t> </a:t>
            </a:r>
            <a:r>
              <a:rPr lang="ru-RU" dirty="0" err="1"/>
              <a:t>розписки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30305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32012"/>
            <a:ext cx="10018713" cy="6209731"/>
          </a:xfrm>
        </p:spPr>
        <p:txBody>
          <a:bodyPr anchor="t"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err="1"/>
              <a:t>Цінні</a:t>
            </a:r>
            <a:r>
              <a:rPr lang="ru-RU" b="1" dirty="0"/>
              <a:t> </a:t>
            </a:r>
            <a:r>
              <a:rPr lang="ru-RU" b="1" dirty="0" err="1"/>
              <a:t>папери</a:t>
            </a:r>
            <a:r>
              <a:rPr lang="ru-RU" b="1" dirty="0"/>
              <a:t> </a:t>
            </a:r>
            <a:r>
              <a:rPr lang="ru-RU" dirty="0" err="1"/>
              <a:t>існують</a:t>
            </a:r>
            <a:r>
              <a:rPr lang="ru-RU" dirty="0"/>
              <a:t> в </a:t>
            </a:r>
            <a:r>
              <a:rPr lang="ru-RU" b="1" dirty="0" err="1"/>
              <a:t>електронній</a:t>
            </a:r>
            <a:r>
              <a:rPr lang="ru-RU" b="1" dirty="0"/>
              <a:t> (</a:t>
            </a:r>
            <a:r>
              <a:rPr lang="ru-RU" b="1" dirty="0" err="1"/>
              <a:t>електронні</a:t>
            </a:r>
            <a:r>
              <a:rPr lang="ru-RU" b="1" dirty="0"/>
              <a:t> </a:t>
            </a:r>
            <a:r>
              <a:rPr lang="ru-RU" b="1" dirty="0" err="1"/>
              <a:t>цінні</a:t>
            </a:r>
            <a:r>
              <a:rPr lang="ru-RU" b="1" dirty="0"/>
              <a:t> </a:t>
            </a:r>
            <a:r>
              <a:rPr lang="ru-RU" b="1" dirty="0" err="1"/>
              <a:t>папери</a:t>
            </a:r>
            <a:r>
              <a:rPr lang="ru-RU" b="1" dirty="0"/>
              <a:t>) </a:t>
            </a:r>
            <a:r>
              <a:rPr lang="ru-RU" dirty="0"/>
              <a:t>та </a:t>
            </a:r>
            <a:r>
              <a:rPr lang="ru-RU" b="1" dirty="0" err="1"/>
              <a:t>паперовій</a:t>
            </a:r>
            <a:r>
              <a:rPr lang="ru-RU" b="1" dirty="0"/>
              <a:t> (</a:t>
            </a:r>
            <a:r>
              <a:rPr lang="ru-RU" b="1" dirty="0" err="1"/>
              <a:t>паперові</a:t>
            </a:r>
            <a:r>
              <a:rPr lang="ru-RU" b="1" dirty="0"/>
              <a:t> </a:t>
            </a:r>
            <a:r>
              <a:rPr lang="ru-RU" b="1" dirty="0" err="1"/>
              <a:t>цінні</a:t>
            </a:r>
            <a:r>
              <a:rPr lang="ru-RU" b="1" dirty="0"/>
              <a:t> </a:t>
            </a:r>
            <a:r>
              <a:rPr lang="ru-RU" b="1" dirty="0" err="1"/>
              <a:t>папери</a:t>
            </a:r>
            <a:r>
              <a:rPr lang="ru-RU" b="1" dirty="0"/>
              <a:t>) </a:t>
            </a:r>
            <a:r>
              <a:rPr lang="ru-RU" dirty="0"/>
              <a:t>формах.</a:t>
            </a:r>
          </a:p>
          <a:p>
            <a:r>
              <a:rPr lang="ru-RU" b="1" dirty="0" err="1"/>
              <a:t>Електронний</a:t>
            </a:r>
            <a:r>
              <a:rPr lang="ru-RU" b="1" dirty="0"/>
              <a:t> </a:t>
            </a:r>
            <a:r>
              <a:rPr lang="ru-RU" b="1" dirty="0" err="1"/>
              <a:t>цінний</a:t>
            </a:r>
            <a:r>
              <a:rPr lang="ru-RU" b="1" dirty="0"/>
              <a:t> </a:t>
            </a:r>
            <a:r>
              <a:rPr lang="ru-RU" b="1" dirty="0" err="1"/>
              <a:t>папір</a:t>
            </a:r>
            <a:r>
              <a:rPr lang="ru-RU" b="1" dirty="0"/>
              <a:t> </a:t>
            </a:r>
            <a:r>
              <a:rPr lang="ru-RU" dirty="0" err="1"/>
              <a:t>відображається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облікового</a:t>
            </a:r>
            <a:r>
              <a:rPr lang="ru-RU" dirty="0"/>
              <a:t> </a:t>
            </a:r>
            <a:r>
              <a:rPr lang="ru-RU" dirty="0" err="1"/>
              <a:t>запису</a:t>
            </a:r>
            <a:r>
              <a:rPr lang="ru-RU" dirty="0"/>
              <a:t> на </a:t>
            </a:r>
            <a:r>
              <a:rPr lang="ru-RU" dirty="0" err="1"/>
              <a:t>рахунку</a:t>
            </a:r>
            <a:r>
              <a:rPr lang="ru-RU" dirty="0"/>
              <a:t> в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паперах</a:t>
            </a:r>
            <a:r>
              <a:rPr lang="ru-RU" dirty="0"/>
              <a:t> у </a:t>
            </a:r>
            <a:r>
              <a:rPr lang="ru-RU" dirty="0" err="1"/>
              <a:t>системі</a:t>
            </a:r>
            <a:r>
              <a:rPr lang="ru-RU" dirty="0"/>
              <a:t> депозитарного </a:t>
            </a:r>
            <a:r>
              <a:rPr lang="ru-RU" dirty="0" err="1"/>
              <a:t>обліку</a:t>
            </a:r>
            <a:r>
              <a:rPr lang="ru-RU" dirty="0"/>
              <a:t>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.</a:t>
            </a:r>
          </a:p>
          <a:p>
            <a:r>
              <a:rPr lang="ru-RU" b="1" dirty="0" err="1"/>
              <a:t>Паперовий</a:t>
            </a:r>
            <a:r>
              <a:rPr lang="ru-RU" b="1" dirty="0"/>
              <a:t> </a:t>
            </a:r>
            <a:r>
              <a:rPr lang="ru-RU" b="1" dirty="0" err="1"/>
              <a:t>цінний</a:t>
            </a:r>
            <a:r>
              <a:rPr lang="ru-RU" b="1" dirty="0"/>
              <a:t> </a:t>
            </a:r>
            <a:r>
              <a:rPr lang="ru-RU" b="1" dirty="0" err="1"/>
              <a:t>папір</a:t>
            </a:r>
            <a:r>
              <a:rPr lang="ru-RU" b="1" dirty="0"/>
              <a:t> </a:t>
            </a:r>
            <a:r>
              <a:rPr lang="ru-RU" dirty="0" err="1"/>
              <a:t>оформлюється</a:t>
            </a:r>
            <a:r>
              <a:rPr lang="ru-RU" dirty="0"/>
              <a:t> на </a:t>
            </a:r>
            <a:r>
              <a:rPr lang="ru-RU" dirty="0" err="1"/>
              <a:t>матеріальному</a:t>
            </a:r>
            <a:r>
              <a:rPr lang="ru-RU" dirty="0"/>
              <a:t> </a:t>
            </a:r>
            <a:r>
              <a:rPr lang="ru-RU" dirty="0" err="1"/>
              <a:t>носії</a:t>
            </a:r>
            <a:r>
              <a:rPr lang="ru-RU" dirty="0"/>
              <a:t> як документ,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найменування</a:t>
            </a:r>
            <a:r>
              <a:rPr lang="ru-RU" dirty="0"/>
              <a:t> виду </a:t>
            </a:r>
            <a:r>
              <a:rPr lang="ru-RU" dirty="0" err="1"/>
              <a:t>цінного</a:t>
            </a:r>
            <a:r>
              <a:rPr lang="ru-RU" dirty="0"/>
              <a:t> </a:t>
            </a:r>
            <a:r>
              <a:rPr lang="ru-RU" dirty="0" err="1"/>
              <a:t>папера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визначені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 </a:t>
            </a:r>
            <a:r>
              <a:rPr lang="ru-RU" dirty="0" err="1"/>
              <a:t>реквізити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 err="1" smtClean="0"/>
              <a:t>Цінні</a:t>
            </a:r>
            <a:r>
              <a:rPr lang="ru-RU" b="1" dirty="0" smtClean="0"/>
              <a:t> </a:t>
            </a:r>
            <a:r>
              <a:rPr lang="ru-RU" b="1" dirty="0" err="1"/>
              <a:t>папери</a:t>
            </a:r>
            <a:r>
              <a:rPr lang="ru-RU" b="1" dirty="0"/>
              <a:t> за формою </a:t>
            </a:r>
            <a:r>
              <a:rPr lang="ru-RU" b="1" dirty="0" err="1"/>
              <a:t>випуску</a:t>
            </a:r>
            <a:r>
              <a:rPr lang="ru-RU" b="1" dirty="0"/>
              <a:t> </a:t>
            </a:r>
            <a:r>
              <a:rPr lang="ru-RU" dirty="0"/>
              <a:t>(</a:t>
            </a:r>
            <a:r>
              <a:rPr lang="ru-RU" dirty="0" err="1"/>
              <a:t>видачі</a:t>
            </a:r>
            <a:r>
              <a:rPr lang="ru-RU" dirty="0"/>
              <a:t>)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b="1" dirty="0"/>
              <a:t>на </a:t>
            </a:r>
            <a:r>
              <a:rPr lang="ru-RU" b="1" dirty="0" err="1"/>
              <a:t>пред’явника</a:t>
            </a:r>
            <a:r>
              <a:rPr lang="ru-RU" dirty="0"/>
              <a:t>, </a:t>
            </a:r>
            <a:r>
              <a:rPr lang="ru-RU" b="1" dirty="0" err="1"/>
              <a:t>іменні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b="1" dirty="0" err="1"/>
              <a:t>ордерні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Права на </a:t>
            </a:r>
            <a:r>
              <a:rPr lang="ru-RU" dirty="0" err="1"/>
              <a:t>цінний</a:t>
            </a:r>
            <a:r>
              <a:rPr lang="ru-RU" dirty="0"/>
              <a:t> </a:t>
            </a:r>
            <a:r>
              <a:rPr lang="ru-RU" dirty="0" err="1"/>
              <a:t>папір</a:t>
            </a:r>
            <a:r>
              <a:rPr lang="ru-RU" dirty="0"/>
              <a:t> та права за </a:t>
            </a:r>
            <a:r>
              <a:rPr lang="ru-RU" dirty="0" err="1"/>
              <a:t>цінним</a:t>
            </a:r>
            <a:r>
              <a:rPr lang="ru-RU" dirty="0"/>
              <a:t> </a:t>
            </a:r>
            <a:r>
              <a:rPr lang="ru-RU" dirty="0" err="1"/>
              <a:t>папером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існує</a:t>
            </a:r>
            <a:r>
              <a:rPr lang="ru-RU" dirty="0"/>
              <a:t> в </a:t>
            </a:r>
            <a:r>
              <a:rPr lang="ru-RU" dirty="0" err="1"/>
              <a:t>паперовій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, належать:</a:t>
            </a:r>
          </a:p>
          <a:p>
            <a:r>
              <a:rPr lang="ru-RU" dirty="0"/>
              <a:t>1) </a:t>
            </a:r>
            <a:r>
              <a:rPr lang="ru-RU" dirty="0" err="1"/>
              <a:t>пред’явникові</a:t>
            </a:r>
            <a:r>
              <a:rPr lang="ru-RU" dirty="0"/>
              <a:t> </a:t>
            </a:r>
            <a:r>
              <a:rPr lang="ru-RU" dirty="0" err="1"/>
              <a:t>цінного</a:t>
            </a:r>
            <a:r>
              <a:rPr lang="ru-RU" dirty="0"/>
              <a:t> </a:t>
            </a:r>
            <a:r>
              <a:rPr lang="ru-RU" dirty="0" err="1"/>
              <a:t>папера</a:t>
            </a:r>
            <a:r>
              <a:rPr lang="ru-RU" dirty="0"/>
              <a:t> (</a:t>
            </a:r>
            <a:r>
              <a:rPr lang="ru-RU" b="1" dirty="0" err="1"/>
              <a:t>цінний</a:t>
            </a:r>
            <a:r>
              <a:rPr lang="ru-RU" b="1" dirty="0"/>
              <a:t> </a:t>
            </a:r>
            <a:r>
              <a:rPr lang="ru-RU" b="1" dirty="0" err="1"/>
              <a:t>папір</a:t>
            </a:r>
            <a:r>
              <a:rPr lang="ru-RU" b="1" dirty="0"/>
              <a:t> на </a:t>
            </a:r>
            <a:r>
              <a:rPr lang="ru-RU" b="1" dirty="0" err="1"/>
              <a:t>пред’явника</a:t>
            </a:r>
            <a:r>
              <a:rPr lang="ru-RU" dirty="0"/>
              <a:t>);</a:t>
            </a:r>
          </a:p>
          <a:p>
            <a:r>
              <a:rPr lang="ru-RU" dirty="0"/>
              <a:t>2) </a:t>
            </a:r>
            <a:r>
              <a:rPr lang="ru-RU" dirty="0" err="1"/>
              <a:t>особі</a:t>
            </a:r>
            <a:r>
              <a:rPr lang="ru-RU" dirty="0"/>
              <a:t>, </a:t>
            </a:r>
            <a:r>
              <a:rPr lang="ru-RU" dirty="0" err="1"/>
              <a:t>зазначеній</a:t>
            </a:r>
            <a:r>
              <a:rPr lang="ru-RU" dirty="0"/>
              <a:t> у </a:t>
            </a:r>
            <a:r>
              <a:rPr lang="ru-RU" dirty="0" err="1"/>
              <a:t>цінному</a:t>
            </a:r>
            <a:r>
              <a:rPr lang="ru-RU" dirty="0"/>
              <a:t> </a:t>
            </a:r>
            <a:r>
              <a:rPr lang="ru-RU" dirty="0" err="1"/>
              <a:t>папері</a:t>
            </a:r>
            <a:r>
              <a:rPr lang="ru-RU" dirty="0"/>
              <a:t> (</a:t>
            </a:r>
            <a:r>
              <a:rPr lang="ru-RU" b="1" dirty="0" err="1"/>
              <a:t>іменний</a:t>
            </a:r>
            <a:r>
              <a:rPr lang="ru-RU" b="1" dirty="0"/>
              <a:t> </a:t>
            </a:r>
            <a:r>
              <a:rPr lang="ru-RU" b="1" dirty="0" err="1"/>
              <a:t>цінний</a:t>
            </a:r>
            <a:r>
              <a:rPr lang="ru-RU" b="1" dirty="0"/>
              <a:t> </a:t>
            </a:r>
            <a:r>
              <a:rPr lang="ru-RU" b="1" dirty="0" err="1"/>
              <a:t>папір</a:t>
            </a:r>
            <a:r>
              <a:rPr lang="ru-RU" dirty="0"/>
              <a:t>);</a:t>
            </a:r>
          </a:p>
          <a:p>
            <a:r>
              <a:rPr lang="ru-RU" dirty="0"/>
              <a:t>3) </a:t>
            </a:r>
            <a:r>
              <a:rPr lang="ru-RU" dirty="0" err="1"/>
              <a:t>особі</a:t>
            </a:r>
            <a:r>
              <a:rPr lang="ru-RU" dirty="0"/>
              <a:t>, </a:t>
            </a:r>
            <a:r>
              <a:rPr lang="ru-RU" dirty="0" err="1"/>
              <a:t>зазначеній</a:t>
            </a:r>
            <a:r>
              <a:rPr lang="ru-RU" dirty="0"/>
              <a:t> у </a:t>
            </a:r>
            <a:r>
              <a:rPr lang="ru-RU" dirty="0" err="1"/>
              <a:t>цінному</a:t>
            </a:r>
            <a:r>
              <a:rPr lang="ru-RU" dirty="0"/>
              <a:t> </a:t>
            </a:r>
            <a:r>
              <a:rPr lang="ru-RU" dirty="0" err="1"/>
              <a:t>папері</a:t>
            </a:r>
            <a:r>
              <a:rPr lang="ru-RU" dirty="0"/>
              <a:t>, яка </a:t>
            </a:r>
            <a:r>
              <a:rPr lang="ru-RU" dirty="0" err="1"/>
              <a:t>може</a:t>
            </a:r>
            <a:r>
              <a:rPr lang="ru-RU" dirty="0"/>
              <a:t> сама </a:t>
            </a:r>
            <a:r>
              <a:rPr lang="ru-RU" dirty="0" err="1"/>
              <a:t>реалізувати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права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призначити</a:t>
            </a:r>
            <a:r>
              <a:rPr lang="ru-RU" dirty="0"/>
              <a:t> </a:t>
            </a:r>
            <a:r>
              <a:rPr lang="ru-RU" dirty="0" err="1"/>
              <a:t>своїм</a:t>
            </a:r>
            <a:r>
              <a:rPr lang="ru-RU" dirty="0"/>
              <a:t> наказом </a:t>
            </a:r>
            <a:r>
              <a:rPr lang="ru-RU" dirty="0" err="1"/>
              <a:t>іншу</a:t>
            </a:r>
            <a:r>
              <a:rPr lang="ru-RU" dirty="0"/>
              <a:t> </a:t>
            </a:r>
            <a:r>
              <a:rPr lang="ru-RU" dirty="0" err="1"/>
              <a:t>уповноважену</a:t>
            </a:r>
            <a:r>
              <a:rPr lang="ru-RU" dirty="0"/>
              <a:t> особу (</a:t>
            </a:r>
            <a:r>
              <a:rPr lang="ru-RU" b="1" dirty="0" err="1"/>
              <a:t>ордерний</a:t>
            </a:r>
            <a:r>
              <a:rPr lang="ru-RU" b="1" dirty="0"/>
              <a:t> </a:t>
            </a:r>
            <a:r>
              <a:rPr lang="ru-RU" b="1" dirty="0" err="1"/>
              <a:t>цінний</a:t>
            </a:r>
            <a:r>
              <a:rPr lang="ru-RU" b="1" dirty="0"/>
              <a:t> </a:t>
            </a:r>
            <a:r>
              <a:rPr lang="ru-RU" b="1" dirty="0" err="1"/>
              <a:t>папір</a:t>
            </a:r>
            <a:r>
              <a:rPr lang="ru-RU" dirty="0"/>
              <a:t>).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такий</a:t>
            </a:r>
            <a:r>
              <a:rPr lang="ru-RU" dirty="0"/>
              <a:t> наказ (</a:t>
            </a:r>
            <a:r>
              <a:rPr lang="ru-RU" dirty="0" err="1"/>
              <a:t>індосамент</a:t>
            </a:r>
            <a:r>
              <a:rPr lang="ru-RU" dirty="0"/>
              <a:t>)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повним</a:t>
            </a:r>
            <a:r>
              <a:rPr lang="ru-RU" dirty="0"/>
              <a:t> (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зазначенням</a:t>
            </a:r>
            <a:r>
              <a:rPr lang="ru-RU" dirty="0"/>
              <a:t> </a:t>
            </a:r>
            <a:r>
              <a:rPr lang="ru-RU" dirty="0" err="1"/>
              <a:t>імені</a:t>
            </a:r>
            <a:r>
              <a:rPr lang="ru-RU" dirty="0"/>
              <a:t> особи,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передаються</a:t>
            </a:r>
            <a:r>
              <a:rPr lang="ru-RU" dirty="0"/>
              <a:t> права за таким </a:t>
            </a:r>
            <a:r>
              <a:rPr lang="ru-RU" dirty="0" err="1"/>
              <a:t>ордерним</a:t>
            </a:r>
            <a:r>
              <a:rPr lang="ru-RU" dirty="0"/>
              <a:t> </a:t>
            </a:r>
            <a:r>
              <a:rPr lang="ru-RU" dirty="0" err="1"/>
              <a:t>цінним</a:t>
            </a:r>
            <a:r>
              <a:rPr lang="ru-RU" dirty="0"/>
              <a:t> </a:t>
            </a:r>
            <a:r>
              <a:rPr lang="ru-RU" dirty="0" err="1"/>
              <a:t>папером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бланковим</a:t>
            </a:r>
            <a:r>
              <a:rPr lang="ru-RU" dirty="0"/>
              <a:t> (без </a:t>
            </a:r>
            <a:r>
              <a:rPr lang="ru-RU" dirty="0" err="1"/>
              <a:t>зазначення</a:t>
            </a:r>
            <a:r>
              <a:rPr lang="ru-RU" dirty="0"/>
              <a:t> </a:t>
            </a:r>
            <a:r>
              <a:rPr lang="ru-RU" dirty="0" err="1"/>
              <a:t>імені</a:t>
            </a:r>
            <a:r>
              <a:rPr lang="ru-RU" dirty="0"/>
              <a:t> особи,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передаються</a:t>
            </a:r>
            <a:r>
              <a:rPr lang="ru-RU" dirty="0"/>
              <a:t> права за таким </a:t>
            </a:r>
            <a:r>
              <a:rPr lang="ru-RU" dirty="0" err="1"/>
              <a:t>ордерним</a:t>
            </a:r>
            <a:r>
              <a:rPr lang="ru-RU" dirty="0"/>
              <a:t> </a:t>
            </a:r>
            <a:r>
              <a:rPr lang="ru-RU" dirty="0" err="1"/>
              <a:t>цінним</a:t>
            </a:r>
            <a:r>
              <a:rPr lang="ru-RU" dirty="0"/>
              <a:t> </a:t>
            </a:r>
            <a:r>
              <a:rPr lang="ru-RU" dirty="0" err="1"/>
              <a:t>папером</a:t>
            </a:r>
            <a:r>
              <a:rPr lang="ru-RU" dirty="0"/>
              <a:t>).</a:t>
            </a:r>
          </a:p>
          <a:p>
            <a:pPr marL="0" indent="0">
              <a:buNone/>
            </a:pPr>
            <a:r>
              <a:rPr lang="ru-RU" dirty="0"/>
              <a:t>Права на </a:t>
            </a:r>
            <a:r>
              <a:rPr lang="ru-RU" dirty="0" err="1"/>
              <a:t>цінний</a:t>
            </a:r>
            <a:r>
              <a:rPr lang="ru-RU" dirty="0"/>
              <a:t> </a:t>
            </a:r>
            <a:r>
              <a:rPr lang="ru-RU" dirty="0" err="1"/>
              <a:t>папір</a:t>
            </a:r>
            <a:r>
              <a:rPr lang="ru-RU" dirty="0"/>
              <a:t> та права за </a:t>
            </a:r>
            <a:r>
              <a:rPr lang="ru-RU" dirty="0" err="1"/>
              <a:t>цінним</a:t>
            </a:r>
            <a:r>
              <a:rPr lang="ru-RU" dirty="0"/>
              <a:t> </a:t>
            </a:r>
            <a:r>
              <a:rPr lang="ru-RU" dirty="0" err="1"/>
              <a:t>папером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існує</a:t>
            </a:r>
            <a:r>
              <a:rPr lang="ru-RU" dirty="0"/>
              <a:t> в </a:t>
            </a:r>
            <a:r>
              <a:rPr lang="ru-RU" dirty="0" err="1"/>
              <a:t>електронній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, належать </a:t>
            </a:r>
            <a:r>
              <a:rPr lang="ru-RU" dirty="0" err="1"/>
              <a:t>власникові</a:t>
            </a:r>
            <a:r>
              <a:rPr lang="ru-RU" dirty="0"/>
              <a:t> </a:t>
            </a:r>
            <a:r>
              <a:rPr lang="ru-RU" dirty="0" err="1"/>
              <a:t>рахунка</a:t>
            </a:r>
            <a:r>
              <a:rPr lang="ru-RU" dirty="0"/>
              <a:t> в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паперах</a:t>
            </a:r>
            <a:r>
              <a:rPr lang="ru-RU" dirty="0"/>
              <a:t>, </a:t>
            </a:r>
            <a:r>
              <a:rPr lang="ru-RU" dirty="0" err="1"/>
              <a:t>відкритого</a:t>
            </a:r>
            <a:r>
              <a:rPr lang="ru-RU" dirty="0"/>
              <a:t> в </a:t>
            </a:r>
            <a:r>
              <a:rPr lang="ru-RU" dirty="0" err="1"/>
              <a:t>депозитарній</a:t>
            </a:r>
            <a:r>
              <a:rPr lang="ru-RU" dirty="0"/>
              <a:t> </a:t>
            </a:r>
            <a:r>
              <a:rPr lang="ru-RU" dirty="0" err="1"/>
              <a:t>установі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 у </a:t>
            </a:r>
            <a:r>
              <a:rPr lang="ru-RU" dirty="0" err="1"/>
              <a:t>встановлених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28111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491319"/>
            <a:ext cx="10018713" cy="5299881"/>
          </a:xfrm>
        </p:spPr>
        <p:txBody>
          <a:bodyPr anchor="t"/>
          <a:lstStyle/>
          <a:p>
            <a:r>
              <a:rPr lang="ru-RU" dirty="0" err="1"/>
              <a:t>Ордерні</a:t>
            </a:r>
            <a:r>
              <a:rPr lang="ru-RU" dirty="0"/>
              <a:t> </a:t>
            </a:r>
            <a:r>
              <a:rPr lang="ru-RU" dirty="0" err="1"/>
              <a:t>цінні</a:t>
            </a:r>
            <a:r>
              <a:rPr lang="ru-RU" dirty="0"/>
              <a:t> </a:t>
            </a:r>
            <a:r>
              <a:rPr lang="ru-RU" dirty="0" err="1"/>
              <a:t>папери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існувати</a:t>
            </a:r>
            <a:r>
              <a:rPr lang="ru-RU" dirty="0"/>
              <a:t> </a:t>
            </a:r>
            <a:r>
              <a:rPr lang="ru-RU" dirty="0" err="1"/>
              <a:t>виключно</a:t>
            </a:r>
            <a:r>
              <a:rPr lang="ru-RU" dirty="0"/>
              <a:t> в </a:t>
            </a:r>
            <a:r>
              <a:rPr lang="ru-RU" dirty="0" err="1"/>
              <a:t>паперовій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.</a:t>
            </a:r>
          </a:p>
          <a:p>
            <a:r>
              <a:rPr lang="ru-RU" dirty="0" err="1" smtClean="0"/>
              <a:t>Емісійні</a:t>
            </a:r>
            <a:r>
              <a:rPr lang="ru-RU" dirty="0" smtClean="0"/>
              <a:t> </a:t>
            </a:r>
            <a:r>
              <a:rPr lang="ru-RU" dirty="0" err="1"/>
              <a:t>цінні</a:t>
            </a:r>
            <a:r>
              <a:rPr lang="ru-RU" dirty="0"/>
              <a:t> </a:t>
            </a:r>
            <a:r>
              <a:rPr lang="ru-RU" dirty="0" err="1"/>
              <a:t>папери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за формою </a:t>
            </a:r>
            <a:r>
              <a:rPr lang="ru-RU" dirty="0" err="1"/>
              <a:t>випуску</a:t>
            </a:r>
            <a:r>
              <a:rPr lang="ru-RU" dirty="0"/>
              <a:t> </a:t>
            </a:r>
            <a:r>
              <a:rPr lang="ru-RU" dirty="0" err="1"/>
              <a:t>виключно</a:t>
            </a:r>
            <a:r>
              <a:rPr lang="ru-RU" dirty="0"/>
              <a:t> </a:t>
            </a:r>
            <a:r>
              <a:rPr lang="ru-RU" dirty="0" err="1"/>
              <a:t>іменними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на </a:t>
            </a:r>
            <a:r>
              <a:rPr lang="ru-RU" dirty="0" err="1"/>
              <a:t>пред’явника</a:t>
            </a:r>
            <a:r>
              <a:rPr lang="ru-RU" dirty="0"/>
              <a:t>.</a:t>
            </a:r>
          </a:p>
          <a:p>
            <a:r>
              <a:rPr lang="ru-RU" dirty="0" err="1"/>
              <a:t>Іменні</a:t>
            </a:r>
            <a:r>
              <a:rPr lang="ru-RU" dirty="0"/>
              <a:t> </a:t>
            </a:r>
            <a:r>
              <a:rPr lang="ru-RU" dirty="0" err="1"/>
              <a:t>емісійні</a:t>
            </a:r>
            <a:r>
              <a:rPr lang="ru-RU" dirty="0"/>
              <a:t> </a:t>
            </a:r>
            <a:r>
              <a:rPr lang="ru-RU" dirty="0" err="1"/>
              <a:t>цінні</a:t>
            </a:r>
            <a:r>
              <a:rPr lang="ru-RU" dirty="0"/>
              <a:t> </a:t>
            </a:r>
            <a:r>
              <a:rPr lang="ru-RU" dirty="0" err="1"/>
              <a:t>папери</a:t>
            </a:r>
            <a:r>
              <a:rPr lang="ru-RU" dirty="0"/>
              <a:t> </a:t>
            </a:r>
            <a:r>
              <a:rPr lang="ru-RU" dirty="0" err="1"/>
              <a:t>існують</a:t>
            </a:r>
            <a:r>
              <a:rPr lang="ru-RU" dirty="0"/>
              <a:t> </a:t>
            </a:r>
            <a:r>
              <a:rPr lang="ru-RU" dirty="0" err="1"/>
              <a:t>виключно</a:t>
            </a:r>
            <a:r>
              <a:rPr lang="ru-RU" dirty="0"/>
              <a:t> в </a:t>
            </a:r>
            <a:r>
              <a:rPr lang="ru-RU" dirty="0" err="1"/>
              <a:t>електронній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.</a:t>
            </a:r>
          </a:p>
          <a:p>
            <a:r>
              <a:rPr lang="ru-RU" dirty="0" err="1"/>
              <a:t>Емісійні</a:t>
            </a:r>
            <a:r>
              <a:rPr lang="ru-RU" dirty="0"/>
              <a:t> </a:t>
            </a:r>
            <a:r>
              <a:rPr lang="ru-RU" dirty="0" err="1"/>
              <a:t>цінні</a:t>
            </a:r>
            <a:r>
              <a:rPr lang="ru-RU" dirty="0"/>
              <a:t> </a:t>
            </a:r>
            <a:r>
              <a:rPr lang="ru-RU" dirty="0" err="1"/>
              <a:t>папери</a:t>
            </a:r>
            <a:r>
              <a:rPr lang="ru-RU" dirty="0"/>
              <a:t> на </a:t>
            </a:r>
            <a:r>
              <a:rPr lang="ru-RU" dirty="0" err="1"/>
              <a:t>пред’явника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існувати</a:t>
            </a:r>
            <a:r>
              <a:rPr lang="ru-RU" dirty="0"/>
              <a:t> в </a:t>
            </a:r>
            <a:r>
              <a:rPr lang="ru-RU" dirty="0" err="1"/>
              <a:t>паперовій</a:t>
            </a:r>
            <a:r>
              <a:rPr lang="ru-RU" dirty="0"/>
              <a:t> та </a:t>
            </a:r>
            <a:r>
              <a:rPr lang="ru-RU" dirty="0" err="1"/>
              <a:t>електронній</a:t>
            </a:r>
            <a:r>
              <a:rPr lang="ru-RU" dirty="0"/>
              <a:t> формах.</a:t>
            </a:r>
          </a:p>
          <a:p>
            <a:r>
              <a:rPr lang="ru-RU" dirty="0" err="1"/>
              <a:t>Неемісійні</a:t>
            </a:r>
            <a:r>
              <a:rPr lang="ru-RU" dirty="0"/>
              <a:t> </a:t>
            </a:r>
            <a:r>
              <a:rPr lang="ru-RU" dirty="0" err="1"/>
              <a:t>цінні</a:t>
            </a:r>
            <a:r>
              <a:rPr lang="ru-RU" dirty="0"/>
              <a:t> </a:t>
            </a:r>
            <a:r>
              <a:rPr lang="ru-RU" dirty="0" err="1"/>
              <a:t>папери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існувати</a:t>
            </a:r>
            <a:r>
              <a:rPr lang="ru-RU" dirty="0"/>
              <a:t> в </a:t>
            </a:r>
            <a:r>
              <a:rPr lang="ru-RU" dirty="0" err="1"/>
              <a:t>паперовій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електронній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819505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9540499"/>
              </p:ext>
            </p:extLst>
          </p:nvPr>
        </p:nvGraphicFramePr>
        <p:xfrm>
          <a:off x="655094" y="191069"/>
          <a:ext cx="10847932" cy="602603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315199"/>
                <a:gridCol w="3532733"/>
              </a:tblGrid>
              <a:tr h="669559">
                <a:tc>
                  <a:txBody>
                    <a:bodyPr/>
                    <a:lstStyle/>
                    <a:p>
                      <a:r>
                        <a:rPr lang="ru-RU" sz="1800" kern="1200" dirty="0" err="1" smtClean="0">
                          <a:effectLst/>
                        </a:rPr>
                        <a:t>Групи</a:t>
                      </a:r>
                      <a:r>
                        <a:rPr lang="ru-RU" sz="1800" kern="1200" dirty="0" smtClean="0">
                          <a:effectLst/>
                        </a:rPr>
                        <a:t> </a:t>
                      </a:r>
                      <a:r>
                        <a:rPr lang="ru-RU" sz="1800" kern="1200" dirty="0" err="1" smtClean="0">
                          <a:effectLst/>
                        </a:rPr>
                        <a:t>цінних</a:t>
                      </a:r>
                      <a:r>
                        <a:rPr lang="ru-RU" sz="1800" kern="1200" dirty="0" smtClean="0">
                          <a:effectLst/>
                        </a:rPr>
                        <a:t> </a:t>
                      </a:r>
                      <a:r>
                        <a:rPr lang="ru-RU" sz="1800" kern="1200" dirty="0" err="1" smtClean="0">
                          <a:effectLst/>
                        </a:rPr>
                        <a:t>паперів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Види </a:t>
                      </a:r>
                      <a:r>
                        <a:rPr lang="ru-RU" sz="1800" kern="1200" dirty="0" err="1" smtClean="0">
                          <a:effectLst/>
                        </a:rPr>
                        <a:t>цінних</a:t>
                      </a:r>
                      <a:r>
                        <a:rPr lang="ru-RU" sz="1800" kern="1200" dirty="0" smtClean="0">
                          <a:effectLst/>
                        </a:rPr>
                        <a:t> </a:t>
                      </a:r>
                      <a:r>
                        <a:rPr lang="ru-RU" sz="1800" kern="1200" dirty="0" err="1" smtClean="0">
                          <a:effectLst/>
                        </a:rPr>
                        <a:t>паперів</a:t>
                      </a:r>
                      <a:r>
                        <a:rPr lang="ru-RU" sz="1800" kern="1200" baseline="0" dirty="0" smtClean="0">
                          <a:effectLst/>
                        </a:rPr>
                        <a:t> </a:t>
                      </a:r>
                      <a:r>
                        <a:rPr lang="ru-RU" sz="1800" kern="1200" baseline="0" dirty="0" err="1" smtClean="0">
                          <a:effectLst/>
                        </a:rPr>
                        <a:t>відповідної</a:t>
                      </a:r>
                      <a:r>
                        <a:rPr lang="ru-RU" sz="1800" kern="1200" baseline="0" dirty="0" smtClean="0">
                          <a:effectLst/>
                        </a:rPr>
                        <a:t> </a:t>
                      </a:r>
                      <a:r>
                        <a:rPr lang="ru-RU" sz="1800" kern="1200" baseline="0" dirty="0" err="1" smtClean="0">
                          <a:effectLst/>
                        </a:rPr>
                        <a:t>групи</a:t>
                      </a:r>
                      <a:endParaRPr lang="ru-RU" dirty="0" smtClean="0"/>
                    </a:p>
                  </a:txBody>
                  <a:tcPr/>
                </a:tc>
              </a:tr>
              <a:tr h="2391282">
                <a:tc>
                  <a:txBody>
                    <a:bodyPr/>
                    <a:lstStyle/>
                    <a:p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пайові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цінні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папери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цінні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папери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що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посвідчують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участь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власника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таких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цінних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паперів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інвестора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у статутному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капіталі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та/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або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активах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емітента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(у тому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числі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активах,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що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знаходяться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управлінні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емітента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та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надають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їх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власнику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інвестору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право на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отримання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частини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прибутку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(доходу),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зокрема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вигляді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дивідендів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та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інші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права,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встановлені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законодавством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а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також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проспектом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або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рішенням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емісію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а для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цінних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паперів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інститутів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спільного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інвестування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проспектом (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рішенням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емісію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інституту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спільного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інвестування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а)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акції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б)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інвестиційні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сертифікати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в)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сертифікати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ФОН;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г)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акції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корпоративних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інвестиційних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фондів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965190">
                <a:tc>
                  <a:txBody>
                    <a:bodyPr/>
                    <a:lstStyle/>
                    <a:p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боргові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цінні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папери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цінні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папери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що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посвідчують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відносини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позики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і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передбачають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обов’язок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емітента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або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особи, яка видала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неемісійний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цінний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папір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сплатити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визначений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строк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кошти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передати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товари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або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надати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послуги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а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також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інші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права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власника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та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обов’язки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емітента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і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осіб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які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надають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забезпечення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облігаціями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а)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корпоративні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облігації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б)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державні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облігації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України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в)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облігації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місцевих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позик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г)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казначейські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зобов’язання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України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ґ)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ощадні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сертифікати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банків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д)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депозитні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сертифікати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банків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е)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векселі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є)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облігації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міжнародних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фінансових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організацій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ru-RU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2764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491319"/>
            <a:ext cx="10018713" cy="5299881"/>
          </a:xfrm>
        </p:spPr>
        <p:txBody>
          <a:bodyPr anchor="t"/>
          <a:lstStyle/>
          <a:p>
            <a:pPr lvl="1"/>
            <a:r>
              <a:rPr lang="uk-UA" sz="1800" b="1" dirty="0"/>
              <a:t>1. </a:t>
            </a:r>
            <a:r>
              <a:rPr lang="ru-RU" dirty="0" err="1"/>
              <a:t>Сутність</a:t>
            </a:r>
            <a:r>
              <a:rPr lang="ru-RU" dirty="0"/>
              <a:t> </a:t>
            </a:r>
            <a:r>
              <a:rPr lang="ru-RU" dirty="0" err="1"/>
              <a:t>фінансового</a:t>
            </a:r>
            <a:r>
              <a:rPr lang="ru-RU" dirty="0"/>
              <a:t> ринку, </a:t>
            </a:r>
            <a:r>
              <a:rPr lang="ru-RU" dirty="0" err="1"/>
              <a:t>його</a:t>
            </a:r>
            <a:r>
              <a:rPr lang="ru-RU" dirty="0"/>
              <a:t> структура </a:t>
            </a:r>
          </a:p>
          <a:p>
            <a:r>
              <a:rPr lang="ru-RU" sz="1800" b="1" dirty="0" err="1"/>
              <a:t>Фінансовий</a:t>
            </a:r>
            <a:r>
              <a:rPr lang="ru-RU" sz="1800" b="1" dirty="0"/>
              <a:t> </a:t>
            </a:r>
            <a:r>
              <a:rPr lang="ru-RU" sz="1800" b="1" dirty="0" err="1"/>
              <a:t>ринок</a:t>
            </a:r>
            <a:r>
              <a:rPr lang="ru-RU" sz="1800" b="1" dirty="0"/>
              <a:t> </a:t>
            </a:r>
            <a:r>
              <a:rPr lang="ru-RU" sz="1800" dirty="0"/>
              <a:t>– </a:t>
            </a:r>
            <a:r>
              <a:rPr lang="ru-RU" sz="1800" dirty="0" err="1"/>
              <a:t>це</a:t>
            </a:r>
            <a:r>
              <a:rPr lang="ru-RU" sz="1800" dirty="0"/>
              <a:t> сфера </a:t>
            </a:r>
            <a:r>
              <a:rPr lang="ru-RU" sz="1800" dirty="0" err="1"/>
              <a:t>специфічних</a:t>
            </a:r>
            <a:r>
              <a:rPr lang="ru-RU" sz="1800" dirty="0"/>
              <a:t> </a:t>
            </a:r>
            <a:r>
              <a:rPr lang="ru-RU" sz="1800" dirty="0" err="1"/>
              <a:t>економічних</a:t>
            </a:r>
            <a:r>
              <a:rPr lang="ru-RU" sz="1800" dirty="0"/>
              <a:t> </a:t>
            </a:r>
            <a:r>
              <a:rPr lang="ru-RU" sz="1800" dirty="0" err="1" smtClean="0"/>
              <a:t>відносин</a:t>
            </a:r>
            <a:r>
              <a:rPr lang="ru-RU" sz="1800" dirty="0" smtClean="0"/>
              <a:t>, у </a:t>
            </a:r>
            <a:r>
              <a:rPr lang="ru-RU" sz="1800" dirty="0" err="1"/>
              <a:t>процесі</a:t>
            </a:r>
            <a:r>
              <a:rPr lang="ru-RU" sz="1800" dirty="0"/>
              <a:t> </a:t>
            </a:r>
            <a:r>
              <a:rPr lang="ru-RU" sz="1800" dirty="0" err="1"/>
              <a:t>яких</a:t>
            </a:r>
            <a:r>
              <a:rPr lang="ru-RU" sz="1800" dirty="0"/>
              <a:t> </a:t>
            </a:r>
            <a:r>
              <a:rPr lang="ru-RU" sz="1800" dirty="0" err="1"/>
              <a:t>формуються</a:t>
            </a:r>
            <a:r>
              <a:rPr lang="ru-RU" sz="1800" dirty="0"/>
              <a:t> попит і </a:t>
            </a:r>
            <a:r>
              <a:rPr lang="ru-RU" sz="1800" dirty="0" err="1"/>
              <a:t>пропозиція</a:t>
            </a:r>
            <a:r>
              <a:rPr lang="ru-RU" sz="1800" dirty="0"/>
              <a:t> на </a:t>
            </a:r>
            <a:r>
              <a:rPr lang="ru-RU" sz="1800" dirty="0" err="1"/>
              <a:t>фінансові</a:t>
            </a:r>
            <a:r>
              <a:rPr lang="ru-RU" sz="1800" dirty="0"/>
              <a:t> </a:t>
            </a:r>
            <a:r>
              <a:rPr lang="ru-RU" sz="1800" dirty="0" err="1"/>
              <a:t>ресурси</a:t>
            </a:r>
            <a:r>
              <a:rPr lang="ru-RU" sz="1800" dirty="0"/>
              <a:t> та за </a:t>
            </a:r>
            <a:r>
              <a:rPr lang="ru-RU" sz="1800" dirty="0" err="1" smtClean="0"/>
              <a:t>допомогою</a:t>
            </a:r>
            <a:r>
              <a:rPr lang="ru-RU" sz="1800" dirty="0" smtClean="0"/>
              <a:t> </a:t>
            </a:r>
            <a:r>
              <a:rPr lang="ru-RU" sz="1800" dirty="0" err="1"/>
              <a:t>фінансових</a:t>
            </a:r>
            <a:r>
              <a:rPr lang="ru-RU" sz="1800" dirty="0"/>
              <a:t> </a:t>
            </a:r>
            <a:r>
              <a:rPr lang="ru-RU" sz="1800" dirty="0" err="1"/>
              <a:t>посередників</a:t>
            </a:r>
            <a:r>
              <a:rPr lang="ru-RU" sz="1800" dirty="0"/>
              <a:t> </a:t>
            </a:r>
            <a:r>
              <a:rPr lang="ru-RU" sz="1800" dirty="0" err="1"/>
              <a:t>здійснюється</a:t>
            </a:r>
            <a:r>
              <a:rPr lang="ru-RU" sz="1800" dirty="0"/>
              <a:t> </a:t>
            </a:r>
            <a:r>
              <a:rPr lang="ru-RU" sz="1800" dirty="0" err="1"/>
              <a:t>їх</a:t>
            </a:r>
            <a:r>
              <a:rPr lang="ru-RU" sz="1800" dirty="0"/>
              <a:t> </a:t>
            </a:r>
            <a:r>
              <a:rPr lang="ru-RU" sz="1800" dirty="0" err="1"/>
              <a:t>купівля</a:t>
            </a:r>
            <a:r>
              <a:rPr lang="ru-RU" sz="1800" dirty="0"/>
              <a:t> – продаж</a:t>
            </a:r>
            <a:r>
              <a:rPr lang="ru-RU" sz="1800" dirty="0" smtClean="0"/>
              <a:t>.</a:t>
            </a:r>
            <a:endParaRPr lang="uk-UA" sz="1800" dirty="0"/>
          </a:p>
          <a:p>
            <a:r>
              <a:rPr lang="ru-RU" sz="1800" dirty="0"/>
              <a:t>Головною </a:t>
            </a:r>
            <a:r>
              <a:rPr lang="ru-RU" sz="1800" dirty="0" err="1"/>
              <a:t>функцією</a:t>
            </a:r>
            <a:r>
              <a:rPr lang="ru-RU" sz="1800" dirty="0"/>
              <a:t> </a:t>
            </a:r>
            <a:r>
              <a:rPr lang="ru-RU" sz="1800" dirty="0" err="1"/>
              <a:t>фінансового</a:t>
            </a:r>
            <a:r>
              <a:rPr lang="ru-RU" sz="1800" dirty="0"/>
              <a:t> ринку є </a:t>
            </a:r>
            <a:r>
              <a:rPr lang="ru-RU" sz="1800" dirty="0" err="1"/>
              <a:t>забезпечення</a:t>
            </a:r>
            <a:r>
              <a:rPr lang="ru-RU" sz="1800" dirty="0"/>
              <a:t> </a:t>
            </a:r>
            <a:r>
              <a:rPr lang="ru-RU" sz="1800" dirty="0" err="1"/>
              <a:t>процесу</a:t>
            </a:r>
            <a:r>
              <a:rPr lang="ru-RU" sz="1800" dirty="0"/>
              <a:t> </a:t>
            </a:r>
            <a:r>
              <a:rPr lang="ru-RU" sz="1800" dirty="0" err="1" smtClean="0"/>
              <a:t>розпо</a:t>
            </a:r>
            <a:r>
              <a:rPr lang="uk-UA" sz="1800" dirty="0" smtClean="0"/>
              <a:t>ділу </a:t>
            </a:r>
            <a:r>
              <a:rPr lang="uk-UA" sz="1800" dirty="0"/>
              <a:t>фінансових ресурсів в економіці. Він надає можливість </a:t>
            </a:r>
            <a:r>
              <a:rPr lang="uk-UA" sz="1800" dirty="0" smtClean="0"/>
              <a:t>вільного </a:t>
            </a:r>
            <a:r>
              <a:rPr lang="ru-RU" sz="1800" dirty="0" err="1" smtClean="0"/>
              <a:t>обігу</a:t>
            </a:r>
            <a:r>
              <a:rPr lang="ru-RU" sz="1800" dirty="0" smtClean="0"/>
              <a:t> </a:t>
            </a:r>
            <a:r>
              <a:rPr lang="ru-RU" sz="1800" dirty="0" err="1"/>
              <a:t>капіталів</a:t>
            </a:r>
            <a:r>
              <a:rPr lang="ru-RU" sz="1800" dirty="0"/>
              <a:t>, </a:t>
            </a:r>
            <a:r>
              <a:rPr lang="ru-RU" sz="1800" dirty="0" err="1"/>
              <a:t>дає</a:t>
            </a:r>
            <a:r>
              <a:rPr lang="ru-RU" sz="1800" dirty="0"/>
              <a:t> </a:t>
            </a:r>
            <a:r>
              <a:rPr lang="ru-RU" sz="1800" dirty="0" err="1"/>
              <a:t>змогу</a:t>
            </a:r>
            <a:r>
              <a:rPr lang="ru-RU" sz="1800" dirty="0"/>
              <a:t> </a:t>
            </a:r>
            <a:r>
              <a:rPr lang="ru-RU" sz="1800" dirty="0" err="1"/>
              <a:t>перетворювати</a:t>
            </a:r>
            <a:r>
              <a:rPr lang="ru-RU" sz="1800" dirty="0"/>
              <a:t> </a:t>
            </a:r>
            <a:r>
              <a:rPr lang="ru-RU" sz="1800" dirty="0" err="1"/>
              <a:t>заощадження</a:t>
            </a:r>
            <a:r>
              <a:rPr lang="ru-RU" sz="1800" dirty="0"/>
              <a:t> в </a:t>
            </a:r>
            <a:r>
              <a:rPr lang="ru-RU" sz="1800" dirty="0" err="1" smtClean="0"/>
              <a:t>інвестиції</a:t>
            </a:r>
            <a:r>
              <a:rPr lang="ru-RU" sz="1800" dirty="0" smtClean="0"/>
              <a:t>. </a:t>
            </a:r>
            <a:r>
              <a:rPr lang="ru-RU" sz="1800" dirty="0" err="1" smtClean="0"/>
              <a:t>Виступаючи</a:t>
            </a:r>
            <a:r>
              <a:rPr lang="ru-RU" sz="1800" dirty="0" smtClean="0"/>
              <a:t> </a:t>
            </a:r>
            <a:r>
              <a:rPr lang="ru-RU" sz="1800" dirty="0" err="1"/>
              <a:t>ефективним</a:t>
            </a:r>
            <a:r>
              <a:rPr lang="ru-RU" sz="1800" dirty="0"/>
              <a:t> </a:t>
            </a:r>
            <a:r>
              <a:rPr lang="ru-RU" sz="1800" dirty="0" err="1"/>
              <a:t>розподільчим</a:t>
            </a:r>
            <a:r>
              <a:rPr lang="ru-RU" sz="1800" dirty="0"/>
              <a:t> </a:t>
            </a:r>
            <a:r>
              <a:rPr lang="ru-RU" sz="1800" dirty="0" err="1"/>
              <a:t>механізмом</a:t>
            </a:r>
            <a:r>
              <a:rPr lang="ru-RU" sz="1800" dirty="0"/>
              <a:t>, </a:t>
            </a:r>
            <a:r>
              <a:rPr lang="ru-RU" sz="1800" dirty="0" err="1"/>
              <a:t>фінансовий</a:t>
            </a:r>
            <a:r>
              <a:rPr lang="ru-RU" sz="1800" dirty="0"/>
              <a:t> </a:t>
            </a:r>
            <a:r>
              <a:rPr lang="ru-RU" sz="1800" dirty="0" err="1" smtClean="0"/>
              <a:t>ринок</a:t>
            </a:r>
            <a:r>
              <a:rPr lang="ru-RU" sz="1800" dirty="0"/>
              <a:t> </a:t>
            </a:r>
            <a:r>
              <a:rPr lang="ru-RU" sz="1800" dirty="0" err="1" smtClean="0"/>
              <a:t>сприяє</a:t>
            </a:r>
            <a:r>
              <a:rPr lang="ru-RU" sz="1800" dirty="0" smtClean="0"/>
              <a:t> </a:t>
            </a:r>
            <a:r>
              <a:rPr lang="ru-RU" sz="1800" dirty="0" err="1"/>
              <a:t>зниженню</a:t>
            </a:r>
            <a:r>
              <a:rPr lang="ru-RU" sz="1800" dirty="0"/>
              <a:t> </a:t>
            </a:r>
            <a:r>
              <a:rPr lang="ru-RU" sz="1800" dirty="0" err="1"/>
              <a:t>транзакційних</a:t>
            </a:r>
            <a:r>
              <a:rPr lang="ru-RU" sz="1800" dirty="0"/>
              <a:t> </a:t>
            </a:r>
            <a:r>
              <a:rPr lang="ru-RU" sz="1800" dirty="0" err="1"/>
              <a:t>витрат</a:t>
            </a:r>
            <a:r>
              <a:rPr lang="ru-RU" sz="1800" dirty="0"/>
              <a:t> у </a:t>
            </a:r>
            <a:r>
              <a:rPr lang="ru-RU" sz="1800" dirty="0" err="1"/>
              <a:t>процесі</a:t>
            </a:r>
            <a:r>
              <a:rPr lang="ru-RU" sz="1800" dirty="0"/>
              <a:t> </a:t>
            </a:r>
            <a:r>
              <a:rPr lang="ru-RU" sz="1800" dirty="0" err="1"/>
              <a:t>руху</a:t>
            </a:r>
            <a:r>
              <a:rPr lang="ru-RU" sz="1800" dirty="0"/>
              <a:t> </a:t>
            </a:r>
            <a:r>
              <a:rPr lang="ru-RU" sz="1800" dirty="0" err="1"/>
              <a:t>капіталів</a:t>
            </a:r>
            <a:r>
              <a:rPr lang="ru-RU" sz="1800" dirty="0"/>
              <a:t>.</a:t>
            </a:r>
            <a:endParaRPr lang="ru-RU" sz="1800" dirty="0"/>
          </a:p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5582" y="3141258"/>
            <a:ext cx="8638478" cy="313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9168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491319"/>
            <a:ext cx="10018713" cy="5299881"/>
          </a:xfrm>
        </p:spPr>
        <p:txBody>
          <a:bodyPr anchor="t"/>
          <a:lstStyle/>
          <a:p>
            <a:endParaRPr lang="ru-RU" dirty="0"/>
          </a:p>
          <a:p>
            <a:endParaRPr lang="ru-RU" dirty="0"/>
          </a:p>
        </p:txBody>
      </p:sp>
      <p:graphicFrame>
        <p:nvGraphicFramePr>
          <p:cNvPr id="4" name="Объект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1220583"/>
              </p:ext>
            </p:extLst>
          </p:nvPr>
        </p:nvGraphicFramePr>
        <p:xfrm>
          <a:off x="655094" y="191069"/>
          <a:ext cx="10847932" cy="533153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315199"/>
                <a:gridCol w="3532733"/>
              </a:tblGrid>
              <a:tr h="535523">
                <a:tc>
                  <a:txBody>
                    <a:bodyPr/>
                    <a:lstStyle/>
                    <a:p>
                      <a:r>
                        <a:rPr lang="ru-RU" sz="1800" kern="1200" dirty="0" err="1" smtClean="0">
                          <a:effectLst/>
                        </a:rPr>
                        <a:t>Групи</a:t>
                      </a:r>
                      <a:r>
                        <a:rPr lang="ru-RU" sz="1800" kern="1200" dirty="0" smtClean="0">
                          <a:effectLst/>
                        </a:rPr>
                        <a:t> </a:t>
                      </a:r>
                      <a:r>
                        <a:rPr lang="ru-RU" sz="1800" kern="1200" dirty="0" err="1" smtClean="0">
                          <a:effectLst/>
                        </a:rPr>
                        <a:t>цінних</a:t>
                      </a:r>
                      <a:r>
                        <a:rPr lang="ru-RU" sz="1800" kern="1200" dirty="0" smtClean="0">
                          <a:effectLst/>
                        </a:rPr>
                        <a:t> </a:t>
                      </a:r>
                      <a:r>
                        <a:rPr lang="ru-RU" sz="1800" kern="1200" dirty="0" err="1" smtClean="0">
                          <a:effectLst/>
                        </a:rPr>
                        <a:t>паперів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Види </a:t>
                      </a:r>
                      <a:r>
                        <a:rPr lang="ru-RU" sz="1800" kern="1200" dirty="0" err="1" smtClean="0">
                          <a:effectLst/>
                        </a:rPr>
                        <a:t>цінних</a:t>
                      </a:r>
                      <a:r>
                        <a:rPr lang="ru-RU" sz="1800" kern="1200" dirty="0" smtClean="0">
                          <a:effectLst/>
                        </a:rPr>
                        <a:t> </a:t>
                      </a:r>
                      <a:r>
                        <a:rPr lang="ru-RU" sz="1800" kern="1200" dirty="0" err="1" smtClean="0">
                          <a:effectLst/>
                        </a:rPr>
                        <a:t>паперів</a:t>
                      </a:r>
                      <a:r>
                        <a:rPr lang="ru-RU" sz="1800" kern="1200" baseline="0" dirty="0" smtClean="0">
                          <a:effectLst/>
                        </a:rPr>
                        <a:t> </a:t>
                      </a:r>
                      <a:r>
                        <a:rPr lang="ru-RU" sz="1800" kern="1200" baseline="0" dirty="0" err="1" smtClean="0">
                          <a:effectLst/>
                        </a:rPr>
                        <a:t>відповідної</a:t>
                      </a:r>
                      <a:r>
                        <a:rPr lang="ru-RU" sz="1800" kern="1200" baseline="0" dirty="0" smtClean="0">
                          <a:effectLst/>
                        </a:rPr>
                        <a:t> </a:t>
                      </a:r>
                      <a:r>
                        <a:rPr lang="ru-RU" sz="1800" kern="1200" baseline="0" dirty="0" err="1" smtClean="0">
                          <a:effectLst/>
                        </a:rPr>
                        <a:t>групи</a:t>
                      </a:r>
                      <a:endParaRPr lang="ru-RU" dirty="0" smtClean="0"/>
                    </a:p>
                  </a:txBody>
                  <a:tcPr/>
                </a:tc>
              </a:tr>
              <a:tr h="765033">
                <a:tc>
                  <a:txBody>
                    <a:bodyPr/>
                    <a:lstStyle/>
                    <a:p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іпотечні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цінні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папери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цінні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папери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випуск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яких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забезпечено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іпотечним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покриттям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та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які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посвідчують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право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власників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отримання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від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емітента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належних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їм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коштів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а)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іпотечні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облігації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б)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заставні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765375">
                <a:tc>
                  <a:txBody>
                    <a:bodyPr/>
                    <a:lstStyle/>
                    <a:p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деривативні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цінні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папери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цінні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папери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що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посвідчують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право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власника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визначених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проспектом (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рішенням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емісію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цінних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паперів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випадках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та порядку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вимагати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від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емітента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придбання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або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продажу базового активу та/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або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реалізації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встановлених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проспектом (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рішенням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емісію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цінних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паперів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прав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щодо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базового активу, та/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або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здійснення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платежу (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платежів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залежно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від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значення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базового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показника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 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а)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опціонні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сертифікати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б)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фондові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варанти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в)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кредитні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ноти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г)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депозитарні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розписки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ґ)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державні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деривативи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765375">
                <a:tc>
                  <a:txBody>
                    <a:bodyPr/>
                    <a:lstStyle/>
                    <a:p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товаророзпорядчі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цінні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папери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цінні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папери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що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надають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їх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держателю право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розпоряджатися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майном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зазначеним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цих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документах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93705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491319"/>
            <a:ext cx="10018713" cy="5759356"/>
          </a:xfrm>
        </p:spPr>
        <p:txBody>
          <a:bodyPr anchor="t"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b="1" dirty="0" err="1"/>
              <a:t>Акція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іменний</a:t>
            </a:r>
            <a:r>
              <a:rPr lang="ru-RU" dirty="0"/>
              <a:t> </a:t>
            </a:r>
            <a:r>
              <a:rPr lang="ru-RU" dirty="0" err="1"/>
              <a:t>цінний</a:t>
            </a:r>
            <a:r>
              <a:rPr lang="ru-RU" dirty="0"/>
              <a:t> </a:t>
            </a:r>
            <a:r>
              <a:rPr lang="ru-RU" dirty="0" err="1"/>
              <a:t>папір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посвідчує</a:t>
            </a:r>
            <a:r>
              <a:rPr lang="ru-RU" dirty="0"/>
              <a:t> </a:t>
            </a:r>
            <a:r>
              <a:rPr lang="ru-RU" dirty="0" err="1"/>
              <a:t>майнові</a:t>
            </a:r>
            <a:r>
              <a:rPr lang="ru-RU" dirty="0"/>
              <a:t> права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власника</a:t>
            </a:r>
            <a:r>
              <a:rPr lang="ru-RU" dirty="0"/>
              <a:t> (</a:t>
            </a:r>
            <a:r>
              <a:rPr lang="ru-RU" dirty="0" err="1"/>
              <a:t>акціонера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стосуються</a:t>
            </a:r>
            <a:r>
              <a:rPr lang="ru-RU" dirty="0"/>
              <a:t> </a:t>
            </a:r>
            <a:r>
              <a:rPr lang="ru-RU" dirty="0" err="1"/>
              <a:t>акціонерного</a:t>
            </a:r>
            <a:r>
              <a:rPr lang="ru-RU" dirty="0"/>
              <a:t> </a:t>
            </a:r>
            <a:r>
              <a:rPr lang="ru-RU" dirty="0" err="1"/>
              <a:t>товариства</a:t>
            </a:r>
            <a:r>
              <a:rPr lang="ru-RU" dirty="0"/>
              <a:t>, </a:t>
            </a:r>
            <a:r>
              <a:rPr lang="ru-RU" dirty="0" err="1"/>
              <a:t>включаючи</a:t>
            </a:r>
            <a:r>
              <a:rPr lang="ru-RU" dirty="0"/>
              <a:t> право на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прибутку</a:t>
            </a:r>
            <a:r>
              <a:rPr lang="ru-RU" dirty="0"/>
              <a:t> </a:t>
            </a:r>
            <a:r>
              <a:rPr lang="ru-RU" dirty="0" err="1"/>
              <a:t>акціонерного</a:t>
            </a:r>
            <a:r>
              <a:rPr lang="ru-RU" dirty="0"/>
              <a:t> </a:t>
            </a:r>
            <a:r>
              <a:rPr lang="ru-RU" dirty="0" err="1"/>
              <a:t>товариства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дивідендів</a:t>
            </a:r>
            <a:r>
              <a:rPr lang="ru-RU" dirty="0"/>
              <a:t> та право на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майна </a:t>
            </a:r>
            <a:r>
              <a:rPr lang="ru-RU" dirty="0" err="1"/>
              <a:t>акціонерного</a:t>
            </a:r>
            <a:r>
              <a:rPr lang="ru-RU" dirty="0"/>
              <a:t> </a:t>
            </a:r>
            <a:r>
              <a:rPr lang="ru-RU" dirty="0" err="1"/>
              <a:t>товариства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ліквідації</a:t>
            </a:r>
            <a:r>
              <a:rPr lang="ru-RU" dirty="0"/>
              <a:t>, право на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акціонерним</a:t>
            </a:r>
            <a:r>
              <a:rPr lang="ru-RU" dirty="0"/>
              <a:t> </a:t>
            </a:r>
            <a:r>
              <a:rPr lang="ru-RU" dirty="0" err="1"/>
              <a:t>товариством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немайнові</a:t>
            </a:r>
            <a:r>
              <a:rPr lang="ru-RU" dirty="0"/>
              <a:t> права, </a:t>
            </a:r>
            <a:r>
              <a:rPr lang="ru-RU" dirty="0" err="1" smtClean="0"/>
              <a:t>передбачені</a:t>
            </a:r>
            <a:r>
              <a:rPr lang="ru-RU" dirty="0" smtClean="0"/>
              <a:t> </a:t>
            </a:r>
            <a:r>
              <a:rPr lang="ru-RU" dirty="0" err="1" smtClean="0"/>
              <a:t>законодавством</a:t>
            </a:r>
            <a:r>
              <a:rPr lang="ru-RU" dirty="0" smtClean="0"/>
              <a:t>.</a:t>
            </a:r>
          </a:p>
          <a:p>
            <a:r>
              <a:rPr lang="ru-RU" dirty="0" err="1"/>
              <a:t>Емітентом</a:t>
            </a:r>
            <a:r>
              <a:rPr lang="ru-RU" dirty="0"/>
              <a:t> </a:t>
            </a:r>
            <a:r>
              <a:rPr lang="ru-RU" dirty="0" err="1"/>
              <a:t>акцій</a:t>
            </a:r>
            <a:r>
              <a:rPr lang="ru-RU" dirty="0"/>
              <a:t> є </a:t>
            </a:r>
            <a:r>
              <a:rPr lang="ru-RU" dirty="0" err="1"/>
              <a:t>виключно</a:t>
            </a:r>
            <a:r>
              <a:rPr lang="ru-RU" dirty="0"/>
              <a:t> </a:t>
            </a:r>
            <a:r>
              <a:rPr lang="ru-RU" dirty="0" err="1"/>
              <a:t>акціонерне</a:t>
            </a:r>
            <a:r>
              <a:rPr lang="ru-RU" dirty="0"/>
              <a:t> </a:t>
            </a:r>
            <a:r>
              <a:rPr lang="ru-RU" dirty="0" err="1"/>
              <a:t>товариство</a:t>
            </a:r>
            <a:r>
              <a:rPr lang="ru-RU" dirty="0"/>
              <a:t>. </a:t>
            </a:r>
            <a:endParaRPr lang="ru-RU" dirty="0" smtClean="0"/>
          </a:p>
          <a:p>
            <a:r>
              <a:rPr lang="ru-RU" dirty="0" err="1"/>
              <a:t>Акції</a:t>
            </a:r>
            <a:r>
              <a:rPr lang="ru-RU" dirty="0"/>
              <a:t> </a:t>
            </a:r>
            <a:r>
              <a:rPr lang="ru-RU" dirty="0" err="1"/>
              <a:t>існують</a:t>
            </a:r>
            <a:r>
              <a:rPr lang="ru-RU" dirty="0"/>
              <a:t> </a:t>
            </a:r>
            <a:r>
              <a:rPr lang="ru-RU" dirty="0" err="1"/>
              <a:t>виключно</a:t>
            </a:r>
            <a:r>
              <a:rPr lang="ru-RU" dirty="0"/>
              <a:t> в </a:t>
            </a:r>
            <a:r>
              <a:rPr lang="ru-RU" dirty="0" err="1"/>
              <a:t>електронній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 smtClean="0"/>
              <a:t>Акція</a:t>
            </a:r>
            <a:r>
              <a:rPr lang="ru-RU" dirty="0" smtClean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номінальну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, </a:t>
            </a:r>
            <a:r>
              <a:rPr lang="ru-RU" dirty="0" err="1"/>
              <a:t>установлену</a:t>
            </a:r>
            <a:r>
              <a:rPr lang="ru-RU" dirty="0"/>
              <a:t> в </a:t>
            </a:r>
            <a:r>
              <a:rPr lang="ru-RU" dirty="0" err="1"/>
              <a:t>національній</a:t>
            </a:r>
            <a:r>
              <a:rPr lang="ru-RU" dirty="0"/>
              <a:t> </a:t>
            </a:r>
            <a:r>
              <a:rPr lang="ru-RU" dirty="0" err="1"/>
              <a:t>валюті</a:t>
            </a:r>
            <a:r>
              <a:rPr lang="ru-RU" dirty="0"/>
              <a:t>. </a:t>
            </a:r>
            <a:r>
              <a:rPr lang="ru-RU" dirty="0" err="1"/>
              <a:t>Мінімальна</a:t>
            </a:r>
            <a:r>
              <a:rPr lang="ru-RU" dirty="0"/>
              <a:t> </a:t>
            </a:r>
            <a:r>
              <a:rPr lang="ru-RU" dirty="0" err="1"/>
              <a:t>номінальна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 </a:t>
            </a:r>
            <a:r>
              <a:rPr lang="ru-RU" dirty="0" err="1"/>
              <a:t>акції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меншою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1 </a:t>
            </a:r>
            <a:r>
              <a:rPr lang="ru-RU" dirty="0" err="1"/>
              <a:t>копійка</a:t>
            </a:r>
            <a:r>
              <a:rPr lang="ru-RU" dirty="0"/>
              <a:t>.</a:t>
            </a:r>
          </a:p>
          <a:p>
            <a:r>
              <a:rPr lang="ru-RU" dirty="0" err="1" smtClean="0"/>
              <a:t>Акціонерне</a:t>
            </a:r>
            <a:r>
              <a:rPr lang="ru-RU" dirty="0" smtClean="0"/>
              <a:t> </a:t>
            </a:r>
            <a:r>
              <a:rPr lang="ru-RU" dirty="0" err="1"/>
              <a:t>товариство</a:t>
            </a:r>
            <a:r>
              <a:rPr lang="ru-RU" dirty="0"/>
              <a:t> </a:t>
            </a:r>
            <a:r>
              <a:rPr lang="ru-RU" dirty="0" err="1"/>
              <a:t>розміщує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іменні</a:t>
            </a:r>
            <a:r>
              <a:rPr lang="ru-RU" dirty="0"/>
              <a:t> </a:t>
            </a:r>
            <a:r>
              <a:rPr lang="ru-RU" dirty="0" err="1"/>
              <a:t>акції</a:t>
            </a:r>
            <a:r>
              <a:rPr lang="ru-RU" dirty="0"/>
              <a:t>.</a:t>
            </a:r>
          </a:p>
          <a:p>
            <a:r>
              <a:rPr lang="ru-RU" dirty="0" err="1" smtClean="0"/>
              <a:t>Акціонерне</a:t>
            </a:r>
            <a:r>
              <a:rPr lang="ru-RU" dirty="0" smtClean="0"/>
              <a:t> </a:t>
            </a:r>
            <a:r>
              <a:rPr lang="ru-RU" dirty="0" err="1"/>
              <a:t>товариство</a:t>
            </a:r>
            <a:r>
              <a:rPr lang="ru-RU" dirty="0"/>
              <a:t> </a:t>
            </a:r>
            <a:r>
              <a:rPr lang="ru-RU" dirty="0" err="1"/>
              <a:t>розміщує</a:t>
            </a:r>
            <a:r>
              <a:rPr lang="ru-RU" dirty="0"/>
              <a:t> </a:t>
            </a:r>
            <a:r>
              <a:rPr lang="ru-RU" dirty="0" err="1"/>
              <a:t>акції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типів</a:t>
            </a:r>
            <a:r>
              <a:rPr lang="ru-RU" dirty="0"/>
              <a:t> - </a:t>
            </a:r>
            <a:r>
              <a:rPr lang="ru-RU" dirty="0" err="1"/>
              <a:t>прості</a:t>
            </a:r>
            <a:r>
              <a:rPr lang="ru-RU" dirty="0"/>
              <a:t> та </a:t>
            </a:r>
            <a:r>
              <a:rPr lang="ru-RU" dirty="0" err="1"/>
              <a:t>привілейовані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52127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491319"/>
            <a:ext cx="10018713" cy="5299881"/>
          </a:xfrm>
        </p:spPr>
        <p:txBody>
          <a:bodyPr anchor="t">
            <a:normAutofit lnSpcReduction="10000"/>
          </a:bodyPr>
          <a:lstStyle/>
          <a:p>
            <a:r>
              <a:rPr lang="ru-RU" b="1" dirty="0" err="1"/>
              <a:t>Прості</a:t>
            </a:r>
            <a:r>
              <a:rPr lang="ru-RU" b="1" dirty="0"/>
              <a:t> </a:t>
            </a:r>
            <a:r>
              <a:rPr lang="ru-RU" b="1" dirty="0" err="1"/>
              <a:t>акції</a:t>
            </a:r>
            <a:r>
              <a:rPr lang="ru-RU" b="1" dirty="0"/>
              <a:t> </a:t>
            </a:r>
            <a:r>
              <a:rPr lang="ru-RU" dirty="0" err="1"/>
              <a:t>надають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власникам</a:t>
            </a:r>
            <a:r>
              <a:rPr lang="ru-RU" dirty="0"/>
              <a:t> право на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прибутку</a:t>
            </a:r>
            <a:r>
              <a:rPr lang="ru-RU" dirty="0"/>
              <a:t> </a:t>
            </a:r>
            <a:r>
              <a:rPr lang="ru-RU" dirty="0" err="1"/>
              <a:t>акціонерного</a:t>
            </a:r>
            <a:r>
              <a:rPr lang="ru-RU" dirty="0"/>
              <a:t> </a:t>
            </a:r>
            <a:r>
              <a:rPr lang="ru-RU" dirty="0" err="1"/>
              <a:t>товариства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дивідендів</a:t>
            </a:r>
            <a:r>
              <a:rPr lang="ru-RU" dirty="0"/>
              <a:t>, на участь в </a:t>
            </a:r>
            <a:r>
              <a:rPr lang="ru-RU" dirty="0" err="1"/>
              <a:t>управлінні</a:t>
            </a:r>
            <a:r>
              <a:rPr lang="ru-RU" dirty="0"/>
              <a:t> </a:t>
            </a:r>
            <a:r>
              <a:rPr lang="ru-RU" dirty="0" err="1"/>
              <a:t>акціонерним</a:t>
            </a:r>
            <a:r>
              <a:rPr lang="ru-RU" dirty="0"/>
              <a:t> </a:t>
            </a:r>
            <a:r>
              <a:rPr lang="ru-RU" dirty="0" err="1"/>
              <a:t>товариством</a:t>
            </a:r>
            <a:r>
              <a:rPr lang="ru-RU" dirty="0"/>
              <a:t>, на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майна </a:t>
            </a:r>
            <a:r>
              <a:rPr lang="ru-RU" dirty="0" err="1"/>
              <a:t>акціонерного</a:t>
            </a:r>
            <a:r>
              <a:rPr lang="ru-RU" dirty="0"/>
              <a:t> </a:t>
            </a:r>
            <a:r>
              <a:rPr lang="ru-RU" dirty="0" err="1"/>
              <a:t>товариства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ліквідації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права, </a:t>
            </a:r>
            <a:r>
              <a:rPr lang="ru-RU" dirty="0" err="1"/>
              <a:t>передбачені</a:t>
            </a:r>
            <a:r>
              <a:rPr lang="ru-RU" dirty="0"/>
              <a:t> законом,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регулює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, </a:t>
            </a:r>
            <a:r>
              <a:rPr lang="ru-RU" dirty="0" err="1"/>
              <a:t>діяльності</a:t>
            </a:r>
            <a:r>
              <a:rPr lang="ru-RU" dirty="0"/>
              <a:t> та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акціонерних</a:t>
            </a:r>
            <a:r>
              <a:rPr lang="ru-RU" dirty="0"/>
              <a:t> </a:t>
            </a:r>
            <a:r>
              <a:rPr lang="ru-RU" dirty="0" err="1"/>
              <a:t>товариств</a:t>
            </a:r>
            <a:r>
              <a:rPr lang="ru-RU" dirty="0"/>
              <a:t>. </a:t>
            </a:r>
            <a:r>
              <a:rPr lang="ru-RU" dirty="0" err="1"/>
              <a:t>Прості</a:t>
            </a:r>
            <a:r>
              <a:rPr lang="ru-RU" dirty="0"/>
              <a:t> </a:t>
            </a:r>
            <a:r>
              <a:rPr lang="ru-RU" dirty="0" err="1"/>
              <a:t>акції</a:t>
            </a:r>
            <a:r>
              <a:rPr lang="ru-RU" dirty="0"/>
              <a:t> </a:t>
            </a:r>
            <a:r>
              <a:rPr lang="ru-RU" dirty="0" err="1"/>
              <a:t>надають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власникам</a:t>
            </a:r>
            <a:r>
              <a:rPr lang="ru-RU" dirty="0"/>
              <a:t> </a:t>
            </a:r>
            <a:r>
              <a:rPr lang="ru-RU" dirty="0" err="1"/>
              <a:t>однакові</a:t>
            </a:r>
            <a:r>
              <a:rPr lang="ru-RU" dirty="0"/>
              <a:t> права</a:t>
            </a:r>
            <a:r>
              <a:rPr lang="ru-RU" dirty="0" smtClean="0"/>
              <a:t>.</a:t>
            </a:r>
          </a:p>
          <a:p>
            <a:r>
              <a:rPr lang="ru-RU" b="1" dirty="0" err="1"/>
              <a:t>Привілейовані</a:t>
            </a:r>
            <a:r>
              <a:rPr lang="ru-RU" b="1" dirty="0"/>
              <a:t> </a:t>
            </a:r>
            <a:r>
              <a:rPr lang="ru-RU" b="1" dirty="0" err="1"/>
              <a:t>акції</a:t>
            </a:r>
            <a:r>
              <a:rPr lang="ru-RU" b="1" dirty="0"/>
              <a:t> </a:t>
            </a:r>
            <a:r>
              <a:rPr lang="ru-RU" dirty="0" err="1"/>
              <a:t>надають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власникам</a:t>
            </a:r>
            <a:r>
              <a:rPr lang="ru-RU" dirty="0"/>
              <a:t> </a:t>
            </a:r>
            <a:r>
              <a:rPr lang="ru-RU" dirty="0" err="1"/>
              <a:t>переважні</a:t>
            </a:r>
            <a:r>
              <a:rPr lang="ru-RU" dirty="0"/>
              <a:t>, </a:t>
            </a:r>
            <a:r>
              <a:rPr lang="ru-RU" dirty="0" err="1"/>
              <a:t>порівняно</a:t>
            </a:r>
            <a:r>
              <a:rPr lang="ru-RU" dirty="0"/>
              <a:t> з </a:t>
            </a:r>
            <a:r>
              <a:rPr lang="ru-RU" dirty="0" err="1"/>
              <a:t>власниками</a:t>
            </a:r>
            <a:r>
              <a:rPr lang="ru-RU" dirty="0"/>
              <a:t> </a:t>
            </a:r>
            <a:r>
              <a:rPr lang="ru-RU" dirty="0" err="1"/>
              <a:t>простих</a:t>
            </a:r>
            <a:r>
              <a:rPr lang="ru-RU" dirty="0"/>
              <a:t> </a:t>
            </a:r>
            <a:r>
              <a:rPr lang="ru-RU" dirty="0" err="1"/>
              <a:t>акцій</a:t>
            </a:r>
            <a:r>
              <a:rPr lang="ru-RU" dirty="0"/>
              <a:t>, права на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прибутку</a:t>
            </a:r>
            <a:r>
              <a:rPr lang="ru-RU" dirty="0"/>
              <a:t> </a:t>
            </a:r>
            <a:r>
              <a:rPr lang="ru-RU" dirty="0" err="1"/>
              <a:t>акціонерного</a:t>
            </a:r>
            <a:r>
              <a:rPr lang="ru-RU" dirty="0"/>
              <a:t> </a:t>
            </a:r>
            <a:r>
              <a:rPr lang="ru-RU" dirty="0" err="1"/>
              <a:t>товариства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дивідендів</a:t>
            </a:r>
            <a:r>
              <a:rPr lang="ru-RU" dirty="0"/>
              <a:t> та на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майна </a:t>
            </a:r>
            <a:r>
              <a:rPr lang="ru-RU" dirty="0" err="1"/>
              <a:t>акціонерного</a:t>
            </a:r>
            <a:r>
              <a:rPr lang="ru-RU" dirty="0"/>
              <a:t> </a:t>
            </a:r>
            <a:r>
              <a:rPr lang="ru-RU" dirty="0" err="1"/>
              <a:t>товариства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ліквідації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надають</a:t>
            </a:r>
            <a:r>
              <a:rPr lang="ru-RU" dirty="0"/>
              <a:t> права на участь в </a:t>
            </a:r>
            <a:r>
              <a:rPr lang="ru-RU" dirty="0" err="1"/>
              <a:t>управлінні</a:t>
            </a:r>
            <a:r>
              <a:rPr lang="ru-RU" dirty="0"/>
              <a:t> </a:t>
            </a:r>
            <a:r>
              <a:rPr lang="ru-RU" dirty="0" err="1"/>
              <a:t>акціонерним</a:t>
            </a:r>
            <a:r>
              <a:rPr lang="ru-RU" dirty="0"/>
              <a:t> </a:t>
            </a:r>
            <a:r>
              <a:rPr lang="ru-RU" dirty="0" err="1"/>
              <a:t>товариством</a:t>
            </a:r>
            <a:r>
              <a:rPr lang="ru-RU" dirty="0"/>
              <a:t> 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статутом такого </a:t>
            </a:r>
            <a:r>
              <a:rPr lang="ru-RU" dirty="0" err="1"/>
              <a:t>акціонерного</a:t>
            </a:r>
            <a:r>
              <a:rPr lang="ru-RU" dirty="0"/>
              <a:t> </a:t>
            </a:r>
            <a:r>
              <a:rPr lang="ru-RU" dirty="0" err="1"/>
              <a:t>товариства</a:t>
            </a:r>
            <a:r>
              <a:rPr lang="ru-RU" dirty="0"/>
              <a:t> і законом,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регулює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, </a:t>
            </a:r>
            <a:r>
              <a:rPr lang="ru-RU" dirty="0" err="1"/>
              <a:t>діяльності</a:t>
            </a:r>
            <a:r>
              <a:rPr lang="ru-RU" dirty="0"/>
              <a:t> та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акціонерних</a:t>
            </a:r>
            <a:r>
              <a:rPr lang="ru-RU" dirty="0"/>
              <a:t> </a:t>
            </a:r>
            <a:r>
              <a:rPr lang="ru-RU" dirty="0" err="1"/>
              <a:t>товариств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94760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491319"/>
            <a:ext cx="10018713" cy="6005015"/>
          </a:xfrm>
        </p:spPr>
        <p:txBody>
          <a:bodyPr anchor="t">
            <a:normAutofit fontScale="85000" lnSpcReduction="20000"/>
          </a:bodyPr>
          <a:lstStyle/>
          <a:p>
            <a:r>
              <a:rPr lang="ru-RU" b="1" dirty="0" err="1"/>
              <a:t>Облігація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цінний</a:t>
            </a:r>
            <a:r>
              <a:rPr lang="ru-RU" dirty="0"/>
              <a:t> </a:t>
            </a:r>
            <a:r>
              <a:rPr lang="ru-RU" dirty="0" err="1"/>
              <a:t>папір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посвідчує</a:t>
            </a:r>
            <a:r>
              <a:rPr lang="ru-RU" dirty="0"/>
              <a:t> </a:t>
            </a:r>
            <a:r>
              <a:rPr lang="ru-RU" dirty="0" err="1"/>
              <a:t>внесення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першим </a:t>
            </a:r>
            <a:r>
              <a:rPr lang="ru-RU" dirty="0" err="1"/>
              <a:t>власником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 </a:t>
            </a:r>
            <a:r>
              <a:rPr lang="ru-RU" dirty="0" err="1"/>
              <a:t>позики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власником</a:t>
            </a:r>
            <a:r>
              <a:rPr lang="ru-RU" dirty="0"/>
              <a:t> </a:t>
            </a:r>
            <a:r>
              <a:rPr lang="ru-RU" dirty="0" err="1"/>
              <a:t>облігації</a:t>
            </a:r>
            <a:r>
              <a:rPr lang="ru-RU" dirty="0"/>
              <a:t> та </a:t>
            </a:r>
            <a:r>
              <a:rPr lang="ru-RU" dirty="0" err="1"/>
              <a:t>емітентом</a:t>
            </a:r>
            <a:r>
              <a:rPr lang="ru-RU" dirty="0"/>
              <a:t>, </a:t>
            </a:r>
            <a:r>
              <a:rPr lang="ru-RU" dirty="0" err="1"/>
              <a:t>підтверджує</a:t>
            </a:r>
            <a:r>
              <a:rPr lang="ru-RU" dirty="0"/>
              <a:t> </a:t>
            </a:r>
            <a:r>
              <a:rPr lang="ru-RU" dirty="0" err="1"/>
              <a:t>обов’язок</a:t>
            </a:r>
            <a:r>
              <a:rPr lang="ru-RU" dirty="0"/>
              <a:t> </a:t>
            </a:r>
            <a:r>
              <a:rPr lang="ru-RU" dirty="0" err="1"/>
              <a:t>емітента</a:t>
            </a:r>
            <a:r>
              <a:rPr lang="ru-RU" dirty="0"/>
              <a:t> </a:t>
            </a:r>
            <a:r>
              <a:rPr lang="ru-RU" dirty="0" err="1"/>
              <a:t>повернути</a:t>
            </a:r>
            <a:r>
              <a:rPr lang="ru-RU" dirty="0"/>
              <a:t> </a:t>
            </a:r>
            <a:r>
              <a:rPr lang="ru-RU" dirty="0" err="1"/>
              <a:t>власникові</a:t>
            </a:r>
            <a:r>
              <a:rPr lang="ru-RU" dirty="0"/>
              <a:t> </a:t>
            </a:r>
            <a:r>
              <a:rPr lang="ru-RU" dirty="0" err="1"/>
              <a:t>облігації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номінальну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 у </a:t>
            </a:r>
            <a:r>
              <a:rPr lang="ru-RU" dirty="0" err="1"/>
              <a:t>передбачений</a:t>
            </a:r>
            <a:r>
              <a:rPr lang="ru-RU" dirty="0"/>
              <a:t> проспектом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рішенням</a:t>
            </a:r>
            <a:r>
              <a:rPr lang="ru-RU" dirty="0"/>
              <a:t> про </a:t>
            </a:r>
            <a:r>
              <a:rPr lang="ru-RU" dirty="0" err="1"/>
              <a:t>емісію</a:t>
            </a:r>
            <a:r>
              <a:rPr lang="ru-RU" dirty="0"/>
              <a:t> (для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облігацій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- </a:t>
            </a:r>
            <a:r>
              <a:rPr lang="ru-RU" dirty="0" err="1"/>
              <a:t>умовами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розміщення</a:t>
            </a:r>
            <a:r>
              <a:rPr lang="ru-RU" dirty="0"/>
              <a:t>) строк та </a:t>
            </a:r>
            <a:r>
              <a:rPr lang="ru-RU" dirty="0" err="1"/>
              <a:t>виплатити</a:t>
            </a:r>
            <a:r>
              <a:rPr lang="ru-RU" dirty="0"/>
              <a:t> </a:t>
            </a:r>
            <a:r>
              <a:rPr lang="ru-RU" dirty="0" err="1"/>
              <a:t>дохід</a:t>
            </a:r>
            <a:r>
              <a:rPr lang="ru-RU" dirty="0"/>
              <a:t> за </a:t>
            </a:r>
            <a:r>
              <a:rPr lang="ru-RU" dirty="0" err="1"/>
              <a:t>облігацією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передбачено</a:t>
            </a:r>
            <a:r>
              <a:rPr lang="ru-RU" dirty="0"/>
              <a:t> проспектом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рішенням</a:t>
            </a:r>
            <a:r>
              <a:rPr lang="ru-RU" dirty="0"/>
              <a:t> про </a:t>
            </a:r>
            <a:r>
              <a:rPr lang="ru-RU" dirty="0" err="1"/>
              <a:t>емісію</a:t>
            </a:r>
            <a:r>
              <a:rPr lang="ru-RU" dirty="0"/>
              <a:t> (для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облігацій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- </a:t>
            </a:r>
            <a:r>
              <a:rPr lang="ru-RU" dirty="0" err="1"/>
              <a:t>умовами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розміщення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r>
              <a:rPr lang="ru-RU" dirty="0" err="1"/>
              <a:t>Облігації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існувати</a:t>
            </a:r>
            <a:r>
              <a:rPr lang="ru-RU" dirty="0"/>
              <a:t> </a:t>
            </a:r>
            <a:r>
              <a:rPr lang="ru-RU" dirty="0" err="1"/>
              <a:t>виключно</a:t>
            </a:r>
            <a:r>
              <a:rPr lang="ru-RU" dirty="0"/>
              <a:t> в </a:t>
            </a:r>
            <a:r>
              <a:rPr lang="ru-RU" dirty="0" err="1"/>
              <a:t>електронній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Облігації</a:t>
            </a:r>
            <a:r>
              <a:rPr lang="ru-RU" dirty="0"/>
              <a:t> 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строку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обігу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бути:</a:t>
            </a:r>
          </a:p>
          <a:p>
            <a:r>
              <a:rPr lang="ru-RU" dirty="0"/>
              <a:t>1) </a:t>
            </a:r>
            <a:r>
              <a:rPr lang="ru-RU" dirty="0" err="1"/>
              <a:t>довгостроковими</a:t>
            </a:r>
            <a:r>
              <a:rPr lang="ru-RU" dirty="0"/>
              <a:t> -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строком</a:t>
            </a:r>
            <a:r>
              <a:rPr lang="ru-RU" dirty="0"/>
              <a:t> </a:t>
            </a:r>
            <a:r>
              <a:rPr lang="ru-RU" dirty="0" err="1"/>
              <a:t>обігу</a:t>
            </a:r>
            <a:r>
              <a:rPr lang="ru-RU" dirty="0"/>
              <a:t> </a:t>
            </a:r>
            <a:r>
              <a:rPr lang="ru-RU" dirty="0" err="1"/>
              <a:t>понад</a:t>
            </a:r>
            <a:r>
              <a:rPr lang="ru-RU" dirty="0"/>
              <a:t> </a:t>
            </a:r>
            <a:r>
              <a:rPr lang="ru-RU" dirty="0" err="1"/>
              <a:t>п’ять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середньостроковими</a:t>
            </a:r>
            <a:r>
              <a:rPr lang="ru-RU" dirty="0"/>
              <a:t> -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строком</a:t>
            </a:r>
            <a:r>
              <a:rPr lang="ru-RU" dirty="0"/>
              <a:t> </a:t>
            </a:r>
            <a:r>
              <a:rPr lang="ru-RU" dirty="0" err="1"/>
              <a:t>обігу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одного до </a:t>
            </a:r>
            <a:r>
              <a:rPr lang="ru-RU" dirty="0" err="1"/>
              <a:t>п’яти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короткостроковими</a:t>
            </a:r>
            <a:r>
              <a:rPr lang="ru-RU" dirty="0"/>
              <a:t> -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строком</a:t>
            </a:r>
            <a:r>
              <a:rPr lang="ru-RU" dirty="0"/>
              <a:t> </a:t>
            </a:r>
            <a:r>
              <a:rPr lang="ru-RU" dirty="0" err="1"/>
              <a:t>обігу</a:t>
            </a:r>
            <a:r>
              <a:rPr lang="ru-RU" dirty="0"/>
              <a:t> до одного року.</a:t>
            </a:r>
          </a:p>
          <a:p>
            <a:pPr marL="0" indent="0">
              <a:buNone/>
            </a:pPr>
            <a:r>
              <a:rPr lang="ru-RU" b="1" dirty="0" err="1" smtClean="0"/>
              <a:t>Облігації</a:t>
            </a:r>
            <a:r>
              <a:rPr lang="ru-RU" b="1" dirty="0" smtClean="0"/>
              <a:t> </a:t>
            </a:r>
            <a:r>
              <a:rPr lang="ru-RU" b="1" dirty="0" err="1"/>
              <a:t>залежно</a:t>
            </a:r>
            <a:r>
              <a:rPr lang="ru-RU" b="1" dirty="0"/>
              <a:t> </a:t>
            </a:r>
            <a:r>
              <a:rPr lang="ru-RU" b="1" dirty="0" err="1"/>
              <a:t>від</a:t>
            </a:r>
            <a:r>
              <a:rPr lang="ru-RU" b="1" dirty="0"/>
              <a:t> способу </a:t>
            </a:r>
            <a:r>
              <a:rPr lang="ru-RU" b="1" dirty="0" err="1"/>
              <a:t>виплати</a:t>
            </a:r>
            <a:r>
              <a:rPr lang="ru-RU" b="1" dirty="0"/>
              <a:t> доходу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smtClean="0"/>
              <a:t>бути: </a:t>
            </a:r>
          </a:p>
          <a:p>
            <a:r>
              <a:rPr lang="ru-RU" b="1" dirty="0" err="1"/>
              <a:t>Відсоткові</a:t>
            </a:r>
            <a:r>
              <a:rPr lang="ru-RU" b="1" dirty="0"/>
              <a:t> </a:t>
            </a:r>
            <a:r>
              <a:rPr lang="ru-RU" b="1" dirty="0" err="1"/>
              <a:t>облігації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облігації</a:t>
            </a:r>
            <a:r>
              <a:rPr lang="ru-RU" dirty="0"/>
              <a:t>, за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передбачається</a:t>
            </a:r>
            <a:r>
              <a:rPr lang="ru-RU" dirty="0"/>
              <a:t> </a:t>
            </a:r>
            <a:r>
              <a:rPr lang="ru-RU" dirty="0" err="1"/>
              <a:t>виплата</a:t>
            </a:r>
            <a:r>
              <a:rPr lang="ru-RU" dirty="0"/>
              <a:t> </a:t>
            </a:r>
            <a:r>
              <a:rPr lang="ru-RU" dirty="0" err="1"/>
              <a:t>відсоткових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за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відсоткова</a:t>
            </a:r>
            <a:r>
              <a:rPr lang="ru-RU" dirty="0"/>
              <a:t> ставка </a:t>
            </a:r>
            <a:r>
              <a:rPr lang="ru-RU" dirty="0" err="1"/>
              <a:t>дорівнює</a:t>
            </a:r>
            <a:r>
              <a:rPr lang="ru-RU" dirty="0"/>
              <a:t> нулю.</a:t>
            </a:r>
          </a:p>
          <a:p>
            <a:r>
              <a:rPr lang="ru-RU" b="1" dirty="0" err="1"/>
              <a:t>Дисконтні</a:t>
            </a:r>
            <a:r>
              <a:rPr lang="ru-RU" b="1" dirty="0"/>
              <a:t> </a:t>
            </a:r>
            <a:r>
              <a:rPr lang="ru-RU" b="1" dirty="0" err="1"/>
              <a:t>облігації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облігації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розміщуються</a:t>
            </a:r>
            <a:r>
              <a:rPr lang="ru-RU" dirty="0"/>
              <a:t> за </a:t>
            </a:r>
            <a:r>
              <a:rPr lang="ru-RU" dirty="0" err="1"/>
              <a:t>ціною</a:t>
            </a:r>
            <a:r>
              <a:rPr lang="ru-RU" dirty="0"/>
              <a:t>, </a:t>
            </a:r>
            <a:r>
              <a:rPr lang="ru-RU" dirty="0" err="1"/>
              <a:t>нижчою</a:t>
            </a:r>
            <a:r>
              <a:rPr lang="ru-RU" dirty="0"/>
              <a:t> за </a:t>
            </a:r>
            <a:r>
              <a:rPr lang="ru-RU" dirty="0" err="1"/>
              <a:t>їхню</a:t>
            </a:r>
            <a:r>
              <a:rPr lang="ru-RU" dirty="0"/>
              <a:t> </a:t>
            </a:r>
            <a:r>
              <a:rPr lang="ru-RU" dirty="0" err="1"/>
              <a:t>номінальну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. </a:t>
            </a:r>
            <a:r>
              <a:rPr lang="ru-RU" dirty="0" err="1"/>
              <a:t>Різниця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ціною</a:t>
            </a:r>
            <a:r>
              <a:rPr lang="ru-RU" dirty="0"/>
              <a:t> </a:t>
            </a:r>
            <a:r>
              <a:rPr lang="ru-RU" dirty="0" err="1"/>
              <a:t>придбання</a:t>
            </a:r>
            <a:r>
              <a:rPr lang="ru-RU" dirty="0"/>
              <a:t> та </a:t>
            </a:r>
            <a:r>
              <a:rPr lang="ru-RU" dirty="0" err="1"/>
              <a:t>номінальною</a:t>
            </a:r>
            <a:r>
              <a:rPr lang="ru-RU" dirty="0"/>
              <a:t> </a:t>
            </a:r>
            <a:r>
              <a:rPr lang="ru-RU" dirty="0" err="1"/>
              <a:t>вартістю</a:t>
            </a:r>
            <a:r>
              <a:rPr lang="ru-RU" dirty="0"/>
              <a:t> </a:t>
            </a:r>
            <a:r>
              <a:rPr lang="ru-RU" dirty="0" err="1"/>
              <a:t>облігації</a:t>
            </a:r>
            <a:r>
              <a:rPr lang="ru-RU" dirty="0"/>
              <a:t>, яка </a:t>
            </a:r>
            <a:r>
              <a:rPr lang="ru-RU" dirty="0" err="1"/>
              <a:t>виплачується</a:t>
            </a:r>
            <a:r>
              <a:rPr lang="ru-RU" dirty="0"/>
              <a:t> </a:t>
            </a:r>
            <a:r>
              <a:rPr lang="ru-RU" dirty="0" err="1"/>
              <a:t>власнику</a:t>
            </a:r>
            <a:r>
              <a:rPr lang="ru-RU" dirty="0"/>
              <a:t> </a:t>
            </a:r>
            <a:r>
              <a:rPr lang="ru-RU" dirty="0" err="1"/>
              <a:t>облігації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погашення</a:t>
            </a:r>
            <a:r>
              <a:rPr lang="ru-RU" dirty="0"/>
              <a:t>, становить </a:t>
            </a:r>
            <a:r>
              <a:rPr lang="ru-RU" dirty="0" err="1"/>
              <a:t>дохід</a:t>
            </a:r>
            <a:r>
              <a:rPr lang="ru-RU" dirty="0"/>
              <a:t> (дисконт) за </a:t>
            </a:r>
            <a:r>
              <a:rPr lang="ru-RU" dirty="0" err="1"/>
              <a:t>облігацією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56380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491319"/>
            <a:ext cx="10018713" cy="5745708"/>
          </a:xfrm>
        </p:spPr>
        <p:txBody>
          <a:bodyPr anchor="t">
            <a:normAutofit/>
          </a:bodyPr>
          <a:lstStyle/>
          <a:p>
            <a:r>
              <a:rPr lang="ru-RU" b="1" dirty="0" err="1"/>
              <a:t>Казначейське</a:t>
            </a:r>
            <a:r>
              <a:rPr lang="ru-RU" b="1" dirty="0"/>
              <a:t> </a:t>
            </a:r>
            <a:r>
              <a:rPr lang="ru-RU" b="1" dirty="0" err="1"/>
              <a:t>зобов’язання</a:t>
            </a:r>
            <a:r>
              <a:rPr lang="ru-RU" b="1" dirty="0"/>
              <a:t> </a:t>
            </a:r>
            <a:r>
              <a:rPr lang="ru-RU" b="1" dirty="0" err="1"/>
              <a:t>України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державний</a:t>
            </a:r>
            <a:r>
              <a:rPr lang="ru-RU" dirty="0"/>
              <a:t> </a:t>
            </a:r>
            <a:r>
              <a:rPr lang="ru-RU" dirty="0" err="1"/>
              <a:t>цінний</a:t>
            </a:r>
            <a:r>
              <a:rPr lang="ru-RU" dirty="0"/>
              <a:t> </a:t>
            </a:r>
            <a:r>
              <a:rPr lang="ru-RU" dirty="0" err="1"/>
              <a:t>папір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розміщується</a:t>
            </a:r>
            <a:r>
              <a:rPr lang="ru-RU" dirty="0"/>
              <a:t> </a:t>
            </a:r>
            <a:r>
              <a:rPr lang="ru-RU" dirty="0" err="1"/>
              <a:t>виключно</a:t>
            </a:r>
            <a:r>
              <a:rPr lang="ru-RU" dirty="0"/>
              <a:t> на </a:t>
            </a:r>
            <a:r>
              <a:rPr lang="ru-RU" dirty="0" err="1"/>
              <a:t>добровільних</a:t>
            </a:r>
            <a:r>
              <a:rPr lang="ru-RU" dirty="0"/>
              <a:t> засадах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та </a:t>
            </a:r>
            <a:r>
              <a:rPr lang="ru-RU" dirty="0" err="1"/>
              <a:t>посвідчує</a:t>
            </a:r>
            <a:r>
              <a:rPr lang="ru-RU" dirty="0"/>
              <a:t> факт </a:t>
            </a:r>
            <a:r>
              <a:rPr lang="ru-RU" dirty="0" err="1"/>
              <a:t>заборгованості</a:t>
            </a:r>
            <a:r>
              <a:rPr lang="ru-RU" dirty="0"/>
              <a:t> Державного бюджету </a:t>
            </a:r>
            <a:r>
              <a:rPr lang="ru-RU" dirty="0" err="1"/>
              <a:t>України</a:t>
            </a:r>
            <a:r>
              <a:rPr lang="ru-RU" dirty="0"/>
              <a:t> перед </a:t>
            </a:r>
            <a:r>
              <a:rPr lang="ru-RU" dirty="0" err="1"/>
              <a:t>власником</a:t>
            </a:r>
            <a:r>
              <a:rPr lang="ru-RU" dirty="0"/>
              <a:t> </a:t>
            </a:r>
            <a:r>
              <a:rPr lang="ru-RU" dirty="0" err="1"/>
              <a:t>казначейського</a:t>
            </a:r>
            <a:r>
              <a:rPr lang="ru-RU" dirty="0"/>
              <a:t> </a:t>
            </a:r>
            <a:r>
              <a:rPr lang="ru-RU" dirty="0" err="1"/>
              <a:t>зобов’язання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надає</a:t>
            </a:r>
            <a:r>
              <a:rPr lang="ru-RU" dirty="0"/>
              <a:t> </a:t>
            </a:r>
            <a:r>
              <a:rPr lang="ru-RU" dirty="0" err="1"/>
              <a:t>власнику</a:t>
            </a:r>
            <a:r>
              <a:rPr lang="ru-RU" dirty="0"/>
              <a:t> право на </a:t>
            </a:r>
            <a:r>
              <a:rPr lang="ru-RU" dirty="0" err="1"/>
              <a:t>отримання</a:t>
            </a:r>
            <a:r>
              <a:rPr lang="ru-RU" dirty="0"/>
              <a:t> грошового доходу та </a:t>
            </a:r>
            <a:r>
              <a:rPr lang="ru-RU" dirty="0" err="1"/>
              <a:t>погашається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умов </a:t>
            </a:r>
            <a:r>
              <a:rPr lang="ru-RU" dirty="0" err="1"/>
              <a:t>розміщення</a:t>
            </a:r>
            <a:r>
              <a:rPr lang="ru-RU" dirty="0"/>
              <a:t> </a:t>
            </a:r>
            <a:r>
              <a:rPr lang="ru-RU" dirty="0" err="1"/>
              <a:t>казначейських</a:t>
            </a:r>
            <a:r>
              <a:rPr lang="ru-RU" dirty="0"/>
              <a:t> </a:t>
            </a:r>
            <a:r>
              <a:rPr lang="ru-RU" dirty="0" err="1"/>
              <a:t>зобов’язань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 </a:t>
            </a:r>
            <a:r>
              <a:rPr lang="ru-RU" dirty="0" err="1"/>
              <a:t>Номінальна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 </a:t>
            </a:r>
            <a:r>
              <a:rPr lang="ru-RU" dirty="0" err="1"/>
              <a:t>казначейських</a:t>
            </a:r>
            <a:r>
              <a:rPr lang="ru-RU" dirty="0"/>
              <a:t> </a:t>
            </a:r>
            <a:r>
              <a:rPr lang="ru-RU" dirty="0" err="1"/>
              <a:t>зобов’язань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визначена</a:t>
            </a:r>
            <a:r>
              <a:rPr lang="ru-RU" dirty="0"/>
              <a:t> у </a:t>
            </a:r>
            <a:r>
              <a:rPr lang="ru-RU" dirty="0" err="1"/>
              <a:t>національній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іноземній</a:t>
            </a:r>
            <a:r>
              <a:rPr lang="ru-RU" dirty="0"/>
              <a:t> </a:t>
            </a:r>
            <a:r>
              <a:rPr lang="ru-RU" dirty="0" err="1"/>
              <a:t>валюті</a:t>
            </a:r>
            <a:r>
              <a:rPr lang="ru-RU" dirty="0" smtClean="0"/>
              <a:t>.</a:t>
            </a:r>
          </a:p>
          <a:p>
            <a:r>
              <a:rPr lang="ru-RU" b="1" dirty="0"/>
              <a:t>Вексель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цінний</a:t>
            </a:r>
            <a:r>
              <a:rPr lang="ru-RU" dirty="0"/>
              <a:t> </a:t>
            </a:r>
            <a:r>
              <a:rPr lang="ru-RU" dirty="0" err="1"/>
              <a:t>папір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посвідчує</a:t>
            </a:r>
            <a:r>
              <a:rPr lang="ru-RU" dirty="0"/>
              <a:t> </a:t>
            </a:r>
            <a:r>
              <a:rPr lang="ru-RU" dirty="0" err="1"/>
              <a:t>безумовне</a:t>
            </a:r>
            <a:r>
              <a:rPr lang="ru-RU" dirty="0"/>
              <a:t> </a:t>
            </a:r>
            <a:r>
              <a:rPr lang="ru-RU" dirty="0" err="1"/>
              <a:t>грошове</a:t>
            </a:r>
            <a:r>
              <a:rPr lang="ru-RU" dirty="0"/>
              <a:t> </a:t>
            </a:r>
            <a:r>
              <a:rPr lang="ru-RU" dirty="0" err="1"/>
              <a:t>зобов’язання</a:t>
            </a:r>
            <a:r>
              <a:rPr lang="ru-RU" dirty="0"/>
              <a:t> </a:t>
            </a:r>
            <a:r>
              <a:rPr lang="ru-RU" dirty="0" err="1"/>
              <a:t>векселедавця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наказ </a:t>
            </a:r>
            <a:r>
              <a:rPr lang="ru-RU" dirty="0" err="1"/>
              <a:t>третій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 </a:t>
            </a:r>
            <a:r>
              <a:rPr lang="ru-RU" dirty="0" err="1"/>
              <a:t>сплатити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настання</a:t>
            </a:r>
            <a:r>
              <a:rPr lang="ru-RU" dirty="0"/>
              <a:t> строку платежу </a:t>
            </a:r>
            <a:r>
              <a:rPr lang="ru-RU" dirty="0" err="1"/>
              <a:t>визначену</a:t>
            </a:r>
            <a:r>
              <a:rPr lang="ru-RU" dirty="0"/>
              <a:t> суму </a:t>
            </a:r>
            <a:r>
              <a:rPr lang="ru-RU" dirty="0" err="1"/>
              <a:t>власнику</a:t>
            </a:r>
            <a:r>
              <a:rPr lang="ru-RU" dirty="0"/>
              <a:t> векселя (векселедержателю).</a:t>
            </a:r>
          </a:p>
          <a:p>
            <a:pPr marL="0" indent="0">
              <a:buNone/>
            </a:pPr>
            <a:r>
              <a:rPr lang="ru-RU" dirty="0" err="1" smtClean="0"/>
              <a:t>Векселі</a:t>
            </a:r>
            <a:r>
              <a:rPr lang="ru-RU" dirty="0" smtClean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прості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переказні</a:t>
            </a:r>
            <a:r>
              <a:rPr lang="ru-RU" dirty="0"/>
              <a:t> та </a:t>
            </a:r>
            <a:r>
              <a:rPr lang="ru-RU" dirty="0" err="1"/>
              <a:t>існують</a:t>
            </a:r>
            <a:r>
              <a:rPr lang="ru-RU" dirty="0"/>
              <a:t> </a:t>
            </a:r>
            <a:r>
              <a:rPr lang="ru-RU" dirty="0" err="1"/>
              <a:t>виключно</a:t>
            </a:r>
            <a:r>
              <a:rPr lang="ru-RU" dirty="0"/>
              <a:t> у </a:t>
            </a:r>
            <a:r>
              <a:rPr lang="ru-RU" dirty="0" err="1"/>
              <a:t>паперовій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31401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491319"/>
            <a:ext cx="10018713" cy="5299881"/>
          </a:xfrm>
        </p:spPr>
        <p:txBody>
          <a:bodyPr anchor="t"/>
          <a:lstStyle/>
          <a:p>
            <a:r>
              <a:rPr lang="uk-UA" dirty="0"/>
              <a:t>3. </a:t>
            </a:r>
            <a:r>
              <a:rPr lang="ru-RU" dirty="0" err="1"/>
              <a:t>Державне</a:t>
            </a:r>
            <a:r>
              <a:rPr lang="ru-RU" dirty="0"/>
              <a:t>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фінансового</a:t>
            </a:r>
            <a:r>
              <a:rPr lang="ru-RU" dirty="0"/>
              <a:t> ринку </a:t>
            </a:r>
            <a:r>
              <a:rPr lang="ru-RU" dirty="0" err="1"/>
              <a:t>України</a:t>
            </a:r>
            <a:endParaRPr lang="uk-UA" dirty="0" smtClean="0"/>
          </a:p>
          <a:p>
            <a:endParaRPr lang="uk-UA" sz="1800" dirty="0" smtClean="0"/>
          </a:p>
          <a:p>
            <a:r>
              <a:rPr lang="ru-RU" sz="1800" dirty="0"/>
              <a:t> </a:t>
            </a:r>
            <a:r>
              <a:rPr lang="ru-RU" sz="1800" dirty="0" err="1"/>
              <a:t>Регулювання</a:t>
            </a:r>
            <a:r>
              <a:rPr lang="ru-RU" sz="1800" dirty="0"/>
              <a:t> </a:t>
            </a:r>
            <a:r>
              <a:rPr lang="ru-RU" sz="1800" dirty="0" err="1"/>
              <a:t>ринків</a:t>
            </a:r>
            <a:r>
              <a:rPr lang="ru-RU" sz="1800" dirty="0"/>
              <a:t> </a:t>
            </a:r>
            <a:r>
              <a:rPr lang="ru-RU" sz="1800" dirty="0" err="1"/>
              <a:t>капіталу</a:t>
            </a:r>
            <a:r>
              <a:rPr lang="ru-RU" sz="1800" dirty="0"/>
              <a:t> </a:t>
            </a:r>
            <a:r>
              <a:rPr lang="ru-RU" sz="1800" dirty="0" err="1"/>
              <a:t>здійснюють</a:t>
            </a:r>
            <a:r>
              <a:rPr lang="ru-RU" sz="1800" dirty="0"/>
              <a:t> держава та </a:t>
            </a:r>
            <a:r>
              <a:rPr lang="ru-RU" sz="1800" dirty="0" err="1"/>
              <a:t>саморегулівні</a:t>
            </a:r>
            <a:r>
              <a:rPr lang="ru-RU" sz="1800" dirty="0"/>
              <a:t> </a:t>
            </a:r>
            <a:r>
              <a:rPr lang="ru-RU" sz="1800" dirty="0" err="1"/>
              <a:t>організації</a:t>
            </a:r>
            <a:r>
              <a:rPr lang="ru-RU" sz="1800" dirty="0"/>
              <a:t>.</a:t>
            </a:r>
          </a:p>
          <a:p>
            <a:r>
              <a:rPr lang="ru-RU" sz="1800" dirty="0"/>
              <a:t>2. </a:t>
            </a:r>
            <a:r>
              <a:rPr lang="ru-RU" sz="1800" dirty="0" err="1"/>
              <a:t>Державне</a:t>
            </a:r>
            <a:r>
              <a:rPr lang="ru-RU" sz="1800" dirty="0"/>
              <a:t> </a:t>
            </a:r>
            <a:r>
              <a:rPr lang="ru-RU" sz="1800" dirty="0" err="1"/>
              <a:t>регулювання</a:t>
            </a:r>
            <a:r>
              <a:rPr lang="ru-RU" sz="1800" dirty="0"/>
              <a:t> </a:t>
            </a:r>
            <a:r>
              <a:rPr lang="ru-RU" sz="1800" dirty="0" err="1"/>
              <a:t>ринків</a:t>
            </a:r>
            <a:r>
              <a:rPr lang="ru-RU" sz="1800" dirty="0"/>
              <a:t> </a:t>
            </a:r>
            <a:r>
              <a:rPr lang="ru-RU" sz="1800" dirty="0" err="1"/>
              <a:t>капіталу</a:t>
            </a:r>
            <a:r>
              <a:rPr lang="ru-RU" sz="1800" dirty="0"/>
              <a:t> </a:t>
            </a:r>
            <a:r>
              <a:rPr lang="ru-RU" sz="1800" dirty="0" err="1"/>
              <a:t>здійснюють</a:t>
            </a:r>
            <a:r>
              <a:rPr lang="ru-RU" sz="1800" dirty="0"/>
              <a:t> </a:t>
            </a:r>
            <a:r>
              <a:rPr lang="ru-RU" sz="1800" dirty="0" err="1"/>
              <a:t>Національна</a:t>
            </a:r>
            <a:r>
              <a:rPr lang="ru-RU" sz="1800" dirty="0"/>
              <a:t> </a:t>
            </a:r>
            <a:r>
              <a:rPr lang="ru-RU" sz="1800" dirty="0" err="1"/>
              <a:t>комісія</a:t>
            </a:r>
            <a:r>
              <a:rPr lang="ru-RU" sz="1800" dirty="0"/>
              <a:t> з </a:t>
            </a:r>
            <a:r>
              <a:rPr lang="ru-RU" sz="1800" dirty="0" err="1"/>
              <a:t>цінних</a:t>
            </a:r>
            <a:r>
              <a:rPr lang="ru-RU" sz="1800" dirty="0"/>
              <a:t> </a:t>
            </a:r>
            <a:r>
              <a:rPr lang="ru-RU" sz="1800" dirty="0" err="1"/>
              <a:t>паперів</a:t>
            </a:r>
            <a:r>
              <a:rPr lang="ru-RU" sz="1800" dirty="0"/>
              <a:t> та фондового ринку, а </a:t>
            </a:r>
            <a:r>
              <a:rPr lang="ru-RU" sz="1800" dirty="0" err="1"/>
              <a:t>також</a:t>
            </a:r>
            <a:r>
              <a:rPr lang="ru-RU" sz="1800" dirty="0"/>
              <a:t> </a:t>
            </a:r>
            <a:r>
              <a:rPr lang="ru-RU" sz="1800" dirty="0" err="1"/>
              <a:t>інші</a:t>
            </a:r>
            <a:r>
              <a:rPr lang="ru-RU" sz="1800" dirty="0"/>
              <a:t> </a:t>
            </a:r>
            <a:r>
              <a:rPr lang="ru-RU" sz="1800" dirty="0" err="1"/>
              <a:t>державні</a:t>
            </a:r>
            <a:r>
              <a:rPr lang="ru-RU" sz="1800" dirty="0"/>
              <a:t> </a:t>
            </a:r>
            <a:r>
              <a:rPr lang="ru-RU" sz="1800" dirty="0" err="1"/>
              <a:t>органи</a:t>
            </a:r>
            <a:r>
              <a:rPr lang="ru-RU" sz="1800" dirty="0"/>
              <a:t> у межах </a:t>
            </a:r>
            <a:r>
              <a:rPr lang="ru-RU" sz="1800" dirty="0" err="1"/>
              <a:t>повноважень</a:t>
            </a:r>
            <a:r>
              <a:rPr lang="ru-RU" sz="1800" dirty="0"/>
              <a:t>, </a:t>
            </a:r>
            <a:r>
              <a:rPr lang="ru-RU" sz="1800" dirty="0" err="1"/>
              <a:t>визначених</a:t>
            </a:r>
            <a:r>
              <a:rPr lang="ru-RU" sz="1800" dirty="0"/>
              <a:t> законом.</a:t>
            </a:r>
          </a:p>
          <a:p>
            <a:r>
              <a:rPr lang="ru-RU" sz="1800" dirty="0"/>
              <a:t>3. </a:t>
            </a:r>
            <a:r>
              <a:rPr lang="ru-RU" sz="1800" dirty="0" err="1"/>
              <a:t>Державне</a:t>
            </a:r>
            <a:r>
              <a:rPr lang="ru-RU" sz="1800" dirty="0"/>
              <a:t> </a:t>
            </a:r>
            <a:r>
              <a:rPr lang="ru-RU" sz="1800" dirty="0" err="1"/>
              <a:t>регулювання</a:t>
            </a:r>
            <a:r>
              <a:rPr lang="ru-RU" sz="1800" dirty="0"/>
              <a:t> </a:t>
            </a:r>
            <a:r>
              <a:rPr lang="ru-RU" sz="1800" dirty="0" err="1"/>
              <a:t>регульованих</a:t>
            </a:r>
            <a:r>
              <a:rPr lang="ru-RU" sz="1800" dirty="0"/>
              <a:t> </a:t>
            </a:r>
            <a:r>
              <a:rPr lang="ru-RU" sz="1800" dirty="0" err="1"/>
              <a:t>грошових</a:t>
            </a:r>
            <a:r>
              <a:rPr lang="ru-RU" sz="1800" dirty="0"/>
              <a:t> </a:t>
            </a:r>
            <a:r>
              <a:rPr lang="ru-RU" sz="1800" dirty="0" err="1"/>
              <a:t>ринків</a:t>
            </a:r>
            <a:r>
              <a:rPr lang="ru-RU" sz="1800" dirty="0"/>
              <a:t> </a:t>
            </a:r>
            <a:r>
              <a:rPr lang="ru-RU" sz="1800" dirty="0" err="1"/>
              <a:t>здійснюється</a:t>
            </a:r>
            <a:r>
              <a:rPr lang="ru-RU" sz="1800" dirty="0"/>
              <a:t>:</a:t>
            </a:r>
          </a:p>
          <a:p>
            <a:r>
              <a:rPr lang="ru-RU" sz="1800" dirty="0"/>
              <a:t>1) </a:t>
            </a:r>
            <a:r>
              <a:rPr lang="ru-RU" sz="1800" dirty="0" err="1"/>
              <a:t>Національною</a:t>
            </a:r>
            <a:r>
              <a:rPr lang="ru-RU" sz="1800" dirty="0"/>
              <a:t> </a:t>
            </a:r>
            <a:r>
              <a:rPr lang="ru-RU" sz="1800" dirty="0" err="1"/>
              <a:t>комісією</a:t>
            </a:r>
            <a:r>
              <a:rPr lang="ru-RU" sz="1800" dirty="0"/>
              <a:t> з </a:t>
            </a:r>
            <a:r>
              <a:rPr lang="ru-RU" sz="1800" dirty="0" err="1"/>
              <a:t>цінних</a:t>
            </a:r>
            <a:r>
              <a:rPr lang="ru-RU" sz="1800" dirty="0"/>
              <a:t> </a:t>
            </a:r>
            <a:r>
              <a:rPr lang="ru-RU" sz="1800" dirty="0" err="1"/>
              <a:t>паперів</a:t>
            </a:r>
            <a:r>
              <a:rPr lang="ru-RU" sz="1800" dirty="0"/>
              <a:t> та фондового ринку - </a:t>
            </a:r>
            <a:r>
              <a:rPr lang="ru-RU" sz="1800" dirty="0" err="1"/>
              <a:t>щодо</a:t>
            </a:r>
            <a:r>
              <a:rPr lang="ru-RU" sz="1800" dirty="0"/>
              <a:t> правил </a:t>
            </a:r>
            <a:r>
              <a:rPr lang="ru-RU" sz="1800" dirty="0" err="1"/>
              <a:t>функціонування</a:t>
            </a:r>
            <a:r>
              <a:rPr lang="ru-RU" sz="1800" dirty="0"/>
              <a:t> </a:t>
            </a:r>
            <a:r>
              <a:rPr lang="ru-RU" sz="1800" dirty="0" err="1"/>
              <a:t>регульованого</a:t>
            </a:r>
            <a:r>
              <a:rPr lang="ru-RU" sz="1800" dirty="0"/>
              <a:t> ринку, </a:t>
            </a:r>
            <a:r>
              <a:rPr lang="ru-RU" sz="1800" dirty="0" err="1"/>
              <a:t>клірингу</a:t>
            </a:r>
            <a:r>
              <a:rPr lang="ru-RU" sz="1800" dirty="0"/>
              <a:t> </a:t>
            </a:r>
            <a:r>
              <a:rPr lang="ru-RU" sz="1800" dirty="0" err="1"/>
              <a:t>зобов’язань</a:t>
            </a:r>
            <a:r>
              <a:rPr lang="ru-RU" sz="1800" dirty="0"/>
              <a:t> за договорами, </a:t>
            </a:r>
            <a:r>
              <a:rPr lang="ru-RU" sz="1800" dirty="0" err="1"/>
              <a:t>укладеними</a:t>
            </a:r>
            <a:r>
              <a:rPr lang="ru-RU" sz="1800" dirty="0"/>
              <a:t> на такому ринку, а </a:t>
            </a:r>
            <a:r>
              <a:rPr lang="ru-RU" sz="1800" dirty="0" err="1"/>
              <a:t>також</a:t>
            </a:r>
            <a:r>
              <a:rPr lang="ru-RU" sz="1800" dirty="0"/>
              <a:t> </a:t>
            </a:r>
            <a:r>
              <a:rPr lang="ru-RU" sz="1800" dirty="0" err="1"/>
              <a:t>протидії</a:t>
            </a:r>
            <a:r>
              <a:rPr lang="ru-RU" sz="1800" dirty="0"/>
              <a:t> </a:t>
            </a:r>
            <a:r>
              <a:rPr lang="ru-RU" sz="1800" dirty="0" err="1"/>
              <a:t>маніпулюванню</a:t>
            </a:r>
            <a:r>
              <a:rPr lang="ru-RU" sz="1800" dirty="0"/>
              <a:t> та </a:t>
            </a:r>
            <a:r>
              <a:rPr lang="ru-RU" sz="1800" dirty="0" err="1"/>
              <a:t>іншим</a:t>
            </a:r>
            <a:r>
              <a:rPr lang="ru-RU" sz="1800" dirty="0"/>
              <a:t> </a:t>
            </a:r>
            <a:r>
              <a:rPr lang="ru-RU" sz="1800" dirty="0" err="1"/>
              <a:t>зловживанням</a:t>
            </a:r>
            <a:r>
              <a:rPr lang="ru-RU" sz="1800" dirty="0"/>
              <a:t> на такому </a:t>
            </a:r>
            <a:r>
              <a:rPr lang="ru-RU" sz="1800" dirty="0" err="1"/>
              <a:t>регульованому</a:t>
            </a:r>
            <a:r>
              <a:rPr lang="ru-RU" sz="1800" dirty="0"/>
              <a:t> грошовому ринку;</a:t>
            </a:r>
          </a:p>
          <a:p>
            <a:r>
              <a:rPr lang="ru-RU" sz="1800" dirty="0"/>
              <a:t>2) </a:t>
            </a:r>
            <a:r>
              <a:rPr lang="ru-RU" sz="1800" dirty="0" err="1"/>
              <a:t>Національним</a:t>
            </a:r>
            <a:r>
              <a:rPr lang="ru-RU" sz="1800" dirty="0"/>
              <a:t> банком </a:t>
            </a:r>
            <a:r>
              <a:rPr lang="ru-RU" sz="1800" dirty="0" err="1"/>
              <a:t>України</a:t>
            </a:r>
            <a:r>
              <a:rPr lang="ru-RU" sz="1800" dirty="0"/>
              <a:t> - </a:t>
            </a:r>
            <a:r>
              <a:rPr lang="ru-RU" sz="1800" dirty="0" err="1"/>
              <a:t>щодо</a:t>
            </a:r>
            <a:r>
              <a:rPr lang="ru-RU" sz="1800" dirty="0"/>
              <a:t> правил поставки </a:t>
            </a:r>
            <a:r>
              <a:rPr lang="ru-RU" sz="1800" dirty="0" err="1"/>
              <a:t>інструментів</a:t>
            </a:r>
            <a:r>
              <a:rPr lang="ru-RU" sz="1800" dirty="0"/>
              <a:t> грошового ринку (</a:t>
            </a:r>
            <a:r>
              <a:rPr lang="ru-RU" sz="1800" dirty="0" err="1"/>
              <a:t>крім</a:t>
            </a:r>
            <a:r>
              <a:rPr lang="ru-RU" sz="1800" dirty="0"/>
              <a:t> </a:t>
            </a:r>
            <a:r>
              <a:rPr lang="ru-RU" sz="1800" dirty="0" err="1"/>
              <a:t>цінних</a:t>
            </a:r>
            <a:r>
              <a:rPr lang="ru-RU" sz="1800" dirty="0"/>
              <a:t> </a:t>
            </a:r>
            <a:r>
              <a:rPr lang="ru-RU" sz="1800" dirty="0" err="1"/>
              <a:t>паперів</a:t>
            </a:r>
            <a:r>
              <a:rPr lang="ru-RU" sz="1800" dirty="0"/>
              <a:t>) та </a:t>
            </a:r>
            <a:r>
              <a:rPr lang="ru-RU" sz="1800" dirty="0" err="1"/>
              <a:t>валютних</a:t>
            </a:r>
            <a:r>
              <a:rPr lang="ru-RU" sz="1800" dirty="0"/>
              <a:t> </a:t>
            </a:r>
            <a:r>
              <a:rPr lang="ru-RU" sz="1800" dirty="0" err="1"/>
              <a:t>цінностей</a:t>
            </a:r>
            <a:r>
              <a:rPr lang="ru-RU" sz="1800" dirty="0"/>
              <a:t>, </a:t>
            </a:r>
            <a:r>
              <a:rPr lang="ru-RU" sz="1800" dirty="0" err="1"/>
              <a:t>допущених</a:t>
            </a:r>
            <a:r>
              <a:rPr lang="ru-RU" sz="1800" dirty="0"/>
              <a:t> до </a:t>
            </a:r>
            <a:r>
              <a:rPr lang="ru-RU" sz="1800" dirty="0" err="1"/>
              <a:t>торгів</a:t>
            </a:r>
            <a:r>
              <a:rPr lang="ru-RU" sz="1800" dirty="0"/>
              <a:t> на такому ринку.</a:t>
            </a:r>
          </a:p>
          <a:p>
            <a:endParaRPr lang="ru-RU" sz="1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79947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491319"/>
            <a:ext cx="10018713" cy="5299881"/>
          </a:xfrm>
        </p:spPr>
        <p:txBody>
          <a:bodyPr>
            <a:normAutofit fontScale="85000" lnSpcReduction="10000"/>
          </a:bodyPr>
          <a:lstStyle/>
          <a:p>
            <a:pPr indent="457200" algn="just">
              <a:lnSpc>
                <a:spcPct val="120000"/>
              </a:lnSpc>
            </a:pPr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нагляд</a:t>
            </a:r>
            <a:r>
              <a:rPr lang="ru-RU" dirty="0"/>
              <a:t> і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 для </a:t>
            </a:r>
            <a:r>
              <a:rPr lang="ru-RU" dirty="0" err="1"/>
              <a:t>сприяння</a:t>
            </a:r>
            <a:r>
              <a:rPr lang="ru-RU" dirty="0"/>
              <a:t> </a:t>
            </a:r>
            <a:r>
              <a:rPr lang="ru-RU" dirty="0" err="1"/>
              <a:t>безпеці</a:t>
            </a:r>
            <a:r>
              <a:rPr lang="ru-RU" dirty="0"/>
              <a:t> та </a:t>
            </a:r>
            <a:r>
              <a:rPr lang="ru-RU" dirty="0" err="1"/>
              <a:t>фінансовій</a:t>
            </a:r>
            <a:r>
              <a:rPr lang="ru-RU" dirty="0"/>
              <a:t> </a:t>
            </a:r>
            <a:r>
              <a:rPr lang="ru-RU" dirty="0" err="1"/>
              <a:t>стабільності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 </a:t>
            </a:r>
            <a:r>
              <a:rPr lang="ru-RU" dirty="0" err="1"/>
              <a:t>Банківський</a:t>
            </a:r>
            <a:r>
              <a:rPr lang="ru-RU" dirty="0"/>
              <a:t> </a:t>
            </a:r>
            <a:r>
              <a:rPr lang="ru-RU" dirty="0" err="1"/>
              <a:t>нагляд</a:t>
            </a:r>
            <a:r>
              <a:rPr lang="ru-RU" dirty="0"/>
              <a:t> </a:t>
            </a:r>
            <a:r>
              <a:rPr lang="ru-RU" dirty="0" err="1"/>
              <a:t>надає</a:t>
            </a:r>
            <a:r>
              <a:rPr lang="ru-RU" dirty="0"/>
              <a:t> </a:t>
            </a:r>
            <a:r>
              <a:rPr lang="ru-RU" dirty="0" err="1"/>
              <a:t>клієнтам</a:t>
            </a:r>
            <a:r>
              <a:rPr lang="ru-RU" dirty="0"/>
              <a:t>, </a:t>
            </a:r>
            <a:r>
              <a:rPr lang="ru-RU" dirty="0" err="1"/>
              <a:t>вкладникам</a:t>
            </a:r>
            <a:r>
              <a:rPr lang="ru-RU" dirty="0"/>
              <a:t>, кредиторам і </a:t>
            </a:r>
            <a:r>
              <a:rPr lang="ru-RU" dirty="0" err="1"/>
              <a:t>позичальникам</a:t>
            </a:r>
            <a:r>
              <a:rPr lang="ru-RU" dirty="0"/>
              <a:t> </a:t>
            </a:r>
            <a:r>
              <a:rPr lang="ru-RU" dirty="0" err="1"/>
              <a:t>упевненість</a:t>
            </a:r>
            <a:r>
              <a:rPr lang="ru-RU" dirty="0"/>
              <a:t> у тому, </a:t>
            </a:r>
            <a:r>
              <a:rPr lang="ru-RU" dirty="0" err="1"/>
              <a:t>що</a:t>
            </a:r>
            <a:r>
              <a:rPr lang="ru-RU" dirty="0"/>
              <a:t> банки </a:t>
            </a:r>
            <a:r>
              <a:rPr lang="ru-RU" dirty="0" err="1"/>
              <a:t>стабільно</a:t>
            </a:r>
            <a:r>
              <a:rPr lang="ru-RU" dirty="0"/>
              <a:t> </a:t>
            </a:r>
            <a:r>
              <a:rPr lang="ru-RU" dirty="0" err="1"/>
              <a:t>працюють</a:t>
            </a:r>
            <a:r>
              <a:rPr lang="ru-RU" dirty="0"/>
              <a:t>, </a:t>
            </a:r>
            <a:r>
              <a:rPr lang="ru-RU" dirty="0" err="1"/>
              <a:t>своєчасно</a:t>
            </a:r>
            <a:r>
              <a:rPr lang="ru-RU" dirty="0"/>
              <a:t> та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виконують</a:t>
            </a:r>
            <a:r>
              <a:rPr lang="ru-RU" dirty="0"/>
              <a:t> </a:t>
            </a:r>
            <a:r>
              <a:rPr lang="ru-RU" dirty="0" err="1"/>
              <a:t>зобов’язання</a:t>
            </a:r>
            <a:r>
              <a:rPr lang="ru-RU" dirty="0" smtClean="0"/>
              <a:t>.</a:t>
            </a:r>
          </a:p>
          <a:p>
            <a:pPr indent="457200" algn="just">
              <a:lnSpc>
                <a:spcPct val="120000"/>
              </a:lnSpc>
            </a:pPr>
            <a:r>
              <a:rPr lang="ru-RU" dirty="0" err="1" smtClean="0"/>
              <a:t>Нагляд</a:t>
            </a:r>
            <a:r>
              <a:rPr lang="ru-RU" dirty="0" smtClean="0"/>
              <a:t>. </a:t>
            </a:r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/>
              <a:t>банк </a:t>
            </a:r>
            <a:r>
              <a:rPr lang="ru-RU" dirty="0" err="1"/>
              <a:t>вивчає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і </a:t>
            </a:r>
            <a:r>
              <a:rPr lang="ru-RU" dirty="0" err="1"/>
              <a:t>аналізує</a:t>
            </a:r>
            <a:r>
              <a:rPr lang="ru-RU" dirty="0"/>
              <a:t> </a:t>
            </a:r>
            <a:r>
              <a:rPr lang="ru-RU" dirty="0" err="1"/>
              <a:t>ризики</a:t>
            </a:r>
            <a:r>
              <a:rPr lang="ru-RU" dirty="0"/>
              <a:t> і </a:t>
            </a:r>
            <a:r>
              <a:rPr lang="ru-RU" dirty="0" err="1"/>
              <a:t>перспективи</a:t>
            </a:r>
            <a:r>
              <a:rPr lang="ru-RU" dirty="0"/>
              <a:t> кожного банку та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 err="1"/>
              <a:t>Регулювання</a:t>
            </a:r>
            <a:endParaRPr lang="ru-RU" dirty="0"/>
          </a:p>
          <a:p>
            <a:pPr fontAlgn="base"/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/>
              <a:t>створює</a:t>
            </a:r>
            <a:r>
              <a:rPr lang="ru-RU" dirty="0"/>
              <a:t> </a:t>
            </a:r>
            <a:r>
              <a:rPr lang="ru-RU" dirty="0" err="1"/>
              <a:t>правове</a:t>
            </a:r>
            <a:r>
              <a:rPr lang="ru-RU" dirty="0"/>
              <a:t> поле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 </a:t>
            </a:r>
            <a:r>
              <a:rPr lang="ru-RU" dirty="0" smtClean="0"/>
              <a:t>НБУ </a:t>
            </a:r>
            <a:r>
              <a:rPr lang="ru-RU" dirty="0" err="1" smtClean="0"/>
              <a:t>видає</a:t>
            </a:r>
            <a:r>
              <a:rPr lang="ru-RU" dirty="0" smtClean="0"/>
              <a:t> </a:t>
            </a:r>
            <a:r>
              <a:rPr lang="ru-RU" dirty="0" err="1" smtClean="0"/>
              <a:t>нормативні</a:t>
            </a:r>
            <a:r>
              <a:rPr lang="ru-RU" dirty="0" smtClean="0"/>
              <a:t> </a:t>
            </a:r>
            <a:r>
              <a:rPr lang="ru-RU" dirty="0" err="1"/>
              <a:t>документи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регламентують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та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, </a:t>
            </a:r>
            <a:r>
              <a:rPr lang="ru-RU" dirty="0" err="1"/>
              <a:t>їхні</a:t>
            </a:r>
            <a:r>
              <a:rPr lang="ru-RU" dirty="0"/>
              <a:t> </a:t>
            </a:r>
            <a:r>
              <a:rPr lang="ru-RU" dirty="0" err="1"/>
              <a:t>взаємовідносини</a:t>
            </a:r>
            <a:r>
              <a:rPr lang="ru-RU" dirty="0"/>
              <a:t> з </a:t>
            </a:r>
            <a:r>
              <a:rPr lang="ru-RU" dirty="0" err="1"/>
              <a:t>вкладниками</a:t>
            </a:r>
            <a:r>
              <a:rPr lang="ru-RU" dirty="0"/>
              <a:t> та кредиторами та </a:t>
            </a:r>
            <a:r>
              <a:rPr lang="ru-RU" dirty="0" err="1"/>
              <a:t>відповідальність</a:t>
            </a:r>
            <a:r>
              <a:rPr lang="ru-RU" dirty="0"/>
              <a:t> перед державою та </a:t>
            </a:r>
            <a:r>
              <a:rPr lang="ru-RU" dirty="0" err="1"/>
              <a:t>клієнтами</a:t>
            </a:r>
            <a:r>
              <a:rPr lang="ru-RU" dirty="0"/>
              <a:t>. Так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/>
              <a:t>конкурентне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 в </a:t>
            </a:r>
            <a:r>
              <a:rPr lang="ru-RU" dirty="0" err="1"/>
              <a:t>банківському</a:t>
            </a:r>
            <a:r>
              <a:rPr lang="ru-RU" dirty="0"/>
              <a:t> </a:t>
            </a:r>
            <a:r>
              <a:rPr lang="ru-RU" dirty="0" err="1"/>
              <a:t>секторі</a:t>
            </a:r>
            <a:r>
              <a:rPr lang="ru-RU" dirty="0"/>
              <a:t>.</a:t>
            </a:r>
          </a:p>
          <a:p>
            <a:pPr fontAlgn="base"/>
            <a:r>
              <a:rPr lang="ru-RU" dirty="0"/>
              <a:t>   </a:t>
            </a:r>
            <a:r>
              <a:rPr lang="ru-RU" dirty="0" err="1"/>
              <a:t>Орієнтиром</a:t>
            </a:r>
            <a:r>
              <a:rPr lang="ru-RU" dirty="0"/>
              <a:t> для </a:t>
            </a:r>
            <a:r>
              <a:rPr lang="ru-RU" dirty="0" smtClean="0"/>
              <a:t>НБУ </a:t>
            </a:r>
            <a:r>
              <a:rPr lang="ru-RU" dirty="0"/>
              <a:t>є </a:t>
            </a:r>
            <a:r>
              <a:rPr lang="ru-RU" dirty="0" err="1"/>
              <a:t>міжнародні</a:t>
            </a:r>
            <a:r>
              <a:rPr lang="ru-RU" dirty="0"/>
              <a:t> </a:t>
            </a:r>
            <a:r>
              <a:rPr lang="ru-RU" dirty="0" err="1"/>
              <a:t>стандарти</a:t>
            </a:r>
            <a:r>
              <a:rPr lang="ru-RU" dirty="0"/>
              <a:t> та </a:t>
            </a:r>
            <a:r>
              <a:rPr lang="ru-RU" dirty="0" err="1"/>
              <a:t>рекомендації</a:t>
            </a:r>
            <a:r>
              <a:rPr lang="ru-RU" dirty="0"/>
              <a:t> </a:t>
            </a:r>
            <a:r>
              <a:rPr lang="ru-RU" dirty="0" err="1"/>
              <a:t>Європейського</a:t>
            </a:r>
            <a:r>
              <a:rPr lang="ru-RU" dirty="0"/>
              <a:t> органу з </a:t>
            </a:r>
            <a:r>
              <a:rPr lang="ru-RU" dirty="0" err="1"/>
              <a:t>банківського</a:t>
            </a:r>
            <a:r>
              <a:rPr lang="ru-RU" dirty="0"/>
              <a:t> </a:t>
            </a:r>
            <a:r>
              <a:rPr lang="ru-RU" dirty="0" err="1"/>
              <a:t>нагляду</a:t>
            </a:r>
            <a:r>
              <a:rPr lang="ru-RU" dirty="0"/>
              <a:t> та </a:t>
            </a:r>
            <a:r>
              <a:rPr lang="ru-RU" dirty="0" err="1"/>
              <a:t>Базельського</a:t>
            </a:r>
            <a:r>
              <a:rPr lang="ru-RU" dirty="0"/>
              <a:t> </a:t>
            </a:r>
            <a:r>
              <a:rPr lang="ru-RU" dirty="0" err="1"/>
              <a:t>комітету</a:t>
            </a:r>
            <a:r>
              <a:rPr lang="ru-RU" dirty="0"/>
              <a:t> з </a:t>
            </a:r>
            <a:r>
              <a:rPr lang="ru-RU" dirty="0" err="1"/>
              <a:t>банківського</a:t>
            </a:r>
            <a:r>
              <a:rPr lang="ru-RU" dirty="0"/>
              <a:t> </a:t>
            </a:r>
            <a:r>
              <a:rPr lang="ru-RU" dirty="0" err="1"/>
              <a:t>нагляду</a:t>
            </a:r>
            <a:r>
              <a:rPr lang="ru-RU" dirty="0"/>
              <a:t>. Зараз </a:t>
            </a:r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/>
              <a:t>переглядає</a:t>
            </a:r>
            <a:r>
              <a:rPr lang="ru-RU" dirty="0"/>
              <a:t> </a:t>
            </a:r>
            <a:r>
              <a:rPr lang="ru-RU" dirty="0" err="1"/>
              <a:t>нормативні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наблизити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до директив </a:t>
            </a:r>
            <a:r>
              <a:rPr lang="ru-RU" dirty="0" err="1"/>
              <a:t>Європейського</a:t>
            </a:r>
            <a:r>
              <a:rPr lang="ru-RU" dirty="0"/>
              <a:t> Союзу на </a:t>
            </a:r>
            <a:r>
              <a:rPr lang="ru-RU" dirty="0" err="1"/>
              <a:t>виконання</a:t>
            </a:r>
            <a:r>
              <a:rPr lang="ru-RU" dirty="0"/>
              <a:t> Угоди про </a:t>
            </a:r>
            <a:r>
              <a:rPr lang="ru-RU" dirty="0" err="1"/>
              <a:t>асоціацію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Україною</a:t>
            </a:r>
            <a:r>
              <a:rPr lang="ru-RU" dirty="0"/>
              <a:t> та ЄС.</a:t>
            </a:r>
          </a:p>
          <a:p>
            <a:pPr indent="457200" algn="just">
              <a:lnSpc>
                <a:spcPct val="120000"/>
              </a:lnSpc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4484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341195"/>
            <a:ext cx="10018713" cy="5991366"/>
          </a:xfrm>
        </p:spPr>
        <p:txBody>
          <a:bodyPr>
            <a:normAutofit/>
          </a:bodyPr>
          <a:lstStyle/>
          <a:p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/>
              <a:t>регулює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ринку </a:t>
            </a:r>
            <a:r>
              <a:rPr lang="ru-RU" dirty="0" err="1"/>
              <a:t>небанківських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: </a:t>
            </a:r>
            <a:r>
              <a:rPr lang="ru-RU" dirty="0" err="1"/>
              <a:t>страховиків</a:t>
            </a:r>
            <a:r>
              <a:rPr lang="ru-RU" dirty="0"/>
              <a:t>, </a:t>
            </a:r>
            <a:r>
              <a:rPr lang="ru-RU" dirty="0" err="1"/>
              <a:t>кредитних</a:t>
            </a:r>
            <a:r>
              <a:rPr lang="ru-RU" dirty="0"/>
              <a:t> </a:t>
            </a:r>
            <a:r>
              <a:rPr lang="ru-RU" dirty="0" err="1"/>
              <a:t>спілок</a:t>
            </a:r>
            <a:r>
              <a:rPr lang="ru-RU" dirty="0"/>
              <a:t>,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компаній</a:t>
            </a:r>
            <a:r>
              <a:rPr lang="ru-RU" dirty="0"/>
              <a:t> та </a:t>
            </a:r>
            <a:r>
              <a:rPr lang="ru-RU" dirty="0" err="1"/>
              <a:t>лізингодавців</a:t>
            </a:r>
            <a:r>
              <a:rPr lang="ru-RU" dirty="0"/>
              <a:t>. </a:t>
            </a:r>
            <a:r>
              <a:rPr lang="ru-RU" dirty="0" err="1"/>
              <a:t>Регулювання</a:t>
            </a:r>
            <a:r>
              <a:rPr lang="ru-RU" dirty="0"/>
              <a:t> ринку </a:t>
            </a:r>
            <a:r>
              <a:rPr lang="ru-RU" dirty="0" err="1"/>
              <a:t>небанківських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з метою </a:t>
            </a:r>
            <a:r>
              <a:rPr lang="ru-RU" dirty="0" err="1"/>
              <a:t>дотримання</a:t>
            </a:r>
            <a:r>
              <a:rPr lang="ru-RU" dirty="0"/>
              <a:t> </a:t>
            </a:r>
            <a:r>
              <a:rPr lang="ru-RU" dirty="0" err="1"/>
              <a:t>учасниками</a:t>
            </a:r>
            <a:r>
              <a:rPr lang="ru-RU" dirty="0"/>
              <a:t> ринку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,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рівного</a:t>
            </a:r>
            <a:r>
              <a:rPr lang="ru-RU" dirty="0"/>
              <a:t> доступу до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, </a:t>
            </a:r>
            <a:r>
              <a:rPr lang="ru-RU" dirty="0" err="1"/>
              <a:t>захисту</a:t>
            </a:r>
            <a:r>
              <a:rPr lang="ru-RU" dirty="0"/>
              <a:t> прав та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, контролю за </a:t>
            </a:r>
            <a:r>
              <a:rPr lang="ru-RU" dirty="0" err="1"/>
              <a:t>прозорістю</a:t>
            </a:r>
            <a:r>
              <a:rPr lang="ru-RU" dirty="0"/>
              <a:t> та </a:t>
            </a:r>
            <a:r>
              <a:rPr lang="ru-RU" dirty="0" err="1"/>
              <a:t>відкритістю</a:t>
            </a:r>
            <a:r>
              <a:rPr lang="ru-RU" dirty="0"/>
              <a:t> ринку. </a:t>
            </a:r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/>
              <a:t>розробляє</a:t>
            </a:r>
            <a:r>
              <a:rPr lang="ru-RU" dirty="0"/>
              <a:t> та </a:t>
            </a:r>
            <a:r>
              <a:rPr lang="ru-RU" dirty="0" err="1"/>
              <a:t>впроваджує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регуляції</a:t>
            </a:r>
            <a:r>
              <a:rPr lang="ru-RU" dirty="0"/>
              <a:t>, </a:t>
            </a:r>
            <a:r>
              <a:rPr lang="ru-RU" dirty="0" err="1"/>
              <a:t>зважаючи</a:t>
            </a:r>
            <a:r>
              <a:rPr lang="ru-RU" dirty="0"/>
              <a:t> на </a:t>
            </a:r>
            <a:r>
              <a:rPr lang="ru-RU" dirty="0" err="1"/>
              <a:t>кращі</a:t>
            </a:r>
            <a:r>
              <a:rPr lang="ru-RU" dirty="0"/>
              <a:t> </a:t>
            </a:r>
            <a:r>
              <a:rPr lang="ru-RU" dirty="0" err="1"/>
              <a:t>міжнародні</a:t>
            </a:r>
            <a:r>
              <a:rPr lang="ru-RU" dirty="0"/>
              <a:t> </a:t>
            </a:r>
            <a:r>
              <a:rPr lang="ru-RU" dirty="0" err="1"/>
              <a:t>стандарти</a:t>
            </a:r>
            <a:r>
              <a:rPr lang="ru-RU" dirty="0"/>
              <a:t> та практики.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8099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45660"/>
            <a:ext cx="10018713" cy="6045957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20000"/>
              </a:lnSpc>
              <a:tabLst>
                <a:tab pos="3547110" algn="ctr"/>
              </a:tabLst>
            </a:pPr>
            <a:r>
              <a:rPr lang="ru-RU" b="1" dirty="0" err="1"/>
              <a:t>Національна</a:t>
            </a:r>
            <a:r>
              <a:rPr lang="ru-RU" b="1" dirty="0"/>
              <a:t> </a:t>
            </a:r>
            <a:r>
              <a:rPr lang="ru-RU" b="1" dirty="0" err="1"/>
              <a:t>комісія</a:t>
            </a:r>
            <a:r>
              <a:rPr lang="ru-RU" b="1" dirty="0"/>
              <a:t> з </a:t>
            </a:r>
            <a:r>
              <a:rPr lang="ru-RU" b="1" dirty="0" err="1"/>
              <a:t>цінних</a:t>
            </a:r>
            <a:r>
              <a:rPr lang="ru-RU" b="1" dirty="0"/>
              <a:t> </a:t>
            </a:r>
            <a:r>
              <a:rPr lang="ru-RU" b="1" dirty="0" err="1"/>
              <a:t>паперів</a:t>
            </a:r>
            <a:r>
              <a:rPr lang="ru-RU" b="1" dirty="0"/>
              <a:t> та фондового ринку </a:t>
            </a:r>
            <a:r>
              <a:rPr lang="ru-RU" dirty="0"/>
              <a:t>є </a:t>
            </a:r>
            <a:r>
              <a:rPr lang="ru-RU" dirty="0" err="1"/>
              <a:t>державним</a:t>
            </a:r>
            <a:r>
              <a:rPr lang="ru-RU" dirty="0"/>
              <a:t> </a:t>
            </a:r>
            <a:r>
              <a:rPr lang="ru-RU" dirty="0" err="1"/>
              <a:t>колегіальним</a:t>
            </a:r>
            <a:r>
              <a:rPr lang="ru-RU" dirty="0"/>
              <a:t> органом, </a:t>
            </a:r>
            <a:r>
              <a:rPr lang="ru-RU" dirty="0" err="1"/>
              <a:t>підпорядкованим</a:t>
            </a:r>
            <a:r>
              <a:rPr lang="ru-RU" dirty="0"/>
              <a:t> Президенту </a:t>
            </a:r>
            <a:r>
              <a:rPr lang="ru-RU" dirty="0" err="1"/>
              <a:t>України</a:t>
            </a:r>
            <a:r>
              <a:rPr lang="ru-RU" dirty="0"/>
              <a:t> та </a:t>
            </a:r>
            <a:r>
              <a:rPr lang="ru-RU" dirty="0" err="1"/>
              <a:t>підзвітним</a:t>
            </a:r>
            <a:r>
              <a:rPr lang="ru-RU" dirty="0"/>
              <a:t> </a:t>
            </a:r>
            <a:r>
              <a:rPr lang="ru-RU" dirty="0" err="1"/>
              <a:t>Верховній</a:t>
            </a:r>
            <a:r>
              <a:rPr lang="ru-RU" dirty="0"/>
              <a:t> </a:t>
            </a:r>
            <a:r>
              <a:rPr lang="ru-RU" dirty="0" err="1"/>
              <a:t>Раді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 </a:t>
            </a:r>
            <a:endParaRPr lang="ru-RU" dirty="0" smtClean="0"/>
          </a:p>
          <a:p>
            <a:pPr algn="just">
              <a:lnSpc>
                <a:spcPct val="120000"/>
              </a:lnSpc>
              <a:tabLst>
                <a:tab pos="3547110" algn="ctr"/>
              </a:tabLst>
            </a:pPr>
            <a:r>
              <a:rPr lang="ru-RU" dirty="0" smtClean="0"/>
              <a:t>НКЦПФР </a:t>
            </a:r>
            <a:r>
              <a:rPr lang="ru-RU" dirty="0" err="1"/>
              <a:t>розробляє</a:t>
            </a:r>
            <a:r>
              <a:rPr lang="ru-RU" dirty="0"/>
              <a:t> і </a:t>
            </a:r>
            <a:r>
              <a:rPr lang="ru-RU" dirty="0" err="1"/>
              <a:t>затверджує</a:t>
            </a:r>
            <a:r>
              <a:rPr lang="ru-RU" dirty="0"/>
              <a:t> </a:t>
            </a:r>
            <a:r>
              <a:rPr lang="ru-RU" dirty="0" err="1"/>
              <a:t>нормативні</a:t>
            </a:r>
            <a:r>
              <a:rPr lang="ru-RU" dirty="0"/>
              <a:t> </a:t>
            </a:r>
            <a:r>
              <a:rPr lang="ru-RU" dirty="0" err="1"/>
              <a:t>акти</a:t>
            </a:r>
            <a:r>
              <a:rPr lang="ru-RU" dirty="0"/>
              <a:t> та </a:t>
            </a:r>
            <a:r>
              <a:rPr lang="ru-RU" dirty="0" err="1"/>
              <a:t>акти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, </a:t>
            </a:r>
            <a:r>
              <a:rPr lang="ru-RU" dirty="0" err="1"/>
              <a:t>обов’язкові</a:t>
            </a:r>
            <a:r>
              <a:rPr lang="ru-RU" dirty="0"/>
              <a:t> для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центральними</a:t>
            </a:r>
            <a:r>
              <a:rPr lang="ru-RU" dirty="0"/>
              <a:t> та </a:t>
            </a:r>
            <a:r>
              <a:rPr lang="ru-RU" dirty="0" err="1"/>
              <a:t>місцевими</a:t>
            </a:r>
            <a:r>
              <a:rPr lang="ru-RU" dirty="0"/>
              <a:t> органами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органами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, </a:t>
            </a:r>
            <a:r>
              <a:rPr lang="ru-RU" dirty="0" err="1"/>
              <a:t>учасниками</a:t>
            </a:r>
            <a:r>
              <a:rPr lang="ru-RU" dirty="0"/>
              <a:t> ринку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об’єднаннями</a:t>
            </a:r>
            <a:r>
              <a:rPr lang="ru-RU" dirty="0"/>
              <a:t> та </a:t>
            </a:r>
            <a:r>
              <a:rPr lang="ru-RU" dirty="0" err="1"/>
              <a:t>контролює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належать до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компетенції</a:t>
            </a:r>
            <a:r>
              <a:rPr lang="ru-RU" dirty="0"/>
              <a:t>. </a:t>
            </a:r>
            <a:endParaRPr lang="ru-RU" dirty="0" smtClean="0"/>
          </a:p>
          <a:p>
            <a:pPr algn="just">
              <a:lnSpc>
                <a:spcPct val="120000"/>
              </a:lnSpc>
              <a:tabLst>
                <a:tab pos="3547110" algn="ctr"/>
              </a:tabLst>
            </a:pPr>
            <a:r>
              <a:rPr lang="ru-RU" b="1" dirty="0" smtClean="0"/>
              <a:t>Метою </a:t>
            </a:r>
            <a:r>
              <a:rPr lang="ru-RU" b="1" dirty="0" err="1"/>
              <a:t>діяльності</a:t>
            </a:r>
            <a:r>
              <a:rPr lang="ru-RU" b="1" dirty="0"/>
              <a:t> НКЦПФР є </a:t>
            </a:r>
            <a:r>
              <a:rPr lang="ru-RU" b="1" dirty="0" err="1"/>
              <a:t>с</a:t>
            </a:r>
            <a:r>
              <a:rPr lang="ru-RU" dirty="0" err="1"/>
              <a:t>творення</a:t>
            </a:r>
            <a:r>
              <a:rPr lang="ru-RU" dirty="0"/>
              <a:t>, шляхом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регуляторних</a:t>
            </a:r>
            <a:r>
              <a:rPr lang="ru-RU" dirty="0"/>
              <a:t> і </a:t>
            </a:r>
            <a:r>
              <a:rPr lang="ru-RU" dirty="0" err="1"/>
              <a:t>наглядових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, умов для </a:t>
            </a:r>
            <a:r>
              <a:rPr lang="ru-RU" dirty="0" err="1"/>
              <a:t>належного</a:t>
            </a:r>
            <a:r>
              <a:rPr lang="ru-RU" dirty="0"/>
              <a:t> та </a:t>
            </a:r>
            <a:r>
              <a:rPr lang="ru-RU" dirty="0" err="1"/>
              <a:t>ефективного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ринку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,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грошовим</a:t>
            </a:r>
            <a:r>
              <a:rPr lang="ru-RU" dirty="0"/>
              <a:t> </a:t>
            </a:r>
            <a:r>
              <a:rPr lang="ru-RU" dirty="0" err="1"/>
              <a:t>капіталом</a:t>
            </a:r>
            <a:r>
              <a:rPr lang="ru-RU" dirty="0"/>
              <a:t> потреб </a:t>
            </a:r>
            <a:r>
              <a:rPr lang="ru-RU" dirty="0" err="1"/>
              <a:t>економіки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шляхом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механізму</a:t>
            </a:r>
            <a:r>
              <a:rPr lang="ru-RU" dirty="0"/>
              <a:t> </a:t>
            </a:r>
            <a:r>
              <a:rPr lang="ru-RU" dirty="0" err="1"/>
              <a:t>акумулювання</a:t>
            </a:r>
            <a:r>
              <a:rPr lang="ru-RU" dirty="0"/>
              <a:t>, </a:t>
            </a:r>
            <a:r>
              <a:rPr lang="ru-RU" dirty="0" err="1"/>
              <a:t>розподілу</a:t>
            </a:r>
            <a:r>
              <a:rPr lang="ru-RU" dirty="0"/>
              <a:t> та </a:t>
            </a:r>
            <a:r>
              <a:rPr lang="ru-RU" dirty="0" err="1"/>
              <a:t>перерозподілу</a:t>
            </a:r>
            <a:r>
              <a:rPr lang="ru-RU" dirty="0"/>
              <a:t> </a:t>
            </a:r>
            <a:r>
              <a:rPr lang="ru-RU" dirty="0" err="1"/>
              <a:t>фондів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особи, яка </a:t>
            </a:r>
            <a:r>
              <a:rPr lang="ru-RU" dirty="0" err="1"/>
              <a:t>володіє</a:t>
            </a:r>
            <a:r>
              <a:rPr lang="ru-RU" dirty="0"/>
              <a:t> </a:t>
            </a:r>
            <a:r>
              <a:rPr lang="ru-RU" dirty="0" err="1"/>
              <a:t>вільними</a:t>
            </a:r>
            <a:r>
              <a:rPr lang="ru-RU" dirty="0"/>
              <a:t> </a:t>
            </a:r>
            <a:r>
              <a:rPr lang="ru-RU" dirty="0" err="1"/>
              <a:t>інвестиційними</a:t>
            </a:r>
            <a:r>
              <a:rPr lang="ru-RU" dirty="0"/>
              <a:t> ресурсами до особи,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необхідні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 для </a:t>
            </a:r>
            <a:r>
              <a:rPr lang="ru-RU" dirty="0" err="1"/>
              <a:t>розвитку</a:t>
            </a:r>
            <a:r>
              <a:rPr lang="ru-RU" dirty="0"/>
              <a:t>, </a:t>
            </a:r>
            <a:r>
              <a:rPr lang="ru-RU" dirty="0" err="1"/>
              <a:t>створення</a:t>
            </a:r>
            <a:r>
              <a:rPr lang="ru-RU" dirty="0"/>
              <a:t> умов для </a:t>
            </a:r>
            <a:r>
              <a:rPr lang="ru-RU" dirty="0" err="1"/>
              <a:t>становлення</a:t>
            </a:r>
            <a:r>
              <a:rPr lang="ru-RU" dirty="0"/>
              <a:t> </a:t>
            </a:r>
            <a:r>
              <a:rPr lang="ru-RU" dirty="0" err="1"/>
              <a:t>потужних</a:t>
            </a:r>
            <a:r>
              <a:rPr lang="ru-RU" dirty="0"/>
              <a:t> </a:t>
            </a:r>
            <a:r>
              <a:rPr lang="ru-RU" dirty="0" err="1"/>
              <a:t>внутрішніх</a:t>
            </a:r>
            <a:r>
              <a:rPr lang="ru-RU" dirty="0"/>
              <a:t> </a:t>
            </a:r>
            <a:r>
              <a:rPr lang="ru-RU" dirty="0" err="1"/>
              <a:t>інвесторів</a:t>
            </a:r>
            <a:r>
              <a:rPr lang="ru-RU" dirty="0"/>
              <a:t> та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прав </a:t>
            </a:r>
            <a:r>
              <a:rPr lang="ru-RU" dirty="0" err="1"/>
              <a:t>інвесторів</a:t>
            </a:r>
            <a:r>
              <a:rPr lang="ru-RU" dirty="0"/>
              <a:t>. У </a:t>
            </a:r>
            <a:r>
              <a:rPr lang="ru-RU" dirty="0" err="1"/>
              <a:t>своїй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Комісія</a:t>
            </a:r>
            <a:r>
              <a:rPr lang="ru-RU" dirty="0"/>
              <a:t> </a:t>
            </a:r>
            <a:r>
              <a:rPr lang="ru-RU" dirty="0" err="1"/>
              <a:t>керується</a:t>
            </a:r>
            <a:r>
              <a:rPr lang="ru-RU" dirty="0"/>
              <a:t> </a:t>
            </a:r>
            <a:r>
              <a:rPr lang="ru-RU" dirty="0" err="1"/>
              <a:t>Конституцією</a:t>
            </a:r>
            <a:r>
              <a:rPr lang="ru-RU" dirty="0"/>
              <a:t> та законами </a:t>
            </a:r>
            <a:r>
              <a:rPr lang="ru-RU" dirty="0" err="1"/>
              <a:t>України</a:t>
            </a:r>
            <a:r>
              <a:rPr lang="ru-RU" dirty="0"/>
              <a:t>, постановами </a:t>
            </a:r>
            <a:r>
              <a:rPr lang="ru-RU" dirty="0" err="1"/>
              <a:t>Верховної</a:t>
            </a:r>
            <a:r>
              <a:rPr lang="ru-RU" dirty="0"/>
              <a:t> Ради, указами і </a:t>
            </a:r>
            <a:r>
              <a:rPr lang="ru-RU" dirty="0" err="1"/>
              <a:t>розпорядженнями</a:t>
            </a:r>
            <a:r>
              <a:rPr lang="ru-RU" dirty="0"/>
              <a:t> Президента </a:t>
            </a:r>
            <a:r>
              <a:rPr lang="ru-RU" dirty="0" err="1"/>
              <a:t>України</a:t>
            </a:r>
            <a:r>
              <a:rPr lang="ru-RU" dirty="0"/>
              <a:t>, актами </a:t>
            </a:r>
            <a:r>
              <a:rPr lang="ru-RU" dirty="0" err="1"/>
              <a:t>Кабінету</a:t>
            </a:r>
            <a:r>
              <a:rPr lang="ru-RU" dirty="0"/>
              <a:t> </a:t>
            </a:r>
            <a:r>
              <a:rPr lang="ru-RU" dirty="0" err="1"/>
              <a:t>Міністрів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міжнародними</a:t>
            </a:r>
            <a:r>
              <a:rPr lang="ru-RU" dirty="0"/>
              <a:t> договорами </a:t>
            </a:r>
            <a:r>
              <a:rPr lang="ru-RU" dirty="0" err="1"/>
              <a:t>України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133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491319"/>
            <a:ext cx="10018713" cy="5299881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206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491319"/>
            <a:ext cx="10018713" cy="5299881"/>
          </a:xfrm>
        </p:spPr>
        <p:txBody>
          <a:bodyPr anchor="t"/>
          <a:lstStyle/>
          <a:p>
            <a:r>
              <a:rPr lang="uk-UA" b="1" i="1" dirty="0"/>
              <a:t>Розподільча (</a:t>
            </a:r>
            <a:r>
              <a:rPr lang="uk-UA" b="1" i="1" dirty="0" err="1"/>
              <a:t>перерозподільча</a:t>
            </a:r>
            <a:r>
              <a:rPr lang="uk-UA" b="1" i="1" dirty="0"/>
              <a:t>) функція</a:t>
            </a:r>
            <a:r>
              <a:rPr lang="uk-UA" dirty="0"/>
              <a:t> забезпечує ефективний розподіл (перерозподіл) фінансових ресурсів для забезпечення розширеного відтворення та оптимального задоволення потреб суб’єктів фінансових відносин.</a:t>
            </a:r>
            <a:endParaRPr lang="ru-RU" dirty="0"/>
          </a:p>
          <a:p>
            <a:r>
              <a:rPr lang="uk-UA" dirty="0"/>
              <a:t>В процесі мобілізації тимчасово вільних коштів проявляється </a:t>
            </a:r>
            <a:r>
              <a:rPr lang="uk-UA" b="1" i="1" dirty="0" err="1"/>
              <a:t>акумулююча</a:t>
            </a:r>
            <a:r>
              <a:rPr lang="uk-UA" b="1" i="1" dirty="0"/>
              <a:t> функція.</a:t>
            </a:r>
            <a:r>
              <a:rPr lang="uk-UA" dirty="0"/>
              <a:t> </a:t>
            </a:r>
            <a:endParaRPr lang="ru-RU" dirty="0"/>
          </a:p>
          <a:p>
            <a:r>
              <a:rPr lang="uk-UA" b="1" i="1" dirty="0"/>
              <a:t>Ціноутворююча функція</a:t>
            </a:r>
            <a:r>
              <a:rPr lang="uk-UA" dirty="0"/>
              <a:t> полягає у визначенні реальної ціни на певні види фінансових активів, яка враховує попит та пропозицію на них.</a:t>
            </a:r>
            <a:endParaRPr lang="ru-RU" dirty="0"/>
          </a:p>
          <a:p>
            <a:r>
              <a:rPr lang="uk-UA" b="1" i="1" dirty="0"/>
              <a:t>Контролююча функція</a:t>
            </a:r>
            <a:r>
              <a:rPr lang="uk-UA" dirty="0"/>
              <a:t> дозволяє досягти максимально ефективного використання отриманих позичальниками (емітентами) коштів.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76268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491319"/>
            <a:ext cx="10018713" cy="5299881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8894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4726" y="83890"/>
            <a:ext cx="7877907" cy="6256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870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491319"/>
            <a:ext cx="10018713" cy="5299881"/>
          </a:xfrm>
        </p:spPr>
        <p:txBody>
          <a:bodyPr anchor="t"/>
          <a:lstStyle/>
          <a:p>
            <a:r>
              <a:rPr lang="uk-UA" dirty="0" smtClean="0"/>
              <a:t>Структура фінансового ринку</a:t>
            </a:r>
          </a:p>
          <a:p>
            <a:endParaRPr lang="ru-RU" sz="1800" dirty="0" smtClean="0"/>
          </a:p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6769" y="1009934"/>
            <a:ext cx="9473806" cy="478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934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327547"/>
            <a:ext cx="10018713" cy="6155140"/>
          </a:xfrm>
        </p:spPr>
        <p:txBody>
          <a:bodyPr>
            <a:normAutofit fontScale="85000" lnSpcReduction="20000"/>
          </a:bodyPr>
          <a:lstStyle/>
          <a:p>
            <a:r>
              <a:rPr lang="uk-UA" b="1" dirty="0"/>
              <a:t>Ринок грошей</a:t>
            </a:r>
            <a:r>
              <a:rPr lang="uk-UA" dirty="0"/>
              <a:t> охоплює рух залучених фінансових ресурсів, залучених на тимчасовій основі (як правило до одного року). Платою за залучення таких фінансових ресурсів є відсоток. Для </a:t>
            </a:r>
            <a:r>
              <a:rPr lang="uk-UA" b="1" dirty="0"/>
              <a:t>ринку капіталу</a:t>
            </a:r>
            <a:r>
              <a:rPr lang="uk-UA" dirty="0"/>
              <a:t> характерним є тривале або постійне використання залучених ресурсів (більше одного року), в результаті чого </a:t>
            </a:r>
            <a:r>
              <a:rPr lang="uk-UA" dirty="0" err="1"/>
              <a:t>заощаджувачі</a:t>
            </a:r>
            <a:r>
              <a:rPr lang="uk-UA" dirty="0"/>
              <a:t> отримують відсоток або дивіденд.</a:t>
            </a:r>
            <a:endParaRPr lang="ru-RU" dirty="0"/>
          </a:p>
          <a:p>
            <a:r>
              <a:rPr lang="uk-UA" dirty="0"/>
              <a:t>Відносини між </a:t>
            </a:r>
            <a:r>
              <a:rPr lang="uk-UA" dirty="0" err="1"/>
              <a:t>заощаджувачем</a:t>
            </a:r>
            <a:r>
              <a:rPr lang="uk-UA" dirty="0"/>
              <a:t> і позичальником (емітентом), оформлені на підставі кредитних угод характеризують </a:t>
            </a:r>
            <a:r>
              <a:rPr lang="uk-UA" b="1" dirty="0"/>
              <a:t>кредитний ринок</a:t>
            </a:r>
            <a:r>
              <a:rPr lang="uk-UA" dirty="0"/>
              <a:t>, у разі ж випуску (емісії) цінних паперів для забезпечення руху фінансових ресурсів має місце </a:t>
            </a:r>
            <a:r>
              <a:rPr lang="uk-UA" b="1" dirty="0"/>
              <a:t>ринок цінних паперів</a:t>
            </a:r>
            <a:r>
              <a:rPr lang="uk-UA" dirty="0"/>
              <a:t>. Основним фінансовим інструментом </a:t>
            </a:r>
            <a:r>
              <a:rPr lang="uk-UA" dirty="0" err="1"/>
              <a:t>риноку</a:t>
            </a:r>
            <a:r>
              <a:rPr lang="uk-UA" dirty="0"/>
              <a:t> довго- та середньострокових боргових зобов’язань є облігації підприємств, держави, а на фондовому ринку – акції.</a:t>
            </a:r>
            <a:endParaRPr lang="ru-RU" dirty="0"/>
          </a:p>
          <a:p>
            <a:r>
              <a:rPr lang="uk-UA" dirty="0"/>
              <a:t>Залежно від кількості учасників ринку та встановленими правилами торгівлі фінансовий ринок поділяють на:</a:t>
            </a:r>
            <a:endParaRPr lang="ru-RU" dirty="0"/>
          </a:p>
          <a:p>
            <a:r>
              <a:rPr lang="uk-UA" dirty="0"/>
              <a:t>1)	</a:t>
            </a:r>
            <a:r>
              <a:rPr lang="uk-UA" b="1" dirty="0"/>
              <a:t>біржовий ринок</a:t>
            </a:r>
            <a:r>
              <a:rPr lang="uk-UA" dirty="0"/>
              <a:t> – ринок з обмеженим колом відомих учасників, для яких установлені правила допуску до торгівлі, правила здійснення біржових угод та процедури вирішення спірних питань. До таких бірж відноситься ПФТС, UX.</a:t>
            </a:r>
            <a:endParaRPr lang="ru-RU" dirty="0"/>
          </a:p>
          <a:p>
            <a:r>
              <a:rPr lang="uk-UA" dirty="0"/>
              <a:t>2)	</a:t>
            </a:r>
            <a:r>
              <a:rPr lang="uk-UA" b="1" dirty="0"/>
              <a:t>позабіржовий ринок</a:t>
            </a:r>
            <a:r>
              <a:rPr lang="uk-UA" dirty="0"/>
              <a:t> – ринок з необмеженою кількістю учасників, де правила здійснення угод та вирішення спірних питань регулюються чинним законодавством України.</a:t>
            </a:r>
            <a:endParaRPr lang="ru-RU" dirty="0"/>
          </a:p>
          <a:p>
            <a:r>
              <a:rPr lang="uk-UA" dirty="0"/>
              <a:t>Також виділяють </a:t>
            </a:r>
            <a:r>
              <a:rPr lang="uk-UA" b="1" dirty="0"/>
              <a:t>первинні </a:t>
            </a:r>
            <a:r>
              <a:rPr lang="uk-UA" dirty="0"/>
              <a:t>та </a:t>
            </a:r>
            <a:r>
              <a:rPr lang="uk-UA" b="1" dirty="0"/>
              <a:t>вторинні фінансові ринки</a:t>
            </a:r>
            <a:r>
              <a:rPr lang="uk-UA" dirty="0"/>
              <a:t> – перший охоплює відносини, пов’язані з першим розміщенням цінних паперів або боргових зобов’язань, другий охоплює їх подальший обіг.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50260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491319"/>
            <a:ext cx="10018713" cy="5299881"/>
          </a:xfrm>
        </p:spPr>
        <p:txBody>
          <a:bodyPr anchor="t">
            <a:normAutofit fontScale="85000" lnSpcReduction="10000"/>
          </a:bodyPr>
          <a:lstStyle/>
          <a:p>
            <a:pPr marL="0" indent="0">
              <a:buNone/>
            </a:pPr>
            <a:r>
              <a:rPr lang="uk-UA" dirty="0" smtClean="0"/>
              <a:t>Відповідно до ЗУ «</a:t>
            </a:r>
            <a:r>
              <a:rPr lang="ru-RU" b="1" dirty="0"/>
              <a:t>Про ринки </a:t>
            </a:r>
            <a:r>
              <a:rPr lang="ru-RU" b="1" dirty="0" err="1"/>
              <a:t>капіталу</a:t>
            </a:r>
            <a:r>
              <a:rPr lang="ru-RU" b="1" dirty="0"/>
              <a:t> та </a:t>
            </a:r>
            <a:r>
              <a:rPr lang="ru-RU" b="1" dirty="0" err="1"/>
              <a:t>організовані</a:t>
            </a:r>
            <a:r>
              <a:rPr lang="ru-RU" b="1" dirty="0"/>
              <a:t> </a:t>
            </a:r>
            <a:r>
              <a:rPr lang="ru-RU" b="1" dirty="0" err="1"/>
              <a:t>товарні</a:t>
            </a:r>
            <a:r>
              <a:rPr lang="ru-RU" b="1" dirty="0"/>
              <a:t> ринки</a:t>
            </a:r>
            <a:r>
              <a:rPr lang="uk-UA" dirty="0" smtClean="0"/>
              <a:t>» виділяють такі поняття:</a:t>
            </a:r>
          </a:p>
          <a:p>
            <a:r>
              <a:rPr lang="ru-RU" b="1" dirty="0"/>
              <a:t>Ринки </a:t>
            </a:r>
            <a:r>
              <a:rPr lang="ru-RU" b="1" dirty="0" err="1"/>
              <a:t>капіталу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фондовий</a:t>
            </a:r>
            <a:r>
              <a:rPr lang="ru-RU" dirty="0"/>
              <a:t> </a:t>
            </a:r>
            <a:r>
              <a:rPr lang="ru-RU" dirty="0" err="1"/>
              <a:t>ринок</a:t>
            </a:r>
            <a:r>
              <a:rPr lang="ru-RU" dirty="0"/>
              <a:t>, </a:t>
            </a:r>
            <a:r>
              <a:rPr lang="ru-RU" dirty="0" err="1"/>
              <a:t>ринок</a:t>
            </a:r>
            <a:r>
              <a:rPr lang="ru-RU" dirty="0"/>
              <a:t> </a:t>
            </a:r>
            <a:r>
              <a:rPr lang="ru-RU" dirty="0" err="1"/>
              <a:t>деривативних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інструментів</a:t>
            </a:r>
            <a:r>
              <a:rPr lang="ru-RU" dirty="0"/>
              <a:t> та </a:t>
            </a:r>
            <a:r>
              <a:rPr lang="ru-RU" dirty="0" err="1"/>
              <a:t>грошовий</a:t>
            </a:r>
            <a:r>
              <a:rPr lang="ru-RU" dirty="0"/>
              <a:t> </a:t>
            </a:r>
            <a:r>
              <a:rPr lang="ru-RU" dirty="0" err="1"/>
              <a:t>ринок</a:t>
            </a:r>
            <a:r>
              <a:rPr lang="ru-RU" dirty="0"/>
              <a:t>.</a:t>
            </a:r>
          </a:p>
          <a:p>
            <a:r>
              <a:rPr lang="ru-RU" b="1" dirty="0" err="1"/>
              <a:t>Фондовий</a:t>
            </a:r>
            <a:r>
              <a:rPr lang="ru-RU" b="1" dirty="0"/>
              <a:t> </a:t>
            </a:r>
            <a:r>
              <a:rPr lang="ru-RU" b="1" dirty="0" err="1"/>
              <a:t>ринок</a:t>
            </a:r>
            <a:r>
              <a:rPr lang="ru-RU" b="1" dirty="0"/>
              <a:t> (</a:t>
            </a:r>
            <a:r>
              <a:rPr lang="ru-RU" b="1" dirty="0" err="1"/>
              <a:t>ринок</a:t>
            </a:r>
            <a:r>
              <a:rPr lang="ru-RU" b="1" dirty="0"/>
              <a:t> </a:t>
            </a:r>
            <a:r>
              <a:rPr lang="ru-RU" b="1" dirty="0" err="1"/>
              <a:t>цінних</a:t>
            </a:r>
            <a:r>
              <a:rPr lang="ru-RU" b="1" dirty="0"/>
              <a:t> </a:t>
            </a:r>
            <a:r>
              <a:rPr lang="ru-RU" b="1" dirty="0" err="1"/>
              <a:t>паперів</a:t>
            </a:r>
            <a:r>
              <a:rPr lang="ru-RU" b="1" dirty="0"/>
              <a:t>)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фондового ринку та </a:t>
            </a:r>
            <a:r>
              <a:rPr lang="ru-RU" dirty="0" err="1"/>
              <a:t>правовідносин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ними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емісії</a:t>
            </a:r>
            <a:r>
              <a:rPr lang="ru-RU" dirty="0"/>
              <a:t> (</a:t>
            </a:r>
            <a:r>
              <a:rPr lang="ru-RU" dirty="0" err="1"/>
              <a:t>видачі</a:t>
            </a:r>
            <a:r>
              <a:rPr lang="ru-RU" dirty="0"/>
              <a:t>), </a:t>
            </a:r>
            <a:r>
              <a:rPr lang="ru-RU" dirty="0" err="1"/>
              <a:t>обігу</a:t>
            </a:r>
            <a:r>
              <a:rPr lang="ru-RU" dirty="0"/>
              <a:t>,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зобов’язань</a:t>
            </a:r>
            <a:r>
              <a:rPr lang="ru-RU" dirty="0"/>
              <a:t>, </a:t>
            </a:r>
            <a:r>
              <a:rPr lang="ru-RU" dirty="0" err="1"/>
              <a:t>викупу</a:t>
            </a:r>
            <a:r>
              <a:rPr lang="ru-RU" dirty="0"/>
              <a:t> та </a:t>
            </a:r>
            <a:r>
              <a:rPr lang="ru-RU" dirty="0" err="1"/>
              <a:t>обліку</a:t>
            </a:r>
            <a:r>
              <a:rPr lang="ru-RU" dirty="0"/>
              <a:t>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 (у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деривативних</a:t>
            </a:r>
            <a:r>
              <a:rPr lang="ru-RU" dirty="0"/>
              <a:t>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).</a:t>
            </a:r>
          </a:p>
          <a:p>
            <a:r>
              <a:rPr lang="ru-RU" b="1" dirty="0" err="1"/>
              <a:t>Ринок</a:t>
            </a:r>
            <a:r>
              <a:rPr lang="ru-RU" b="1" dirty="0"/>
              <a:t> </a:t>
            </a:r>
            <a:r>
              <a:rPr lang="ru-RU" b="1" dirty="0" err="1"/>
              <a:t>деривативних</a:t>
            </a:r>
            <a:r>
              <a:rPr lang="ru-RU" b="1" dirty="0"/>
              <a:t> </a:t>
            </a:r>
            <a:r>
              <a:rPr lang="ru-RU" b="1" dirty="0" err="1"/>
              <a:t>фінансових</a:t>
            </a:r>
            <a:r>
              <a:rPr lang="ru-RU" b="1" dirty="0"/>
              <a:t> </a:t>
            </a:r>
            <a:r>
              <a:rPr lang="ru-RU" b="1" dirty="0" err="1"/>
              <a:t>інструментів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ринку </a:t>
            </a:r>
            <a:r>
              <a:rPr lang="ru-RU" dirty="0" err="1"/>
              <a:t>деривативних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інструментів</a:t>
            </a:r>
            <a:r>
              <a:rPr lang="ru-RU" dirty="0"/>
              <a:t> та </a:t>
            </a:r>
            <a:r>
              <a:rPr lang="ru-RU" dirty="0" err="1"/>
              <a:t>правовідносин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ними,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емісії</a:t>
            </a:r>
            <a:r>
              <a:rPr lang="ru-RU" dirty="0"/>
              <a:t> </a:t>
            </a:r>
            <a:r>
              <a:rPr lang="ru-RU" dirty="0" err="1"/>
              <a:t>деривативних</a:t>
            </a:r>
            <a:r>
              <a:rPr lang="ru-RU" dirty="0"/>
              <a:t>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, </a:t>
            </a:r>
            <a:r>
              <a:rPr lang="ru-RU" dirty="0" err="1"/>
              <a:t>укладення</a:t>
            </a:r>
            <a:r>
              <a:rPr lang="ru-RU" dirty="0"/>
              <a:t> </a:t>
            </a:r>
            <a:r>
              <a:rPr lang="ru-RU" dirty="0" err="1"/>
              <a:t>деривативних</a:t>
            </a:r>
            <a:r>
              <a:rPr lang="ru-RU" dirty="0"/>
              <a:t> </a:t>
            </a:r>
            <a:r>
              <a:rPr lang="ru-RU" dirty="0" err="1"/>
              <a:t>контрактів</a:t>
            </a:r>
            <a:r>
              <a:rPr lang="ru-RU" dirty="0"/>
              <a:t>, </a:t>
            </a:r>
            <a:r>
              <a:rPr lang="ru-RU" dirty="0" err="1"/>
              <a:t>вчинення</a:t>
            </a:r>
            <a:r>
              <a:rPr lang="ru-RU" dirty="0"/>
              <a:t> та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правочинів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деривативних</a:t>
            </a:r>
            <a:r>
              <a:rPr lang="ru-RU" dirty="0"/>
              <a:t>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, </a:t>
            </a:r>
            <a:r>
              <a:rPr lang="ru-RU" dirty="0" err="1"/>
              <a:t>укладення</a:t>
            </a:r>
            <a:r>
              <a:rPr lang="ru-RU" dirty="0"/>
              <a:t> та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договорів</a:t>
            </a:r>
            <a:r>
              <a:rPr lang="ru-RU" dirty="0"/>
              <a:t> про </a:t>
            </a:r>
            <a:r>
              <a:rPr lang="ru-RU" dirty="0" err="1"/>
              <a:t>заміну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 </a:t>
            </a:r>
            <a:r>
              <a:rPr lang="ru-RU" dirty="0" err="1"/>
              <a:t>деривативних</a:t>
            </a:r>
            <a:r>
              <a:rPr lang="ru-RU" dirty="0"/>
              <a:t> </a:t>
            </a:r>
            <a:r>
              <a:rPr lang="ru-RU" dirty="0" err="1"/>
              <a:t>контрактів</a:t>
            </a:r>
            <a:r>
              <a:rPr lang="ru-RU" dirty="0"/>
              <a:t>,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зобов’язань</a:t>
            </a:r>
            <a:r>
              <a:rPr lang="ru-RU" dirty="0"/>
              <a:t> за </a:t>
            </a:r>
            <a:r>
              <a:rPr lang="ru-RU" dirty="0" err="1"/>
              <a:t>деривативними</a:t>
            </a:r>
            <a:r>
              <a:rPr lang="ru-RU" dirty="0"/>
              <a:t> </a:t>
            </a:r>
            <a:r>
              <a:rPr lang="ru-RU" dirty="0" err="1"/>
              <a:t>фінансовими</a:t>
            </a:r>
            <a:r>
              <a:rPr lang="ru-RU" dirty="0"/>
              <a:t> </a:t>
            </a:r>
            <a:r>
              <a:rPr lang="ru-RU" dirty="0" err="1"/>
              <a:t>інструментами</a:t>
            </a:r>
            <a:r>
              <a:rPr lang="ru-RU" dirty="0" smtClean="0"/>
              <a:t>.(</a:t>
            </a:r>
            <a:r>
              <a:rPr lang="uk-UA" dirty="0" smtClean="0"/>
              <a:t>ф'ючерси</a:t>
            </a:r>
            <a:r>
              <a:rPr lang="ru-RU" dirty="0" smtClean="0"/>
              <a:t>, </a:t>
            </a:r>
            <a:r>
              <a:rPr lang="ru-RU" dirty="0" err="1" smtClean="0"/>
              <a:t>форварди</a:t>
            </a:r>
            <a:r>
              <a:rPr lang="ru-RU" dirty="0" smtClean="0"/>
              <a:t>, </a:t>
            </a:r>
            <a:r>
              <a:rPr lang="ru-RU" dirty="0" err="1" smtClean="0"/>
              <a:t>опціони</a:t>
            </a:r>
            <a:r>
              <a:rPr lang="ru-RU" dirty="0" smtClean="0"/>
              <a:t>, </a:t>
            </a:r>
            <a:r>
              <a:rPr lang="ru-RU" dirty="0" err="1" smtClean="0"/>
              <a:t>свопи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b="1" dirty="0" err="1"/>
              <a:t>Грошовий</a:t>
            </a:r>
            <a:r>
              <a:rPr lang="ru-RU" b="1" dirty="0"/>
              <a:t> </a:t>
            </a:r>
            <a:r>
              <a:rPr lang="ru-RU" b="1" dirty="0" err="1"/>
              <a:t>ринок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грошового ринку та </a:t>
            </a:r>
            <a:r>
              <a:rPr lang="ru-RU" dirty="0" err="1"/>
              <a:t>правовідносин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ними,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правочинів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інструментів</a:t>
            </a:r>
            <a:r>
              <a:rPr lang="ru-RU" dirty="0"/>
              <a:t> грошового ринку та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цінностей</a:t>
            </a:r>
            <a:r>
              <a:rPr lang="ru-RU" dirty="0"/>
              <a:t>.</a:t>
            </a:r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1070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491319"/>
            <a:ext cx="10018713" cy="5299881"/>
          </a:xfrm>
        </p:spPr>
        <p:txBody>
          <a:bodyPr anchor="t">
            <a:normAutofit fontScale="77500" lnSpcReduction="20000"/>
          </a:bodyPr>
          <a:lstStyle/>
          <a:p>
            <a:pPr marL="0" indent="0">
              <a:buNone/>
            </a:pPr>
            <a:r>
              <a:rPr lang="uk-UA" b="1" dirty="0" smtClean="0"/>
              <a:t>Учасники ринків капіталу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err="1" smtClean="0"/>
              <a:t>Учасники</a:t>
            </a:r>
            <a:r>
              <a:rPr lang="ru-RU" b="1" dirty="0" smtClean="0"/>
              <a:t> </a:t>
            </a:r>
            <a:r>
              <a:rPr lang="ru-RU" b="1" dirty="0" err="1"/>
              <a:t>ринків</a:t>
            </a:r>
            <a:r>
              <a:rPr lang="ru-RU" b="1" dirty="0"/>
              <a:t> </a:t>
            </a:r>
            <a:r>
              <a:rPr lang="ru-RU" b="1" dirty="0" err="1"/>
              <a:t>капіталу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учасники</a:t>
            </a:r>
            <a:r>
              <a:rPr lang="ru-RU" dirty="0"/>
              <a:t> фондового ринку, </a:t>
            </a:r>
            <a:r>
              <a:rPr lang="ru-RU" dirty="0" err="1"/>
              <a:t>учасники</a:t>
            </a:r>
            <a:r>
              <a:rPr lang="ru-RU" dirty="0"/>
              <a:t> ринку </a:t>
            </a:r>
            <a:r>
              <a:rPr lang="ru-RU" dirty="0" err="1"/>
              <a:t>деривативних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інструментів</a:t>
            </a:r>
            <a:r>
              <a:rPr lang="ru-RU" dirty="0"/>
              <a:t> та </a:t>
            </a:r>
            <a:r>
              <a:rPr lang="ru-RU" dirty="0" err="1"/>
              <a:t>учасники</a:t>
            </a:r>
            <a:r>
              <a:rPr lang="ru-RU" dirty="0"/>
              <a:t> грошового ринку.</a:t>
            </a:r>
          </a:p>
          <a:p>
            <a:r>
              <a:rPr lang="ru-RU" b="1" dirty="0" err="1"/>
              <a:t>Учасники</a:t>
            </a:r>
            <a:r>
              <a:rPr lang="ru-RU" b="1" dirty="0"/>
              <a:t> фондового ринку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емітенти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іноземні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особи, </a:t>
            </a:r>
            <a:r>
              <a:rPr lang="ru-RU" dirty="0" err="1"/>
              <a:t>які</a:t>
            </a:r>
            <a:r>
              <a:rPr lang="ru-RU" dirty="0"/>
              <a:t> видали </a:t>
            </a:r>
            <a:r>
              <a:rPr lang="ru-RU" dirty="0" err="1"/>
              <a:t>неемісійні</a:t>
            </a:r>
            <a:r>
              <a:rPr lang="ru-RU" dirty="0"/>
              <a:t> </a:t>
            </a:r>
            <a:r>
              <a:rPr lang="ru-RU" dirty="0" err="1"/>
              <a:t>цінні</a:t>
            </a:r>
            <a:r>
              <a:rPr lang="ru-RU" dirty="0"/>
              <a:t> </a:t>
            </a:r>
            <a:r>
              <a:rPr lang="ru-RU" dirty="0" err="1"/>
              <a:t>папери</a:t>
            </a:r>
            <a:r>
              <a:rPr lang="ru-RU" dirty="0"/>
              <a:t>, особи,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надають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, </a:t>
            </a:r>
            <a:r>
              <a:rPr lang="ru-RU" dirty="0" err="1"/>
              <a:t>інвестори</a:t>
            </a:r>
            <a:r>
              <a:rPr lang="ru-RU" dirty="0"/>
              <a:t> у </a:t>
            </a:r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інструменти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набули</a:t>
            </a:r>
            <a:r>
              <a:rPr lang="ru-RU" dirty="0"/>
              <a:t> права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цінні</a:t>
            </a:r>
            <a:r>
              <a:rPr lang="ru-RU" dirty="0"/>
              <a:t> </a:t>
            </a:r>
            <a:r>
              <a:rPr lang="ru-RU" dirty="0" err="1"/>
              <a:t>папери</a:t>
            </a:r>
            <a:r>
              <a:rPr lang="ru-RU" dirty="0"/>
              <a:t>, </a:t>
            </a:r>
            <a:r>
              <a:rPr lang="ru-RU" dirty="0" err="1"/>
              <a:t>адміністратори</a:t>
            </a:r>
            <a:r>
              <a:rPr lang="ru-RU" dirty="0"/>
              <a:t>, </a:t>
            </a:r>
            <a:r>
              <a:rPr lang="ru-RU" dirty="0" err="1"/>
              <a:t>професійні</a:t>
            </a:r>
            <a:r>
              <a:rPr lang="ru-RU" dirty="0"/>
              <a:t> </a:t>
            </a:r>
            <a:r>
              <a:rPr lang="ru-RU" dirty="0" err="1"/>
              <a:t>учасники</a:t>
            </a:r>
            <a:r>
              <a:rPr lang="ru-RU" dirty="0"/>
              <a:t> </a:t>
            </a:r>
            <a:r>
              <a:rPr lang="ru-RU" dirty="0" err="1"/>
              <a:t>ринків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, особи,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провадять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</a:t>
            </a:r>
            <a:r>
              <a:rPr lang="ru-RU" dirty="0" err="1"/>
              <a:t>пов’язану</a:t>
            </a:r>
            <a:r>
              <a:rPr lang="ru-RU" dirty="0"/>
              <a:t> з ринками </a:t>
            </a:r>
            <a:r>
              <a:rPr lang="ru-RU" dirty="0" err="1"/>
              <a:t>капіталу</a:t>
            </a:r>
            <a:r>
              <a:rPr lang="ru-RU" dirty="0"/>
              <a:t> та </a:t>
            </a:r>
            <a:r>
              <a:rPr lang="ru-RU" dirty="0" err="1"/>
              <a:t>організованими</a:t>
            </a:r>
            <a:r>
              <a:rPr lang="ru-RU" dirty="0"/>
              <a:t> </a:t>
            </a:r>
            <a:r>
              <a:rPr lang="ru-RU" dirty="0" err="1"/>
              <a:t>товарними</a:t>
            </a:r>
            <a:r>
              <a:rPr lang="ru-RU" dirty="0"/>
              <a:t> ринками, </a:t>
            </a:r>
            <a:r>
              <a:rPr lang="ru-RU" dirty="0" err="1"/>
              <a:t>об’єднання</a:t>
            </a:r>
            <a:r>
              <a:rPr lang="ru-RU" dirty="0"/>
              <a:t> </a:t>
            </a:r>
            <a:r>
              <a:rPr lang="ru-RU" dirty="0" err="1"/>
              <a:t>професійних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ринків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.</a:t>
            </a:r>
          </a:p>
          <a:p>
            <a:r>
              <a:rPr lang="ru-RU" b="1" dirty="0" err="1"/>
              <a:t>Учасники</a:t>
            </a:r>
            <a:r>
              <a:rPr lang="ru-RU" b="1" dirty="0"/>
              <a:t> ринку </a:t>
            </a:r>
            <a:r>
              <a:rPr lang="ru-RU" b="1" dirty="0" err="1"/>
              <a:t>деривативних</a:t>
            </a:r>
            <a:r>
              <a:rPr lang="ru-RU" b="1" dirty="0"/>
              <a:t> </a:t>
            </a:r>
            <a:r>
              <a:rPr lang="ru-RU" b="1" dirty="0" err="1"/>
              <a:t>фінансових</a:t>
            </a:r>
            <a:r>
              <a:rPr lang="ru-RU" b="1" dirty="0"/>
              <a:t> </a:t>
            </a:r>
            <a:r>
              <a:rPr lang="ru-RU" b="1" dirty="0" err="1"/>
              <a:t>інструментів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емітенти</a:t>
            </a:r>
            <a:r>
              <a:rPr lang="ru-RU" dirty="0"/>
              <a:t> </a:t>
            </a:r>
            <a:r>
              <a:rPr lang="ru-RU" dirty="0" err="1"/>
              <a:t>деривативних</a:t>
            </a:r>
            <a:r>
              <a:rPr lang="ru-RU" dirty="0"/>
              <a:t>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, </a:t>
            </a:r>
            <a:r>
              <a:rPr lang="ru-RU" dirty="0" err="1"/>
              <a:t>інвестори</a:t>
            </a:r>
            <a:r>
              <a:rPr lang="ru-RU" dirty="0"/>
              <a:t> у </a:t>
            </a:r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інструменти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є сторонами </a:t>
            </a:r>
            <a:r>
              <a:rPr lang="ru-RU" dirty="0" err="1"/>
              <a:t>деривативних</a:t>
            </a:r>
            <a:r>
              <a:rPr lang="ru-RU" dirty="0"/>
              <a:t> </a:t>
            </a:r>
            <a:r>
              <a:rPr lang="ru-RU" dirty="0" err="1"/>
              <a:t>контрактів</a:t>
            </a:r>
            <a:r>
              <a:rPr lang="ru-RU" dirty="0"/>
              <a:t>, </a:t>
            </a:r>
            <a:r>
              <a:rPr lang="ru-RU" dirty="0" err="1"/>
              <a:t>інвестори</a:t>
            </a:r>
            <a:r>
              <a:rPr lang="ru-RU" dirty="0"/>
              <a:t> у </a:t>
            </a:r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інструменти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набули</a:t>
            </a:r>
            <a:r>
              <a:rPr lang="ru-RU" dirty="0"/>
              <a:t> права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деривативні</a:t>
            </a:r>
            <a:r>
              <a:rPr lang="ru-RU" dirty="0"/>
              <a:t> </a:t>
            </a:r>
            <a:r>
              <a:rPr lang="ru-RU" dirty="0" err="1"/>
              <a:t>цінні</a:t>
            </a:r>
            <a:r>
              <a:rPr lang="ru-RU" dirty="0"/>
              <a:t> </a:t>
            </a:r>
            <a:r>
              <a:rPr lang="ru-RU" dirty="0" err="1"/>
              <a:t>папери</a:t>
            </a:r>
            <a:r>
              <a:rPr lang="ru-RU" dirty="0"/>
              <a:t>, </a:t>
            </a:r>
            <a:r>
              <a:rPr lang="ru-RU" dirty="0" err="1"/>
              <a:t>професійні</a:t>
            </a:r>
            <a:r>
              <a:rPr lang="ru-RU" dirty="0"/>
              <a:t> </a:t>
            </a:r>
            <a:r>
              <a:rPr lang="ru-RU" dirty="0" err="1"/>
              <a:t>учасники</a:t>
            </a:r>
            <a:r>
              <a:rPr lang="ru-RU" dirty="0"/>
              <a:t> </a:t>
            </a:r>
            <a:r>
              <a:rPr lang="ru-RU" dirty="0" err="1"/>
              <a:t>ринків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, особи,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провадять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</a:t>
            </a:r>
            <a:r>
              <a:rPr lang="ru-RU" dirty="0" err="1"/>
              <a:t>пов’язану</a:t>
            </a:r>
            <a:r>
              <a:rPr lang="ru-RU" dirty="0"/>
              <a:t> з ринками </a:t>
            </a:r>
            <a:r>
              <a:rPr lang="ru-RU" dirty="0" err="1"/>
              <a:t>капіталу</a:t>
            </a:r>
            <a:r>
              <a:rPr lang="ru-RU" dirty="0"/>
              <a:t> та </a:t>
            </a:r>
            <a:r>
              <a:rPr lang="ru-RU" dirty="0" err="1"/>
              <a:t>організованими</a:t>
            </a:r>
            <a:r>
              <a:rPr lang="ru-RU" dirty="0"/>
              <a:t> </a:t>
            </a:r>
            <a:r>
              <a:rPr lang="ru-RU" dirty="0" err="1"/>
              <a:t>товарними</a:t>
            </a:r>
            <a:r>
              <a:rPr lang="ru-RU" dirty="0"/>
              <a:t> ринками, </a:t>
            </a:r>
            <a:r>
              <a:rPr lang="ru-RU" dirty="0" err="1"/>
              <a:t>об’єднання</a:t>
            </a:r>
            <a:r>
              <a:rPr lang="ru-RU" dirty="0"/>
              <a:t> </a:t>
            </a:r>
            <a:r>
              <a:rPr lang="ru-RU" dirty="0" err="1"/>
              <a:t>професійних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ринків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юридичні</a:t>
            </a:r>
            <a:r>
              <a:rPr lang="ru-RU" dirty="0"/>
              <a:t> особи,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провадять</a:t>
            </a:r>
            <a:r>
              <a:rPr lang="ru-RU" dirty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b="1" dirty="0" err="1" smtClean="0"/>
              <a:t>Учасники</a:t>
            </a:r>
            <a:r>
              <a:rPr lang="ru-RU" b="1" dirty="0" smtClean="0"/>
              <a:t> грошового ринку </a:t>
            </a:r>
            <a:r>
              <a:rPr lang="ru-RU" dirty="0" smtClean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емітенти</a:t>
            </a:r>
            <a:r>
              <a:rPr lang="ru-RU" dirty="0"/>
              <a:t> </a:t>
            </a:r>
            <a:r>
              <a:rPr lang="ru-RU" dirty="0" err="1"/>
              <a:t>інструментів</a:t>
            </a:r>
            <a:r>
              <a:rPr lang="ru-RU" dirty="0"/>
              <a:t> грошового ринку, особи, </a:t>
            </a:r>
            <a:r>
              <a:rPr lang="ru-RU" dirty="0" err="1"/>
              <a:t>які</a:t>
            </a:r>
            <a:r>
              <a:rPr lang="ru-RU" dirty="0"/>
              <a:t> видали </a:t>
            </a:r>
            <a:r>
              <a:rPr lang="ru-RU" dirty="0" err="1"/>
              <a:t>неемісійні</a:t>
            </a:r>
            <a:r>
              <a:rPr lang="ru-RU" dirty="0"/>
              <a:t> </a:t>
            </a:r>
            <a:r>
              <a:rPr lang="ru-RU" dirty="0" err="1"/>
              <a:t>інструменти</a:t>
            </a:r>
            <a:r>
              <a:rPr lang="ru-RU" dirty="0"/>
              <a:t> </a:t>
            </a:r>
            <a:r>
              <a:rPr lang="ru-RU" dirty="0" smtClean="0"/>
              <a:t>грошового </a:t>
            </a:r>
            <a:r>
              <a:rPr lang="ru-RU" dirty="0"/>
              <a:t>ринку, особи,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надають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, </a:t>
            </a:r>
            <a:r>
              <a:rPr lang="ru-RU" dirty="0" err="1"/>
              <a:t>інвестори</a:t>
            </a:r>
            <a:r>
              <a:rPr lang="ru-RU" dirty="0"/>
              <a:t> у </a:t>
            </a:r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інструменти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набули</a:t>
            </a:r>
            <a:r>
              <a:rPr lang="ru-RU" dirty="0"/>
              <a:t> права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інструменти</a:t>
            </a:r>
            <a:r>
              <a:rPr lang="ru-RU" dirty="0"/>
              <a:t> грошового ринку, </a:t>
            </a:r>
            <a:r>
              <a:rPr lang="ru-RU" dirty="0" err="1"/>
              <a:t>професійні</a:t>
            </a:r>
            <a:r>
              <a:rPr lang="ru-RU" dirty="0"/>
              <a:t> </a:t>
            </a:r>
            <a:r>
              <a:rPr lang="ru-RU" dirty="0" err="1"/>
              <a:t>учасники</a:t>
            </a:r>
            <a:r>
              <a:rPr lang="ru-RU" dirty="0"/>
              <a:t> </a:t>
            </a:r>
            <a:r>
              <a:rPr lang="ru-RU" dirty="0" err="1"/>
              <a:t>ринків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 та особи,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провадять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</a:t>
            </a:r>
            <a:r>
              <a:rPr lang="ru-RU" dirty="0" err="1"/>
              <a:t>пов’язану</a:t>
            </a:r>
            <a:r>
              <a:rPr lang="ru-RU" dirty="0"/>
              <a:t> з ринками </a:t>
            </a:r>
            <a:r>
              <a:rPr lang="ru-RU" dirty="0" err="1"/>
              <a:t>капіталу</a:t>
            </a:r>
            <a:r>
              <a:rPr lang="ru-RU" dirty="0"/>
              <a:t> та </a:t>
            </a:r>
            <a:r>
              <a:rPr lang="ru-RU" dirty="0" err="1"/>
              <a:t>організованими</a:t>
            </a:r>
            <a:r>
              <a:rPr lang="ru-RU" dirty="0"/>
              <a:t> </a:t>
            </a:r>
            <a:r>
              <a:rPr lang="ru-RU" dirty="0" err="1"/>
              <a:t>товарними</a:t>
            </a:r>
            <a:r>
              <a:rPr lang="ru-RU" dirty="0"/>
              <a:t> ринками.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9384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5594" y="354842"/>
            <a:ext cx="10247429" cy="5991367"/>
          </a:xfrm>
        </p:spPr>
        <p:txBody>
          <a:bodyPr anchor="t">
            <a:normAutofit fontScale="70000" lnSpcReduction="20000"/>
          </a:bodyPr>
          <a:lstStyle/>
          <a:p>
            <a:r>
              <a:rPr lang="ru-RU" b="1" dirty="0" err="1"/>
              <a:t>Емітент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юридична</a:t>
            </a:r>
            <a:r>
              <a:rPr lang="ru-RU" dirty="0"/>
              <a:t> особа, </a:t>
            </a:r>
            <a:r>
              <a:rPr lang="ru-RU" dirty="0" err="1"/>
              <a:t>територіальна</a:t>
            </a:r>
            <a:r>
              <a:rPr lang="ru-RU" dirty="0"/>
              <a:t> громада в </a:t>
            </a:r>
            <a:r>
              <a:rPr lang="ru-RU" dirty="0" err="1"/>
              <a:t>особі</a:t>
            </a:r>
            <a:r>
              <a:rPr lang="ru-RU" dirty="0"/>
              <a:t> </a:t>
            </a:r>
            <a:r>
              <a:rPr lang="ru-RU" dirty="0" err="1"/>
              <a:t>представницького</a:t>
            </a:r>
            <a:r>
              <a:rPr lang="ru-RU" dirty="0"/>
              <a:t> органу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, держава в </a:t>
            </a:r>
            <a:r>
              <a:rPr lang="ru-RU" dirty="0" err="1"/>
              <a:t>особі</a:t>
            </a:r>
            <a:r>
              <a:rPr lang="ru-RU" dirty="0"/>
              <a:t> </a:t>
            </a:r>
            <a:r>
              <a:rPr lang="ru-RU" dirty="0" err="1"/>
              <a:t>уповноважених</a:t>
            </a:r>
            <a:r>
              <a:rPr lang="ru-RU" dirty="0"/>
              <a:t> нею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міжнародна</a:t>
            </a:r>
            <a:r>
              <a:rPr lang="ru-RU" dirty="0"/>
              <a:t> </a:t>
            </a:r>
            <a:r>
              <a:rPr lang="ru-RU" dirty="0" err="1"/>
              <a:t>фінансова</a:t>
            </a:r>
            <a:r>
              <a:rPr lang="ru-RU" dirty="0"/>
              <a:t> </a:t>
            </a:r>
            <a:r>
              <a:rPr lang="ru-RU" dirty="0" err="1"/>
              <a:t>організація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імені</a:t>
            </a:r>
            <a:r>
              <a:rPr lang="ru-RU" dirty="0"/>
              <a:t> </a:t>
            </a:r>
            <a:r>
              <a:rPr lang="ru-RU" dirty="0" err="1"/>
              <a:t>розміщують</a:t>
            </a:r>
            <a:r>
              <a:rPr lang="ru-RU" dirty="0"/>
              <a:t> </a:t>
            </a:r>
            <a:r>
              <a:rPr lang="ru-RU" dirty="0" err="1"/>
              <a:t>емісійні</a:t>
            </a:r>
            <a:r>
              <a:rPr lang="ru-RU" dirty="0"/>
              <a:t> </a:t>
            </a:r>
            <a:r>
              <a:rPr lang="ru-RU" dirty="0" err="1"/>
              <a:t>цінні</a:t>
            </a:r>
            <a:r>
              <a:rPr lang="ru-RU" dirty="0"/>
              <a:t> </a:t>
            </a:r>
            <a:r>
              <a:rPr lang="ru-RU" dirty="0" err="1"/>
              <a:t>папери</a:t>
            </a:r>
            <a:r>
              <a:rPr lang="ru-RU" dirty="0"/>
              <a:t> та </a:t>
            </a:r>
            <a:r>
              <a:rPr lang="ru-RU" dirty="0" err="1"/>
              <a:t>беруть</a:t>
            </a:r>
            <a:r>
              <a:rPr lang="ru-RU" dirty="0"/>
              <a:t> на себе </a:t>
            </a:r>
            <a:r>
              <a:rPr lang="ru-RU" dirty="0" err="1"/>
              <a:t>зобов’язання</a:t>
            </a:r>
            <a:r>
              <a:rPr lang="ru-RU" dirty="0"/>
              <a:t> за такими </a:t>
            </a:r>
            <a:r>
              <a:rPr lang="ru-RU" dirty="0" err="1"/>
              <a:t>цінними</a:t>
            </a:r>
            <a:r>
              <a:rPr lang="ru-RU" dirty="0"/>
              <a:t> </a:t>
            </a:r>
            <a:r>
              <a:rPr lang="ru-RU" dirty="0" err="1"/>
              <a:t>паперами</a:t>
            </a:r>
            <a:r>
              <a:rPr lang="ru-RU" dirty="0"/>
              <a:t> перед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власниками</a:t>
            </a:r>
            <a:r>
              <a:rPr lang="ru-RU" dirty="0"/>
              <a:t>.</a:t>
            </a:r>
          </a:p>
          <a:p>
            <a:r>
              <a:rPr lang="ru-RU" b="1" dirty="0" err="1"/>
              <a:t>Іноземний</a:t>
            </a:r>
            <a:r>
              <a:rPr lang="ru-RU" b="1" dirty="0"/>
              <a:t> </a:t>
            </a:r>
            <a:r>
              <a:rPr lang="ru-RU" b="1" dirty="0" err="1"/>
              <a:t>емітент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створена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законодавства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</a:t>
            </a:r>
            <a:r>
              <a:rPr lang="ru-RU" dirty="0" err="1"/>
              <a:t>юридична</a:t>
            </a:r>
            <a:r>
              <a:rPr lang="ru-RU" dirty="0"/>
              <a:t> особа,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емісію</a:t>
            </a:r>
            <a:r>
              <a:rPr lang="ru-RU" dirty="0"/>
              <a:t>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юридична</a:t>
            </a:r>
            <a:r>
              <a:rPr lang="ru-RU" dirty="0"/>
              <a:t> особа, </a:t>
            </a:r>
            <a:r>
              <a:rPr lang="ru-RU" dirty="0" err="1"/>
              <a:t>цінні</a:t>
            </a:r>
            <a:r>
              <a:rPr lang="ru-RU" dirty="0"/>
              <a:t> </a:t>
            </a:r>
            <a:r>
              <a:rPr lang="ru-RU" dirty="0" err="1"/>
              <a:t>папери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зареєстровані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законодавства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та допуск до </a:t>
            </a:r>
            <a:r>
              <a:rPr lang="ru-RU" dirty="0" err="1"/>
              <a:t>обігу</a:t>
            </a:r>
            <a:r>
              <a:rPr lang="ru-RU" dirty="0"/>
              <a:t>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надано</a:t>
            </a:r>
            <a:r>
              <a:rPr lang="ru-RU" dirty="0"/>
              <a:t> </a:t>
            </a:r>
            <a:r>
              <a:rPr lang="ru-RU" dirty="0" err="1"/>
              <a:t>Національною</a:t>
            </a:r>
            <a:r>
              <a:rPr lang="ru-RU" dirty="0"/>
              <a:t> </a:t>
            </a:r>
            <a:r>
              <a:rPr lang="ru-RU" dirty="0" err="1"/>
              <a:t>комісією</a:t>
            </a:r>
            <a:r>
              <a:rPr lang="ru-RU" dirty="0"/>
              <a:t> з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 та фондового ринку.</a:t>
            </a:r>
          </a:p>
          <a:p>
            <a:r>
              <a:rPr lang="ru-RU" b="1" dirty="0"/>
              <a:t>Особа, яка видала </a:t>
            </a:r>
            <a:r>
              <a:rPr lang="ru-RU" b="1" dirty="0" err="1"/>
              <a:t>неемісійний</a:t>
            </a:r>
            <a:r>
              <a:rPr lang="ru-RU" b="1" dirty="0"/>
              <a:t> </a:t>
            </a:r>
            <a:r>
              <a:rPr lang="ru-RU" b="1" dirty="0" err="1"/>
              <a:t>цінний</a:t>
            </a:r>
            <a:r>
              <a:rPr lang="ru-RU" b="1" dirty="0"/>
              <a:t> </a:t>
            </a:r>
            <a:r>
              <a:rPr lang="ru-RU" b="1" dirty="0" err="1"/>
              <a:t>папір</a:t>
            </a:r>
            <a:r>
              <a:rPr lang="ru-RU" dirty="0"/>
              <a:t>,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фізична</a:t>
            </a:r>
            <a:r>
              <a:rPr lang="ru-RU" dirty="0"/>
              <a:t> особа,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фізична</a:t>
            </a:r>
            <a:r>
              <a:rPr lang="ru-RU" dirty="0"/>
              <a:t> особа - </a:t>
            </a:r>
            <a:r>
              <a:rPr lang="ru-RU" dirty="0" err="1"/>
              <a:t>іноземець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юридична</a:t>
            </a:r>
            <a:r>
              <a:rPr lang="ru-RU" dirty="0"/>
              <a:t> особа,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іноземна</a:t>
            </a:r>
            <a:r>
              <a:rPr lang="ru-RU" dirty="0"/>
              <a:t> </a:t>
            </a:r>
            <a:r>
              <a:rPr lang="ru-RU" dirty="0" err="1"/>
              <a:t>юридична</a:t>
            </a:r>
            <a:r>
              <a:rPr lang="ru-RU" dirty="0"/>
              <a:t> особа, яка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імені</a:t>
            </a:r>
            <a:r>
              <a:rPr lang="ru-RU" dirty="0"/>
              <a:t> </a:t>
            </a:r>
            <a:r>
              <a:rPr lang="ru-RU" dirty="0" err="1"/>
              <a:t>видає</a:t>
            </a:r>
            <a:r>
              <a:rPr lang="ru-RU" dirty="0"/>
              <a:t> (</a:t>
            </a:r>
            <a:r>
              <a:rPr lang="ru-RU" dirty="0" err="1"/>
              <a:t>заповнює</a:t>
            </a:r>
            <a:r>
              <a:rPr lang="ru-RU" dirty="0"/>
              <a:t>) </a:t>
            </a:r>
            <a:r>
              <a:rPr lang="ru-RU" dirty="0" err="1"/>
              <a:t>сертифікат</a:t>
            </a:r>
            <a:r>
              <a:rPr lang="ru-RU" dirty="0"/>
              <a:t> (бланк) </a:t>
            </a:r>
            <a:r>
              <a:rPr lang="ru-RU" dirty="0" err="1"/>
              <a:t>неемісійного</a:t>
            </a:r>
            <a:r>
              <a:rPr lang="ru-RU" dirty="0"/>
              <a:t> </a:t>
            </a:r>
            <a:r>
              <a:rPr lang="ru-RU" dirty="0" err="1"/>
              <a:t>цінного</a:t>
            </a:r>
            <a:r>
              <a:rPr lang="ru-RU" dirty="0"/>
              <a:t> </a:t>
            </a:r>
            <a:r>
              <a:rPr lang="ru-RU" dirty="0" err="1"/>
              <a:t>паперу</a:t>
            </a:r>
            <a:r>
              <a:rPr lang="ru-RU" dirty="0"/>
              <a:t> та </a:t>
            </a:r>
            <a:r>
              <a:rPr lang="ru-RU" dirty="0" err="1"/>
              <a:t>бере</a:t>
            </a:r>
            <a:r>
              <a:rPr lang="ru-RU" dirty="0"/>
              <a:t> на себе </a:t>
            </a:r>
            <a:r>
              <a:rPr lang="ru-RU" dirty="0" err="1"/>
              <a:t>зобов’язання</a:t>
            </a:r>
            <a:r>
              <a:rPr lang="ru-RU" dirty="0"/>
              <a:t> за таким </a:t>
            </a:r>
            <a:r>
              <a:rPr lang="ru-RU" dirty="0" err="1"/>
              <a:t>цінним</a:t>
            </a:r>
            <a:r>
              <a:rPr lang="ru-RU" dirty="0"/>
              <a:t> </a:t>
            </a:r>
            <a:r>
              <a:rPr lang="ru-RU" dirty="0" err="1"/>
              <a:t>папером</a:t>
            </a:r>
            <a:r>
              <a:rPr lang="ru-RU" dirty="0"/>
              <a:t> перед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власником</a:t>
            </a:r>
            <a:r>
              <a:rPr lang="ru-RU" dirty="0"/>
              <a:t>.</a:t>
            </a:r>
          </a:p>
          <a:p>
            <a:r>
              <a:rPr lang="ru-RU" b="1" dirty="0" err="1"/>
              <a:t>Інвестори</a:t>
            </a:r>
            <a:r>
              <a:rPr lang="ru-RU" b="1" dirty="0"/>
              <a:t> у </a:t>
            </a:r>
            <a:r>
              <a:rPr lang="ru-RU" b="1" dirty="0" err="1"/>
              <a:t>фінансові</a:t>
            </a:r>
            <a:r>
              <a:rPr lang="ru-RU" b="1" dirty="0"/>
              <a:t> </a:t>
            </a:r>
            <a:r>
              <a:rPr lang="ru-RU" b="1" dirty="0" err="1"/>
              <a:t>інструменти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фізичні</a:t>
            </a:r>
            <a:r>
              <a:rPr lang="ru-RU" dirty="0"/>
              <a:t> та </a:t>
            </a:r>
            <a:r>
              <a:rPr lang="ru-RU" dirty="0" err="1"/>
              <a:t>юридичні</a:t>
            </a:r>
            <a:r>
              <a:rPr lang="ru-RU" dirty="0"/>
              <a:t> особи,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фізичні</a:t>
            </a:r>
            <a:r>
              <a:rPr lang="ru-RU" dirty="0"/>
              <a:t> особи - </a:t>
            </a:r>
            <a:r>
              <a:rPr lang="ru-RU" dirty="0" err="1"/>
              <a:t>іноземці</a:t>
            </a:r>
            <a:r>
              <a:rPr lang="ru-RU" dirty="0"/>
              <a:t> та </a:t>
            </a:r>
            <a:r>
              <a:rPr lang="ru-RU" dirty="0" err="1"/>
              <a:t>іноземні</a:t>
            </a:r>
            <a:r>
              <a:rPr lang="ru-RU" dirty="0"/>
              <a:t> </a:t>
            </a:r>
            <a:r>
              <a:rPr lang="ru-RU" dirty="0" err="1"/>
              <a:t>юридичні</a:t>
            </a:r>
            <a:r>
              <a:rPr lang="ru-RU" dirty="0"/>
              <a:t> особи,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набули</a:t>
            </a:r>
            <a:r>
              <a:rPr lang="ru-RU" dirty="0"/>
              <a:t> права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інструменти</a:t>
            </a:r>
            <a:r>
              <a:rPr lang="ru-RU" dirty="0"/>
              <a:t> з метою </a:t>
            </a:r>
            <a:r>
              <a:rPr lang="ru-RU" dirty="0" err="1"/>
              <a:t>отримання</a:t>
            </a:r>
            <a:r>
              <a:rPr lang="ru-RU" dirty="0"/>
              <a:t> доходу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вкладених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збереження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 </a:t>
            </a:r>
            <a:r>
              <a:rPr lang="ru-RU" dirty="0" err="1"/>
              <a:t>вкладених</a:t>
            </a:r>
            <a:r>
              <a:rPr lang="ru-RU" dirty="0"/>
              <a:t> </a:t>
            </a:r>
            <a:r>
              <a:rPr lang="ru-RU" dirty="0" err="1"/>
              <a:t>активів</a:t>
            </a:r>
            <a:r>
              <a:rPr lang="ru-RU" dirty="0"/>
              <a:t>,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набуття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прав,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надаються</a:t>
            </a:r>
            <a:r>
              <a:rPr lang="ru-RU" dirty="0"/>
              <a:t> </a:t>
            </a:r>
            <a:r>
              <a:rPr lang="ru-RU" dirty="0" err="1"/>
              <a:t>власнику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інструментів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законодавства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в межах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повноважень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державного </a:t>
            </a:r>
            <a:r>
              <a:rPr lang="ru-RU" dirty="0" err="1"/>
              <a:t>управління</a:t>
            </a:r>
            <a:r>
              <a:rPr lang="ru-RU" dirty="0"/>
              <a:t> у </a:t>
            </a:r>
            <a:r>
              <a:rPr lang="ru-RU" dirty="0" err="1"/>
              <a:t>відповідній</a:t>
            </a:r>
            <a:r>
              <a:rPr lang="ru-RU" dirty="0"/>
              <a:t> </a:t>
            </a:r>
            <a:r>
              <a:rPr lang="ru-RU" dirty="0" err="1"/>
              <a:t>сфері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які</a:t>
            </a:r>
            <a:r>
              <a:rPr lang="ru-RU" dirty="0"/>
              <a:t> є сторонами </a:t>
            </a:r>
            <a:r>
              <a:rPr lang="ru-RU" dirty="0" err="1"/>
              <a:t>деривативних</a:t>
            </a:r>
            <a:r>
              <a:rPr lang="ru-RU" dirty="0"/>
              <a:t> </a:t>
            </a:r>
            <a:r>
              <a:rPr lang="ru-RU" dirty="0" err="1"/>
              <a:t>контрактів</a:t>
            </a:r>
            <a:r>
              <a:rPr lang="ru-RU" dirty="0"/>
              <a:t>.</a:t>
            </a:r>
          </a:p>
          <a:p>
            <a:r>
              <a:rPr lang="ru-RU" b="1" dirty="0" err="1"/>
              <a:t>Інституційні</a:t>
            </a:r>
            <a:r>
              <a:rPr lang="ru-RU" b="1" dirty="0"/>
              <a:t> </a:t>
            </a:r>
            <a:r>
              <a:rPr lang="ru-RU" b="1" dirty="0" err="1"/>
              <a:t>інвестори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інвестори</a:t>
            </a:r>
            <a:r>
              <a:rPr lang="ru-RU" dirty="0"/>
              <a:t> у </a:t>
            </a:r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інструменти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є </a:t>
            </a:r>
            <a:r>
              <a:rPr lang="ru-RU" dirty="0" err="1"/>
              <a:t>інститутами</a:t>
            </a:r>
            <a:r>
              <a:rPr lang="ru-RU" dirty="0"/>
              <a:t> </a:t>
            </a:r>
            <a:r>
              <a:rPr lang="ru-RU" dirty="0" err="1"/>
              <a:t>спільного</a:t>
            </a:r>
            <a:r>
              <a:rPr lang="ru-RU" dirty="0"/>
              <a:t> </a:t>
            </a:r>
            <a:r>
              <a:rPr lang="ru-RU" dirty="0" err="1"/>
              <a:t>інвестування</a:t>
            </a:r>
            <a:r>
              <a:rPr lang="ru-RU" dirty="0"/>
              <a:t> (</a:t>
            </a:r>
            <a:r>
              <a:rPr lang="ru-RU" dirty="0" err="1"/>
              <a:t>пайовими</a:t>
            </a:r>
            <a:r>
              <a:rPr lang="ru-RU" dirty="0"/>
              <a:t> та </a:t>
            </a:r>
            <a:r>
              <a:rPr lang="ru-RU" dirty="0" err="1"/>
              <a:t>корпоративними</a:t>
            </a:r>
            <a:r>
              <a:rPr lang="ru-RU" dirty="0"/>
              <a:t> </a:t>
            </a:r>
            <a:r>
              <a:rPr lang="ru-RU" dirty="0" err="1"/>
              <a:t>інвестиційними</a:t>
            </a:r>
            <a:r>
              <a:rPr lang="ru-RU" dirty="0"/>
              <a:t> фондами), </a:t>
            </a:r>
            <a:r>
              <a:rPr lang="ru-RU" dirty="0" err="1"/>
              <a:t>інвестиційними</a:t>
            </a:r>
            <a:r>
              <a:rPr lang="ru-RU" dirty="0"/>
              <a:t> фондами, </a:t>
            </a:r>
            <a:r>
              <a:rPr lang="ru-RU" dirty="0" err="1"/>
              <a:t>взаємними</a:t>
            </a:r>
            <a:r>
              <a:rPr lang="ru-RU" dirty="0"/>
              <a:t> фондами </a:t>
            </a:r>
            <a:r>
              <a:rPr lang="ru-RU" dirty="0" err="1"/>
              <a:t>інвестиційних</a:t>
            </a:r>
            <a:r>
              <a:rPr lang="ru-RU" dirty="0"/>
              <a:t> </a:t>
            </a:r>
            <a:r>
              <a:rPr lang="ru-RU" dirty="0" err="1"/>
              <a:t>компаній</a:t>
            </a:r>
            <a:r>
              <a:rPr lang="ru-RU" dirty="0"/>
              <a:t>, </a:t>
            </a:r>
            <a:r>
              <a:rPr lang="ru-RU" dirty="0" err="1"/>
              <a:t>недержавними</a:t>
            </a:r>
            <a:r>
              <a:rPr lang="ru-RU" dirty="0"/>
              <a:t> </a:t>
            </a:r>
            <a:r>
              <a:rPr lang="ru-RU" dirty="0" err="1"/>
              <a:t>пенсійними</a:t>
            </a:r>
            <a:r>
              <a:rPr lang="ru-RU" dirty="0"/>
              <a:t> фондами, фондами </a:t>
            </a:r>
            <a:r>
              <a:rPr lang="ru-RU" dirty="0" err="1"/>
              <a:t>банківського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, </a:t>
            </a:r>
            <a:r>
              <a:rPr lang="ru-RU" dirty="0" err="1"/>
              <a:t>страховими</a:t>
            </a:r>
            <a:r>
              <a:rPr lang="ru-RU" dirty="0"/>
              <a:t> </a:t>
            </a:r>
            <a:r>
              <a:rPr lang="ru-RU" dirty="0" err="1"/>
              <a:t>компаніями</a:t>
            </a:r>
            <a:r>
              <a:rPr lang="ru-RU" dirty="0"/>
              <a:t>,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фінансовими</a:t>
            </a:r>
            <a:r>
              <a:rPr lang="ru-RU" dirty="0"/>
              <a:t> </a:t>
            </a:r>
            <a:r>
              <a:rPr lang="ru-RU" dirty="0" err="1"/>
              <a:t>установами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з </a:t>
            </a:r>
            <a:r>
              <a:rPr lang="ru-RU" dirty="0" err="1"/>
              <a:t>фінансовими</a:t>
            </a:r>
            <a:r>
              <a:rPr lang="ru-RU" dirty="0"/>
              <a:t> активами в </a:t>
            </a:r>
            <a:r>
              <a:rPr lang="ru-RU" dirty="0" err="1"/>
              <a:t>інтересах</a:t>
            </a:r>
            <a:r>
              <a:rPr lang="ru-RU" dirty="0"/>
              <a:t> </a:t>
            </a:r>
            <a:r>
              <a:rPr lang="ru-RU" dirty="0" err="1"/>
              <a:t>третіх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за </a:t>
            </a:r>
            <a:r>
              <a:rPr lang="ru-RU" dirty="0" err="1"/>
              <a:t>власний</a:t>
            </a:r>
            <a:r>
              <a:rPr lang="ru-RU" dirty="0"/>
              <a:t>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таких </a:t>
            </a:r>
            <a:r>
              <a:rPr lang="ru-RU" dirty="0" err="1"/>
              <a:t>осіб</a:t>
            </a:r>
            <a:r>
              <a:rPr lang="ru-RU" dirty="0"/>
              <a:t>, а 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, - </a:t>
            </a:r>
            <a:r>
              <a:rPr lang="ru-RU" dirty="0" err="1"/>
              <a:t>також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залучених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активів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69405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416</TotalTime>
  <Words>3296</Words>
  <Application>Microsoft Office PowerPoint</Application>
  <PresentationFormat>Широкоэкранный</PresentationFormat>
  <Paragraphs>170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5" baseType="lpstr">
      <vt:lpstr>Arial</vt:lpstr>
      <vt:lpstr>Calibri</vt:lpstr>
      <vt:lpstr>Corbel</vt:lpstr>
      <vt:lpstr>Times New Roman</vt:lpstr>
      <vt:lpstr>Параллакс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Оксана</dc:creator>
  <cp:lastModifiedBy>Оксана</cp:lastModifiedBy>
  <cp:revision>22</cp:revision>
  <dcterms:created xsi:type="dcterms:W3CDTF">2021-10-28T11:53:33Z</dcterms:created>
  <dcterms:modified xsi:type="dcterms:W3CDTF">2023-11-01T00:20:54Z</dcterms:modified>
</cp:coreProperties>
</file>